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handoutMasterIdLst>
    <p:handoutMasterId r:id="rId22"/>
  </p:handoutMasterIdLst>
  <p:sldIdLst>
    <p:sldId id="338" r:id="rId3"/>
    <p:sldId id="340" r:id="rId4"/>
    <p:sldId id="310" r:id="rId5"/>
    <p:sldId id="341" r:id="rId6"/>
    <p:sldId id="339" r:id="rId7"/>
    <p:sldId id="342" r:id="rId8"/>
    <p:sldId id="258" r:id="rId9"/>
    <p:sldId id="343" r:id="rId10"/>
    <p:sldId id="304" r:id="rId11"/>
    <p:sldId id="345" r:id="rId12"/>
    <p:sldId id="347" r:id="rId13"/>
    <p:sldId id="348" r:id="rId14"/>
    <p:sldId id="349" r:id="rId15"/>
    <p:sldId id="344" r:id="rId16"/>
    <p:sldId id="351" r:id="rId17"/>
    <p:sldId id="352" r:id="rId18"/>
    <p:sldId id="350" r:id="rId19"/>
    <p:sldId id="286"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0DB3"/>
    <a:srgbClr val="21B5B5"/>
    <a:srgbClr val="22B1B4"/>
    <a:srgbClr val="33CCCC"/>
    <a:srgbClr val="66FFFF"/>
    <a:srgbClr val="FF9966"/>
    <a:srgbClr val="FF9900"/>
    <a:srgbClr val="111111"/>
    <a:srgbClr val="19191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88" autoAdjust="0"/>
  </p:normalViewPr>
  <p:slideViewPr>
    <p:cSldViewPr>
      <p:cViewPr varScale="1">
        <p:scale>
          <a:sx n="93" d="100"/>
          <a:sy n="93" d="100"/>
        </p:scale>
        <p:origin x="1356" y="7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2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589" cy="4653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050" y="0"/>
            <a:ext cx="2982589" cy="465357"/>
          </a:xfrm>
          <a:prstGeom prst="rect">
            <a:avLst/>
          </a:prstGeom>
        </p:spPr>
        <p:txBody>
          <a:bodyPr vert="horz" lIns="91440" tIns="45720" rIns="91440" bIns="45720" rtlCol="0"/>
          <a:lstStyle>
            <a:lvl1pPr algn="r">
              <a:defRPr sz="1200"/>
            </a:lvl1pPr>
          </a:lstStyle>
          <a:p>
            <a:fld id="{FA24CCCE-4A6C-4778-8E19-EC0673186256}" type="datetimeFigureOut">
              <a:rPr lang="en-US" smtClean="0"/>
              <a:t>9/6/2022</a:t>
            </a:fld>
            <a:endParaRPr lang="en-US"/>
          </a:p>
        </p:txBody>
      </p:sp>
      <p:sp>
        <p:nvSpPr>
          <p:cNvPr id="4" name="Footer Placeholder 3"/>
          <p:cNvSpPr>
            <a:spLocks noGrp="1"/>
          </p:cNvSpPr>
          <p:nvPr>
            <p:ph type="ftr" sz="quarter" idx="2"/>
          </p:nvPr>
        </p:nvSpPr>
        <p:spPr>
          <a:xfrm>
            <a:off x="0" y="8831043"/>
            <a:ext cx="2982589" cy="4653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050" y="8831043"/>
            <a:ext cx="2982589" cy="465357"/>
          </a:xfrm>
          <a:prstGeom prst="rect">
            <a:avLst/>
          </a:prstGeom>
        </p:spPr>
        <p:txBody>
          <a:bodyPr vert="horz" lIns="91440" tIns="45720" rIns="91440" bIns="45720" rtlCol="0" anchor="b"/>
          <a:lstStyle>
            <a:lvl1pPr algn="r">
              <a:defRPr sz="1200"/>
            </a:lvl1pPr>
          </a:lstStyle>
          <a:p>
            <a:fld id="{C568BE21-74FE-49ED-B7AE-9020B36A54DD}" type="slidenum">
              <a:rPr lang="en-US" smtClean="0"/>
              <a:t>‹#›</a:t>
            </a:fld>
            <a:endParaRPr lang="en-US"/>
          </a:p>
        </p:txBody>
      </p:sp>
    </p:spTree>
    <p:extLst>
      <p:ext uri="{BB962C8B-B14F-4D97-AF65-F5344CB8AC3E}">
        <p14:creationId xmlns:p14="http://schemas.microsoft.com/office/powerpoint/2010/main" val="2682877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808" cy="464662"/>
          </a:xfrm>
          <a:prstGeom prst="rect">
            <a:avLst/>
          </a:prstGeom>
        </p:spPr>
        <p:txBody>
          <a:bodyPr vert="horz" lIns="90608" tIns="45304" rIns="90608" bIns="45304" rtlCol="0"/>
          <a:lstStyle>
            <a:lvl1pPr algn="l">
              <a:defRPr sz="1200"/>
            </a:lvl1pPr>
          </a:lstStyle>
          <a:p>
            <a:endParaRPr lang="en-US" dirty="0"/>
          </a:p>
        </p:txBody>
      </p:sp>
      <p:sp>
        <p:nvSpPr>
          <p:cNvPr id="3" name="Date Placeholder 2"/>
          <p:cNvSpPr>
            <a:spLocks noGrp="1"/>
          </p:cNvSpPr>
          <p:nvPr>
            <p:ph type="dt" idx="1"/>
          </p:nvPr>
        </p:nvSpPr>
        <p:spPr>
          <a:xfrm>
            <a:off x="3898449" y="0"/>
            <a:ext cx="2981808" cy="464662"/>
          </a:xfrm>
          <a:prstGeom prst="rect">
            <a:avLst/>
          </a:prstGeom>
        </p:spPr>
        <p:txBody>
          <a:bodyPr vert="horz" lIns="90608" tIns="45304" rIns="90608" bIns="45304" rtlCol="0"/>
          <a:lstStyle>
            <a:lvl1pPr algn="r">
              <a:defRPr sz="1200"/>
            </a:lvl1pPr>
          </a:lstStyle>
          <a:p>
            <a:fld id="{28A049D7-32F7-4C8D-BF4F-50B40944DF6C}" type="datetimeFigureOut">
              <a:rPr lang="en-US" smtClean="0"/>
              <a:t>9/6/2022</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0608" tIns="45304" rIns="90608" bIns="45304" rtlCol="0" anchor="ctr"/>
          <a:lstStyle/>
          <a:p>
            <a:endParaRPr lang="en-US" dirty="0"/>
          </a:p>
        </p:txBody>
      </p:sp>
      <p:sp>
        <p:nvSpPr>
          <p:cNvPr id="5" name="Notes Placeholder 4"/>
          <p:cNvSpPr>
            <a:spLocks noGrp="1"/>
          </p:cNvSpPr>
          <p:nvPr>
            <p:ph type="body" sz="quarter" idx="3"/>
          </p:nvPr>
        </p:nvSpPr>
        <p:spPr>
          <a:xfrm>
            <a:off x="687871" y="4415078"/>
            <a:ext cx="5506073" cy="4183540"/>
          </a:xfrm>
          <a:prstGeom prst="rect">
            <a:avLst/>
          </a:prstGeom>
        </p:spPr>
        <p:txBody>
          <a:bodyPr vert="horz" lIns="90608" tIns="45304" rIns="90608" bIns="45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153"/>
            <a:ext cx="2981808" cy="464662"/>
          </a:xfrm>
          <a:prstGeom prst="rect">
            <a:avLst/>
          </a:prstGeom>
        </p:spPr>
        <p:txBody>
          <a:bodyPr vert="horz" lIns="90608" tIns="45304" rIns="90608" bIns="453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449" y="8830153"/>
            <a:ext cx="2981808" cy="464662"/>
          </a:xfrm>
          <a:prstGeom prst="rect">
            <a:avLst/>
          </a:prstGeom>
        </p:spPr>
        <p:txBody>
          <a:bodyPr vert="horz" lIns="90608" tIns="45304" rIns="90608" bIns="45304" rtlCol="0" anchor="b"/>
          <a:lstStyle>
            <a:lvl1pPr algn="r">
              <a:defRPr sz="1200"/>
            </a:lvl1pPr>
          </a:lstStyle>
          <a:p>
            <a:fld id="{C961ADC7-85B6-40E3-ACBC-2A8972C0148C}" type="slidenum">
              <a:rPr lang="en-US" smtClean="0"/>
              <a:t>‹#›</a:t>
            </a:fld>
            <a:endParaRPr lang="en-US" dirty="0"/>
          </a:p>
        </p:txBody>
      </p:sp>
    </p:spTree>
    <p:extLst>
      <p:ext uri="{BB962C8B-B14F-4D97-AF65-F5344CB8AC3E}">
        <p14:creationId xmlns:p14="http://schemas.microsoft.com/office/powerpoint/2010/main" val="148278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61ADC7-85B6-40E3-ACBC-2A8972C0148C}" type="slidenum">
              <a:rPr lang="en-US" smtClean="0"/>
              <a:t>1</a:t>
            </a:fld>
            <a:endParaRPr lang="en-US" dirty="0"/>
          </a:p>
        </p:txBody>
      </p:sp>
    </p:spTree>
    <p:extLst>
      <p:ext uri="{BB962C8B-B14F-4D97-AF65-F5344CB8AC3E}">
        <p14:creationId xmlns:p14="http://schemas.microsoft.com/office/powerpoint/2010/main" val="3303613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Board approvals will have to be placed on the agenda, there is a monthly</a:t>
            </a:r>
            <a:r>
              <a:rPr lang="en-US" baseline="0" dirty="0"/>
              <a:t> deadline to make sure it gets on that month. It may have to be placed on the next month. Keep this in mind depending on what the donation is being given for.</a:t>
            </a:r>
            <a:endParaRPr lang="en-US" dirty="0"/>
          </a:p>
        </p:txBody>
      </p:sp>
    </p:spTree>
    <p:extLst>
      <p:ext uri="{BB962C8B-B14F-4D97-AF65-F5344CB8AC3E}">
        <p14:creationId xmlns:p14="http://schemas.microsoft.com/office/powerpoint/2010/main" val="354438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9639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a:t>
            </a:r>
            <a:r>
              <a:rPr lang="en-US" baseline="0" dirty="0"/>
              <a:t> practices apply to district cash handling procedures as well.</a:t>
            </a:r>
            <a:endParaRPr lang="en-US" dirty="0"/>
          </a:p>
        </p:txBody>
      </p:sp>
    </p:spTree>
    <p:extLst>
      <p:ext uri="{BB962C8B-B14F-4D97-AF65-F5344CB8AC3E}">
        <p14:creationId xmlns:p14="http://schemas.microsoft.com/office/powerpoint/2010/main" val="321602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5609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5633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to have</a:t>
            </a:r>
            <a:r>
              <a:rPr lang="en-US" baseline="0" dirty="0"/>
              <a:t> this form every year for our auditors to ensure that we are compliant in this area. </a:t>
            </a:r>
            <a:endParaRPr lang="en-US" dirty="0"/>
          </a:p>
        </p:txBody>
      </p:sp>
      <p:sp>
        <p:nvSpPr>
          <p:cNvPr id="4" name="Slide Number Placeholder 3"/>
          <p:cNvSpPr>
            <a:spLocks noGrp="1"/>
          </p:cNvSpPr>
          <p:nvPr>
            <p:ph type="sldNum" sz="quarter" idx="10"/>
          </p:nvPr>
        </p:nvSpPr>
        <p:spPr/>
        <p:txBody>
          <a:bodyPr/>
          <a:lstStyle/>
          <a:p>
            <a:fld id="{C961ADC7-85B6-40E3-ACBC-2A8972C0148C}" type="slidenum">
              <a:rPr lang="en-US" smtClean="0"/>
              <a:t>15</a:t>
            </a:fld>
            <a:endParaRPr lang="en-US" dirty="0"/>
          </a:p>
        </p:txBody>
      </p:sp>
    </p:spTree>
    <p:extLst>
      <p:ext uri="{BB962C8B-B14F-4D97-AF65-F5344CB8AC3E}">
        <p14:creationId xmlns:p14="http://schemas.microsoft.com/office/powerpoint/2010/main" val="3583220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1ADC7-85B6-40E3-ACBC-2A8972C0148C}" type="slidenum">
              <a:rPr lang="en-US" smtClean="0"/>
              <a:t>16</a:t>
            </a:fld>
            <a:endParaRPr lang="en-US" dirty="0"/>
          </a:p>
        </p:txBody>
      </p:sp>
    </p:spTree>
    <p:extLst>
      <p:ext uri="{BB962C8B-B14F-4D97-AF65-F5344CB8AC3E}">
        <p14:creationId xmlns:p14="http://schemas.microsoft.com/office/powerpoint/2010/main" val="3027877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Financial Report-</a:t>
            </a:r>
            <a:r>
              <a:rPr lang="en-US" baseline="0" dirty="0"/>
              <a:t> you don’t have to have it done by a CPA, we understand that sometimes Booster Clubs  don’t have/want to spend the resources on an audit. Definitely best practice but not required. At a minimum, this has to be done.</a:t>
            </a:r>
            <a:endParaRPr lang="en-US" dirty="0"/>
          </a:p>
        </p:txBody>
      </p:sp>
    </p:spTree>
    <p:extLst>
      <p:ext uri="{BB962C8B-B14F-4D97-AF65-F5344CB8AC3E}">
        <p14:creationId xmlns:p14="http://schemas.microsoft.com/office/powerpoint/2010/main" val="1936484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a:t>
            </a:r>
            <a:r>
              <a:rPr lang="en-US" baseline="0" dirty="0"/>
              <a:t> things to take away:</a:t>
            </a:r>
          </a:p>
          <a:p>
            <a:pPr marL="226520" indent="-226520">
              <a:buAutoNum type="arabicPeriod"/>
            </a:pPr>
            <a:r>
              <a:rPr lang="en-US" baseline="0" dirty="0"/>
              <a:t>Booster Clubs are NOT independent operations and must comply with the guidelines and rules set forth by the District.</a:t>
            </a:r>
          </a:p>
          <a:p>
            <a:pPr marL="226520" indent="-226520">
              <a:buAutoNum type="arabicPeriod"/>
            </a:pPr>
            <a:r>
              <a:rPr lang="en-US" baseline="0" dirty="0"/>
              <a:t>Work collaboratively with head coaches, sponsors, directors and principals.- We all have a common goal and that is the success of our children.</a:t>
            </a:r>
          </a:p>
          <a:p>
            <a:pPr marL="226520" indent="-226520">
              <a:buAutoNum type="arabicPeriod"/>
            </a:pPr>
            <a:r>
              <a:rPr lang="en-US" baseline="0" dirty="0"/>
              <a:t>We are here to help you, don’t be afraid to call, email or come by.</a:t>
            </a:r>
          </a:p>
          <a:p>
            <a:pPr marL="226520" indent="-226520">
              <a:buAutoNum type="arabicPeriod"/>
            </a:pPr>
            <a:endParaRPr lang="en-US" baseline="0" dirty="0"/>
          </a:p>
          <a:p>
            <a:pPr marL="226520" indent="-226520">
              <a:buAutoNum type="arabicPeriod"/>
            </a:pPr>
            <a:endParaRPr lang="en-US" dirty="0"/>
          </a:p>
        </p:txBody>
      </p:sp>
      <p:sp>
        <p:nvSpPr>
          <p:cNvPr id="4" name="Slide Number Placeholder 3"/>
          <p:cNvSpPr>
            <a:spLocks noGrp="1"/>
          </p:cNvSpPr>
          <p:nvPr>
            <p:ph type="sldNum" sz="quarter" idx="10"/>
          </p:nvPr>
        </p:nvSpPr>
        <p:spPr/>
        <p:txBody>
          <a:bodyPr/>
          <a:lstStyle/>
          <a:p>
            <a:fld id="{C961ADC7-85B6-40E3-ACBC-2A8972C0148C}" type="slidenum">
              <a:rPr lang="en-US" smtClean="0"/>
              <a:t>18</a:t>
            </a:fld>
            <a:endParaRPr lang="en-US" dirty="0"/>
          </a:p>
        </p:txBody>
      </p:sp>
    </p:spTree>
    <p:extLst>
      <p:ext uri="{BB962C8B-B14F-4D97-AF65-F5344CB8AC3E}">
        <p14:creationId xmlns:p14="http://schemas.microsoft.com/office/powerpoint/2010/main" val="3677509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1ADC7-85B6-40E3-ACBC-2A8972C0148C}" type="slidenum">
              <a:rPr lang="en-US" smtClean="0"/>
              <a:t>2</a:t>
            </a:fld>
            <a:endParaRPr lang="en-US" dirty="0"/>
          </a:p>
        </p:txBody>
      </p:sp>
    </p:spTree>
    <p:extLst>
      <p:ext uri="{BB962C8B-B14F-4D97-AF65-F5344CB8AC3E}">
        <p14:creationId xmlns:p14="http://schemas.microsoft.com/office/powerpoint/2010/main" val="116873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1ADC7-85B6-40E3-ACBC-2A8972C0148C}" type="slidenum">
              <a:rPr lang="en-US" smtClean="0"/>
              <a:t>3</a:t>
            </a:fld>
            <a:endParaRPr lang="en-US" dirty="0"/>
          </a:p>
        </p:txBody>
      </p:sp>
    </p:spTree>
    <p:extLst>
      <p:ext uri="{BB962C8B-B14F-4D97-AF65-F5344CB8AC3E}">
        <p14:creationId xmlns:p14="http://schemas.microsoft.com/office/powerpoint/2010/main" val="227881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1ADC7-85B6-40E3-ACBC-2A8972C0148C}" type="slidenum">
              <a:rPr lang="en-US" smtClean="0"/>
              <a:t>4</a:t>
            </a:fld>
            <a:endParaRPr lang="en-US" dirty="0"/>
          </a:p>
        </p:txBody>
      </p:sp>
    </p:spTree>
    <p:extLst>
      <p:ext uri="{BB962C8B-B14F-4D97-AF65-F5344CB8AC3E}">
        <p14:creationId xmlns:p14="http://schemas.microsoft.com/office/powerpoint/2010/main" val="1235351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contact us with any questions, but</a:t>
            </a:r>
            <a:r>
              <a:rPr lang="en-US" baseline="0" dirty="0"/>
              <a:t> these site is a great resource. Please have all of your board members review each year.</a:t>
            </a:r>
            <a:endParaRPr lang="en-US" dirty="0"/>
          </a:p>
        </p:txBody>
      </p:sp>
      <p:sp>
        <p:nvSpPr>
          <p:cNvPr id="4" name="Slide Number Placeholder 3"/>
          <p:cNvSpPr>
            <a:spLocks noGrp="1"/>
          </p:cNvSpPr>
          <p:nvPr>
            <p:ph type="sldNum" sz="quarter" idx="10"/>
          </p:nvPr>
        </p:nvSpPr>
        <p:spPr/>
        <p:txBody>
          <a:bodyPr/>
          <a:lstStyle/>
          <a:p>
            <a:fld id="{C961ADC7-85B6-40E3-ACBC-2A8972C0148C}" type="slidenum">
              <a:rPr lang="en-US" smtClean="0"/>
              <a:t>5</a:t>
            </a:fld>
            <a:endParaRPr lang="en-US" dirty="0"/>
          </a:p>
        </p:txBody>
      </p:sp>
    </p:spTree>
    <p:extLst>
      <p:ext uri="{BB962C8B-B14F-4D97-AF65-F5344CB8AC3E}">
        <p14:creationId xmlns:p14="http://schemas.microsoft.com/office/powerpoint/2010/main" val="414232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everyone to know what they are signing up for when they volunteer to take on the role.</a:t>
            </a:r>
          </a:p>
        </p:txBody>
      </p:sp>
      <p:sp>
        <p:nvSpPr>
          <p:cNvPr id="4" name="Slide Number Placeholder 3"/>
          <p:cNvSpPr>
            <a:spLocks noGrp="1"/>
          </p:cNvSpPr>
          <p:nvPr>
            <p:ph type="sldNum" sz="quarter" idx="10"/>
          </p:nvPr>
        </p:nvSpPr>
        <p:spPr/>
        <p:txBody>
          <a:bodyPr/>
          <a:lstStyle/>
          <a:p>
            <a:fld id="{C961ADC7-85B6-40E3-ACBC-2A8972C0148C}" type="slidenum">
              <a:rPr lang="en-US" smtClean="0"/>
              <a:t>6</a:t>
            </a:fld>
            <a:endParaRPr lang="en-US" dirty="0"/>
          </a:p>
        </p:txBody>
      </p:sp>
    </p:spTree>
    <p:extLst>
      <p:ext uri="{BB962C8B-B14F-4D97-AF65-F5344CB8AC3E}">
        <p14:creationId xmlns:p14="http://schemas.microsoft.com/office/powerpoint/2010/main" val="252349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61ADC7-85B6-40E3-ACBC-2A8972C0148C}" type="slidenum">
              <a:rPr lang="en-US" smtClean="0"/>
              <a:t>7</a:t>
            </a:fld>
            <a:endParaRPr lang="en-US" dirty="0"/>
          </a:p>
        </p:txBody>
      </p:sp>
    </p:spTree>
    <p:extLst>
      <p:ext uri="{BB962C8B-B14F-4D97-AF65-F5344CB8AC3E}">
        <p14:creationId xmlns:p14="http://schemas.microsoft.com/office/powerpoint/2010/main" val="3106754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9728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the District Guidelines for</a:t>
            </a:r>
            <a:r>
              <a:rPr lang="en-US" baseline="0" dirty="0"/>
              <a:t> specifics for your Club/Group (i.e. music, UIL, Athletic). The only exception to this is scholarships.</a:t>
            </a:r>
            <a:endParaRPr lang="en-US" dirty="0"/>
          </a:p>
        </p:txBody>
      </p:sp>
      <p:sp>
        <p:nvSpPr>
          <p:cNvPr id="4" name="Slide Number Placeholder 3"/>
          <p:cNvSpPr>
            <a:spLocks noGrp="1"/>
          </p:cNvSpPr>
          <p:nvPr>
            <p:ph type="sldNum" sz="quarter" idx="10"/>
          </p:nvPr>
        </p:nvSpPr>
        <p:spPr/>
        <p:txBody>
          <a:bodyPr/>
          <a:lstStyle/>
          <a:p>
            <a:fld id="{C961ADC7-85B6-40E3-ACBC-2A8972C0148C}" type="slidenum">
              <a:rPr lang="en-US" smtClean="0"/>
              <a:t>9</a:t>
            </a:fld>
            <a:endParaRPr lang="en-US" dirty="0"/>
          </a:p>
        </p:txBody>
      </p:sp>
    </p:spTree>
    <p:extLst>
      <p:ext uri="{BB962C8B-B14F-4D97-AF65-F5344CB8AC3E}">
        <p14:creationId xmlns:p14="http://schemas.microsoft.com/office/powerpoint/2010/main" val="82077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2"/>
      </p:bgRef>
    </p:bg>
    <p:spTree>
      <p:nvGrpSpPr>
        <p:cNvPr id="1" name=""/>
        <p:cNvGrpSpPr/>
        <p:nvPr/>
      </p:nvGrpSpPr>
      <p:grpSpPr>
        <a:xfrm>
          <a:off x="0" y="0"/>
          <a:ext cx="0" cy="0"/>
          <a:chOff x="0" y="0"/>
          <a:chExt cx="0" cy="0"/>
        </a:xfrm>
      </p:grpSpPr>
      <p:sp>
        <p:nvSpPr>
          <p:cNvPr id="3" name="Rectangle 2"/>
          <p:cNvSpPr/>
          <p:nvPr/>
        </p:nvSpPr>
        <p:spPr bwMode="white">
          <a:xfrm>
            <a:off x="0" y="5562600"/>
            <a:ext cx="9144000" cy="12954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3352800" y="3657600"/>
            <a:ext cx="5562600" cy="1828800"/>
          </a:xfrm>
        </p:spPr>
        <p:txBody>
          <a:bodyPr anchor="b"/>
          <a:lstStyle>
            <a:lvl1pPr>
              <a:defRPr cap="all" baseline="0"/>
            </a:lvl1pPr>
          </a:lstStyle>
          <a:p>
            <a:r>
              <a:rPr lang="en-US" dirty="0"/>
              <a:t>Click to edit Master title style</a:t>
            </a:r>
          </a:p>
        </p:txBody>
      </p:sp>
      <p:sp>
        <p:nvSpPr>
          <p:cNvPr id="5" name="Date Placeholder 27"/>
          <p:cNvSpPr>
            <a:spLocks noGrp="1"/>
          </p:cNvSpPr>
          <p:nvPr>
            <p:ph type="dt" sz="half" idx="10"/>
          </p:nvPr>
        </p:nvSpPr>
        <p:spPr>
          <a:xfrm>
            <a:off x="76200" y="6069013"/>
            <a:ext cx="2057400" cy="685800"/>
          </a:xfrm>
          <a:prstGeom prst="rect">
            <a:avLst/>
          </a:prstGeom>
        </p:spPr>
        <p:txBody>
          <a:bodyPr>
            <a:noAutofit/>
          </a:bodyPr>
          <a:lstStyle>
            <a:lvl1pPr algn="ctr" fontAlgn="auto">
              <a:spcBef>
                <a:spcPts val="0"/>
              </a:spcBef>
              <a:spcAft>
                <a:spcPts val="0"/>
              </a:spcAft>
              <a:defRPr sz="2000">
                <a:solidFill>
                  <a:srgbClr val="FFFFFF"/>
                </a:solidFill>
                <a:latin typeface="+mn-lt"/>
              </a:defRPr>
            </a:lvl1pPr>
          </a:lstStyle>
          <a:p>
            <a:pPr>
              <a:defRPr/>
            </a:pPr>
            <a:fld id="{CB241A34-DEA7-4A03-81E2-563D3419E5A3}" type="datetimeFigureOut">
              <a:rPr lang="en-US"/>
              <a:pPr>
                <a:defRPr/>
              </a:pPr>
              <a:t>9/6/2022</a:t>
            </a:fld>
            <a:endParaRPr lang="en-US" dirty="0"/>
          </a:p>
        </p:txBody>
      </p:sp>
      <p:sp>
        <p:nvSpPr>
          <p:cNvPr id="6" name="Footer Placeholder 16"/>
          <p:cNvSpPr>
            <a:spLocks noGrp="1"/>
          </p:cNvSpPr>
          <p:nvPr>
            <p:ph type="ftr" sz="quarter" idx="11"/>
          </p:nvPr>
        </p:nvSpPr>
        <p:spPr>
          <a:xfrm>
            <a:off x="2085975" y="236538"/>
            <a:ext cx="5867400" cy="365125"/>
          </a:xfrm>
          <a:prstGeom prst="rect">
            <a:avLst/>
          </a:prstGeom>
        </p:spPr>
        <p:txBody>
          <a:bodyPr/>
          <a:lstStyle>
            <a:lvl1pPr algn="r">
              <a:defRPr i="0">
                <a:solidFill>
                  <a:schemeClr val="tx2"/>
                </a:solidFill>
                <a:latin typeface="+mn-lt"/>
              </a:defRPr>
            </a:lvl1pPr>
          </a:lstStyle>
          <a:p>
            <a:pPr>
              <a:defRPr/>
            </a:pPr>
            <a:endParaRPr lang="en-US"/>
          </a:p>
        </p:txBody>
      </p:sp>
      <p:sp>
        <p:nvSpPr>
          <p:cNvPr id="7"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335A9C9-2FEA-462E-9649-492CF8879BBD}" type="slidenum">
              <a:rPr lang="en-US"/>
              <a:pPr>
                <a:defRPr/>
              </a:pPr>
              <a:t>‹#›</a:t>
            </a:fld>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6400" y="5638801"/>
            <a:ext cx="3652266" cy="1248426"/>
          </a:xfrm>
          <a:prstGeom prst="rect">
            <a:avLst/>
          </a:prstGeom>
        </p:spPr>
      </p:pic>
    </p:spTree>
    <p:extLst>
      <p:ext uri="{BB962C8B-B14F-4D97-AF65-F5344CB8AC3E}">
        <p14:creationId xmlns:p14="http://schemas.microsoft.com/office/powerpoint/2010/main" val="114244238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452BBE-F25B-4535-BE85-E51EEFD1DBAA}" type="datetimeFigureOut">
              <a:rPr lang="en-US" smtClean="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28F122-A8D4-439E-8B4F-9B1679E0BE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52BBE-F25B-4535-BE85-E51EEFD1DBAA}" type="datetimeFigureOut">
              <a:rPr lang="en-US" smtClean="0"/>
              <a:pPr/>
              <a:t>9/6/2022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8F122-A8D4-439E-8B4F-9B1679E0BE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oag.state.tx.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mailto:kkunk@bhisd.net"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hyperlink" Target="mailto:Kim.kunk@bhisd.net" TargetMode="External"/><Relationship Id="rId5" Type="http://schemas.openxmlformats.org/officeDocument/2006/relationships/hyperlink" Target="mailto:Chelsea.mcdaniel@bhisd.net" TargetMode="External"/><Relationship Id="rId4" Type="http://schemas.openxmlformats.org/officeDocument/2006/relationships/hyperlink" Target="mailto:Becky.mcmanus@bhisd.ne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hisd.net/departments/businesstax-office/booster-clubsupport-group-inform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pol.tasb.org/Policy/Code/280?filter=GE" TargetMode="External"/><Relationship Id="rId4" Type="http://schemas.openxmlformats.org/officeDocument/2006/relationships/hyperlink" Target="http://www.uiltexas.org/policy/booster-club-guideline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457200" y="2438400"/>
            <a:ext cx="8510524" cy="3631763"/>
          </a:xfrm>
          <a:prstGeom prst="rect">
            <a:avLst/>
          </a:prstGeom>
          <a:noFill/>
        </p:spPr>
        <p:txBody>
          <a:bodyPr wrap="square" rtlCol="0">
            <a:spAutoFit/>
          </a:bodyPr>
          <a:lstStyle/>
          <a:p>
            <a:pPr algn="ctr">
              <a:lnSpc>
                <a:spcPts val="4600"/>
              </a:lnSpc>
            </a:pPr>
            <a:endParaRPr lang="en-US" sz="2400" b="1" dirty="0">
              <a:solidFill>
                <a:schemeClr val="bg1"/>
              </a:solidFill>
              <a:latin typeface="+mn-lt"/>
            </a:endParaRPr>
          </a:p>
          <a:p>
            <a:pPr algn="r">
              <a:lnSpc>
                <a:spcPts val="4600"/>
              </a:lnSpc>
            </a:pPr>
            <a:r>
              <a:rPr lang="en-US" sz="4400" b="1" dirty="0">
                <a:solidFill>
                  <a:schemeClr val="bg1"/>
                </a:solidFill>
                <a:latin typeface="+mn-lt"/>
              </a:rPr>
              <a:t>Barbers Hill ISD</a:t>
            </a:r>
          </a:p>
          <a:p>
            <a:pPr algn="r">
              <a:lnSpc>
                <a:spcPts val="4600"/>
              </a:lnSpc>
            </a:pPr>
            <a:r>
              <a:rPr lang="en-US" sz="4400" b="1" dirty="0">
                <a:solidFill>
                  <a:schemeClr val="bg1"/>
                </a:solidFill>
              </a:rPr>
              <a:t>Booster Club and Support Organization Training</a:t>
            </a:r>
          </a:p>
          <a:p>
            <a:pPr algn="r">
              <a:lnSpc>
                <a:spcPts val="4600"/>
              </a:lnSpc>
            </a:pPr>
            <a:r>
              <a:rPr lang="en-US" sz="2400" b="1" dirty="0">
                <a:solidFill>
                  <a:schemeClr val="bg1"/>
                </a:solidFill>
                <a:latin typeface="+mn-lt"/>
              </a:rPr>
              <a:t>2022-23</a:t>
            </a:r>
          </a:p>
          <a:p>
            <a:pPr algn="ctr">
              <a:lnSpc>
                <a:spcPts val="4600"/>
              </a:lnSpc>
            </a:pPr>
            <a:endParaRPr lang="en-US" sz="2400" b="1" dirty="0">
              <a:solidFill>
                <a:schemeClr val="bg1"/>
              </a:solidFill>
              <a:latin typeface="+mj-lt"/>
            </a:endParaRPr>
          </a:p>
        </p:txBody>
      </p:sp>
      <p:sp>
        <p:nvSpPr>
          <p:cNvPr id="11" name="AutoShape 6" descr="Wax Museum"/>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01810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Booster Club Donations</a:t>
            </a:r>
          </a:p>
        </p:txBody>
      </p:sp>
      <p:sp>
        <p:nvSpPr>
          <p:cNvPr id="3" name="Content Placeholder 2"/>
          <p:cNvSpPr>
            <a:spLocks noGrp="1"/>
          </p:cNvSpPr>
          <p:nvPr>
            <p:ph idx="1"/>
          </p:nvPr>
        </p:nvSpPr>
        <p:spPr>
          <a:ln>
            <a:noFill/>
          </a:ln>
        </p:spPr>
        <p:txBody>
          <a:bodyPr>
            <a:normAutofit fontScale="85000" lnSpcReduction="20000"/>
          </a:bodyPr>
          <a:lstStyle/>
          <a:p>
            <a:r>
              <a:rPr lang="en-US" dirty="0">
                <a:solidFill>
                  <a:schemeClr val="bg1"/>
                </a:solidFill>
              </a:rPr>
              <a:t>Donations will be made to the District and credited to the appropriate program</a:t>
            </a:r>
          </a:p>
          <a:p>
            <a:r>
              <a:rPr lang="en-US" dirty="0">
                <a:solidFill>
                  <a:schemeClr val="bg1"/>
                </a:solidFill>
              </a:rPr>
              <a:t>Donations fall under board policy CDC (Local)</a:t>
            </a:r>
          </a:p>
          <a:p>
            <a:pPr lvl="1"/>
            <a:r>
              <a:rPr lang="en-US" dirty="0">
                <a:solidFill>
                  <a:schemeClr val="bg1"/>
                </a:solidFill>
              </a:rPr>
              <a:t>Donations must have a purpose consistent with District purposes;</a:t>
            </a:r>
          </a:p>
          <a:p>
            <a:pPr lvl="1"/>
            <a:r>
              <a:rPr lang="en-US" dirty="0">
                <a:solidFill>
                  <a:schemeClr val="bg1"/>
                </a:solidFill>
              </a:rPr>
              <a:t>Donations shall not place restrictions on the school program;</a:t>
            </a:r>
          </a:p>
          <a:p>
            <a:pPr lvl="1"/>
            <a:r>
              <a:rPr lang="en-US" dirty="0">
                <a:solidFill>
                  <a:schemeClr val="bg1"/>
                </a:solidFill>
              </a:rPr>
              <a:t>Donations shall not require the endorsement of a business product; and</a:t>
            </a:r>
          </a:p>
          <a:p>
            <a:pPr lvl="1"/>
            <a:r>
              <a:rPr lang="en-US" dirty="0">
                <a:solidFill>
                  <a:schemeClr val="bg1"/>
                </a:solidFill>
              </a:rPr>
              <a:t>Donations shall not conflict with policies or actions of the Board or public law.</a:t>
            </a:r>
          </a:p>
          <a:p>
            <a:pPr lvl="1"/>
            <a:r>
              <a:rPr lang="en-US" dirty="0">
                <a:solidFill>
                  <a:schemeClr val="bg1"/>
                </a:solidFill>
              </a:rPr>
              <a:t>All donations will have to be Board approved. </a:t>
            </a:r>
          </a:p>
          <a:p>
            <a:pPr lvl="1"/>
            <a:endParaRPr lang="en-US" dirty="0">
              <a:solidFill>
                <a:schemeClr val="bg1"/>
              </a:solidFill>
            </a:endParaRPr>
          </a:p>
          <a:p>
            <a:pPr lvl="1"/>
            <a:endParaRPr lang="en-US"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BD79E9D3-1454-4C1A-8F32-2C54A07C84B5}" type="slidenum">
              <a:rPr lang="en-US" smtClean="0"/>
              <a:t>10</a:t>
            </a:fld>
            <a:endParaRPr lang="en-US"/>
          </a:p>
        </p:txBody>
      </p:sp>
    </p:spTree>
    <p:extLst>
      <p:ext uri="{BB962C8B-B14F-4D97-AF65-F5344CB8AC3E}">
        <p14:creationId xmlns:p14="http://schemas.microsoft.com/office/powerpoint/2010/main" val="1070933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Managing Booster Club Funds</a:t>
            </a:r>
          </a:p>
        </p:txBody>
      </p:sp>
      <p:sp>
        <p:nvSpPr>
          <p:cNvPr id="3" name="Content Placeholder 2"/>
          <p:cNvSpPr>
            <a:spLocks noGrp="1"/>
          </p:cNvSpPr>
          <p:nvPr>
            <p:ph idx="1"/>
          </p:nvPr>
        </p:nvSpPr>
        <p:spPr>
          <a:xfrm>
            <a:off x="347908" y="1417638"/>
            <a:ext cx="8183880" cy="5135562"/>
          </a:xfrm>
        </p:spPr>
        <p:txBody>
          <a:bodyPr>
            <a:normAutofit fontScale="77500" lnSpcReduction="20000"/>
          </a:bodyPr>
          <a:lstStyle/>
          <a:p>
            <a:pPr marL="0" indent="0">
              <a:buNone/>
            </a:pPr>
            <a:r>
              <a:rPr lang="en-US" dirty="0">
                <a:solidFill>
                  <a:schemeClr val="bg1"/>
                </a:solidFill>
              </a:rPr>
              <a:t>Bank Accounts</a:t>
            </a:r>
          </a:p>
          <a:p>
            <a:r>
              <a:rPr lang="en-US" dirty="0">
                <a:solidFill>
                  <a:schemeClr val="bg1"/>
                </a:solidFill>
              </a:rPr>
              <a:t>Controls</a:t>
            </a:r>
          </a:p>
          <a:p>
            <a:pPr lvl="1"/>
            <a:r>
              <a:rPr lang="en-US" dirty="0">
                <a:solidFill>
                  <a:schemeClr val="bg1"/>
                </a:solidFill>
              </a:rPr>
              <a:t>Require two signers on bank accounts</a:t>
            </a:r>
          </a:p>
          <a:p>
            <a:pPr lvl="2"/>
            <a:r>
              <a:rPr lang="en-US" dirty="0">
                <a:solidFill>
                  <a:schemeClr val="bg1"/>
                </a:solidFill>
              </a:rPr>
              <a:t>Designee may not be a signer on bank accounts</a:t>
            </a:r>
          </a:p>
          <a:p>
            <a:pPr lvl="2"/>
            <a:r>
              <a:rPr lang="en-US" dirty="0">
                <a:solidFill>
                  <a:schemeClr val="bg1"/>
                </a:solidFill>
              </a:rPr>
              <a:t>EIN required by bank to open account (cannot use District EIN) </a:t>
            </a:r>
          </a:p>
          <a:p>
            <a:pPr lvl="2"/>
            <a:r>
              <a:rPr lang="en-US" dirty="0">
                <a:solidFill>
                  <a:schemeClr val="bg1"/>
                </a:solidFill>
              </a:rPr>
              <a:t>Cannot use District address</a:t>
            </a:r>
          </a:p>
          <a:p>
            <a:pPr lvl="1"/>
            <a:r>
              <a:rPr lang="en-US" dirty="0">
                <a:solidFill>
                  <a:schemeClr val="bg1"/>
                </a:solidFill>
              </a:rPr>
              <a:t>Monthly review of bank statement by person other than treasurer or signer of checks</a:t>
            </a:r>
          </a:p>
          <a:p>
            <a:pPr lvl="2"/>
            <a:r>
              <a:rPr lang="en-US" dirty="0">
                <a:solidFill>
                  <a:schemeClr val="bg1"/>
                </a:solidFill>
              </a:rPr>
              <a:t>Review front and back of check for propriety</a:t>
            </a:r>
          </a:p>
          <a:p>
            <a:pPr lvl="2"/>
            <a:r>
              <a:rPr lang="en-US" dirty="0">
                <a:solidFill>
                  <a:schemeClr val="bg1"/>
                </a:solidFill>
              </a:rPr>
              <a:t>Each check or debit card transaction must have supporting documentation</a:t>
            </a:r>
          </a:p>
          <a:p>
            <a:pPr lvl="2"/>
            <a:r>
              <a:rPr lang="en-US" dirty="0">
                <a:solidFill>
                  <a:schemeClr val="bg1"/>
                </a:solidFill>
              </a:rPr>
              <a:t>Verify number of cancelled checks match the number printed on bank statement</a:t>
            </a:r>
          </a:p>
          <a:p>
            <a:pPr lvl="2"/>
            <a:r>
              <a:rPr lang="en-US" dirty="0">
                <a:solidFill>
                  <a:schemeClr val="bg1"/>
                </a:solidFill>
              </a:rPr>
              <a:t>Evaluate deposits for completeness</a:t>
            </a:r>
          </a:p>
          <a:p>
            <a:pPr lvl="1"/>
            <a:r>
              <a:rPr lang="en-US" dirty="0">
                <a:solidFill>
                  <a:schemeClr val="bg1"/>
                </a:solidFill>
              </a:rPr>
              <a:t>Bank reconciliation completed within 30 days</a:t>
            </a:r>
          </a:p>
          <a:p>
            <a:pPr lvl="1"/>
            <a:r>
              <a:rPr lang="en-US" dirty="0">
                <a:solidFill>
                  <a:schemeClr val="bg1"/>
                </a:solidFill>
              </a:rPr>
              <a:t>Review and sign off of bank reconciliation by independent party</a:t>
            </a:r>
          </a:p>
        </p:txBody>
      </p:sp>
      <p:sp>
        <p:nvSpPr>
          <p:cNvPr id="4" name="Slide Number Placeholder 3"/>
          <p:cNvSpPr>
            <a:spLocks noGrp="1"/>
          </p:cNvSpPr>
          <p:nvPr>
            <p:ph type="sldNum" sz="quarter" idx="12"/>
          </p:nvPr>
        </p:nvSpPr>
        <p:spPr/>
        <p:txBody>
          <a:bodyPr/>
          <a:lstStyle/>
          <a:p>
            <a:fld id="{BD79E9D3-1454-4C1A-8F32-2C54A07C84B5}" type="slidenum">
              <a:rPr lang="en-US" smtClean="0"/>
              <a:t>11</a:t>
            </a:fld>
            <a:endParaRPr lang="en-US"/>
          </a:p>
        </p:txBody>
      </p:sp>
    </p:spTree>
    <p:extLst>
      <p:ext uri="{BB962C8B-B14F-4D97-AF65-F5344CB8AC3E}">
        <p14:creationId xmlns:p14="http://schemas.microsoft.com/office/powerpoint/2010/main" val="108441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83880" cy="1082040"/>
          </a:xfrm>
        </p:spPr>
        <p:txBody>
          <a:bodyPr>
            <a:normAutofit/>
          </a:bodyPr>
          <a:lstStyle/>
          <a:p>
            <a:r>
              <a:rPr lang="en-US" dirty="0">
                <a:solidFill>
                  <a:schemeClr val="bg1"/>
                </a:solidFill>
              </a:rPr>
              <a:t>Managing Booster Club Funds</a:t>
            </a:r>
            <a:endParaRPr lang="en-US" dirty="0"/>
          </a:p>
        </p:txBody>
      </p:sp>
      <p:sp>
        <p:nvSpPr>
          <p:cNvPr id="3" name="Content Placeholder 2"/>
          <p:cNvSpPr>
            <a:spLocks noGrp="1"/>
          </p:cNvSpPr>
          <p:nvPr>
            <p:ph idx="1"/>
          </p:nvPr>
        </p:nvSpPr>
        <p:spPr>
          <a:xfrm>
            <a:off x="304800" y="1263534"/>
            <a:ext cx="8183880" cy="5365865"/>
          </a:xfrm>
        </p:spPr>
        <p:txBody>
          <a:bodyPr>
            <a:normAutofit fontScale="85000" lnSpcReduction="20000"/>
          </a:bodyPr>
          <a:lstStyle/>
          <a:p>
            <a:pPr marL="0" indent="0">
              <a:buNone/>
            </a:pPr>
            <a:r>
              <a:rPr lang="en-US" dirty="0">
                <a:solidFill>
                  <a:schemeClr val="bg1"/>
                </a:solidFill>
              </a:rPr>
              <a:t>Handling of Cash </a:t>
            </a:r>
          </a:p>
          <a:p>
            <a:r>
              <a:rPr lang="en-US" dirty="0">
                <a:solidFill>
                  <a:schemeClr val="bg1"/>
                </a:solidFill>
              </a:rPr>
              <a:t>Controls over cash and receipts</a:t>
            </a:r>
          </a:p>
          <a:p>
            <a:pPr lvl="1"/>
            <a:r>
              <a:rPr lang="en-US" dirty="0">
                <a:solidFill>
                  <a:schemeClr val="bg1"/>
                </a:solidFill>
              </a:rPr>
              <a:t>Deposits made daily for $250 or more</a:t>
            </a:r>
          </a:p>
          <a:p>
            <a:pPr lvl="1"/>
            <a:r>
              <a:rPr lang="en-US" dirty="0">
                <a:solidFill>
                  <a:schemeClr val="bg1"/>
                </a:solidFill>
              </a:rPr>
              <a:t>All monies should be deposited before a holiday or weekend</a:t>
            </a:r>
          </a:p>
          <a:p>
            <a:pPr lvl="1"/>
            <a:r>
              <a:rPr lang="en-US" dirty="0">
                <a:solidFill>
                  <a:schemeClr val="bg1"/>
                </a:solidFill>
              </a:rPr>
              <a:t>Night deposits for large sums are recommended</a:t>
            </a:r>
          </a:p>
          <a:p>
            <a:pPr lvl="1"/>
            <a:r>
              <a:rPr lang="en-US" dirty="0">
                <a:solidFill>
                  <a:schemeClr val="bg1"/>
                </a:solidFill>
              </a:rPr>
              <a:t>Itemized receipts supported by documentation</a:t>
            </a:r>
          </a:p>
          <a:p>
            <a:pPr lvl="2"/>
            <a:r>
              <a:rPr lang="en-US" dirty="0">
                <a:solidFill>
                  <a:schemeClr val="bg1"/>
                </a:solidFill>
              </a:rPr>
              <a:t>Cash receipt</a:t>
            </a:r>
          </a:p>
          <a:p>
            <a:pPr lvl="2"/>
            <a:r>
              <a:rPr lang="en-US" dirty="0">
                <a:solidFill>
                  <a:schemeClr val="bg1"/>
                </a:solidFill>
              </a:rPr>
              <a:t>Ticket sales record</a:t>
            </a:r>
          </a:p>
          <a:p>
            <a:pPr lvl="2"/>
            <a:r>
              <a:rPr lang="en-US" dirty="0">
                <a:solidFill>
                  <a:schemeClr val="bg1"/>
                </a:solidFill>
              </a:rPr>
              <a:t>Tabulation of monies with two signatures</a:t>
            </a:r>
          </a:p>
          <a:p>
            <a:pPr lvl="1"/>
            <a:r>
              <a:rPr lang="en-US" dirty="0">
                <a:solidFill>
                  <a:schemeClr val="bg1"/>
                </a:solidFill>
              </a:rPr>
              <a:t>Cash verified under dual control</a:t>
            </a:r>
          </a:p>
          <a:p>
            <a:pPr lvl="2"/>
            <a:r>
              <a:rPr lang="en-US" dirty="0">
                <a:solidFill>
                  <a:schemeClr val="bg1"/>
                </a:solidFill>
              </a:rPr>
              <a:t>At conclusion of fund raiser and when changing hands</a:t>
            </a:r>
          </a:p>
          <a:p>
            <a:pPr lvl="1"/>
            <a:r>
              <a:rPr lang="en-US" dirty="0">
                <a:solidFill>
                  <a:schemeClr val="bg1"/>
                </a:solidFill>
              </a:rPr>
              <a:t>Cash safeguarded at all times</a:t>
            </a:r>
          </a:p>
          <a:p>
            <a:pPr lvl="1"/>
            <a:r>
              <a:rPr lang="en-US" dirty="0">
                <a:solidFill>
                  <a:schemeClr val="bg1"/>
                </a:solidFill>
              </a:rPr>
              <a:t>Cash should never be maintained at member’s home</a:t>
            </a:r>
          </a:p>
          <a:p>
            <a:pPr lvl="2"/>
            <a:r>
              <a:rPr lang="en-US" dirty="0">
                <a:solidFill>
                  <a:schemeClr val="bg1"/>
                </a:solidFill>
              </a:rPr>
              <a:t>Deposit funds on day of event</a:t>
            </a:r>
          </a:p>
        </p:txBody>
      </p:sp>
      <p:sp>
        <p:nvSpPr>
          <p:cNvPr id="4" name="Slide Number Placeholder 3"/>
          <p:cNvSpPr>
            <a:spLocks noGrp="1"/>
          </p:cNvSpPr>
          <p:nvPr>
            <p:ph type="sldNum" sz="quarter" idx="12"/>
          </p:nvPr>
        </p:nvSpPr>
        <p:spPr/>
        <p:txBody>
          <a:bodyPr/>
          <a:lstStyle/>
          <a:p>
            <a:fld id="{BD79E9D3-1454-4C1A-8F32-2C54A07C84B5}" type="slidenum">
              <a:rPr lang="en-US" smtClean="0"/>
              <a:t>12</a:t>
            </a:fld>
            <a:endParaRPr lang="en-US"/>
          </a:p>
        </p:txBody>
      </p:sp>
    </p:spTree>
    <p:extLst>
      <p:ext uri="{BB962C8B-B14F-4D97-AF65-F5344CB8AC3E}">
        <p14:creationId xmlns:p14="http://schemas.microsoft.com/office/powerpoint/2010/main" val="344095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Managing Booster Club Funds</a:t>
            </a:r>
            <a:endParaRPr lang="en-US" dirty="0"/>
          </a:p>
        </p:txBody>
      </p:sp>
      <p:sp>
        <p:nvSpPr>
          <p:cNvPr id="3" name="Content Placeholder 2"/>
          <p:cNvSpPr>
            <a:spLocks noGrp="1"/>
          </p:cNvSpPr>
          <p:nvPr>
            <p:ph idx="1"/>
          </p:nvPr>
        </p:nvSpPr>
        <p:spPr>
          <a:xfrm>
            <a:off x="347908" y="1371600"/>
            <a:ext cx="8183880" cy="4575048"/>
          </a:xfrm>
        </p:spPr>
        <p:txBody>
          <a:bodyPr>
            <a:normAutofit fontScale="92500" lnSpcReduction="10000"/>
          </a:bodyPr>
          <a:lstStyle/>
          <a:p>
            <a:pPr marL="0" indent="0">
              <a:buNone/>
            </a:pPr>
            <a:r>
              <a:rPr lang="en-US" dirty="0">
                <a:solidFill>
                  <a:schemeClr val="bg1"/>
                </a:solidFill>
              </a:rPr>
              <a:t>Oversight</a:t>
            </a:r>
          </a:p>
          <a:p>
            <a:r>
              <a:rPr lang="en-US" dirty="0">
                <a:solidFill>
                  <a:schemeClr val="bg1"/>
                </a:solidFill>
              </a:rPr>
              <a:t>Oversight controls</a:t>
            </a:r>
          </a:p>
          <a:p>
            <a:pPr lvl="1"/>
            <a:r>
              <a:rPr lang="en-US" dirty="0">
                <a:solidFill>
                  <a:schemeClr val="bg1"/>
                </a:solidFill>
              </a:rPr>
              <a:t>Treasurer should provide written monthly financial reports to membership</a:t>
            </a:r>
          </a:p>
          <a:p>
            <a:pPr lvl="2"/>
            <a:r>
              <a:rPr lang="en-US" dirty="0">
                <a:solidFill>
                  <a:schemeClr val="bg1"/>
                </a:solidFill>
              </a:rPr>
              <a:t>Bank account balance</a:t>
            </a:r>
          </a:p>
          <a:p>
            <a:pPr lvl="2"/>
            <a:r>
              <a:rPr lang="en-US" dirty="0">
                <a:solidFill>
                  <a:schemeClr val="bg1"/>
                </a:solidFill>
              </a:rPr>
              <a:t>Receipt and disbursement activity since last report</a:t>
            </a:r>
          </a:p>
          <a:p>
            <a:pPr lvl="2"/>
            <a:r>
              <a:rPr lang="en-US" dirty="0">
                <a:solidFill>
                  <a:schemeClr val="bg1"/>
                </a:solidFill>
              </a:rPr>
              <a:t>Comparison of budget to actual receipts and expenses</a:t>
            </a:r>
          </a:p>
          <a:p>
            <a:pPr lvl="1"/>
            <a:r>
              <a:rPr lang="en-US" dirty="0">
                <a:solidFill>
                  <a:schemeClr val="bg1"/>
                </a:solidFill>
              </a:rPr>
              <a:t>Complete a financial recap after each fundraiser</a:t>
            </a:r>
          </a:p>
          <a:p>
            <a:pPr lvl="1"/>
            <a:r>
              <a:rPr lang="en-US" dirty="0">
                <a:solidFill>
                  <a:schemeClr val="bg1"/>
                </a:solidFill>
              </a:rPr>
              <a:t>Annual audit by independent parties</a:t>
            </a:r>
          </a:p>
          <a:p>
            <a:pPr lvl="1"/>
            <a:r>
              <a:rPr lang="en-US" dirty="0">
                <a:solidFill>
                  <a:schemeClr val="bg1"/>
                </a:solidFill>
              </a:rPr>
              <a:t>Annual submission of financial report to the District</a:t>
            </a:r>
          </a:p>
        </p:txBody>
      </p:sp>
      <p:sp>
        <p:nvSpPr>
          <p:cNvPr id="4" name="Slide Number Placeholder 3"/>
          <p:cNvSpPr>
            <a:spLocks noGrp="1"/>
          </p:cNvSpPr>
          <p:nvPr>
            <p:ph type="sldNum" sz="quarter" idx="12"/>
          </p:nvPr>
        </p:nvSpPr>
        <p:spPr/>
        <p:txBody>
          <a:bodyPr/>
          <a:lstStyle/>
          <a:p>
            <a:fld id="{BD79E9D3-1454-4C1A-8F32-2C54A07C84B5}" type="slidenum">
              <a:rPr lang="en-US" smtClean="0"/>
              <a:t>13</a:t>
            </a:fld>
            <a:endParaRPr lang="en-US"/>
          </a:p>
        </p:txBody>
      </p:sp>
    </p:spTree>
    <p:extLst>
      <p:ext uri="{BB962C8B-B14F-4D97-AF65-F5344CB8AC3E}">
        <p14:creationId xmlns:p14="http://schemas.microsoft.com/office/powerpoint/2010/main" val="185963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Reporting Requirements</a:t>
            </a:r>
          </a:p>
        </p:txBody>
      </p:sp>
      <p:sp>
        <p:nvSpPr>
          <p:cNvPr id="4" name="Slide Number Placeholder 3"/>
          <p:cNvSpPr>
            <a:spLocks noGrp="1"/>
          </p:cNvSpPr>
          <p:nvPr>
            <p:ph type="sldNum" sz="quarter" idx="12"/>
          </p:nvPr>
        </p:nvSpPr>
        <p:spPr/>
        <p:txBody>
          <a:bodyPr/>
          <a:lstStyle/>
          <a:p>
            <a:endParaRPr lang="en-US" dirty="0"/>
          </a:p>
        </p:txBody>
      </p:sp>
      <p:graphicFrame>
        <p:nvGraphicFramePr>
          <p:cNvPr id="7" name="Content Placeholder 6">
            <a:extLst>
              <a:ext uri="{FF2B5EF4-FFF2-40B4-BE49-F238E27FC236}">
                <a16:creationId xmlns:a16="http://schemas.microsoft.com/office/drawing/2014/main" id="{4F0C7B63-2065-4350-B8C0-FFC704621EB1}"/>
              </a:ext>
            </a:extLst>
          </p:cNvPr>
          <p:cNvGraphicFramePr>
            <a:graphicFrameLocks noGrp="1"/>
          </p:cNvGraphicFramePr>
          <p:nvPr>
            <p:ph idx="1"/>
          </p:nvPr>
        </p:nvGraphicFramePr>
        <p:xfrm>
          <a:off x="495299" y="2286794"/>
          <a:ext cx="8153401" cy="3152775"/>
        </p:xfrm>
        <a:graphic>
          <a:graphicData uri="http://schemas.openxmlformats.org/drawingml/2006/table">
            <a:tbl>
              <a:tblPr>
                <a:tableStyleId>{5C22544A-7EE6-4342-B048-85BDC9FD1C3A}</a:tableStyleId>
              </a:tblPr>
              <a:tblGrid>
                <a:gridCol w="2386069">
                  <a:extLst>
                    <a:ext uri="{9D8B030D-6E8A-4147-A177-3AD203B41FA5}">
                      <a16:colId xmlns:a16="http://schemas.microsoft.com/office/drawing/2014/main" val="848950847"/>
                    </a:ext>
                  </a:extLst>
                </a:gridCol>
                <a:gridCol w="3381263">
                  <a:extLst>
                    <a:ext uri="{9D8B030D-6E8A-4147-A177-3AD203B41FA5}">
                      <a16:colId xmlns:a16="http://schemas.microsoft.com/office/drawing/2014/main" val="1199745761"/>
                    </a:ext>
                  </a:extLst>
                </a:gridCol>
                <a:gridCol w="2386069">
                  <a:extLst>
                    <a:ext uri="{9D8B030D-6E8A-4147-A177-3AD203B41FA5}">
                      <a16:colId xmlns:a16="http://schemas.microsoft.com/office/drawing/2014/main" val="316518664"/>
                    </a:ext>
                  </a:extLst>
                </a:gridCol>
              </a:tblGrid>
              <a:tr h="238125">
                <a:tc gridSpan="3">
                  <a:txBody>
                    <a:bodyPr/>
                    <a:lstStyle/>
                    <a:p>
                      <a:pPr algn="ctr" fontAlgn="b"/>
                      <a:r>
                        <a:rPr lang="en-US" sz="1400" u="none" strike="noStrike">
                          <a:effectLst/>
                        </a:rPr>
                        <a:t>Booster Club/Support Group Quick Reference</a:t>
                      </a:r>
                      <a:endParaRPr lang="en-US" sz="14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722889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updated 08/2022</a:t>
                      </a:r>
                      <a:endParaRPr lang="en-US" sz="1100" b="0" i="1"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7885711"/>
                  </a:ext>
                </a:extLst>
              </a:tr>
              <a:tr h="200025">
                <a:tc>
                  <a:txBody>
                    <a:bodyPr/>
                    <a:lstStyle/>
                    <a:p>
                      <a:pPr algn="ctr" fontAlgn="b"/>
                      <a:r>
                        <a:rPr lang="en-US" sz="1100" u="none" strike="noStrike">
                          <a:effectLst/>
                        </a:rPr>
                        <a:t>Item Due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Date Due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Submit to:</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58381070"/>
                  </a:ext>
                </a:extLst>
              </a:tr>
              <a:tr h="200025">
                <a:tc>
                  <a:txBody>
                    <a:bodyPr/>
                    <a:lstStyle/>
                    <a:p>
                      <a:pPr algn="l" fontAlgn="ctr"/>
                      <a:r>
                        <a:rPr lang="en-US" sz="1100" u="none" strike="noStrike">
                          <a:effectLst/>
                        </a:rPr>
                        <a:t>Bylaws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Initial formation and/or when changes are made</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LSC</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80754761"/>
                  </a:ext>
                </a:extLst>
              </a:tr>
              <a:tr h="190500">
                <a:tc>
                  <a:txBody>
                    <a:bodyPr/>
                    <a:lstStyle/>
                    <a:p>
                      <a:pPr algn="l" fontAlgn="ctr"/>
                      <a:r>
                        <a:rPr lang="en-US" sz="1100" u="none" strike="noStrike">
                          <a:effectLst/>
                        </a:rPr>
                        <a:t>Officers Acceptance Form</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Annually and/or as changes are made</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LSC</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500848"/>
                  </a:ext>
                </a:extLst>
              </a:tr>
              <a:tr h="190500">
                <a:tc>
                  <a:txBody>
                    <a:bodyPr/>
                    <a:lstStyle/>
                    <a:p>
                      <a:pPr algn="l" fontAlgn="b"/>
                      <a:r>
                        <a:rPr lang="en-US" sz="1100" u="none" strike="noStrike">
                          <a:effectLst/>
                        </a:rPr>
                        <a:t>Audited Financial Statements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June 30th of each year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LSC</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16195166"/>
                  </a:ext>
                </a:extLst>
              </a:tr>
              <a:tr h="190500">
                <a:tc>
                  <a:txBody>
                    <a:bodyPr/>
                    <a:lstStyle/>
                    <a:p>
                      <a:pPr algn="l" fontAlgn="b"/>
                      <a:r>
                        <a:rPr lang="en-US" sz="1100" u="none" strike="noStrike">
                          <a:effectLst/>
                        </a:rPr>
                        <a:t>GASB 39 Form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June 30th of each year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LSC</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3768448"/>
                  </a:ext>
                </a:extLst>
              </a:tr>
              <a:tr h="190500">
                <a:tc>
                  <a:txBody>
                    <a:bodyPr/>
                    <a:lstStyle/>
                    <a:p>
                      <a:pPr algn="l" fontAlgn="ctr"/>
                      <a:r>
                        <a:rPr lang="en-US" sz="1100" u="none" strike="noStrike">
                          <a:effectLst/>
                        </a:rPr>
                        <a:t>Club/Group Information Sheet</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After officers are elected or as changes are made</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LSC/Campus Principal/Administrator</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26460182"/>
                  </a:ext>
                </a:extLst>
              </a:tr>
              <a:tr h="381000">
                <a:tc rowSpan="2">
                  <a:txBody>
                    <a:bodyPr/>
                    <a:lstStyle/>
                    <a:p>
                      <a:pPr algn="l" fontAlgn="ctr"/>
                      <a:r>
                        <a:rPr lang="en-US" sz="1100" u="none" strike="noStrike">
                          <a:effectLst/>
                        </a:rPr>
                        <a:t>Booster Fundraising Permission Request Form</a:t>
                      </a:r>
                      <a:endParaRPr lang="en-US" sz="11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US" sz="1100" u="none" strike="noStrike">
                          <a:effectLst/>
                        </a:rPr>
                        <a:t>2 months prior to desired fundraising start date</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1st Approval:  Campus Principal/Administrator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6153433"/>
                  </a:ext>
                </a:extLst>
              </a:tr>
              <a:tr h="381000">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2nd Approval:  Assistant Superintendent of Finance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76702543"/>
                  </a:ext>
                </a:extLst>
              </a:tr>
              <a:tr h="800100">
                <a:tc>
                  <a:txBody>
                    <a:bodyPr/>
                    <a:lstStyle/>
                    <a:p>
                      <a:pPr algn="l" fontAlgn="ctr"/>
                      <a:r>
                        <a:rPr lang="en-US" sz="1100" u="none" strike="noStrike">
                          <a:effectLst/>
                        </a:rPr>
                        <a:t>Booster Results from Fundraiser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within 1 week of the last day of the fundraising period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1st Approval:  Campus Principal/Administrator </a:t>
                      </a:r>
                      <a:br>
                        <a:rPr lang="en-US" sz="1100" u="none" strike="noStrike" dirty="0">
                          <a:effectLst/>
                        </a:rPr>
                      </a:br>
                      <a:r>
                        <a:rPr lang="en-US" sz="1100" u="none" strike="noStrike" dirty="0">
                          <a:effectLst/>
                        </a:rPr>
                        <a:t>2nd Approval: Assistant Superintendent of Finance</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65400307"/>
                  </a:ext>
                </a:extLst>
              </a:tr>
            </a:tbl>
          </a:graphicData>
        </a:graphic>
      </p:graphicFrame>
    </p:spTree>
    <p:extLst>
      <p:ext uri="{BB962C8B-B14F-4D97-AF65-F5344CB8AC3E}">
        <p14:creationId xmlns:p14="http://schemas.microsoft.com/office/powerpoint/2010/main" val="131822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Governmental Accounting Standards Board (GASB) No. 39</a:t>
            </a:r>
          </a:p>
        </p:txBody>
      </p:sp>
      <p:sp>
        <p:nvSpPr>
          <p:cNvPr id="3" name="Content Placeholder 2"/>
          <p:cNvSpPr>
            <a:spLocks noGrp="1"/>
          </p:cNvSpPr>
          <p:nvPr>
            <p:ph idx="1"/>
          </p:nvPr>
        </p:nvSpPr>
        <p:spPr>
          <a:xfrm>
            <a:off x="457200" y="2057400"/>
            <a:ext cx="8229600" cy="3886199"/>
          </a:xfrm>
        </p:spPr>
        <p:txBody>
          <a:bodyPr/>
          <a:lstStyle/>
          <a:p>
            <a:r>
              <a:rPr lang="en-US" dirty="0">
                <a:solidFill>
                  <a:schemeClr val="bg1"/>
                </a:solidFill>
              </a:rPr>
              <a:t>GASB 39 requires that an auditor evaluate and assess as to whether an entity provides material support to a school. If material support exists, then that entity’s financial information is required to be included in a school’s financial statements and disclosed.</a:t>
            </a:r>
          </a:p>
          <a:p>
            <a:pPr marL="0" indent="0">
              <a:buNone/>
            </a:pPr>
            <a:endParaRPr lang="en-US" dirty="0">
              <a:solidFill>
                <a:schemeClr val="bg1"/>
              </a:solidFill>
            </a:endParaRPr>
          </a:p>
        </p:txBody>
      </p:sp>
    </p:spTree>
    <p:extLst>
      <p:ext uri="{BB962C8B-B14F-4D97-AF65-F5344CB8AC3E}">
        <p14:creationId xmlns:p14="http://schemas.microsoft.com/office/powerpoint/2010/main" val="31164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Booster Club Audit Requirements</a:t>
            </a:r>
          </a:p>
        </p:txBody>
      </p:sp>
      <p:sp>
        <p:nvSpPr>
          <p:cNvPr id="3" name="Content Placeholder 2"/>
          <p:cNvSpPr>
            <a:spLocks noGrp="1"/>
          </p:cNvSpPr>
          <p:nvPr>
            <p:ph idx="1"/>
          </p:nvPr>
        </p:nvSpPr>
        <p:spPr/>
        <p:txBody>
          <a:bodyPr>
            <a:normAutofit fontScale="92500"/>
          </a:bodyPr>
          <a:lstStyle/>
          <a:p>
            <a:r>
              <a:rPr lang="en-US" dirty="0">
                <a:solidFill>
                  <a:schemeClr val="bg1"/>
                </a:solidFill>
              </a:rPr>
              <a:t>Audit must be done annually in one of two ways:</a:t>
            </a:r>
          </a:p>
          <a:p>
            <a:pPr lvl="1"/>
            <a:r>
              <a:rPr lang="en-US" dirty="0">
                <a:solidFill>
                  <a:schemeClr val="bg1"/>
                </a:solidFill>
              </a:rPr>
              <a:t>Organizational Review Committee- comprised of at least two (2) non-officer members and the designee of the Booster Club (not the President or Treasurer)</a:t>
            </a:r>
          </a:p>
          <a:p>
            <a:pPr lvl="1"/>
            <a:r>
              <a:rPr lang="en-US" dirty="0">
                <a:solidFill>
                  <a:schemeClr val="bg1"/>
                </a:solidFill>
              </a:rPr>
              <a:t>Outside CPA</a:t>
            </a:r>
          </a:p>
          <a:p>
            <a:pPr marL="342900" lvl="1" indent="-342900">
              <a:buFont typeface="Arial" pitchFamily="34" charset="0"/>
              <a:buChar char="•"/>
            </a:pPr>
            <a:r>
              <a:rPr lang="en-US" sz="3200" dirty="0">
                <a:solidFill>
                  <a:schemeClr val="bg1"/>
                </a:solidFill>
              </a:rPr>
              <a:t>Must be signed by all members of the committee</a:t>
            </a:r>
          </a:p>
          <a:p>
            <a:pPr marL="342900" lvl="1" indent="-342900">
              <a:buFont typeface="Arial" pitchFamily="34" charset="0"/>
              <a:buChar char="•"/>
            </a:pPr>
            <a:r>
              <a:rPr lang="en-US" sz="3200" dirty="0">
                <a:solidFill>
                  <a:schemeClr val="bg1"/>
                </a:solidFill>
              </a:rPr>
              <a:t>Submitted to Business Office by June 30th</a:t>
            </a:r>
          </a:p>
          <a:p>
            <a:pPr marL="342900" lvl="1" indent="-342900">
              <a:buFont typeface="Arial" pitchFamily="34" charset="0"/>
              <a:buChar char="•"/>
            </a:pPr>
            <a:r>
              <a:rPr lang="en-US" sz="3200" dirty="0">
                <a:solidFill>
                  <a:schemeClr val="bg1"/>
                </a:solidFill>
              </a:rPr>
              <a:t>See BHISD Booster Club Guidelines </a:t>
            </a:r>
          </a:p>
          <a:p>
            <a:pPr marL="457200" lvl="1" indent="0">
              <a:buNone/>
            </a:pPr>
            <a:endParaRPr lang="en-US" dirty="0">
              <a:solidFill>
                <a:schemeClr val="bg1"/>
              </a:solidFill>
            </a:endParaRPr>
          </a:p>
          <a:p>
            <a:pPr marL="457200" lvl="1" indent="0">
              <a:buNone/>
            </a:pPr>
            <a:endParaRPr lang="en-US" dirty="0">
              <a:solidFill>
                <a:schemeClr val="bg1"/>
              </a:solidFill>
            </a:endParaRPr>
          </a:p>
        </p:txBody>
      </p:sp>
    </p:spTree>
    <p:extLst>
      <p:ext uri="{BB962C8B-B14F-4D97-AF65-F5344CB8AC3E}">
        <p14:creationId xmlns:p14="http://schemas.microsoft.com/office/powerpoint/2010/main" val="471447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D79E9D3-1454-4C1A-8F32-2C54A07C84B5}" type="slidenum">
              <a:rPr lang="en-US" smtClean="0"/>
              <a:t>17</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09599"/>
            <a:ext cx="5829412" cy="624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337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ontent Placeholder 2"/>
          <p:cNvSpPr txBox="1">
            <a:spLocks/>
          </p:cNvSpPr>
          <p:nvPr/>
        </p:nvSpPr>
        <p:spPr>
          <a:xfrm>
            <a:off x="381000" y="15240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0" name="Content Placeholder 2"/>
          <p:cNvSpPr txBox="1">
            <a:spLocks/>
          </p:cNvSpPr>
          <p:nvPr/>
        </p:nvSpPr>
        <p:spPr>
          <a:xfrm>
            <a:off x="457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1" name="Content Placeholder 2"/>
          <p:cNvSpPr txBox="1">
            <a:spLocks/>
          </p:cNvSpPr>
          <p:nvPr/>
        </p:nvSpPr>
        <p:spPr>
          <a:xfrm>
            <a:off x="457200" y="1371600"/>
            <a:ext cx="8229600" cy="5257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2" name="Content Placeholder 2"/>
          <p:cNvSpPr txBox="1">
            <a:spLocks/>
          </p:cNvSpPr>
          <p:nvPr/>
        </p:nvSpPr>
        <p:spPr>
          <a:xfrm>
            <a:off x="457200" y="1600200"/>
            <a:ext cx="8305800" cy="48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6" name="Title 135"/>
          <p:cNvSpPr>
            <a:spLocks noGrp="1"/>
          </p:cNvSpPr>
          <p:nvPr>
            <p:ph type="title"/>
          </p:nvPr>
        </p:nvSpPr>
        <p:spPr>
          <a:xfrm>
            <a:off x="457200" y="152400"/>
            <a:ext cx="8229600" cy="1066800"/>
          </a:xfrm>
        </p:spPr>
        <p:txBody>
          <a:bodyPr>
            <a:normAutofit/>
          </a:bodyPr>
          <a:lstStyle/>
          <a:p>
            <a:r>
              <a:rPr lang="en-US" sz="4800" b="1" dirty="0">
                <a:solidFill>
                  <a:schemeClr val="bg1"/>
                </a:solidFill>
                <a:latin typeface="+mn-lt"/>
              </a:rPr>
              <a:t>Reference List</a:t>
            </a:r>
          </a:p>
        </p:txBody>
      </p:sp>
      <p:sp>
        <p:nvSpPr>
          <p:cNvPr id="134" name="Rectangle 3"/>
          <p:cNvSpPr>
            <a:spLocks noGrp="1" noChangeArrowheads="1"/>
          </p:cNvSpPr>
          <p:nvPr>
            <p:ph idx="1"/>
          </p:nvPr>
        </p:nvSpPr>
        <p:spPr>
          <a:xfrm>
            <a:off x="457200" y="1066801"/>
            <a:ext cx="8229600" cy="5059364"/>
          </a:xfrm>
        </p:spPr>
        <p:txBody>
          <a:bodyPr/>
          <a:lstStyle/>
          <a:p>
            <a:pPr>
              <a:lnSpc>
                <a:spcPct val="80000"/>
              </a:lnSpc>
            </a:pPr>
            <a:r>
              <a:rPr lang="en-US" dirty="0">
                <a:solidFill>
                  <a:schemeClr val="bg1"/>
                </a:solidFill>
              </a:rPr>
              <a:t>Internal Revenue Service-Non Profit Section </a:t>
            </a:r>
          </a:p>
          <a:p>
            <a:pPr>
              <a:lnSpc>
                <a:spcPct val="80000"/>
              </a:lnSpc>
              <a:buFont typeface="Wingdings" pitchFamily="2" charset="2"/>
              <a:buNone/>
            </a:pPr>
            <a:r>
              <a:rPr lang="en-US" dirty="0">
                <a:solidFill>
                  <a:schemeClr val="bg1"/>
                </a:solidFill>
              </a:rPr>
              <a:t>	1-877-829-5500</a:t>
            </a:r>
          </a:p>
          <a:p>
            <a:pPr>
              <a:lnSpc>
                <a:spcPct val="80000"/>
              </a:lnSpc>
            </a:pPr>
            <a:r>
              <a:rPr lang="en-US" dirty="0">
                <a:solidFill>
                  <a:schemeClr val="bg1"/>
                </a:solidFill>
              </a:rPr>
              <a:t>Texas State Comptrollers Office-Exempt Organizations 1-800-252-5555</a:t>
            </a:r>
          </a:p>
          <a:p>
            <a:pPr>
              <a:lnSpc>
                <a:spcPct val="80000"/>
              </a:lnSpc>
            </a:pPr>
            <a:r>
              <a:rPr lang="en-US" dirty="0">
                <a:solidFill>
                  <a:schemeClr val="bg1"/>
                </a:solidFill>
              </a:rPr>
              <a:t>University Interscholastic League  1-512-471-5883</a:t>
            </a:r>
          </a:p>
          <a:p>
            <a:pPr>
              <a:lnSpc>
                <a:spcPct val="80000"/>
              </a:lnSpc>
            </a:pPr>
            <a:r>
              <a:rPr lang="en-US" dirty="0">
                <a:solidFill>
                  <a:schemeClr val="bg1"/>
                </a:solidFill>
              </a:rPr>
              <a:t>Texas Secretary of State  1-512-463-5555</a:t>
            </a:r>
          </a:p>
          <a:p>
            <a:pPr>
              <a:lnSpc>
                <a:spcPct val="80000"/>
              </a:lnSpc>
            </a:pPr>
            <a:r>
              <a:rPr lang="en-US" dirty="0">
                <a:solidFill>
                  <a:schemeClr val="bg1"/>
                </a:solidFill>
              </a:rPr>
              <a:t>Texas Attorney General </a:t>
            </a:r>
            <a:r>
              <a:rPr lang="en-US" dirty="0">
                <a:solidFill>
                  <a:schemeClr val="bg1"/>
                </a:solidFill>
                <a:hlinkClick r:id="rId3"/>
              </a:rPr>
              <a:t>www.oag.state.tx.us</a:t>
            </a:r>
            <a:endParaRPr lang="en-US" dirty="0">
              <a:solidFill>
                <a:schemeClr val="bg1"/>
              </a:solidFill>
            </a:endParaRPr>
          </a:p>
          <a:p>
            <a:pPr>
              <a:lnSpc>
                <a:spcPct val="80000"/>
              </a:lnSpc>
              <a:buFont typeface="Wingdings" pitchFamily="2" charset="2"/>
              <a:buNone/>
            </a:pPr>
            <a:r>
              <a:rPr lang="en-US" dirty="0">
                <a:solidFill>
                  <a:schemeClr val="bg1"/>
                </a:solidFill>
              </a:rPr>
              <a:t>	 Houston Office  1-713-223-5886</a:t>
            </a:r>
          </a:p>
          <a:p>
            <a:pPr>
              <a:lnSpc>
                <a:spcPct val="80000"/>
              </a:lnSpc>
              <a:buFont typeface="Wingdings" pitchFamily="2" charset="2"/>
              <a:buNone/>
            </a:pPr>
            <a:endParaRPr lang="en-US" sz="2800" dirty="0">
              <a:solidFill>
                <a:schemeClr val="bg1"/>
              </a:solidFill>
            </a:endParaRPr>
          </a:p>
          <a:p>
            <a:pPr>
              <a:lnSpc>
                <a:spcPct val="80000"/>
              </a:lnSpc>
              <a:buFont typeface="Wingdings" pitchFamily="2" charset="2"/>
              <a:buNone/>
            </a:pPr>
            <a:endParaRPr lang="en-US" sz="2800" dirty="0">
              <a:solidFill>
                <a:schemeClr val="bg1"/>
              </a:solidFill>
            </a:endParaRPr>
          </a:p>
          <a:p>
            <a:pPr>
              <a:lnSpc>
                <a:spcPct val="80000"/>
              </a:lnSpc>
              <a:buFont typeface="Wingdings" pitchFamily="2" charset="2"/>
              <a:buNone/>
            </a:pPr>
            <a:endParaRPr 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bg1"/>
                </a:solidFill>
              </a:rPr>
              <a:t>Board Policy</a:t>
            </a:r>
          </a:p>
        </p:txBody>
      </p:sp>
      <p:sp>
        <p:nvSpPr>
          <p:cNvPr id="3" name="Content Placeholder 2"/>
          <p:cNvSpPr>
            <a:spLocks noGrp="1"/>
          </p:cNvSpPr>
          <p:nvPr>
            <p:ph idx="1"/>
          </p:nvPr>
        </p:nvSpPr>
        <p:spPr>
          <a:xfrm>
            <a:off x="457200" y="1417639"/>
            <a:ext cx="8229600" cy="4708526"/>
          </a:xfrm>
        </p:spPr>
        <p:txBody>
          <a:bodyPr>
            <a:normAutofit/>
          </a:bodyPr>
          <a:lstStyle/>
          <a:p>
            <a:r>
              <a:rPr lang="en-US" dirty="0">
                <a:solidFill>
                  <a:schemeClr val="bg1"/>
                </a:solidFill>
              </a:rPr>
              <a:t>GE (Local)</a:t>
            </a:r>
          </a:p>
          <a:p>
            <a:pPr lvl="1"/>
            <a:r>
              <a:rPr lang="en-US" dirty="0">
                <a:solidFill>
                  <a:schemeClr val="bg1"/>
                </a:solidFill>
              </a:rPr>
              <a:t>Clubs shall function consistently with District philosophy and objectives</a:t>
            </a:r>
          </a:p>
          <a:p>
            <a:pPr lvl="1"/>
            <a:r>
              <a:rPr lang="en-US" dirty="0">
                <a:solidFill>
                  <a:schemeClr val="bg1"/>
                </a:solidFill>
              </a:rPr>
              <a:t>Clubs must follow UIL guidelines as applicable</a:t>
            </a:r>
          </a:p>
          <a:p>
            <a:r>
              <a:rPr lang="en-US" dirty="0">
                <a:solidFill>
                  <a:schemeClr val="bg1"/>
                </a:solidFill>
              </a:rPr>
              <a:t>501c (3) status</a:t>
            </a:r>
          </a:p>
          <a:p>
            <a:pPr lvl="1"/>
            <a:r>
              <a:rPr lang="en-US" dirty="0">
                <a:solidFill>
                  <a:schemeClr val="bg1"/>
                </a:solidFill>
              </a:rPr>
              <a:t>Clubs must obtain a tax exempt status 501 (c)(3).</a:t>
            </a:r>
          </a:p>
          <a:p>
            <a:endParaRPr lang="en-US" dirty="0">
              <a:solidFill>
                <a:schemeClr val="bg1"/>
              </a:solidFill>
            </a:endParaRPr>
          </a:p>
        </p:txBody>
      </p:sp>
    </p:spTree>
    <p:extLst>
      <p:ext uri="{BB962C8B-B14F-4D97-AF65-F5344CB8AC3E}">
        <p14:creationId xmlns:p14="http://schemas.microsoft.com/office/powerpoint/2010/main" val="58654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solidFill>
                  <a:schemeClr val="bg1"/>
                </a:solidFill>
              </a:rPr>
              <a:t>District Contacts</a:t>
            </a:r>
          </a:p>
        </p:txBody>
      </p:sp>
      <p:sp>
        <p:nvSpPr>
          <p:cNvPr id="4" name="Content Placeholder 3"/>
          <p:cNvSpPr>
            <a:spLocks noGrp="1"/>
          </p:cNvSpPr>
          <p:nvPr>
            <p:ph idx="1"/>
          </p:nvPr>
        </p:nvSpPr>
        <p:spPr>
          <a:xfrm>
            <a:off x="457200" y="1600201"/>
            <a:ext cx="8229600" cy="4876799"/>
          </a:xfrm>
        </p:spPr>
        <p:txBody>
          <a:bodyPr>
            <a:normAutofit fontScale="92500" lnSpcReduction="10000"/>
          </a:bodyPr>
          <a:lstStyle/>
          <a:p>
            <a:r>
              <a:rPr lang="en-US" dirty="0">
                <a:solidFill>
                  <a:schemeClr val="bg1"/>
                </a:solidFill>
              </a:rPr>
              <a:t>Becky McManus, Asst. Superintendent of Finance </a:t>
            </a:r>
          </a:p>
          <a:p>
            <a:pPr marL="457200" lvl="1" indent="0">
              <a:buNone/>
            </a:pPr>
            <a:r>
              <a:rPr lang="en-US" dirty="0">
                <a:solidFill>
                  <a:schemeClr val="bg1"/>
                </a:solidFill>
                <a:hlinkClick r:id="rId4"/>
              </a:rPr>
              <a:t>Becky.mcmanus@bhisd.net</a:t>
            </a:r>
            <a:r>
              <a:rPr lang="en-US" dirty="0">
                <a:solidFill>
                  <a:schemeClr val="bg1"/>
                </a:solidFill>
              </a:rPr>
              <a:t>	281-576-2221 </a:t>
            </a:r>
            <a:r>
              <a:rPr lang="en-US" dirty="0" err="1">
                <a:solidFill>
                  <a:schemeClr val="bg1"/>
                </a:solidFill>
              </a:rPr>
              <a:t>ext</a:t>
            </a:r>
            <a:r>
              <a:rPr lang="en-US" dirty="0">
                <a:solidFill>
                  <a:schemeClr val="bg1"/>
                </a:solidFill>
              </a:rPr>
              <a:t> 1292</a:t>
            </a:r>
          </a:p>
          <a:p>
            <a:r>
              <a:rPr lang="en-US" dirty="0">
                <a:solidFill>
                  <a:schemeClr val="bg1"/>
                </a:solidFill>
              </a:rPr>
              <a:t>Chelsea McDaniel, Director of Finance</a:t>
            </a:r>
          </a:p>
          <a:p>
            <a:pPr marL="457200" lvl="1" indent="0">
              <a:buNone/>
            </a:pPr>
            <a:r>
              <a:rPr lang="en-US" dirty="0">
                <a:solidFill>
                  <a:schemeClr val="bg1"/>
                </a:solidFill>
                <a:hlinkClick r:id="rId5"/>
              </a:rPr>
              <a:t>Chelsea.mcdaniel@bhisd.net</a:t>
            </a:r>
            <a:r>
              <a:rPr lang="en-US" dirty="0">
                <a:solidFill>
                  <a:schemeClr val="bg1"/>
                </a:solidFill>
              </a:rPr>
              <a:t>	281-576-2221 </a:t>
            </a:r>
            <a:r>
              <a:rPr lang="en-US" dirty="0" err="1">
                <a:solidFill>
                  <a:schemeClr val="bg1"/>
                </a:solidFill>
              </a:rPr>
              <a:t>ext</a:t>
            </a:r>
            <a:r>
              <a:rPr lang="en-US" dirty="0">
                <a:solidFill>
                  <a:schemeClr val="bg1"/>
                </a:solidFill>
              </a:rPr>
              <a:t> 1246</a:t>
            </a:r>
          </a:p>
          <a:p>
            <a:r>
              <a:rPr lang="en-US" dirty="0">
                <a:solidFill>
                  <a:schemeClr val="bg1"/>
                </a:solidFill>
              </a:rPr>
              <a:t>Kim Kunk, Senior Accountant</a:t>
            </a:r>
          </a:p>
          <a:p>
            <a:pPr marL="457200" lvl="1" indent="0">
              <a:buNone/>
            </a:pPr>
            <a:r>
              <a:rPr lang="en-US" dirty="0">
                <a:solidFill>
                  <a:schemeClr val="bg1"/>
                </a:solidFill>
                <a:hlinkClick r:id="rId6"/>
              </a:rPr>
              <a:t>Kim.kunk@bhisd.net</a:t>
            </a:r>
            <a:r>
              <a:rPr lang="en-US" dirty="0">
                <a:solidFill>
                  <a:schemeClr val="bg1"/>
                </a:solidFill>
              </a:rPr>
              <a:t>		281-576-2221 </a:t>
            </a:r>
            <a:r>
              <a:rPr lang="en-US" dirty="0" err="1">
                <a:solidFill>
                  <a:schemeClr val="bg1"/>
                </a:solidFill>
              </a:rPr>
              <a:t>ext</a:t>
            </a:r>
            <a:r>
              <a:rPr lang="en-US" dirty="0">
                <a:solidFill>
                  <a:schemeClr val="bg1"/>
                </a:solidFill>
              </a:rPr>
              <a:t> 1259</a:t>
            </a:r>
          </a:p>
          <a:p>
            <a:r>
              <a:rPr lang="en-US" dirty="0">
                <a:solidFill>
                  <a:schemeClr val="bg1"/>
                </a:solidFill>
              </a:rPr>
              <a:t>Diane Rendon, District Receptionist</a:t>
            </a:r>
          </a:p>
          <a:p>
            <a:pPr marL="457200" lvl="1" indent="0">
              <a:buNone/>
            </a:pPr>
            <a:r>
              <a:rPr lang="en-US" dirty="0">
                <a:solidFill>
                  <a:schemeClr val="bg1"/>
                </a:solidFill>
                <a:hlinkClick r:id="rId7"/>
              </a:rPr>
              <a:t>Diane.rendon@bhisd.net</a:t>
            </a:r>
            <a:r>
              <a:rPr lang="en-US" dirty="0">
                <a:solidFill>
                  <a:schemeClr val="bg1"/>
                </a:solidFill>
              </a:rPr>
              <a:t>	281-576-2221 </a:t>
            </a:r>
            <a:r>
              <a:rPr lang="en-US" dirty="0" err="1">
                <a:solidFill>
                  <a:schemeClr val="bg1"/>
                </a:solidFill>
              </a:rPr>
              <a:t>ext</a:t>
            </a:r>
            <a:r>
              <a:rPr lang="en-US" dirty="0">
                <a:solidFill>
                  <a:schemeClr val="bg1"/>
                </a:solidFill>
              </a:rPr>
              <a:t> 0</a:t>
            </a:r>
          </a:p>
          <a:p>
            <a:pPr marL="457200" lvl="1" indent="0">
              <a:buNone/>
            </a:pPr>
            <a:endParaRPr lang="en-US" dirty="0">
              <a:solidFill>
                <a:schemeClr val="bg1"/>
              </a:solidFill>
            </a:endParaRPr>
          </a:p>
          <a:p>
            <a:pPr marL="457200" lvl="1" indent="0">
              <a:buNone/>
            </a:pPr>
            <a:r>
              <a:rPr lang="en-US" dirty="0">
                <a:solidFill>
                  <a:schemeClr val="bg1"/>
                </a:solidFill>
              </a:rPr>
              <a:t>	</a:t>
            </a:r>
          </a:p>
        </p:txBody>
      </p:sp>
    </p:spTree>
    <p:extLst>
      <p:ext uri="{BB962C8B-B14F-4D97-AF65-F5344CB8AC3E}">
        <p14:creationId xmlns:p14="http://schemas.microsoft.com/office/powerpoint/2010/main" val="356723287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bg1"/>
                </a:solidFill>
              </a:rPr>
              <a:t>District Designees</a:t>
            </a:r>
          </a:p>
        </p:txBody>
      </p:sp>
      <p:sp>
        <p:nvSpPr>
          <p:cNvPr id="3" name="Content Placeholder 2"/>
          <p:cNvSpPr>
            <a:spLocks noGrp="1"/>
          </p:cNvSpPr>
          <p:nvPr>
            <p:ph idx="1"/>
          </p:nvPr>
        </p:nvSpPr>
        <p:spPr/>
        <p:txBody>
          <a:bodyPr>
            <a:normAutofit/>
          </a:bodyPr>
          <a:lstStyle/>
          <a:p>
            <a:r>
              <a:rPr lang="en-US" dirty="0">
                <a:solidFill>
                  <a:schemeClr val="bg1"/>
                </a:solidFill>
              </a:rPr>
              <a:t>Designees</a:t>
            </a:r>
          </a:p>
          <a:p>
            <a:pPr lvl="1"/>
            <a:r>
              <a:rPr lang="en-US" dirty="0">
                <a:solidFill>
                  <a:schemeClr val="bg1"/>
                </a:solidFill>
              </a:rPr>
              <a:t>Fine Arts Director (Band Booster Club)</a:t>
            </a:r>
          </a:p>
          <a:p>
            <a:pPr lvl="1"/>
            <a:r>
              <a:rPr lang="en-US" dirty="0">
                <a:solidFill>
                  <a:schemeClr val="bg1"/>
                </a:solidFill>
              </a:rPr>
              <a:t>Athletic Director (Athletic Booster Club)</a:t>
            </a:r>
          </a:p>
          <a:p>
            <a:pPr lvl="1"/>
            <a:r>
              <a:rPr lang="en-US" dirty="0">
                <a:solidFill>
                  <a:schemeClr val="bg1"/>
                </a:solidFill>
              </a:rPr>
              <a:t>Campus Principal (over all other Clubs)</a:t>
            </a:r>
          </a:p>
          <a:p>
            <a:r>
              <a:rPr lang="en-US" dirty="0">
                <a:solidFill>
                  <a:schemeClr val="bg1"/>
                </a:solidFill>
              </a:rPr>
              <a:t>Designees may assign organization sponsors or coaches to work directly with Clubs.</a:t>
            </a:r>
          </a:p>
          <a:p>
            <a:r>
              <a:rPr lang="en-US" dirty="0">
                <a:solidFill>
                  <a:schemeClr val="bg1"/>
                </a:solidFill>
              </a:rPr>
              <a:t>Respective designees must be invited to all Club meetings and events.</a:t>
            </a:r>
          </a:p>
          <a:p>
            <a:pPr marL="457200" lvl="1" indent="0">
              <a:buNone/>
            </a:pPr>
            <a:endParaRPr lang="en-US" dirty="0">
              <a:solidFill>
                <a:schemeClr val="bg1"/>
              </a:solidFill>
            </a:endParaRPr>
          </a:p>
          <a:p>
            <a:pPr lvl="1"/>
            <a:endParaRPr lang="en-US" dirty="0">
              <a:solidFill>
                <a:schemeClr val="bg1"/>
              </a:solidFill>
            </a:endParaRPr>
          </a:p>
          <a:p>
            <a:pPr lvl="1"/>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104224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Booster Club Guidelines</a:t>
            </a:r>
          </a:p>
        </p:txBody>
      </p:sp>
      <p:sp>
        <p:nvSpPr>
          <p:cNvPr id="3" name="Content Placeholder 2"/>
          <p:cNvSpPr>
            <a:spLocks noGrp="1"/>
          </p:cNvSpPr>
          <p:nvPr>
            <p:ph idx="1"/>
          </p:nvPr>
        </p:nvSpPr>
        <p:spPr>
          <a:xfrm>
            <a:off x="457200" y="1600201"/>
            <a:ext cx="8534400" cy="4525963"/>
          </a:xfrm>
        </p:spPr>
        <p:txBody>
          <a:bodyPr>
            <a:normAutofit lnSpcReduction="10000"/>
          </a:bodyPr>
          <a:lstStyle/>
          <a:p>
            <a:pPr marL="342900" indent="-342900">
              <a:buFont typeface="Arial" pitchFamily="34" charset="0"/>
              <a:buChar char="•"/>
            </a:pPr>
            <a:r>
              <a:rPr lang="en-US" dirty="0">
                <a:solidFill>
                  <a:schemeClr val="bg1"/>
                </a:solidFill>
              </a:rPr>
              <a:t>Website link: </a:t>
            </a:r>
            <a:r>
              <a:rPr lang="en-US" dirty="0">
                <a:solidFill>
                  <a:schemeClr val="bg1"/>
                </a:solidFill>
                <a:hlinkClick r:id="rId3"/>
              </a:rPr>
              <a:t>Booster Club/Support Group Information</a:t>
            </a:r>
            <a:endParaRPr lang="en-US" dirty="0">
              <a:solidFill>
                <a:schemeClr val="bg1"/>
              </a:solidFill>
            </a:endParaRPr>
          </a:p>
          <a:p>
            <a:pPr marL="857250" lvl="1" indent="-457200"/>
            <a:r>
              <a:rPr lang="en-US" dirty="0">
                <a:solidFill>
                  <a:schemeClr val="bg1"/>
                </a:solidFill>
              </a:rPr>
              <a:t>Link includes Guidelines, Training Presentation, Calendar and Forms</a:t>
            </a:r>
          </a:p>
          <a:p>
            <a:r>
              <a:rPr lang="en-US" dirty="0">
                <a:solidFill>
                  <a:schemeClr val="bg1"/>
                </a:solidFill>
              </a:rPr>
              <a:t>UIL Guidelines:  </a:t>
            </a:r>
          </a:p>
          <a:p>
            <a:pPr marL="0" indent="0">
              <a:buNone/>
            </a:pPr>
            <a:r>
              <a:rPr lang="en-US" dirty="0">
                <a:solidFill>
                  <a:schemeClr val="bg1"/>
                </a:solidFill>
                <a:hlinkClick r:id="rId4"/>
              </a:rPr>
              <a:t>http://www.uiltexas.org/policy/booster-club-guidelines</a:t>
            </a:r>
            <a:endParaRPr lang="en-US" dirty="0">
              <a:solidFill>
                <a:schemeClr val="bg1"/>
              </a:solidFill>
            </a:endParaRPr>
          </a:p>
          <a:p>
            <a:r>
              <a:rPr lang="en-US" dirty="0">
                <a:solidFill>
                  <a:schemeClr val="bg1"/>
                </a:solidFill>
              </a:rPr>
              <a:t>BHISD Board Policy GE (LOCAL) </a:t>
            </a:r>
            <a:r>
              <a:rPr lang="en-US" dirty="0">
                <a:solidFill>
                  <a:schemeClr val="bg1"/>
                </a:solidFill>
                <a:hlinkClick r:id="rId5"/>
              </a:rPr>
              <a:t>https://pol.tasb.org/Policy/Code/280?filter=GE</a:t>
            </a:r>
            <a:endParaRPr lang="en-US" dirty="0">
              <a:solidFill>
                <a:schemeClr val="bg1"/>
              </a:solidFill>
            </a:endParaRPr>
          </a:p>
          <a:p>
            <a:pPr marL="0" indent="0">
              <a:buNone/>
            </a:pPr>
            <a:endParaRPr lang="en-US" dirty="0">
              <a:solidFill>
                <a:schemeClr val="bg1"/>
              </a:solidFill>
            </a:endParaRPr>
          </a:p>
          <a:p>
            <a:pPr marL="400050" lvl="1" indent="0">
              <a:buNone/>
            </a:pPr>
            <a:endParaRPr lang="en-US" dirty="0">
              <a:solidFill>
                <a:schemeClr val="bg1"/>
              </a:solidFill>
            </a:endParaRPr>
          </a:p>
        </p:txBody>
      </p:sp>
    </p:spTree>
    <p:extLst>
      <p:ext uri="{BB962C8B-B14F-4D97-AF65-F5344CB8AC3E}">
        <p14:creationId xmlns:p14="http://schemas.microsoft.com/office/powerpoint/2010/main" val="293008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Why Training Requirements?</a:t>
            </a:r>
          </a:p>
        </p:txBody>
      </p:sp>
      <p:sp>
        <p:nvSpPr>
          <p:cNvPr id="3" name="Content Placeholder 2"/>
          <p:cNvSpPr>
            <a:spLocks noGrp="1"/>
          </p:cNvSpPr>
          <p:nvPr>
            <p:ph idx="1"/>
          </p:nvPr>
        </p:nvSpPr>
        <p:spPr>
          <a:xfrm>
            <a:off x="494371" y="2057400"/>
            <a:ext cx="8229600" cy="2895600"/>
          </a:xfrm>
        </p:spPr>
        <p:txBody>
          <a:bodyPr/>
          <a:lstStyle/>
          <a:p>
            <a:pPr marL="0" indent="0">
              <a:buNone/>
            </a:pPr>
            <a:r>
              <a:rPr lang="en-US" dirty="0">
                <a:solidFill>
                  <a:schemeClr val="bg1"/>
                </a:solidFill>
              </a:rPr>
              <a:t>Often, a friend nominates another friend to share the joy of being a Booster Club officer.  Many times individuals enter the roles without expectations of the legal requirements to fulfill the roles. </a:t>
            </a:r>
          </a:p>
          <a:p>
            <a:pPr marL="0" indent="0">
              <a:buNone/>
            </a:pPr>
            <a:endParaRPr lang="en-US" dirty="0">
              <a:solidFill>
                <a:schemeClr val="bg1"/>
              </a:solidFill>
            </a:endParaRPr>
          </a:p>
        </p:txBody>
      </p:sp>
    </p:spTree>
    <p:extLst>
      <p:ext uri="{BB962C8B-B14F-4D97-AF65-F5344CB8AC3E}">
        <p14:creationId xmlns:p14="http://schemas.microsoft.com/office/powerpoint/2010/main" val="321780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latin typeface="+mn-lt"/>
              </a:rPr>
              <a:t>Authoritative Guidelines</a:t>
            </a:r>
          </a:p>
        </p:txBody>
      </p:sp>
      <p:sp>
        <p:nvSpPr>
          <p:cNvPr id="8" name="Content Placeholder 7"/>
          <p:cNvSpPr>
            <a:spLocks noGrp="1"/>
          </p:cNvSpPr>
          <p:nvPr>
            <p:ph idx="1"/>
          </p:nvPr>
        </p:nvSpPr>
        <p:spPr/>
        <p:txBody>
          <a:bodyPr>
            <a:normAutofit fontScale="92500" lnSpcReduction="20000"/>
          </a:bodyPr>
          <a:lstStyle/>
          <a:p>
            <a:r>
              <a:rPr lang="en-US" dirty="0">
                <a:solidFill>
                  <a:schemeClr val="bg1"/>
                </a:solidFill>
              </a:rPr>
              <a:t>Booster Clubs/Support Groups represent BHISD. It is necessary to follow the guidelines set forth in federal and state law as well as UIL and district guidelines.  </a:t>
            </a:r>
          </a:p>
          <a:p>
            <a:r>
              <a:rPr lang="en-US" dirty="0">
                <a:solidFill>
                  <a:schemeClr val="bg1"/>
                </a:solidFill>
              </a:rPr>
              <a:t>Training is done to protect our parents, patrons, and most importantly, our students. All laws and district policies must be followed.  </a:t>
            </a:r>
          </a:p>
          <a:p>
            <a:r>
              <a:rPr lang="en-US" dirty="0">
                <a:solidFill>
                  <a:schemeClr val="bg1"/>
                </a:solidFill>
              </a:rPr>
              <a:t>The UIL Booster Club Guidelines do not necessarily include all rules that may apply to your organization.  For specific questions, you should contact the UIL directly.</a:t>
            </a:r>
          </a:p>
          <a:p>
            <a:endParaRPr lang="en-US" dirty="0">
              <a:solidFill>
                <a:schemeClr val="bg1"/>
              </a:solidFill>
            </a:endParaRPr>
          </a:p>
          <a:p>
            <a:pPr marL="0" indent="0">
              <a:buNone/>
            </a:pPr>
            <a:endParaRPr lang="en-US" dirty="0">
              <a:solidFill>
                <a:schemeClr val="bg1"/>
              </a:solidFill>
            </a:endParaRPr>
          </a:p>
          <a:p>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Fundraising</a:t>
            </a:r>
          </a:p>
        </p:txBody>
      </p:sp>
      <p:sp>
        <p:nvSpPr>
          <p:cNvPr id="3" name="Content Placeholder 2"/>
          <p:cNvSpPr>
            <a:spLocks noGrp="1"/>
          </p:cNvSpPr>
          <p:nvPr>
            <p:ph idx="1"/>
          </p:nvPr>
        </p:nvSpPr>
        <p:spPr>
          <a:xfrm>
            <a:off x="175260" y="1143000"/>
            <a:ext cx="8183880" cy="5337089"/>
          </a:xfrm>
        </p:spPr>
        <p:txBody>
          <a:bodyPr>
            <a:normAutofit fontScale="62500" lnSpcReduction="20000"/>
          </a:bodyPr>
          <a:lstStyle/>
          <a:p>
            <a:r>
              <a:rPr lang="en-US" dirty="0">
                <a:solidFill>
                  <a:schemeClr val="bg1"/>
                </a:solidFill>
              </a:rPr>
              <a:t>Maximum of two (2) fundraisers per semester </a:t>
            </a:r>
          </a:p>
          <a:p>
            <a:pPr lvl="1"/>
            <a:r>
              <a:rPr lang="en-US" dirty="0">
                <a:solidFill>
                  <a:schemeClr val="bg1"/>
                </a:solidFill>
              </a:rPr>
              <a:t>Exception: Project Graduation is allowed four (4) per semester.</a:t>
            </a:r>
          </a:p>
          <a:p>
            <a:pPr lvl="1"/>
            <a:r>
              <a:rPr lang="en-US" dirty="0">
                <a:solidFill>
                  <a:schemeClr val="bg1"/>
                </a:solidFill>
              </a:rPr>
              <a:t>Continuous sale of spirit apparel not counted toward the two fundraising limit</a:t>
            </a:r>
          </a:p>
          <a:p>
            <a:pPr lvl="1"/>
            <a:r>
              <a:rPr lang="en-US" dirty="0">
                <a:solidFill>
                  <a:schemeClr val="bg1"/>
                </a:solidFill>
              </a:rPr>
              <a:t>Non-school related tournaments, games or other competitions are not included in the two fundraising limit</a:t>
            </a:r>
          </a:p>
          <a:p>
            <a:r>
              <a:rPr lang="en-US" dirty="0">
                <a:solidFill>
                  <a:schemeClr val="bg1"/>
                </a:solidFill>
              </a:rPr>
              <a:t>A Booster Fundraising Permission Request must be turned in for approval  at least two (2) months prior to start of event.</a:t>
            </a:r>
          </a:p>
          <a:p>
            <a:r>
              <a:rPr lang="en-US" dirty="0">
                <a:solidFill>
                  <a:schemeClr val="bg1"/>
                </a:solidFill>
              </a:rPr>
              <a:t>Fundraisers must be appropriate for school environment</a:t>
            </a:r>
          </a:p>
          <a:p>
            <a:r>
              <a:rPr lang="en-US" dirty="0">
                <a:solidFill>
                  <a:schemeClr val="bg1"/>
                </a:solidFill>
              </a:rPr>
              <a:t>Both the Fine Arts Director, Athletic Director or Principal and the Asst. Superintendent of Finance  must approve fundraisers prior to the fundraising event</a:t>
            </a:r>
          </a:p>
          <a:p>
            <a:r>
              <a:rPr lang="en-US" dirty="0">
                <a:solidFill>
                  <a:schemeClr val="bg1"/>
                </a:solidFill>
              </a:rPr>
              <a:t>Door-to-door solicitations are not allowed</a:t>
            </a:r>
          </a:p>
          <a:p>
            <a:r>
              <a:rPr lang="en-US" dirty="0">
                <a:solidFill>
                  <a:schemeClr val="bg1"/>
                </a:solidFill>
              </a:rPr>
              <a:t>Raffles may only be conducted by Clubs with IRS approved 501(c)(3) status</a:t>
            </a:r>
          </a:p>
          <a:p>
            <a:r>
              <a:rPr lang="en-US" dirty="0">
                <a:solidFill>
                  <a:schemeClr val="bg1"/>
                </a:solidFill>
              </a:rPr>
              <a:t>Student involvement in Booster Club fundraisers should be on a voluntary basis only</a:t>
            </a:r>
          </a:p>
          <a:p>
            <a:r>
              <a:rPr lang="en-US" dirty="0">
                <a:solidFill>
                  <a:schemeClr val="bg1"/>
                </a:solidFill>
              </a:rPr>
              <a:t>A Booster Results From Fundraiser form must be completed and turned into the appropriate designee within one (1) week of last day of fundraising period.</a:t>
            </a:r>
          </a:p>
        </p:txBody>
      </p:sp>
      <p:sp>
        <p:nvSpPr>
          <p:cNvPr id="4" name="Slide Number Placeholder 3"/>
          <p:cNvSpPr>
            <a:spLocks noGrp="1"/>
          </p:cNvSpPr>
          <p:nvPr>
            <p:ph type="sldNum" sz="quarter" idx="12"/>
          </p:nvPr>
        </p:nvSpPr>
        <p:spPr/>
        <p:txBody>
          <a:bodyPr/>
          <a:lstStyle/>
          <a:p>
            <a:fld id="{BD79E9D3-1454-4C1A-8F32-2C54A07C84B5}" type="slidenum">
              <a:rPr lang="en-US" smtClean="0"/>
              <a:t>8</a:t>
            </a:fld>
            <a:endParaRPr lang="en-US"/>
          </a:p>
        </p:txBody>
      </p:sp>
    </p:spTree>
    <p:extLst>
      <p:ext uri="{BB962C8B-B14F-4D97-AF65-F5344CB8AC3E}">
        <p14:creationId xmlns:p14="http://schemas.microsoft.com/office/powerpoint/2010/main" val="342959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r>
              <a:rPr lang="en-US" b="1" dirty="0">
                <a:solidFill>
                  <a:schemeClr val="bg1"/>
                </a:solidFill>
                <a:latin typeface="+mn-lt"/>
              </a:rPr>
              <a:t>Special Notes:</a:t>
            </a:r>
          </a:p>
        </p:txBody>
      </p:sp>
      <p:sp>
        <p:nvSpPr>
          <p:cNvPr id="8" name="Content Placeholder 7"/>
          <p:cNvSpPr>
            <a:spLocks noGrp="1"/>
          </p:cNvSpPr>
          <p:nvPr>
            <p:ph idx="1"/>
          </p:nvPr>
        </p:nvSpPr>
        <p:spPr>
          <a:xfrm>
            <a:off x="457200" y="1600201"/>
            <a:ext cx="8229600" cy="4343400"/>
          </a:xfrm>
        </p:spPr>
        <p:txBody>
          <a:bodyPr>
            <a:normAutofit/>
          </a:bodyPr>
          <a:lstStyle/>
          <a:p>
            <a:pPr>
              <a:lnSpc>
                <a:spcPct val="80000"/>
              </a:lnSpc>
            </a:pPr>
            <a:endParaRPr lang="en-US" sz="2800" dirty="0">
              <a:solidFill>
                <a:schemeClr val="bg1"/>
              </a:solidFill>
            </a:endParaRPr>
          </a:p>
          <a:p>
            <a:endParaRPr lang="en-US" sz="2800" dirty="0"/>
          </a:p>
        </p:txBody>
      </p:sp>
      <p:sp>
        <p:nvSpPr>
          <p:cNvPr id="129" name="Content Placeholder 2"/>
          <p:cNvSpPr txBox="1">
            <a:spLocks/>
          </p:cNvSpPr>
          <p:nvPr/>
        </p:nvSpPr>
        <p:spPr>
          <a:xfrm>
            <a:off x="381000" y="15240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0" name="Content Placeholder 2"/>
          <p:cNvSpPr txBox="1">
            <a:spLocks/>
          </p:cNvSpPr>
          <p:nvPr/>
        </p:nvSpPr>
        <p:spPr>
          <a:xfrm>
            <a:off x="457200" y="1600201"/>
            <a:ext cx="8458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a:solidFill>
                  <a:schemeClr val="bg1"/>
                </a:solidFill>
              </a:rPr>
              <a:t>Per the IRS – Booster Clubs cannot require that members participate in a fundraiser nor require that each member raise a certain amount.  In addition, the IRS stipulates that a member who does not participate in a fundraiser would be entitled to the same benefits as those members who did participate.</a:t>
            </a:r>
            <a:endParaRPr kumimoji="0" lang="en-US" sz="3200" b="0" i="0" u="none" strike="noStrike" kern="120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654401784"/>
      </p:ext>
    </p:extLst>
  </p:cSld>
  <p:clrMapOvr>
    <a:masterClrMapping/>
  </p:clrMapOvr>
</p:sld>
</file>

<file path=ppt/theme/theme1.xml><?xml version="1.0" encoding="utf-8"?>
<a:theme xmlns:a="http://schemas.openxmlformats.org/drawingml/2006/main" name="TP03000598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2">
    <a:dk1>
      <a:sysClr val="windowText" lastClr="000000"/>
    </a:dk1>
    <a:lt1>
      <a:sysClr val="window" lastClr="FFFFFF"/>
    </a:lt1>
    <a:dk2>
      <a:srgbClr val="0066CC"/>
    </a:dk2>
    <a:lt2>
      <a:srgbClr val="F5F9DB"/>
    </a:lt2>
    <a:accent1>
      <a:srgbClr val="0066CC"/>
    </a:accent1>
    <a:accent2>
      <a:srgbClr val="BFBFBF"/>
    </a:accent2>
    <a:accent3>
      <a:srgbClr val="FFF654"/>
    </a:accent3>
    <a:accent4>
      <a:srgbClr val="0066CC"/>
    </a:accent4>
    <a:accent5>
      <a:srgbClr val="BFBFBF"/>
    </a:accent5>
    <a:accent6>
      <a:srgbClr val="C4EEFF"/>
    </a:accent6>
    <a:hlink>
      <a:srgbClr val="FFFF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5590E1-A392-4D1C-9C30-B62FE24814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13126</TotalTime>
  <Words>1503</Words>
  <Application>Microsoft Office PowerPoint</Application>
  <PresentationFormat>On-screen Show (4:3)</PresentationFormat>
  <Paragraphs>179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TP030005982</vt:lpstr>
      <vt:lpstr>PowerPoint Presentation</vt:lpstr>
      <vt:lpstr>Board Policy</vt:lpstr>
      <vt:lpstr>District Contacts</vt:lpstr>
      <vt:lpstr>District Designees</vt:lpstr>
      <vt:lpstr>Booster Club Guidelines</vt:lpstr>
      <vt:lpstr>Why Training Requirements?</vt:lpstr>
      <vt:lpstr>Authoritative Guidelines</vt:lpstr>
      <vt:lpstr>Fundraising</vt:lpstr>
      <vt:lpstr>Special Notes:</vt:lpstr>
      <vt:lpstr>Booster Club Donations</vt:lpstr>
      <vt:lpstr>Managing Booster Club Funds</vt:lpstr>
      <vt:lpstr>Managing Booster Club Funds</vt:lpstr>
      <vt:lpstr>Managing Booster Club Funds</vt:lpstr>
      <vt:lpstr>Reporting Requirements</vt:lpstr>
      <vt:lpstr>Governmental Accounting Standards Board (GASB) No. 39</vt:lpstr>
      <vt:lpstr>Booster Club Audit Requirements</vt:lpstr>
      <vt:lpstr>PowerPoint Presentation</vt:lpstr>
      <vt:lpstr>Reference List</vt:lpstr>
    </vt:vector>
  </TitlesOfParts>
  <Company>Lewisville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Booster Club 101  An Introduction to Booster Clubs and Parent Groups</dc:title>
  <dc:creator>Robin Mitsdarffer</dc:creator>
  <cp:lastModifiedBy>Kim Kunk</cp:lastModifiedBy>
  <cp:revision>173</cp:revision>
  <cp:lastPrinted>2019-08-06T13:48:45Z</cp:lastPrinted>
  <dcterms:created xsi:type="dcterms:W3CDTF">2011-10-11T16:12:52Z</dcterms:created>
  <dcterms:modified xsi:type="dcterms:W3CDTF">2022-09-06T22:44:07Z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TC300059829990</vt:lpwstr>
  </property>
  <property fmtid="{D5CDD505-2E9C-101B-9397-08002B2CF9AE}" pid="3" name="_AdHocReviewCycleID">
    <vt:i4>-933807328</vt:i4>
  </property>
  <property fmtid="{D5CDD505-2E9C-101B-9397-08002B2CF9AE}" pid="4" name="_NewReviewCycle">
    <vt:lpwstr/>
  </property>
  <property fmtid="{D5CDD505-2E9C-101B-9397-08002B2CF9AE}" pid="5" name="_EmailSubject">
    <vt:lpwstr>Booster Club 101 Update</vt:lpwstr>
  </property>
  <property fmtid="{D5CDD505-2E9C-101B-9397-08002B2CF9AE}" pid="6" name="_AuthorEmail">
    <vt:lpwstr>mitsdarfferr@lisd.net</vt:lpwstr>
  </property>
  <property fmtid="{D5CDD505-2E9C-101B-9397-08002B2CF9AE}" pid="7" name="_AuthorEmailDisplayName">
    <vt:lpwstr>Mitsdarffer, Robin</vt:lpwstr>
  </property>
</Properties>
</file>