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notesMasterIdLst>
    <p:notesMasterId r:id="rId14"/>
  </p:notesMasterIdLst>
  <p:sldIdLst>
    <p:sldId id="256" r:id="rId2"/>
    <p:sldId id="262" r:id="rId3"/>
    <p:sldId id="260" r:id="rId4"/>
    <p:sldId id="265" r:id="rId5"/>
    <p:sldId id="257" r:id="rId6"/>
    <p:sldId id="263" r:id="rId7"/>
    <p:sldId id="259" r:id="rId8"/>
    <p:sldId id="266" r:id="rId9"/>
    <p:sldId id="267" r:id="rId10"/>
    <p:sldId id="269" r:id="rId11"/>
    <p:sldId id="270"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C28"/>
    <a:srgbClr val="F5119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32"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6AF383-7858-478E-9887-663AA0925B20}" type="datetimeFigureOut">
              <a:rPr lang="en-US" smtClean="0"/>
              <a:t>9/1/2022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40A4B-AE02-47B4-B59B-51E96A3DBF1D}" type="slidenum">
              <a:rPr lang="en-US" smtClean="0"/>
              <a:t>‹#›</a:t>
            </a:fld>
            <a:endParaRPr lang="en-US"/>
          </a:p>
        </p:txBody>
      </p:sp>
    </p:spTree>
    <p:extLst>
      <p:ext uri="{BB962C8B-B14F-4D97-AF65-F5344CB8AC3E}">
        <p14:creationId xmlns:p14="http://schemas.microsoft.com/office/powerpoint/2010/main" val="2340394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40A4B-AE02-47B4-B59B-51E96A3DBF1D}" type="slidenum">
              <a:rPr lang="en-US" smtClean="0"/>
              <a:t>12</a:t>
            </a:fld>
            <a:endParaRPr lang="en-US"/>
          </a:p>
        </p:txBody>
      </p:sp>
    </p:spTree>
    <p:extLst>
      <p:ext uri="{BB962C8B-B14F-4D97-AF65-F5344CB8AC3E}">
        <p14:creationId xmlns:p14="http://schemas.microsoft.com/office/powerpoint/2010/main" val="1157312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23512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18544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5605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86901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8529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04770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2891851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5185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A54C80-263E-416B-A8E0-580EDEADCBDC}" type="datetimeFigureOut">
              <a:rPr lang="en-US" dirty="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2837908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10034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A54C80-263E-416B-A8E0-580EDEADCBDC}" type="datetimeFigureOut">
              <a:rPr lang="en-US" dirty="0"/>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498676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9/1/2022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86690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9/1/2022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558116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158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616807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
        <p:nvSpPr>
          <p:cNvPr id="5" name="Date Placeholder 4"/>
          <p:cNvSpPr>
            <a:spLocks noGrp="1"/>
          </p:cNvSpPr>
          <p:nvPr>
            <p:ph type="dt" sz="half" idx="10"/>
          </p:nvPr>
        </p:nvSpPr>
        <p:spPr/>
        <p:txBody>
          <a:bodyPr/>
          <a:lstStyle/>
          <a:p>
            <a:fld id="{B61BEF0D-F0BB-DE4B-95CE-6DB70DBA9567}" type="datetimeFigureOut">
              <a:rPr lang="en-US" dirty="0"/>
              <a:pPr/>
              <a:t>9/1/2022</a:t>
            </a:fld>
            <a:endParaRPr lang="en-US"/>
          </a:p>
        </p:txBody>
      </p:sp>
    </p:spTree>
    <p:extLst>
      <p:ext uri="{BB962C8B-B14F-4D97-AF65-F5344CB8AC3E}">
        <p14:creationId xmlns:p14="http://schemas.microsoft.com/office/powerpoint/2010/main" val="2874973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48411306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amazon.com/gp/product/1935067451/ref=as_li_tl?ie=UTF8&amp;camp=1789&amp;creative=9325&amp;creativeASIN=1935067451&amp;linkCode=as2&amp;tag=lisavangemert-20&amp;linkId=a8909412d62ac150d312d298a0b68f4f" TargetMode="External"/><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6239" y="4176426"/>
            <a:ext cx="9287774" cy="1455584"/>
          </a:xfrm>
        </p:spPr>
        <p:txBody>
          <a:bodyPr/>
          <a:lstStyle/>
          <a:p>
            <a:pPr algn="ctr"/>
            <a:br>
              <a:rPr lang="en-US"/>
            </a:br>
            <a:br>
              <a:rPr lang="en-US"/>
            </a:br>
            <a:br>
              <a:rPr lang="en-US"/>
            </a:br>
            <a:r>
              <a:rPr lang="en-US" sz="4800"/>
              <a:t>A.T.L.A.S.</a:t>
            </a:r>
            <a:r>
              <a:rPr lang="en-US"/>
              <a:t> </a:t>
            </a:r>
            <a:br>
              <a:rPr lang="en-US" sz="2800"/>
            </a:br>
            <a:r>
              <a:rPr lang="en-US" sz="2800">
                <a:ea typeface="+mj-lt"/>
                <a:cs typeface="+mj-lt"/>
              </a:rPr>
              <a:t>(Academy of Talents, Leadership and Scholars)</a:t>
            </a:r>
            <a:br>
              <a:rPr lang="en-US"/>
            </a:br>
            <a:r>
              <a:rPr lang="en-US" sz="4400"/>
              <a:t>Gifted and Talented</a:t>
            </a:r>
            <a:r>
              <a:rPr lang="en-US"/>
              <a:t> </a:t>
            </a:r>
          </a:p>
        </p:txBody>
      </p:sp>
      <p:pic>
        <p:nvPicPr>
          <p:cNvPr id="4" name="Picture 3"/>
          <p:cNvPicPr>
            <a:picLocks noChangeAspect="1"/>
          </p:cNvPicPr>
          <p:nvPr/>
        </p:nvPicPr>
        <p:blipFill>
          <a:blip r:embed="rId2"/>
          <a:stretch>
            <a:fillRect/>
          </a:stretch>
        </p:blipFill>
        <p:spPr>
          <a:xfrm>
            <a:off x="3732227" y="89455"/>
            <a:ext cx="4454902" cy="3819204"/>
          </a:xfrm>
          <a:prstGeom prst="rect">
            <a:avLst/>
          </a:prstGeom>
        </p:spPr>
      </p:pic>
      <p:sp>
        <p:nvSpPr>
          <p:cNvPr id="5" name="Title 1"/>
          <p:cNvSpPr txBox="1">
            <a:spLocks/>
          </p:cNvSpPr>
          <p:nvPr/>
        </p:nvSpPr>
        <p:spPr>
          <a:xfrm>
            <a:off x="1388126" y="4782983"/>
            <a:ext cx="9144000" cy="14555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p>
        </p:txBody>
      </p:sp>
    </p:spTree>
    <p:extLst>
      <p:ext uri="{BB962C8B-B14F-4D97-AF65-F5344CB8AC3E}">
        <p14:creationId xmlns:p14="http://schemas.microsoft.com/office/powerpoint/2010/main" val="3853459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lage of people&#10;&#10;Description automatically generated with low confidence">
            <a:extLst>
              <a:ext uri="{FF2B5EF4-FFF2-40B4-BE49-F238E27FC236}">
                <a16:creationId xmlns:a16="http://schemas.microsoft.com/office/drawing/2014/main" id="{5675000B-5C0A-454D-A062-64B37EEB54A4}"/>
              </a:ext>
            </a:extLst>
          </p:cNvPr>
          <p:cNvPicPr>
            <a:picLocks noChangeAspect="1"/>
          </p:cNvPicPr>
          <p:nvPr/>
        </p:nvPicPr>
        <p:blipFill rotWithShape="1">
          <a:blip r:embed="rId2">
            <a:extLst>
              <a:ext uri="{28A0092B-C50C-407E-A947-70E740481C1C}">
                <a14:useLocalDpi xmlns:a14="http://schemas.microsoft.com/office/drawing/2010/main" val="0"/>
              </a:ext>
            </a:extLst>
          </a:blip>
          <a:srcRect t="21260" r="1" b="1294"/>
          <a:stretch/>
        </p:blipFill>
        <p:spPr>
          <a:xfrm>
            <a:off x="568452" y="571500"/>
            <a:ext cx="11055096" cy="5715000"/>
          </a:xfrm>
          <a:prstGeom prst="rect">
            <a:avLst/>
          </a:prstGeom>
        </p:spPr>
      </p:pic>
    </p:spTree>
    <p:extLst>
      <p:ext uri="{BB962C8B-B14F-4D97-AF65-F5344CB8AC3E}">
        <p14:creationId xmlns:p14="http://schemas.microsoft.com/office/powerpoint/2010/main" val="3479599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DC778F-EF1A-4C1B-B1AD-BA37A74E5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3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13FCDB4-670C-4568-96EE-093382A9E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CD8E2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lage of people&#10;&#10;Description automatically generated with medium confidence">
            <a:extLst>
              <a:ext uri="{FF2B5EF4-FFF2-40B4-BE49-F238E27FC236}">
                <a16:creationId xmlns:a16="http://schemas.microsoft.com/office/drawing/2014/main" id="{64B3D178-84CC-41C1-B533-689894079C2E}"/>
              </a:ext>
            </a:extLst>
          </p:cNvPr>
          <p:cNvPicPr>
            <a:picLocks noChangeAspect="1"/>
          </p:cNvPicPr>
          <p:nvPr/>
        </p:nvPicPr>
        <p:blipFill rotWithShape="1">
          <a:blip r:embed="rId2">
            <a:extLst>
              <a:ext uri="{28A0092B-C50C-407E-A947-70E740481C1C}">
                <a14:useLocalDpi xmlns:a14="http://schemas.microsoft.com/office/drawing/2010/main" val="0"/>
              </a:ext>
            </a:extLst>
          </a:blip>
          <a:srcRect t="23465" r="1" b="1"/>
          <a:stretch/>
        </p:blipFill>
        <p:spPr>
          <a:xfrm>
            <a:off x="643467" y="643467"/>
            <a:ext cx="10905066" cy="5571066"/>
          </a:xfrm>
          <a:prstGeom prst="rect">
            <a:avLst/>
          </a:prstGeom>
        </p:spPr>
      </p:pic>
    </p:spTree>
    <p:extLst>
      <p:ext uri="{BB962C8B-B14F-4D97-AF65-F5344CB8AC3E}">
        <p14:creationId xmlns:p14="http://schemas.microsoft.com/office/powerpoint/2010/main" val="3062764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various, different, posing&#10;&#10;Description automatically generated">
            <a:extLst>
              <a:ext uri="{FF2B5EF4-FFF2-40B4-BE49-F238E27FC236}">
                <a16:creationId xmlns:a16="http://schemas.microsoft.com/office/drawing/2014/main" id="{C007B229-00DD-450D-80B3-5898C5B69D70}"/>
              </a:ext>
            </a:extLst>
          </p:cNvPr>
          <p:cNvPicPr>
            <a:picLocks noChangeAspect="1"/>
          </p:cNvPicPr>
          <p:nvPr/>
        </p:nvPicPr>
        <p:blipFill rotWithShape="1">
          <a:blip r:embed="rId3">
            <a:extLst>
              <a:ext uri="{28A0092B-C50C-407E-A947-70E740481C1C}">
                <a14:useLocalDpi xmlns:a14="http://schemas.microsoft.com/office/drawing/2010/main" val="0"/>
              </a:ext>
            </a:extLst>
          </a:blip>
          <a:srcRect r="1" b="22554"/>
          <a:stretch/>
        </p:blipFill>
        <p:spPr>
          <a:xfrm>
            <a:off x="568452" y="571500"/>
            <a:ext cx="11055096" cy="5715000"/>
          </a:xfrm>
          <a:prstGeom prst="rect">
            <a:avLst/>
          </a:prstGeom>
        </p:spPr>
      </p:pic>
    </p:spTree>
    <p:extLst>
      <p:ext uri="{BB962C8B-B14F-4D97-AF65-F5344CB8AC3E}">
        <p14:creationId xmlns:p14="http://schemas.microsoft.com/office/powerpoint/2010/main" val="2737799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4350D045-C8C0-44BE-A05A-FFEB0172BAA9}"/>
              </a:ext>
            </a:extLst>
          </p:cNvPr>
          <p:cNvSpPr/>
          <p:nvPr/>
        </p:nvSpPr>
        <p:spPr>
          <a:xfrm>
            <a:off x="4028536" y="2152290"/>
            <a:ext cx="2918602" cy="15383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644ED977-2374-4AD0-99D8-6AC4CA713DDF}"/>
              </a:ext>
            </a:extLst>
          </p:cNvPr>
          <p:cNvSpPr/>
          <p:nvPr/>
        </p:nvSpPr>
        <p:spPr>
          <a:xfrm>
            <a:off x="7723517" y="2166668"/>
            <a:ext cx="2918602" cy="15383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CCCB7288-4E87-4B1A-B9DB-B0362452AE62}"/>
              </a:ext>
            </a:extLst>
          </p:cNvPr>
          <p:cNvSpPr/>
          <p:nvPr/>
        </p:nvSpPr>
        <p:spPr>
          <a:xfrm>
            <a:off x="592347" y="5214667"/>
            <a:ext cx="2458527" cy="15383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7A46E4A-EF4C-4D34-A1A1-E8A831C9FC6A}"/>
              </a:ext>
            </a:extLst>
          </p:cNvPr>
          <p:cNvSpPr/>
          <p:nvPr/>
        </p:nvSpPr>
        <p:spPr>
          <a:xfrm>
            <a:off x="4028536" y="5286554"/>
            <a:ext cx="2918602" cy="15383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73BEC052-FED2-4A07-9CD9-B4DC659D1EA4}"/>
              </a:ext>
            </a:extLst>
          </p:cNvPr>
          <p:cNvSpPr/>
          <p:nvPr/>
        </p:nvSpPr>
        <p:spPr>
          <a:xfrm>
            <a:off x="7723516" y="5286554"/>
            <a:ext cx="2918602" cy="152399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EF39811E-D7C7-40F2-BBDC-800436322BC2}"/>
              </a:ext>
            </a:extLst>
          </p:cNvPr>
          <p:cNvSpPr/>
          <p:nvPr/>
        </p:nvSpPr>
        <p:spPr>
          <a:xfrm>
            <a:off x="132272" y="2051649"/>
            <a:ext cx="2918602" cy="15383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4741" y="322053"/>
            <a:ext cx="8596668" cy="1320800"/>
          </a:xfrm>
        </p:spPr>
        <p:txBody>
          <a:bodyPr/>
          <a:lstStyle/>
          <a:p>
            <a:pPr algn="ctr"/>
            <a:r>
              <a:rPr lang="en-US"/>
              <a:t>The Gifted and Talented Team </a:t>
            </a:r>
          </a:p>
        </p:txBody>
      </p:sp>
      <p:pic>
        <p:nvPicPr>
          <p:cNvPr id="96" name="Picture 96" descr="A picture containing text, hairpiece, posing&#10;&#10;Description automatically generated">
            <a:extLst>
              <a:ext uri="{FF2B5EF4-FFF2-40B4-BE49-F238E27FC236}">
                <a16:creationId xmlns:a16="http://schemas.microsoft.com/office/drawing/2014/main" id="{13F4AA4B-01C6-49CA-88FF-623E31D10BA4}"/>
              </a:ext>
            </a:extLst>
          </p:cNvPr>
          <p:cNvPicPr>
            <a:picLocks noChangeAspect="1"/>
          </p:cNvPicPr>
          <p:nvPr/>
        </p:nvPicPr>
        <p:blipFill rotWithShape="1">
          <a:blip r:embed="rId2"/>
          <a:srcRect l="5780" t="6599" r="10983" b="10564"/>
          <a:stretch/>
        </p:blipFill>
        <p:spPr>
          <a:xfrm>
            <a:off x="1003459" y="3582361"/>
            <a:ext cx="2227431" cy="2466311"/>
          </a:xfrm>
          <a:prstGeom prst="rect">
            <a:avLst/>
          </a:prstGeom>
        </p:spPr>
      </p:pic>
      <p:pic>
        <p:nvPicPr>
          <p:cNvPr id="97" name="Picture 97">
            <a:extLst>
              <a:ext uri="{FF2B5EF4-FFF2-40B4-BE49-F238E27FC236}">
                <a16:creationId xmlns:a16="http://schemas.microsoft.com/office/drawing/2014/main" id="{615338F3-BAF6-4F87-B879-DF2EDEA12204}"/>
              </a:ext>
            </a:extLst>
          </p:cNvPr>
          <p:cNvPicPr>
            <a:picLocks noChangeAspect="1"/>
          </p:cNvPicPr>
          <p:nvPr/>
        </p:nvPicPr>
        <p:blipFill>
          <a:blip r:embed="rId3"/>
          <a:stretch>
            <a:fillRect/>
          </a:stretch>
        </p:blipFill>
        <p:spPr>
          <a:xfrm>
            <a:off x="4351848" y="3712325"/>
            <a:ext cx="2438758" cy="2682635"/>
          </a:xfrm>
          <a:prstGeom prst="rect">
            <a:avLst/>
          </a:prstGeom>
        </p:spPr>
      </p:pic>
      <p:pic>
        <p:nvPicPr>
          <p:cNvPr id="98" name="Picture 98" descr="A picture containing person, person, indoor, posing&#10;&#10;Description automatically generated">
            <a:extLst>
              <a:ext uri="{FF2B5EF4-FFF2-40B4-BE49-F238E27FC236}">
                <a16:creationId xmlns:a16="http://schemas.microsoft.com/office/drawing/2014/main" id="{F4ADB228-2285-4641-9622-138B6EA38AF3}"/>
              </a:ext>
            </a:extLst>
          </p:cNvPr>
          <p:cNvPicPr>
            <a:picLocks noChangeAspect="1"/>
          </p:cNvPicPr>
          <p:nvPr/>
        </p:nvPicPr>
        <p:blipFill>
          <a:blip r:embed="rId4"/>
          <a:stretch>
            <a:fillRect/>
          </a:stretch>
        </p:blipFill>
        <p:spPr>
          <a:xfrm>
            <a:off x="8289985" y="3728048"/>
            <a:ext cx="1995578" cy="2378016"/>
          </a:xfrm>
          <a:prstGeom prst="rect">
            <a:avLst/>
          </a:prstGeom>
          <a:ln>
            <a:solidFill>
              <a:srgbClr val="4472C4"/>
            </a:solidFill>
          </a:ln>
        </p:spPr>
      </p:pic>
      <p:pic>
        <p:nvPicPr>
          <p:cNvPr id="99" name="Picture 99" descr="A picture containing text, indoor, person, smiling&#10;&#10;Description automatically generated">
            <a:extLst>
              <a:ext uri="{FF2B5EF4-FFF2-40B4-BE49-F238E27FC236}">
                <a16:creationId xmlns:a16="http://schemas.microsoft.com/office/drawing/2014/main" id="{E3C0D4F0-0204-47DB-8C7B-9E68FC9DF459}"/>
              </a:ext>
            </a:extLst>
          </p:cNvPr>
          <p:cNvPicPr>
            <a:picLocks noChangeAspect="1"/>
          </p:cNvPicPr>
          <p:nvPr/>
        </p:nvPicPr>
        <p:blipFill>
          <a:blip r:embed="rId5"/>
          <a:stretch>
            <a:fillRect/>
          </a:stretch>
        </p:blipFill>
        <p:spPr>
          <a:xfrm>
            <a:off x="8246852" y="964326"/>
            <a:ext cx="2930107" cy="2384556"/>
          </a:xfrm>
          <a:prstGeom prst="rect">
            <a:avLst/>
          </a:prstGeom>
        </p:spPr>
      </p:pic>
      <p:pic>
        <p:nvPicPr>
          <p:cNvPr id="101" name="Picture 101">
            <a:extLst>
              <a:ext uri="{FF2B5EF4-FFF2-40B4-BE49-F238E27FC236}">
                <a16:creationId xmlns:a16="http://schemas.microsoft.com/office/drawing/2014/main" id="{BE8DA987-42A9-424B-806E-05FA514CFA83}"/>
              </a:ext>
            </a:extLst>
          </p:cNvPr>
          <p:cNvPicPr>
            <a:picLocks noChangeAspect="1"/>
          </p:cNvPicPr>
          <p:nvPr/>
        </p:nvPicPr>
        <p:blipFill rotWithShape="1">
          <a:blip r:embed="rId6"/>
          <a:srcRect t="4576" r="1771" b="9942"/>
          <a:stretch/>
        </p:blipFill>
        <p:spPr>
          <a:xfrm>
            <a:off x="598098" y="982328"/>
            <a:ext cx="2629870" cy="2346035"/>
          </a:xfrm>
          <a:prstGeom prst="rect">
            <a:avLst/>
          </a:prstGeom>
        </p:spPr>
      </p:pic>
      <p:pic>
        <p:nvPicPr>
          <p:cNvPr id="102" name="Picture 102" descr="A picture containing text, person, indoor, posing&#10;&#10;Description automatically generated">
            <a:extLst>
              <a:ext uri="{FF2B5EF4-FFF2-40B4-BE49-F238E27FC236}">
                <a16:creationId xmlns:a16="http://schemas.microsoft.com/office/drawing/2014/main" id="{28200BF1-1E51-4DA6-9C17-793B1E410D74}"/>
              </a:ext>
            </a:extLst>
          </p:cNvPr>
          <p:cNvPicPr>
            <a:picLocks noChangeAspect="1"/>
          </p:cNvPicPr>
          <p:nvPr/>
        </p:nvPicPr>
        <p:blipFill rotWithShape="1">
          <a:blip r:embed="rId7"/>
          <a:srcRect l="13356" t="248" r="15353" b="-617"/>
          <a:stretch/>
        </p:blipFill>
        <p:spPr>
          <a:xfrm>
            <a:off x="4540206" y="984550"/>
            <a:ext cx="2410641" cy="2335567"/>
          </a:xfrm>
          <a:prstGeom prst="rect">
            <a:avLst/>
          </a:prstGeom>
        </p:spPr>
      </p:pic>
      <p:sp>
        <p:nvSpPr>
          <p:cNvPr id="103" name="TextBox 102">
            <a:extLst>
              <a:ext uri="{FF2B5EF4-FFF2-40B4-BE49-F238E27FC236}">
                <a16:creationId xmlns:a16="http://schemas.microsoft.com/office/drawing/2014/main" id="{125AB49C-6849-4E4A-9857-FB8538C5ADCD}"/>
              </a:ext>
            </a:extLst>
          </p:cNvPr>
          <p:cNvSpPr txBox="1"/>
          <p:nvPr/>
        </p:nvSpPr>
        <p:spPr>
          <a:xfrm>
            <a:off x="4034287" y="2610928"/>
            <a:ext cx="275757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00"/>
                </a:solidFill>
                <a:latin typeface="Abadi"/>
                <a:cs typeface="Cavolini"/>
              </a:rPr>
              <a:t>Karen Wheeler </a:t>
            </a:r>
            <a:endParaRPr lang="en-US" sz="1600">
              <a:solidFill>
                <a:srgbClr val="FFFF00"/>
              </a:solidFill>
              <a:latin typeface="Abadi"/>
              <a:cs typeface="Times New Roman"/>
            </a:endParaRPr>
          </a:p>
          <a:p>
            <a:r>
              <a:rPr lang="en-US" sz="1600" kern="1400">
                <a:solidFill>
                  <a:srgbClr val="FFFF00"/>
                </a:solidFill>
                <a:latin typeface="Abadi"/>
                <a:cs typeface="Times New Roman"/>
              </a:rPr>
              <a:t>Lincoln / </a:t>
            </a:r>
            <a:endParaRPr lang="en-US" sz="1600">
              <a:solidFill>
                <a:srgbClr val="FFFF00"/>
              </a:solidFill>
              <a:latin typeface="Abadi"/>
              <a:cs typeface="Times New Roman"/>
            </a:endParaRPr>
          </a:p>
          <a:p>
            <a:r>
              <a:rPr lang="en-US" sz="1600" kern="1400">
                <a:solidFill>
                  <a:srgbClr val="FFFF00"/>
                </a:solidFill>
                <a:latin typeface="Abadi"/>
                <a:cs typeface="Times New Roman"/>
              </a:rPr>
              <a:t>Denzel Washington School of the Arts </a:t>
            </a:r>
            <a:endParaRPr lang="en-US" sz="1600">
              <a:solidFill>
                <a:srgbClr val="FFFF00"/>
              </a:solidFill>
              <a:latin typeface="Abadi"/>
            </a:endParaRPr>
          </a:p>
        </p:txBody>
      </p:sp>
      <p:sp>
        <p:nvSpPr>
          <p:cNvPr id="104" name="TextBox 103">
            <a:extLst>
              <a:ext uri="{FF2B5EF4-FFF2-40B4-BE49-F238E27FC236}">
                <a16:creationId xmlns:a16="http://schemas.microsoft.com/office/drawing/2014/main" id="{91EBE9BE-2023-41B9-82EE-19D1A17D2EA8}"/>
              </a:ext>
            </a:extLst>
          </p:cNvPr>
          <p:cNvSpPr txBox="1"/>
          <p:nvPr/>
        </p:nvSpPr>
        <p:spPr>
          <a:xfrm>
            <a:off x="138023" y="2567796"/>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00"/>
                </a:solidFill>
                <a:latin typeface="Abadi"/>
                <a:cs typeface="Cavolini"/>
              </a:rPr>
              <a:t>Stefanie Falk</a:t>
            </a:r>
          </a:p>
          <a:p>
            <a:r>
              <a:rPr lang="en-US" sz="1600">
                <a:solidFill>
                  <a:srgbClr val="FFFF00"/>
                </a:solidFill>
                <a:latin typeface="Abadi"/>
                <a:cs typeface="Cavolini"/>
              </a:rPr>
              <a:t>Columbus</a:t>
            </a:r>
          </a:p>
          <a:p>
            <a:r>
              <a:rPr lang="en-US" sz="1600">
                <a:solidFill>
                  <a:srgbClr val="FFFF00"/>
                </a:solidFill>
                <a:latin typeface="Abadi"/>
                <a:cs typeface="Cavolini"/>
              </a:rPr>
              <a:t>Benjamin and Rebecca Turner</a:t>
            </a:r>
          </a:p>
        </p:txBody>
      </p:sp>
      <p:sp>
        <p:nvSpPr>
          <p:cNvPr id="105" name="TextBox 104">
            <a:extLst>
              <a:ext uri="{FF2B5EF4-FFF2-40B4-BE49-F238E27FC236}">
                <a16:creationId xmlns:a16="http://schemas.microsoft.com/office/drawing/2014/main" id="{F5C70869-9BD3-42C9-BE94-CD37DABC68A8}"/>
              </a:ext>
            </a:extLst>
          </p:cNvPr>
          <p:cNvSpPr txBox="1"/>
          <p:nvPr/>
        </p:nvSpPr>
        <p:spPr>
          <a:xfrm>
            <a:off x="7729268" y="3157269"/>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00"/>
                </a:solidFill>
                <a:latin typeface="Abadi"/>
                <a:cs typeface="Cavolini"/>
              </a:rPr>
              <a:t>Rachel Frederick</a:t>
            </a:r>
          </a:p>
          <a:p>
            <a:r>
              <a:rPr lang="en-US" sz="1600">
                <a:solidFill>
                  <a:srgbClr val="FFFF00"/>
                </a:solidFill>
                <a:latin typeface="Abadi"/>
              </a:rPr>
              <a:t>Pennington </a:t>
            </a:r>
          </a:p>
        </p:txBody>
      </p:sp>
      <p:sp>
        <p:nvSpPr>
          <p:cNvPr id="106" name="TextBox 105">
            <a:extLst>
              <a:ext uri="{FF2B5EF4-FFF2-40B4-BE49-F238E27FC236}">
                <a16:creationId xmlns:a16="http://schemas.microsoft.com/office/drawing/2014/main" id="{CF6DB28F-01E8-4D1B-92E9-CBDEC8F95514}"/>
              </a:ext>
            </a:extLst>
          </p:cNvPr>
          <p:cNvSpPr txBox="1"/>
          <p:nvPr/>
        </p:nvSpPr>
        <p:spPr>
          <a:xfrm>
            <a:off x="7729267" y="5989607"/>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00"/>
                </a:solidFill>
                <a:latin typeface="Abadi"/>
                <a:cs typeface="Cavolini"/>
              </a:rPr>
              <a:t>Makenzie Rodgers</a:t>
            </a:r>
          </a:p>
          <a:p>
            <a:r>
              <a:rPr lang="en-US" sz="1600">
                <a:solidFill>
                  <a:srgbClr val="FFFF00"/>
                </a:solidFill>
                <a:latin typeface="Abadi"/>
              </a:rPr>
              <a:t>Grimes/Parker/</a:t>
            </a:r>
          </a:p>
          <a:p>
            <a:r>
              <a:rPr lang="en-US" sz="1600">
                <a:solidFill>
                  <a:srgbClr val="FFFF00"/>
                </a:solidFill>
                <a:latin typeface="Abadi"/>
              </a:rPr>
              <a:t>Hamilton</a:t>
            </a:r>
            <a:endParaRPr lang="en-US">
              <a:solidFill>
                <a:srgbClr val="FFFF00"/>
              </a:solidFill>
              <a:latin typeface="Abadi"/>
            </a:endParaRPr>
          </a:p>
        </p:txBody>
      </p:sp>
      <p:sp>
        <p:nvSpPr>
          <p:cNvPr id="108" name="TextBox 107">
            <a:extLst>
              <a:ext uri="{FF2B5EF4-FFF2-40B4-BE49-F238E27FC236}">
                <a16:creationId xmlns:a16="http://schemas.microsoft.com/office/drawing/2014/main" id="{43C6D350-37DA-4CBD-9D9B-DE69B72DA314}"/>
              </a:ext>
            </a:extLst>
          </p:cNvPr>
          <p:cNvSpPr txBox="1"/>
          <p:nvPr/>
        </p:nvSpPr>
        <p:spPr>
          <a:xfrm>
            <a:off x="598098" y="5989608"/>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00"/>
                </a:solidFill>
                <a:latin typeface="Abadi"/>
                <a:ea typeface="Cavolini"/>
                <a:cs typeface="Cavolini"/>
              </a:rPr>
              <a:t>Taryn Hill</a:t>
            </a:r>
          </a:p>
          <a:p>
            <a:r>
              <a:rPr lang="en-US" sz="1600" err="1">
                <a:solidFill>
                  <a:srgbClr val="FFFF00"/>
                </a:solidFill>
                <a:latin typeface="Abadi"/>
              </a:rPr>
              <a:t>Traphaghen</a:t>
            </a:r>
            <a:r>
              <a:rPr lang="en-US" sz="1600">
                <a:solidFill>
                  <a:srgbClr val="FFFF00"/>
                </a:solidFill>
                <a:latin typeface="Abadi"/>
              </a:rPr>
              <a:t>/ </a:t>
            </a:r>
          </a:p>
          <a:p>
            <a:r>
              <a:rPr lang="en-US" sz="1600">
                <a:solidFill>
                  <a:srgbClr val="FFFF00"/>
                </a:solidFill>
                <a:latin typeface="Abadi"/>
              </a:rPr>
              <a:t>Williams</a:t>
            </a:r>
          </a:p>
        </p:txBody>
      </p:sp>
      <p:sp>
        <p:nvSpPr>
          <p:cNvPr id="109" name="TextBox 108">
            <a:extLst>
              <a:ext uri="{FF2B5EF4-FFF2-40B4-BE49-F238E27FC236}">
                <a16:creationId xmlns:a16="http://schemas.microsoft.com/office/drawing/2014/main" id="{ABF062CA-4C05-4874-A95B-BEE3680E210C}"/>
              </a:ext>
            </a:extLst>
          </p:cNvPr>
          <p:cNvSpPr txBox="1"/>
          <p:nvPr/>
        </p:nvSpPr>
        <p:spPr>
          <a:xfrm>
            <a:off x="4034287" y="6234023"/>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00"/>
                </a:solidFill>
                <a:latin typeface="Abadi"/>
                <a:cs typeface="Cavolini"/>
              </a:rPr>
              <a:t>Allison </a:t>
            </a:r>
            <a:r>
              <a:rPr lang="en-US" sz="1600" err="1">
                <a:solidFill>
                  <a:srgbClr val="FFFF00"/>
                </a:solidFill>
                <a:latin typeface="Abadi"/>
                <a:cs typeface="Cavolini"/>
              </a:rPr>
              <a:t>Runicie</a:t>
            </a:r>
            <a:r>
              <a:rPr lang="en-US" sz="1600">
                <a:solidFill>
                  <a:srgbClr val="FFFF00"/>
                </a:solidFill>
                <a:latin typeface="Abadi"/>
                <a:cs typeface="Cavolini"/>
              </a:rPr>
              <a:t>-Smith</a:t>
            </a:r>
          </a:p>
          <a:p>
            <a:r>
              <a:rPr lang="en-US" sz="1600">
                <a:solidFill>
                  <a:srgbClr val="FFFF00"/>
                </a:solidFill>
                <a:latin typeface="Abadi"/>
              </a:rPr>
              <a:t>Lincoln /Mandela </a:t>
            </a:r>
          </a:p>
        </p:txBody>
      </p:sp>
    </p:spTree>
    <p:extLst>
      <p:ext uri="{BB962C8B-B14F-4D97-AF65-F5344CB8AC3E}">
        <p14:creationId xmlns:p14="http://schemas.microsoft.com/office/powerpoint/2010/main" val="112059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
                                        </p:tgtEl>
                                        <p:attrNameLst>
                                          <p:attrName>style.visibility</p:attrName>
                                        </p:attrNameLst>
                                      </p:cBhvr>
                                      <p:to>
                                        <p:strVal val="visible"/>
                                      </p:to>
                                    </p:set>
                                    <p:anim calcmode="lin" valueType="num">
                                      <p:cBhvr additive="base">
                                        <p:cTn id="13" dur="500" fill="hold"/>
                                        <p:tgtEl>
                                          <p:spTgt spid="102"/>
                                        </p:tgtEl>
                                        <p:attrNameLst>
                                          <p:attrName>ppt_x</p:attrName>
                                        </p:attrNameLst>
                                      </p:cBhvr>
                                      <p:tavLst>
                                        <p:tav tm="0">
                                          <p:val>
                                            <p:strVal val="#ppt_x"/>
                                          </p:val>
                                        </p:tav>
                                        <p:tav tm="100000">
                                          <p:val>
                                            <p:strVal val="#ppt_x"/>
                                          </p:val>
                                        </p:tav>
                                      </p:tavLst>
                                    </p:anim>
                                    <p:anim calcmode="lin" valueType="num">
                                      <p:cBhvr additive="base">
                                        <p:cTn id="14"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500" fill="hold"/>
                                        <p:tgtEl>
                                          <p:spTgt spid="99"/>
                                        </p:tgtEl>
                                        <p:attrNameLst>
                                          <p:attrName>ppt_x</p:attrName>
                                        </p:attrNameLst>
                                      </p:cBhvr>
                                      <p:tavLst>
                                        <p:tav tm="0">
                                          <p:val>
                                            <p:strVal val="#ppt_x"/>
                                          </p:val>
                                        </p:tav>
                                        <p:tav tm="100000">
                                          <p:val>
                                            <p:strVal val="#ppt_x"/>
                                          </p:val>
                                        </p:tav>
                                      </p:tavLst>
                                    </p:anim>
                                    <p:anim calcmode="lin" valueType="num">
                                      <p:cBhvr additive="base">
                                        <p:cTn id="2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6"/>
                                        </p:tgtEl>
                                        <p:attrNameLst>
                                          <p:attrName>style.visibility</p:attrName>
                                        </p:attrNameLst>
                                      </p:cBhvr>
                                      <p:to>
                                        <p:strVal val="visible"/>
                                      </p:to>
                                    </p:set>
                                    <p:anim calcmode="lin" valueType="num">
                                      <p:cBhvr additive="base">
                                        <p:cTn id="25" dur="500" fill="hold"/>
                                        <p:tgtEl>
                                          <p:spTgt spid="96"/>
                                        </p:tgtEl>
                                        <p:attrNameLst>
                                          <p:attrName>ppt_x</p:attrName>
                                        </p:attrNameLst>
                                      </p:cBhvr>
                                      <p:tavLst>
                                        <p:tav tm="0">
                                          <p:val>
                                            <p:strVal val="#ppt_x"/>
                                          </p:val>
                                        </p:tav>
                                        <p:tav tm="100000">
                                          <p:val>
                                            <p:strVal val="#ppt_x"/>
                                          </p:val>
                                        </p:tav>
                                      </p:tavLst>
                                    </p:anim>
                                    <p:anim calcmode="lin" valueType="num">
                                      <p:cBhvr additive="base">
                                        <p:cTn id="26"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ppt_x"/>
                                          </p:val>
                                        </p:tav>
                                        <p:tav tm="100000">
                                          <p:val>
                                            <p:strVal val="#ppt_x"/>
                                          </p:val>
                                        </p:tav>
                                      </p:tavLst>
                                    </p:anim>
                                    <p:anim calcmode="lin" valueType="num">
                                      <p:cBhvr additive="base">
                                        <p:cTn id="3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8"/>
                                        </p:tgtEl>
                                        <p:attrNameLst>
                                          <p:attrName>style.visibility</p:attrName>
                                        </p:attrNameLst>
                                      </p:cBhvr>
                                      <p:to>
                                        <p:strVal val="visible"/>
                                      </p:to>
                                    </p:set>
                                    <p:anim calcmode="lin" valueType="num">
                                      <p:cBhvr additive="base">
                                        <p:cTn id="37" dur="500" fill="hold"/>
                                        <p:tgtEl>
                                          <p:spTgt spid="98"/>
                                        </p:tgtEl>
                                        <p:attrNameLst>
                                          <p:attrName>ppt_x</p:attrName>
                                        </p:attrNameLst>
                                      </p:cBhvr>
                                      <p:tavLst>
                                        <p:tav tm="0">
                                          <p:val>
                                            <p:strVal val="#ppt_x"/>
                                          </p:val>
                                        </p:tav>
                                        <p:tav tm="100000">
                                          <p:val>
                                            <p:strVal val="#ppt_x"/>
                                          </p:val>
                                        </p:tav>
                                      </p:tavLst>
                                    </p:anim>
                                    <p:anim calcmode="lin" valueType="num">
                                      <p:cBhvr additive="base">
                                        <p:cTn id="38"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a:normAutofit/>
          </a:bodyPr>
          <a:lstStyle/>
          <a:p>
            <a:pPr>
              <a:lnSpc>
                <a:spcPct val="90000"/>
              </a:lnSpc>
            </a:pPr>
            <a:r>
              <a:rPr lang="en-US" sz="2800"/>
              <a:t>What does it mean to be Gifted and Talented?</a:t>
            </a:r>
          </a:p>
        </p:txBody>
      </p:sp>
      <p:sp>
        <p:nvSpPr>
          <p:cNvPr id="11" name="Content Placeholder 10">
            <a:extLst>
              <a:ext uri="{FF2B5EF4-FFF2-40B4-BE49-F238E27FC236}">
                <a16:creationId xmlns:a16="http://schemas.microsoft.com/office/drawing/2014/main" id="{DED20809-3839-4426-8547-53B3088A415C}"/>
              </a:ext>
            </a:extLst>
          </p:cNvPr>
          <p:cNvSpPr>
            <a:spLocks noGrp="1"/>
          </p:cNvSpPr>
          <p:nvPr>
            <p:ph idx="1"/>
          </p:nvPr>
        </p:nvSpPr>
        <p:spPr>
          <a:xfrm>
            <a:off x="5209563" y="2160589"/>
            <a:ext cx="4064439" cy="3880773"/>
          </a:xfrm>
        </p:spPr>
        <p:txBody>
          <a:bodyPr>
            <a:normAutofit/>
          </a:bodyPr>
          <a:lstStyle/>
          <a:p>
            <a:pPr>
              <a:lnSpc>
                <a:spcPct val="90000"/>
              </a:lnSpc>
            </a:pPr>
            <a:r>
              <a:rPr lang="en-US" sz="1000">
                <a:ea typeface="+mn-lt"/>
                <a:cs typeface="+mn-lt"/>
              </a:rPr>
              <a:t>Gifted" children have been defined as those "who by nature of outstanding abilities are capable of high performance when compared with other children of their age, experience, or environment.” Federal definition includes areas of:  </a:t>
            </a:r>
            <a:endParaRPr lang="en-US" sz="1000"/>
          </a:p>
          <a:p>
            <a:pPr>
              <a:lnSpc>
                <a:spcPct val="90000"/>
              </a:lnSpc>
            </a:pPr>
            <a:r>
              <a:rPr lang="en-US" sz="1000">
                <a:ea typeface="+mn-lt"/>
                <a:cs typeface="+mn-lt"/>
              </a:rPr>
              <a:t>General intellectual ability  </a:t>
            </a:r>
            <a:endParaRPr lang="en-US" sz="1000"/>
          </a:p>
          <a:p>
            <a:pPr>
              <a:lnSpc>
                <a:spcPct val="90000"/>
              </a:lnSpc>
            </a:pPr>
            <a:r>
              <a:rPr lang="en-US" sz="1000">
                <a:ea typeface="+mn-lt"/>
                <a:cs typeface="+mn-lt"/>
              </a:rPr>
              <a:t>Specific aptitude (for example: math, science, language, </a:t>
            </a:r>
            <a:r>
              <a:rPr lang="en-US" sz="1000" err="1">
                <a:ea typeface="+mn-lt"/>
                <a:cs typeface="+mn-lt"/>
              </a:rPr>
              <a:t>etc</a:t>
            </a:r>
            <a:r>
              <a:rPr lang="en-US" sz="1000">
                <a:ea typeface="+mn-lt"/>
                <a:cs typeface="+mn-lt"/>
              </a:rPr>
              <a:t>)  </a:t>
            </a:r>
            <a:endParaRPr lang="en-US" sz="1000"/>
          </a:p>
          <a:p>
            <a:pPr>
              <a:lnSpc>
                <a:spcPct val="90000"/>
              </a:lnSpc>
            </a:pPr>
            <a:r>
              <a:rPr lang="en-US" sz="1000">
                <a:ea typeface="+mn-lt"/>
                <a:cs typeface="+mn-lt"/>
              </a:rPr>
              <a:t>Visual and performing arts  </a:t>
            </a:r>
            <a:endParaRPr lang="en-US" sz="1000"/>
          </a:p>
          <a:p>
            <a:pPr>
              <a:lnSpc>
                <a:spcPct val="90000"/>
              </a:lnSpc>
            </a:pPr>
            <a:r>
              <a:rPr lang="en-US" sz="1000">
                <a:ea typeface="+mn-lt"/>
                <a:cs typeface="+mn-lt"/>
              </a:rPr>
              <a:t>Creativity  </a:t>
            </a:r>
            <a:endParaRPr lang="en-US" sz="1000"/>
          </a:p>
          <a:p>
            <a:pPr>
              <a:lnSpc>
                <a:spcPct val="90000"/>
              </a:lnSpc>
            </a:pPr>
            <a:r>
              <a:rPr lang="en-US" sz="1000">
                <a:ea typeface="+mn-lt"/>
                <a:cs typeface="+mn-lt"/>
              </a:rPr>
              <a:t>Leadership  </a:t>
            </a:r>
            <a:endParaRPr lang="en-US" sz="1000"/>
          </a:p>
          <a:p>
            <a:pPr>
              <a:lnSpc>
                <a:spcPct val="90000"/>
              </a:lnSpc>
            </a:pPr>
            <a:r>
              <a:rPr lang="en-US" sz="1000">
                <a:ea typeface="+mn-lt"/>
                <a:cs typeface="+mn-lt"/>
              </a:rPr>
              <a:t>  </a:t>
            </a:r>
            <a:r>
              <a:rPr lang="en-US" sz="1000" b="1">
                <a:ea typeface="+mn-lt"/>
                <a:cs typeface="+mn-lt"/>
              </a:rPr>
              <a:t>Advancement over same age peers- </a:t>
            </a:r>
            <a:r>
              <a:rPr lang="en-US" sz="1000">
                <a:ea typeface="+mn-lt"/>
                <a:cs typeface="+mn-lt"/>
              </a:rPr>
              <a:t>Friendships might be more related to mental age than chronological age.   </a:t>
            </a:r>
            <a:endParaRPr lang="en-US" sz="1000"/>
          </a:p>
          <a:p>
            <a:pPr lvl="1">
              <a:lnSpc>
                <a:spcPct val="90000"/>
              </a:lnSpc>
            </a:pPr>
            <a:r>
              <a:rPr lang="en-US" sz="1000" b="1">
                <a:ea typeface="+mn-lt"/>
                <a:cs typeface="+mn-lt"/>
              </a:rPr>
              <a:t>Internal asynchronies - </a:t>
            </a:r>
            <a:r>
              <a:rPr lang="en-US" sz="1000">
                <a:ea typeface="+mn-lt"/>
                <a:cs typeface="+mn-lt"/>
              </a:rPr>
              <a:t>develop on a trajectory that is outside of norms, and at an </a:t>
            </a:r>
            <a:r>
              <a:rPr lang="en-US" sz="1000" u="sng">
                <a:ea typeface="+mn-lt"/>
                <a:cs typeface="+mn-lt"/>
              </a:rPr>
              <a:t>uneven</a:t>
            </a:r>
            <a:r>
              <a:rPr lang="en-US" sz="1000">
                <a:ea typeface="+mn-lt"/>
                <a:cs typeface="+mn-lt"/>
              </a:rPr>
              <a:t> rate. Having areas of both strengths and weaknesses.   </a:t>
            </a:r>
            <a:endParaRPr lang="en-US" sz="1000"/>
          </a:p>
          <a:p>
            <a:pPr lvl="1">
              <a:lnSpc>
                <a:spcPct val="90000"/>
              </a:lnSpc>
            </a:pPr>
            <a:r>
              <a:rPr lang="en-US" sz="1000" b="1">
                <a:ea typeface="+mn-lt"/>
                <a:cs typeface="+mn-lt"/>
              </a:rPr>
              <a:t>“Overexcitabilities” …</a:t>
            </a:r>
            <a:r>
              <a:rPr lang="en-US" sz="1000">
                <a:ea typeface="+mn-lt"/>
                <a:cs typeface="+mn-lt"/>
              </a:rPr>
              <a:t>they are "too"- (you fill in the blank...) too energetic, too talkative, have too much imagination, are too sensitive, think too much, etc.  </a:t>
            </a:r>
            <a:endParaRPr lang="en-US" sz="1000"/>
          </a:p>
          <a:p>
            <a:pPr>
              <a:lnSpc>
                <a:spcPct val="90000"/>
              </a:lnSpc>
            </a:pPr>
            <a:endParaRPr lang="en-US" sz="1000"/>
          </a:p>
        </p:txBody>
      </p:sp>
      <p:pic>
        <p:nvPicPr>
          <p:cNvPr id="14" name="Picture 14" descr="Background with colorful wooden blocks">
            <a:extLst>
              <a:ext uri="{FF2B5EF4-FFF2-40B4-BE49-F238E27FC236}">
                <a16:creationId xmlns:a16="http://schemas.microsoft.com/office/drawing/2014/main" id="{F66A6457-90CF-4BAA-BCCF-5988D1269581}"/>
              </a:ext>
            </a:extLst>
          </p:cNvPr>
          <p:cNvPicPr>
            <a:picLocks noChangeAspect="1"/>
          </p:cNvPicPr>
          <p:nvPr/>
        </p:nvPicPr>
        <p:blipFill rotWithShape="1">
          <a:blip r:embed="rId2"/>
          <a:srcRect l="21921" r="25766"/>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7" name="Isosceles Triangle 26">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6174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 calcmode="lin" valueType="num">
                                      <p:cBhvr additive="base">
                                        <p:cTn id="3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 calcmode="lin" valueType="num">
                                      <p:cBhvr additive="base">
                                        <p:cTn id="43"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xEl>
                                              <p:pRg st="7" end="7"/>
                                            </p:txEl>
                                          </p:spTgt>
                                        </p:tgtEl>
                                        <p:attrNameLst>
                                          <p:attrName>style.visibility</p:attrName>
                                        </p:attrNameLst>
                                      </p:cBhvr>
                                      <p:to>
                                        <p:strVal val="visible"/>
                                      </p:to>
                                    </p:set>
                                    <p:anim calcmode="lin" valueType="num">
                                      <p:cBhvr additive="base">
                                        <p:cTn id="47"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xEl>
                                              <p:pRg st="8" end="8"/>
                                            </p:txEl>
                                          </p:spTgt>
                                        </p:tgtEl>
                                        <p:attrNameLst>
                                          <p:attrName>style.visibility</p:attrName>
                                        </p:attrNameLst>
                                      </p:cBhvr>
                                      <p:to>
                                        <p:strVal val="visible"/>
                                      </p:to>
                                    </p:set>
                                    <p:anim calcmode="lin" valueType="num">
                                      <p:cBhvr additive="base">
                                        <p:cTn id="51"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5E69-169D-405D-8EE0-844F6C28C008}"/>
              </a:ext>
            </a:extLst>
          </p:cNvPr>
          <p:cNvSpPr>
            <a:spLocks noGrp="1"/>
          </p:cNvSpPr>
          <p:nvPr>
            <p:ph type="title"/>
          </p:nvPr>
        </p:nvSpPr>
        <p:spPr/>
        <p:txBody>
          <a:bodyPr/>
          <a:lstStyle/>
          <a:p>
            <a:r>
              <a:rPr lang="en-US"/>
              <a:t>Gifted and Talented Enrollment Data</a:t>
            </a:r>
          </a:p>
        </p:txBody>
      </p:sp>
      <p:sp>
        <p:nvSpPr>
          <p:cNvPr id="3" name="Content Placeholder 2">
            <a:extLst>
              <a:ext uri="{FF2B5EF4-FFF2-40B4-BE49-F238E27FC236}">
                <a16:creationId xmlns:a16="http://schemas.microsoft.com/office/drawing/2014/main" id="{22ED3F2D-3C1F-4BA1-84E7-AE44B399E4C6}"/>
              </a:ext>
            </a:extLst>
          </p:cNvPr>
          <p:cNvSpPr>
            <a:spLocks noGrp="1"/>
          </p:cNvSpPr>
          <p:nvPr>
            <p:ph idx="1"/>
          </p:nvPr>
        </p:nvSpPr>
        <p:spPr>
          <a:xfrm>
            <a:off x="1352743" y="2472316"/>
            <a:ext cx="8094441" cy="1984433"/>
          </a:xfrm>
        </p:spPr>
        <p:txBody>
          <a:bodyPr vert="horz" lIns="91440" tIns="45720" rIns="91440" bIns="45720" rtlCol="0" anchor="t">
            <a:normAutofit/>
          </a:bodyPr>
          <a:lstStyle/>
          <a:p>
            <a:r>
              <a:rPr lang="en-US" dirty="0"/>
              <a:t>7 Staff Members</a:t>
            </a:r>
          </a:p>
          <a:p>
            <a:r>
              <a:rPr lang="en-US" dirty="0"/>
              <a:t>15 Schools </a:t>
            </a:r>
          </a:p>
          <a:p>
            <a:r>
              <a:rPr lang="en-US" dirty="0"/>
              <a:t>272 Currently Enrolled from Grades 2-7</a:t>
            </a:r>
          </a:p>
          <a:p>
            <a:r>
              <a:rPr lang="en-US" dirty="0"/>
              <a:t>85 New Students Admitted for the 2022-2023 Academic Year</a:t>
            </a:r>
          </a:p>
          <a:p>
            <a:endParaRPr lang="en-US" dirty="0"/>
          </a:p>
        </p:txBody>
      </p:sp>
    </p:spTree>
    <p:extLst>
      <p:ext uri="{BB962C8B-B14F-4D97-AF65-F5344CB8AC3E}">
        <p14:creationId xmlns:p14="http://schemas.microsoft.com/office/powerpoint/2010/main" val="3840003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 name="Picture 4" descr="A ladder in the desert">
            <a:extLst>
              <a:ext uri="{FF2B5EF4-FFF2-40B4-BE49-F238E27FC236}">
                <a16:creationId xmlns:a16="http://schemas.microsoft.com/office/drawing/2014/main" id="{6441C668-E8A0-4D8D-BB55-4934A35F16E0}"/>
              </a:ext>
            </a:extLst>
          </p:cNvPr>
          <p:cNvPicPr>
            <a:picLocks noChangeAspect="1"/>
          </p:cNvPicPr>
          <p:nvPr/>
        </p:nvPicPr>
        <p:blipFill rotWithShape="1">
          <a:blip r:embed="rId2">
            <a:duotone>
              <a:prstClr val="black"/>
              <a:prstClr val="white"/>
            </a:duotone>
          </a:blip>
          <a:srcRect l="27014" r="10340" b="9098"/>
          <a:stretch/>
        </p:blipFill>
        <p:spPr>
          <a:xfrm>
            <a:off x="8544099" y="-1"/>
            <a:ext cx="3644725" cy="6858001"/>
          </a:xfrm>
          <a:custGeom>
            <a:avLst/>
            <a:gdLst/>
            <a:ahLst/>
            <a:cxnLst/>
            <a:rect l="l" t="t" r="r" b="b"/>
            <a:pathLst>
              <a:path w="7091044" h="6858001">
                <a:moveTo>
                  <a:pt x="405750" y="0"/>
                </a:moveTo>
                <a:lnTo>
                  <a:pt x="7091044" y="0"/>
                </a:lnTo>
                <a:lnTo>
                  <a:pt x="7091044" y="6858001"/>
                </a:lnTo>
                <a:lnTo>
                  <a:pt x="53572" y="6858001"/>
                </a:lnTo>
                <a:lnTo>
                  <a:pt x="1828991" y="4521201"/>
                </a:lnTo>
                <a:close/>
                <a:moveTo>
                  <a:pt x="0" y="0"/>
                </a:moveTo>
                <a:lnTo>
                  <a:pt x="405750" y="0"/>
                </a:lnTo>
                <a:lnTo>
                  <a:pt x="0" y="434"/>
                </a:lnTo>
                <a:close/>
              </a:path>
            </a:pathLst>
          </a:custGeom>
        </p:spPr>
      </p:pic>
      <p:sp>
        <p:nvSpPr>
          <p:cNvPr id="2" name="Title 1"/>
          <p:cNvSpPr>
            <a:spLocks noGrp="1"/>
          </p:cNvSpPr>
          <p:nvPr>
            <p:ph type="title"/>
          </p:nvPr>
        </p:nvSpPr>
        <p:spPr>
          <a:xfrm>
            <a:off x="619826" y="457999"/>
            <a:ext cx="7597442" cy="1639676"/>
          </a:xfrm>
        </p:spPr>
        <p:txBody>
          <a:bodyPr vert="horz" lIns="91440" tIns="45720" rIns="91440" bIns="45720" rtlCol="0" anchor="b">
            <a:normAutofit/>
          </a:bodyPr>
          <a:lstStyle/>
          <a:p>
            <a:pPr algn="ctr"/>
            <a:r>
              <a:rPr lang="en-US" sz="4800"/>
              <a:t>Mission and Vision</a:t>
            </a:r>
          </a:p>
        </p:txBody>
      </p:sp>
      <p:sp>
        <p:nvSpPr>
          <p:cNvPr id="73" name="Text Placeholder 72">
            <a:extLst>
              <a:ext uri="{FF2B5EF4-FFF2-40B4-BE49-F238E27FC236}">
                <a16:creationId xmlns:a16="http://schemas.microsoft.com/office/drawing/2014/main" id="{26631A28-AD4F-42DA-BA8D-FD2F6072E8AC}"/>
              </a:ext>
            </a:extLst>
          </p:cNvPr>
          <p:cNvSpPr>
            <a:spLocks noGrp="1"/>
          </p:cNvSpPr>
          <p:nvPr>
            <p:ph type="body" idx="1"/>
          </p:nvPr>
        </p:nvSpPr>
        <p:spPr>
          <a:xfrm>
            <a:off x="489940" y="2275267"/>
            <a:ext cx="8596668" cy="4375989"/>
          </a:xfrm>
        </p:spPr>
        <p:txBody>
          <a:bodyPr>
            <a:normAutofit/>
          </a:bodyPr>
          <a:lstStyle/>
          <a:p>
            <a:r>
              <a:rPr lang="en-US">
                <a:solidFill>
                  <a:schemeClr val="tx1"/>
                </a:solidFill>
                <a:ea typeface="+mn-lt"/>
                <a:cs typeface="+mn-lt"/>
              </a:rPr>
              <a:t>The Mount Vernon </a:t>
            </a:r>
            <a:r>
              <a:rPr lang="en-US" b="1">
                <a:solidFill>
                  <a:schemeClr val="tx1"/>
                </a:solidFill>
                <a:ea typeface="+mn-lt"/>
                <a:cs typeface="+mn-lt"/>
              </a:rPr>
              <a:t>Academies of Talent, Leadership, and Scholars (ATLAS) </a:t>
            </a:r>
            <a:r>
              <a:rPr lang="en-US">
                <a:solidFill>
                  <a:schemeClr val="tx1"/>
                </a:solidFill>
                <a:ea typeface="+mn-lt"/>
                <a:cs typeface="+mn-lt"/>
              </a:rPr>
              <a:t>program will provide a variety of research-based services that will give identified students the opportunity to address their unique needs.  This will include curriculum that stresses higher-order thinking such as inquiry skills, problem solving, and creative thinking.  In addition, development of self-direction, risk-taking, curiosity, imagination and interpersonal relations will be emphasized. The program framework will allow for individual projects and peer-group interaction. </a:t>
            </a:r>
            <a:endParaRPr lang="en-US">
              <a:solidFill>
                <a:schemeClr val="tx1"/>
              </a:solidFill>
            </a:endParaRPr>
          </a:p>
          <a:p>
            <a:r>
              <a:rPr lang="en-US">
                <a:solidFill>
                  <a:schemeClr val="tx1"/>
                </a:solidFill>
                <a:ea typeface="+mn-lt"/>
                <a:cs typeface="+mn-lt"/>
              </a:rPr>
              <a:t>  </a:t>
            </a:r>
            <a:endParaRPr lang="en-US">
              <a:solidFill>
                <a:schemeClr val="tx1"/>
              </a:solidFill>
            </a:endParaRPr>
          </a:p>
          <a:p>
            <a:r>
              <a:rPr lang="en-US">
                <a:solidFill>
                  <a:schemeClr val="tx1"/>
                </a:solidFill>
                <a:ea typeface="+mn-lt"/>
                <a:cs typeface="+mn-lt"/>
              </a:rPr>
              <a:t>Long-range goals for this program include the development of self-actualization for the highly able young person and the development of a sense of responsibility to self, school, and society.</a:t>
            </a:r>
            <a:r>
              <a:rPr lang="en-US">
                <a:ea typeface="+mn-lt"/>
                <a:cs typeface="+mn-lt"/>
              </a:rPr>
              <a:t> </a:t>
            </a:r>
            <a:endParaRPr lang="en-US"/>
          </a:p>
        </p:txBody>
      </p:sp>
    </p:spTree>
    <p:extLst>
      <p:ext uri="{BB962C8B-B14F-4D97-AF65-F5344CB8AC3E}">
        <p14:creationId xmlns:p14="http://schemas.microsoft.com/office/powerpoint/2010/main" val="1766452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D2059-7DD4-4A13-A91A-C3FA86F934BE}"/>
              </a:ext>
            </a:extLst>
          </p:cNvPr>
          <p:cNvSpPr>
            <a:spLocks noGrp="1"/>
          </p:cNvSpPr>
          <p:nvPr>
            <p:ph type="title"/>
          </p:nvPr>
        </p:nvSpPr>
        <p:spPr/>
        <p:txBody>
          <a:bodyPr>
            <a:normAutofit/>
          </a:bodyPr>
          <a:lstStyle/>
          <a:p>
            <a:r>
              <a:rPr lang="en-US"/>
              <a:t>Admissions Test: </a:t>
            </a:r>
            <a:br>
              <a:rPr lang="en-US"/>
            </a:br>
            <a:r>
              <a:rPr lang="en-US"/>
              <a:t>Raven's Progressive Matrices | </a:t>
            </a:r>
            <a:r>
              <a:rPr lang="en-US" b="1">
                <a:ea typeface="+mj-lt"/>
                <a:cs typeface="+mj-lt"/>
              </a:rPr>
              <a:t>Raven's 2</a:t>
            </a:r>
            <a:endParaRPr lang="en-US"/>
          </a:p>
        </p:txBody>
      </p:sp>
      <p:sp>
        <p:nvSpPr>
          <p:cNvPr id="3" name="Content Placeholder 2">
            <a:extLst>
              <a:ext uri="{FF2B5EF4-FFF2-40B4-BE49-F238E27FC236}">
                <a16:creationId xmlns:a16="http://schemas.microsoft.com/office/drawing/2014/main" id="{4BBE6B5A-40A9-4FC0-A8B5-320D449A4663}"/>
              </a:ext>
            </a:extLst>
          </p:cNvPr>
          <p:cNvSpPr>
            <a:spLocks noGrp="1"/>
          </p:cNvSpPr>
          <p:nvPr>
            <p:ph sz="half" idx="1"/>
          </p:nvPr>
        </p:nvSpPr>
        <p:spPr>
          <a:xfrm>
            <a:off x="677334" y="2160589"/>
            <a:ext cx="8548216" cy="3880772"/>
          </a:xfrm>
        </p:spPr>
        <p:txBody>
          <a:bodyPr vert="horz" lIns="91440" tIns="45720" rIns="91440" bIns="45720" rtlCol="0" anchor="t">
            <a:normAutofit/>
          </a:bodyPr>
          <a:lstStyle/>
          <a:p>
            <a:r>
              <a:rPr lang="en-US">
                <a:ea typeface="+mn-lt"/>
                <a:cs typeface="+mn-lt"/>
              </a:rPr>
              <a:t> Nonverbal tests of observation skills and clear-thinking ability. </a:t>
            </a:r>
          </a:p>
          <a:p>
            <a:r>
              <a:rPr lang="en-US">
                <a:ea typeface="+mn-lt"/>
                <a:cs typeface="+mn-lt"/>
              </a:rPr>
              <a:t>The Raven’s produces a single raw score and percentile rank to indicate educative ability or the ability to think clearly and extract meaning out of events, compared to a norm group in the general population.</a:t>
            </a:r>
            <a:endParaRPr lang="en-US"/>
          </a:p>
          <a:p>
            <a:r>
              <a:rPr lang="en-US"/>
              <a:t>Benefits:</a:t>
            </a:r>
          </a:p>
          <a:p>
            <a:pPr lvl="1"/>
            <a:r>
              <a:rPr lang="en-US">
                <a:ea typeface="+mn-lt"/>
                <a:cs typeface="+mn-lt"/>
              </a:rPr>
              <a:t>Use in a variety of settings, such as testing culturally diverse populations, to minimize the impact of cultural or language bias.</a:t>
            </a:r>
            <a:endParaRPr lang="en-US"/>
          </a:p>
          <a:p>
            <a:pPr lvl="1"/>
            <a:r>
              <a:rPr lang="en-US">
                <a:ea typeface="+mn-lt"/>
                <a:cs typeface="+mn-lt"/>
              </a:rPr>
              <a:t>Available in a variety of pre-packaged kits for easy purchase and a discounted price from the individual components.</a:t>
            </a:r>
            <a:endParaRPr lang="en-US"/>
          </a:p>
          <a:p>
            <a:endParaRPr lang="en-US"/>
          </a:p>
        </p:txBody>
      </p:sp>
    </p:spTree>
    <p:extLst>
      <p:ext uri="{BB962C8B-B14F-4D97-AF65-F5344CB8AC3E}">
        <p14:creationId xmlns:p14="http://schemas.microsoft.com/office/powerpoint/2010/main" val="2455224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7296" y="106392"/>
            <a:ext cx="8596668" cy="1320800"/>
          </a:xfrm>
        </p:spPr>
        <p:txBody>
          <a:bodyPr>
            <a:normAutofit/>
          </a:bodyPr>
          <a:lstStyle/>
          <a:p>
            <a:r>
              <a:rPr lang="en-US" sz="4400"/>
              <a:t>Curriculum</a:t>
            </a:r>
            <a:endParaRPr lang="en-US" sz="4000">
              <a:cs typeface="Calibri Light" panose="020F0302020204030204"/>
            </a:endParaRPr>
          </a:p>
        </p:txBody>
      </p:sp>
      <p:sp>
        <p:nvSpPr>
          <p:cNvPr id="17" name="Text Placeholder 16">
            <a:extLst>
              <a:ext uri="{FF2B5EF4-FFF2-40B4-BE49-F238E27FC236}">
                <a16:creationId xmlns:a16="http://schemas.microsoft.com/office/drawing/2014/main" id="{DBEFDC31-F06D-4323-82FC-32996ECD736D}"/>
              </a:ext>
            </a:extLst>
          </p:cNvPr>
          <p:cNvSpPr>
            <a:spLocks noGrp="1"/>
          </p:cNvSpPr>
          <p:nvPr>
            <p:ph type="body" idx="1"/>
          </p:nvPr>
        </p:nvSpPr>
        <p:spPr>
          <a:xfrm>
            <a:off x="675745" y="1140191"/>
            <a:ext cx="4185623" cy="576262"/>
          </a:xfrm>
        </p:spPr>
        <p:txBody>
          <a:bodyPr/>
          <a:lstStyle/>
          <a:p>
            <a:r>
              <a:rPr lang="en-US"/>
              <a:t>In the Classroom</a:t>
            </a:r>
          </a:p>
        </p:txBody>
      </p:sp>
      <p:sp>
        <p:nvSpPr>
          <p:cNvPr id="16" name="Content Placeholder 15">
            <a:extLst>
              <a:ext uri="{FF2B5EF4-FFF2-40B4-BE49-F238E27FC236}">
                <a16:creationId xmlns:a16="http://schemas.microsoft.com/office/drawing/2014/main" id="{CF6E27BD-B2DC-477A-B391-BA8A0D4C6727}"/>
              </a:ext>
            </a:extLst>
          </p:cNvPr>
          <p:cNvSpPr>
            <a:spLocks noGrp="1"/>
          </p:cNvSpPr>
          <p:nvPr>
            <p:ph sz="half" idx="2"/>
          </p:nvPr>
        </p:nvSpPr>
        <p:spPr>
          <a:xfrm>
            <a:off x="675745" y="1745208"/>
            <a:ext cx="4185623" cy="4813739"/>
          </a:xfrm>
        </p:spPr>
        <p:txBody>
          <a:bodyPr vert="horz" lIns="91440" tIns="45720" rIns="91440" bIns="45720" rtlCol="0" anchor="t">
            <a:normAutofit fontScale="85000" lnSpcReduction="10000"/>
          </a:bodyPr>
          <a:lstStyle/>
          <a:p>
            <a:r>
              <a:rPr lang="en-US" b="1">
                <a:ea typeface="+mn-lt"/>
                <a:cs typeface="+mn-lt"/>
              </a:rPr>
              <a:t>3</a:t>
            </a:r>
            <a:r>
              <a:rPr lang="en-US" b="1" baseline="30000">
                <a:ea typeface="+mn-lt"/>
                <a:cs typeface="+mn-lt"/>
              </a:rPr>
              <a:t>rd</a:t>
            </a:r>
            <a:r>
              <a:rPr lang="en-US" b="1">
                <a:ea typeface="+mn-lt"/>
                <a:cs typeface="+mn-lt"/>
              </a:rPr>
              <a:t>  Grade: The Beginning of the Universe </a:t>
            </a:r>
            <a:endParaRPr lang="en-US">
              <a:ea typeface="+mn-lt"/>
              <a:cs typeface="+mn-lt"/>
            </a:endParaRPr>
          </a:p>
          <a:p>
            <a:pPr lvl="1"/>
            <a:r>
              <a:rPr lang="en-US" b="1">
                <a:ea typeface="+mn-lt"/>
                <a:cs typeface="+mn-lt"/>
              </a:rPr>
              <a:t> </a:t>
            </a:r>
            <a:r>
              <a:rPr lang="en-US" b="1" i="1">
                <a:ea typeface="+mn-lt"/>
                <a:cs typeface="+mn-lt"/>
              </a:rPr>
              <a:t>Who am I? What is my place in the universe?</a:t>
            </a:r>
            <a:r>
              <a:rPr lang="en-US">
                <a:ea typeface="+mn-lt"/>
                <a:cs typeface="+mn-lt"/>
              </a:rPr>
              <a:t>  </a:t>
            </a:r>
            <a:endParaRPr lang="en-US" b="1">
              <a:ea typeface="+mn-lt"/>
              <a:cs typeface="+mn-lt"/>
            </a:endParaRPr>
          </a:p>
          <a:p>
            <a:r>
              <a:rPr lang="en-US" b="1">
                <a:ea typeface="+mn-lt"/>
                <a:cs typeface="+mn-lt"/>
              </a:rPr>
              <a:t>4</a:t>
            </a:r>
            <a:r>
              <a:rPr lang="en-US" b="1" baseline="30000">
                <a:ea typeface="+mn-lt"/>
                <a:cs typeface="+mn-lt"/>
              </a:rPr>
              <a:t>th</a:t>
            </a:r>
            <a:r>
              <a:rPr lang="en-US" b="1">
                <a:ea typeface="+mn-lt"/>
                <a:cs typeface="+mn-lt"/>
              </a:rPr>
              <a:t>  Grade :Life Comes to Earth</a:t>
            </a:r>
            <a:r>
              <a:rPr lang="en-US">
                <a:ea typeface="+mn-lt"/>
                <a:cs typeface="+mn-lt"/>
              </a:rPr>
              <a:t> </a:t>
            </a:r>
            <a:endParaRPr lang="en-US" b="1">
              <a:ea typeface="+mn-lt"/>
              <a:cs typeface="+mn-lt"/>
            </a:endParaRPr>
          </a:p>
          <a:p>
            <a:pPr lvl="1"/>
            <a:r>
              <a:rPr lang="en-US" sz="1800" b="1" i="1">
                <a:ea typeface="+mn-lt"/>
                <a:cs typeface="+mn-lt"/>
              </a:rPr>
              <a:t>What are adaptations essential for living things?</a:t>
            </a:r>
            <a:endParaRPr lang="en-US" b="1">
              <a:ea typeface="+mn-lt"/>
              <a:cs typeface="+mn-lt"/>
            </a:endParaRPr>
          </a:p>
          <a:p>
            <a:r>
              <a:rPr lang="en-US" b="1">
                <a:ea typeface="+mn-lt"/>
                <a:cs typeface="+mn-lt"/>
              </a:rPr>
              <a:t>5</a:t>
            </a:r>
            <a:r>
              <a:rPr lang="en-US" b="1" baseline="30000">
                <a:ea typeface="+mn-lt"/>
                <a:cs typeface="+mn-lt"/>
              </a:rPr>
              <a:t>th</a:t>
            </a:r>
            <a:r>
              <a:rPr lang="en-US" b="1">
                <a:ea typeface="+mn-lt"/>
                <a:cs typeface="+mn-lt"/>
              </a:rPr>
              <a:t> Grade: Humans Come to Earth</a:t>
            </a:r>
            <a:endParaRPr lang="en-US"/>
          </a:p>
          <a:p>
            <a:pPr lvl="1"/>
            <a:r>
              <a:rPr lang="en-US" b="1" i="1">
                <a:ea typeface="+mn-lt"/>
                <a:cs typeface="+mn-lt"/>
              </a:rPr>
              <a:t>How have humans evolved? How did civilizations develop?</a:t>
            </a:r>
            <a:endParaRPr lang="en-US"/>
          </a:p>
          <a:p>
            <a:r>
              <a:rPr lang="en-US" b="1">
                <a:ea typeface="+mn-lt"/>
                <a:cs typeface="+mn-lt"/>
              </a:rPr>
              <a:t>6</a:t>
            </a:r>
            <a:r>
              <a:rPr lang="en-US" b="1" baseline="30000">
                <a:ea typeface="+mn-lt"/>
                <a:cs typeface="+mn-lt"/>
              </a:rPr>
              <a:t>th</a:t>
            </a:r>
            <a:r>
              <a:rPr lang="en-US" b="1">
                <a:ea typeface="+mn-lt"/>
                <a:cs typeface="+mn-lt"/>
              </a:rPr>
              <a:t> Grade: Written Language</a:t>
            </a:r>
          </a:p>
          <a:p>
            <a:pPr lvl="1"/>
            <a:r>
              <a:rPr lang="en-US" b="1" i="1">
                <a:ea typeface="+mn-lt"/>
                <a:cs typeface="+mn-lt"/>
              </a:rPr>
              <a:t>How does written language connect us?</a:t>
            </a:r>
            <a:r>
              <a:rPr lang="en-US">
                <a:ea typeface="+mn-lt"/>
                <a:cs typeface="+mn-lt"/>
              </a:rPr>
              <a:t>  </a:t>
            </a:r>
            <a:endParaRPr lang="en-US" b="1">
              <a:ea typeface="+mn-lt"/>
              <a:cs typeface="+mn-lt"/>
            </a:endParaRPr>
          </a:p>
          <a:p>
            <a:r>
              <a:rPr lang="en-US" b="1">
                <a:ea typeface="+mn-lt"/>
                <a:cs typeface="+mn-lt"/>
              </a:rPr>
              <a:t>7</a:t>
            </a:r>
            <a:r>
              <a:rPr lang="en-US" b="1" baseline="30000">
                <a:ea typeface="+mn-lt"/>
                <a:cs typeface="+mn-lt"/>
              </a:rPr>
              <a:t>th</a:t>
            </a:r>
            <a:r>
              <a:rPr lang="en-US" b="1">
                <a:ea typeface="+mn-lt"/>
                <a:cs typeface="+mn-lt"/>
              </a:rPr>
              <a:t> Grade: Film/Photography </a:t>
            </a:r>
          </a:p>
          <a:p>
            <a:pPr lvl="1"/>
            <a:r>
              <a:rPr lang="en-US" b="1" i="1">
                <a:ea typeface="+mn-lt"/>
                <a:cs typeface="+mn-lt"/>
              </a:rPr>
              <a:t>What impact does the visual arts have on the development of society</a:t>
            </a:r>
            <a:r>
              <a:rPr lang="en-US">
                <a:ea typeface="+mn-lt"/>
                <a:cs typeface="+mn-lt"/>
              </a:rPr>
              <a:t> ?</a:t>
            </a:r>
          </a:p>
        </p:txBody>
      </p:sp>
      <p:sp>
        <p:nvSpPr>
          <p:cNvPr id="56" name="Text Placeholder 55">
            <a:extLst>
              <a:ext uri="{FF2B5EF4-FFF2-40B4-BE49-F238E27FC236}">
                <a16:creationId xmlns:a16="http://schemas.microsoft.com/office/drawing/2014/main" id="{62BFBA45-CCA5-447E-B0C4-559B2DE370B3}"/>
              </a:ext>
            </a:extLst>
          </p:cNvPr>
          <p:cNvSpPr>
            <a:spLocks noGrp="1"/>
          </p:cNvSpPr>
          <p:nvPr>
            <p:ph type="body" sz="quarter" idx="3"/>
          </p:nvPr>
        </p:nvSpPr>
        <p:spPr>
          <a:xfrm>
            <a:off x="5318421" y="1140190"/>
            <a:ext cx="4185618" cy="576262"/>
          </a:xfrm>
        </p:spPr>
        <p:txBody>
          <a:bodyPr/>
          <a:lstStyle/>
          <a:p>
            <a:r>
              <a:rPr lang="en-US"/>
              <a:t>Out of the Classroom</a:t>
            </a:r>
          </a:p>
        </p:txBody>
      </p:sp>
      <p:sp>
        <p:nvSpPr>
          <p:cNvPr id="57" name="Content Placeholder 56">
            <a:extLst>
              <a:ext uri="{FF2B5EF4-FFF2-40B4-BE49-F238E27FC236}">
                <a16:creationId xmlns:a16="http://schemas.microsoft.com/office/drawing/2014/main" id="{5D34E217-04BC-4312-9786-140B032B3D30}"/>
              </a:ext>
            </a:extLst>
          </p:cNvPr>
          <p:cNvSpPr>
            <a:spLocks noGrp="1"/>
          </p:cNvSpPr>
          <p:nvPr>
            <p:ph sz="quarter" idx="4"/>
          </p:nvPr>
        </p:nvSpPr>
        <p:spPr>
          <a:xfrm>
            <a:off x="5390309" y="1716453"/>
            <a:ext cx="4185617" cy="4554947"/>
          </a:xfrm>
        </p:spPr>
        <p:txBody>
          <a:bodyPr vert="horz" lIns="91440" tIns="45720" rIns="91440" bIns="45720" rtlCol="0" anchor="t">
            <a:normAutofit fontScale="85000" lnSpcReduction="10000"/>
          </a:bodyPr>
          <a:lstStyle/>
          <a:p>
            <a:r>
              <a:rPr lang="en-US" b="1"/>
              <a:t>3rd  Grade: The Beginning of the Universe </a:t>
            </a:r>
            <a:endParaRPr lang="en-US">
              <a:ea typeface="+mn-lt"/>
              <a:cs typeface="+mn-lt"/>
            </a:endParaRPr>
          </a:p>
          <a:p>
            <a:pPr lvl="1"/>
            <a:r>
              <a:rPr lang="en-US" b="1" i="1">
                <a:ea typeface="+mn-lt"/>
                <a:cs typeface="+mn-lt"/>
              </a:rPr>
              <a:t>Hudson River Museum Planetarium</a:t>
            </a:r>
          </a:p>
          <a:p>
            <a:pPr lvl="1"/>
            <a:r>
              <a:rPr lang="en-US" b="1" i="1"/>
              <a:t>Pelham Arts Center: The Universe</a:t>
            </a:r>
          </a:p>
          <a:p>
            <a:r>
              <a:rPr lang="en-US" b="1"/>
              <a:t>4th  Grade :Life Comes to Earth</a:t>
            </a:r>
            <a:r>
              <a:rPr lang="en-US"/>
              <a:t>  </a:t>
            </a:r>
            <a:endParaRPr lang="en-US">
              <a:ea typeface="+mn-lt"/>
              <a:cs typeface="+mn-lt"/>
            </a:endParaRPr>
          </a:p>
          <a:p>
            <a:pPr lvl="1"/>
            <a:r>
              <a:rPr lang="en-US" b="1" i="1"/>
              <a:t>Greenburgh Nature Center</a:t>
            </a:r>
            <a:r>
              <a:rPr lang="en-US"/>
              <a:t> </a:t>
            </a:r>
            <a:endParaRPr lang="en-US">
              <a:ea typeface="+mn-lt"/>
              <a:cs typeface="+mn-lt"/>
            </a:endParaRPr>
          </a:p>
          <a:p>
            <a:r>
              <a:rPr lang="en-US" b="1"/>
              <a:t>5th Grade: Humans Come to Earth</a:t>
            </a:r>
            <a:endParaRPr lang="en-US">
              <a:ea typeface="+mn-lt"/>
              <a:cs typeface="+mn-lt"/>
            </a:endParaRPr>
          </a:p>
          <a:p>
            <a:pPr lvl="1"/>
            <a:r>
              <a:rPr lang="en-US" b="1" i="1"/>
              <a:t>Pelham Arts Center: Pottery and Civilization  </a:t>
            </a:r>
            <a:endParaRPr lang="en-US" b="1" i="1">
              <a:ea typeface="+mn-lt"/>
              <a:cs typeface="+mn-lt"/>
            </a:endParaRPr>
          </a:p>
          <a:p>
            <a:r>
              <a:rPr lang="en-US" b="1"/>
              <a:t>6th Grade: Written Language</a:t>
            </a:r>
            <a:endParaRPr lang="en-US">
              <a:ea typeface="+mn-lt"/>
              <a:cs typeface="+mn-lt"/>
            </a:endParaRPr>
          </a:p>
          <a:p>
            <a:pPr lvl="1"/>
            <a:r>
              <a:rPr lang="en-US" b="1" i="1">
                <a:ea typeface="+mn-lt"/>
                <a:cs typeface="+mn-lt"/>
              </a:rPr>
              <a:t>Japan Society Virtual Introduction to Sumi-e Calligraphy</a:t>
            </a:r>
          </a:p>
          <a:p>
            <a:r>
              <a:rPr lang="en-US" b="1">
                <a:ea typeface="+mn-lt"/>
                <a:cs typeface="+mn-lt"/>
              </a:rPr>
              <a:t>7th Grade: Film/Photography </a:t>
            </a:r>
          </a:p>
          <a:p>
            <a:pPr lvl="1"/>
            <a:r>
              <a:rPr lang="en-US" b="1" i="1">
                <a:ea typeface="+mn-lt"/>
                <a:cs typeface="+mn-lt"/>
              </a:rPr>
              <a:t>MVCSD Photography and Art Studio</a:t>
            </a:r>
          </a:p>
          <a:p>
            <a:pPr lvl="1"/>
            <a:r>
              <a:rPr lang="en-US" b="1" i="1">
                <a:ea typeface="+mn-lt"/>
                <a:cs typeface="+mn-lt"/>
              </a:rPr>
              <a:t>Jacob Burns Intro to Film production</a:t>
            </a:r>
          </a:p>
          <a:p>
            <a:pPr lvl="1"/>
            <a:endParaRPr lang="en-US" b="1">
              <a:ea typeface="+mn-lt"/>
              <a:cs typeface="+mn-lt"/>
            </a:endParaRPr>
          </a:p>
        </p:txBody>
      </p:sp>
    </p:spTree>
    <p:extLst>
      <p:ext uri="{BB962C8B-B14F-4D97-AF65-F5344CB8AC3E}">
        <p14:creationId xmlns:p14="http://schemas.microsoft.com/office/powerpoint/2010/main" val="253707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 calcmode="lin" valueType="num">
                                      <p:cBhvr additive="base">
                                        <p:cTn id="11"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 calcmode="lin" valueType="num">
                                      <p:cBhvr additive="base">
                                        <p:cTn id="17"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 calcmode="lin" valueType="num">
                                      <p:cBhvr additive="base">
                                        <p:cTn id="21"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 calcmode="lin" valueType="num">
                                      <p:cBhvr additive="base">
                                        <p:cTn id="27"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anim calcmode="lin" valueType="num">
                                      <p:cBhvr additive="base">
                                        <p:cTn id="31"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 calcmode="lin" valueType="num">
                                      <p:cBhvr additive="base">
                                        <p:cTn id="37"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xEl>
                                              <p:pRg st="7" end="7"/>
                                            </p:txEl>
                                          </p:spTgt>
                                        </p:tgtEl>
                                        <p:attrNameLst>
                                          <p:attrName>style.visibility</p:attrName>
                                        </p:attrNameLst>
                                      </p:cBhvr>
                                      <p:to>
                                        <p:strVal val="visible"/>
                                      </p:to>
                                    </p:set>
                                    <p:anim calcmode="lin" valueType="num">
                                      <p:cBhvr additive="base">
                                        <p:cTn id="41"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xEl>
                                              <p:pRg st="8" end="8"/>
                                            </p:txEl>
                                          </p:spTgt>
                                        </p:tgtEl>
                                        <p:attrNameLst>
                                          <p:attrName>style.visibility</p:attrName>
                                        </p:attrNameLst>
                                      </p:cBhvr>
                                      <p:to>
                                        <p:strVal val="visible"/>
                                      </p:to>
                                    </p:set>
                                    <p:anim calcmode="lin" valueType="num">
                                      <p:cBhvr additive="base">
                                        <p:cTn id="47" dur="500" fill="hold"/>
                                        <p:tgtEl>
                                          <p:spTgt spid="16">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6">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xEl>
                                              <p:pRg st="9" end="9"/>
                                            </p:txEl>
                                          </p:spTgt>
                                        </p:tgtEl>
                                        <p:attrNameLst>
                                          <p:attrName>style.visibility</p:attrName>
                                        </p:attrNameLst>
                                      </p:cBhvr>
                                      <p:to>
                                        <p:strVal val="visible"/>
                                      </p:to>
                                    </p:set>
                                    <p:anim calcmode="lin" valueType="num">
                                      <p:cBhvr additive="base">
                                        <p:cTn id="51" dur="500" fill="hold"/>
                                        <p:tgtEl>
                                          <p:spTgt spid="16">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9"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500" fill="hold"/>
                                        <p:tgtEl>
                                          <p:spTgt spid="57"/>
                                        </p:tgtEl>
                                        <p:attrNameLst>
                                          <p:attrName>ppt_x</p:attrName>
                                        </p:attrNameLst>
                                      </p:cBhvr>
                                      <p:tavLst>
                                        <p:tav tm="0">
                                          <p:val>
                                            <p:strVal val="0-#ppt_w/2"/>
                                          </p:val>
                                        </p:tav>
                                        <p:tav tm="100000">
                                          <p:val>
                                            <p:strVal val="#ppt_x"/>
                                          </p:val>
                                        </p:tav>
                                      </p:tavLst>
                                    </p:anim>
                                    <p:anim calcmode="lin" valueType="num">
                                      <p:cBhvr additive="base">
                                        <p:cTn id="58" dur="500" fill="hold"/>
                                        <p:tgtEl>
                                          <p:spTgt spid="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696A7-7F5B-4ACD-806F-07D9D684A4E3}"/>
              </a:ext>
            </a:extLst>
          </p:cNvPr>
          <p:cNvSpPr>
            <a:spLocks noGrp="1"/>
          </p:cNvSpPr>
          <p:nvPr>
            <p:ph type="title"/>
          </p:nvPr>
        </p:nvSpPr>
        <p:spPr/>
        <p:txBody>
          <a:bodyPr/>
          <a:lstStyle/>
          <a:p>
            <a:r>
              <a:rPr lang="en-US" dirty="0"/>
              <a:t>Curriculum Enhancements</a:t>
            </a:r>
          </a:p>
        </p:txBody>
      </p:sp>
      <p:sp>
        <p:nvSpPr>
          <p:cNvPr id="3" name="Text Placeholder 2">
            <a:extLst>
              <a:ext uri="{FF2B5EF4-FFF2-40B4-BE49-F238E27FC236}">
                <a16:creationId xmlns:a16="http://schemas.microsoft.com/office/drawing/2014/main" id="{AAC31658-F35F-41B0-A05E-55629739E4C6}"/>
              </a:ext>
            </a:extLst>
          </p:cNvPr>
          <p:cNvSpPr>
            <a:spLocks noGrp="1"/>
          </p:cNvSpPr>
          <p:nvPr>
            <p:ph type="body" idx="1"/>
          </p:nvPr>
        </p:nvSpPr>
        <p:spPr/>
        <p:txBody>
          <a:bodyPr/>
          <a:lstStyle/>
          <a:p>
            <a:pPr algn="ctr"/>
            <a:r>
              <a:rPr lang="en-US" dirty="0"/>
              <a:t>Technology</a:t>
            </a:r>
            <a:endParaRPr lang="en-US"/>
          </a:p>
        </p:txBody>
      </p:sp>
      <p:pic>
        <p:nvPicPr>
          <p:cNvPr id="7" name="Picture 7">
            <a:extLst>
              <a:ext uri="{FF2B5EF4-FFF2-40B4-BE49-F238E27FC236}">
                <a16:creationId xmlns:a16="http://schemas.microsoft.com/office/drawing/2014/main" id="{83C0DADC-9630-4725-B770-ED5534C090D4}"/>
              </a:ext>
            </a:extLst>
          </p:cNvPr>
          <p:cNvPicPr>
            <a:picLocks noGrp="1" noChangeAspect="1"/>
          </p:cNvPicPr>
          <p:nvPr>
            <p:ph sz="half" idx="2"/>
          </p:nvPr>
        </p:nvPicPr>
        <p:blipFill>
          <a:blip r:embed="rId2"/>
          <a:stretch>
            <a:fillRect/>
          </a:stretch>
        </p:blipFill>
        <p:spPr>
          <a:xfrm>
            <a:off x="5037238" y="3185690"/>
            <a:ext cx="1905000" cy="2857500"/>
          </a:xfrm>
        </p:spPr>
      </p:pic>
      <p:sp>
        <p:nvSpPr>
          <p:cNvPr id="5" name="Text Placeholder 4">
            <a:extLst>
              <a:ext uri="{FF2B5EF4-FFF2-40B4-BE49-F238E27FC236}">
                <a16:creationId xmlns:a16="http://schemas.microsoft.com/office/drawing/2014/main" id="{8B0CA1A6-044E-4618-9FB6-054968B94E89}"/>
              </a:ext>
            </a:extLst>
          </p:cNvPr>
          <p:cNvSpPr>
            <a:spLocks noGrp="1"/>
          </p:cNvSpPr>
          <p:nvPr>
            <p:ph type="body" sz="quarter" idx="3"/>
          </p:nvPr>
        </p:nvSpPr>
        <p:spPr/>
        <p:txBody>
          <a:bodyPr/>
          <a:lstStyle/>
          <a:p>
            <a:pPr algn="ctr"/>
            <a:r>
              <a:rPr lang="en-US" dirty="0"/>
              <a:t>Expert Support </a:t>
            </a:r>
            <a:endParaRPr lang="en-US"/>
          </a:p>
        </p:txBody>
      </p:sp>
      <p:sp>
        <p:nvSpPr>
          <p:cNvPr id="6" name="Content Placeholder 5">
            <a:extLst>
              <a:ext uri="{FF2B5EF4-FFF2-40B4-BE49-F238E27FC236}">
                <a16:creationId xmlns:a16="http://schemas.microsoft.com/office/drawing/2014/main" id="{20ADCE00-84A8-4C1D-8900-2D238941EC95}"/>
              </a:ext>
            </a:extLst>
          </p:cNvPr>
          <p:cNvSpPr>
            <a:spLocks noGrp="1"/>
          </p:cNvSpPr>
          <p:nvPr>
            <p:ph sz="quarter" idx="4"/>
          </p:nvPr>
        </p:nvSpPr>
        <p:spPr/>
        <p:txBody>
          <a:bodyPr vert="horz" lIns="91440" tIns="45720" rIns="91440" bIns="45720" rtlCol="0" anchor="t">
            <a:normAutofit/>
          </a:bodyPr>
          <a:lstStyle/>
          <a:p>
            <a:r>
              <a:rPr lang="en-US" dirty="0"/>
              <a:t>The Gifted Guru- Lisa Van Gemert</a:t>
            </a:r>
          </a:p>
          <a:p>
            <a:endParaRPr lang="en-US" dirty="0"/>
          </a:p>
        </p:txBody>
      </p:sp>
      <p:sp>
        <p:nvSpPr>
          <p:cNvPr id="10" name="Content Placeholder 5">
            <a:extLst>
              <a:ext uri="{FF2B5EF4-FFF2-40B4-BE49-F238E27FC236}">
                <a16:creationId xmlns:a16="http://schemas.microsoft.com/office/drawing/2014/main" id="{91796F76-08A0-4C27-AD2C-FEBE76FDE671}"/>
              </a:ext>
            </a:extLst>
          </p:cNvPr>
          <p:cNvSpPr txBox="1">
            <a:spLocks/>
          </p:cNvSpPr>
          <p:nvPr/>
        </p:nvSpPr>
        <p:spPr>
          <a:xfrm>
            <a:off x="383034" y="2898304"/>
            <a:ext cx="4185617" cy="3304117"/>
          </a:xfrm>
          <a:prstGeom prst="rect">
            <a:avLst/>
          </a:prstGeom>
        </p:spPr>
        <p:txBody>
          <a:bodyPr vert="horz" lIns="91440" tIns="45720" rIns="91440" bIns="45720" rtlCol="0" anchor="t">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Renzulli Learning</a:t>
            </a:r>
          </a:p>
          <a:p>
            <a:pPr lvl="1"/>
            <a:r>
              <a:rPr lang="en-US" dirty="0">
                <a:ea typeface="+mn-lt"/>
                <a:cs typeface="+mn-lt"/>
              </a:rPr>
              <a:t>Students can engage in self-directed learning by exploring safe, fully-vetted resources that have been specifically matched to their individual profiles, and teachers can browse the database of resources to find activities that align to specific objectives, skills, or state and Next Generation Standards.</a:t>
            </a:r>
            <a:endParaRPr lang="en-US" dirty="0"/>
          </a:p>
          <a:p>
            <a:pPr lvl="1"/>
            <a:endParaRPr lang="en-US" dirty="0"/>
          </a:p>
          <a:p>
            <a:r>
              <a:rPr lang="en-US" dirty="0" err="1"/>
              <a:t>BirdseedTV</a:t>
            </a:r>
            <a:endParaRPr lang="en-US" dirty="0"/>
          </a:p>
          <a:p>
            <a:pPr lvl="1"/>
            <a:r>
              <a:rPr lang="en-US" dirty="0">
                <a:ea typeface="+mn-lt"/>
                <a:cs typeface="+mn-lt"/>
              </a:rPr>
              <a:t>Byrdseed.TV is a library of video lessons, projects, and investigations that you can use directly with your gifted students.</a:t>
            </a:r>
            <a:endParaRPr lang="en-US" dirty="0"/>
          </a:p>
          <a:p>
            <a:endParaRPr lang="en-US" dirty="0"/>
          </a:p>
        </p:txBody>
      </p:sp>
      <p:sp>
        <p:nvSpPr>
          <p:cNvPr id="11" name="TextBox 10">
            <a:extLst>
              <a:ext uri="{FF2B5EF4-FFF2-40B4-BE49-F238E27FC236}">
                <a16:creationId xmlns:a16="http://schemas.microsoft.com/office/drawing/2014/main" id="{CE6CD2E0-0D91-421A-ADB8-A4636AD5E659}"/>
              </a:ext>
            </a:extLst>
          </p:cNvPr>
          <p:cNvSpPr txBox="1"/>
          <p:nvPr/>
        </p:nvSpPr>
        <p:spPr>
          <a:xfrm>
            <a:off x="7088332" y="3018559"/>
            <a:ext cx="2656609"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222222"/>
                </a:solidFill>
                <a:latin typeface="Roboto"/>
                <a:ea typeface="Roboto"/>
              </a:rPr>
              <a:t>Conference keynote speaker, facilitator of educational and business professional development, expert consult to television shows, and author of articles published in magazines and peer-reviewed journals. I’m also the author of the book </a:t>
            </a:r>
            <a:r>
              <a:rPr lang="en-US" sz="1600" i="1" dirty="0">
                <a:latin typeface="Roboto"/>
                <a:ea typeface="Roboto"/>
                <a:hlinkClick r:id="rId3"/>
              </a:rPr>
              <a:t>Perfectionism: A Practical Guide to Managing “Never Good Enough.”</a:t>
            </a:r>
            <a:endParaRPr lang="en-US" sz="1600"/>
          </a:p>
        </p:txBody>
      </p:sp>
    </p:spTree>
    <p:extLst>
      <p:ext uri="{BB962C8B-B14F-4D97-AF65-F5344CB8AC3E}">
        <p14:creationId xmlns:p14="http://schemas.microsoft.com/office/powerpoint/2010/main" val="742147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DC778F-EF1A-4C1B-B1AD-BA37A74E5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6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13FCDB4-670C-4568-96EE-093382A9E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68D68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different, various, several&#10;&#10;Description automatically generated">
            <a:extLst>
              <a:ext uri="{FF2B5EF4-FFF2-40B4-BE49-F238E27FC236}">
                <a16:creationId xmlns:a16="http://schemas.microsoft.com/office/drawing/2014/main" id="{0425EFD4-3F35-4D97-BFAC-BE60A6CB4B16}"/>
              </a:ext>
            </a:extLst>
          </p:cNvPr>
          <p:cNvPicPr>
            <a:picLocks noChangeAspect="1"/>
          </p:cNvPicPr>
          <p:nvPr/>
        </p:nvPicPr>
        <p:blipFill rotWithShape="1">
          <a:blip r:embed="rId2">
            <a:extLst>
              <a:ext uri="{28A0092B-C50C-407E-A947-70E740481C1C}">
                <a14:useLocalDpi xmlns:a14="http://schemas.microsoft.com/office/drawing/2010/main" val="0"/>
              </a:ext>
            </a:extLst>
          </a:blip>
          <a:srcRect t="17272" r="1" b="14613"/>
          <a:stretch/>
        </p:blipFill>
        <p:spPr>
          <a:xfrm>
            <a:off x="643467" y="643467"/>
            <a:ext cx="10905066" cy="5571066"/>
          </a:xfrm>
          <a:prstGeom prst="rect">
            <a:avLst/>
          </a:prstGeom>
        </p:spPr>
      </p:pic>
    </p:spTree>
    <p:extLst>
      <p:ext uri="{BB962C8B-B14F-4D97-AF65-F5344CB8AC3E}">
        <p14:creationId xmlns:p14="http://schemas.microsoft.com/office/powerpoint/2010/main" val="2395187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771</Words>
  <Application>Microsoft Office PowerPoint</Application>
  <PresentationFormat>Widescreen</PresentationFormat>
  <Paragraphs>79</Paragraphs>
  <Slides>12</Slides>
  <Notes>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Facet</vt:lpstr>
      <vt:lpstr>   A.T.L.A.S.  (Academy of Talents, Leadership and Scholars) Gifted and Talented </vt:lpstr>
      <vt:lpstr>The Gifted and Talented Team </vt:lpstr>
      <vt:lpstr>What does it mean to be Gifted and Talented?</vt:lpstr>
      <vt:lpstr>Gifted and Talented Enrollment Data</vt:lpstr>
      <vt:lpstr>Mission and Vision</vt:lpstr>
      <vt:lpstr>Admissions Test:  Raven's Progressive Matrices | Raven's 2</vt:lpstr>
      <vt:lpstr>Curriculum</vt:lpstr>
      <vt:lpstr>Curriculum Enhancements</vt:lpstr>
      <vt:lpstr>PowerPoint Presentation</vt:lpstr>
      <vt:lpstr>PowerPoint Presentation</vt:lpstr>
      <vt:lpstr>PowerPoint Presentation</vt:lpstr>
      <vt:lpstr>PowerPoint Presentation</vt:lpstr>
    </vt:vector>
  </TitlesOfParts>
  <Company>MVCSD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Gifted and Talented</dc:title>
  <dc:creator>White, Gayle</dc:creator>
  <cp:lastModifiedBy>White, Gayle</cp:lastModifiedBy>
  <cp:revision>38</cp:revision>
  <dcterms:created xsi:type="dcterms:W3CDTF">2022-01-13T14:27:55Z</dcterms:created>
  <dcterms:modified xsi:type="dcterms:W3CDTF">2022-09-01T19:27:16Z</dcterms:modified>
</cp:coreProperties>
</file>