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87" r:id="rId4"/>
    <p:sldId id="296" r:id="rId5"/>
    <p:sldId id="295" r:id="rId6"/>
    <p:sldId id="290" r:id="rId7"/>
    <p:sldId id="297" r:id="rId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>
        <p:scale>
          <a:sx n="90" d="100"/>
          <a:sy n="90" d="100"/>
        </p:scale>
        <p:origin x="164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60B08-24BA-FB4D-A7DD-F2FE1408CAE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8B74B-3940-884A-8E9C-6400289C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3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5" name="Picture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9001080" y="4846320"/>
            <a:ext cx="141120" cy="20098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9001080" y="0"/>
            <a:ext cx="141120" cy="48445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9001080" y="0"/>
            <a:ext cx="141120" cy="13698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9001080" y="1371600"/>
            <a:ext cx="141120" cy="5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1767960"/>
            <a:ext cx="7770600" cy="151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CCB PROPOSAL GUIDE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4703400"/>
            <a:ext cx="685620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OPRF</a:t>
            </a:r>
            <a:r>
              <a:rPr lang="en-US" sz="20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 </a:t>
            </a:r>
            <a:r>
              <a:rPr lang="en-US" sz="2000" b="0" strike="noStrike" spc="-1" dirty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CULTURE, CLIMATE AND BEHAVIOR COMMITTEE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NOVEMBER </a:t>
            </a:r>
            <a:r>
              <a:rPr lang="en-US" sz="20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2017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152640"/>
            <a:ext cx="8098560" cy="13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DEVELOPING A PROPOSAL</a:t>
            </a:r>
            <a:endParaRPr lang="en-US" sz="3600" b="0" strike="noStrike" spc="-1" dirty="0" smtClean="0">
              <a:solidFill>
                <a:srgbClr val="E69138"/>
              </a:solidFill>
              <a:uFill>
                <a:solidFill>
                  <a:srgbClr val="FFFFFF"/>
                </a:solidFill>
              </a:uFill>
              <a:latin typeface="Arial Black"/>
              <a:ea typeface="Arial Black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8556840" y="6333120"/>
            <a:ext cx="547200" cy="5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3E6C84E-FF22-4663-B616-B66CA381D044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61010" y="1180160"/>
            <a:ext cx="8015468" cy="4199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Proposals can either build on prior CCB work, or present a new recommendation to consider along the key areas (Student and Families, Faculty and Staff, Community, and Tardies) </a:t>
            </a:r>
            <a:endParaRPr lang="en-US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 proposal should be S.M.A.R.T.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Specific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Measurable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Actionable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Realistic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Time-bound</a:t>
            </a:r>
          </a:p>
          <a:p>
            <a:pPr>
              <a:lnSpc>
                <a:spcPct val="100000"/>
              </a:lnSpc>
            </a:pP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 alignment with the OPRF strategic plan, each proposal should also include: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Action steps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Deliverables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Target Completion Date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Owner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069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152640"/>
            <a:ext cx="8098560" cy="13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EXAMPLE OF A SMART GOAL: </a:t>
            </a:r>
          </a:p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OPRF STRATEGIC PLAN</a:t>
            </a:r>
            <a:endParaRPr lang="en-US" sz="3600" b="0" strike="noStrike" spc="-1" dirty="0" smtClean="0">
              <a:solidFill>
                <a:srgbClr val="E69138"/>
              </a:solidFill>
              <a:uFill>
                <a:solidFill>
                  <a:srgbClr val="FFFFFF"/>
                </a:solidFill>
              </a:uFill>
              <a:latin typeface="Arial Black"/>
              <a:ea typeface="Arial Black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8556840" y="6333120"/>
            <a:ext cx="547200" cy="5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3E6C84E-FF22-4663-B616-B66CA381D044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12956" y="3406877"/>
            <a:ext cx="8015468" cy="25832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 proposal should be SMART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Specific (”</a:t>
            </a:r>
            <a:r>
              <a:rPr lang="en-US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strategies…that reduce inequities of opportunity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”)</a:t>
            </a: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Measurable (“</a:t>
            </a:r>
            <a:r>
              <a:rPr lang="en-US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identify three programs….”)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Actionable (3 defined action steps) 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Realistic (Deliverables are clear and easy to understand)</a:t>
            </a: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Time-bound (”</a:t>
            </a:r>
            <a:r>
              <a:rPr lang="en-US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By June 2018…”)</a:t>
            </a:r>
            <a:endParaRPr lang="en-US" sz="20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1592823"/>
            <a:ext cx="8621070" cy="18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989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152640"/>
            <a:ext cx="8098560" cy="13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DEVELOPING A PROPOSAL:</a:t>
            </a:r>
          </a:p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KEY CONSIDERATIONS</a:t>
            </a:r>
            <a:endParaRPr lang="en-US" sz="3600" b="0" strike="noStrike" spc="-1" dirty="0" smtClean="0">
              <a:solidFill>
                <a:srgbClr val="E69138"/>
              </a:solidFill>
              <a:uFill>
                <a:solidFill>
                  <a:srgbClr val="FFFFFF"/>
                </a:solidFill>
              </a:uFill>
              <a:latin typeface="Arial Black"/>
              <a:ea typeface="Arial Black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8556840" y="6333120"/>
            <a:ext cx="547200" cy="5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3E6C84E-FF22-4663-B616-B66CA381D044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57200" y="1394108"/>
            <a:ext cx="8015468" cy="4199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Is there research that supports this idea as being effective or a best practice? 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Which current OPRF initiatives (if any) are aligned with this idea? 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Who at OPRF would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be responsible for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implementation? 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What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training would be necessary for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successful implementation?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Which school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policies and procedures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would need to change? 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How would we measure progress and success? </a:t>
            </a:r>
          </a:p>
          <a:p>
            <a:pPr marL="342900" indent="-342900">
              <a:buFont typeface="Arial" charset="0"/>
              <a:buChar char="•"/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Where does this proposal align with the OPRF Strategic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Plan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?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32336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152640"/>
            <a:ext cx="8321040" cy="13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CCB (2016 – 17):</a:t>
            </a:r>
          </a:p>
          <a:p>
            <a:pPr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DRAFT </a:t>
            </a: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PROPOSALS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8556840" y="6333120"/>
            <a:ext cx="547200" cy="5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5869F979-7419-4605-B778-BC4FF671D9A8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464400" y="1358390"/>
            <a:ext cx="8161560" cy="468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101880">
              <a:lnSpc>
                <a:spcPct val="100000"/>
              </a:lnSpc>
              <a:buClr>
                <a:srgbClr val="000000"/>
              </a:buClr>
            </a:pPr>
            <a:r>
              <a:rPr lang="en-US" b="1" dirty="0"/>
              <a:t>Student and Family Voice and </a:t>
            </a:r>
            <a:r>
              <a:rPr lang="en-US" b="1" dirty="0" smtClean="0"/>
              <a:t>Belonging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532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en-US" dirty="0"/>
              <a:t>Create and adhere to schedule of adult volunteers to act as school-day welcoming greeters.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532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en-US" dirty="0"/>
              <a:t>Promote student voice by soliciting regular feedback from students concerning the school’s climate</a:t>
            </a:r>
            <a:r>
              <a:rPr lang="en-US" dirty="0" smtClean="0"/>
              <a:t>.</a:t>
            </a:r>
          </a:p>
          <a:p>
            <a:pPr marL="457200" indent="-35532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endParaRPr lang="en-US" dirty="0" smtClean="0"/>
          </a:p>
          <a:p>
            <a:pPr marL="101880">
              <a:lnSpc>
                <a:spcPct val="100000"/>
              </a:lnSpc>
              <a:buClr>
                <a:srgbClr val="000000"/>
              </a:buClr>
            </a:pPr>
            <a:r>
              <a:rPr lang="en-US" b="1" dirty="0"/>
              <a:t>Faculty and Staff Voice and </a:t>
            </a:r>
            <a:r>
              <a:rPr lang="en-US" b="1" dirty="0" smtClean="0"/>
              <a:t>Innovation</a:t>
            </a:r>
          </a:p>
          <a:p>
            <a:pPr marL="387630" indent="-28575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en-US" dirty="0"/>
              <a:t>Potential creation of ombudsperson to provide “whistleblower protection” to those reporting issues affecting culture and climate</a:t>
            </a:r>
            <a:r>
              <a:rPr lang="en-US" dirty="0" smtClean="0"/>
              <a:t>.</a:t>
            </a:r>
          </a:p>
          <a:p>
            <a:pPr marL="387630" indent="-28575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endParaRPr lang="en-US" dirty="0"/>
          </a:p>
          <a:p>
            <a:pPr marL="101880">
              <a:lnSpc>
                <a:spcPct val="100000"/>
              </a:lnSpc>
              <a:buClr>
                <a:srgbClr val="000000"/>
              </a:buClr>
            </a:pPr>
            <a:r>
              <a:rPr lang="en-US" b="1" dirty="0"/>
              <a:t>Community Voice and </a:t>
            </a:r>
            <a:r>
              <a:rPr lang="en-US" b="1" dirty="0" smtClean="0"/>
              <a:t>Connections</a:t>
            </a:r>
          </a:p>
          <a:p>
            <a:pPr marL="387630" indent="-28575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en-US" dirty="0"/>
              <a:t>Engage student and family voice to improve equity across all demographics through town halls, assemblies, family visitation days, and regular mechanisms for providing feedback to the Administration and Board of </a:t>
            </a:r>
            <a:r>
              <a:rPr lang="en-US" dirty="0" smtClean="0"/>
              <a:t>Education.</a:t>
            </a:r>
          </a:p>
          <a:p>
            <a:pPr marL="387630" indent="-28575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endParaRPr lang="en-US" dirty="0" smtClean="0"/>
          </a:p>
          <a:p>
            <a:pPr marL="101880">
              <a:lnSpc>
                <a:spcPct val="100000"/>
              </a:lnSpc>
              <a:buClr>
                <a:srgbClr val="000000"/>
              </a:buClr>
            </a:pPr>
            <a:r>
              <a:rPr lang="en-US" b="1" dirty="0"/>
              <a:t>Student </a:t>
            </a:r>
            <a:r>
              <a:rPr lang="en-US" b="1" dirty="0" smtClean="0"/>
              <a:t>Tardiness</a:t>
            </a:r>
          </a:p>
          <a:p>
            <a:pPr marL="387630" indent="-285750">
              <a:lnSpc>
                <a:spcPct val="10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en-US" dirty="0" smtClean="0"/>
              <a:t>Assessment </a:t>
            </a:r>
            <a:r>
              <a:rPr lang="en-US" dirty="0"/>
              <a:t>of practices, policies, and tools related to tardy management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00128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200" y="152640"/>
            <a:ext cx="8321040" cy="13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E69138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S.M.A.R.T. QUICK REFERENCE OVERVIEW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0" y="788912"/>
            <a:ext cx="7852585" cy="5250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457" y="6125402"/>
            <a:ext cx="8029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</a:t>
            </a:r>
            <a:r>
              <a:rPr lang="en-US" sz="1600"/>
              <a:t>: </a:t>
            </a:r>
            <a:r>
              <a:rPr lang="en-US" sz="160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microbesandmuscles.com</a:t>
            </a:r>
            <a:r>
              <a:rPr lang="en-US" sz="1600" dirty="0"/>
              <a:t>/blog/2016/2/17/10-ways-to-be-a-better-goal-setter</a:t>
            </a:r>
          </a:p>
        </p:txBody>
      </p:sp>
    </p:spTree>
    <p:extLst>
      <p:ext uri="{BB962C8B-B14F-4D97-AF65-F5344CB8AC3E}">
        <p14:creationId xmlns:p14="http://schemas.microsoft.com/office/powerpoint/2010/main" val="116134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BA5ED90C2A1942B8E0AF60B7BE2E03" ma:contentTypeVersion="0" ma:contentTypeDescription="Create a new document." ma:contentTypeScope="" ma:versionID="64eb466206d2a7d5ddc3199cf6c458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BE02D8-4DAF-4F9B-A761-103B9625B85A}"/>
</file>

<file path=customXml/itemProps2.xml><?xml version="1.0" encoding="utf-8"?>
<ds:datastoreItem xmlns:ds="http://schemas.openxmlformats.org/officeDocument/2006/customXml" ds:itemID="{5B75A548-E929-425A-A213-D6BE46C5E474}"/>
</file>

<file path=customXml/itemProps3.xml><?xml version="1.0" encoding="utf-8"?>
<ds:datastoreItem xmlns:ds="http://schemas.openxmlformats.org/officeDocument/2006/customXml" ds:itemID="{211DE3D1-E733-44A3-9FE1-B26734BB09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349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Black</vt:lpstr>
      <vt:lpstr>Calibri</vt:lpstr>
      <vt:lpstr>DejaVu Sans</vt:lpstr>
      <vt:lpstr>Symbol</vt:lpstr>
      <vt:lpstr>Wingdings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Microsoft Office User</cp:lastModifiedBy>
  <cp:revision>35</cp:revision>
  <dcterms:modified xsi:type="dcterms:W3CDTF">2017-11-02T21:38:35Z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0x01010050BA5ED90C2A1942B8E0AF60B7BE2E03</vt:lpwstr>
  </property>
</Properties>
</file>