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47"/>
  </p:notesMasterIdLst>
  <p:sldIdLst>
    <p:sldId id="269" r:id="rId2"/>
    <p:sldId id="289" r:id="rId3"/>
    <p:sldId id="273" r:id="rId4"/>
    <p:sldId id="274" r:id="rId5"/>
    <p:sldId id="275" r:id="rId6"/>
    <p:sldId id="290" r:id="rId7"/>
    <p:sldId id="291" r:id="rId8"/>
    <p:sldId id="292" r:id="rId9"/>
    <p:sldId id="276" r:id="rId10"/>
    <p:sldId id="293" r:id="rId11"/>
    <p:sldId id="294" r:id="rId12"/>
    <p:sldId id="277" r:id="rId13"/>
    <p:sldId id="295" r:id="rId14"/>
    <p:sldId id="278" r:id="rId15"/>
    <p:sldId id="296" r:id="rId16"/>
    <p:sldId id="297" r:id="rId17"/>
    <p:sldId id="298" r:id="rId18"/>
    <p:sldId id="279" r:id="rId19"/>
    <p:sldId id="280" r:id="rId20"/>
    <p:sldId id="299" r:id="rId21"/>
    <p:sldId id="300" r:id="rId22"/>
    <p:sldId id="301" r:id="rId23"/>
    <p:sldId id="281" r:id="rId24"/>
    <p:sldId id="302" r:id="rId25"/>
    <p:sldId id="303" r:id="rId26"/>
    <p:sldId id="304" r:id="rId27"/>
    <p:sldId id="305" r:id="rId28"/>
    <p:sldId id="282" r:id="rId29"/>
    <p:sldId id="306" r:id="rId30"/>
    <p:sldId id="307" r:id="rId31"/>
    <p:sldId id="283" r:id="rId32"/>
    <p:sldId id="284" r:id="rId33"/>
    <p:sldId id="308" r:id="rId34"/>
    <p:sldId id="285" r:id="rId35"/>
    <p:sldId id="286" r:id="rId36"/>
    <p:sldId id="309" r:id="rId37"/>
    <p:sldId id="310" r:id="rId38"/>
    <p:sldId id="287" r:id="rId39"/>
    <p:sldId id="311" r:id="rId40"/>
    <p:sldId id="312" r:id="rId41"/>
    <p:sldId id="313" r:id="rId42"/>
    <p:sldId id="314" r:id="rId43"/>
    <p:sldId id="315" r:id="rId44"/>
    <p:sldId id="316" r:id="rId45"/>
    <p:sldId id="288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71">
          <p15:clr>
            <a:srgbClr val="A4A3A4"/>
          </p15:clr>
        </p15:guide>
        <p15:guide id="4" orient="horz" pos="888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>
      <p:cViewPr varScale="1">
        <p:scale>
          <a:sx n="120" d="100"/>
          <a:sy n="120" d="100"/>
        </p:scale>
        <p:origin x="1400" y="176"/>
      </p:cViewPr>
      <p:guideLst>
        <p:guide orient="horz" pos="1004"/>
        <p:guide orient="horz" pos="2160"/>
        <p:guide orient="horz" pos="171"/>
        <p:guide orient="horz" pos="8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59BB6E8-BA20-6744-A0FE-46B7D14B84A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0F94D75-2D39-654F-8808-8407D555A53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1CCA301-C231-5B43-8B65-B9A965DC4D8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A71FB53-A0B6-5142-8BA0-C212A20801E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84B7B62-5C0D-7B4C-A616-EA1927B298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EA5BEED-74F1-7242-82A7-0CA7B4277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450B52D-23A1-C845-B1FD-06055DD6C2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50FE987-E5B7-5A41-AF1F-0A519CF2F5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322A3800-434C-8740-B7C3-C39377938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</a:rPr>
              <a:t>A medieval illustration of Death as a reaper during the Black Death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772E823-1616-A24F-8E89-A4ADCEEE9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9576E0F-8A59-854A-B4C5-DFBA8C86FACB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88C0F69E-E7A6-214E-A419-0E0A87BB8C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FA5A2C8B-7C92-E142-B13B-3555C2036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Joan of Arc. Pictured here in a fifteenth-century design for a window</a:t>
            </a:r>
          </a:p>
          <a:p>
            <a:r>
              <a:rPr lang="en-US" altLang="en-US">
                <a:latin typeface="Calibri" panose="020F0502020204030204" pitchFamily="34" charset="0"/>
              </a:rPr>
              <a:t>for the cathedral of Orleans, Joan of Arc is seen in a suit of armor</a:t>
            </a:r>
          </a:p>
          <a:p>
            <a:r>
              <a:rPr lang="en-US" altLang="en-US">
                <a:latin typeface="Calibri" panose="020F0502020204030204" pitchFamily="34" charset="0"/>
              </a:rPr>
              <a:t>entering the city. There are no known portraits of Joan made from life.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319BD46F-20FA-8F41-9272-3CF6E1318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6AE42CC-06DA-CA46-AE17-FC8461CCC3B4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0EB6642D-9858-954B-B598-818C832174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EA83748B-90D8-3E45-8C09-7F98B1E19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</a:rPr>
              <a:t>Joan (Ingrid Bergman) prepares for battle.</a:t>
            </a: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0DFC204D-7E51-0E46-AA81-0765BB1C0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C56679-2EBF-F943-81D2-7BCD15C8E69E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7085FF8A-17B0-E041-AA02-86A32F0487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82F6DC3F-8F91-404E-8042-65DB7C112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</a:rPr>
              <a:t>Joan (Milia Jovovich) rides into battle.</a:t>
            </a: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AB5BE57E-CC36-0C4C-8202-29943E949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70F587-E911-724F-96D4-CAD170556BEA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A46BFBF6-566A-134A-B796-AB1AA5A2DF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88B8BC1A-205C-0E42-9A39-644FAB662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</a:rPr>
              <a:t>CHRONOLOGY The Hundred Years' War</a:t>
            </a: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57DD943C-949E-B848-A1D7-005F92091C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50CB91-A03B-EB46-819E-0DB91BC19690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1012EA86-4730-A84E-B8F0-10CAD91411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BAEEEE2C-71AA-ED42-AC10-598AC3870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The Holy Roman Empire in the</a:t>
            </a:r>
          </a:p>
          <a:p>
            <a:r>
              <a:rPr lang="en-US" altLang="en-US">
                <a:latin typeface="Calibri" panose="020F0502020204030204" pitchFamily="34" charset="0"/>
              </a:rPr>
              <a:t>Fourteenth Century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B40986C7-A743-4744-A2D1-03707FCED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54FBE9C-C022-C94F-B597-69E8D007A469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B2934009-9026-424F-A95A-D0D5EF400A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B761CAB7-34F4-9A46-AB19-39533A467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A Famous Condottiere. Many of the condottieri who fought in Italy</a:t>
            </a:r>
          </a:p>
          <a:p>
            <a:r>
              <a:rPr lang="en-US" altLang="en-US">
                <a:latin typeface="Calibri" panose="020F0502020204030204" pitchFamily="34" charset="0"/>
              </a:rPr>
              <a:t>were foreigners. One of the most prominent was Sir John Hawkwood,</a:t>
            </a:r>
          </a:p>
          <a:p>
            <a:r>
              <a:rPr lang="en-US" altLang="en-US">
                <a:latin typeface="Calibri" panose="020F0502020204030204" pitchFamily="34" charset="0"/>
              </a:rPr>
              <a:t>who went to Italy after fighting on the English side in the Hundred</a:t>
            </a:r>
          </a:p>
          <a:p>
            <a:r>
              <a:rPr lang="en-US" altLang="en-US">
                <a:latin typeface="Calibri" panose="020F0502020204030204" pitchFamily="34" charset="0"/>
              </a:rPr>
              <a:t>Years’ War. There he led a band of mercenary soldiers in many battles.</a:t>
            </a:r>
          </a:p>
          <a:p>
            <a:r>
              <a:rPr lang="en-US" altLang="en-US">
                <a:latin typeface="Calibri" panose="020F0502020204030204" pitchFamily="34" charset="0"/>
              </a:rPr>
              <a:t>Hawkwood, known to the Italians as Giovanni Acuto, ended his career</a:t>
            </a:r>
          </a:p>
          <a:p>
            <a:r>
              <a:rPr lang="en-US" altLang="en-US">
                <a:latin typeface="Calibri" panose="020F0502020204030204" pitchFamily="34" charset="0"/>
              </a:rPr>
              <a:t>in the early 1390s fighting for the city of Florence. To honor him, the</a:t>
            </a:r>
          </a:p>
          <a:p>
            <a:r>
              <a:rPr lang="en-US" altLang="en-US">
                <a:latin typeface="Calibri" panose="020F0502020204030204" pitchFamily="34" charset="0"/>
              </a:rPr>
              <a:t>city commissioned this fresco by Paolo Uccello (PAH-oh-loh oo-</a:t>
            </a:r>
          </a:p>
          <a:p>
            <a:r>
              <a:rPr lang="en-US" altLang="en-US">
                <a:latin typeface="Calibri" panose="020F0502020204030204" pitchFamily="34" charset="0"/>
              </a:rPr>
              <a:t>CHELL-oh), which can still be seen today in the cathedral of Florence.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6625654E-B973-E149-A092-EC893D08C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FD4E613-F799-ED42-8322-E32F8EEBF266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C6EBF613-5449-F040-B255-9E3EB38C76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7B02CA16-128B-2F46-8060-3F604ADF9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</a:rPr>
              <a:t>The States of Italy in the Fourteenth Century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9DCE9E4F-C668-1B48-953E-9587999F7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A94B512-2AB2-7646-B5D0-96F66FE82985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FFB9291F-9EF0-C243-BD63-B79FF69253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BA615712-912B-1E4C-B42A-28177CC79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CHRONOLOGY The States of Western and Central</a:t>
            </a:r>
          </a:p>
          <a:p>
            <a:r>
              <a:rPr lang="en-US" altLang="en-US">
                <a:latin typeface="Calibri" panose="020F0502020204030204" pitchFamily="34" charset="0"/>
              </a:rPr>
              <a:t>Europe</a:t>
            </a: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2A86242B-7183-7E46-8121-6907AD818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973950-86AF-724D-B4D8-230058BA1A6D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8C8B7764-E29E-7C43-8AA1-E6D5CD43C9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CD166193-BE1D-E648-BC7C-B092F977F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Pope Boniface VIII. The conflict between church and state in the Middle Ages</a:t>
            </a:r>
          </a:p>
          <a:p>
            <a:r>
              <a:rPr lang="en-US" altLang="en-US">
                <a:latin typeface="Calibri" panose="020F0502020204030204" pitchFamily="34" charset="0"/>
              </a:rPr>
              <a:t>reached its height in the struggle between Pope Boniface VIII and Philip IV of France.</a:t>
            </a:r>
          </a:p>
          <a:p>
            <a:r>
              <a:rPr lang="en-US" altLang="en-US">
                <a:latin typeface="Calibri" panose="020F0502020204030204" pitchFamily="34" charset="0"/>
              </a:rPr>
              <a:t>This fourteenth-century manuscript miniature depicts Boniface VIII promulgating his</a:t>
            </a:r>
          </a:p>
          <a:p>
            <a:r>
              <a:rPr lang="en-US" altLang="en-US">
                <a:latin typeface="Calibri" panose="020F0502020204030204" pitchFamily="34" charset="0"/>
              </a:rPr>
              <a:t>decrees.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29B261CB-29BF-B841-A403-E6F666B43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BD49DB-D3E6-734D-B2E4-886EF13300C6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ADC1F2F6-6C52-7A4D-B84E-9CBEBAEDAA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F8E2C4DF-DA6F-414B-8109-93AB23EDF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</a:rPr>
              <a:t>Avignon</a:t>
            </a: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114B73DE-C40C-DF47-A64D-04A9914E40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29B66C-E015-804A-B218-D082D89D24A2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76FD752-3B38-B74F-9A42-743FD69327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FB5B570-FB01-4446-BF95-F4B9FDD37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MAP 11.1 Spread of the Black Death. The plague entered Europe by way of Sicily in 1347 and</a:t>
            </a:r>
          </a:p>
          <a:p>
            <a:r>
              <a:rPr lang="en-US" altLang="en-US">
                <a:latin typeface="Calibri" panose="020F0502020204030204" pitchFamily="34" charset="0"/>
              </a:rPr>
              <a:t>within three years had killed between one-quarter and one-half of the population. Outbreaks</a:t>
            </a:r>
          </a:p>
          <a:p>
            <a:r>
              <a:rPr lang="en-US" altLang="en-US">
                <a:latin typeface="Calibri" panose="020F0502020204030204" pitchFamily="34" charset="0"/>
              </a:rPr>
              <a:t>continued into the early eighteenth century, and the European population took two hundred years</a:t>
            </a:r>
          </a:p>
          <a:p>
            <a:r>
              <a:rPr lang="en-US" altLang="en-US">
                <a:latin typeface="Calibri" panose="020F0502020204030204" pitchFamily="34" charset="0"/>
              </a:rPr>
              <a:t>to return to the level it had reached before the Black Death.</a:t>
            </a: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F20A534F-FA5A-0843-B192-C789DCB64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315DF22-7B15-B145-B28D-72964875A6C3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D994325F-24DB-7D49-B853-33292F0479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C7867AB1-90B5-A940-AF56-12D6591DD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</a:rPr>
              <a:t>CHRONOLOGY The Decline of the Church</a:t>
            </a: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30330F53-3373-734F-80DF-48DB06371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8D682F-C2D6-AB40-8FF9-76C7A1000D71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2BDD55CB-4D28-A649-A62F-2985BDA968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8054F1A6-49EC-B641-AECC-162271418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Christine de Pizan. Christine de Pizan was one of the extraordinary</a:t>
            </a:r>
          </a:p>
          <a:p>
            <a:r>
              <a:rPr lang="en-US" altLang="en-US">
                <a:latin typeface="Calibri" panose="020F0502020204030204" pitchFamily="34" charset="0"/>
              </a:rPr>
              <a:t>vernacular writers of the late fourteenth and early fifteenth centuries. In</a:t>
            </a:r>
          </a:p>
          <a:p>
            <a:r>
              <a:rPr lang="en-US" altLang="en-US">
                <a:latin typeface="Calibri" panose="020F0502020204030204" pitchFamily="34" charset="0"/>
              </a:rPr>
              <a:t>this fifteenth-century French illustration from the Works of Christine de</a:t>
            </a:r>
          </a:p>
          <a:p>
            <a:r>
              <a:rPr lang="en-US" altLang="en-US">
                <a:latin typeface="Calibri" panose="020F0502020204030204" pitchFamily="34" charset="0"/>
              </a:rPr>
              <a:t>Pizan, she is shown giving instructions to an assistant.</a:t>
            </a: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9F06D6FB-0E50-4D40-9705-9C121A97E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3EC21F8-60D6-8745-96B7-1AC5DD5BC5AD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8016FF23-383E-CB4A-A22C-8592D5FBAA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8EC61C21-16DF-7541-BA32-E5C052941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Giotto, Lamentation. The work of Giotto marked the</a:t>
            </a:r>
          </a:p>
          <a:p>
            <a:r>
              <a:rPr lang="en-US" altLang="en-US">
                <a:latin typeface="Calibri" panose="020F0502020204030204" pitchFamily="34" charset="0"/>
              </a:rPr>
              <a:t>first clear innovation in fourteenth-century painting, making</a:t>
            </a:r>
          </a:p>
          <a:p>
            <a:r>
              <a:rPr lang="en-US" altLang="en-US">
                <a:latin typeface="Calibri" panose="020F0502020204030204" pitchFamily="34" charset="0"/>
              </a:rPr>
              <a:t>him a forerunner of the early Renaissance. This fresco was</a:t>
            </a:r>
          </a:p>
          <a:p>
            <a:r>
              <a:rPr lang="en-US" altLang="en-US">
                <a:latin typeface="Calibri" panose="020F0502020204030204" pitchFamily="34" charset="0"/>
              </a:rPr>
              <a:t>part of a series done on the walls of the Arena Chapel in</a:t>
            </a:r>
          </a:p>
          <a:p>
            <a:r>
              <a:rPr lang="en-US" altLang="en-US">
                <a:latin typeface="Calibri" panose="020F0502020204030204" pitchFamily="34" charset="0"/>
              </a:rPr>
              <a:t>Padua begun in 1305. Giotto painted thirty-eight scenes on</a:t>
            </a:r>
          </a:p>
          <a:p>
            <a:r>
              <a:rPr lang="en-US" altLang="en-US">
                <a:latin typeface="Calibri" panose="020F0502020204030204" pitchFamily="34" charset="0"/>
              </a:rPr>
              <a:t>three levels: the lives of Mary, the mother of Jesus, and her</a:t>
            </a:r>
          </a:p>
          <a:p>
            <a:r>
              <a:rPr lang="en-US" altLang="en-US">
                <a:latin typeface="Calibri" panose="020F0502020204030204" pitchFamily="34" charset="0"/>
              </a:rPr>
              <a:t>parents (top panel); the life and work of Jesus (middle</a:t>
            </a:r>
          </a:p>
          <a:p>
            <a:r>
              <a:rPr lang="en-US" altLang="en-US">
                <a:latin typeface="Calibri" panose="020F0502020204030204" pitchFamily="34" charset="0"/>
              </a:rPr>
              <a:t>panel); and his passion, crucifixion, and resurrection (bottom</a:t>
            </a:r>
          </a:p>
          <a:p>
            <a:r>
              <a:rPr lang="en-US" altLang="en-US">
                <a:latin typeface="Calibri" panose="020F0502020204030204" pitchFamily="34" charset="0"/>
              </a:rPr>
              <a:t>panel). Shown here from the bottom panel is the</a:t>
            </a:r>
          </a:p>
          <a:p>
            <a:r>
              <a:rPr lang="en-US" altLang="en-US">
                <a:latin typeface="Calibri" panose="020F0502020204030204" pitchFamily="34" charset="0"/>
              </a:rPr>
              <a:t>Lamentation. A group of Jesus’s followers, including his</a:t>
            </a:r>
          </a:p>
          <a:p>
            <a:r>
              <a:rPr lang="en-US" altLang="en-US">
                <a:latin typeface="Calibri" panose="020F0502020204030204" pitchFamily="34" charset="0"/>
              </a:rPr>
              <a:t>mother and Mary Magdalene, mourn over the body of Jesus</a:t>
            </a:r>
          </a:p>
          <a:p>
            <a:r>
              <a:rPr lang="en-US" altLang="en-US">
                <a:latin typeface="Calibri" panose="020F0502020204030204" pitchFamily="34" charset="0"/>
              </a:rPr>
              <a:t>before it is placed in its tomb. The solidity of Giotto’s</a:t>
            </a:r>
          </a:p>
          <a:p>
            <a:r>
              <a:rPr lang="en-US" altLang="en-US">
                <a:latin typeface="Calibri" panose="020F0502020204030204" pitchFamily="34" charset="0"/>
              </a:rPr>
              <a:t>human figures gives them a three-dimensional sense. He</a:t>
            </a:r>
          </a:p>
          <a:p>
            <a:r>
              <a:rPr lang="en-US" altLang="en-US">
                <a:latin typeface="Calibri" panose="020F0502020204030204" pitchFamily="34" charset="0"/>
              </a:rPr>
              <a:t>also captured the grief and despair felt by the mourners.</a:t>
            </a:r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369CCBC2-1806-434F-BA09-BBBBD7BD99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B43622-A57F-B24D-BC2A-504C9A5B5256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5CE38B59-BCAA-C243-9501-B585A5D23D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4F03723E-BE84-5F49-9BB0-0985E76FE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</a:rPr>
              <a:t>Entertainment in the Middle Ages</a:t>
            </a: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BA7A7CC4-AA7A-1744-91C2-C07D44F1D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E7C951-4BE4-F544-8E06-12CCE471FD53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8C27B29B-A960-5E46-B14F-1308B4E94E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96CBC6EB-49D5-1E41-8D5B-950E6D40B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</a:rPr>
              <a:t>Entertainment in the Middle Ages</a:t>
            </a:r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FE98A855-85D1-B242-84EA-400EF98588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4BD6EC-9742-0542-A97F-52CF52BCAAE9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D7116739-6B6F-5F45-B479-48EE5DC10E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305899B4-C627-EE45-8D51-6E0B393A3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</a:rPr>
              <a:t>Entertainment in the Middle Ages</a:t>
            </a:r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39565DA7-A717-7940-97A2-CCB4FD509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99C230-4A31-E447-8117-4EDBEA681A3F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2FE538C0-C644-FC49-B314-F9EA195C5C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0F554904-39A8-234F-9161-D893EB4FE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</a:rPr>
              <a:t>Entertainment in the Middle Ages</a:t>
            </a: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BF379366-5F0E-3945-BC3A-5C1C8DC14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1348C5-8954-6643-AD40-432277A1CBA4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BD4DAA00-2FAE-C940-A6C5-A35C37A5BD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D1F23A55-1171-6D47-A6E6-E6559FF58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A Medical Textbook. This illustration is taken from a fourteenthcentury</a:t>
            </a:r>
          </a:p>
          <a:p>
            <a:r>
              <a:rPr lang="en-US" altLang="en-US">
                <a:latin typeface="Calibri" panose="020F0502020204030204" pitchFamily="34" charset="0"/>
              </a:rPr>
              <a:t>surgical textbook that stressed a how-to approach to surgical</a:t>
            </a:r>
          </a:p>
          <a:p>
            <a:r>
              <a:rPr lang="en-US" altLang="en-US">
                <a:latin typeface="Calibri" panose="020F0502020204030204" pitchFamily="34" charset="0"/>
              </a:rPr>
              <a:t>problems. Top left, a surgeon shows how to remove an arrow from a</a:t>
            </a:r>
          </a:p>
          <a:p>
            <a:r>
              <a:rPr lang="en-US" altLang="en-US">
                <a:latin typeface="Calibri" panose="020F0502020204030204" pitchFamily="34" charset="0"/>
              </a:rPr>
              <a:t>patient; top right, how to open a patient’s chest; bottom left, how to deal</a:t>
            </a:r>
          </a:p>
          <a:p>
            <a:r>
              <a:rPr lang="en-US" altLang="en-US">
                <a:latin typeface="Calibri" panose="020F0502020204030204" pitchFamily="34" charset="0"/>
              </a:rPr>
              <a:t>with an injury to the intestines; bottom right, how to diagnose an abscess.</a:t>
            </a: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58E97894-4E84-2843-8E07-45858134D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32A408-9479-9941-9FAD-91592F8F769F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7143BB6C-A455-A64E-9CA1-523D748900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B4AF84BD-1B4A-044D-B9AF-5752823B8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10792C1C-0CB8-494C-9609-DFBA77F8B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9239B4E-C6CD-BF4A-821B-8B1823C9B104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A0BF79EB-2B15-034B-8A03-65911559A7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F38D88AC-E13B-9D41-91BA-7D0FAE80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Mass Burial of Plague Victims.</a:t>
            </a:r>
          </a:p>
          <a:p>
            <a:r>
              <a:rPr lang="en-US" altLang="en-US">
                <a:latin typeface="Calibri" panose="020F0502020204030204" pitchFamily="34" charset="0"/>
              </a:rPr>
              <a:t>The Black Death had spread to northern</a:t>
            </a:r>
          </a:p>
          <a:p>
            <a:r>
              <a:rPr lang="en-US" altLang="en-US">
                <a:latin typeface="Calibri" panose="020F0502020204030204" pitchFamily="34" charset="0"/>
              </a:rPr>
              <a:t>Europe by the end of 1348. Shown here</a:t>
            </a:r>
          </a:p>
          <a:p>
            <a:r>
              <a:rPr lang="en-US" altLang="en-US">
                <a:latin typeface="Calibri" panose="020F0502020204030204" pitchFamily="34" charset="0"/>
              </a:rPr>
              <a:t>is a mass burial of victims of the plague</a:t>
            </a:r>
          </a:p>
          <a:p>
            <a:r>
              <a:rPr lang="en-US" altLang="en-US">
                <a:latin typeface="Calibri" panose="020F0502020204030204" pitchFamily="34" charset="0"/>
              </a:rPr>
              <a:t>in Tournai, located in modern Belgium.</a:t>
            </a:r>
          </a:p>
          <a:p>
            <a:r>
              <a:rPr lang="en-US" altLang="en-US">
                <a:latin typeface="Calibri" panose="020F0502020204030204" pitchFamily="34" charset="0"/>
              </a:rPr>
              <a:t>As is evident in the illustration, at this</a:t>
            </a:r>
          </a:p>
          <a:p>
            <a:r>
              <a:rPr lang="en-US" altLang="en-US">
                <a:latin typeface="Calibri" panose="020F0502020204030204" pitchFamily="34" charset="0"/>
              </a:rPr>
              <a:t>stage of the plague, there was still time</a:t>
            </a:r>
          </a:p>
          <a:p>
            <a:r>
              <a:rPr lang="en-US" altLang="en-US">
                <a:latin typeface="Calibri" panose="020F0502020204030204" pitchFamily="34" charset="0"/>
              </a:rPr>
              <a:t>to make coffins for the victims’ burial.</a:t>
            </a:r>
          </a:p>
          <a:p>
            <a:r>
              <a:rPr lang="en-US" altLang="en-US">
                <a:latin typeface="Calibri" panose="020F0502020204030204" pitchFamily="34" charset="0"/>
              </a:rPr>
              <a:t>Later, as the plague intensified, the dead</a:t>
            </a:r>
          </a:p>
          <a:p>
            <a:r>
              <a:rPr lang="en-US" altLang="en-US">
                <a:latin typeface="Calibri" panose="020F0502020204030204" pitchFamily="34" charset="0"/>
              </a:rPr>
              <a:t>were thrown into open pits.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234DA811-4402-FF40-9377-98DCF53D8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A453DD-CE09-784C-A307-6E5F2E464B38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1BDC47A8-6C10-534E-9C7C-F49C42C51A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A3CFF615-3C21-2646-B728-47CA2E612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The Flagellants. Reactions to the plague were extreme at times.</a:t>
            </a:r>
          </a:p>
          <a:p>
            <a:r>
              <a:rPr lang="en-US" altLang="en-US">
                <a:latin typeface="Calibri" panose="020F0502020204030204" pitchFamily="34" charset="0"/>
              </a:rPr>
              <a:t>Believing that asceticism could atone for humanity’s sins and win God’s</a:t>
            </a:r>
          </a:p>
          <a:p>
            <a:r>
              <a:rPr lang="en-US" altLang="en-US">
                <a:latin typeface="Calibri" panose="020F0502020204030204" pitchFamily="34" charset="0"/>
              </a:rPr>
              <a:t>forgiveness, flagellants wandered from town to town flogging</a:t>
            </a:r>
          </a:p>
          <a:p>
            <a:r>
              <a:rPr lang="en-US" altLang="en-US">
                <a:latin typeface="Calibri" panose="020F0502020204030204" pitchFamily="34" charset="0"/>
              </a:rPr>
              <a:t>themselves and each other with whips as in this illustration from a</a:t>
            </a:r>
          </a:p>
          <a:p>
            <a:r>
              <a:rPr lang="en-US" altLang="en-US">
                <a:latin typeface="Calibri" panose="020F0502020204030204" pitchFamily="34" charset="0"/>
              </a:rPr>
              <a:t>fifteenth-century German manuscript.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C2D52B38-281F-6443-AB26-152AD6A42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E25C9D8-F58E-BC47-A783-EA9FA944BEEB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D468403F-87E3-9047-B279-6A940D5B86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A16FFB5D-1EDB-4C42-9481-F190F7658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Francesco Traini, The Triumph</a:t>
            </a:r>
          </a:p>
          <a:p>
            <a:r>
              <a:rPr lang="en-US" altLang="en-US">
                <a:latin typeface="Calibri" panose="020F0502020204030204" pitchFamily="34" charset="0"/>
              </a:rPr>
              <a:t>of Death. The plague led to a</a:t>
            </a:r>
          </a:p>
          <a:p>
            <a:r>
              <a:rPr lang="en-US" altLang="en-US">
                <a:latin typeface="Calibri" panose="020F0502020204030204" pitchFamily="34" charset="0"/>
              </a:rPr>
              <a:t>morbid fascination with death that is</a:t>
            </a:r>
          </a:p>
          <a:p>
            <a:r>
              <a:rPr lang="en-US" altLang="en-US">
                <a:latin typeface="Calibri" panose="020F0502020204030204" pitchFamily="34" charset="0"/>
              </a:rPr>
              <a:t>visible in the art of the period. Shown</a:t>
            </a:r>
          </a:p>
          <a:p>
            <a:r>
              <a:rPr lang="en-US" altLang="en-US">
                <a:latin typeface="Calibri" panose="020F0502020204030204" pitchFamily="34" charset="0"/>
              </a:rPr>
              <a:t>here is the left side of Francesco</a:t>
            </a:r>
          </a:p>
          <a:p>
            <a:r>
              <a:rPr lang="en-US" altLang="en-US">
                <a:latin typeface="Calibri" panose="020F0502020204030204" pitchFamily="34" charset="0"/>
              </a:rPr>
              <a:t>Traini’s fresco, which depicts a group</a:t>
            </a:r>
          </a:p>
          <a:p>
            <a:r>
              <a:rPr lang="en-US" altLang="en-US">
                <a:latin typeface="Calibri" panose="020F0502020204030204" pitchFamily="34" charset="0"/>
              </a:rPr>
              <a:t>of young aristocrats on a hunt</a:t>
            </a:r>
          </a:p>
          <a:p>
            <a:r>
              <a:rPr lang="en-US" altLang="en-US">
                <a:latin typeface="Calibri" panose="020F0502020204030204" pitchFamily="34" charset="0"/>
              </a:rPr>
              <a:t>encountering three decaying corpses</a:t>
            </a:r>
          </a:p>
          <a:p>
            <a:r>
              <a:rPr lang="en-US" altLang="en-US">
                <a:latin typeface="Calibri" panose="020F0502020204030204" pitchFamily="34" charset="0"/>
              </a:rPr>
              <a:t>in coffins. One of the nobles is shown</a:t>
            </a:r>
          </a:p>
          <a:p>
            <a:r>
              <a:rPr lang="en-US" altLang="en-US">
                <a:latin typeface="Calibri" panose="020F0502020204030204" pitchFamily="34" charset="0"/>
              </a:rPr>
              <a:t>gagging at the smell of the</a:t>
            </a:r>
          </a:p>
          <a:p>
            <a:r>
              <a:rPr lang="en-US" altLang="en-US">
                <a:latin typeface="Calibri" panose="020F0502020204030204" pitchFamily="34" charset="0"/>
              </a:rPr>
              <a:t>decomposing bodies.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A75C21C4-68F3-E64F-832F-31B7C2A26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D2F6075-F22B-B84F-8476-B306F5973B24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7DF95CAD-A889-0140-9448-D937DD082F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C4B5FD0-28C7-1849-9C46-AEF734E43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Peasant Rebellion. The fourteenth century</a:t>
            </a:r>
          </a:p>
          <a:p>
            <a:r>
              <a:rPr lang="en-US" altLang="en-US">
                <a:latin typeface="Calibri" panose="020F0502020204030204" pitchFamily="34" charset="0"/>
              </a:rPr>
              <a:t>witnessed a number of revolts of the peasantry</a:t>
            </a:r>
          </a:p>
          <a:p>
            <a:r>
              <a:rPr lang="en-US" altLang="en-US">
                <a:latin typeface="Calibri" panose="020F0502020204030204" pitchFamily="34" charset="0"/>
              </a:rPr>
              <a:t>against noble landowners. Although the revolts</a:t>
            </a:r>
          </a:p>
          <a:p>
            <a:r>
              <a:rPr lang="en-US" altLang="en-US">
                <a:latin typeface="Calibri" panose="020F0502020204030204" pitchFamily="34" charset="0"/>
              </a:rPr>
              <a:t>often met with initial success, they were soon</a:t>
            </a:r>
          </a:p>
          <a:p>
            <a:r>
              <a:rPr lang="en-US" altLang="en-US">
                <a:latin typeface="Calibri" panose="020F0502020204030204" pitchFamily="34" charset="0"/>
              </a:rPr>
              <a:t>crushed. This fifteenth-century illustration shows</a:t>
            </a:r>
          </a:p>
          <a:p>
            <a:r>
              <a:rPr lang="en-US" altLang="en-US">
                <a:latin typeface="Calibri" panose="020F0502020204030204" pitchFamily="34" charset="0"/>
              </a:rPr>
              <a:t>nobles during the French Jacquerie of 1358</a:t>
            </a:r>
          </a:p>
          <a:p>
            <a:r>
              <a:rPr lang="en-US" altLang="en-US">
                <a:latin typeface="Calibri" panose="020F0502020204030204" pitchFamily="34" charset="0"/>
              </a:rPr>
              <a:t>massacring the rebels in the town of Meaux, in</a:t>
            </a:r>
          </a:p>
          <a:p>
            <a:r>
              <a:rPr lang="en-US" altLang="en-US">
                <a:latin typeface="Calibri" panose="020F0502020204030204" pitchFamily="34" charset="0"/>
              </a:rPr>
              <a:t>northern France.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AF0C3FBB-F492-9B4A-97F8-5C406ADDC9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7B9DC8-FC2A-A94C-AFA8-BA0358B19BE0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94D8478E-51FD-2543-A9FC-E6688BD51F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E11D22AA-0CBA-FE4F-A800-58730E2D3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</a:rPr>
              <a:t>CHART 11.1 Background to the Hundred Years’ War: Kings of France and England</a:t>
            </a: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BBFAB371-17A8-7046-B7F3-7E32A3EFB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37E75C-3D55-B44C-BD7E-6370F1795979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358D680E-5A56-054B-84B2-23B65DDC15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CFC789FB-F46B-3145-B2A7-ABC27DCC8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Battle of Cre´cy. This fifteenth-century manuscript</a:t>
            </a:r>
          </a:p>
          <a:p>
            <a:r>
              <a:rPr lang="en-US" altLang="en-US">
                <a:latin typeface="Calibri" panose="020F0502020204030204" pitchFamily="34" charset="0"/>
              </a:rPr>
              <a:t>illustration depicts the Battle of Cre´cy, the first of several</a:t>
            </a:r>
          </a:p>
          <a:p>
            <a:r>
              <a:rPr lang="en-US" altLang="en-US">
                <a:latin typeface="Calibri" panose="020F0502020204030204" pitchFamily="34" charset="0"/>
              </a:rPr>
              <a:t>military disasters suffered by the French in the Hundred</a:t>
            </a:r>
          </a:p>
          <a:p>
            <a:r>
              <a:rPr lang="en-US" altLang="en-US">
                <a:latin typeface="Calibri" panose="020F0502020204030204" pitchFamily="34" charset="0"/>
              </a:rPr>
              <a:t>Years’ War, and shows why the English preferred the</a:t>
            </a:r>
          </a:p>
          <a:p>
            <a:r>
              <a:rPr lang="en-US" altLang="en-US">
                <a:latin typeface="Calibri" panose="020F0502020204030204" pitchFamily="34" charset="0"/>
              </a:rPr>
              <a:t>longbow to the crossbow. At the left, the French</a:t>
            </a:r>
          </a:p>
          <a:p>
            <a:r>
              <a:rPr lang="en-US" altLang="en-US">
                <a:latin typeface="Calibri" panose="020F0502020204030204" pitchFamily="34" charset="0"/>
              </a:rPr>
              <a:t>crossbowmen have to stop shooting and prime their</a:t>
            </a:r>
          </a:p>
          <a:p>
            <a:r>
              <a:rPr lang="en-US" altLang="en-US">
                <a:latin typeface="Calibri" panose="020F0502020204030204" pitchFamily="34" charset="0"/>
              </a:rPr>
              <a:t>weapons by cranking the handle, while the English archers</a:t>
            </a:r>
          </a:p>
          <a:p>
            <a:r>
              <a:rPr lang="en-US" altLang="en-US">
                <a:latin typeface="Calibri" panose="020F0502020204030204" pitchFamily="34" charset="0"/>
              </a:rPr>
              <a:t>continue to shoot their longbows (a skilled archer could</a:t>
            </a:r>
          </a:p>
          <a:p>
            <a:r>
              <a:rPr lang="en-US" altLang="en-US">
                <a:latin typeface="Calibri" panose="020F0502020204030204" pitchFamily="34" charset="0"/>
              </a:rPr>
              <a:t>launch ten arrows a minute).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CEEE157-AD30-0643-BC7A-7CB2251D4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D63F25-3D98-B345-845C-515D674193AF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AE40403B-46D9-C640-89C2-DABDB5318E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C2936B1D-91D8-F540-8DF6-EEACCC942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MAP 11.2 The Hundred Years’ War. This long, exhausting struggle began in 1337 and dragged on</a:t>
            </a:r>
          </a:p>
          <a:p>
            <a:r>
              <a:rPr lang="en-US" altLang="en-US">
                <a:latin typeface="Calibri" panose="020F0502020204030204" pitchFamily="34" charset="0"/>
              </a:rPr>
              <a:t>until 1453. The English initially gained substantial French territory, but in the later phases of the war,</a:t>
            </a:r>
          </a:p>
          <a:p>
            <a:r>
              <a:rPr lang="en-US" altLang="en-US">
                <a:latin typeface="Calibri" panose="020F0502020204030204" pitchFamily="34" charset="0"/>
              </a:rPr>
              <a:t>France turned the tide, eventually expelling the English from all Continental lands except the port of</a:t>
            </a:r>
          </a:p>
          <a:p>
            <a:r>
              <a:rPr lang="en-US" altLang="en-US">
                <a:latin typeface="Calibri" panose="020F0502020204030204" pitchFamily="34" charset="0"/>
              </a:rPr>
              <a:t>Calais.</a:t>
            </a: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257EE32C-4DE8-C140-8C63-E009928AF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B584E2-4BA2-6447-AE6A-983F39BE4335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Expbanna">
            <a:extLst>
              <a:ext uri="{FF2B5EF4-FFF2-40B4-BE49-F238E27FC236}">
                <a16:creationId xmlns:a16="http://schemas.microsoft.com/office/drawing/2014/main" id="{FAB4EC75-8347-9E42-A7C0-7E0AFA1FCB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-7938" y="6500813"/>
            <a:ext cx="9151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1" descr="Expbanna">
            <a:extLst>
              <a:ext uri="{FF2B5EF4-FFF2-40B4-BE49-F238E27FC236}">
                <a16:creationId xmlns:a16="http://schemas.microsoft.com/office/drawing/2014/main" id="{D95707F5-0FA8-2B46-80DE-BD8B964234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-15875" y="-7938"/>
            <a:ext cx="9159875" cy="33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10" descr="resixed">
            <a:extLst>
              <a:ext uri="{FF2B5EF4-FFF2-40B4-BE49-F238E27FC236}">
                <a16:creationId xmlns:a16="http://schemas.microsoft.com/office/drawing/2014/main" id="{4D800AA7-F9BB-1941-BCCB-F75DC9239A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27975" y="6118225"/>
            <a:ext cx="12160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6" name="Picture 8" descr="cengage.jpg">
            <a:extLst>
              <a:ext uri="{FF2B5EF4-FFF2-40B4-BE49-F238E27FC236}">
                <a16:creationId xmlns:a16="http://schemas.microsoft.com/office/drawing/2014/main" id="{C5282B3D-09F6-2541-A1BB-03D5E02588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94413"/>
            <a:ext cx="1135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C20F6FE-0DD2-254C-BC9F-FDA42870DA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92138"/>
            <a:ext cx="4283075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2950" y="2895600"/>
            <a:ext cx="4432300" cy="2005013"/>
          </a:xfrm>
        </p:spPr>
        <p:txBody>
          <a:bodyPr/>
          <a:lstStyle>
            <a:lvl1pPr>
              <a:defRPr sz="36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258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297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2025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749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115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9556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840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01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10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1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28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42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Expbanna">
            <a:extLst>
              <a:ext uri="{FF2B5EF4-FFF2-40B4-BE49-F238E27FC236}">
                <a16:creationId xmlns:a16="http://schemas.microsoft.com/office/drawing/2014/main" id="{B2AAAEAF-3CEB-4247-9D41-21994F5518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53071F2E-FA76-D64A-A68F-C0BB3D0CD9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274638"/>
            <a:ext cx="80343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01413DE6-9D7A-B34C-8B2E-D35720222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1600200"/>
            <a:ext cx="80343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8040"/>
        </a:buClr>
        <a:buSzPct val="75000"/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8040"/>
        </a:buClr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40"/>
        </a:buClr>
        <a:buSzPct val="75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040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040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765D43B-2A1C-B440-A89B-AA7F8BB8CE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9938" y="2895600"/>
            <a:ext cx="4432300" cy="20050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000" b="1">
                <a:solidFill>
                  <a:srgbClr val="008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The Late Middle Ages:</a:t>
            </a:r>
            <a:br>
              <a:rPr lang="en-US" altLang="en-US" sz="3000" b="1">
                <a:solidFill>
                  <a:srgbClr val="008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lang="en-US" altLang="en-US" sz="3000" b="1">
                <a:solidFill>
                  <a:srgbClr val="008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Crisis and Disintegration in the Fourteenth Century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D11186EF-DB68-6A4B-A27B-4FC32BD84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2298700"/>
            <a:ext cx="41640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en-US" sz="3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ea typeface="ＭＳ Ｐゴシック" charset="0"/>
                <a:cs typeface="Calibri"/>
              </a:rPr>
              <a:t>Chapter 11</a:t>
            </a:r>
            <a:endParaRPr lang="en-US" sz="3000" dirty="0">
              <a:latin typeface="Calibri"/>
              <a:ea typeface="ＭＳ Ｐゴシック" charset="0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The plague led to a&#10;morbid fascination with death that is&#10;visible in the art of the period. Shown&#10;here is the left side of Francesco&#10;Traini’s fresco, which depicts a group&#10;of young aristocrats on a hunt&#10;encountering three decaying corpses&#10;in coffins. One of the nobles is shown&#10;gagging at the smell of the&#10;decomposing bodies.&#10;" title="Francesco Traini, The Triumph of Death. ">
            <a:extLst>
              <a:ext uri="{FF2B5EF4-FFF2-40B4-BE49-F238E27FC236}">
                <a16:creationId xmlns:a16="http://schemas.microsoft.com/office/drawing/2014/main" id="{8885DB6C-B3AB-AA4E-A11B-F60D6166A225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508000"/>
            <a:ext cx="86360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17411" name="TextBox 2">
            <a:extLst>
              <a:ext uri="{FF2B5EF4-FFF2-40B4-BE49-F238E27FC236}">
                <a16:creationId xmlns:a16="http://schemas.microsoft.com/office/drawing/2014/main" id="{98138327-61D1-3342-BBA5-FF4466D2B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p305</a:t>
            </a:r>
          </a:p>
        </p:txBody>
      </p:sp>
      <p:sp>
        <p:nvSpPr>
          <p:cNvPr id="17412" name="Title 1">
            <a:extLst>
              <a:ext uri="{FF2B5EF4-FFF2-40B4-BE49-F238E27FC236}">
                <a16:creationId xmlns:a16="http://schemas.microsoft.com/office/drawing/2014/main" id="{CF25F5CC-7CA6-934E-B9C5-13F6AC7479D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Francesco Traini, The Triumph of Death</a:t>
            </a:r>
            <a:endParaRPr lang="en-US" altLang="en-US"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The fourteenth century&#10;witnessed a number of revolts of the peasantry&#10;against noble landowners. Although the revolts&#10;often met with initial success, they were soon&#10;crushed. This fifteenth-century illustration shows&#10;nobles during the French Jacquerie of 1358&#10;massacring the rebels in the town of Meaux, in&#10;northern France.&#10;" title="Peasant Rebellion. ">
            <a:extLst>
              <a:ext uri="{FF2B5EF4-FFF2-40B4-BE49-F238E27FC236}">
                <a16:creationId xmlns:a16="http://schemas.microsoft.com/office/drawing/2014/main" id="{82E34A58-47B3-4143-905C-7B183B938BBC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619125"/>
            <a:ext cx="76200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id="{08239ADF-FC42-E64C-84D5-60289574D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p306</a:t>
            </a:r>
          </a:p>
        </p:txBody>
      </p:sp>
      <p:sp>
        <p:nvSpPr>
          <p:cNvPr id="19460" name="Title 1">
            <a:extLst>
              <a:ext uri="{FF2B5EF4-FFF2-40B4-BE49-F238E27FC236}">
                <a16:creationId xmlns:a16="http://schemas.microsoft.com/office/drawing/2014/main" id="{018D47A5-17DB-C543-A9ED-58EE02764F16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Peasant Rebellion</a:t>
            </a:r>
            <a:endParaRPr lang="en-US" altLang="en-US" sz="3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21D5AD8D-DBDD-B94B-9B79-801FADC95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563" y="3810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The Hundred Years’ War</a:t>
            </a:r>
          </a:p>
        </p:txBody>
      </p:sp>
      <p:sp>
        <p:nvSpPr>
          <p:cNvPr id="21507" name="Rectangle 5">
            <a:extLst>
              <a:ext uri="{FF2B5EF4-FFF2-40B4-BE49-F238E27FC236}">
                <a16:creationId xmlns:a16="http://schemas.microsoft.com/office/drawing/2014/main" id="{039DD7B1-0656-5A4D-B58D-C5BAF11BA4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69225" cy="45847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Causes of the Hundred Years’ War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English king as vassal to the French king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Disputed succession to the French crown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claims of Edward III of England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Immediate cause: French attack on English Gascony (1337)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title="CHART 11.1 Background to the Hundred Years’ War: Kings of France and England ">
            <a:extLst>
              <a:ext uri="{FF2B5EF4-FFF2-40B4-BE49-F238E27FC236}">
                <a16:creationId xmlns:a16="http://schemas.microsoft.com/office/drawing/2014/main" id="{2CFE4CD7-C3D2-B140-AAB9-A40BE94637D5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495300"/>
            <a:ext cx="86360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22531" name="TextBox 2">
            <a:extLst>
              <a:ext uri="{FF2B5EF4-FFF2-40B4-BE49-F238E27FC236}">
                <a16:creationId xmlns:a16="http://schemas.microsoft.com/office/drawing/2014/main" id="{CD1DAF64-0AD2-8649-B579-361443011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9550" y="6604000"/>
            <a:ext cx="1314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Chart 11.1 p308</a:t>
            </a:r>
          </a:p>
        </p:txBody>
      </p:sp>
      <p:sp>
        <p:nvSpPr>
          <p:cNvPr id="22532" name="Title 1">
            <a:extLst>
              <a:ext uri="{FF2B5EF4-FFF2-40B4-BE49-F238E27FC236}">
                <a16:creationId xmlns:a16="http://schemas.microsoft.com/office/drawing/2014/main" id="{72A9852D-48C9-8F46-94E8-CD109EE2629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CHART 11.1 Background to the Hundred Years’ War: Kings of France and England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>
            <a:extLst>
              <a:ext uri="{FF2B5EF4-FFF2-40B4-BE49-F238E27FC236}">
                <a16:creationId xmlns:a16="http://schemas.microsoft.com/office/drawing/2014/main" id="{E2CEE7E9-E716-2944-82E1-74DD897014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563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The Hundred Years’ War</a:t>
            </a: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4BC42A2E-894F-E147-95D8-1ABE239EC1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69225" cy="45847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Conduct and Course of the War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Early phases of the war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Battles of Crécy (1346) and Poitiers (1356)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Intermittent war and truce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Renewal of the war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Henry V (1413 – 1422)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Battle of Agincourt (1415)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Charles the dauphin (heir to the French throne)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Joan of Arc (1412 – 1431)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Siege of Orléans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Captured by allies of the English in 1430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Burned at the stake (1431)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end of the war: French victory (1453)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At the left, the French&#10;crossbowmen have to stop shooting and prime their&#10;weapons by cranking the handle, while the English archers&#10;continue to shoot their longbows (a skilled archer could&#10;launch ten arrows a minute).&#10;" title="Battle of Cre´cy. This fifteenth-century manuscript illustration depicts the Battle of Cre´cy, the first of several military disasters suffered by the French in the Hundred Years’ War, and shows why the English preferred the longbow to the crossbow. ">
            <a:extLst>
              <a:ext uri="{FF2B5EF4-FFF2-40B4-BE49-F238E27FC236}">
                <a16:creationId xmlns:a16="http://schemas.microsoft.com/office/drawing/2014/main" id="{65276415-8404-F843-96C2-B305E0C2181D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0463" y="609600"/>
            <a:ext cx="68230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25603" name="TextBox 2">
            <a:extLst>
              <a:ext uri="{FF2B5EF4-FFF2-40B4-BE49-F238E27FC236}">
                <a16:creationId xmlns:a16="http://schemas.microsoft.com/office/drawing/2014/main" id="{EE091874-4F73-2446-885A-5AD5A3406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p309</a:t>
            </a:r>
          </a:p>
        </p:txBody>
      </p:sp>
      <p:sp>
        <p:nvSpPr>
          <p:cNvPr id="25604" name="Title 1">
            <a:extLst>
              <a:ext uri="{FF2B5EF4-FFF2-40B4-BE49-F238E27FC236}">
                <a16:creationId xmlns:a16="http://schemas.microsoft.com/office/drawing/2014/main" id="{3EB68301-E623-1345-9579-C7EBB02746E2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Battle of Crecy</a:t>
            </a:r>
            <a:endParaRPr lang="en-US" altLang="en-US" sz="3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This long, exhausting struggle began in 1337 and dragged on&#10;until 1453. The English initially gained substantial French territory, but in the later phases of the war,&#10;France turned the tide, eventually expelling the English from all Continental lands except the port of&#10;Calais.&#10;" title="MAP 11.2 The Hundred Years’ War. ">
            <a:extLst>
              <a:ext uri="{FF2B5EF4-FFF2-40B4-BE49-F238E27FC236}">
                <a16:creationId xmlns:a16="http://schemas.microsoft.com/office/drawing/2014/main" id="{71B56C22-9641-E14D-BF3E-A28786C0DE23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33400"/>
            <a:ext cx="6858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27651" name="TextBox 2">
            <a:extLst>
              <a:ext uri="{FF2B5EF4-FFF2-40B4-BE49-F238E27FC236}">
                <a16:creationId xmlns:a16="http://schemas.microsoft.com/office/drawing/2014/main" id="{9BA850FA-3CD8-FF44-8DCB-923F7029E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738" y="6604000"/>
            <a:ext cx="1211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Map 11.2 p311</a:t>
            </a:r>
          </a:p>
        </p:txBody>
      </p:sp>
      <p:sp>
        <p:nvSpPr>
          <p:cNvPr id="27652" name="Title 1">
            <a:extLst>
              <a:ext uri="{FF2B5EF4-FFF2-40B4-BE49-F238E27FC236}">
                <a16:creationId xmlns:a16="http://schemas.microsoft.com/office/drawing/2014/main" id="{93994D49-EA79-5A42-A972-59B647F9425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MAP 11.2 The Hundred Years’ War</a:t>
            </a:r>
            <a:endParaRPr lang="en-US" altLang="en-US" sz="3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Pictured here in a fifteenth-century design for a window&#10;for the cathedral of Orleans, Joan of Arc is seen in a suit of armor&#10;entering the city. There are no known portraits of Joan made from life.&#10;" title="Joan of Arc. ">
            <a:extLst>
              <a:ext uri="{FF2B5EF4-FFF2-40B4-BE49-F238E27FC236}">
                <a16:creationId xmlns:a16="http://schemas.microsoft.com/office/drawing/2014/main" id="{C36E1B19-9E67-BE48-926E-48C261169996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8063" y="685800"/>
            <a:ext cx="45878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29699" name="TextBox 2">
            <a:extLst>
              <a:ext uri="{FF2B5EF4-FFF2-40B4-BE49-F238E27FC236}">
                <a16:creationId xmlns:a16="http://schemas.microsoft.com/office/drawing/2014/main" id="{AFF5F367-3136-8947-AB22-16CF976A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p312</a:t>
            </a:r>
          </a:p>
        </p:txBody>
      </p:sp>
      <p:sp>
        <p:nvSpPr>
          <p:cNvPr id="29700" name="Title 1">
            <a:extLst>
              <a:ext uri="{FF2B5EF4-FFF2-40B4-BE49-F238E27FC236}">
                <a16:creationId xmlns:a16="http://schemas.microsoft.com/office/drawing/2014/main" id="{0832B1EB-571E-F440-9804-7E53718FEDEE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Joan of Arc</a:t>
            </a:r>
            <a:endParaRPr lang="en-US" altLang="en-US" sz="3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9279DFD-D905-F74B-8FCE-ACE2F4200F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Political Instability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1682998-9EEF-FB45-AE56-1F731A962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The</a:t>
            </a:r>
            <a:r>
              <a:rPr lang="en-US" altLang="en-US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>
                <a:latin typeface="Calibri" panose="020F0502020204030204" pitchFamily="34" charset="0"/>
              </a:rPr>
              <a:t>Breakdown of Feudal Institutions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</a:rPr>
              <a:t>Scutage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New Royal Dynasties 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Financial Problems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</a:rPr>
              <a:t>Parliaments gain power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>
            <a:extLst>
              <a:ext uri="{FF2B5EF4-FFF2-40B4-BE49-F238E27FC236}">
                <a16:creationId xmlns:a16="http://schemas.microsoft.com/office/drawing/2014/main" id="{0AEF5F94-1D6F-FD47-A4DF-B1D9D68CA0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Western Europe: England and France</a:t>
            </a:r>
          </a:p>
        </p:txBody>
      </p:sp>
      <p:sp>
        <p:nvSpPr>
          <p:cNvPr id="32771" name="Rectangle 5">
            <a:extLst>
              <a:ext uri="{FF2B5EF4-FFF2-40B4-BE49-F238E27FC236}">
                <a16:creationId xmlns:a16="http://schemas.microsoft.com/office/drawing/2014/main" id="{49A929DD-A0B3-5F4C-A543-D8AA5A4E4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2463" y="1600200"/>
            <a:ext cx="7769225" cy="41132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Growth of England’s Political Institutions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Edward III (1327 – 1377)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Parliament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House of Lords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House of Commons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Aristocratic factionalism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Problems of the French Kings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Basic lack of unity and financial troubles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Civil war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Burgundy and Orléans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title="A medieval illustration of Death as a reaper during the Black Death ">
            <a:extLst>
              <a:ext uri="{FF2B5EF4-FFF2-40B4-BE49-F238E27FC236}">
                <a16:creationId xmlns:a16="http://schemas.microsoft.com/office/drawing/2014/main" id="{F4503767-D678-EE46-9C61-D84E9287942B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508000"/>
            <a:ext cx="74676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5123" name="TextBox 2">
            <a:extLst>
              <a:ext uri="{FF2B5EF4-FFF2-40B4-BE49-F238E27FC236}">
                <a16:creationId xmlns:a16="http://schemas.microsoft.com/office/drawing/2014/main" id="{D8AF47D8-C847-714C-BF37-2AD4FCBEB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p299</a:t>
            </a:r>
          </a:p>
        </p:txBody>
      </p:sp>
      <p:sp>
        <p:nvSpPr>
          <p:cNvPr id="5124" name="Title 1">
            <a:extLst>
              <a:ext uri="{FF2B5EF4-FFF2-40B4-BE49-F238E27FC236}">
                <a16:creationId xmlns:a16="http://schemas.microsoft.com/office/drawing/2014/main" id="{0A49E2C1-14A3-3F41-8A63-E482E792E426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>
                <a:latin typeface="Calibri" panose="020F0502020204030204" pitchFamily="34" charset="0"/>
              </a:rPr>
              <a:t>A medieval illustration of Death as a reaper during the Black Death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title="Joan (Ingrid Bergman) prepares for battle. ">
            <a:extLst>
              <a:ext uri="{FF2B5EF4-FFF2-40B4-BE49-F238E27FC236}">
                <a16:creationId xmlns:a16="http://schemas.microsoft.com/office/drawing/2014/main" id="{00F559EF-2C13-7144-AF0D-AB675F546D68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9900" y="579438"/>
            <a:ext cx="5651500" cy="59737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33795" name="TextBox 2">
            <a:extLst>
              <a:ext uri="{FF2B5EF4-FFF2-40B4-BE49-F238E27FC236}">
                <a16:creationId xmlns:a16="http://schemas.microsoft.com/office/drawing/2014/main" id="{1D290E1A-F23D-9249-B585-EB94A5EF5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p313</a:t>
            </a:r>
          </a:p>
        </p:txBody>
      </p:sp>
      <p:sp>
        <p:nvSpPr>
          <p:cNvPr id="33796" name="Title 1">
            <a:extLst>
              <a:ext uri="{FF2B5EF4-FFF2-40B4-BE49-F238E27FC236}">
                <a16:creationId xmlns:a16="http://schemas.microsoft.com/office/drawing/2014/main" id="{76D6100C-5937-074B-AAF9-FE9466DCAF7A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Joan (Ingrid Bergman) prepares for battle</a:t>
            </a:r>
            <a:endParaRPr lang="en-US" altLang="en-US" sz="3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title="Joan (Milia Jovovich) rides into battle. ">
            <a:extLst>
              <a:ext uri="{FF2B5EF4-FFF2-40B4-BE49-F238E27FC236}">
                <a16:creationId xmlns:a16="http://schemas.microsoft.com/office/drawing/2014/main" id="{116C1909-42F4-E743-837F-133242ABB1FF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9900" y="604838"/>
            <a:ext cx="5651500" cy="59483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35843" name="TextBox 2">
            <a:extLst>
              <a:ext uri="{FF2B5EF4-FFF2-40B4-BE49-F238E27FC236}">
                <a16:creationId xmlns:a16="http://schemas.microsoft.com/office/drawing/2014/main" id="{BD2DA2CE-853D-3344-84D0-75D1F4E91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p313</a:t>
            </a:r>
          </a:p>
        </p:txBody>
      </p:sp>
      <p:sp>
        <p:nvSpPr>
          <p:cNvPr id="35844" name="Title 1">
            <a:extLst>
              <a:ext uri="{FF2B5EF4-FFF2-40B4-BE49-F238E27FC236}">
                <a16:creationId xmlns:a16="http://schemas.microsoft.com/office/drawing/2014/main" id="{29DBFBB8-7010-4E47-9A30-C76DD73EE15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Joan (Milia Jovovich) rides into battle</a:t>
            </a:r>
            <a:endParaRPr lang="en-US" altLang="en-US" sz="3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title="CHRONOLOGY The Hundred Years' War">
            <a:extLst>
              <a:ext uri="{FF2B5EF4-FFF2-40B4-BE49-F238E27FC236}">
                <a16:creationId xmlns:a16="http://schemas.microsoft.com/office/drawing/2014/main" id="{B6539129-450F-B049-911E-F059B4476D6A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381000"/>
            <a:ext cx="8636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37891" name="TextBox 2">
            <a:extLst>
              <a:ext uri="{FF2B5EF4-FFF2-40B4-BE49-F238E27FC236}">
                <a16:creationId xmlns:a16="http://schemas.microsoft.com/office/drawing/2014/main" id="{5B2400A6-378F-4040-A098-8CDD44D72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p316</a:t>
            </a:r>
          </a:p>
        </p:txBody>
      </p:sp>
      <p:sp>
        <p:nvSpPr>
          <p:cNvPr id="37892" name="Title 1">
            <a:extLst>
              <a:ext uri="{FF2B5EF4-FFF2-40B4-BE49-F238E27FC236}">
                <a16:creationId xmlns:a16="http://schemas.microsoft.com/office/drawing/2014/main" id="{77F060F3-F00C-7A44-960F-A9160B01C61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Lucida Grande" panose="020B0600040502020204" pitchFamily="34" charset="0"/>
              </a:rPr>
              <a:t>CHRONOLOGY The Hundred Years' War</a:t>
            </a:r>
            <a:endParaRPr lang="en-US" altLang="en-US" sz="2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>
            <a:extLst>
              <a:ext uri="{FF2B5EF4-FFF2-40B4-BE49-F238E27FC236}">
                <a16:creationId xmlns:a16="http://schemas.microsoft.com/office/drawing/2014/main" id="{A4DDD86C-3450-0343-A14F-B8723834AD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563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Germany &amp; Italy</a:t>
            </a:r>
          </a:p>
        </p:txBody>
      </p:sp>
      <p:sp>
        <p:nvSpPr>
          <p:cNvPr id="39939" name="Rectangle 5">
            <a:extLst>
              <a:ext uri="{FF2B5EF4-FFF2-40B4-BE49-F238E27FC236}">
                <a16:creationId xmlns:a16="http://schemas.microsoft.com/office/drawing/2014/main" id="{95298C51-313A-1043-AEAC-FAB04680D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69225" cy="4432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German Monarchy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Breakup of the Holy Roman Empire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Hundreds of states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Electoral nature of the German monarchy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Golden Bull (1356)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Weak kings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States of Italy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Lack of centralized authority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Republicanism to tyranny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Duchy of Milan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Republic of Florence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Republic of Venice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title="The Holy Roman Empire in the Fourteenth Century ">
            <a:extLst>
              <a:ext uri="{FF2B5EF4-FFF2-40B4-BE49-F238E27FC236}">
                <a16:creationId xmlns:a16="http://schemas.microsoft.com/office/drawing/2014/main" id="{DBA05120-EEC4-FE4C-A6A7-DFB579EF40E0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9900" y="501650"/>
            <a:ext cx="565150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40963" name="TextBox 2">
            <a:extLst>
              <a:ext uri="{FF2B5EF4-FFF2-40B4-BE49-F238E27FC236}">
                <a16:creationId xmlns:a16="http://schemas.microsoft.com/office/drawing/2014/main" id="{18FA7051-1B7F-A04C-8BE1-D5E576BE2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p316</a:t>
            </a:r>
          </a:p>
        </p:txBody>
      </p:sp>
      <p:sp>
        <p:nvSpPr>
          <p:cNvPr id="40964" name="Title 1">
            <a:extLst>
              <a:ext uri="{FF2B5EF4-FFF2-40B4-BE49-F238E27FC236}">
                <a16:creationId xmlns:a16="http://schemas.microsoft.com/office/drawing/2014/main" id="{4370CD36-C8E5-8947-A46D-376A01127547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The Holy Roman Empire in the Fourteenth Century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Many of the condottieri who fought in Italy&#10;were foreigners. One of the most prominent was Sir John Hawkwood,&#10;who went to Italy after fighting on the English side in the Hundred&#10;Years’ War. There he led a band of mercenary soldiers in many battles.&#10;Hawkwood, known to the Italians as Giovanni Acuto, ended his career&#10;in the early 1390s fighting for the city of Florence. To honor him, the&#10;city commissioned this fresco by Paolo Uccello (PAH-oh-loh oo-&#10;CHELL-oh), which can still be seen today in the cathedral of Florence.&#10;" title="A Famous Condottiere. ">
            <a:extLst>
              <a:ext uri="{FF2B5EF4-FFF2-40B4-BE49-F238E27FC236}">
                <a16:creationId xmlns:a16="http://schemas.microsoft.com/office/drawing/2014/main" id="{A674EB78-BE2C-6C40-BF17-090B26BDE6E2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9088" y="609600"/>
            <a:ext cx="3413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43011" name="TextBox 2">
            <a:extLst>
              <a:ext uri="{FF2B5EF4-FFF2-40B4-BE49-F238E27FC236}">
                <a16:creationId xmlns:a16="http://schemas.microsoft.com/office/drawing/2014/main" id="{143D3C2E-A7B5-A44F-808D-7657E43A6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p317</a:t>
            </a:r>
          </a:p>
        </p:txBody>
      </p:sp>
      <p:sp>
        <p:nvSpPr>
          <p:cNvPr id="43012" name="Title 1">
            <a:extLst>
              <a:ext uri="{FF2B5EF4-FFF2-40B4-BE49-F238E27FC236}">
                <a16:creationId xmlns:a16="http://schemas.microsoft.com/office/drawing/2014/main" id="{D5FEEF9D-3C21-5641-ABDD-8AD9E83236D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A Famous Condottiere</a:t>
            </a:r>
            <a:endParaRPr lang="en-US" altLang="en-US" sz="3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title="The States of Italy in the Fourteenth Century ">
            <a:extLst>
              <a:ext uri="{FF2B5EF4-FFF2-40B4-BE49-F238E27FC236}">
                <a16:creationId xmlns:a16="http://schemas.microsoft.com/office/drawing/2014/main" id="{7F2A2081-CF8E-F744-8C34-EF376B81E094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7763" y="685800"/>
            <a:ext cx="42957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45059" name="TextBox 2">
            <a:extLst>
              <a:ext uri="{FF2B5EF4-FFF2-40B4-BE49-F238E27FC236}">
                <a16:creationId xmlns:a16="http://schemas.microsoft.com/office/drawing/2014/main" id="{BA8F6960-8BA3-6841-AF17-8D5FEF40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p317</a:t>
            </a:r>
          </a:p>
        </p:txBody>
      </p:sp>
      <p:sp>
        <p:nvSpPr>
          <p:cNvPr id="45060" name="Title 1">
            <a:extLst>
              <a:ext uri="{FF2B5EF4-FFF2-40B4-BE49-F238E27FC236}">
                <a16:creationId xmlns:a16="http://schemas.microsoft.com/office/drawing/2014/main" id="{49735F73-6C14-AF4D-A2C9-7E2700248A8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The States of Italy in the Fourteenth Century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title="Chronology">
            <a:extLst>
              <a:ext uri="{FF2B5EF4-FFF2-40B4-BE49-F238E27FC236}">
                <a16:creationId xmlns:a16="http://schemas.microsoft.com/office/drawing/2014/main" id="{6F9D6C6A-67D1-4A41-9406-5B2948BE943D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6100" y="431800"/>
            <a:ext cx="54991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47107" name="TextBox 2">
            <a:extLst>
              <a:ext uri="{FF2B5EF4-FFF2-40B4-BE49-F238E27FC236}">
                <a16:creationId xmlns:a16="http://schemas.microsoft.com/office/drawing/2014/main" id="{BFFC42E3-7A28-DE4D-9EFE-3EF73E5C9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p318</a:t>
            </a:r>
          </a:p>
        </p:txBody>
      </p:sp>
      <p:sp>
        <p:nvSpPr>
          <p:cNvPr id="47108" name="Title 1">
            <a:extLst>
              <a:ext uri="{FF2B5EF4-FFF2-40B4-BE49-F238E27FC236}">
                <a16:creationId xmlns:a16="http://schemas.microsoft.com/office/drawing/2014/main" id="{DB522D88-E346-C84A-B17D-F1AA794FB76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CHRONOLOGY The States of Western and Central Europe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>
            <a:extLst>
              <a:ext uri="{FF2B5EF4-FFF2-40B4-BE49-F238E27FC236}">
                <a16:creationId xmlns:a16="http://schemas.microsoft.com/office/drawing/2014/main" id="{802AE594-EE15-4E49-9FDE-CF9F027C12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563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The Decline of the Church</a:t>
            </a:r>
          </a:p>
        </p:txBody>
      </p:sp>
      <p:sp>
        <p:nvSpPr>
          <p:cNvPr id="49155" name="Rectangle 5">
            <a:extLst>
              <a:ext uri="{FF2B5EF4-FFF2-40B4-BE49-F238E27FC236}">
                <a16:creationId xmlns:a16="http://schemas.microsoft.com/office/drawing/2014/main" id="{D07E12BE-6A47-B04B-8517-B7665B61E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69225" cy="4113213"/>
          </a:xfrm>
        </p:spPr>
        <p:txBody>
          <a:bodyPr/>
          <a:lstStyle/>
          <a:p>
            <a:pPr marL="457200" lvl="1" indent="-457200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Boniface VIII (1294 – 1303) and the Conflict with the State</a:t>
            </a:r>
          </a:p>
          <a:p>
            <a:pPr marL="457200" lvl="1" indent="-457200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Conflict with Philip IV of France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i="1">
                <a:latin typeface="Calibri" panose="020F0502020204030204" pitchFamily="34" charset="0"/>
              </a:rPr>
              <a:t>Unam Sanctam </a:t>
            </a:r>
            <a:r>
              <a:rPr lang="en-US" altLang="en-US">
                <a:latin typeface="Calibri" panose="020F0502020204030204" pitchFamily="34" charset="0"/>
              </a:rPr>
              <a:t>(1302)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Captured by French at Anagni</a:t>
            </a:r>
          </a:p>
          <a:p>
            <a:pPr marL="457200" lvl="1" indent="-457200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Clement V (1305 – 1314)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Papacy at Avignon (1305 – 1377)</a:t>
            </a:r>
          </a:p>
          <a:p>
            <a:pPr marL="457200" lvl="1" indent="-457200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Decline in papal prestige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Captives of the French monarchy</a:t>
            </a:r>
          </a:p>
          <a:p>
            <a:pPr marL="457200" lvl="1" indent="-457200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New sources of revenue</a:t>
            </a:r>
          </a:p>
          <a:p>
            <a:pPr marL="457200" lvl="1" indent="-457200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Catherine of Siena (c. 1347 – 1380)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The conflict between church and state in the Middle Ages&#10;reached its height in the struggle between Pope Boniface VIII and Philip IV of France.&#10;This fourteenth-century manuscript miniature depicts Boniface VIII promulgating his&#10;decrees.&#10;" title="Pope Boniface VIII. ">
            <a:extLst>
              <a:ext uri="{FF2B5EF4-FFF2-40B4-BE49-F238E27FC236}">
                <a16:creationId xmlns:a16="http://schemas.microsoft.com/office/drawing/2014/main" id="{955CEFA1-F3A7-654D-81A4-900A97076CEB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0" y="587375"/>
            <a:ext cx="7480300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50179" name="TextBox 2">
            <a:extLst>
              <a:ext uri="{FF2B5EF4-FFF2-40B4-BE49-F238E27FC236}">
                <a16:creationId xmlns:a16="http://schemas.microsoft.com/office/drawing/2014/main" id="{C0E81658-A756-324C-BDC5-4A88F80EF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p319</a:t>
            </a:r>
          </a:p>
        </p:txBody>
      </p:sp>
      <p:sp>
        <p:nvSpPr>
          <p:cNvPr id="50180" name="Title 1">
            <a:extLst>
              <a:ext uri="{FF2B5EF4-FFF2-40B4-BE49-F238E27FC236}">
                <a16:creationId xmlns:a16="http://schemas.microsoft.com/office/drawing/2014/main" id="{5CF85034-B103-E84E-A044-5E0BF11E4610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Pope Boniface VIII</a:t>
            </a:r>
            <a:endParaRPr lang="en-US" altLang="en-US"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8CFFB037-94FB-2741-8735-B8EAE8757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A Time of Troubles: Black Death and Social Crisis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722EC137-70DF-E14A-952F-EEF054ED9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Famine and Population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</a:rPr>
              <a:t>“Little Ice Age”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</a:rPr>
              <a:t>The Great Famine (1315 – 1317)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</a:rPr>
              <a:t>Population outstripping resources by 1300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The Black Death: From Asia to Europe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</a:rPr>
              <a:t>Role of the Mongols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</a:rPr>
              <a:t>Eurasian landmass under single rule</a:t>
            </a:r>
          </a:p>
          <a:p>
            <a:pPr lvl="2" eaLnBrk="1" hangingPunct="1"/>
            <a:r>
              <a:rPr lang="en-US" altLang="en-US">
                <a:latin typeface="Calibri" panose="020F0502020204030204" pitchFamily="34" charset="0"/>
              </a:rPr>
              <a:t>Spread of plague along trade routes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title="Avignon">
            <a:extLst>
              <a:ext uri="{FF2B5EF4-FFF2-40B4-BE49-F238E27FC236}">
                <a16:creationId xmlns:a16="http://schemas.microsoft.com/office/drawing/2014/main" id="{11767E1A-6FC9-1449-878E-6F347E003DE9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587375"/>
            <a:ext cx="67056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52227" name="TextBox 2">
            <a:extLst>
              <a:ext uri="{FF2B5EF4-FFF2-40B4-BE49-F238E27FC236}">
                <a16:creationId xmlns:a16="http://schemas.microsoft.com/office/drawing/2014/main" id="{96D0D904-7F27-7041-9647-031CEE3AC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p320</a:t>
            </a:r>
          </a:p>
        </p:txBody>
      </p:sp>
      <p:sp>
        <p:nvSpPr>
          <p:cNvPr id="52228" name="Title 1">
            <a:extLst>
              <a:ext uri="{FF2B5EF4-FFF2-40B4-BE49-F238E27FC236}">
                <a16:creationId xmlns:a16="http://schemas.microsoft.com/office/drawing/2014/main" id="{F9CAF7E2-60D3-D94F-B30A-140BFA8CBCBD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Avignon</a:t>
            </a:r>
            <a:endParaRPr lang="en-US" altLang="en-US" sz="3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>
            <a:extLst>
              <a:ext uri="{FF2B5EF4-FFF2-40B4-BE49-F238E27FC236}">
                <a16:creationId xmlns:a16="http://schemas.microsoft.com/office/drawing/2014/main" id="{C63247C7-7C2D-CF47-A7C3-F23B124472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The Great Schism</a:t>
            </a:r>
          </a:p>
        </p:txBody>
      </p:sp>
      <p:sp>
        <p:nvSpPr>
          <p:cNvPr id="54275" name="Rectangle 5">
            <a:extLst>
              <a:ext uri="{FF2B5EF4-FFF2-40B4-BE49-F238E27FC236}">
                <a16:creationId xmlns:a16="http://schemas.microsoft.com/office/drawing/2014/main" id="{CEBB56DD-1049-974E-B9AD-A71AB11BB5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69225" cy="41132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Papacy’s Return to Rome (1378)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Rival popes elected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latin typeface="Calibri" panose="020F0502020204030204" pitchFamily="34" charset="0"/>
              </a:rPr>
              <a:t>Pope Urban VI and Pope Clement VII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Great Schism Divides Europe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Impact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Heightened financial abuses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Damage to the faith of believers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>
            <a:extLst>
              <a:ext uri="{FF2B5EF4-FFF2-40B4-BE49-F238E27FC236}">
                <a16:creationId xmlns:a16="http://schemas.microsoft.com/office/drawing/2014/main" id="{FE5FCBD5-0CB9-314F-9DA1-05CBEB869F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563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New Thoughts on Church and State</a:t>
            </a:r>
          </a:p>
        </p:txBody>
      </p:sp>
      <p:sp>
        <p:nvSpPr>
          <p:cNvPr id="55299" name="Rectangle 5">
            <a:extLst>
              <a:ext uri="{FF2B5EF4-FFF2-40B4-BE49-F238E27FC236}">
                <a16:creationId xmlns:a16="http://schemas.microsoft.com/office/drawing/2014/main" id="{15AAB95F-F84E-9B41-94FF-97E1995F3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69225" cy="41132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Marsiglio of Padua (c. 1270 – 1342)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i="1">
                <a:latin typeface="Calibri" panose="020F0502020204030204" pitchFamily="34" charset="0"/>
              </a:rPr>
              <a:t>Defender of the Peace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Questions of authority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Conciliar Movement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Council of Pisa (1409)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Deposed both popes and elected a new pope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Popes refuse to step down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Results in three popes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Council of Constance (1414 – 1418)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End of the Schism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Pope Martin V (1417 – 1431)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title="Chronology">
            <a:extLst>
              <a:ext uri="{FF2B5EF4-FFF2-40B4-BE49-F238E27FC236}">
                <a16:creationId xmlns:a16="http://schemas.microsoft.com/office/drawing/2014/main" id="{04D384A6-210F-504A-8331-68232887858C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558800"/>
            <a:ext cx="8636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56323" name="TextBox 2">
            <a:extLst>
              <a:ext uri="{FF2B5EF4-FFF2-40B4-BE49-F238E27FC236}">
                <a16:creationId xmlns:a16="http://schemas.microsoft.com/office/drawing/2014/main" id="{8F2884F1-0FD0-4546-8FD3-CA0DAA83D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p321</a:t>
            </a:r>
          </a:p>
        </p:txBody>
      </p:sp>
      <p:sp>
        <p:nvSpPr>
          <p:cNvPr id="56324" name="Title 1">
            <a:extLst>
              <a:ext uri="{FF2B5EF4-FFF2-40B4-BE49-F238E27FC236}">
                <a16:creationId xmlns:a16="http://schemas.microsoft.com/office/drawing/2014/main" id="{CC365A16-2AD9-F84A-B81C-840C2E12E8A7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CHRONOLOGY The Decline of the Church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>
            <a:extLst>
              <a:ext uri="{FF2B5EF4-FFF2-40B4-BE49-F238E27FC236}">
                <a16:creationId xmlns:a16="http://schemas.microsoft.com/office/drawing/2014/main" id="{466B295C-01AD-EB43-8535-30E8509764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563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Religion in an Age of Adversity</a:t>
            </a:r>
          </a:p>
        </p:txBody>
      </p:sp>
      <p:sp>
        <p:nvSpPr>
          <p:cNvPr id="58371" name="Rectangle 5">
            <a:extLst>
              <a:ext uri="{FF2B5EF4-FFF2-40B4-BE49-F238E27FC236}">
                <a16:creationId xmlns:a16="http://schemas.microsoft.com/office/drawing/2014/main" id="{5687B06D-8B05-1643-A2F6-79841A4C3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69225" cy="41132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Variety of Responses to Crisis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New trends concerning salvation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Good works and charitable bequests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Purgatory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Popular Religion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Mysticism and lay piety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Meister Eckhart (1260 – 1327)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Modern Devotion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Founder, Gerard Groote (1340 – 1384)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Unique female mystical experiences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Changes in Theology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William of Occam (1285 – 1329)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>
            <a:extLst>
              <a:ext uri="{FF2B5EF4-FFF2-40B4-BE49-F238E27FC236}">
                <a16:creationId xmlns:a16="http://schemas.microsoft.com/office/drawing/2014/main" id="{61A8C257-0D67-164A-A8D4-BFABC58C5F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The Cultural World of the Fourteenth Century</a:t>
            </a:r>
          </a:p>
        </p:txBody>
      </p:sp>
      <p:sp>
        <p:nvSpPr>
          <p:cNvPr id="59395" name="Rectangle 5">
            <a:extLst>
              <a:ext uri="{FF2B5EF4-FFF2-40B4-BE49-F238E27FC236}">
                <a16:creationId xmlns:a16="http://schemas.microsoft.com/office/drawing/2014/main" id="{47B7B785-1B4C-9B44-BC63-8DACFA9040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3058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>
                <a:latin typeface="Calibri" panose="020F0502020204030204" pitchFamily="34" charset="0"/>
              </a:rPr>
              <a:t>The Development of Vernacular Literature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>
                <a:latin typeface="Calibri" panose="020F0502020204030204" pitchFamily="34" charset="0"/>
              </a:rPr>
              <a:t>Dante Alighieri (1265 – 1321)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i="1">
                <a:latin typeface="Calibri" panose="020F0502020204030204" pitchFamily="34" charset="0"/>
              </a:rPr>
              <a:t>The Divine Comedy </a:t>
            </a:r>
            <a:r>
              <a:rPr lang="en-US" altLang="en-US">
                <a:latin typeface="Calibri" panose="020F0502020204030204" pitchFamily="34" charset="0"/>
              </a:rPr>
              <a:t>(1313 – 1321)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>
                <a:latin typeface="Calibri" panose="020F0502020204030204" pitchFamily="34" charset="0"/>
              </a:rPr>
              <a:t>Francesco Petarca (Petrarch, 1304 – 1374)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>
                <a:latin typeface="Calibri" panose="020F0502020204030204" pitchFamily="34" charset="0"/>
              </a:rPr>
              <a:t>Sonnets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>
                <a:latin typeface="Calibri" panose="020F0502020204030204" pitchFamily="34" charset="0"/>
              </a:rPr>
              <a:t>Giovanni Boccaccio (1313 – 1375)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i="1">
                <a:latin typeface="Calibri" panose="020F0502020204030204" pitchFamily="34" charset="0"/>
              </a:rPr>
              <a:t>Decameron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>
                <a:latin typeface="Calibri" panose="020F0502020204030204" pitchFamily="34" charset="0"/>
              </a:rPr>
              <a:t>Geoffrey Chaucer (c. 1340 – 1400)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i="1">
                <a:latin typeface="Calibri" panose="020F0502020204030204" pitchFamily="34" charset="0"/>
              </a:rPr>
              <a:t>The Canterbury Tales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>
                <a:latin typeface="Calibri" panose="020F0502020204030204" pitchFamily="34" charset="0"/>
              </a:rPr>
              <a:t>Christine de Pizan (c. 1364 – 1400)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i="1">
                <a:latin typeface="Calibri" panose="020F0502020204030204" pitchFamily="34" charset="0"/>
              </a:rPr>
              <a:t>The Book of the City of Ladies </a:t>
            </a:r>
            <a:r>
              <a:rPr lang="en-US" altLang="en-US">
                <a:latin typeface="Calibri" panose="020F0502020204030204" pitchFamily="34" charset="0"/>
              </a:rPr>
              <a:t>(1404)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>
                <a:latin typeface="Calibri" panose="020F0502020204030204" pitchFamily="34" charset="0"/>
              </a:rPr>
              <a:t>A New Art: Giotto (1266 – 1337)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Christine de Pizan was one of the extraordinary&#10;vernacular writers of the late fourteenth and early fifteenth centuries. In&#10;this fifteenth-century French illustration from the Works of Christine de&#10;Pizan, she is shown giving instructions to an assistant.&#10;" title="Christine de Pizan. ">
            <a:extLst>
              <a:ext uri="{FF2B5EF4-FFF2-40B4-BE49-F238E27FC236}">
                <a16:creationId xmlns:a16="http://schemas.microsoft.com/office/drawing/2014/main" id="{CB7DDF6B-EEE7-D040-911A-2364CD163CB7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530225"/>
            <a:ext cx="609600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60419" name="TextBox 2">
            <a:extLst>
              <a:ext uri="{FF2B5EF4-FFF2-40B4-BE49-F238E27FC236}">
                <a16:creationId xmlns:a16="http://schemas.microsoft.com/office/drawing/2014/main" id="{7EC96760-309E-AE48-931C-1021CE544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p324</a:t>
            </a:r>
          </a:p>
        </p:txBody>
      </p:sp>
      <p:sp>
        <p:nvSpPr>
          <p:cNvPr id="60420" name="Title 1">
            <a:extLst>
              <a:ext uri="{FF2B5EF4-FFF2-40B4-BE49-F238E27FC236}">
                <a16:creationId xmlns:a16="http://schemas.microsoft.com/office/drawing/2014/main" id="{08BDBCBD-4AFB-1642-8878-F7279C1ED783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Christine de Pizan</a:t>
            </a:r>
            <a:endParaRPr lang="en-US" altLang="en-US" sz="3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The work of Giotto marked the&#10;first clear innovation in fourteenth-century painting, making&#10;him a forerunner of the early Renaissance. This fresco was&#10;part of a series done on the walls of the Arena Chapel in&#10;Padua begun in 1305. Giotto painted thirty-eight scenes on&#10;three levels: the lives of Mary, the mother of Jesus, and her&#10;parents (top panel); the life and work of Jesus (middle&#10;panel); and his passion, crucifixion, and resurrection (bottom&#10;panel). Shown here from the bottom panel is the&#10;Lamentation. A group of Jesus’s followers, including his&#10;mother and Mary Magdalene, mourn over the body of Jesus&#10;before it is placed in its tomb. The solidity of Giotto’s&#10;human figures gives them a three-dimensional sense. He&#10;also captured the grief and despair felt by the mourners.&#10;" title="Giotto, Lamentation. ">
            <a:extLst>
              <a:ext uri="{FF2B5EF4-FFF2-40B4-BE49-F238E27FC236}">
                <a16:creationId xmlns:a16="http://schemas.microsoft.com/office/drawing/2014/main" id="{C06EE3A7-14BD-0F47-9D94-D4B90EF8CBA3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738" y="685800"/>
            <a:ext cx="59658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62467" name="TextBox 2">
            <a:extLst>
              <a:ext uri="{FF2B5EF4-FFF2-40B4-BE49-F238E27FC236}">
                <a16:creationId xmlns:a16="http://schemas.microsoft.com/office/drawing/2014/main" id="{3B4AB472-34FC-FF4E-B07C-4F199A00F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p325</a:t>
            </a:r>
          </a:p>
        </p:txBody>
      </p:sp>
      <p:sp>
        <p:nvSpPr>
          <p:cNvPr id="62468" name="Title 1">
            <a:extLst>
              <a:ext uri="{FF2B5EF4-FFF2-40B4-BE49-F238E27FC236}">
                <a16:creationId xmlns:a16="http://schemas.microsoft.com/office/drawing/2014/main" id="{75AB9F7B-7763-6F4C-B473-9C627C619E6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Giotto, Lamentation</a:t>
            </a:r>
            <a:endParaRPr lang="en-US" altLang="en-US" sz="3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>
            <a:extLst>
              <a:ext uri="{FF2B5EF4-FFF2-40B4-BE49-F238E27FC236}">
                <a16:creationId xmlns:a16="http://schemas.microsoft.com/office/drawing/2014/main" id="{7F00612F-0B17-7F40-A5D7-3B8F54B96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Society in an Age of Adversity</a:t>
            </a:r>
          </a:p>
        </p:txBody>
      </p:sp>
      <p:sp>
        <p:nvSpPr>
          <p:cNvPr id="64515" name="Rectangle 5">
            <a:extLst>
              <a:ext uri="{FF2B5EF4-FFF2-40B4-BE49-F238E27FC236}">
                <a16:creationId xmlns:a16="http://schemas.microsoft.com/office/drawing/2014/main" id="{16C9EFAD-14A6-8E49-9665-2C37484B9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69225" cy="47990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Changes in Urban Life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Family life and gender roles in late medieval cities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Medieval children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New Directions in Medicine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Practitioners: medical schools, midwives, barber-surgeons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Public health and sanitation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Inventions and New Patterns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The clock: new conception of time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Eyeglasses and paper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Gunpowder and cannon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title="Entertainment in the Middle Ages ">
            <a:extLst>
              <a:ext uri="{FF2B5EF4-FFF2-40B4-BE49-F238E27FC236}">
                <a16:creationId xmlns:a16="http://schemas.microsoft.com/office/drawing/2014/main" id="{245254B9-24CA-F845-8671-5067B07BC199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95313"/>
            <a:ext cx="7010400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65539" name="TextBox 2">
            <a:extLst>
              <a:ext uri="{FF2B5EF4-FFF2-40B4-BE49-F238E27FC236}">
                <a16:creationId xmlns:a16="http://schemas.microsoft.com/office/drawing/2014/main" id="{009C01AC-DCBF-8A44-8196-B083DB997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p327</a:t>
            </a:r>
          </a:p>
        </p:txBody>
      </p:sp>
      <p:sp>
        <p:nvSpPr>
          <p:cNvPr id="65540" name="Title 1">
            <a:extLst>
              <a:ext uri="{FF2B5EF4-FFF2-40B4-BE49-F238E27FC236}">
                <a16:creationId xmlns:a16="http://schemas.microsoft.com/office/drawing/2014/main" id="{6AEEA926-C214-294B-B5AE-5311EF3BB51D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Entertainment in the Middle Ages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C6028176-8999-EC40-91B4-A6D698F7B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563" y="3048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The Black Death in Europe</a:t>
            </a:r>
          </a:p>
        </p:txBody>
      </p:sp>
      <p:sp>
        <p:nvSpPr>
          <p:cNvPr id="8195" name="Rectangle 5">
            <a:extLst>
              <a:ext uri="{FF2B5EF4-FFF2-40B4-BE49-F238E27FC236}">
                <a16:creationId xmlns:a16="http://schemas.microsoft.com/office/drawing/2014/main" id="{1E7CB12B-6003-3849-8BEF-89A7CB89F6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69225" cy="4508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Impact, Symptoms, and Spread of Plague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Most devastating natural disaster in European history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Bubonic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>
                <a:latin typeface="Calibri" panose="020F0502020204030204" pitchFamily="34" charset="0"/>
              </a:rPr>
              <a:t>Rats and fleas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Pneumonic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Arrived in Europe in 1347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Mortality reached 50 – 60 percent in some areas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Wiped out between 25 – 50 percent of European population (19 – 38 million dead in four years)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Plague returns in 1361 – 1362 and 1369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title="Entertainment in the Middle Ages ">
            <a:extLst>
              <a:ext uri="{FF2B5EF4-FFF2-40B4-BE49-F238E27FC236}">
                <a16:creationId xmlns:a16="http://schemas.microsoft.com/office/drawing/2014/main" id="{18A139BE-BD2D-5846-80C7-B260A07DB782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1625600"/>
            <a:ext cx="86360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67587" name="TextBox 2">
            <a:extLst>
              <a:ext uri="{FF2B5EF4-FFF2-40B4-BE49-F238E27FC236}">
                <a16:creationId xmlns:a16="http://schemas.microsoft.com/office/drawing/2014/main" id="{4EC876AF-40A8-EB40-9A24-81482F0A9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p327</a:t>
            </a:r>
          </a:p>
        </p:txBody>
      </p:sp>
      <p:sp>
        <p:nvSpPr>
          <p:cNvPr id="67588" name="Title 1">
            <a:extLst>
              <a:ext uri="{FF2B5EF4-FFF2-40B4-BE49-F238E27FC236}">
                <a16:creationId xmlns:a16="http://schemas.microsoft.com/office/drawing/2014/main" id="{D26EA3A6-E21E-0F40-9B87-AABF113022B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Entertainment in the Middle Ages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title="Entertainment in the Middle Ages ">
            <a:extLst>
              <a:ext uri="{FF2B5EF4-FFF2-40B4-BE49-F238E27FC236}">
                <a16:creationId xmlns:a16="http://schemas.microsoft.com/office/drawing/2014/main" id="{D5224DB4-8C0E-2F41-AF60-F748FFE4162E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1700" y="557213"/>
            <a:ext cx="7327900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69635" name="TextBox 2">
            <a:extLst>
              <a:ext uri="{FF2B5EF4-FFF2-40B4-BE49-F238E27FC236}">
                <a16:creationId xmlns:a16="http://schemas.microsoft.com/office/drawing/2014/main" id="{642AF8FD-76F2-7E4A-A77D-BB92435D3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p327</a:t>
            </a:r>
          </a:p>
        </p:txBody>
      </p:sp>
      <p:sp>
        <p:nvSpPr>
          <p:cNvPr id="69636" name="Title 1">
            <a:extLst>
              <a:ext uri="{FF2B5EF4-FFF2-40B4-BE49-F238E27FC236}">
                <a16:creationId xmlns:a16="http://schemas.microsoft.com/office/drawing/2014/main" id="{7C33229B-1C31-F84A-8E29-E6E56EF3C663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Entertainment in the Middle Ages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title="Entertainment in the Middle Ages ">
            <a:extLst>
              <a:ext uri="{FF2B5EF4-FFF2-40B4-BE49-F238E27FC236}">
                <a16:creationId xmlns:a16="http://schemas.microsoft.com/office/drawing/2014/main" id="{B1886991-CF0A-3E4B-BC67-289C29217230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7900" y="584200"/>
            <a:ext cx="7175500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id="{311EBE57-77B0-6E43-949D-53F5C01A0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p327</a:t>
            </a:r>
          </a:p>
        </p:txBody>
      </p:sp>
      <p:sp>
        <p:nvSpPr>
          <p:cNvPr id="71684" name="Title 1">
            <a:extLst>
              <a:ext uri="{FF2B5EF4-FFF2-40B4-BE49-F238E27FC236}">
                <a16:creationId xmlns:a16="http://schemas.microsoft.com/office/drawing/2014/main" id="{BA455B19-6BF3-5B41-9326-B04F1DA78D10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Entertainment in the Middle Ages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This illustration is taken from a fourteenthcentury&#10;surgical textbook that stressed a how-to approach to surgical&#10;problems. Top left, a surgeon shows how to remove an arrow from a&#10;patient; top right, how to open a patient’s chest; bottom left, how to deal&#10;with an injury to the intestines; bottom right, how to diagnose an abscess.&#10;" title="A Medical Textbook. ">
            <a:extLst>
              <a:ext uri="{FF2B5EF4-FFF2-40B4-BE49-F238E27FC236}">
                <a16:creationId xmlns:a16="http://schemas.microsoft.com/office/drawing/2014/main" id="{C6B5436F-29B3-BC49-A34D-62E2569A4987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0575" y="609600"/>
            <a:ext cx="50101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73731" name="TextBox 2">
            <a:extLst>
              <a:ext uri="{FF2B5EF4-FFF2-40B4-BE49-F238E27FC236}">
                <a16:creationId xmlns:a16="http://schemas.microsoft.com/office/drawing/2014/main" id="{7E67F8F2-C2BB-934B-BF46-1A60B79AD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p328</a:t>
            </a:r>
          </a:p>
        </p:txBody>
      </p:sp>
      <p:sp>
        <p:nvSpPr>
          <p:cNvPr id="73732" name="Title 1">
            <a:extLst>
              <a:ext uri="{FF2B5EF4-FFF2-40B4-BE49-F238E27FC236}">
                <a16:creationId xmlns:a16="http://schemas.microsoft.com/office/drawing/2014/main" id="{9C8E677A-ADAE-274B-BD7C-B72253DE1ACD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A Medical Textbook</a:t>
            </a:r>
            <a:endParaRPr lang="en-US" altLang="en-US" sz="3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title="Timeline">
            <a:extLst>
              <a:ext uri="{FF2B5EF4-FFF2-40B4-BE49-F238E27FC236}">
                <a16:creationId xmlns:a16="http://schemas.microsoft.com/office/drawing/2014/main" id="{E6004687-A241-D54F-AA70-C87758511675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1689100"/>
            <a:ext cx="8636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75779" name="TextBox 2">
            <a:extLst>
              <a:ext uri="{FF2B5EF4-FFF2-40B4-BE49-F238E27FC236}">
                <a16:creationId xmlns:a16="http://schemas.microsoft.com/office/drawing/2014/main" id="{B6C9DDC2-1CFE-CE4A-8CDB-601E51B4B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p330</a:t>
            </a:r>
          </a:p>
        </p:txBody>
      </p:sp>
      <p:sp>
        <p:nvSpPr>
          <p:cNvPr id="75780" name="Title 1">
            <a:extLst>
              <a:ext uri="{FF2B5EF4-FFF2-40B4-BE49-F238E27FC236}">
                <a16:creationId xmlns:a16="http://schemas.microsoft.com/office/drawing/2014/main" id="{8C011AC0-4450-5947-9D34-404BC133557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Chapter Timeline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>
            <a:extLst>
              <a:ext uri="{FF2B5EF4-FFF2-40B4-BE49-F238E27FC236}">
                <a16:creationId xmlns:a16="http://schemas.microsoft.com/office/drawing/2014/main" id="{344B838F-04D3-6949-942D-F53BE0A49B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563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Discussion Questions</a:t>
            </a:r>
          </a:p>
        </p:txBody>
      </p:sp>
      <p:sp>
        <p:nvSpPr>
          <p:cNvPr id="77827" name="Rectangle 5">
            <a:extLst>
              <a:ext uri="{FF2B5EF4-FFF2-40B4-BE49-F238E27FC236}">
                <a16:creationId xmlns:a16="http://schemas.microsoft.com/office/drawing/2014/main" id="{B468E27C-4CB2-6D49-8267-4CFA5CC601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69225" cy="41132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 panose="020F0502020204030204" pitchFamily="34" charset="0"/>
              </a:rPr>
              <a:t>What impact did the Black Death have on medieval European society?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 panose="020F0502020204030204" pitchFamily="34" charset="0"/>
              </a:rPr>
              <a:t>What were the causes of the Hundred Years’ War?  What were the results of the war?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 panose="020F0502020204030204" pitchFamily="34" charset="0"/>
              </a:rPr>
              <a:t>Who was Joan of Arc, and what role did she play in the Hundred Years’ War?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 panose="020F0502020204030204" pitchFamily="34" charset="0"/>
              </a:rPr>
              <a:t>Why did the stay at Avignon lead to a decline in papal prestige?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 panose="020F0502020204030204" pitchFamily="34" charset="0"/>
              </a:rPr>
              <a:t>How was the Great Schism finally ended?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 panose="020F0502020204030204" pitchFamily="34" charset="0"/>
              </a:rPr>
              <a:t>How did Dante, Chaucer, and Christine de Pisan reflect the values of their respective societies?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 panose="020F0502020204030204" pitchFamily="34" charset="0"/>
              </a:rPr>
              <a:t>What were some of the technical advances invented during this time period?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8A65537-E751-F042-ACEA-C1FFDDFB58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Life and Death: Reactions to the Plague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2F6D9EB-F31C-1342-9616-33A4EB54D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Attempts at Explanation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</a:rPr>
              <a:t>Plague as a punishment from God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</a:rPr>
              <a:t>The flagellants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Attacks against Jews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Violence and Preoccupation with Death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Art and the Black Death</a:t>
            </a:r>
          </a:p>
          <a:p>
            <a:pPr lvl="1" eaLnBrk="1" hangingPunct="1"/>
            <a:r>
              <a:rPr lang="en-US" altLang="en-US" i="1">
                <a:latin typeface="Calibri" panose="020F0502020204030204" pitchFamily="34" charset="0"/>
              </a:rPr>
              <a:t>Ars moriendi</a:t>
            </a:r>
            <a:r>
              <a:rPr lang="en-US" altLang="en-US">
                <a:latin typeface="Calibri" panose="020F0502020204030204" pitchFamily="34" charset="0"/>
              </a:rPr>
              <a:t>, the art of dying</a:t>
            </a:r>
            <a:endParaRPr lang="en-US" altLang="en-US" i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The plague entered Europe by way of Sicily in 1347 and&#10;within three years had killed between one-quarter and one-half of the population. Outbreaks&#10;continued into the early eighteenth century, and the European population took two hundred years&#10;to return to the level it had reached before the Black Death.&#10;" title="MAP 11.1 Spread of the Black Death. ">
            <a:extLst>
              <a:ext uri="{FF2B5EF4-FFF2-40B4-BE49-F238E27FC236}">
                <a16:creationId xmlns:a16="http://schemas.microsoft.com/office/drawing/2014/main" id="{E1E54B6F-CE53-C94C-A57F-B33BA94377F3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549275"/>
            <a:ext cx="792480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10243" name="TextBox 2">
            <a:extLst>
              <a:ext uri="{FF2B5EF4-FFF2-40B4-BE49-F238E27FC236}">
                <a16:creationId xmlns:a16="http://schemas.microsoft.com/office/drawing/2014/main" id="{49EE95D7-5779-9240-B73C-5AB0DBB00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6604000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Map 11.1 p303</a:t>
            </a:r>
          </a:p>
        </p:txBody>
      </p:sp>
      <p:sp>
        <p:nvSpPr>
          <p:cNvPr id="10244" name="Title 1">
            <a:extLst>
              <a:ext uri="{FF2B5EF4-FFF2-40B4-BE49-F238E27FC236}">
                <a16:creationId xmlns:a16="http://schemas.microsoft.com/office/drawing/2014/main" id="{C04B5DDE-69C0-674F-9A23-10B659A40C3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MAP 11.1 Spread of the Black Death</a:t>
            </a:r>
            <a:endParaRPr lang="en-US" altLang="en-US" sz="3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The Black Death had spread to northern&#10;Europe by the end of 1348. Shown here&#10;is a mass burial of victims of the plague&#10;in Tournai, located in modern Belgium.&#10;As is evident in the illustration, at this&#10;stage of the plague, there was still time&#10;to make coffins for the victims’ burial.&#10;Later, as the plague intensified, the dead&#10;were thrown into open pits.&#10;" title="Mass Burial of Plague Victims. ">
            <a:extLst>
              <a:ext uri="{FF2B5EF4-FFF2-40B4-BE49-F238E27FC236}">
                <a16:creationId xmlns:a16="http://schemas.microsoft.com/office/drawing/2014/main" id="{D1D2BBA9-2985-7541-AC46-2DF68D7E40AF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1054100"/>
            <a:ext cx="86360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12291" name="TextBox 2">
            <a:extLst>
              <a:ext uri="{FF2B5EF4-FFF2-40B4-BE49-F238E27FC236}">
                <a16:creationId xmlns:a16="http://schemas.microsoft.com/office/drawing/2014/main" id="{A193EC40-EAC9-1F4D-BB22-156FFFD15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p303</a:t>
            </a:r>
          </a:p>
        </p:txBody>
      </p:sp>
      <p:sp>
        <p:nvSpPr>
          <p:cNvPr id="12292" name="Title 1">
            <a:extLst>
              <a:ext uri="{FF2B5EF4-FFF2-40B4-BE49-F238E27FC236}">
                <a16:creationId xmlns:a16="http://schemas.microsoft.com/office/drawing/2014/main" id="{E36D567B-E894-A84A-8C81-3225B77392A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Mass Burial of Plague Victims</a:t>
            </a:r>
            <a:endParaRPr lang="en-US" altLang="en-US" sz="3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Reactions to the plague were extreme at times.&#10;Believing that asceticism could atone for humanity’s sins and win God’s&#10;forgiveness, flagellants wandered from town to town flogging&#10;themselves and each other with whips as in this illustration from a&#10;fifteenth-century German manuscript.&#10;" title="The Flagellants. ">
            <a:extLst>
              <a:ext uri="{FF2B5EF4-FFF2-40B4-BE49-F238E27FC236}">
                <a16:creationId xmlns:a16="http://schemas.microsoft.com/office/drawing/2014/main" id="{A2F1BB60-8F70-5442-B3D0-A7E7C831062C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522288"/>
            <a:ext cx="70231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14339" name="TextBox 2">
            <a:extLst>
              <a:ext uri="{FF2B5EF4-FFF2-40B4-BE49-F238E27FC236}">
                <a16:creationId xmlns:a16="http://schemas.microsoft.com/office/drawing/2014/main" id="{4C45B1A5-ED8F-5E41-A547-EC4833BAA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66040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p304</a:t>
            </a:r>
          </a:p>
        </p:txBody>
      </p:sp>
      <p:sp>
        <p:nvSpPr>
          <p:cNvPr id="14340" name="Title 1">
            <a:extLst>
              <a:ext uri="{FF2B5EF4-FFF2-40B4-BE49-F238E27FC236}">
                <a16:creationId xmlns:a16="http://schemas.microsoft.com/office/drawing/2014/main" id="{47911E8A-57C8-D547-BFD0-1532D3578860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40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</a:rPr>
              <a:t>The Flagellants</a:t>
            </a:r>
            <a:endParaRPr lang="en-US" altLang="en-US" sz="3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D1D9AFA5-A3DA-524E-ACF4-8CFA2CCB3F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Economic Dislocation and Social Upheaval</a:t>
            </a:r>
          </a:p>
        </p:txBody>
      </p:sp>
      <p:sp>
        <p:nvSpPr>
          <p:cNvPr id="16387" name="Rectangle 5">
            <a:extLst>
              <a:ext uri="{FF2B5EF4-FFF2-40B4-BE49-F238E27FC236}">
                <a16:creationId xmlns:a16="http://schemas.microsoft.com/office/drawing/2014/main" id="{7507C8EE-5096-3D49-8CEE-C8160AE125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2463" y="1752600"/>
            <a:ext cx="7769225" cy="41132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Noble Landlords and Peasants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Labor shortage + falling prices for agricultural products = drop in aristocratic incomes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Statute of Laborers (1351) : limit wages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Social mobility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Peasant Revolt in France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i="1">
                <a:latin typeface="Calibri" panose="020F0502020204030204" pitchFamily="34" charset="0"/>
              </a:rPr>
              <a:t>Jacquerie</a:t>
            </a:r>
            <a:r>
              <a:rPr lang="en-US" altLang="en-US">
                <a:latin typeface="Calibri" panose="020F0502020204030204" pitchFamily="34" charset="0"/>
              </a:rPr>
              <a:t> (1358)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An English Peasant Revolt (1381)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Calibri" panose="020F0502020204030204" pitchFamily="34" charset="0"/>
              </a:rPr>
              <a:t>Revolts in the Cities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i="1">
                <a:latin typeface="Calibri" panose="020F0502020204030204" pitchFamily="34" charset="0"/>
              </a:rPr>
              <a:t>Ciompi</a:t>
            </a:r>
            <a:r>
              <a:rPr lang="en-US" altLang="en-US">
                <a:latin typeface="Calibri" panose="020F0502020204030204" pitchFamily="34" charset="0"/>
              </a:rPr>
              <a:t> revolt in Florence (1378)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1828</TotalTime>
  <Words>2203</Words>
  <Application>Microsoft Macintosh PowerPoint</Application>
  <PresentationFormat>On-screen Show (4:3)</PresentationFormat>
  <Paragraphs>354</Paragraphs>
  <Slides>45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MS PGothic</vt:lpstr>
      <vt:lpstr>Wingdings</vt:lpstr>
      <vt:lpstr>Calibri</vt:lpstr>
      <vt:lpstr>Lucida Grande</vt:lpstr>
      <vt:lpstr>Default Design</vt:lpstr>
      <vt:lpstr>The Late Middle Ages: Crisis and Disintegration in the Fourteenth Century</vt:lpstr>
      <vt:lpstr>PowerPoint Presentation</vt:lpstr>
      <vt:lpstr>A Time of Troubles: Black Death and Social Crisis</vt:lpstr>
      <vt:lpstr>The Black Death in Europe</vt:lpstr>
      <vt:lpstr>Life and Death: Reactions to the Plague</vt:lpstr>
      <vt:lpstr>PowerPoint Presentation</vt:lpstr>
      <vt:lpstr>PowerPoint Presentation</vt:lpstr>
      <vt:lpstr>PowerPoint Presentation</vt:lpstr>
      <vt:lpstr>Economic Dislocation and Social Upheaval</vt:lpstr>
      <vt:lpstr>PowerPoint Presentation</vt:lpstr>
      <vt:lpstr>PowerPoint Presentation</vt:lpstr>
      <vt:lpstr>The Hundred Years’ War</vt:lpstr>
      <vt:lpstr>PowerPoint Presentation</vt:lpstr>
      <vt:lpstr>The Hundred Years’ War</vt:lpstr>
      <vt:lpstr>PowerPoint Presentation</vt:lpstr>
      <vt:lpstr>PowerPoint Presentation</vt:lpstr>
      <vt:lpstr>PowerPoint Presentation</vt:lpstr>
      <vt:lpstr>Political Instability</vt:lpstr>
      <vt:lpstr>Western Europe: England and France</vt:lpstr>
      <vt:lpstr>PowerPoint Presentation</vt:lpstr>
      <vt:lpstr>PowerPoint Presentation</vt:lpstr>
      <vt:lpstr>PowerPoint Presentation</vt:lpstr>
      <vt:lpstr>Germany &amp; Italy</vt:lpstr>
      <vt:lpstr>PowerPoint Presentation</vt:lpstr>
      <vt:lpstr>PowerPoint Presentation</vt:lpstr>
      <vt:lpstr>PowerPoint Presentation</vt:lpstr>
      <vt:lpstr>PowerPoint Presentation</vt:lpstr>
      <vt:lpstr>The Decline of the Church</vt:lpstr>
      <vt:lpstr>PowerPoint Presentation</vt:lpstr>
      <vt:lpstr>PowerPoint Presentation</vt:lpstr>
      <vt:lpstr>The Great Schism</vt:lpstr>
      <vt:lpstr>New Thoughts on Church and State</vt:lpstr>
      <vt:lpstr>PowerPoint Presentation</vt:lpstr>
      <vt:lpstr>Religion in an Age of Adversity</vt:lpstr>
      <vt:lpstr>The Cultural World of the Fourteenth Century</vt:lpstr>
      <vt:lpstr>PowerPoint Presentation</vt:lpstr>
      <vt:lpstr>PowerPoint Presentation</vt:lpstr>
      <vt:lpstr>Society in an Age of Adversity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Questions</vt:lpstr>
    </vt:vector>
  </TitlesOfParts>
  <Company>Learning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 </dc:title>
  <dc:creator>Thomson</dc:creator>
  <cp:lastModifiedBy>Michael Smith</cp:lastModifiedBy>
  <cp:revision>41</cp:revision>
  <dcterms:created xsi:type="dcterms:W3CDTF">2008-08-28T18:47:09Z</dcterms:created>
  <dcterms:modified xsi:type="dcterms:W3CDTF">2019-06-02T14:04:45Z</dcterms:modified>
</cp:coreProperties>
</file>