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4.xml" ContentType="application/vnd.openxmlformats-officedocument.themeOverride+xml"/>
  <Override PartName="/ppt/notesSlides/notesSlide15.xml" ContentType="application/vnd.openxmlformats-officedocument.presentationml.notesSlide+xml"/>
  <Override PartName="/ppt/theme/themeOverride5.xml" ContentType="application/vnd.openxmlformats-officedocument.themeOverride+xml"/>
  <Override PartName="/ppt/notesSlides/notesSlide16.xml" ContentType="application/vnd.openxmlformats-officedocument.presentationml.notesSlide+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theme/themeOverride8.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theme/themeOverride9.xml" ContentType="application/vnd.openxmlformats-officedocument.themeOverride+xml"/>
  <Override PartName="/ppt/notesSlides/notesSlide29.xml" ContentType="application/vnd.openxmlformats-officedocument.presentationml.notesSlide+xml"/>
  <Override PartName="/ppt/theme/themeOverride10.xml" ContentType="application/vnd.openxmlformats-officedocument.themeOverride+xml"/>
  <Override PartName="/ppt/notesSlides/notesSlide30.xml" ContentType="application/vnd.openxmlformats-officedocument.presentationml.notesSlide+xml"/>
  <Override PartName="/ppt/theme/themeOverride11.xml" ContentType="application/vnd.openxmlformats-officedocument.themeOverride+xml"/>
  <Override PartName="/ppt/notesSlides/notesSlide31.xml" ContentType="application/vnd.openxmlformats-officedocument.presentationml.notesSlide+xml"/>
  <Override PartName="/ppt/theme/themeOverride12.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3.xml" ContentType="application/vnd.openxmlformats-officedocument.themeOverr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39"/>
  </p:notesMasterIdLst>
  <p:handoutMasterIdLst>
    <p:handoutMasterId r:id="rId40"/>
  </p:handoutMasterIdLst>
  <p:sldIdLst>
    <p:sldId id="256" r:id="rId3"/>
    <p:sldId id="314" r:id="rId4"/>
    <p:sldId id="313" r:id="rId5"/>
    <p:sldId id="281" r:id="rId6"/>
    <p:sldId id="259" r:id="rId7"/>
    <p:sldId id="282" r:id="rId8"/>
    <p:sldId id="283" r:id="rId9"/>
    <p:sldId id="262" r:id="rId10"/>
    <p:sldId id="277" r:id="rId11"/>
    <p:sldId id="312" r:id="rId12"/>
    <p:sldId id="273" r:id="rId13"/>
    <p:sldId id="274" r:id="rId14"/>
    <p:sldId id="275" r:id="rId15"/>
    <p:sldId id="285" r:id="rId16"/>
    <p:sldId id="286" r:id="rId17"/>
    <p:sldId id="287" r:id="rId18"/>
    <p:sldId id="288" r:id="rId19"/>
    <p:sldId id="309" r:id="rId20"/>
    <p:sldId id="290" r:id="rId21"/>
    <p:sldId id="291" r:id="rId22"/>
    <p:sldId id="292" r:id="rId23"/>
    <p:sldId id="293" r:id="rId24"/>
    <p:sldId id="296" r:id="rId25"/>
    <p:sldId id="297" r:id="rId26"/>
    <p:sldId id="298" r:id="rId27"/>
    <p:sldId id="315" r:id="rId28"/>
    <p:sldId id="299" r:id="rId29"/>
    <p:sldId id="300" r:id="rId30"/>
    <p:sldId id="301" r:id="rId31"/>
    <p:sldId id="302" r:id="rId32"/>
    <p:sldId id="303" r:id="rId33"/>
    <p:sldId id="304" r:id="rId34"/>
    <p:sldId id="306" r:id="rId35"/>
    <p:sldId id="305" r:id="rId36"/>
    <p:sldId id="307" r:id="rId37"/>
    <p:sldId id="308" r:id="rId38"/>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celyn Leung" initials="JL"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5" autoAdjust="0"/>
    <p:restoredTop sz="79456" autoAdjust="0"/>
  </p:normalViewPr>
  <p:slideViewPr>
    <p:cSldViewPr snapToGrid="0" snapToObjects="1">
      <p:cViewPr varScale="1">
        <p:scale>
          <a:sx n="100" d="100"/>
          <a:sy n="100" d="100"/>
        </p:scale>
        <p:origin x="303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file:////var/folders/0_/l56mkdj51837pwkqx631hdqr1_cmtk/T/com.microsoft.Outlook/Outlook%20Temp/Enrollment%20and%20Demographic%20Report%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d\users\vondejac000\Desktop\DATA\Demographic%20Reports\2021%20Enrollment\Enrollment%20and%20Demographic%20Repor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dLblPos val="t"/>
          <c:showLegendKey val="0"/>
          <c:showVal val="1"/>
          <c:showCatName val="0"/>
          <c:showSerName val="0"/>
          <c:showPercent val="0"/>
          <c:showBubbleSize val="0"/>
        </c:dLbls>
        <c:marker val="1"/>
        <c:smooth val="0"/>
        <c:axId val="193593344"/>
        <c:axId val="193594880"/>
      </c:lineChart>
      <c:catAx>
        <c:axId val="193593344"/>
        <c:scaling>
          <c:orientation val="minMax"/>
        </c:scaling>
        <c:delete val="0"/>
        <c:axPos val="b"/>
        <c:numFmt formatCode="General" sourceLinked="1"/>
        <c:majorTickMark val="out"/>
        <c:minorTickMark val="none"/>
        <c:tickLblPos val="nextTo"/>
        <c:txPr>
          <a:bodyPr/>
          <a:lstStyle/>
          <a:p>
            <a:pPr>
              <a:defRPr sz="1200"/>
            </a:pPr>
            <a:endParaRPr lang="en-US"/>
          </a:p>
        </c:txPr>
        <c:crossAx val="193594880"/>
        <c:crosses val="autoZero"/>
        <c:auto val="1"/>
        <c:lblAlgn val="ctr"/>
        <c:lblOffset val="100"/>
        <c:noMultiLvlLbl val="0"/>
      </c:catAx>
      <c:valAx>
        <c:axId val="193594880"/>
        <c:scaling>
          <c:orientation val="minMax"/>
          <c:max val="4400"/>
          <c:min val="3000"/>
        </c:scaling>
        <c:delete val="0"/>
        <c:axPos val="l"/>
        <c:majorGridlines/>
        <c:numFmt formatCode="General" sourceLinked="1"/>
        <c:majorTickMark val="out"/>
        <c:minorTickMark val="none"/>
        <c:tickLblPos val="nextTo"/>
        <c:txPr>
          <a:bodyPr/>
          <a:lstStyle/>
          <a:p>
            <a:pPr>
              <a:defRPr sz="1200"/>
            </a:pPr>
            <a:endParaRPr lang="en-US"/>
          </a:p>
        </c:txPr>
        <c:crossAx val="193593344"/>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2">
                    <a:lumMod val="75000"/>
                  </a:schemeClr>
                </a:solidFill>
              </a:defRPr>
            </a:pPr>
            <a:r>
              <a:rPr lang="en-US">
                <a:solidFill>
                  <a:schemeClr val="accent2">
                    <a:lumMod val="75000"/>
                  </a:schemeClr>
                </a:solidFill>
              </a:rPr>
              <a:t>District Enrollment 7,229</a:t>
            </a:r>
          </a:p>
        </c:rich>
      </c:tx>
      <c:overlay val="0"/>
      <c:spPr>
        <a:solidFill>
          <a:sysClr val="window" lastClr="FFFFFF"/>
        </a:solidFill>
      </c:spPr>
    </c:title>
    <c:autoTitleDeleted val="0"/>
    <c:plotArea>
      <c:layout/>
      <c:pieChart>
        <c:varyColors val="1"/>
        <c:ser>
          <c:idx val="0"/>
          <c:order val="0"/>
          <c:dLbls>
            <c:dLbl>
              <c:idx val="0"/>
              <c:layout>
                <c:manualLayout>
                  <c:x val="0.12577774760913507"/>
                  <c:y val="4.5709350751374118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2C-8749-B30F-D9A6C7012D22}"/>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'Ethnic Composition'!$A$17:$A$22</c:f>
              <c:strCache>
                <c:ptCount val="6"/>
                <c:pt idx="0">
                  <c:v>American Indian</c:v>
                </c:pt>
                <c:pt idx="1">
                  <c:v>Asian</c:v>
                </c:pt>
                <c:pt idx="2">
                  <c:v>Hispanic</c:v>
                </c:pt>
                <c:pt idx="3">
                  <c:v>Black</c:v>
                </c:pt>
                <c:pt idx="4">
                  <c:v>White</c:v>
                </c:pt>
                <c:pt idx="5">
                  <c:v>Multiracial</c:v>
                </c:pt>
              </c:strCache>
            </c:strRef>
          </c:cat>
          <c:val>
            <c:numRef>
              <c:f>'Ethnic Composition'!$B$17:$B$22</c:f>
              <c:numCache>
                <c:formatCode>0.0%</c:formatCode>
                <c:ptCount val="6"/>
                <c:pt idx="0">
                  <c:v>4.0000000000000001E-3</c:v>
                </c:pt>
                <c:pt idx="1">
                  <c:v>0.18</c:v>
                </c:pt>
                <c:pt idx="2">
                  <c:v>0.151</c:v>
                </c:pt>
                <c:pt idx="3">
                  <c:v>0.18099999999999999</c:v>
                </c:pt>
                <c:pt idx="4">
                  <c:v>0.40100000000000002</c:v>
                </c:pt>
                <c:pt idx="5">
                  <c:v>8.3000000000000004E-2</c:v>
                </c:pt>
              </c:numCache>
            </c:numRef>
          </c:val>
          <c:extLst>
            <c:ext xmlns:c16="http://schemas.microsoft.com/office/drawing/2014/chart" uri="{C3380CC4-5D6E-409C-BE32-E72D297353CC}">
              <c16:uniqueId val="{00000001-EA2C-8749-B30F-D9A6C7012D22}"/>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'District Enroll by Ethnicity'!$B$4</c:f>
              <c:strCache>
                <c:ptCount val="1"/>
                <c:pt idx="0">
                  <c:v>White</c:v>
                </c:pt>
              </c:strCache>
            </c:strRef>
          </c:tx>
          <c:dPt>
            <c:idx val="11"/>
            <c:marker>
              <c:spPr>
                <a:ln>
                  <a:noFill/>
                </a:ln>
              </c:spPr>
            </c:marker>
            <c:bubble3D val="0"/>
            <c:spPr>
              <a:ln>
                <a:noFill/>
              </a:ln>
            </c:spPr>
            <c:extLst>
              <c:ext xmlns:c16="http://schemas.microsoft.com/office/drawing/2014/chart" uri="{C3380CC4-5D6E-409C-BE32-E72D297353CC}">
                <c16:uniqueId val="{00000001-26D5-4094-A58F-9708E84ADAA4}"/>
              </c:ext>
            </c:extLst>
          </c:dPt>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D5-4094-A58F-9708E84ADAA4}"/>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D5-4094-A58F-9708E84ADAA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AC-DC4F-897B-0205AFAE76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'District Enroll by Ethnicity'!$A$5:$A$19</c:f>
              <c:strCache>
                <c:ptCount val="15"/>
                <c:pt idx="0">
                  <c:v>07-08</c:v>
                </c:pt>
                <c:pt idx="1">
                  <c:v>08-09</c:v>
                </c:pt>
                <c:pt idx="2">
                  <c:v>09-10</c:v>
                </c:pt>
                <c:pt idx="3">
                  <c:v>10-11</c:v>
                </c:pt>
                <c:pt idx="4">
                  <c:v>11-12</c:v>
                </c:pt>
                <c:pt idx="5">
                  <c:v>12-13</c:v>
                </c:pt>
                <c:pt idx="6">
                  <c:v>13-14</c:v>
                </c:pt>
                <c:pt idx="7">
                  <c:v>14-15*</c:v>
                </c:pt>
                <c:pt idx="8">
                  <c:v>15-16*</c:v>
                </c:pt>
                <c:pt idx="9">
                  <c:v>16-17*</c:v>
                </c:pt>
                <c:pt idx="10">
                  <c:v>17-18*</c:v>
                </c:pt>
                <c:pt idx="11">
                  <c:v>18-19*</c:v>
                </c:pt>
                <c:pt idx="12">
                  <c:v>19-20*</c:v>
                </c:pt>
                <c:pt idx="13">
                  <c:v>20-21*</c:v>
                </c:pt>
                <c:pt idx="14">
                  <c:v>21-22*</c:v>
                </c:pt>
              </c:strCache>
            </c:strRef>
          </c:cat>
          <c:val>
            <c:numRef>
              <c:f>'District Enroll by Ethnicity'!$B$5:$B$19</c:f>
              <c:numCache>
                <c:formatCode>General</c:formatCode>
                <c:ptCount val="15"/>
                <c:pt idx="0">
                  <c:v>4241</c:v>
                </c:pt>
                <c:pt idx="1">
                  <c:v>4172</c:v>
                </c:pt>
                <c:pt idx="2">
                  <c:v>4084</c:v>
                </c:pt>
                <c:pt idx="3">
                  <c:v>3973</c:v>
                </c:pt>
                <c:pt idx="4">
                  <c:v>3879</c:v>
                </c:pt>
                <c:pt idx="5">
                  <c:v>3796</c:v>
                </c:pt>
                <c:pt idx="6">
                  <c:v>3728</c:v>
                </c:pt>
                <c:pt idx="7">
                  <c:v>3768</c:v>
                </c:pt>
                <c:pt idx="8">
                  <c:v>3613</c:v>
                </c:pt>
                <c:pt idx="9">
                  <c:v>3564</c:v>
                </c:pt>
                <c:pt idx="10">
                  <c:v>3440</c:v>
                </c:pt>
                <c:pt idx="11">
                  <c:v>3280</c:v>
                </c:pt>
                <c:pt idx="12">
                  <c:v>3185</c:v>
                </c:pt>
                <c:pt idx="13">
                  <c:v>3069</c:v>
                </c:pt>
                <c:pt idx="14">
                  <c:v>2899</c:v>
                </c:pt>
              </c:numCache>
            </c:numRef>
          </c:val>
          <c:smooth val="0"/>
          <c:extLst>
            <c:ext xmlns:c16="http://schemas.microsoft.com/office/drawing/2014/chart" uri="{C3380CC4-5D6E-409C-BE32-E72D297353CC}">
              <c16:uniqueId val="{00000003-26D5-4094-A58F-9708E84ADAA4}"/>
            </c:ext>
          </c:extLst>
        </c:ser>
        <c:ser>
          <c:idx val="1"/>
          <c:order val="1"/>
          <c:tx>
            <c:strRef>
              <c:f>'District Enroll by Ethnicity'!$C$4</c:f>
              <c:strCache>
                <c:ptCount val="1"/>
                <c:pt idx="0">
                  <c:v>Asian</c:v>
                </c:pt>
              </c:strCache>
            </c:strRef>
          </c:tx>
          <c:dPt>
            <c:idx val="11"/>
            <c:marker>
              <c:spPr>
                <a:ln>
                  <a:noFill/>
                </a:ln>
              </c:spPr>
            </c:marker>
            <c:bubble3D val="0"/>
            <c:spPr>
              <a:ln>
                <a:noFill/>
              </a:ln>
            </c:spPr>
            <c:extLst>
              <c:ext xmlns:c16="http://schemas.microsoft.com/office/drawing/2014/chart" uri="{C3380CC4-5D6E-409C-BE32-E72D297353CC}">
                <c16:uniqueId val="{00000005-26D5-4094-A58F-9708E84ADAA4}"/>
              </c:ext>
            </c:extLst>
          </c:dPt>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D5-4094-A58F-9708E84ADAA4}"/>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D5-4094-A58F-9708E84ADAA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AC-DC4F-897B-0205AFAE76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'District Enroll by Ethnicity'!$A$5:$A$19</c:f>
              <c:strCache>
                <c:ptCount val="15"/>
                <c:pt idx="0">
                  <c:v>07-08</c:v>
                </c:pt>
                <c:pt idx="1">
                  <c:v>08-09</c:v>
                </c:pt>
                <c:pt idx="2">
                  <c:v>09-10</c:v>
                </c:pt>
                <c:pt idx="3">
                  <c:v>10-11</c:v>
                </c:pt>
                <c:pt idx="4">
                  <c:v>11-12</c:v>
                </c:pt>
                <c:pt idx="5">
                  <c:v>12-13</c:v>
                </c:pt>
                <c:pt idx="6">
                  <c:v>13-14</c:v>
                </c:pt>
                <c:pt idx="7">
                  <c:v>14-15*</c:v>
                </c:pt>
                <c:pt idx="8">
                  <c:v>15-16*</c:v>
                </c:pt>
                <c:pt idx="9">
                  <c:v>16-17*</c:v>
                </c:pt>
                <c:pt idx="10">
                  <c:v>17-18*</c:v>
                </c:pt>
                <c:pt idx="11">
                  <c:v>18-19*</c:v>
                </c:pt>
                <c:pt idx="12">
                  <c:v>19-20*</c:v>
                </c:pt>
                <c:pt idx="13">
                  <c:v>20-21*</c:v>
                </c:pt>
                <c:pt idx="14">
                  <c:v>21-22*</c:v>
                </c:pt>
              </c:strCache>
            </c:strRef>
          </c:cat>
          <c:val>
            <c:numRef>
              <c:f>'District Enroll by Ethnicity'!$C$5:$C$19</c:f>
              <c:numCache>
                <c:formatCode>General</c:formatCode>
                <c:ptCount val="15"/>
                <c:pt idx="0">
                  <c:v>964</c:v>
                </c:pt>
                <c:pt idx="1">
                  <c:v>1034</c:v>
                </c:pt>
                <c:pt idx="2">
                  <c:v>1047</c:v>
                </c:pt>
                <c:pt idx="3">
                  <c:v>1149</c:v>
                </c:pt>
                <c:pt idx="4">
                  <c:v>1270</c:v>
                </c:pt>
                <c:pt idx="5">
                  <c:v>1365</c:v>
                </c:pt>
                <c:pt idx="6">
                  <c:v>1461</c:v>
                </c:pt>
                <c:pt idx="7">
                  <c:v>1572</c:v>
                </c:pt>
                <c:pt idx="8">
                  <c:v>1623</c:v>
                </c:pt>
                <c:pt idx="9">
                  <c:v>1624</c:v>
                </c:pt>
                <c:pt idx="10">
                  <c:v>1635</c:v>
                </c:pt>
                <c:pt idx="11">
                  <c:v>1473</c:v>
                </c:pt>
                <c:pt idx="12">
                  <c:v>1440</c:v>
                </c:pt>
                <c:pt idx="13">
                  <c:v>1412</c:v>
                </c:pt>
                <c:pt idx="14">
                  <c:v>1303</c:v>
                </c:pt>
              </c:numCache>
            </c:numRef>
          </c:val>
          <c:smooth val="0"/>
          <c:extLst>
            <c:ext xmlns:c16="http://schemas.microsoft.com/office/drawing/2014/chart" uri="{C3380CC4-5D6E-409C-BE32-E72D297353CC}">
              <c16:uniqueId val="{00000007-26D5-4094-A58F-9708E84ADAA4}"/>
            </c:ext>
          </c:extLst>
        </c:ser>
        <c:ser>
          <c:idx val="2"/>
          <c:order val="2"/>
          <c:tx>
            <c:strRef>
              <c:f>'District Enroll by Ethnicity'!$D$4</c:f>
              <c:strCache>
                <c:ptCount val="1"/>
                <c:pt idx="0">
                  <c:v>Black</c:v>
                </c:pt>
              </c:strCache>
            </c:strRef>
          </c:tx>
          <c:dPt>
            <c:idx val="11"/>
            <c:marker>
              <c:spPr>
                <a:ln>
                  <a:noFill/>
                </a:ln>
              </c:spPr>
            </c:marker>
            <c:bubble3D val="0"/>
            <c:spPr>
              <a:ln>
                <a:noFill/>
              </a:ln>
            </c:spPr>
            <c:extLst>
              <c:ext xmlns:c16="http://schemas.microsoft.com/office/drawing/2014/chart" uri="{C3380CC4-5D6E-409C-BE32-E72D297353CC}">
                <c16:uniqueId val="{00000009-26D5-4094-A58F-9708E84ADAA4}"/>
              </c:ext>
            </c:extLst>
          </c:dPt>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6D5-4094-A58F-9708E84ADAA4}"/>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D5-4094-A58F-9708E84ADAA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AC-DC4F-897B-0205AFAE76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'District Enroll by Ethnicity'!$A$5:$A$19</c:f>
              <c:strCache>
                <c:ptCount val="15"/>
                <c:pt idx="0">
                  <c:v>07-08</c:v>
                </c:pt>
                <c:pt idx="1">
                  <c:v>08-09</c:v>
                </c:pt>
                <c:pt idx="2">
                  <c:v>09-10</c:v>
                </c:pt>
                <c:pt idx="3">
                  <c:v>10-11</c:v>
                </c:pt>
                <c:pt idx="4">
                  <c:v>11-12</c:v>
                </c:pt>
                <c:pt idx="5">
                  <c:v>12-13</c:v>
                </c:pt>
                <c:pt idx="6">
                  <c:v>13-14</c:v>
                </c:pt>
                <c:pt idx="7">
                  <c:v>14-15*</c:v>
                </c:pt>
                <c:pt idx="8">
                  <c:v>15-16*</c:v>
                </c:pt>
                <c:pt idx="9">
                  <c:v>16-17*</c:v>
                </c:pt>
                <c:pt idx="10">
                  <c:v>17-18*</c:v>
                </c:pt>
                <c:pt idx="11">
                  <c:v>18-19*</c:v>
                </c:pt>
                <c:pt idx="12">
                  <c:v>19-20*</c:v>
                </c:pt>
                <c:pt idx="13">
                  <c:v>20-21*</c:v>
                </c:pt>
                <c:pt idx="14">
                  <c:v>21-22*</c:v>
                </c:pt>
              </c:strCache>
            </c:strRef>
          </c:cat>
          <c:val>
            <c:numRef>
              <c:f>'District Enroll by Ethnicity'!$D$5:$D$19</c:f>
              <c:numCache>
                <c:formatCode>General</c:formatCode>
                <c:ptCount val="15"/>
                <c:pt idx="0">
                  <c:v>719</c:v>
                </c:pt>
                <c:pt idx="1">
                  <c:v>755</c:v>
                </c:pt>
                <c:pt idx="2">
                  <c:v>792</c:v>
                </c:pt>
                <c:pt idx="3">
                  <c:v>864</c:v>
                </c:pt>
                <c:pt idx="4">
                  <c:v>905</c:v>
                </c:pt>
                <c:pt idx="5">
                  <c:v>964</c:v>
                </c:pt>
                <c:pt idx="6">
                  <c:v>1073</c:v>
                </c:pt>
                <c:pt idx="7">
                  <c:v>1229</c:v>
                </c:pt>
                <c:pt idx="8">
                  <c:v>1302</c:v>
                </c:pt>
                <c:pt idx="9">
                  <c:v>1399</c:v>
                </c:pt>
                <c:pt idx="10">
                  <c:v>1501</c:v>
                </c:pt>
                <c:pt idx="11">
                  <c:v>1195</c:v>
                </c:pt>
                <c:pt idx="12">
                  <c:v>1254</c:v>
                </c:pt>
                <c:pt idx="13">
                  <c:v>1373</c:v>
                </c:pt>
                <c:pt idx="14">
                  <c:v>1308</c:v>
                </c:pt>
              </c:numCache>
            </c:numRef>
          </c:val>
          <c:smooth val="0"/>
          <c:extLst>
            <c:ext xmlns:c16="http://schemas.microsoft.com/office/drawing/2014/chart" uri="{C3380CC4-5D6E-409C-BE32-E72D297353CC}">
              <c16:uniqueId val="{0000000B-26D5-4094-A58F-9708E84ADAA4}"/>
            </c:ext>
          </c:extLst>
        </c:ser>
        <c:ser>
          <c:idx val="3"/>
          <c:order val="3"/>
          <c:tx>
            <c:strRef>
              <c:f>'District Enroll by Ethnicity'!$E$4</c:f>
              <c:strCache>
                <c:ptCount val="1"/>
                <c:pt idx="0">
                  <c:v>Hispanic</c:v>
                </c:pt>
              </c:strCache>
            </c:strRef>
          </c:tx>
          <c:dPt>
            <c:idx val="11"/>
            <c:marker>
              <c:spPr>
                <a:ln>
                  <a:solidFill>
                    <a:schemeClr val="accent4"/>
                  </a:solidFill>
                </a:ln>
              </c:spPr>
            </c:marker>
            <c:bubble3D val="0"/>
            <c:spPr>
              <a:ln>
                <a:noFill/>
              </a:ln>
            </c:spPr>
            <c:extLst>
              <c:ext xmlns:c16="http://schemas.microsoft.com/office/drawing/2014/chart" uri="{C3380CC4-5D6E-409C-BE32-E72D297353CC}">
                <c16:uniqueId val="{0000000D-26D5-4094-A58F-9708E84ADAA4}"/>
              </c:ext>
            </c:extLst>
          </c:dPt>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6D5-4094-A58F-9708E84ADAA4}"/>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6D5-4094-A58F-9708E84ADAA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AC-DC4F-897B-0205AFAE76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'District Enroll by Ethnicity'!$A$5:$A$19</c:f>
              <c:strCache>
                <c:ptCount val="15"/>
                <c:pt idx="0">
                  <c:v>07-08</c:v>
                </c:pt>
                <c:pt idx="1">
                  <c:v>08-09</c:v>
                </c:pt>
                <c:pt idx="2">
                  <c:v>09-10</c:v>
                </c:pt>
                <c:pt idx="3">
                  <c:v>10-11</c:v>
                </c:pt>
                <c:pt idx="4">
                  <c:v>11-12</c:v>
                </c:pt>
                <c:pt idx="5">
                  <c:v>12-13</c:v>
                </c:pt>
                <c:pt idx="6">
                  <c:v>13-14</c:v>
                </c:pt>
                <c:pt idx="7">
                  <c:v>14-15*</c:v>
                </c:pt>
                <c:pt idx="8">
                  <c:v>15-16*</c:v>
                </c:pt>
                <c:pt idx="9">
                  <c:v>16-17*</c:v>
                </c:pt>
                <c:pt idx="10">
                  <c:v>17-18*</c:v>
                </c:pt>
                <c:pt idx="11">
                  <c:v>18-19*</c:v>
                </c:pt>
                <c:pt idx="12">
                  <c:v>19-20*</c:v>
                </c:pt>
                <c:pt idx="13">
                  <c:v>20-21*</c:v>
                </c:pt>
                <c:pt idx="14">
                  <c:v>21-22*</c:v>
                </c:pt>
              </c:strCache>
            </c:strRef>
          </c:cat>
          <c:val>
            <c:numRef>
              <c:f>'District Enroll by Ethnicity'!$E$5:$E$19</c:f>
              <c:numCache>
                <c:formatCode>General</c:formatCode>
                <c:ptCount val="15"/>
                <c:pt idx="0">
                  <c:v>472</c:v>
                </c:pt>
                <c:pt idx="1">
                  <c:v>490</c:v>
                </c:pt>
                <c:pt idx="2">
                  <c:v>538</c:v>
                </c:pt>
                <c:pt idx="3">
                  <c:v>590</c:v>
                </c:pt>
                <c:pt idx="4">
                  <c:v>667</c:v>
                </c:pt>
                <c:pt idx="5">
                  <c:v>669</c:v>
                </c:pt>
                <c:pt idx="6">
                  <c:v>783</c:v>
                </c:pt>
                <c:pt idx="7">
                  <c:v>905</c:v>
                </c:pt>
                <c:pt idx="8">
                  <c:v>953</c:v>
                </c:pt>
                <c:pt idx="9">
                  <c:v>954</c:v>
                </c:pt>
                <c:pt idx="10">
                  <c:v>1009</c:v>
                </c:pt>
                <c:pt idx="11">
                  <c:v>1039</c:v>
                </c:pt>
                <c:pt idx="12">
                  <c:v>1096</c:v>
                </c:pt>
                <c:pt idx="13">
                  <c:v>1054</c:v>
                </c:pt>
                <c:pt idx="14">
                  <c:v>1093</c:v>
                </c:pt>
              </c:numCache>
            </c:numRef>
          </c:val>
          <c:smooth val="0"/>
          <c:extLst>
            <c:ext xmlns:c16="http://schemas.microsoft.com/office/drawing/2014/chart" uri="{C3380CC4-5D6E-409C-BE32-E72D297353CC}">
              <c16:uniqueId val="{0000000F-26D5-4094-A58F-9708E84ADAA4}"/>
            </c:ext>
          </c:extLst>
        </c:ser>
        <c:ser>
          <c:idx val="4"/>
          <c:order val="4"/>
          <c:tx>
            <c:strRef>
              <c:f>'District Enroll by Ethnicity'!$F$4</c:f>
              <c:strCache>
                <c:ptCount val="1"/>
                <c:pt idx="0">
                  <c:v>Multi-Racial</c:v>
                </c:pt>
              </c:strCache>
            </c:strRef>
          </c:tx>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6D5-4094-A58F-9708E84ADAA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AC-DC4F-897B-0205AFAE76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'District Enroll by Ethnicity'!$A$5:$A$19</c:f>
              <c:strCache>
                <c:ptCount val="15"/>
                <c:pt idx="0">
                  <c:v>07-08</c:v>
                </c:pt>
                <c:pt idx="1">
                  <c:v>08-09</c:v>
                </c:pt>
                <c:pt idx="2">
                  <c:v>09-10</c:v>
                </c:pt>
                <c:pt idx="3">
                  <c:v>10-11</c:v>
                </c:pt>
                <c:pt idx="4">
                  <c:v>11-12</c:v>
                </c:pt>
                <c:pt idx="5">
                  <c:v>12-13</c:v>
                </c:pt>
                <c:pt idx="6">
                  <c:v>13-14</c:v>
                </c:pt>
                <c:pt idx="7">
                  <c:v>14-15*</c:v>
                </c:pt>
                <c:pt idx="8">
                  <c:v>15-16*</c:v>
                </c:pt>
                <c:pt idx="9">
                  <c:v>16-17*</c:v>
                </c:pt>
                <c:pt idx="10">
                  <c:v>17-18*</c:v>
                </c:pt>
                <c:pt idx="11">
                  <c:v>18-19*</c:v>
                </c:pt>
                <c:pt idx="12">
                  <c:v>19-20*</c:v>
                </c:pt>
                <c:pt idx="13">
                  <c:v>20-21*</c:v>
                </c:pt>
                <c:pt idx="14">
                  <c:v>21-22*</c:v>
                </c:pt>
              </c:strCache>
            </c:strRef>
          </c:cat>
          <c:val>
            <c:numRef>
              <c:f>'District Enroll by Ethnicity'!$F$5:$F$19</c:f>
              <c:numCache>
                <c:formatCode>General</c:formatCode>
                <c:ptCount val="15"/>
                <c:pt idx="11">
                  <c:v>516</c:v>
                </c:pt>
                <c:pt idx="12">
                  <c:v>519</c:v>
                </c:pt>
                <c:pt idx="13">
                  <c:v>624</c:v>
                </c:pt>
                <c:pt idx="14">
                  <c:v>598</c:v>
                </c:pt>
              </c:numCache>
            </c:numRef>
          </c:val>
          <c:smooth val="0"/>
          <c:extLst>
            <c:ext xmlns:c16="http://schemas.microsoft.com/office/drawing/2014/chart" uri="{C3380CC4-5D6E-409C-BE32-E72D297353CC}">
              <c16:uniqueId val="{00000011-26D5-4094-A58F-9708E84ADAA4}"/>
            </c:ext>
          </c:extLst>
        </c:ser>
        <c:ser>
          <c:idx val="5"/>
          <c:order val="5"/>
          <c:tx>
            <c:strRef>
              <c:f>'District Enroll by Ethnicity'!$G$4</c:f>
              <c:strCache>
                <c:ptCount val="1"/>
                <c:pt idx="0">
                  <c:v>American Indian</c:v>
                </c:pt>
              </c:strCache>
            </c:strRef>
          </c:tx>
          <c:dPt>
            <c:idx val="11"/>
            <c:marker>
              <c:spPr>
                <a:ln>
                  <a:noFill/>
                </a:ln>
              </c:spPr>
            </c:marker>
            <c:bubble3D val="0"/>
            <c:spPr>
              <a:ln>
                <a:noFill/>
              </a:ln>
            </c:spPr>
            <c:extLst>
              <c:ext xmlns:c16="http://schemas.microsoft.com/office/drawing/2014/chart" uri="{C3380CC4-5D6E-409C-BE32-E72D297353CC}">
                <c16:uniqueId val="{00000013-26D5-4094-A58F-9708E84ADAA4}"/>
              </c:ext>
            </c:extLst>
          </c:dPt>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6D5-4094-A58F-9708E84ADAA4}"/>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6D5-4094-A58F-9708E84ADAA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4AC-DC4F-897B-0205AFAE76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'District Enroll by Ethnicity'!$A$5:$A$19</c:f>
              <c:strCache>
                <c:ptCount val="15"/>
                <c:pt idx="0">
                  <c:v>07-08</c:v>
                </c:pt>
                <c:pt idx="1">
                  <c:v>08-09</c:v>
                </c:pt>
                <c:pt idx="2">
                  <c:v>09-10</c:v>
                </c:pt>
                <c:pt idx="3">
                  <c:v>10-11</c:v>
                </c:pt>
                <c:pt idx="4">
                  <c:v>11-12</c:v>
                </c:pt>
                <c:pt idx="5">
                  <c:v>12-13</c:v>
                </c:pt>
                <c:pt idx="6">
                  <c:v>13-14</c:v>
                </c:pt>
                <c:pt idx="7">
                  <c:v>14-15*</c:v>
                </c:pt>
                <c:pt idx="8">
                  <c:v>15-16*</c:v>
                </c:pt>
                <c:pt idx="9">
                  <c:v>16-17*</c:v>
                </c:pt>
                <c:pt idx="10">
                  <c:v>17-18*</c:v>
                </c:pt>
                <c:pt idx="11">
                  <c:v>18-19*</c:v>
                </c:pt>
                <c:pt idx="12">
                  <c:v>19-20*</c:v>
                </c:pt>
                <c:pt idx="13">
                  <c:v>20-21*</c:v>
                </c:pt>
                <c:pt idx="14">
                  <c:v>21-22*</c:v>
                </c:pt>
              </c:strCache>
            </c:strRef>
          </c:cat>
          <c:val>
            <c:numRef>
              <c:f>'District Enroll by Ethnicity'!$G$5:$G$19</c:f>
              <c:numCache>
                <c:formatCode>General</c:formatCode>
                <c:ptCount val="15"/>
                <c:pt idx="0">
                  <c:v>55</c:v>
                </c:pt>
                <c:pt idx="1">
                  <c:v>62</c:v>
                </c:pt>
                <c:pt idx="2">
                  <c:v>54</c:v>
                </c:pt>
                <c:pt idx="3">
                  <c:v>51</c:v>
                </c:pt>
                <c:pt idx="4">
                  <c:v>49</c:v>
                </c:pt>
                <c:pt idx="5">
                  <c:v>51</c:v>
                </c:pt>
                <c:pt idx="6">
                  <c:v>50</c:v>
                </c:pt>
                <c:pt idx="7">
                  <c:v>51</c:v>
                </c:pt>
                <c:pt idx="8">
                  <c:v>56</c:v>
                </c:pt>
                <c:pt idx="9">
                  <c:v>108</c:v>
                </c:pt>
                <c:pt idx="10">
                  <c:v>124</c:v>
                </c:pt>
                <c:pt idx="11">
                  <c:v>27</c:v>
                </c:pt>
                <c:pt idx="12">
                  <c:v>27</c:v>
                </c:pt>
                <c:pt idx="13">
                  <c:v>29</c:v>
                </c:pt>
                <c:pt idx="14">
                  <c:v>28</c:v>
                </c:pt>
              </c:numCache>
            </c:numRef>
          </c:val>
          <c:smooth val="0"/>
          <c:extLst>
            <c:ext xmlns:c16="http://schemas.microsoft.com/office/drawing/2014/chart" uri="{C3380CC4-5D6E-409C-BE32-E72D297353CC}">
              <c16:uniqueId val="{00000015-26D5-4094-A58F-9708E84ADAA4}"/>
            </c:ext>
          </c:extLst>
        </c:ser>
        <c:dLbls>
          <c:showLegendKey val="0"/>
          <c:showVal val="0"/>
          <c:showCatName val="0"/>
          <c:showSerName val="0"/>
          <c:showPercent val="0"/>
          <c:showBubbleSize val="0"/>
        </c:dLbls>
        <c:marker val="1"/>
        <c:smooth val="0"/>
        <c:axId val="202523392"/>
        <c:axId val="202524928"/>
      </c:lineChart>
      <c:catAx>
        <c:axId val="202523392"/>
        <c:scaling>
          <c:orientation val="minMax"/>
        </c:scaling>
        <c:delete val="0"/>
        <c:axPos val="b"/>
        <c:numFmt formatCode="General" sourceLinked="0"/>
        <c:majorTickMark val="out"/>
        <c:minorTickMark val="none"/>
        <c:tickLblPos val="nextTo"/>
        <c:crossAx val="202524928"/>
        <c:crosses val="autoZero"/>
        <c:auto val="1"/>
        <c:lblAlgn val="ctr"/>
        <c:lblOffset val="100"/>
        <c:noMultiLvlLbl val="0"/>
      </c:catAx>
      <c:valAx>
        <c:axId val="202524928"/>
        <c:scaling>
          <c:orientation val="minMax"/>
        </c:scaling>
        <c:delete val="0"/>
        <c:axPos val="l"/>
        <c:majorGridlines/>
        <c:title>
          <c:tx>
            <c:rich>
              <a:bodyPr rot="-5400000" vert="horz"/>
              <a:lstStyle/>
              <a:p>
                <a:pPr>
                  <a:defRPr/>
                </a:pPr>
                <a:r>
                  <a:rPr lang="en-US"/>
                  <a:t>Number of Students</a:t>
                </a:r>
              </a:p>
            </c:rich>
          </c:tx>
          <c:overlay val="0"/>
        </c:title>
        <c:numFmt formatCode="General" sourceLinked="1"/>
        <c:majorTickMark val="out"/>
        <c:minorTickMark val="none"/>
        <c:tickLblPos val="nextTo"/>
        <c:crossAx val="202523392"/>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64469481434469E-2"/>
          <c:y val="3.2007253058465301E-2"/>
          <c:w val="0.9197524910456627"/>
          <c:h val="0.86198849276095257"/>
        </c:manualLayout>
      </c:layout>
      <c:barChart>
        <c:barDir val="col"/>
        <c:grouping val="clustered"/>
        <c:varyColors val="0"/>
        <c:ser>
          <c:idx val="0"/>
          <c:order val="0"/>
          <c:tx>
            <c:strRef>
              <c:f>'SOC Bar Graph'!$B$4</c:f>
              <c:strCache>
                <c:ptCount val="1"/>
                <c:pt idx="0">
                  <c:v>2017-18</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'SOC Bar Graph'!$A$5:$A$16</c:f>
              <c:strCache>
                <c:ptCount val="12"/>
                <c:pt idx="0">
                  <c:v>District</c:v>
                </c:pt>
                <c:pt idx="1">
                  <c:v>BH</c:v>
                </c:pt>
                <c:pt idx="2">
                  <c:v>CP</c:v>
                </c:pt>
                <c:pt idx="3">
                  <c:v>EDG</c:v>
                </c:pt>
                <c:pt idx="4">
                  <c:v>FH</c:v>
                </c:pt>
                <c:pt idx="5">
                  <c:v>HAR</c:v>
                </c:pt>
                <c:pt idx="6">
                  <c:v>LC</c:v>
                </c:pt>
                <c:pt idx="7">
                  <c:v>EDW</c:v>
                </c:pt>
                <c:pt idx="8">
                  <c:v>PCS</c:v>
                </c:pt>
                <c:pt idx="9">
                  <c:v>RAMS</c:v>
                </c:pt>
                <c:pt idx="10">
                  <c:v>RAHS</c:v>
                </c:pt>
                <c:pt idx="11">
                  <c:v>FAHS</c:v>
                </c:pt>
              </c:strCache>
            </c:strRef>
          </c:cat>
          <c:val>
            <c:numRef>
              <c:f>'SOC Bar Graph'!$B$5:$B$16</c:f>
              <c:numCache>
                <c:formatCode>0%</c:formatCode>
                <c:ptCount val="12"/>
                <c:pt idx="0">
                  <c:v>0.55400000000000005</c:v>
                </c:pt>
                <c:pt idx="1">
                  <c:v>0.46100000000000002</c:v>
                </c:pt>
                <c:pt idx="2">
                  <c:v>0.82199999999999995</c:v>
                </c:pt>
                <c:pt idx="3">
                  <c:v>0.79100000000000004</c:v>
                </c:pt>
                <c:pt idx="4">
                  <c:v>0.311</c:v>
                </c:pt>
                <c:pt idx="5">
                  <c:v>0.80900000000000005</c:v>
                </c:pt>
                <c:pt idx="6">
                  <c:v>0.70299999999999996</c:v>
                </c:pt>
                <c:pt idx="7">
                  <c:v>0.36399999999999999</c:v>
                </c:pt>
                <c:pt idx="8">
                  <c:v>0.38500000000000001</c:v>
                </c:pt>
                <c:pt idx="9">
                  <c:v>0.60399999999999998</c:v>
                </c:pt>
                <c:pt idx="10">
                  <c:v>0.52700000000000002</c:v>
                </c:pt>
                <c:pt idx="11">
                  <c:v>0.80200000000000005</c:v>
                </c:pt>
              </c:numCache>
            </c:numRef>
          </c:val>
          <c:extLst>
            <c:ext xmlns:c16="http://schemas.microsoft.com/office/drawing/2014/chart" uri="{C3380CC4-5D6E-409C-BE32-E72D297353CC}">
              <c16:uniqueId val="{00000000-030F-43B6-BC95-68F8E955065A}"/>
            </c:ext>
          </c:extLst>
        </c:ser>
        <c:ser>
          <c:idx val="1"/>
          <c:order val="1"/>
          <c:tx>
            <c:strRef>
              <c:f>'SOC Bar Graph'!$C$4</c:f>
              <c:strCache>
                <c:ptCount val="1"/>
                <c:pt idx="0">
                  <c:v>2018-19</c:v>
                </c:pt>
              </c:strCache>
            </c:strRef>
          </c:tx>
          <c:invertIfNegative val="0"/>
          <c:dLbls>
            <c:delete val="1"/>
          </c:dLbls>
          <c:cat>
            <c:strRef>
              <c:f>'SOC Bar Graph'!$A$5:$A$16</c:f>
              <c:strCache>
                <c:ptCount val="12"/>
                <c:pt idx="0">
                  <c:v>District</c:v>
                </c:pt>
                <c:pt idx="1">
                  <c:v>BH</c:v>
                </c:pt>
                <c:pt idx="2">
                  <c:v>CP</c:v>
                </c:pt>
                <c:pt idx="3">
                  <c:v>EDG</c:v>
                </c:pt>
                <c:pt idx="4">
                  <c:v>FH</c:v>
                </c:pt>
                <c:pt idx="5">
                  <c:v>HAR</c:v>
                </c:pt>
                <c:pt idx="6">
                  <c:v>LC</c:v>
                </c:pt>
                <c:pt idx="7">
                  <c:v>EDW</c:v>
                </c:pt>
                <c:pt idx="8">
                  <c:v>PCS</c:v>
                </c:pt>
                <c:pt idx="9">
                  <c:v>RAMS</c:v>
                </c:pt>
                <c:pt idx="10">
                  <c:v>RAHS</c:v>
                </c:pt>
                <c:pt idx="11">
                  <c:v>FAHS</c:v>
                </c:pt>
              </c:strCache>
            </c:strRef>
          </c:cat>
          <c:val>
            <c:numRef>
              <c:f>'SOC Bar Graph'!$C$5:$C$16</c:f>
              <c:numCache>
                <c:formatCode>0%</c:formatCode>
                <c:ptCount val="12"/>
                <c:pt idx="0">
                  <c:v>0.56000000000000005</c:v>
                </c:pt>
                <c:pt idx="1">
                  <c:v>0.47</c:v>
                </c:pt>
                <c:pt idx="2">
                  <c:v>0.81</c:v>
                </c:pt>
                <c:pt idx="3">
                  <c:v>0.8</c:v>
                </c:pt>
                <c:pt idx="4">
                  <c:v>0.33</c:v>
                </c:pt>
                <c:pt idx="5">
                  <c:v>0.81</c:v>
                </c:pt>
                <c:pt idx="6">
                  <c:v>0.71</c:v>
                </c:pt>
                <c:pt idx="7">
                  <c:v>0.38</c:v>
                </c:pt>
                <c:pt idx="8">
                  <c:v>0.42</c:v>
                </c:pt>
                <c:pt idx="9">
                  <c:v>0.6</c:v>
                </c:pt>
                <c:pt idx="10">
                  <c:v>0.53</c:v>
                </c:pt>
                <c:pt idx="11">
                  <c:v>0.72</c:v>
                </c:pt>
              </c:numCache>
            </c:numRef>
          </c:val>
          <c:extLst>
            <c:ext xmlns:c16="http://schemas.microsoft.com/office/drawing/2014/chart" uri="{C3380CC4-5D6E-409C-BE32-E72D297353CC}">
              <c16:uniqueId val="{00000001-030F-43B6-BC95-68F8E955065A}"/>
            </c:ext>
          </c:extLst>
        </c:ser>
        <c:ser>
          <c:idx val="2"/>
          <c:order val="2"/>
          <c:tx>
            <c:strRef>
              <c:f>'SOC Bar Graph'!$D$4</c:f>
              <c:strCache>
                <c:ptCount val="1"/>
                <c:pt idx="0">
                  <c:v>2019-20</c:v>
                </c:pt>
              </c:strCache>
            </c:strRef>
          </c:tx>
          <c:invertIfNegative val="0"/>
          <c:dLbls>
            <c:delete val="1"/>
          </c:dLbls>
          <c:cat>
            <c:strRef>
              <c:f>'SOC Bar Graph'!$A$5:$A$16</c:f>
              <c:strCache>
                <c:ptCount val="12"/>
                <c:pt idx="0">
                  <c:v>District</c:v>
                </c:pt>
                <c:pt idx="1">
                  <c:v>BH</c:v>
                </c:pt>
                <c:pt idx="2">
                  <c:v>CP</c:v>
                </c:pt>
                <c:pt idx="3">
                  <c:v>EDG</c:v>
                </c:pt>
                <c:pt idx="4">
                  <c:v>FH</c:v>
                </c:pt>
                <c:pt idx="5">
                  <c:v>HAR</c:v>
                </c:pt>
                <c:pt idx="6">
                  <c:v>LC</c:v>
                </c:pt>
                <c:pt idx="7">
                  <c:v>EDW</c:v>
                </c:pt>
                <c:pt idx="8">
                  <c:v>PCS</c:v>
                </c:pt>
                <c:pt idx="9">
                  <c:v>RAMS</c:v>
                </c:pt>
                <c:pt idx="10">
                  <c:v>RAHS</c:v>
                </c:pt>
                <c:pt idx="11">
                  <c:v>FAHS</c:v>
                </c:pt>
              </c:strCache>
            </c:strRef>
          </c:cat>
          <c:val>
            <c:numRef>
              <c:f>'SOC Bar Graph'!$D$5:$D$16</c:f>
              <c:numCache>
                <c:formatCode>0%</c:formatCode>
                <c:ptCount val="12"/>
                <c:pt idx="0">
                  <c:v>0.57999999999999996</c:v>
                </c:pt>
                <c:pt idx="1">
                  <c:v>0.46</c:v>
                </c:pt>
                <c:pt idx="2">
                  <c:v>0.81</c:v>
                </c:pt>
                <c:pt idx="3">
                  <c:v>0.81</c:v>
                </c:pt>
                <c:pt idx="4">
                  <c:v>0.35</c:v>
                </c:pt>
                <c:pt idx="5">
                  <c:v>0.82</c:v>
                </c:pt>
                <c:pt idx="6">
                  <c:v>0.74</c:v>
                </c:pt>
                <c:pt idx="7">
                  <c:v>0.42</c:v>
                </c:pt>
                <c:pt idx="8">
                  <c:v>0.43</c:v>
                </c:pt>
                <c:pt idx="9">
                  <c:v>0.6</c:v>
                </c:pt>
                <c:pt idx="10">
                  <c:v>0.56000000000000005</c:v>
                </c:pt>
                <c:pt idx="11">
                  <c:v>0.66</c:v>
                </c:pt>
              </c:numCache>
            </c:numRef>
          </c:val>
          <c:extLst>
            <c:ext xmlns:c16="http://schemas.microsoft.com/office/drawing/2014/chart" uri="{C3380CC4-5D6E-409C-BE32-E72D297353CC}">
              <c16:uniqueId val="{00000000-9FF1-9440-834B-5CA8F3D08541}"/>
            </c:ext>
          </c:extLst>
        </c:ser>
        <c:ser>
          <c:idx val="3"/>
          <c:order val="3"/>
          <c:tx>
            <c:strRef>
              <c:f>'SOC Bar Graph'!$E$4</c:f>
              <c:strCache>
                <c:ptCount val="1"/>
                <c:pt idx="0">
                  <c:v>2020-21</c:v>
                </c:pt>
              </c:strCache>
            </c:strRef>
          </c:tx>
          <c:invertIfNegative val="0"/>
          <c:dLbls>
            <c:delete val="1"/>
          </c:dLbls>
          <c:cat>
            <c:strRef>
              <c:f>'SOC Bar Graph'!$A$5:$A$16</c:f>
              <c:strCache>
                <c:ptCount val="12"/>
                <c:pt idx="0">
                  <c:v>District</c:v>
                </c:pt>
                <c:pt idx="1">
                  <c:v>BH</c:v>
                </c:pt>
                <c:pt idx="2">
                  <c:v>CP</c:v>
                </c:pt>
                <c:pt idx="3">
                  <c:v>EDG</c:v>
                </c:pt>
                <c:pt idx="4">
                  <c:v>FH</c:v>
                </c:pt>
                <c:pt idx="5">
                  <c:v>HAR</c:v>
                </c:pt>
                <c:pt idx="6">
                  <c:v>LC</c:v>
                </c:pt>
                <c:pt idx="7">
                  <c:v>EDW</c:v>
                </c:pt>
                <c:pt idx="8">
                  <c:v>PCS</c:v>
                </c:pt>
                <c:pt idx="9">
                  <c:v>RAMS</c:v>
                </c:pt>
                <c:pt idx="10">
                  <c:v>RAHS</c:v>
                </c:pt>
                <c:pt idx="11">
                  <c:v>FAHS</c:v>
                </c:pt>
              </c:strCache>
            </c:strRef>
          </c:cat>
          <c:val>
            <c:numRef>
              <c:f>'SOC Bar Graph'!$E$5:$E$16</c:f>
              <c:numCache>
                <c:formatCode>0%</c:formatCode>
                <c:ptCount val="12"/>
                <c:pt idx="0">
                  <c:v>0.59</c:v>
                </c:pt>
                <c:pt idx="1">
                  <c:v>0.48</c:v>
                </c:pt>
                <c:pt idx="2">
                  <c:v>0.83</c:v>
                </c:pt>
                <c:pt idx="3">
                  <c:v>0.81</c:v>
                </c:pt>
                <c:pt idx="4">
                  <c:v>0.37</c:v>
                </c:pt>
                <c:pt idx="5">
                  <c:v>0.88</c:v>
                </c:pt>
                <c:pt idx="6">
                  <c:v>0.75</c:v>
                </c:pt>
                <c:pt idx="7">
                  <c:v>0.45</c:v>
                </c:pt>
                <c:pt idx="8">
                  <c:v>0.43</c:v>
                </c:pt>
                <c:pt idx="9">
                  <c:v>0.61</c:v>
                </c:pt>
                <c:pt idx="10">
                  <c:v>0.56999999999999995</c:v>
                </c:pt>
                <c:pt idx="11">
                  <c:v>0.73</c:v>
                </c:pt>
              </c:numCache>
            </c:numRef>
          </c:val>
          <c:extLst>
            <c:ext xmlns:c16="http://schemas.microsoft.com/office/drawing/2014/chart" uri="{C3380CC4-5D6E-409C-BE32-E72D297353CC}">
              <c16:uniqueId val="{00000001-9FF1-9440-834B-5CA8F3D08541}"/>
            </c:ext>
          </c:extLst>
        </c:ser>
        <c:ser>
          <c:idx val="4"/>
          <c:order val="4"/>
          <c:tx>
            <c:strRef>
              <c:f>'SOC Bar Graph'!$F$4</c:f>
              <c:strCache>
                <c:ptCount val="1"/>
                <c:pt idx="0">
                  <c:v>2021-22</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'SOC Bar Graph'!$A$5:$A$16</c:f>
              <c:strCache>
                <c:ptCount val="12"/>
                <c:pt idx="0">
                  <c:v>District</c:v>
                </c:pt>
                <c:pt idx="1">
                  <c:v>BH</c:v>
                </c:pt>
                <c:pt idx="2">
                  <c:v>CP</c:v>
                </c:pt>
                <c:pt idx="3">
                  <c:v>EDG</c:v>
                </c:pt>
                <c:pt idx="4">
                  <c:v>FH</c:v>
                </c:pt>
                <c:pt idx="5">
                  <c:v>HAR</c:v>
                </c:pt>
                <c:pt idx="6">
                  <c:v>LC</c:v>
                </c:pt>
                <c:pt idx="7">
                  <c:v>EDW</c:v>
                </c:pt>
                <c:pt idx="8">
                  <c:v>PCS</c:v>
                </c:pt>
                <c:pt idx="9">
                  <c:v>RAMS</c:v>
                </c:pt>
                <c:pt idx="10">
                  <c:v>RAHS</c:v>
                </c:pt>
                <c:pt idx="11">
                  <c:v>FAHS</c:v>
                </c:pt>
              </c:strCache>
            </c:strRef>
          </c:cat>
          <c:val>
            <c:numRef>
              <c:f>'SOC Bar Graph'!$F$5:$F$16</c:f>
              <c:numCache>
                <c:formatCode>0%</c:formatCode>
                <c:ptCount val="12"/>
                <c:pt idx="0">
                  <c:v>0.59899999999999998</c:v>
                </c:pt>
                <c:pt idx="1">
                  <c:v>0.48499999999999999</c:v>
                </c:pt>
                <c:pt idx="2">
                  <c:v>0.78900000000000003</c:v>
                </c:pt>
                <c:pt idx="3">
                  <c:v>0.83499999999999996</c:v>
                </c:pt>
                <c:pt idx="4">
                  <c:v>0.36799999999999999</c:v>
                </c:pt>
                <c:pt idx="5">
                  <c:v>0.84499999999999997</c:v>
                </c:pt>
                <c:pt idx="6">
                  <c:v>0.746</c:v>
                </c:pt>
                <c:pt idx="7">
                  <c:v>0.43099999999999999</c:v>
                </c:pt>
                <c:pt idx="8">
                  <c:v>0.49099999999999999</c:v>
                </c:pt>
                <c:pt idx="9">
                  <c:v>0.63700000000000001</c:v>
                </c:pt>
                <c:pt idx="10">
                  <c:v>0.57099999999999995</c:v>
                </c:pt>
                <c:pt idx="11">
                  <c:v>0.85499999999999998</c:v>
                </c:pt>
              </c:numCache>
            </c:numRef>
          </c:val>
          <c:extLst>
            <c:ext xmlns:c16="http://schemas.microsoft.com/office/drawing/2014/chart" uri="{C3380CC4-5D6E-409C-BE32-E72D297353CC}">
              <c16:uniqueId val="{00000002-9FF1-9440-834B-5CA8F3D08541}"/>
            </c:ext>
          </c:extLst>
        </c:ser>
        <c:dLbls>
          <c:dLblPos val="outEnd"/>
          <c:showLegendKey val="0"/>
          <c:showVal val="1"/>
          <c:showCatName val="0"/>
          <c:showSerName val="0"/>
          <c:showPercent val="0"/>
          <c:showBubbleSize val="0"/>
        </c:dLbls>
        <c:gapWidth val="150"/>
        <c:axId val="239011712"/>
        <c:axId val="239013248"/>
      </c:barChart>
      <c:catAx>
        <c:axId val="239011712"/>
        <c:scaling>
          <c:orientation val="minMax"/>
        </c:scaling>
        <c:delete val="0"/>
        <c:axPos val="b"/>
        <c:numFmt formatCode="General" sourceLinked="0"/>
        <c:majorTickMark val="out"/>
        <c:minorTickMark val="none"/>
        <c:tickLblPos val="nextTo"/>
        <c:crossAx val="239013248"/>
        <c:crosses val="autoZero"/>
        <c:auto val="1"/>
        <c:lblAlgn val="ctr"/>
        <c:lblOffset val="100"/>
        <c:noMultiLvlLbl val="0"/>
      </c:catAx>
      <c:valAx>
        <c:axId val="239013248"/>
        <c:scaling>
          <c:orientation val="minMax"/>
        </c:scaling>
        <c:delete val="0"/>
        <c:axPos val="l"/>
        <c:majorGridlines/>
        <c:numFmt formatCode="0%" sourceLinked="0"/>
        <c:majorTickMark val="out"/>
        <c:minorTickMark val="none"/>
        <c:tickLblPos val="nextTo"/>
        <c:crossAx val="239011712"/>
        <c:crosses val="autoZero"/>
        <c:crossBetween val="between"/>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'EL Enrollment'!$B$4</c:f>
              <c:strCache>
                <c:ptCount val="1"/>
                <c:pt idx="0">
                  <c:v>2020-21</c:v>
                </c:pt>
              </c:strCache>
            </c:strRef>
          </c:tx>
          <c:invertIfNegative val="0"/>
          <c:dLbls>
            <c:dLbl>
              <c:idx val="2"/>
              <c:layout>
                <c:manualLayout>
                  <c:x val="-6.4766839378238338E-3"/>
                  <c:y val="1.13250283125707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B9-6D41-8C91-B37B2660DE27}"/>
                </c:ext>
              </c:extLst>
            </c:dLbl>
            <c:dLbl>
              <c:idx val="3"/>
              <c:layout>
                <c:manualLayout>
                  <c:x val="-4.3177892918825561E-3"/>
                  <c:y val="1.51000377500943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B9-6D41-8C91-B37B2660DE27}"/>
                </c:ext>
              </c:extLst>
            </c:dLbl>
            <c:dLbl>
              <c:idx val="6"/>
              <c:layout>
                <c:manualLayout>
                  <c:x val="-8.6355785837651123E-3"/>
                  <c:y val="1.13250283125707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B9-6D41-8C91-B37B2660DE27}"/>
                </c:ext>
              </c:extLst>
            </c:dLbl>
            <c:dLbl>
              <c:idx val="10"/>
              <c:layout>
                <c:manualLayout>
                  <c:x val="-4.3177892918825561E-3"/>
                  <c:y val="1.13250283125707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B9-6D41-8C91-B37B2660DE27}"/>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Enrollment'!$A$5:$A$16</c:f>
              <c:strCache>
                <c:ptCount val="12"/>
                <c:pt idx="0">
                  <c:v>RAHS</c:v>
                </c:pt>
                <c:pt idx="1">
                  <c:v>FAHS</c:v>
                </c:pt>
                <c:pt idx="2">
                  <c:v>RAMS</c:v>
                </c:pt>
                <c:pt idx="3">
                  <c:v>PCS</c:v>
                </c:pt>
                <c:pt idx="4">
                  <c:v>BH</c:v>
                </c:pt>
                <c:pt idx="5">
                  <c:v>CP</c:v>
                </c:pt>
                <c:pt idx="6">
                  <c:v>EDG</c:v>
                </c:pt>
                <c:pt idx="7">
                  <c:v>FH</c:v>
                </c:pt>
                <c:pt idx="8">
                  <c:v>HAR</c:v>
                </c:pt>
                <c:pt idx="9">
                  <c:v>LC</c:v>
                </c:pt>
                <c:pt idx="10">
                  <c:v>EDW</c:v>
                </c:pt>
                <c:pt idx="11">
                  <c:v>District</c:v>
                </c:pt>
              </c:strCache>
            </c:strRef>
          </c:cat>
          <c:val>
            <c:numRef>
              <c:f>'EL Enrollment'!$B$5:$B$16</c:f>
              <c:numCache>
                <c:formatCode>0%</c:formatCode>
                <c:ptCount val="12"/>
                <c:pt idx="0">
                  <c:v>0.1</c:v>
                </c:pt>
                <c:pt idx="1">
                  <c:v>0.12</c:v>
                </c:pt>
                <c:pt idx="2">
                  <c:v>0.12</c:v>
                </c:pt>
                <c:pt idx="3">
                  <c:v>0.09</c:v>
                </c:pt>
                <c:pt idx="4">
                  <c:v>0.16</c:v>
                </c:pt>
                <c:pt idx="5">
                  <c:v>0.36</c:v>
                </c:pt>
                <c:pt idx="6">
                  <c:v>0.28000000000000003</c:v>
                </c:pt>
                <c:pt idx="7">
                  <c:v>0.12</c:v>
                </c:pt>
                <c:pt idx="8">
                  <c:v>0.23</c:v>
                </c:pt>
                <c:pt idx="9">
                  <c:v>0.27</c:v>
                </c:pt>
                <c:pt idx="10">
                  <c:v>0.18</c:v>
                </c:pt>
                <c:pt idx="11">
                  <c:v>0.16</c:v>
                </c:pt>
              </c:numCache>
            </c:numRef>
          </c:val>
          <c:extLst>
            <c:ext xmlns:c16="http://schemas.microsoft.com/office/drawing/2014/chart" uri="{C3380CC4-5D6E-409C-BE32-E72D297353CC}">
              <c16:uniqueId val="{00000004-77B9-6D41-8C91-B37B2660DE27}"/>
            </c:ext>
          </c:extLst>
        </c:ser>
        <c:ser>
          <c:idx val="1"/>
          <c:order val="1"/>
          <c:tx>
            <c:strRef>
              <c:f>'EL Enrollment'!$C$4</c:f>
              <c:strCache>
                <c:ptCount val="1"/>
                <c:pt idx="0">
                  <c:v>2021-22</c:v>
                </c:pt>
              </c:strCache>
            </c:strRef>
          </c:tx>
          <c:invertIfNegative val="0"/>
          <c:dLbls>
            <c:dLbl>
              <c:idx val="0"/>
              <c:layout>
                <c:manualLayout>
                  <c:x val="1.5112262521588947E-2"/>
                  <c:y val="1.51000377500943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B9-6D41-8C91-B37B2660DE27}"/>
                </c:ext>
              </c:extLst>
            </c:dLbl>
            <c:dLbl>
              <c:idx val="1"/>
              <c:layout>
                <c:manualLayout>
                  <c:x val="6.4766839378238338E-3"/>
                  <c:y val="3.77500943752359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B9-6D41-8C91-B37B2660DE27}"/>
                </c:ext>
              </c:extLst>
            </c:dLbl>
            <c:dLbl>
              <c:idx val="2"/>
              <c:layout>
                <c:manualLayout>
                  <c:x val="1.7271157167530225E-2"/>
                  <c:y val="1.51000377500943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B9-6D41-8C91-B37B2660DE27}"/>
                </c:ext>
              </c:extLst>
            </c:dLbl>
            <c:dLbl>
              <c:idx val="3"/>
              <c:layout>
                <c:manualLayout>
                  <c:x val="7.210982712903294E-3"/>
                  <c:y val="1.13250200944299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B9-6D41-8C91-B37B2660DE27}"/>
                </c:ext>
              </c:extLst>
            </c:dLbl>
            <c:dLbl>
              <c:idx val="4"/>
              <c:layout>
                <c:manualLayout>
                  <c:x val="8.6355785837651123E-3"/>
                  <c:y val="7.55001887504718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B9-6D41-8C91-B37B2660DE27}"/>
                </c:ext>
              </c:extLst>
            </c:dLbl>
            <c:dLbl>
              <c:idx val="5"/>
              <c:layout>
                <c:manualLayout>
                  <c:x val="8.635578583765112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7B9-6D41-8C91-B37B2660DE27}"/>
                </c:ext>
              </c:extLst>
            </c:dLbl>
            <c:dLbl>
              <c:idx val="7"/>
              <c:layout>
                <c:manualLayout>
                  <c:x val="1.295336787564759E-2"/>
                  <c:y val="3.77500943752359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7B9-6D41-8C91-B37B2660DE27}"/>
                </c:ext>
              </c:extLst>
            </c:dLbl>
            <c:dLbl>
              <c:idx val="8"/>
              <c:layout>
                <c:manualLayout>
                  <c:x val="6.476683937823833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7B9-6D41-8C91-B37B2660DE27}"/>
                </c:ext>
              </c:extLst>
            </c:dLbl>
            <c:dLbl>
              <c:idx val="9"/>
              <c:layout>
                <c:manualLayout>
                  <c:x val="8.6354085920607067E-3"/>
                  <c:y val="3.77500943752359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7B9-6D41-8C91-B37B2660DE27}"/>
                </c:ext>
              </c:extLst>
            </c:dLbl>
            <c:dLbl>
              <c:idx val="10"/>
              <c:layout>
                <c:manualLayout>
                  <c:x val="1.5112262521588947E-2"/>
                  <c:y val="7.55001887504718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7B9-6D41-8C91-B37B2660DE27}"/>
                </c:ext>
              </c:extLst>
            </c:dLbl>
            <c:dLbl>
              <c:idx val="11"/>
              <c:layout>
                <c:manualLayout>
                  <c:x val="1.079447322970639E-2"/>
                  <c:y val="1.13250283125707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7B9-6D41-8C91-B37B2660DE27}"/>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Enrollment'!$A$5:$A$16</c:f>
              <c:strCache>
                <c:ptCount val="12"/>
                <c:pt idx="0">
                  <c:v>RAHS</c:v>
                </c:pt>
                <c:pt idx="1">
                  <c:v>FAHS</c:v>
                </c:pt>
                <c:pt idx="2">
                  <c:v>RAMS</c:v>
                </c:pt>
                <c:pt idx="3">
                  <c:v>PCS</c:v>
                </c:pt>
                <c:pt idx="4">
                  <c:v>BH</c:v>
                </c:pt>
                <c:pt idx="5">
                  <c:v>CP</c:v>
                </c:pt>
                <c:pt idx="6">
                  <c:v>EDG</c:v>
                </c:pt>
                <c:pt idx="7">
                  <c:v>FH</c:v>
                </c:pt>
                <c:pt idx="8">
                  <c:v>HAR</c:v>
                </c:pt>
                <c:pt idx="9">
                  <c:v>LC</c:v>
                </c:pt>
                <c:pt idx="10">
                  <c:v>EDW</c:v>
                </c:pt>
                <c:pt idx="11">
                  <c:v>District</c:v>
                </c:pt>
              </c:strCache>
            </c:strRef>
          </c:cat>
          <c:val>
            <c:numRef>
              <c:f>'EL Enrollment'!$C$5:$C$16</c:f>
              <c:numCache>
                <c:formatCode>0%</c:formatCode>
                <c:ptCount val="12"/>
                <c:pt idx="0">
                  <c:v>0.09</c:v>
                </c:pt>
                <c:pt idx="1">
                  <c:v>0.08</c:v>
                </c:pt>
                <c:pt idx="2">
                  <c:v>0.12</c:v>
                </c:pt>
                <c:pt idx="3">
                  <c:v>0.09</c:v>
                </c:pt>
                <c:pt idx="4">
                  <c:v>0.1</c:v>
                </c:pt>
                <c:pt idx="5">
                  <c:v>0.24</c:v>
                </c:pt>
                <c:pt idx="6">
                  <c:v>0.32</c:v>
                </c:pt>
                <c:pt idx="7">
                  <c:v>0.06</c:v>
                </c:pt>
                <c:pt idx="8">
                  <c:v>0.17</c:v>
                </c:pt>
                <c:pt idx="9">
                  <c:v>0.19</c:v>
                </c:pt>
                <c:pt idx="10">
                  <c:v>0.18</c:v>
                </c:pt>
                <c:pt idx="11">
                  <c:v>0.13</c:v>
                </c:pt>
              </c:numCache>
            </c:numRef>
          </c:val>
          <c:extLst>
            <c:ext xmlns:c16="http://schemas.microsoft.com/office/drawing/2014/chart" uri="{C3380CC4-5D6E-409C-BE32-E72D297353CC}">
              <c16:uniqueId val="{00000010-77B9-6D41-8C91-B37B2660DE27}"/>
            </c:ext>
          </c:extLst>
        </c:ser>
        <c:dLbls>
          <c:showLegendKey val="0"/>
          <c:showVal val="0"/>
          <c:showCatName val="0"/>
          <c:showSerName val="0"/>
          <c:showPercent val="0"/>
          <c:showBubbleSize val="0"/>
        </c:dLbls>
        <c:gapWidth val="150"/>
        <c:axId val="239804800"/>
        <c:axId val="239806336"/>
      </c:barChart>
      <c:catAx>
        <c:axId val="239804800"/>
        <c:scaling>
          <c:orientation val="minMax"/>
        </c:scaling>
        <c:delete val="0"/>
        <c:axPos val="b"/>
        <c:numFmt formatCode="General" sourceLinked="0"/>
        <c:majorTickMark val="out"/>
        <c:minorTickMark val="none"/>
        <c:tickLblPos val="nextTo"/>
        <c:crossAx val="239806336"/>
        <c:crosses val="autoZero"/>
        <c:auto val="1"/>
        <c:lblAlgn val="ctr"/>
        <c:lblOffset val="100"/>
        <c:noMultiLvlLbl val="0"/>
      </c:catAx>
      <c:valAx>
        <c:axId val="239806336"/>
        <c:scaling>
          <c:orientation val="minMax"/>
        </c:scaling>
        <c:delete val="0"/>
        <c:axPos val="l"/>
        <c:majorGridlines/>
        <c:numFmt formatCode="0%" sourceLinked="1"/>
        <c:majorTickMark val="out"/>
        <c:minorTickMark val="none"/>
        <c:tickLblPos val="nextTo"/>
        <c:crossAx val="239804800"/>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39017774035083"/>
          <c:y val="1.5577192443307014E-2"/>
          <c:w val="0.72821788126265496"/>
          <c:h val="0.54643860735588645"/>
        </c:manualLayout>
      </c:layout>
      <c:lineChart>
        <c:grouping val="standard"/>
        <c:varyColors val="0"/>
        <c:ser>
          <c:idx val="0"/>
          <c:order val="0"/>
          <c:tx>
            <c:strRef>
              <c:f>'EL School Trend'!$A$5</c:f>
              <c:strCache>
                <c:ptCount val="1"/>
                <c:pt idx="0">
                  <c:v>Edgerton</c:v>
                </c:pt>
              </c:strCache>
            </c:strRef>
          </c:tx>
          <c:dLbls>
            <c:dLbl>
              <c:idx val="0"/>
              <c:layout>
                <c:manualLayout>
                  <c:x val="-4.1899101554613363E-2"/>
                  <c:y val="1.6694490818030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E3-B444-8574-E68C3DF9E747}"/>
                </c:ext>
              </c:extLst>
            </c:dLbl>
            <c:dLbl>
              <c:idx val="1"/>
              <c:delete val="1"/>
              <c:extLst>
                <c:ext xmlns:c15="http://schemas.microsoft.com/office/drawing/2012/chart" uri="{CE6537A1-D6FC-4f65-9D91-7224C49458BB}"/>
                <c:ext xmlns:c16="http://schemas.microsoft.com/office/drawing/2014/chart" uri="{C3380CC4-5D6E-409C-BE32-E72D297353CC}">
                  <c16:uniqueId val="{00000001-D1E3-B444-8574-E68C3DF9E747}"/>
                </c:ext>
              </c:extLst>
            </c:dLbl>
            <c:dLbl>
              <c:idx val="2"/>
              <c:delete val="1"/>
              <c:extLst>
                <c:ext xmlns:c15="http://schemas.microsoft.com/office/drawing/2012/chart" uri="{CE6537A1-D6FC-4f65-9D91-7224C49458BB}"/>
                <c:ext xmlns:c16="http://schemas.microsoft.com/office/drawing/2014/chart" uri="{C3380CC4-5D6E-409C-BE32-E72D297353CC}">
                  <c16:uniqueId val="{00000002-D1E3-B444-8574-E68C3DF9E747}"/>
                </c:ext>
              </c:extLst>
            </c:dLbl>
            <c:dLbl>
              <c:idx val="3"/>
              <c:delete val="1"/>
              <c:extLst>
                <c:ext xmlns:c15="http://schemas.microsoft.com/office/drawing/2012/chart" uri="{CE6537A1-D6FC-4f65-9D91-7224C49458BB}"/>
                <c:ext xmlns:c16="http://schemas.microsoft.com/office/drawing/2014/chart" uri="{C3380CC4-5D6E-409C-BE32-E72D297353CC}">
                  <c16:uniqueId val="{00000003-D1E3-B444-8574-E68C3DF9E747}"/>
                </c:ext>
              </c:extLst>
            </c:dLbl>
            <c:dLbl>
              <c:idx val="4"/>
              <c:layout>
                <c:manualLayout>
                  <c:x val="-6.642691298203109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E3-B444-8574-E68C3DF9E7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School Trend'!$F$4:$J$4</c:f>
              <c:strCache>
                <c:ptCount val="5"/>
                <c:pt idx="0">
                  <c:v>2017-18</c:v>
                </c:pt>
                <c:pt idx="1">
                  <c:v>2018-19</c:v>
                </c:pt>
                <c:pt idx="2">
                  <c:v>2019-20</c:v>
                </c:pt>
                <c:pt idx="3">
                  <c:v>2020-21</c:v>
                </c:pt>
                <c:pt idx="4">
                  <c:v>2021-22</c:v>
                </c:pt>
              </c:strCache>
            </c:strRef>
          </c:cat>
          <c:val>
            <c:numRef>
              <c:f>'EL School Trend'!$F$5:$J$5</c:f>
              <c:numCache>
                <c:formatCode>0%</c:formatCode>
                <c:ptCount val="5"/>
                <c:pt idx="0">
                  <c:v>0.34</c:v>
                </c:pt>
                <c:pt idx="1">
                  <c:v>0.28999999999999998</c:v>
                </c:pt>
                <c:pt idx="2">
                  <c:v>0.27</c:v>
                </c:pt>
                <c:pt idx="3">
                  <c:v>0.28000000000000003</c:v>
                </c:pt>
                <c:pt idx="4">
                  <c:v>0.32</c:v>
                </c:pt>
              </c:numCache>
            </c:numRef>
          </c:val>
          <c:smooth val="0"/>
          <c:extLst>
            <c:ext xmlns:c16="http://schemas.microsoft.com/office/drawing/2014/chart" uri="{C3380CC4-5D6E-409C-BE32-E72D297353CC}">
              <c16:uniqueId val="{00000005-D1E3-B444-8574-E68C3DF9E747}"/>
            </c:ext>
          </c:extLst>
        </c:ser>
        <c:ser>
          <c:idx val="1"/>
          <c:order val="1"/>
          <c:tx>
            <c:strRef>
              <c:f>'EL School Trend'!$A$6</c:f>
              <c:strCache>
                <c:ptCount val="1"/>
                <c:pt idx="0">
                  <c:v>Little Canada</c:v>
                </c:pt>
              </c:strCache>
            </c:strRef>
          </c:tx>
          <c:dLbls>
            <c:dLbl>
              <c:idx val="0"/>
              <c:layout>
                <c:manualLayout>
                  <c:x val="-4.9911922067433896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E3-B444-8574-E68C3DF9E747}"/>
                </c:ext>
              </c:extLst>
            </c:dLbl>
            <c:dLbl>
              <c:idx val="1"/>
              <c:delete val="1"/>
              <c:extLst>
                <c:ext xmlns:c15="http://schemas.microsoft.com/office/drawing/2012/chart" uri="{CE6537A1-D6FC-4f65-9D91-7224C49458BB}"/>
                <c:ext xmlns:c16="http://schemas.microsoft.com/office/drawing/2014/chart" uri="{C3380CC4-5D6E-409C-BE32-E72D297353CC}">
                  <c16:uniqueId val="{00000007-D1E3-B444-8574-E68C3DF9E747}"/>
                </c:ext>
              </c:extLst>
            </c:dLbl>
            <c:dLbl>
              <c:idx val="2"/>
              <c:delete val="1"/>
              <c:extLst>
                <c:ext xmlns:c15="http://schemas.microsoft.com/office/drawing/2012/chart" uri="{CE6537A1-D6FC-4f65-9D91-7224C49458BB}"/>
                <c:ext xmlns:c16="http://schemas.microsoft.com/office/drawing/2014/chart" uri="{C3380CC4-5D6E-409C-BE32-E72D297353CC}">
                  <c16:uniqueId val="{00000008-D1E3-B444-8574-E68C3DF9E747}"/>
                </c:ext>
              </c:extLst>
            </c:dLbl>
            <c:dLbl>
              <c:idx val="3"/>
              <c:delete val="1"/>
              <c:extLst>
                <c:ext xmlns:c15="http://schemas.microsoft.com/office/drawing/2012/chart" uri="{CE6537A1-D6FC-4f65-9D91-7224C49458BB}"/>
                <c:ext xmlns:c16="http://schemas.microsoft.com/office/drawing/2014/chart" uri="{C3380CC4-5D6E-409C-BE32-E72D297353CC}">
                  <c16:uniqueId val="{00000009-D1E3-B444-8574-E68C3DF9E747}"/>
                </c:ext>
              </c:extLst>
            </c:dLbl>
            <c:dLbl>
              <c:idx val="4"/>
              <c:layout>
                <c:manualLayout>
                  <c:x val="-6.642691298203109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E3-B444-8574-E68C3DF9E7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School Trend'!$F$4:$J$4</c:f>
              <c:strCache>
                <c:ptCount val="5"/>
                <c:pt idx="0">
                  <c:v>2017-18</c:v>
                </c:pt>
                <c:pt idx="1">
                  <c:v>2018-19</c:v>
                </c:pt>
                <c:pt idx="2">
                  <c:v>2019-20</c:v>
                </c:pt>
                <c:pt idx="3">
                  <c:v>2020-21</c:v>
                </c:pt>
                <c:pt idx="4">
                  <c:v>2021-22</c:v>
                </c:pt>
              </c:strCache>
            </c:strRef>
          </c:cat>
          <c:val>
            <c:numRef>
              <c:f>'EL School Trend'!$F$6:$J$6</c:f>
              <c:numCache>
                <c:formatCode>0%</c:formatCode>
                <c:ptCount val="5"/>
                <c:pt idx="0">
                  <c:v>0.26</c:v>
                </c:pt>
                <c:pt idx="1">
                  <c:v>0.25</c:v>
                </c:pt>
                <c:pt idx="2">
                  <c:v>0.26</c:v>
                </c:pt>
                <c:pt idx="3">
                  <c:v>0.27</c:v>
                </c:pt>
                <c:pt idx="4">
                  <c:v>0.19</c:v>
                </c:pt>
              </c:numCache>
            </c:numRef>
          </c:val>
          <c:smooth val="0"/>
          <c:extLst>
            <c:ext xmlns:c16="http://schemas.microsoft.com/office/drawing/2014/chart" uri="{C3380CC4-5D6E-409C-BE32-E72D297353CC}">
              <c16:uniqueId val="{0000000B-D1E3-B444-8574-E68C3DF9E747}"/>
            </c:ext>
          </c:extLst>
        </c:ser>
        <c:ser>
          <c:idx val="2"/>
          <c:order val="2"/>
          <c:tx>
            <c:strRef>
              <c:f>'EL School Trend'!$A$7</c:f>
              <c:strCache>
                <c:ptCount val="1"/>
                <c:pt idx="0">
                  <c:v>Brimhall</c:v>
                </c:pt>
              </c:strCache>
            </c:strRef>
          </c:tx>
          <c:dLbls>
            <c:dLbl>
              <c:idx val="0"/>
              <c:layout>
                <c:manualLayout>
                  <c:x val="-3.8020988012563532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E3-B444-8574-E68C3DF9E747}"/>
                </c:ext>
              </c:extLst>
            </c:dLbl>
            <c:dLbl>
              <c:idx val="1"/>
              <c:delete val="1"/>
              <c:extLst>
                <c:ext xmlns:c15="http://schemas.microsoft.com/office/drawing/2012/chart" uri="{CE6537A1-D6FC-4f65-9D91-7224C49458BB}"/>
                <c:ext xmlns:c16="http://schemas.microsoft.com/office/drawing/2014/chart" uri="{C3380CC4-5D6E-409C-BE32-E72D297353CC}">
                  <c16:uniqueId val="{0000000D-D1E3-B444-8574-E68C3DF9E747}"/>
                </c:ext>
              </c:extLst>
            </c:dLbl>
            <c:dLbl>
              <c:idx val="2"/>
              <c:delete val="1"/>
              <c:extLst>
                <c:ext xmlns:c15="http://schemas.microsoft.com/office/drawing/2012/chart" uri="{CE6537A1-D6FC-4f65-9D91-7224C49458BB}"/>
                <c:ext xmlns:c16="http://schemas.microsoft.com/office/drawing/2014/chart" uri="{C3380CC4-5D6E-409C-BE32-E72D297353CC}">
                  <c16:uniqueId val="{0000000E-D1E3-B444-8574-E68C3DF9E747}"/>
                </c:ext>
              </c:extLst>
            </c:dLbl>
            <c:dLbl>
              <c:idx val="3"/>
              <c:delete val="1"/>
              <c:extLst>
                <c:ext xmlns:c15="http://schemas.microsoft.com/office/drawing/2012/chart" uri="{CE6537A1-D6FC-4f65-9D91-7224C49458BB}"/>
                <c:ext xmlns:c16="http://schemas.microsoft.com/office/drawing/2014/chart" uri="{C3380CC4-5D6E-409C-BE32-E72D297353CC}">
                  <c16:uniqueId val="{0000000F-D1E3-B444-8574-E68C3DF9E747}"/>
                </c:ext>
              </c:extLst>
            </c:dLbl>
            <c:dLbl>
              <c:idx val="4"/>
              <c:layout>
                <c:manualLayout>
                  <c:x val="-5.0401271956390069E-3"/>
                  <c:y val="-2.78241513633834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1E3-B444-8574-E68C3DF9E7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School Trend'!$F$4:$J$4</c:f>
              <c:strCache>
                <c:ptCount val="5"/>
                <c:pt idx="0">
                  <c:v>2017-18</c:v>
                </c:pt>
                <c:pt idx="1">
                  <c:v>2018-19</c:v>
                </c:pt>
                <c:pt idx="2">
                  <c:v>2019-20</c:v>
                </c:pt>
                <c:pt idx="3">
                  <c:v>2020-21</c:v>
                </c:pt>
                <c:pt idx="4">
                  <c:v>2021-22</c:v>
                </c:pt>
              </c:strCache>
            </c:strRef>
          </c:cat>
          <c:val>
            <c:numRef>
              <c:f>'EL School Trend'!$F$7:$J$7</c:f>
              <c:numCache>
                <c:formatCode>0%</c:formatCode>
                <c:ptCount val="5"/>
                <c:pt idx="0">
                  <c:v>0.13</c:v>
                </c:pt>
                <c:pt idx="1">
                  <c:v>0.08</c:v>
                </c:pt>
                <c:pt idx="2">
                  <c:v>0.14000000000000001</c:v>
                </c:pt>
                <c:pt idx="3">
                  <c:v>0.16</c:v>
                </c:pt>
                <c:pt idx="4">
                  <c:v>0.1</c:v>
                </c:pt>
              </c:numCache>
            </c:numRef>
          </c:val>
          <c:smooth val="0"/>
          <c:extLst>
            <c:ext xmlns:c16="http://schemas.microsoft.com/office/drawing/2014/chart" uri="{C3380CC4-5D6E-409C-BE32-E72D297353CC}">
              <c16:uniqueId val="{00000011-D1E3-B444-8574-E68C3DF9E747}"/>
            </c:ext>
          </c:extLst>
        </c:ser>
        <c:ser>
          <c:idx val="3"/>
          <c:order val="3"/>
          <c:tx>
            <c:strRef>
              <c:f>'EL School Trend'!$A$8</c:f>
              <c:strCache>
                <c:ptCount val="1"/>
                <c:pt idx="0">
                  <c:v>Central Park</c:v>
                </c:pt>
              </c:strCache>
            </c:strRef>
          </c:tx>
          <c:dLbls>
            <c:dLbl>
              <c:idx val="0"/>
              <c:layout>
                <c:manualLayout>
                  <c:x val="-5.7924742580254408E-2"/>
                  <c:y val="-1.2752588722557589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1E3-B444-8574-E68C3DF9E747}"/>
                </c:ext>
              </c:extLst>
            </c:dLbl>
            <c:dLbl>
              <c:idx val="1"/>
              <c:delete val="1"/>
              <c:extLst>
                <c:ext xmlns:c15="http://schemas.microsoft.com/office/drawing/2012/chart" uri="{CE6537A1-D6FC-4f65-9D91-7224C49458BB}"/>
                <c:ext xmlns:c16="http://schemas.microsoft.com/office/drawing/2014/chart" uri="{C3380CC4-5D6E-409C-BE32-E72D297353CC}">
                  <c16:uniqueId val="{00000013-D1E3-B444-8574-E68C3DF9E747}"/>
                </c:ext>
              </c:extLst>
            </c:dLbl>
            <c:dLbl>
              <c:idx val="2"/>
              <c:delete val="1"/>
              <c:extLst>
                <c:ext xmlns:c15="http://schemas.microsoft.com/office/drawing/2012/chart" uri="{CE6537A1-D6FC-4f65-9D91-7224C49458BB}"/>
                <c:ext xmlns:c16="http://schemas.microsoft.com/office/drawing/2014/chart" uri="{C3380CC4-5D6E-409C-BE32-E72D297353CC}">
                  <c16:uniqueId val="{00000014-D1E3-B444-8574-E68C3DF9E747}"/>
                </c:ext>
              </c:extLst>
            </c:dLbl>
            <c:dLbl>
              <c:idx val="3"/>
              <c:delete val="1"/>
              <c:extLst>
                <c:ext xmlns:c15="http://schemas.microsoft.com/office/drawing/2012/chart" uri="{CE6537A1-D6FC-4f65-9D91-7224C49458BB}"/>
                <c:ext xmlns:c16="http://schemas.microsoft.com/office/drawing/2014/chart" uri="{C3380CC4-5D6E-409C-BE32-E72D297353CC}">
                  <c16:uniqueId val="{00000015-D1E3-B444-8574-E68C3DF9E747}"/>
                </c:ext>
              </c:extLst>
            </c:dLbl>
            <c:dLbl>
              <c:idx val="4"/>
              <c:layout>
                <c:manualLayout>
                  <c:x val="-6.642691298203109E-3"/>
                  <c:y val="5.56483027267668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1E3-B444-8574-E68C3DF9E7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School Trend'!$F$4:$J$4</c:f>
              <c:strCache>
                <c:ptCount val="5"/>
                <c:pt idx="0">
                  <c:v>2017-18</c:v>
                </c:pt>
                <c:pt idx="1">
                  <c:v>2018-19</c:v>
                </c:pt>
                <c:pt idx="2">
                  <c:v>2019-20</c:v>
                </c:pt>
                <c:pt idx="3">
                  <c:v>2020-21</c:v>
                </c:pt>
                <c:pt idx="4">
                  <c:v>2021-22</c:v>
                </c:pt>
              </c:strCache>
            </c:strRef>
          </c:cat>
          <c:val>
            <c:numRef>
              <c:f>'EL School Trend'!$F$8:$J$8</c:f>
              <c:numCache>
                <c:formatCode>0%</c:formatCode>
                <c:ptCount val="5"/>
                <c:pt idx="0">
                  <c:v>0.35</c:v>
                </c:pt>
                <c:pt idx="1">
                  <c:v>0.34</c:v>
                </c:pt>
                <c:pt idx="2">
                  <c:v>0.35</c:v>
                </c:pt>
                <c:pt idx="3">
                  <c:v>0.36</c:v>
                </c:pt>
                <c:pt idx="4">
                  <c:v>0.24</c:v>
                </c:pt>
              </c:numCache>
            </c:numRef>
          </c:val>
          <c:smooth val="0"/>
          <c:extLst>
            <c:ext xmlns:c16="http://schemas.microsoft.com/office/drawing/2014/chart" uri="{C3380CC4-5D6E-409C-BE32-E72D297353CC}">
              <c16:uniqueId val="{00000017-D1E3-B444-8574-E68C3DF9E747}"/>
            </c:ext>
          </c:extLst>
        </c:ser>
        <c:ser>
          <c:idx val="4"/>
          <c:order val="4"/>
          <c:tx>
            <c:strRef>
              <c:f>'EL School Trend'!$A$9</c:f>
              <c:strCache>
                <c:ptCount val="1"/>
                <c:pt idx="0">
                  <c:v>RAMS</c:v>
                </c:pt>
              </c:strCache>
            </c:strRef>
          </c:tx>
          <c:dLbls>
            <c:dLbl>
              <c:idx val="0"/>
              <c:layout>
                <c:manualLayout>
                  <c:x val="-3.9371882836785527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1E3-B444-8574-E68C3DF9E747}"/>
                </c:ext>
              </c:extLst>
            </c:dLbl>
            <c:dLbl>
              <c:idx val="1"/>
              <c:delete val="1"/>
              <c:extLst>
                <c:ext xmlns:c15="http://schemas.microsoft.com/office/drawing/2012/chart" uri="{CE6537A1-D6FC-4f65-9D91-7224C49458BB}"/>
                <c:ext xmlns:c16="http://schemas.microsoft.com/office/drawing/2014/chart" uri="{C3380CC4-5D6E-409C-BE32-E72D297353CC}">
                  <c16:uniqueId val="{00000019-D1E3-B444-8574-E68C3DF9E747}"/>
                </c:ext>
              </c:extLst>
            </c:dLbl>
            <c:dLbl>
              <c:idx val="2"/>
              <c:delete val="1"/>
              <c:extLst>
                <c:ext xmlns:c15="http://schemas.microsoft.com/office/drawing/2012/chart" uri="{CE6537A1-D6FC-4f65-9D91-7224C49458BB}"/>
                <c:ext xmlns:c16="http://schemas.microsoft.com/office/drawing/2014/chart" uri="{C3380CC4-5D6E-409C-BE32-E72D297353CC}">
                  <c16:uniqueId val="{0000001A-D1E3-B444-8574-E68C3DF9E747}"/>
                </c:ext>
              </c:extLst>
            </c:dLbl>
            <c:dLbl>
              <c:idx val="3"/>
              <c:delete val="1"/>
              <c:extLst>
                <c:ext xmlns:c15="http://schemas.microsoft.com/office/drawing/2012/chart" uri="{CE6537A1-D6FC-4f65-9D91-7224C49458BB}"/>
                <c:ext xmlns:c16="http://schemas.microsoft.com/office/drawing/2014/chart" uri="{C3380CC4-5D6E-409C-BE32-E72D297353CC}">
                  <c16:uniqueId val="{0000001B-D1E3-B444-8574-E68C3DF9E747}"/>
                </c:ext>
              </c:extLst>
            </c:dLbl>
            <c:dLbl>
              <c:idx val="4"/>
              <c:layout>
                <c:manualLayout>
                  <c:x val="-1.9593293434788705E-4"/>
                  <c:y val="1.94960261879220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1E3-B444-8574-E68C3DF9E7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School Trend'!$F$4:$J$4</c:f>
              <c:strCache>
                <c:ptCount val="5"/>
                <c:pt idx="0">
                  <c:v>2017-18</c:v>
                </c:pt>
                <c:pt idx="1">
                  <c:v>2018-19</c:v>
                </c:pt>
                <c:pt idx="2">
                  <c:v>2019-20</c:v>
                </c:pt>
                <c:pt idx="3">
                  <c:v>2020-21</c:v>
                </c:pt>
                <c:pt idx="4">
                  <c:v>2021-22</c:v>
                </c:pt>
              </c:strCache>
            </c:strRef>
          </c:cat>
          <c:val>
            <c:numRef>
              <c:f>'EL School Trend'!$F$9:$J$9</c:f>
              <c:numCache>
                <c:formatCode>0%</c:formatCode>
                <c:ptCount val="5"/>
                <c:pt idx="0">
                  <c:v>0.12</c:v>
                </c:pt>
                <c:pt idx="1">
                  <c:v>0.12</c:v>
                </c:pt>
                <c:pt idx="2">
                  <c:v>0.12</c:v>
                </c:pt>
                <c:pt idx="3">
                  <c:v>0.12</c:v>
                </c:pt>
                <c:pt idx="4">
                  <c:v>0.12</c:v>
                </c:pt>
              </c:numCache>
            </c:numRef>
          </c:val>
          <c:smooth val="0"/>
          <c:extLst>
            <c:ext xmlns:c16="http://schemas.microsoft.com/office/drawing/2014/chart" uri="{C3380CC4-5D6E-409C-BE32-E72D297353CC}">
              <c16:uniqueId val="{0000001D-D1E3-B444-8574-E68C3DF9E747}"/>
            </c:ext>
          </c:extLst>
        </c:ser>
        <c:ser>
          <c:idx val="5"/>
          <c:order val="5"/>
          <c:tx>
            <c:strRef>
              <c:f>'EL School Trend'!$A$10</c:f>
              <c:strCache>
                <c:ptCount val="1"/>
                <c:pt idx="0">
                  <c:v>District</c:v>
                </c:pt>
              </c:strCache>
            </c:strRef>
          </c:tx>
          <c:dLbls>
            <c:dLbl>
              <c:idx val="0"/>
              <c:layout>
                <c:manualLayout>
                  <c:x val="-5.4719614375126201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1E3-B444-8574-E68C3DF9E747}"/>
                </c:ext>
              </c:extLst>
            </c:dLbl>
            <c:dLbl>
              <c:idx val="1"/>
              <c:delete val="1"/>
              <c:extLst>
                <c:ext xmlns:c15="http://schemas.microsoft.com/office/drawing/2012/chart" uri="{CE6537A1-D6FC-4f65-9D91-7224C49458BB}"/>
                <c:ext xmlns:c16="http://schemas.microsoft.com/office/drawing/2014/chart" uri="{C3380CC4-5D6E-409C-BE32-E72D297353CC}">
                  <c16:uniqueId val="{0000001F-D1E3-B444-8574-E68C3DF9E747}"/>
                </c:ext>
              </c:extLst>
            </c:dLbl>
            <c:dLbl>
              <c:idx val="2"/>
              <c:delete val="1"/>
              <c:extLst>
                <c:ext xmlns:c15="http://schemas.microsoft.com/office/drawing/2012/chart" uri="{CE6537A1-D6FC-4f65-9D91-7224C49458BB}"/>
                <c:ext xmlns:c16="http://schemas.microsoft.com/office/drawing/2014/chart" uri="{C3380CC4-5D6E-409C-BE32-E72D297353CC}">
                  <c16:uniqueId val="{00000020-D1E3-B444-8574-E68C3DF9E747}"/>
                </c:ext>
              </c:extLst>
            </c:dLbl>
            <c:dLbl>
              <c:idx val="3"/>
              <c:delete val="1"/>
              <c:extLst>
                <c:ext xmlns:c15="http://schemas.microsoft.com/office/drawing/2012/chart" uri="{CE6537A1-D6FC-4f65-9D91-7224C49458BB}"/>
                <c:ext xmlns:c16="http://schemas.microsoft.com/office/drawing/2014/chart" uri="{C3380CC4-5D6E-409C-BE32-E72D297353CC}">
                  <c16:uniqueId val="{00000021-D1E3-B444-8574-E68C3DF9E747}"/>
                </c:ext>
              </c:extLst>
            </c:dLbl>
            <c:dLbl>
              <c:idx val="4"/>
              <c:layout>
                <c:manualLayout>
                  <c:x val="-2.8977225827918687E-3"/>
                  <c:y val="1.94960261879220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1E3-B444-8574-E68C3DF9E7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School Trend'!$F$4:$J$4</c:f>
              <c:strCache>
                <c:ptCount val="5"/>
                <c:pt idx="0">
                  <c:v>2017-18</c:v>
                </c:pt>
                <c:pt idx="1">
                  <c:v>2018-19</c:v>
                </c:pt>
                <c:pt idx="2">
                  <c:v>2019-20</c:v>
                </c:pt>
                <c:pt idx="3">
                  <c:v>2020-21</c:v>
                </c:pt>
                <c:pt idx="4">
                  <c:v>2021-22</c:v>
                </c:pt>
              </c:strCache>
            </c:strRef>
          </c:cat>
          <c:val>
            <c:numRef>
              <c:f>'EL School Trend'!$F$10:$J$10</c:f>
              <c:numCache>
                <c:formatCode>0%</c:formatCode>
                <c:ptCount val="5"/>
                <c:pt idx="0">
                  <c:v>0.15</c:v>
                </c:pt>
                <c:pt idx="1">
                  <c:v>0.14000000000000001</c:v>
                </c:pt>
                <c:pt idx="2">
                  <c:v>0.15</c:v>
                </c:pt>
                <c:pt idx="3">
                  <c:v>0.16</c:v>
                </c:pt>
                <c:pt idx="4">
                  <c:v>0.15</c:v>
                </c:pt>
              </c:numCache>
            </c:numRef>
          </c:val>
          <c:smooth val="0"/>
          <c:extLst>
            <c:ext xmlns:c16="http://schemas.microsoft.com/office/drawing/2014/chart" uri="{C3380CC4-5D6E-409C-BE32-E72D297353CC}">
              <c16:uniqueId val="{00000023-D1E3-B444-8574-E68C3DF9E747}"/>
            </c:ext>
          </c:extLst>
        </c:ser>
        <c:ser>
          <c:idx val="6"/>
          <c:order val="6"/>
          <c:tx>
            <c:strRef>
              <c:f>'EL School Trend'!$A$11</c:f>
              <c:strCache>
                <c:ptCount val="1"/>
                <c:pt idx="0">
                  <c:v>RAHS</c:v>
                </c:pt>
              </c:strCache>
            </c:strRef>
          </c:tx>
          <c:dLbls>
            <c:dLbl>
              <c:idx val="0"/>
              <c:layout>
                <c:manualLayout>
                  <c:x val="-5.3117050272562097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1E3-B444-8574-E68C3DF9E747}"/>
                </c:ext>
              </c:extLst>
            </c:dLbl>
            <c:dLbl>
              <c:idx val="1"/>
              <c:delete val="1"/>
              <c:extLst>
                <c:ext xmlns:c15="http://schemas.microsoft.com/office/drawing/2012/chart" uri="{CE6537A1-D6FC-4f65-9D91-7224C49458BB}"/>
                <c:ext xmlns:c16="http://schemas.microsoft.com/office/drawing/2014/chart" uri="{C3380CC4-5D6E-409C-BE32-E72D297353CC}">
                  <c16:uniqueId val="{00000025-D1E3-B444-8574-E68C3DF9E747}"/>
                </c:ext>
              </c:extLst>
            </c:dLbl>
            <c:dLbl>
              <c:idx val="2"/>
              <c:delete val="1"/>
              <c:extLst>
                <c:ext xmlns:c15="http://schemas.microsoft.com/office/drawing/2012/chart" uri="{CE6537A1-D6FC-4f65-9D91-7224C49458BB}"/>
                <c:ext xmlns:c16="http://schemas.microsoft.com/office/drawing/2014/chart" uri="{C3380CC4-5D6E-409C-BE32-E72D297353CC}">
                  <c16:uniqueId val="{00000026-D1E3-B444-8574-E68C3DF9E747}"/>
                </c:ext>
              </c:extLst>
            </c:dLbl>
            <c:dLbl>
              <c:idx val="3"/>
              <c:delete val="1"/>
              <c:extLst>
                <c:ext xmlns:c15="http://schemas.microsoft.com/office/drawing/2012/chart" uri="{CE6537A1-D6FC-4f65-9D91-7224C49458BB}"/>
                <c:ext xmlns:c16="http://schemas.microsoft.com/office/drawing/2014/chart" uri="{C3380CC4-5D6E-409C-BE32-E72D297353CC}">
                  <c16:uniqueId val="{00000027-D1E3-B444-8574-E68C3DF9E747}"/>
                </c:ext>
              </c:extLst>
            </c:dLbl>
            <c:dLbl>
              <c:idx val="4"/>
              <c:layout>
                <c:manualLayout>
                  <c:x val="-1.2195512820512821E-2"/>
                  <c:y val="-2.78241513633834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1E3-B444-8574-E68C3DF9E7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School Trend'!$F$4:$J$4</c:f>
              <c:strCache>
                <c:ptCount val="5"/>
                <c:pt idx="0">
                  <c:v>2017-18</c:v>
                </c:pt>
                <c:pt idx="1">
                  <c:v>2018-19</c:v>
                </c:pt>
                <c:pt idx="2">
                  <c:v>2019-20</c:v>
                </c:pt>
                <c:pt idx="3">
                  <c:v>2020-21</c:v>
                </c:pt>
                <c:pt idx="4">
                  <c:v>2021-22</c:v>
                </c:pt>
              </c:strCache>
            </c:strRef>
          </c:cat>
          <c:val>
            <c:numRef>
              <c:f>'EL School Trend'!$F$11:$J$11</c:f>
              <c:numCache>
                <c:formatCode>0%</c:formatCode>
                <c:ptCount val="5"/>
                <c:pt idx="0">
                  <c:v>0.11</c:v>
                </c:pt>
                <c:pt idx="1">
                  <c:v>0.1</c:v>
                </c:pt>
                <c:pt idx="2">
                  <c:v>0.09</c:v>
                </c:pt>
                <c:pt idx="3">
                  <c:v>0.1</c:v>
                </c:pt>
                <c:pt idx="4">
                  <c:v>0.1</c:v>
                </c:pt>
              </c:numCache>
            </c:numRef>
          </c:val>
          <c:smooth val="0"/>
          <c:extLst>
            <c:ext xmlns:c16="http://schemas.microsoft.com/office/drawing/2014/chart" uri="{C3380CC4-5D6E-409C-BE32-E72D297353CC}">
              <c16:uniqueId val="{00000029-D1E3-B444-8574-E68C3DF9E747}"/>
            </c:ext>
          </c:extLst>
        </c:ser>
        <c:ser>
          <c:idx val="7"/>
          <c:order val="7"/>
          <c:tx>
            <c:strRef>
              <c:f>'EL School Trend'!$A$12</c:f>
              <c:strCache>
                <c:ptCount val="1"/>
                <c:pt idx="0">
                  <c:v>Falcon Heights</c:v>
                </c:pt>
              </c:strCache>
            </c:strRef>
          </c:tx>
          <c:dLbls>
            <c:dLbl>
              <c:idx val="0"/>
              <c:layout>
                <c:manualLayout>
                  <c:x val="-4.3501665657177467E-2"/>
                  <c:y val="5.56483027267668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D1E3-B444-8574-E68C3DF9E747}"/>
                </c:ext>
              </c:extLst>
            </c:dLbl>
            <c:dLbl>
              <c:idx val="1"/>
              <c:delete val="1"/>
              <c:extLst>
                <c:ext xmlns:c15="http://schemas.microsoft.com/office/drawing/2012/chart" uri="{CE6537A1-D6FC-4f65-9D91-7224C49458BB}"/>
                <c:ext xmlns:c16="http://schemas.microsoft.com/office/drawing/2014/chart" uri="{C3380CC4-5D6E-409C-BE32-E72D297353CC}">
                  <c16:uniqueId val="{0000002B-D1E3-B444-8574-E68C3DF9E747}"/>
                </c:ext>
              </c:extLst>
            </c:dLbl>
            <c:dLbl>
              <c:idx val="2"/>
              <c:delete val="1"/>
              <c:extLst>
                <c:ext xmlns:c15="http://schemas.microsoft.com/office/drawing/2012/chart" uri="{CE6537A1-D6FC-4f65-9D91-7224C49458BB}"/>
                <c:ext xmlns:c16="http://schemas.microsoft.com/office/drawing/2014/chart" uri="{C3380CC4-5D6E-409C-BE32-E72D297353CC}">
                  <c16:uniqueId val="{0000002C-D1E3-B444-8574-E68C3DF9E747}"/>
                </c:ext>
              </c:extLst>
            </c:dLbl>
            <c:dLbl>
              <c:idx val="3"/>
              <c:delete val="1"/>
              <c:extLst>
                <c:ext xmlns:c15="http://schemas.microsoft.com/office/drawing/2012/chart" uri="{CE6537A1-D6FC-4f65-9D91-7224C49458BB}"/>
                <c:ext xmlns:c16="http://schemas.microsoft.com/office/drawing/2014/chart" uri="{C3380CC4-5D6E-409C-BE32-E72D297353CC}">
                  <c16:uniqueId val="{0000002D-D1E3-B444-8574-E68C3DF9E747}"/>
                </c:ext>
              </c:extLst>
            </c:dLbl>
            <c:dLbl>
              <c:idx val="4"/>
              <c:layout>
                <c:manualLayout>
                  <c:x val="-2.5801282051282053E-3"/>
                  <c:y val="5.56483027267668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D1E3-B444-8574-E68C3DF9E7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School Trend'!$F$4:$J$4</c:f>
              <c:strCache>
                <c:ptCount val="5"/>
                <c:pt idx="0">
                  <c:v>2017-18</c:v>
                </c:pt>
                <c:pt idx="1">
                  <c:v>2018-19</c:v>
                </c:pt>
                <c:pt idx="2">
                  <c:v>2019-20</c:v>
                </c:pt>
                <c:pt idx="3">
                  <c:v>2020-21</c:v>
                </c:pt>
                <c:pt idx="4">
                  <c:v>2021-22</c:v>
                </c:pt>
              </c:strCache>
            </c:strRef>
          </c:cat>
          <c:val>
            <c:numRef>
              <c:f>'EL School Trend'!$F$12:$J$12</c:f>
              <c:numCache>
                <c:formatCode>0%</c:formatCode>
                <c:ptCount val="5"/>
                <c:pt idx="0">
                  <c:v>0.1</c:v>
                </c:pt>
                <c:pt idx="1">
                  <c:v>0.06</c:v>
                </c:pt>
                <c:pt idx="2">
                  <c:v>0.11</c:v>
                </c:pt>
                <c:pt idx="3">
                  <c:v>0.12</c:v>
                </c:pt>
                <c:pt idx="4">
                  <c:v>0.06</c:v>
                </c:pt>
              </c:numCache>
            </c:numRef>
          </c:val>
          <c:smooth val="0"/>
          <c:extLst>
            <c:ext xmlns:c16="http://schemas.microsoft.com/office/drawing/2014/chart" uri="{C3380CC4-5D6E-409C-BE32-E72D297353CC}">
              <c16:uniqueId val="{0000002F-D1E3-B444-8574-E68C3DF9E747}"/>
            </c:ext>
          </c:extLst>
        </c:ser>
        <c:ser>
          <c:idx val="8"/>
          <c:order val="8"/>
          <c:tx>
            <c:strRef>
              <c:f>'EL School Trend'!$A$13</c:f>
              <c:strCache>
                <c:ptCount val="1"/>
                <c:pt idx="0">
                  <c:v>E.D. Williams</c:v>
                </c:pt>
              </c:strCache>
            </c:strRef>
          </c:tx>
          <c:dLbls>
            <c:dLbl>
              <c:idx val="1"/>
              <c:delete val="1"/>
              <c:extLst>
                <c:ext xmlns:c15="http://schemas.microsoft.com/office/drawing/2012/chart" uri="{CE6537A1-D6FC-4f65-9D91-7224C49458BB}"/>
                <c:ext xmlns:c16="http://schemas.microsoft.com/office/drawing/2014/chart" uri="{C3380CC4-5D6E-409C-BE32-E72D297353CC}">
                  <c16:uniqueId val="{00000030-D1E3-B444-8574-E68C3DF9E747}"/>
                </c:ext>
              </c:extLst>
            </c:dLbl>
            <c:dLbl>
              <c:idx val="2"/>
              <c:delete val="1"/>
              <c:extLst>
                <c:ext xmlns:c15="http://schemas.microsoft.com/office/drawing/2012/chart" uri="{CE6537A1-D6FC-4f65-9D91-7224C49458BB}"/>
                <c:ext xmlns:c16="http://schemas.microsoft.com/office/drawing/2014/chart" uri="{C3380CC4-5D6E-409C-BE32-E72D297353CC}">
                  <c16:uniqueId val="{00000031-D1E3-B444-8574-E68C3DF9E747}"/>
                </c:ext>
              </c:extLst>
            </c:dLbl>
            <c:dLbl>
              <c:idx val="3"/>
              <c:delete val="1"/>
              <c:extLst>
                <c:ext xmlns:c15="http://schemas.microsoft.com/office/drawing/2012/chart" uri="{CE6537A1-D6FC-4f65-9D91-7224C49458BB}"/>
                <c:ext xmlns:c16="http://schemas.microsoft.com/office/drawing/2014/chart" uri="{C3380CC4-5D6E-409C-BE32-E72D297353CC}">
                  <c16:uniqueId val="{00000032-D1E3-B444-8574-E68C3DF9E747}"/>
                </c:ext>
              </c:extLst>
            </c:dLbl>
            <c:dLbl>
              <c:idx val="4"/>
              <c:layout>
                <c:manualLayout>
                  <c:x val="-1.2353986352345806E-2"/>
                  <c:y val="1.94960261879220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1E3-B444-8574-E68C3DF9E7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School Trend'!$F$4:$J$4</c:f>
              <c:strCache>
                <c:ptCount val="5"/>
                <c:pt idx="0">
                  <c:v>2017-18</c:v>
                </c:pt>
                <c:pt idx="1">
                  <c:v>2018-19</c:v>
                </c:pt>
                <c:pt idx="2">
                  <c:v>2019-20</c:v>
                </c:pt>
                <c:pt idx="3">
                  <c:v>2020-21</c:v>
                </c:pt>
                <c:pt idx="4">
                  <c:v>2021-22</c:v>
                </c:pt>
              </c:strCache>
            </c:strRef>
          </c:cat>
          <c:val>
            <c:numRef>
              <c:f>'EL School Trend'!$F$13:$J$13</c:f>
              <c:numCache>
                <c:formatCode>0%</c:formatCode>
                <c:ptCount val="5"/>
                <c:pt idx="0">
                  <c:v>0.14000000000000001</c:v>
                </c:pt>
                <c:pt idx="1">
                  <c:v>0.15</c:v>
                </c:pt>
                <c:pt idx="2">
                  <c:v>0.16</c:v>
                </c:pt>
                <c:pt idx="3">
                  <c:v>0.18</c:v>
                </c:pt>
                <c:pt idx="4">
                  <c:v>0.18</c:v>
                </c:pt>
              </c:numCache>
            </c:numRef>
          </c:val>
          <c:smooth val="0"/>
          <c:extLst>
            <c:ext xmlns:c16="http://schemas.microsoft.com/office/drawing/2014/chart" uri="{C3380CC4-5D6E-409C-BE32-E72D297353CC}">
              <c16:uniqueId val="{00000034-D1E3-B444-8574-E68C3DF9E747}"/>
            </c:ext>
          </c:extLst>
        </c:ser>
        <c:ser>
          <c:idx val="9"/>
          <c:order val="9"/>
          <c:tx>
            <c:strRef>
              <c:f>'EL School Trend'!$A$14</c:f>
              <c:strCache>
                <c:ptCount val="1"/>
                <c:pt idx="0">
                  <c:v>Parkview</c:v>
                </c:pt>
              </c:strCache>
            </c:strRef>
          </c:tx>
          <c:dLbls>
            <c:dLbl>
              <c:idx val="0"/>
              <c:layout>
                <c:manualLayout>
                  <c:x val="-4.5849358974358975E-2"/>
                  <c:y val="1.11296605453533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D1E3-B444-8574-E68C3DF9E747}"/>
                </c:ext>
              </c:extLst>
            </c:dLbl>
            <c:dLbl>
              <c:idx val="1"/>
              <c:delete val="1"/>
              <c:extLst>
                <c:ext xmlns:c15="http://schemas.microsoft.com/office/drawing/2012/chart" uri="{CE6537A1-D6FC-4f65-9D91-7224C49458BB}"/>
                <c:ext xmlns:c16="http://schemas.microsoft.com/office/drawing/2014/chart" uri="{C3380CC4-5D6E-409C-BE32-E72D297353CC}">
                  <c16:uniqueId val="{00000036-D1E3-B444-8574-E68C3DF9E747}"/>
                </c:ext>
              </c:extLst>
            </c:dLbl>
            <c:dLbl>
              <c:idx val="2"/>
              <c:delete val="1"/>
              <c:extLst>
                <c:ext xmlns:c15="http://schemas.microsoft.com/office/drawing/2012/chart" uri="{CE6537A1-D6FC-4f65-9D91-7224C49458BB}"/>
                <c:ext xmlns:c16="http://schemas.microsoft.com/office/drawing/2014/chart" uri="{C3380CC4-5D6E-409C-BE32-E72D297353CC}">
                  <c16:uniqueId val="{00000037-D1E3-B444-8574-E68C3DF9E747}"/>
                </c:ext>
              </c:extLst>
            </c:dLbl>
            <c:dLbl>
              <c:idx val="3"/>
              <c:delete val="1"/>
              <c:extLst>
                <c:ext xmlns:c15="http://schemas.microsoft.com/office/drawing/2012/chart" uri="{CE6537A1-D6FC-4f65-9D91-7224C49458BB}"/>
                <c:ext xmlns:c16="http://schemas.microsoft.com/office/drawing/2014/chart" uri="{C3380CC4-5D6E-409C-BE32-E72D297353CC}">
                  <c16:uniqueId val="{00000038-D1E3-B444-8574-E68C3DF9E747}"/>
                </c:ext>
              </c:extLst>
            </c:dLbl>
            <c:dLbl>
              <c:idx val="4"/>
              <c:layout>
                <c:manualLayout>
                  <c:x val="1.5048076923076923E-2"/>
                  <c:y val="-2.78241513633834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D1E3-B444-8574-E68C3DF9E7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School Trend'!$F$4:$J$4</c:f>
              <c:strCache>
                <c:ptCount val="5"/>
                <c:pt idx="0">
                  <c:v>2017-18</c:v>
                </c:pt>
                <c:pt idx="1">
                  <c:v>2018-19</c:v>
                </c:pt>
                <c:pt idx="2">
                  <c:v>2019-20</c:v>
                </c:pt>
                <c:pt idx="3">
                  <c:v>2020-21</c:v>
                </c:pt>
                <c:pt idx="4">
                  <c:v>2021-22</c:v>
                </c:pt>
              </c:strCache>
            </c:strRef>
          </c:cat>
          <c:val>
            <c:numRef>
              <c:f>'EL School Trend'!$F$14:$J$14</c:f>
              <c:numCache>
                <c:formatCode>0%</c:formatCode>
                <c:ptCount val="5"/>
                <c:pt idx="0">
                  <c:v>0.08</c:v>
                </c:pt>
                <c:pt idx="1">
                  <c:v>0.08</c:v>
                </c:pt>
                <c:pt idx="2">
                  <c:v>0.08</c:v>
                </c:pt>
                <c:pt idx="3">
                  <c:v>0.09</c:v>
                </c:pt>
                <c:pt idx="4">
                  <c:v>0.09</c:v>
                </c:pt>
              </c:numCache>
            </c:numRef>
          </c:val>
          <c:smooth val="0"/>
          <c:extLst>
            <c:ext xmlns:c16="http://schemas.microsoft.com/office/drawing/2014/chart" uri="{C3380CC4-5D6E-409C-BE32-E72D297353CC}">
              <c16:uniqueId val="{0000003A-D1E3-B444-8574-E68C3DF9E747}"/>
            </c:ext>
          </c:extLst>
        </c:ser>
        <c:ser>
          <c:idx val="10"/>
          <c:order val="10"/>
          <c:tx>
            <c:strRef>
              <c:f>'EL School Trend'!$A$15</c:f>
              <c:strCache>
                <c:ptCount val="1"/>
                <c:pt idx="0">
                  <c:v>FAHS</c:v>
                </c:pt>
              </c:strCache>
            </c:strRef>
          </c:tx>
          <c:dLbls>
            <c:dLbl>
              <c:idx val="0"/>
              <c:layout>
                <c:manualLayout>
                  <c:x val="-5.4719614375126201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D1E3-B444-8574-E68C3DF9E747}"/>
                </c:ext>
              </c:extLst>
            </c:dLbl>
            <c:dLbl>
              <c:idx val="1"/>
              <c:delete val="1"/>
              <c:extLst>
                <c:ext xmlns:c15="http://schemas.microsoft.com/office/drawing/2012/chart" uri="{CE6537A1-D6FC-4f65-9D91-7224C49458BB}"/>
                <c:ext xmlns:c16="http://schemas.microsoft.com/office/drawing/2014/chart" uri="{C3380CC4-5D6E-409C-BE32-E72D297353CC}">
                  <c16:uniqueId val="{0000003C-D1E3-B444-8574-E68C3DF9E747}"/>
                </c:ext>
              </c:extLst>
            </c:dLbl>
            <c:dLbl>
              <c:idx val="2"/>
              <c:delete val="1"/>
              <c:extLst>
                <c:ext xmlns:c15="http://schemas.microsoft.com/office/drawing/2012/chart" uri="{CE6537A1-D6FC-4f65-9D91-7224C49458BB}"/>
                <c:ext xmlns:c16="http://schemas.microsoft.com/office/drawing/2014/chart" uri="{C3380CC4-5D6E-409C-BE32-E72D297353CC}">
                  <c16:uniqueId val="{0000003D-D1E3-B444-8574-E68C3DF9E747}"/>
                </c:ext>
              </c:extLst>
            </c:dLbl>
            <c:dLbl>
              <c:idx val="3"/>
              <c:delete val="1"/>
              <c:extLst>
                <c:ext xmlns:c15="http://schemas.microsoft.com/office/drawing/2012/chart" uri="{CE6537A1-D6FC-4f65-9D91-7224C49458BB}"/>
                <c:ext xmlns:c16="http://schemas.microsoft.com/office/drawing/2014/chart" uri="{C3380CC4-5D6E-409C-BE32-E72D297353CC}">
                  <c16:uniqueId val="{0000003E-D1E3-B444-8574-E68C3DF9E747}"/>
                </c:ext>
              </c:extLst>
            </c:dLbl>
            <c:dLbl>
              <c:idx val="4"/>
              <c:layout>
                <c:manualLayout>
                  <c:x val="-8.9903846153846154E-3"/>
                  <c:y val="8.34724540901502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D1E3-B444-8574-E68C3DF9E7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School Trend'!$F$4:$J$4</c:f>
              <c:strCache>
                <c:ptCount val="5"/>
                <c:pt idx="0">
                  <c:v>2017-18</c:v>
                </c:pt>
                <c:pt idx="1">
                  <c:v>2018-19</c:v>
                </c:pt>
                <c:pt idx="2">
                  <c:v>2019-20</c:v>
                </c:pt>
                <c:pt idx="3">
                  <c:v>2020-21</c:v>
                </c:pt>
                <c:pt idx="4">
                  <c:v>2021-22</c:v>
                </c:pt>
              </c:strCache>
            </c:strRef>
          </c:cat>
          <c:val>
            <c:numRef>
              <c:f>'EL School Trend'!$F$15:$J$15</c:f>
              <c:numCache>
                <c:formatCode>0%</c:formatCode>
                <c:ptCount val="5"/>
                <c:pt idx="0">
                  <c:v>0.14000000000000001</c:v>
                </c:pt>
                <c:pt idx="1">
                  <c:v>0.14000000000000001</c:v>
                </c:pt>
                <c:pt idx="2">
                  <c:v>0.13</c:v>
                </c:pt>
                <c:pt idx="3">
                  <c:v>0.12</c:v>
                </c:pt>
                <c:pt idx="4">
                  <c:v>0.08</c:v>
                </c:pt>
              </c:numCache>
            </c:numRef>
          </c:val>
          <c:smooth val="0"/>
          <c:extLst>
            <c:ext xmlns:c16="http://schemas.microsoft.com/office/drawing/2014/chart" uri="{C3380CC4-5D6E-409C-BE32-E72D297353CC}">
              <c16:uniqueId val="{00000040-D1E3-B444-8574-E68C3DF9E747}"/>
            </c:ext>
          </c:extLst>
        </c:ser>
        <c:ser>
          <c:idx val="11"/>
          <c:order val="11"/>
          <c:tx>
            <c:strRef>
              <c:f>'EL School Trend'!$A$16</c:f>
              <c:strCache>
                <c:ptCount val="1"/>
                <c:pt idx="0">
                  <c:v>Harambee</c:v>
                </c:pt>
              </c:strCache>
            </c:strRef>
          </c:tx>
          <c:dLbls>
            <c:dLbl>
              <c:idx val="0"/>
              <c:layout>
                <c:manualLayout>
                  <c:x val="-3.5303774761795782E-2"/>
                  <c:y val="-3.35039977599526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D1E3-B444-8574-E68C3DF9E747}"/>
                </c:ext>
              </c:extLst>
            </c:dLbl>
            <c:dLbl>
              <c:idx val="1"/>
              <c:delete val="1"/>
              <c:extLst>
                <c:ext xmlns:c15="http://schemas.microsoft.com/office/drawing/2012/chart" uri="{CE6537A1-D6FC-4f65-9D91-7224C49458BB}"/>
                <c:ext xmlns:c16="http://schemas.microsoft.com/office/drawing/2014/chart" uri="{C3380CC4-5D6E-409C-BE32-E72D297353CC}">
                  <c16:uniqueId val="{00000042-D1E3-B444-8574-E68C3DF9E747}"/>
                </c:ext>
              </c:extLst>
            </c:dLbl>
            <c:dLbl>
              <c:idx val="2"/>
              <c:delete val="1"/>
              <c:extLst>
                <c:ext xmlns:c15="http://schemas.microsoft.com/office/drawing/2012/chart" uri="{CE6537A1-D6FC-4f65-9D91-7224C49458BB}"/>
                <c:ext xmlns:c16="http://schemas.microsoft.com/office/drawing/2014/chart" uri="{C3380CC4-5D6E-409C-BE32-E72D297353CC}">
                  <c16:uniqueId val="{00000043-D1E3-B444-8574-E68C3DF9E747}"/>
                </c:ext>
              </c:extLst>
            </c:dLbl>
            <c:dLbl>
              <c:idx val="3"/>
              <c:delete val="1"/>
              <c:extLst>
                <c:ext xmlns:c15="http://schemas.microsoft.com/office/drawing/2012/chart" uri="{CE6537A1-D6FC-4f65-9D91-7224C49458BB}"/>
                <c:ext xmlns:c16="http://schemas.microsoft.com/office/drawing/2014/chart" uri="{C3380CC4-5D6E-409C-BE32-E72D297353CC}">
                  <c16:uniqueId val="{00000044-D1E3-B444-8574-E68C3DF9E747}"/>
                </c:ext>
              </c:extLst>
            </c:dLbl>
            <c:dLbl>
              <c:idx val="4"/>
              <c:layout>
                <c:manualLayout>
                  <c:x val="-1.2353986352345806E-2"/>
                  <c:y val="1.1697615712753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D1E3-B444-8574-E68C3DF9E7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'EL School Trend'!$F$4:$J$4</c:f>
              <c:strCache>
                <c:ptCount val="5"/>
                <c:pt idx="0">
                  <c:v>2017-18</c:v>
                </c:pt>
                <c:pt idx="1">
                  <c:v>2018-19</c:v>
                </c:pt>
                <c:pt idx="2">
                  <c:v>2019-20</c:v>
                </c:pt>
                <c:pt idx="3">
                  <c:v>2020-21</c:v>
                </c:pt>
                <c:pt idx="4">
                  <c:v>2021-22</c:v>
                </c:pt>
              </c:strCache>
            </c:strRef>
          </c:cat>
          <c:val>
            <c:numRef>
              <c:f>'EL School Trend'!$F$16:$J$16</c:f>
              <c:numCache>
                <c:formatCode>0%</c:formatCode>
                <c:ptCount val="5"/>
                <c:pt idx="0">
                  <c:v>0.21</c:v>
                </c:pt>
                <c:pt idx="1">
                  <c:v>0.14000000000000001</c:v>
                </c:pt>
                <c:pt idx="2">
                  <c:v>0.23</c:v>
                </c:pt>
                <c:pt idx="3">
                  <c:v>0.22</c:v>
                </c:pt>
                <c:pt idx="4">
                  <c:v>0.17</c:v>
                </c:pt>
              </c:numCache>
            </c:numRef>
          </c:val>
          <c:smooth val="0"/>
          <c:extLst>
            <c:ext xmlns:c16="http://schemas.microsoft.com/office/drawing/2014/chart" uri="{C3380CC4-5D6E-409C-BE32-E72D297353CC}">
              <c16:uniqueId val="{00000046-D1E3-B444-8574-E68C3DF9E747}"/>
            </c:ext>
          </c:extLst>
        </c:ser>
        <c:dLbls>
          <c:dLblPos val="ctr"/>
          <c:showLegendKey val="0"/>
          <c:showVal val="1"/>
          <c:showCatName val="0"/>
          <c:showSerName val="0"/>
          <c:showPercent val="0"/>
          <c:showBubbleSize val="0"/>
        </c:dLbls>
        <c:marker val="1"/>
        <c:smooth val="0"/>
        <c:axId val="193085824"/>
        <c:axId val="193087360"/>
      </c:lineChart>
      <c:catAx>
        <c:axId val="193085824"/>
        <c:scaling>
          <c:orientation val="minMax"/>
        </c:scaling>
        <c:delete val="0"/>
        <c:axPos val="b"/>
        <c:numFmt formatCode="General" sourceLinked="0"/>
        <c:majorTickMark val="out"/>
        <c:minorTickMark val="none"/>
        <c:tickLblPos val="nextTo"/>
        <c:crossAx val="193087360"/>
        <c:crosses val="autoZero"/>
        <c:auto val="1"/>
        <c:lblAlgn val="ctr"/>
        <c:lblOffset val="100"/>
        <c:noMultiLvlLbl val="0"/>
      </c:catAx>
      <c:valAx>
        <c:axId val="193087360"/>
        <c:scaling>
          <c:orientation val="minMax"/>
        </c:scaling>
        <c:delete val="0"/>
        <c:axPos val="l"/>
        <c:majorGridlines/>
        <c:numFmt formatCode="0%" sourceLinked="1"/>
        <c:majorTickMark val="out"/>
        <c:minorTickMark val="none"/>
        <c:tickLblPos val="nextTo"/>
        <c:crossAx val="193085824"/>
        <c:crosses val="autoZero"/>
        <c:crossBetween val="between"/>
      </c:valAx>
      <c:dTable>
        <c:showHorzBorder val="1"/>
        <c:showVertBorder val="1"/>
        <c:showOutline val="1"/>
        <c:showKeys val="0"/>
      </c:dTable>
    </c:plotArea>
    <c:legend>
      <c:legendPos val="r"/>
      <c:layout>
        <c:manualLayout>
          <c:xMode val="edge"/>
          <c:yMode val="edge"/>
          <c:x val="0.86974629556983085"/>
          <c:y val="4.0873495658987152E-2"/>
          <c:w val="0.12079744066061522"/>
          <c:h val="0.42305394350880576"/>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'Ed Benefits District Trend'!$A$5:$A$19</c:f>
              <c:strCache>
                <c:ptCount val="15"/>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pt idx="14">
                  <c:v>2021-22</c:v>
                </c:pt>
              </c:strCache>
            </c:strRef>
          </c:cat>
          <c:val>
            <c:numRef>
              <c:f>'Ed Benefits District Trend'!$B$5:$B$19</c:f>
              <c:numCache>
                <c:formatCode>General</c:formatCode>
                <c:ptCount val="15"/>
                <c:pt idx="0">
                  <c:v>0.33</c:v>
                </c:pt>
                <c:pt idx="1">
                  <c:v>0.35</c:v>
                </c:pt>
                <c:pt idx="2">
                  <c:v>0.35</c:v>
                </c:pt>
                <c:pt idx="3">
                  <c:v>0.41</c:v>
                </c:pt>
                <c:pt idx="4">
                  <c:v>0.44</c:v>
                </c:pt>
                <c:pt idx="5">
                  <c:v>0.46</c:v>
                </c:pt>
                <c:pt idx="6">
                  <c:v>0.46</c:v>
                </c:pt>
                <c:pt idx="7">
                  <c:v>0.46</c:v>
                </c:pt>
                <c:pt idx="8">
                  <c:v>0.47</c:v>
                </c:pt>
                <c:pt idx="9">
                  <c:v>0.48</c:v>
                </c:pt>
                <c:pt idx="10">
                  <c:v>0.46</c:v>
                </c:pt>
                <c:pt idx="11">
                  <c:v>0.48</c:v>
                </c:pt>
                <c:pt idx="12">
                  <c:v>0.46</c:v>
                </c:pt>
                <c:pt idx="13">
                  <c:v>0.43</c:v>
                </c:pt>
                <c:pt idx="14">
                  <c:v>0.42</c:v>
                </c:pt>
              </c:numCache>
            </c:numRef>
          </c:val>
          <c:smooth val="0"/>
          <c:extLst>
            <c:ext xmlns:c16="http://schemas.microsoft.com/office/drawing/2014/chart" uri="{C3380CC4-5D6E-409C-BE32-E72D297353CC}">
              <c16:uniqueId val="{00000000-6EB9-43A9-AA33-F7CF0DD99BB9}"/>
            </c:ext>
          </c:extLst>
        </c:ser>
        <c:dLbls>
          <c:showLegendKey val="0"/>
          <c:showVal val="0"/>
          <c:showCatName val="0"/>
          <c:showSerName val="0"/>
          <c:showPercent val="0"/>
          <c:showBubbleSize val="0"/>
        </c:dLbls>
        <c:marker val="1"/>
        <c:smooth val="0"/>
        <c:axId val="202161536"/>
        <c:axId val="133940352"/>
      </c:lineChart>
      <c:catAx>
        <c:axId val="202161536"/>
        <c:scaling>
          <c:orientation val="minMax"/>
        </c:scaling>
        <c:delete val="0"/>
        <c:axPos val="b"/>
        <c:numFmt formatCode="General" sourceLinked="0"/>
        <c:majorTickMark val="out"/>
        <c:minorTickMark val="none"/>
        <c:tickLblPos val="nextTo"/>
        <c:crossAx val="133940352"/>
        <c:crosses val="autoZero"/>
        <c:auto val="1"/>
        <c:lblAlgn val="ctr"/>
        <c:lblOffset val="100"/>
        <c:noMultiLvlLbl val="0"/>
      </c:catAx>
      <c:valAx>
        <c:axId val="133940352"/>
        <c:scaling>
          <c:orientation val="minMax"/>
        </c:scaling>
        <c:delete val="0"/>
        <c:axPos val="l"/>
        <c:majorGridlines/>
        <c:numFmt formatCode="0%" sourceLinked="0"/>
        <c:majorTickMark val="out"/>
        <c:minorTickMark val="none"/>
        <c:tickLblPos val="nextTo"/>
        <c:crossAx val="20216153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979863" y="0"/>
            <a:ext cx="3044825" cy="465138"/>
          </a:xfrm>
          <a:prstGeom prst="rect">
            <a:avLst/>
          </a:prstGeom>
        </p:spPr>
        <p:txBody>
          <a:bodyPr vert="horz" lIns="91430" tIns="45716" rIns="91430" bIns="45716" rtlCol="0"/>
          <a:lstStyle>
            <a:lvl1pPr algn="r">
              <a:defRPr sz="1200"/>
            </a:lvl1pPr>
          </a:lstStyle>
          <a:p>
            <a:endParaRPr lang="en-US" dirty="0"/>
          </a:p>
        </p:txBody>
      </p:sp>
      <p:sp>
        <p:nvSpPr>
          <p:cNvPr id="4" name="Footer Placeholder 3"/>
          <p:cNvSpPr>
            <a:spLocks noGrp="1"/>
          </p:cNvSpPr>
          <p:nvPr>
            <p:ph type="ftr" sz="quarter" idx="2"/>
          </p:nvPr>
        </p:nvSpPr>
        <p:spPr>
          <a:xfrm>
            <a:off x="0" y="8845551"/>
            <a:ext cx="3044825" cy="465138"/>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863" y="8845551"/>
            <a:ext cx="3044825" cy="465138"/>
          </a:xfrm>
          <a:prstGeom prst="rect">
            <a:avLst/>
          </a:prstGeom>
        </p:spPr>
        <p:txBody>
          <a:bodyPr vert="horz" lIns="91430" tIns="45716" rIns="91430" bIns="45716" rtlCol="0" anchor="b"/>
          <a:lstStyle>
            <a:lvl1pPr algn="r">
              <a:defRPr sz="1200"/>
            </a:lvl1pPr>
          </a:lstStyle>
          <a:p>
            <a:fld id="{21DE13F3-FFB4-41D5-B861-25AAF788B6A6}" type="slidenum">
              <a:rPr lang="en-US" smtClean="0"/>
              <a:t>‹#›</a:t>
            </a:fld>
            <a:endParaRPr lang="en-US" dirty="0"/>
          </a:p>
        </p:txBody>
      </p:sp>
    </p:spTree>
    <p:extLst>
      <p:ext uri="{BB962C8B-B14F-4D97-AF65-F5344CB8AC3E}">
        <p14:creationId xmlns:p14="http://schemas.microsoft.com/office/powerpoint/2010/main" val="1582055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0" tIns="46676" rIns="93350" bIns="46676"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50" tIns="46676" rIns="93350" bIns="46676"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3350" tIns="46676" rIns="93350" bIns="46676"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0" tIns="46676" rIns="93350" bIns="466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50" tIns="46676" rIns="93350" bIns="466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0" tIns="46676" rIns="93350" bIns="46676" rtlCol="0" anchor="b"/>
          <a:lstStyle>
            <a:lvl1pPr algn="r">
              <a:defRPr sz="1200"/>
            </a:lvl1pPr>
          </a:lstStyle>
          <a:p>
            <a:fld id="{762F2AA0-57D4-4919-BD9A-5BD642229B43}" type="slidenum">
              <a:rPr lang="en-US" smtClean="0"/>
              <a:t>‹#›</a:t>
            </a:fld>
            <a:endParaRPr lang="en-US" dirty="0"/>
          </a:p>
        </p:txBody>
      </p:sp>
    </p:spTree>
    <p:extLst>
      <p:ext uri="{BB962C8B-B14F-4D97-AF65-F5344CB8AC3E}">
        <p14:creationId xmlns:p14="http://schemas.microsoft.com/office/powerpoint/2010/main" val="18175956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 will start and introduce </a:t>
            </a:r>
          </a:p>
        </p:txBody>
      </p:sp>
      <p:sp>
        <p:nvSpPr>
          <p:cNvPr id="4" name="Slide Number Placeholder 3"/>
          <p:cNvSpPr>
            <a:spLocks noGrp="1"/>
          </p:cNvSpPr>
          <p:nvPr>
            <p:ph type="sldNum" sz="quarter" idx="10"/>
          </p:nvPr>
        </p:nvSpPr>
        <p:spPr/>
        <p:txBody>
          <a:bodyPr/>
          <a:lstStyle/>
          <a:p>
            <a:fld id="{762F2AA0-57D4-4919-BD9A-5BD642229B43}"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167510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Melissa-</a:t>
            </a:r>
            <a:r>
              <a:rPr lang="en-US" baseline="0" dirty="0"/>
              <a:t> Updated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Synergy reports RAMS &amp; PCS 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2021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Years Notes:</a:t>
            </a:r>
            <a:r>
              <a:rPr lang="en-US" baseline="0" dirty="0"/>
              <a:t> </a:t>
            </a:r>
            <a:endParaRPr lang="en-US" dirty="0"/>
          </a:p>
          <a:p>
            <a:r>
              <a:rPr lang="en-US" dirty="0"/>
              <a:t>Slightly Lower Class sizes than 2017-18</a:t>
            </a:r>
          </a:p>
        </p:txBody>
      </p:sp>
      <p:sp>
        <p:nvSpPr>
          <p:cNvPr id="4" name="Slide Number Placeholder 3"/>
          <p:cNvSpPr>
            <a:spLocks noGrp="1"/>
          </p:cNvSpPr>
          <p:nvPr>
            <p:ph type="sldNum" sz="quarter" idx="10"/>
          </p:nvPr>
        </p:nvSpPr>
        <p:spPr/>
        <p:txBody>
          <a:bodyPr/>
          <a:lstStyle/>
          <a:p>
            <a:fld id="{762F2AA0-57D4-4919-BD9A-5BD642229B43}" type="slidenum">
              <a:rPr lang="en-US" smtClean="0"/>
              <a:t>10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40413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00"/>
                </a:solidFill>
              </a:rPr>
              <a:t>Melissa- Updated</a:t>
            </a:r>
            <a:r>
              <a:rPr lang="en-US" baseline="0" dirty="0">
                <a:solidFill>
                  <a:srgbClr val="FFFF00"/>
                </a:solidFill>
              </a:rPr>
              <a:t> 2021</a:t>
            </a:r>
            <a:endParaRPr lang="en-US" dirty="0">
              <a:solidFill>
                <a:srgbClr val="FFFF00"/>
              </a:solidFill>
            </a:endParaRPr>
          </a:p>
          <a:p>
            <a:endParaRPr lang="en-US" b="0" i="0" dirty="0">
              <a:solidFill>
                <a:schemeClr val="tx1"/>
              </a:solidFill>
              <a:effectLst/>
              <a:latin typeface="+mn-lt"/>
            </a:endParaRPr>
          </a:p>
          <a:p>
            <a:r>
              <a:rPr lang="en-US" b="0" i="0" dirty="0">
                <a:solidFill>
                  <a:srgbClr val="000000"/>
                </a:solidFill>
                <a:effectLst/>
                <a:latin typeface="Roboto"/>
              </a:rPr>
              <a:t>Metro ECSU class size report.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2021 Notes: </a:t>
            </a:r>
            <a:r>
              <a:rPr lang="en-US" dirty="0"/>
              <a:t>*Due to the COVID-19 pandemic Metro ECSU did not conduct it’s class size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Years Notes:</a:t>
            </a:r>
            <a:r>
              <a:rPr lang="en-US" baseline="0" dirty="0"/>
              <a:t> </a:t>
            </a:r>
            <a:endParaRPr lang="en-US" dirty="0"/>
          </a:p>
          <a:p>
            <a:r>
              <a:rPr lang="en-US" dirty="0"/>
              <a:t>Always</a:t>
            </a:r>
            <a:r>
              <a:rPr lang="en-US" baseline="0" dirty="0"/>
              <a:t> a year behind in this data report collection</a:t>
            </a:r>
            <a:endParaRPr lang="en-US" dirty="0"/>
          </a:p>
          <a:p>
            <a:endParaRPr lang="en-US" dirty="0"/>
          </a:p>
          <a:p>
            <a:r>
              <a:rPr lang="en-US" dirty="0"/>
              <a:t>We haven’t lost ground with ECSU schools in the last 5 years</a:t>
            </a:r>
          </a:p>
        </p:txBody>
      </p:sp>
      <p:sp>
        <p:nvSpPr>
          <p:cNvPr id="4" name="Slide Number Placeholder 3"/>
          <p:cNvSpPr>
            <a:spLocks noGrp="1"/>
          </p:cNvSpPr>
          <p:nvPr>
            <p:ph type="sldNum" sz="quarter" idx="10"/>
          </p:nvPr>
        </p:nvSpPr>
        <p:spPr/>
        <p:txBody>
          <a:bodyPr/>
          <a:lstStyle/>
          <a:p>
            <a:fld id="{762F2AA0-57D4-4919-BD9A-5BD642229B43}" type="slidenum">
              <a:rPr lang="en-US" smtClean="0"/>
              <a:t>11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44968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00"/>
                </a:solidFill>
              </a:rPr>
              <a:t>Melissa- Updated</a:t>
            </a:r>
            <a:r>
              <a:rPr lang="en-US" baseline="0" dirty="0">
                <a:solidFill>
                  <a:srgbClr val="FFFF00"/>
                </a:solidFill>
              </a:rPr>
              <a:t> 2021</a:t>
            </a:r>
          </a:p>
          <a:p>
            <a:endParaRPr lang="en-US" baseline="0"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2021 Notes: </a:t>
            </a:r>
            <a:r>
              <a:rPr lang="en-US" dirty="0"/>
              <a:t>*Due to the COVID-19 pandemic Metro ECSU did not conduct it’s class size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Years Notes:</a:t>
            </a:r>
            <a:r>
              <a:rPr lang="en-US" baseline="0" dirty="0"/>
              <a:t> </a:t>
            </a:r>
            <a:endParaRPr lang="en-US" dirty="0"/>
          </a:p>
        </p:txBody>
      </p:sp>
      <p:sp>
        <p:nvSpPr>
          <p:cNvPr id="4" name="Slide Number Placeholder 3"/>
          <p:cNvSpPr>
            <a:spLocks noGrp="1"/>
          </p:cNvSpPr>
          <p:nvPr>
            <p:ph type="sldNum" sz="quarter" idx="10"/>
          </p:nvPr>
        </p:nvSpPr>
        <p:spPr/>
        <p:txBody>
          <a:bodyPr/>
          <a:lstStyle/>
          <a:p>
            <a:fld id="{762F2AA0-57D4-4919-BD9A-5BD642229B43}" type="slidenum">
              <a:rPr lang="en-US" smtClean="0"/>
              <a:t>12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492976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00"/>
                </a:solidFill>
              </a:rPr>
              <a:t>Melissa- Updated 2021</a:t>
            </a:r>
          </a:p>
          <a:p>
            <a:endParaRPr lang="en-US"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2021 Notes: </a:t>
            </a:r>
            <a:r>
              <a:rPr lang="en-US" dirty="0"/>
              <a:t>*Due to the COVID-19 pandemic Metro ECSU did not conduct it’s class size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Years Notes:</a:t>
            </a:r>
            <a:r>
              <a:rPr lang="en-US" baseline="0" dirty="0"/>
              <a:t> </a:t>
            </a:r>
            <a:endParaRPr lang="en-US" dirty="0"/>
          </a:p>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762F2AA0-57D4-4919-BD9A-5BD642229B43}" type="slidenum">
              <a:rPr lang="en-US" smtClean="0"/>
              <a:t>13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15640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 Intro </a:t>
            </a:r>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14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18658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 Intro</a:t>
            </a:r>
          </a:p>
        </p:txBody>
      </p:sp>
      <p:sp>
        <p:nvSpPr>
          <p:cNvPr id="4" name="Slide Number Placeholder 3"/>
          <p:cNvSpPr>
            <a:spLocks noGrp="1"/>
          </p:cNvSpPr>
          <p:nvPr>
            <p:ph type="sldNum" sz="quarter" idx="10"/>
          </p:nvPr>
        </p:nvSpPr>
        <p:spPr/>
        <p:txBody>
          <a:bodyPr/>
          <a:lstStyle/>
          <a:p>
            <a:fld id="{1516E58F-8661-438F-8AF5-BEFDC5CCB7EF}" type="slidenum">
              <a:rPr lang="en-US" smtClean="0">
                <a:solidFill>
                  <a:prstClr val="black"/>
                </a:solidFill>
              </a:rPr>
              <a:pPr/>
              <a:t>15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60943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 Intro</a:t>
            </a:r>
          </a:p>
        </p:txBody>
      </p:sp>
      <p:sp>
        <p:nvSpPr>
          <p:cNvPr id="4" name="Slide Number Placeholder 3"/>
          <p:cNvSpPr>
            <a:spLocks noGrp="1"/>
          </p:cNvSpPr>
          <p:nvPr>
            <p:ph type="sldNum" sz="quarter" idx="10"/>
          </p:nvPr>
        </p:nvSpPr>
        <p:spPr/>
        <p:txBody>
          <a:bodyPr/>
          <a:lstStyle/>
          <a:p>
            <a:fld id="{1516E58F-8661-438F-8AF5-BEFDC5CCB7EF}" type="slidenum">
              <a:rPr lang="en-US" smtClean="0">
                <a:solidFill>
                  <a:prstClr val="black"/>
                </a:solidFill>
              </a:rPr>
              <a:pPr/>
              <a:t>16</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40943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a:t>
            </a:r>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17</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335586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Delon</a:t>
            </a:r>
            <a:r>
              <a:rPr lang="en-US" baseline="0" dirty="0"/>
              <a:t> or Jake??- Updated 2021</a:t>
            </a:r>
          </a:p>
          <a:p>
            <a:endParaRPr lang="en-US" baseline="0" dirty="0"/>
          </a:p>
          <a:p>
            <a:r>
              <a:rPr lang="en-US" baseline="0" dirty="0"/>
              <a:t>2021 Notes: </a:t>
            </a:r>
          </a:p>
          <a:p>
            <a:endParaRPr lang="en-US" baseline="0" dirty="0"/>
          </a:p>
          <a:p>
            <a:r>
              <a:rPr lang="en-US" baseline="0" dirty="0"/>
              <a:t>Previous Years notes: </a:t>
            </a:r>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18</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904054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Delon</a:t>
            </a:r>
            <a:r>
              <a:rPr lang="en-US" baseline="0" dirty="0"/>
              <a:t> or Jake??- Updated 2021</a:t>
            </a:r>
          </a:p>
          <a:p>
            <a:endParaRPr lang="en-US" baseline="0" dirty="0"/>
          </a:p>
          <a:p>
            <a:r>
              <a:rPr lang="en-US" baseline="0" dirty="0"/>
              <a:t>2021 Notes: </a:t>
            </a:r>
          </a:p>
          <a:p>
            <a:endParaRPr lang="en-US" baseline="0" dirty="0"/>
          </a:p>
          <a:p>
            <a:r>
              <a:rPr lang="en-US" baseline="0" dirty="0"/>
              <a:t>Previous Years notes: </a:t>
            </a:r>
          </a:p>
          <a:p>
            <a:r>
              <a:rPr lang="en-US" dirty="0"/>
              <a:t>We saw American Indian, black, asian and whites go down due to addition</a:t>
            </a:r>
            <a:r>
              <a:rPr lang="en-US" baseline="0" dirty="0"/>
              <a:t> of multiracial category</a:t>
            </a:r>
          </a:p>
          <a:p>
            <a:r>
              <a:rPr lang="en-US" baseline="0" dirty="0"/>
              <a:t>Line break due to new category</a:t>
            </a:r>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19</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87111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 Updated</a:t>
            </a:r>
            <a:r>
              <a:rPr lang="en-US" baseline="0" dirty="0"/>
              <a:t> 2021</a:t>
            </a:r>
            <a:endParaRPr lang="en-US" dirty="0"/>
          </a:p>
          <a:p>
            <a:endParaRPr lang="en-US" dirty="0"/>
          </a:p>
          <a:p>
            <a:r>
              <a:rPr lang="en-US" dirty="0"/>
              <a:t>This</a:t>
            </a:r>
            <a:r>
              <a:rPr lang="en-US" baseline="0" dirty="0"/>
              <a:t> report covers multiple areas of our strategic plan, read bold areas</a:t>
            </a:r>
          </a:p>
        </p:txBody>
      </p:sp>
      <p:sp>
        <p:nvSpPr>
          <p:cNvPr id="4" name="Slide Number Placeholder 3"/>
          <p:cNvSpPr>
            <a:spLocks noGrp="1"/>
          </p:cNvSpPr>
          <p:nvPr>
            <p:ph type="sldNum" sz="quarter" idx="10"/>
          </p:nvPr>
        </p:nvSpPr>
        <p:spPr/>
        <p:txBody>
          <a:bodyPr/>
          <a:lstStyle/>
          <a:p>
            <a:fld id="{1516E58F-8661-438F-8AF5-BEFDC5CCB7E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42552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Delon</a:t>
            </a:r>
            <a:r>
              <a:rPr lang="en-US" baseline="0" dirty="0"/>
              <a:t> or Jake??- Updated 2021</a:t>
            </a:r>
          </a:p>
          <a:p>
            <a:endParaRPr lang="en-US" baseline="0" dirty="0"/>
          </a:p>
          <a:p>
            <a:r>
              <a:rPr lang="en-US" baseline="0" dirty="0"/>
              <a:t>2021 Notes: </a:t>
            </a:r>
          </a:p>
          <a:p>
            <a:endParaRPr lang="en-US" baseline="0" dirty="0"/>
          </a:p>
          <a:p>
            <a:r>
              <a:rPr lang="en-US" baseline="0" dirty="0"/>
              <a:t>Previous Years notes: </a:t>
            </a:r>
          </a:p>
          <a:p>
            <a:r>
              <a:rPr lang="en-US" dirty="0"/>
              <a:t>Twenty year picture – 18%</a:t>
            </a:r>
            <a:r>
              <a:rPr lang="en-US" baseline="0" dirty="0"/>
              <a:t> students of color </a:t>
            </a:r>
            <a:r>
              <a:rPr lang="en-US" dirty="0"/>
              <a:t>in 99-2000 and</a:t>
            </a:r>
            <a:r>
              <a:rPr lang="en-US" baseline="0" dirty="0"/>
              <a:t> 58% in 2019-20</a:t>
            </a:r>
          </a:p>
          <a:p>
            <a:r>
              <a:rPr lang="en-US" baseline="0" dirty="0"/>
              <a:t>Addition of multi-racial category</a:t>
            </a:r>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20</a:t>
            </a:fld>
            <a:endParaRPr lang="en-US">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88147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Delon</a:t>
            </a:r>
            <a:r>
              <a:rPr lang="en-US" baseline="0" dirty="0"/>
              <a:t> or Jake??- Updated 2021</a:t>
            </a:r>
          </a:p>
          <a:p>
            <a:endParaRPr lang="en-US" baseline="0" dirty="0"/>
          </a:p>
          <a:p>
            <a:r>
              <a:rPr lang="en-US" baseline="0" dirty="0"/>
              <a:t>2021 Notes: </a:t>
            </a:r>
          </a:p>
          <a:p>
            <a:endParaRPr lang="en-US" baseline="0" dirty="0"/>
          </a:p>
          <a:p>
            <a:r>
              <a:rPr lang="en-US" baseline="0" dirty="0"/>
              <a:t>Previous Years notes: </a:t>
            </a:r>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21</a:t>
            </a:fld>
            <a:endParaRPr lang="en-US">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58659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Delon</a:t>
            </a:r>
            <a:r>
              <a:rPr lang="en-US" baseline="0" dirty="0"/>
              <a:t> or Jake??- Updated 2021</a:t>
            </a:r>
          </a:p>
          <a:p>
            <a:endParaRPr lang="en-US" baseline="0" dirty="0"/>
          </a:p>
          <a:p>
            <a:r>
              <a:rPr lang="en-US" baseline="0" dirty="0"/>
              <a:t>2021 Notes: </a:t>
            </a:r>
          </a:p>
          <a:p>
            <a:endParaRPr lang="en-US" baseline="0" dirty="0"/>
          </a:p>
          <a:p>
            <a:r>
              <a:rPr lang="en-US" baseline="0" dirty="0"/>
              <a:t>Previous Years notes: </a:t>
            </a:r>
            <a:endParaRPr lang="en-US" dirty="0"/>
          </a:p>
          <a:p>
            <a:r>
              <a:rPr lang="en-US" dirty="0"/>
              <a:t>N very small</a:t>
            </a:r>
            <a:r>
              <a:rPr lang="en-US" baseline="0" dirty="0"/>
              <a:t> on FAHS where 2-3 students can make a 10%-15% change</a:t>
            </a:r>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22</a:t>
            </a:fld>
            <a:endParaRPr lang="en-US">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78746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Delon</a:t>
            </a:r>
            <a:r>
              <a:rPr lang="en-US" baseline="0" dirty="0"/>
              <a:t> or Jake??- Updated 2021</a:t>
            </a:r>
          </a:p>
          <a:p>
            <a:endParaRPr lang="en-US" baseline="0" dirty="0"/>
          </a:p>
          <a:p>
            <a:r>
              <a:rPr lang="en-US" baseline="0" dirty="0"/>
              <a:t>2021 Notes: </a:t>
            </a:r>
          </a:p>
          <a:p>
            <a:endParaRPr lang="en-US" baseline="0" dirty="0"/>
          </a:p>
          <a:p>
            <a:r>
              <a:rPr lang="en-US" baseline="0" dirty="0"/>
              <a:t>Previous Years notes: </a:t>
            </a:r>
          </a:p>
          <a:p>
            <a:endParaRPr lang="en-US" dirty="0"/>
          </a:p>
          <a:p>
            <a:endParaRPr lang="en-US" dirty="0"/>
          </a:p>
          <a:p>
            <a:endParaRPr lang="en-US" dirty="0"/>
          </a:p>
          <a:p>
            <a:r>
              <a:rPr lang="en-US" dirty="0"/>
              <a:t>Jake- UPDATE</a:t>
            </a:r>
            <a:r>
              <a:rPr lang="en-US" baseline="0" dirty="0"/>
              <a:t> THIS SLIDE AND CHECK MDE SITE </a:t>
            </a:r>
            <a:endParaRPr lang="en-US" dirty="0"/>
          </a:p>
          <a:p>
            <a:endParaRPr lang="en-US" dirty="0"/>
          </a:p>
          <a:p>
            <a:r>
              <a:rPr lang="en-US" dirty="0"/>
              <a:t>Change in data source/timing – data is a year old</a:t>
            </a:r>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23</a:t>
            </a:fld>
            <a:endParaRPr lang="en-US">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964631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 Updated 2021</a:t>
            </a:r>
          </a:p>
          <a:p>
            <a:endParaRPr lang="en-US" dirty="0"/>
          </a:p>
          <a:p>
            <a:r>
              <a:rPr lang="en-US" dirty="0"/>
              <a:t>2021 Notes: </a:t>
            </a:r>
          </a:p>
          <a:p>
            <a:endParaRPr lang="en-US" dirty="0"/>
          </a:p>
          <a:p>
            <a:r>
              <a:rPr lang="en-US" dirty="0"/>
              <a:t>Previous Years notes: </a:t>
            </a:r>
          </a:p>
          <a:p>
            <a:r>
              <a:rPr lang="en-US" dirty="0"/>
              <a:t>Doing</a:t>
            </a:r>
            <a:r>
              <a:rPr lang="en-US" baseline="0" dirty="0"/>
              <a:t> better for us in reaching out to our families in other languages</a:t>
            </a:r>
          </a:p>
          <a:p>
            <a:r>
              <a:rPr lang="en-US" baseline="0" dirty="0"/>
              <a:t>Now there is a language line for families to call in to us- interpreter line- families can call in to our buildings with an interpreter if they have questions</a:t>
            </a:r>
          </a:p>
          <a:p>
            <a:r>
              <a:rPr lang="en-US" baseline="0" dirty="0"/>
              <a:t>FACEBOOK Live sessions- providing information and then they are interpreted </a:t>
            </a:r>
          </a:p>
          <a:p>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24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02017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 Updated 2021</a:t>
            </a:r>
          </a:p>
          <a:p>
            <a:endParaRPr lang="en-US" dirty="0"/>
          </a:p>
          <a:p>
            <a:r>
              <a:rPr lang="en-US" dirty="0"/>
              <a:t>2021 Notes:   This isn’t accurate – I don’t know how to change the 2021-2022 data.  See slide 26…</a:t>
            </a:r>
          </a:p>
          <a:p>
            <a:endParaRPr lang="en-US" dirty="0"/>
          </a:p>
          <a:p>
            <a:r>
              <a:rPr lang="en-US" dirty="0"/>
              <a:t>Previous Years notes: </a:t>
            </a:r>
          </a:p>
          <a:p>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25</a:t>
            </a:fld>
            <a:endParaRPr lang="en-US">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000888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 Updated 2021</a:t>
            </a:r>
          </a:p>
          <a:p>
            <a:endParaRPr lang="en-US" dirty="0"/>
          </a:p>
          <a:p>
            <a:r>
              <a:rPr lang="en-US" dirty="0"/>
              <a:t>2021 Notes:   </a:t>
            </a:r>
          </a:p>
          <a:p>
            <a:endParaRPr lang="en-US" dirty="0"/>
          </a:p>
          <a:p>
            <a:r>
              <a:rPr lang="en-US" dirty="0"/>
              <a:t>I don’t know how to make this comparative like slide 25.</a:t>
            </a:r>
          </a:p>
          <a:p>
            <a:r>
              <a:rPr lang="en-US" dirty="0"/>
              <a:t>EL enrollment tab in Google sheet - https://</a:t>
            </a:r>
            <a:r>
              <a:rPr lang="en-US" dirty="0" err="1"/>
              <a:t>docs.google.com</a:t>
            </a:r>
            <a:r>
              <a:rPr lang="en-US" dirty="0"/>
              <a:t>/spreadsheets/d/1d8X7mkp_OXGK26RSbbdUeS5XTBPAG8kiCqOTTPdPn4U/</a:t>
            </a:r>
            <a:r>
              <a:rPr lang="en-US" dirty="0" err="1"/>
              <a:t>edit?usp</a:t>
            </a:r>
            <a:r>
              <a:rPr lang="en-US" dirty="0"/>
              <a:t>=sharing</a:t>
            </a:r>
          </a:p>
          <a:p>
            <a:endParaRPr lang="en-US" dirty="0"/>
          </a:p>
          <a:p>
            <a:r>
              <a:rPr lang="en-US" dirty="0"/>
              <a:t>Previous Years notes: </a:t>
            </a:r>
          </a:p>
          <a:p>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26</a:t>
            </a:fld>
            <a:endParaRPr lang="en-US">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07582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 Updated 10.25.2021</a:t>
            </a:r>
          </a:p>
          <a:p>
            <a:endParaRPr lang="en-US" dirty="0"/>
          </a:p>
          <a:p>
            <a:r>
              <a:rPr lang="en-US" dirty="0"/>
              <a:t>2021 Notes: We are holding steady at 15% of total enrolled students qualifying for EL services – 1,119 K-12.   </a:t>
            </a:r>
          </a:p>
          <a:p>
            <a:r>
              <a:rPr lang="en-US" dirty="0"/>
              <a:t>This reflects some newly enrolling students, and a lower exit rate from the program due to interrupted assessment and instruction.</a:t>
            </a:r>
          </a:p>
          <a:p>
            <a:endParaRPr lang="en-US" dirty="0"/>
          </a:p>
          <a:p>
            <a:r>
              <a:rPr lang="en-US" dirty="0"/>
              <a:t>Previous Years notes: </a:t>
            </a:r>
          </a:p>
          <a:p>
            <a:r>
              <a:rPr lang="en-US" dirty="0"/>
              <a:t>Higher</a:t>
            </a:r>
            <a:r>
              <a:rPr lang="en-US" baseline="0" dirty="0"/>
              <a:t> numbers at secondary- more open enrollment at ML and HS</a:t>
            </a:r>
          </a:p>
          <a:p>
            <a:r>
              <a:rPr lang="en-US" baseline="0" dirty="0"/>
              <a:t>Fewer level 1 and 2s, with immigration policy – SLIFE- students with limited of interrupted formal education</a:t>
            </a:r>
          </a:p>
          <a:p>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27</a:t>
            </a:fld>
            <a:endParaRPr lang="en-US">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885812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 Updated 2021</a:t>
            </a:r>
          </a:p>
          <a:p>
            <a:endParaRPr lang="en-US" dirty="0"/>
          </a:p>
          <a:p>
            <a:r>
              <a:rPr lang="en-US" dirty="0"/>
              <a:t>2021 Notes: Overall EL enrollment is stable.  I believe the reduction in EL enrollment at Central Park is related to housing and minimal refugee arrivals.  </a:t>
            </a:r>
          </a:p>
          <a:p>
            <a:endParaRPr lang="en-US" dirty="0"/>
          </a:p>
          <a:p>
            <a:r>
              <a:rPr lang="en-US" dirty="0"/>
              <a:t>Previous Years notes: </a:t>
            </a:r>
          </a:p>
          <a:p>
            <a:r>
              <a:rPr lang="en-US" dirty="0"/>
              <a:t>FAHS represents switch</a:t>
            </a:r>
            <a:r>
              <a:rPr lang="en-US" baseline="0" dirty="0"/>
              <a:t> of SLIFE students to RAHS</a:t>
            </a:r>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28</a:t>
            </a:fld>
            <a:endParaRPr lang="en-US">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930707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 Updated 2021</a:t>
            </a:r>
          </a:p>
          <a:p>
            <a:endParaRPr lang="en-US" dirty="0"/>
          </a:p>
          <a:p>
            <a:r>
              <a:rPr lang="en-US" dirty="0"/>
              <a:t>2021 Notes: </a:t>
            </a:r>
          </a:p>
          <a:p>
            <a:endParaRPr lang="en-US" dirty="0"/>
          </a:p>
          <a:p>
            <a:r>
              <a:rPr lang="en-US" dirty="0"/>
              <a:t>Previous Years notes: </a:t>
            </a:r>
          </a:p>
          <a:p>
            <a:r>
              <a:rPr lang="en-US" dirty="0"/>
              <a:t>30% home</a:t>
            </a:r>
            <a:r>
              <a:rPr lang="en-US" baseline="0" dirty="0"/>
              <a:t> language other than English </a:t>
            </a:r>
          </a:p>
          <a:p>
            <a:r>
              <a:rPr lang="en-US" baseline="0" dirty="0"/>
              <a:t>67% of multi-lingual students are in the top 5 languages</a:t>
            </a:r>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29</a:t>
            </a:fld>
            <a:endParaRPr lang="en-US">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29973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Updated 2021</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a:rPr>
              <a:t>Use 10/1 monthly enrollment report from Jane Krause.</a:t>
            </a:r>
          </a:p>
          <a:p>
            <a:endParaRPr lang="en-US" dirty="0"/>
          </a:p>
          <a:p>
            <a:endParaRPr lang="en-US" dirty="0"/>
          </a:p>
          <a:p>
            <a:r>
              <a:rPr lang="en-US" dirty="0"/>
              <a:t>2021 notes:</a:t>
            </a:r>
            <a:endParaRPr lang="en-US" b="0" i="0" dirty="0">
              <a:solidFill>
                <a:srgbClr val="000000"/>
              </a:solidFill>
              <a:effectLst/>
              <a:latin typeface="Roboto"/>
            </a:endParaRPr>
          </a:p>
          <a:p>
            <a:endParaRPr lang="en-US" b="0" i="0" dirty="0">
              <a:solidFill>
                <a:srgbClr val="000000"/>
              </a:solidFill>
              <a:effectLst/>
              <a:latin typeface="Roboto"/>
            </a:endParaRPr>
          </a:p>
          <a:p>
            <a:endParaRPr lang="en-US" b="0" i="0" dirty="0">
              <a:solidFill>
                <a:srgbClr val="000000"/>
              </a:solidFill>
              <a:effectLst/>
              <a:latin typeface="Roboto"/>
            </a:endParaRPr>
          </a:p>
          <a:p>
            <a:r>
              <a:rPr lang="en-US" b="0" i="0" dirty="0">
                <a:solidFill>
                  <a:srgbClr val="000000"/>
                </a:solidFill>
                <a:effectLst/>
                <a:latin typeface="Roboto"/>
              </a:rPr>
              <a:t>Notes from Previous</a:t>
            </a:r>
            <a:r>
              <a:rPr lang="en-US" b="0" i="0" baseline="0" dirty="0">
                <a:solidFill>
                  <a:srgbClr val="000000"/>
                </a:solidFill>
                <a:effectLst/>
                <a:latin typeface="Roboto"/>
              </a:rPr>
              <a:t> years: </a:t>
            </a:r>
            <a:r>
              <a:rPr lang="en-US" b="0" i="0" dirty="0">
                <a:solidFill>
                  <a:srgbClr val="000000"/>
                </a:solidFill>
                <a:effectLst/>
                <a:latin typeface="Roboto"/>
              </a:rPr>
              <a:t>Down overall,</a:t>
            </a:r>
            <a:r>
              <a:rPr lang="en-US" b="0" i="0" baseline="0" dirty="0">
                <a:solidFill>
                  <a:srgbClr val="000000"/>
                </a:solidFill>
                <a:effectLst/>
                <a:latin typeface="Roboto"/>
              </a:rPr>
              <a:t> mostly at elementary.  Families enrolling in options that had full in person school, holding kindergarten student back, other options</a:t>
            </a:r>
            <a:endParaRPr lang="en-US" b="0" i="0" dirty="0">
              <a:solidFill>
                <a:srgbClr val="000000"/>
              </a:solidFill>
              <a:effectLst/>
              <a:latin typeface="Roboto"/>
            </a:endParaRPr>
          </a:p>
          <a:p>
            <a:r>
              <a:rPr lang="en-US" dirty="0"/>
              <a:t>Anticipated we would be down – large senior class,</a:t>
            </a:r>
            <a:r>
              <a:rPr lang="en-US" baseline="0" dirty="0"/>
              <a:t> smaller K coming in.  Max Capacity at RAHS 600 per grade level had us close open enrollment</a:t>
            </a:r>
            <a:endParaRPr lang="en-US" dirty="0"/>
          </a:p>
        </p:txBody>
      </p:sp>
      <p:sp>
        <p:nvSpPr>
          <p:cNvPr id="4" name="Slide Number Placeholder 3"/>
          <p:cNvSpPr>
            <a:spLocks noGrp="1"/>
          </p:cNvSpPr>
          <p:nvPr>
            <p:ph type="sldNum" sz="quarter" idx="10"/>
          </p:nvPr>
        </p:nvSpPr>
        <p:spPr/>
        <p:txBody>
          <a:bodyPr/>
          <a:lstStyle/>
          <a:p>
            <a:fld id="{762F2AA0-57D4-4919-BD9A-5BD642229B43}" type="slidenum">
              <a:rPr lang="en-US" smtClean="0"/>
              <a:t>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43950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 Updated 2021</a:t>
            </a:r>
          </a:p>
          <a:p>
            <a:endParaRPr lang="en-US" dirty="0"/>
          </a:p>
          <a:p>
            <a:r>
              <a:rPr lang="en-US" dirty="0"/>
              <a:t>2021 Notes: </a:t>
            </a:r>
          </a:p>
          <a:p>
            <a:endParaRPr lang="en-US" dirty="0"/>
          </a:p>
          <a:p>
            <a:r>
              <a:rPr lang="en-US" dirty="0"/>
              <a:t>Previous Years notes: </a:t>
            </a:r>
          </a:p>
          <a:p>
            <a:r>
              <a:rPr lang="en-US" dirty="0" err="1"/>
              <a:t>S’Gaw</a:t>
            </a:r>
            <a:r>
              <a:rPr lang="en-US" dirty="0"/>
              <a:t> is</a:t>
            </a:r>
            <a:r>
              <a:rPr lang="en-US" baseline="0" dirty="0"/>
              <a:t> a Karen language- it is a dialect of Karen</a:t>
            </a:r>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30</a:t>
            </a:fld>
            <a:endParaRPr lang="en-US">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418814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Kristina</a:t>
            </a:r>
            <a:r>
              <a:rPr lang="en-US" baseline="0" dirty="0"/>
              <a:t> </a:t>
            </a:r>
            <a:r>
              <a:rPr lang="en-US" dirty="0"/>
              <a:t>Updated 2021</a:t>
            </a:r>
          </a:p>
          <a:p>
            <a:endParaRPr lang="en-US" dirty="0"/>
          </a:p>
          <a:p>
            <a:r>
              <a:rPr lang="en-US" dirty="0"/>
              <a:t>2021 Notes: </a:t>
            </a:r>
          </a:p>
          <a:p>
            <a:endParaRPr lang="en-US" dirty="0"/>
          </a:p>
          <a:p>
            <a:r>
              <a:rPr lang="en-US" dirty="0"/>
              <a:t>Previous Years notes: </a:t>
            </a:r>
          </a:p>
          <a:p>
            <a:r>
              <a:rPr lang="en-US" dirty="0"/>
              <a:t>Spanish is</a:t>
            </a:r>
            <a:r>
              <a:rPr lang="en-US" baseline="0" dirty="0"/>
              <a:t> on the rise </a:t>
            </a:r>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31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832038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 Intro</a:t>
            </a:r>
            <a:r>
              <a:rPr lang="en-US" baseline="0" dirty="0"/>
              <a:t> </a:t>
            </a:r>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32</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56507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Jake-</a:t>
            </a:r>
            <a:r>
              <a:rPr lang="en-US" baseline="0" dirty="0"/>
              <a:t> Updated 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2021 Notes: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Previous Years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33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355082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Jake-</a:t>
            </a:r>
            <a:r>
              <a:rPr lang="en-US" baseline="0" dirty="0"/>
              <a:t> Updated 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2021 Notes: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Previous Years Notes:</a:t>
            </a:r>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34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394579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Jake-</a:t>
            </a:r>
            <a:r>
              <a:rPr lang="en-US" baseline="0" dirty="0"/>
              <a:t> Updated 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2021 Notes: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Previous Years Notes:</a:t>
            </a:r>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35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491159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Jake</a:t>
            </a:r>
          </a:p>
        </p:txBody>
      </p:sp>
      <p:sp>
        <p:nvSpPr>
          <p:cNvPr id="4" name="Slide Number Placeholder 3"/>
          <p:cNvSpPr>
            <a:spLocks noGrp="1"/>
          </p:cNvSpPr>
          <p:nvPr>
            <p:ph type="sldNum" sz="quarter" idx="10"/>
          </p:nvPr>
        </p:nvSpPr>
        <p:spPr/>
        <p:txBody>
          <a:bodyPr/>
          <a:lstStyle/>
          <a:p>
            <a:fld id="{0688C4BA-D1B9-4E0D-AC57-A16F46F6FBC5}" type="slidenum">
              <a:rPr lang="en-US" smtClean="0">
                <a:solidFill>
                  <a:prstClr val="black"/>
                </a:solidFill>
              </a:rPr>
              <a:pPr/>
              <a:t>36</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6683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r>
              <a:rPr lang="en-US" baseline="0" dirty="0"/>
              <a:t>- Updated 2021</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a:rPr>
              <a:t>Use 10/1 monthly enrollment report from Jane Krause.</a:t>
            </a:r>
            <a:endParaRPr lang="en-US" dirty="0"/>
          </a:p>
          <a:p>
            <a:endParaRPr lang="en-US" dirty="0"/>
          </a:p>
          <a:p>
            <a:r>
              <a:rPr lang="en-US" dirty="0"/>
              <a:t>2021</a:t>
            </a:r>
            <a:r>
              <a:rPr lang="en-US" baseline="0" dirty="0"/>
              <a:t> Notes: </a:t>
            </a:r>
            <a:endParaRPr lang="en-US" dirty="0"/>
          </a:p>
          <a:p>
            <a:endParaRPr lang="en-US" dirty="0"/>
          </a:p>
          <a:p>
            <a:endParaRPr lang="en-US" dirty="0"/>
          </a:p>
          <a:p>
            <a:r>
              <a:rPr lang="en-US" dirty="0"/>
              <a:t>Previous Years Notes:</a:t>
            </a:r>
            <a:r>
              <a:rPr lang="en-US" baseline="0" dirty="0"/>
              <a:t> </a:t>
            </a:r>
            <a:r>
              <a:rPr lang="en-US" dirty="0"/>
              <a:t>Same situation next year with larger 12</a:t>
            </a:r>
            <a:r>
              <a:rPr lang="en-US" baseline="30000" dirty="0"/>
              <a:t>th</a:t>
            </a:r>
            <a:r>
              <a:rPr lang="en-US" dirty="0"/>
              <a:t> grade and smaller</a:t>
            </a:r>
            <a:r>
              <a:rPr lang="en-US" baseline="0" dirty="0"/>
              <a:t> K</a:t>
            </a:r>
            <a:endParaRPr lang="en-US" dirty="0"/>
          </a:p>
        </p:txBody>
      </p:sp>
      <p:sp>
        <p:nvSpPr>
          <p:cNvPr id="4" name="Slide Number Placeholder 3"/>
          <p:cNvSpPr>
            <a:spLocks noGrp="1"/>
          </p:cNvSpPr>
          <p:nvPr>
            <p:ph type="sldNum" sz="quarter" idx="10"/>
          </p:nvPr>
        </p:nvSpPr>
        <p:spPr/>
        <p:txBody>
          <a:bodyPr/>
          <a:lstStyle/>
          <a:p>
            <a:fld id="{762F2AA0-57D4-4919-BD9A-5BD642229B43}" type="slidenum">
              <a:rPr lang="en-US" smtClean="0"/>
              <a:t>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259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Melissa- Updated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a:rPr>
              <a:t>Use 10/1 monthly enrollment report from Jane Krause.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Roboto"/>
            </a:endParaRPr>
          </a:p>
          <a:p>
            <a:r>
              <a:rPr lang="en-US" dirty="0"/>
              <a:t>2021</a:t>
            </a:r>
            <a:r>
              <a:rPr lang="en-US" baseline="0" dirty="0"/>
              <a:t> Notes: </a:t>
            </a:r>
            <a:endParaRPr lang="en-US" dirty="0"/>
          </a:p>
          <a:p>
            <a:endParaRPr lang="en-US" dirty="0"/>
          </a:p>
          <a:p>
            <a:endParaRPr lang="en-US" dirty="0"/>
          </a:p>
          <a:p>
            <a:r>
              <a:rPr lang="en-US" dirty="0"/>
              <a:t>Previous Years Notes:</a:t>
            </a:r>
            <a:r>
              <a:rPr lang="en-US" baseline="0" dirty="0"/>
              <a:t> </a:t>
            </a:r>
            <a:r>
              <a:rPr lang="en-US" b="0" i="0" baseline="0" dirty="0">
                <a:solidFill>
                  <a:srgbClr val="000000"/>
                </a:solidFill>
                <a:effectLst/>
                <a:latin typeface="Roboto"/>
              </a:rPr>
              <a:t> </a:t>
            </a:r>
            <a:r>
              <a:rPr lang="en-US" b="0" i="0" dirty="0">
                <a:solidFill>
                  <a:srgbClr val="000000"/>
                </a:solidFill>
                <a:effectLst/>
                <a:latin typeface="Roboto"/>
              </a:rPr>
              <a:t>Down,</a:t>
            </a:r>
            <a:r>
              <a:rPr lang="en-US" b="0" i="0" baseline="0" dirty="0">
                <a:solidFill>
                  <a:srgbClr val="000000"/>
                </a:solidFill>
                <a:effectLst/>
                <a:latin typeface="Roboto"/>
              </a:rPr>
              <a:t> again result of families seeking a full in-person option</a:t>
            </a:r>
            <a:endParaRPr lang="en-US" dirty="0"/>
          </a:p>
          <a:p>
            <a:endParaRPr lang="en-US" dirty="0"/>
          </a:p>
          <a:p>
            <a:endParaRPr lang="en-US" dirty="0"/>
          </a:p>
          <a:p>
            <a:r>
              <a:rPr lang="en-US" dirty="0"/>
              <a:t>Flat</a:t>
            </a:r>
          </a:p>
        </p:txBody>
      </p:sp>
      <p:sp>
        <p:nvSpPr>
          <p:cNvPr id="4" name="Slide Number Placeholder 3"/>
          <p:cNvSpPr>
            <a:spLocks noGrp="1"/>
          </p:cNvSpPr>
          <p:nvPr>
            <p:ph type="sldNum" sz="quarter" idx="10"/>
          </p:nvPr>
        </p:nvSpPr>
        <p:spPr/>
        <p:txBody>
          <a:bodyPr/>
          <a:lstStyle/>
          <a:p>
            <a:fld id="{762F2AA0-57D4-4919-BD9A-5BD642229B43}" type="slidenum">
              <a:rPr lang="en-US" smtClean="0"/>
              <a:t>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779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Melissa</a:t>
            </a:r>
            <a:r>
              <a:rPr lang="en-US" baseline="0" dirty="0"/>
              <a:t>- Updated 2021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a:rPr>
              <a:t>Use 10/1 monthly enrollment report from Jane Krause.</a:t>
            </a:r>
            <a:endParaRPr lang="en-US" dirty="0"/>
          </a:p>
          <a:p>
            <a:endParaRPr lang="en-US" dirty="0"/>
          </a:p>
          <a:p>
            <a:r>
              <a:rPr lang="en-US" dirty="0"/>
              <a:t>2021</a:t>
            </a:r>
            <a:r>
              <a:rPr lang="en-US" baseline="0" dirty="0"/>
              <a:t> Notes: </a:t>
            </a:r>
            <a:endParaRPr lang="en-US" dirty="0"/>
          </a:p>
          <a:p>
            <a:endParaRPr lang="en-US" dirty="0"/>
          </a:p>
          <a:p>
            <a:endParaRPr lang="en-US" dirty="0"/>
          </a:p>
          <a:p>
            <a:r>
              <a:rPr lang="en-US" dirty="0"/>
              <a:t>Previous Years Notes:</a:t>
            </a:r>
            <a:r>
              <a:rPr lang="en-US" baseline="0" dirty="0"/>
              <a:t> </a:t>
            </a:r>
            <a:endParaRPr lang="en-US" dirty="0"/>
          </a:p>
          <a:p>
            <a:endParaRPr lang="en-US" dirty="0"/>
          </a:p>
          <a:p>
            <a:r>
              <a:rPr lang="en-US" dirty="0"/>
              <a:t>Steady</a:t>
            </a:r>
            <a:r>
              <a:rPr lang="en-US" baseline="0" dirty="0"/>
              <a:t> – </a:t>
            </a:r>
            <a:endParaRPr lang="en-US" dirty="0"/>
          </a:p>
        </p:txBody>
      </p:sp>
      <p:sp>
        <p:nvSpPr>
          <p:cNvPr id="4" name="Slide Number Placeholder 3"/>
          <p:cNvSpPr>
            <a:spLocks noGrp="1"/>
          </p:cNvSpPr>
          <p:nvPr>
            <p:ph type="sldNum" sz="quarter" idx="10"/>
          </p:nvPr>
        </p:nvSpPr>
        <p:spPr/>
        <p:txBody>
          <a:bodyPr/>
          <a:lstStyle/>
          <a:p>
            <a:fld id="{762F2AA0-57D4-4919-BD9A-5BD642229B43}" type="slidenum">
              <a:rPr lang="en-US" smtClean="0"/>
              <a:t>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5892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Melissa- Updated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2021</a:t>
            </a:r>
            <a:r>
              <a:rPr lang="en-US" baseline="0" dirty="0"/>
              <a:t> Notes: </a:t>
            </a:r>
            <a:endParaRPr lang="en-US" dirty="0"/>
          </a:p>
          <a:p>
            <a:endParaRPr lang="en-US" dirty="0"/>
          </a:p>
          <a:p>
            <a:endParaRPr lang="en-US" dirty="0"/>
          </a:p>
          <a:p>
            <a:r>
              <a:rPr lang="en-US" dirty="0"/>
              <a:t>Previous Years Notes:</a:t>
            </a:r>
            <a:r>
              <a:rPr lang="en-US" baseline="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2020 notes: </a:t>
            </a:r>
            <a:r>
              <a:rPr lang="en-US" b="0" i="0" dirty="0">
                <a:solidFill>
                  <a:srgbClr val="000000"/>
                </a:solidFill>
                <a:effectLst/>
                <a:latin typeface="Roboto"/>
              </a:rPr>
              <a:t>Use 10/1 monthly enrollment report from Jane Krause.</a:t>
            </a:r>
            <a:endParaRPr lang="en-US" dirty="0"/>
          </a:p>
          <a:p>
            <a:endParaRPr lang="en-US" dirty="0"/>
          </a:p>
          <a:p>
            <a:r>
              <a:rPr lang="en-US" dirty="0"/>
              <a:t>Little Canada</a:t>
            </a:r>
            <a:r>
              <a:rPr lang="en-US" baseline="0" dirty="0"/>
              <a:t> DLI has reached grade 6 so last year of increases – should be more steady</a:t>
            </a:r>
            <a:endParaRPr lang="en-US" dirty="0"/>
          </a:p>
        </p:txBody>
      </p:sp>
      <p:sp>
        <p:nvSpPr>
          <p:cNvPr id="4" name="Slide Number Placeholder 3"/>
          <p:cNvSpPr>
            <a:spLocks noGrp="1"/>
          </p:cNvSpPr>
          <p:nvPr>
            <p:ph type="sldNum" sz="quarter" idx="10"/>
          </p:nvPr>
        </p:nvSpPr>
        <p:spPr/>
        <p:txBody>
          <a:bodyPr/>
          <a:lstStyle/>
          <a:p>
            <a:fld id="{762F2AA0-57D4-4919-BD9A-5BD642229B43}" type="slidenum">
              <a:rPr lang="en-US" smtClean="0"/>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693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Melissa-</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a:rPr>
              <a:t>Use 10/1 monthly enrollment report from Jane Krause.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2021</a:t>
            </a:r>
            <a:r>
              <a:rPr lang="en-US" baseline="0" dirty="0"/>
              <a:t> Notes: </a:t>
            </a:r>
            <a:endParaRPr lang="en-US" dirty="0"/>
          </a:p>
          <a:p>
            <a:endParaRPr lang="en-US" dirty="0"/>
          </a:p>
          <a:p>
            <a:endParaRPr lang="en-US" dirty="0"/>
          </a:p>
          <a:p>
            <a:r>
              <a:rPr lang="en-US" dirty="0"/>
              <a:t>Previous Years Notes:</a:t>
            </a:r>
            <a:r>
              <a:rPr lang="en-US" baseline="0" dirty="0"/>
              <a:t> </a:t>
            </a:r>
            <a:endParaRPr lang="en-US" dirty="0"/>
          </a:p>
          <a:p>
            <a:r>
              <a:rPr lang="en-US" dirty="0"/>
              <a:t>Far</a:t>
            </a:r>
            <a:r>
              <a:rPr lang="en-US" baseline="0" dirty="0"/>
              <a:t> right column shows 2020-21 on top, and 2019-2020 on bottom for comparison</a:t>
            </a:r>
            <a:endParaRPr lang="en-US" dirty="0"/>
          </a:p>
          <a:p>
            <a:endParaRPr lang="en-US" dirty="0"/>
          </a:p>
          <a:p>
            <a:r>
              <a:rPr lang="en-US" dirty="0"/>
              <a:t>Building numbers change due to grade</a:t>
            </a:r>
            <a:r>
              <a:rPr lang="en-US" baseline="0" dirty="0"/>
              <a:t> level enrollment, but overall the district is the same.  This is on purpose by not touching class size in recent budget reductions</a:t>
            </a:r>
          </a:p>
          <a:p>
            <a:r>
              <a:rPr lang="en-US" baseline="0" dirty="0"/>
              <a:t>Bring attention to lower right hand corner</a:t>
            </a:r>
            <a:endParaRPr lang="en-US" dirty="0"/>
          </a:p>
        </p:txBody>
      </p:sp>
      <p:sp>
        <p:nvSpPr>
          <p:cNvPr id="4" name="Slide Number Placeholder 3"/>
          <p:cNvSpPr>
            <a:spLocks noGrp="1"/>
          </p:cNvSpPr>
          <p:nvPr>
            <p:ph type="sldNum" sz="quarter" idx="10"/>
          </p:nvPr>
        </p:nvSpPr>
        <p:spPr/>
        <p:txBody>
          <a:bodyPr/>
          <a:lstStyle/>
          <a:p>
            <a:fld id="{762F2AA0-57D4-4919-BD9A-5BD642229B43}" type="slidenum">
              <a:rPr lang="en-US" smtClean="0"/>
              <a:t>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4010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Melissa- Updated</a:t>
            </a:r>
            <a:r>
              <a:rPr lang="en-US" baseline="0" dirty="0"/>
              <a:t>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a:rPr>
              <a:t>Use 10/1 monthly enrollment report from Jane Krause.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2021</a:t>
            </a:r>
            <a:r>
              <a:rPr lang="en-US" baseline="0" dirty="0"/>
              <a:t> Notes: </a:t>
            </a:r>
            <a:endParaRPr lang="en-US" dirty="0"/>
          </a:p>
          <a:p>
            <a:endParaRPr lang="en-US" dirty="0"/>
          </a:p>
          <a:p>
            <a:endParaRPr lang="en-US" dirty="0"/>
          </a:p>
          <a:p>
            <a:r>
              <a:rPr lang="en-US" dirty="0"/>
              <a:t>Previous Years Notes:</a:t>
            </a:r>
            <a:r>
              <a:rPr lang="en-US" baseline="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62F2AA0-57D4-4919-BD9A-5BD642229B43}" type="slidenum">
              <a:rPr lang="en-US" smtClean="0"/>
              <a:t>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40413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915885-C2EF-BC49-AC9D-FF154A185BD7}" type="datetimeFigureOut">
              <a:rPr lang="en-US" smtClean="0"/>
              <a:t>7/12/22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9935E3-E925-6848-9BA3-8AB7117035F3}" type="slidenum">
              <a:rPr lang="en-US" smtClean="0"/>
              <a:t>‹#›</a:t>
            </a:fld>
            <a:endParaRPr lang="en-US" dirty="0"/>
          </a:p>
        </p:txBody>
      </p:sp>
    </p:spTree>
    <p:extLst>
      <p:ext uri="{BB962C8B-B14F-4D97-AF65-F5344CB8AC3E}">
        <p14:creationId xmlns:p14="http://schemas.microsoft.com/office/powerpoint/2010/main" val="180650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15885-C2EF-BC49-AC9D-FF154A185BD7}" type="datetimeFigureOut">
              <a:rPr lang="en-US" smtClean="0"/>
              <a:t>7/12/22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9935E3-E925-6848-9BA3-8AB7117035F3}" type="slidenum">
              <a:rPr lang="en-US" smtClean="0"/>
              <a:t>‹#›</a:t>
            </a:fld>
            <a:endParaRPr lang="en-US" dirty="0"/>
          </a:p>
        </p:txBody>
      </p:sp>
    </p:spTree>
    <p:extLst>
      <p:ext uri="{BB962C8B-B14F-4D97-AF65-F5344CB8AC3E}">
        <p14:creationId xmlns:p14="http://schemas.microsoft.com/office/powerpoint/2010/main" val="202414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15885-C2EF-BC49-AC9D-FF154A185BD7}" type="datetimeFigureOut">
              <a:rPr lang="en-US" smtClean="0"/>
              <a:t>7/12/22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9935E3-E925-6848-9BA3-8AB7117035F3}" type="slidenum">
              <a:rPr lang="en-US" smtClean="0"/>
              <a:t>‹#›</a:t>
            </a:fld>
            <a:endParaRPr lang="en-US" dirty="0"/>
          </a:p>
        </p:txBody>
      </p:sp>
    </p:spTree>
    <p:extLst>
      <p:ext uri="{BB962C8B-B14F-4D97-AF65-F5344CB8AC3E}">
        <p14:creationId xmlns:p14="http://schemas.microsoft.com/office/powerpoint/2010/main" val="1782163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915885-C2EF-BC49-AC9D-FF154A185BD7}" type="datetimeFigureOut">
              <a:rPr lang="en-US" smtClean="0">
                <a:solidFill>
                  <a:prstClr val="black">
                    <a:tint val="75000"/>
                  </a:prstClr>
                </a:solidFill>
              </a:rPr>
              <a:pPr/>
              <a:t>7/12/22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9935E3-E925-6848-9BA3-8AB711703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885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15885-C2EF-BC49-AC9D-FF154A185BD7}" type="datetimeFigureOut">
              <a:rPr lang="en-US" smtClean="0">
                <a:solidFill>
                  <a:prstClr val="black">
                    <a:tint val="75000"/>
                  </a:prstClr>
                </a:solidFill>
              </a:rPr>
              <a:pPr/>
              <a:t>7/12/22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9935E3-E925-6848-9BA3-8AB711703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193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915885-C2EF-BC49-AC9D-FF154A185BD7}" type="datetimeFigureOut">
              <a:rPr lang="en-US" smtClean="0">
                <a:solidFill>
                  <a:prstClr val="black">
                    <a:tint val="75000"/>
                  </a:prstClr>
                </a:solidFill>
              </a:rPr>
              <a:pPr/>
              <a:t>7/12/22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9935E3-E925-6848-9BA3-8AB711703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358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915885-C2EF-BC49-AC9D-FF154A185BD7}" type="datetimeFigureOut">
              <a:rPr lang="en-US" smtClean="0">
                <a:solidFill>
                  <a:prstClr val="black">
                    <a:tint val="75000"/>
                  </a:prstClr>
                </a:solidFill>
              </a:rPr>
              <a:pPr/>
              <a:t>7/12/22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9935E3-E925-6848-9BA3-8AB711703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735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915885-C2EF-BC49-AC9D-FF154A185BD7}" type="datetimeFigureOut">
              <a:rPr lang="en-US" smtClean="0">
                <a:solidFill>
                  <a:prstClr val="black">
                    <a:tint val="75000"/>
                  </a:prstClr>
                </a:solidFill>
              </a:rPr>
              <a:pPr/>
              <a:t>7/12/22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C9935E3-E925-6848-9BA3-8AB711703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118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915885-C2EF-BC49-AC9D-FF154A185BD7}" type="datetimeFigureOut">
              <a:rPr lang="en-US" smtClean="0">
                <a:solidFill>
                  <a:prstClr val="black">
                    <a:tint val="75000"/>
                  </a:prstClr>
                </a:solidFill>
              </a:rPr>
              <a:pPr/>
              <a:t>7/12/22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C9935E3-E925-6848-9BA3-8AB711703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8958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15885-C2EF-BC49-AC9D-FF154A185BD7}" type="datetimeFigureOut">
              <a:rPr lang="en-US" smtClean="0">
                <a:solidFill>
                  <a:prstClr val="black">
                    <a:tint val="75000"/>
                  </a:prstClr>
                </a:solidFill>
              </a:rPr>
              <a:pPr/>
              <a:t>7/12/22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C9935E3-E925-6848-9BA3-8AB711703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978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15885-C2EF-BC49-AC9D-FF154A185BD7}" type="datetimeFigureOut">
              <a:rPr lang="en-US" smtClean="0">
                <a:solidFill>
                  <a:prstClr val="black">
                    <a:tint val="75000"/>
                  </a:prstClr>
                </a:solidFill>
              </a:rPr>
              <a:pPr/>
              <a:t>7/12/22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9935E3-E925-6848-9BA3-8AB711703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865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15885-C2EF-BC49-AC9D-FF154A185BD7}" type="datetimeFigureOut">
              <a:rPr lang="en-US" smtClean="0"/>
              <a:t>7/12/22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9935E3-E925-6848-9BA3-8AB7117035F3}" type="slidenum">
              <a:rPr lang="en-US" smtClean="0"/>
              <a:t>‹#›</a:t>
            </a:fld>
            <a:endParaRPr lang="en-US" dirty="0"/>
          </a:p>
        </p:txBody>
      </p:sp>
    </p:spTree>
    <p:extLst>
      <p:ext uri="{BB962C8B-B14F-4D97-AF65-F5344CB8AC3E}">
        <p14:creationId xmlns:p14="http://schemas.microsoft.com/office/powerpoint/2010/main" val="3312928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15885-C2EF-BC49-AC9D-FF154A185BD7}" type="datetimeFigureOut">
              <a:rPr lang="en-US" smtClean="0">
                <a:solidFill>
                  <a:prstClr val="black">
                    <a:tint val="75000"/>
                  </a:prstClr>
                </a:solidFill>
              </a:rPr>
              <a:pPr/>
              <a:t>7/12/22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9935E3-E925-6848-9BA3-8AB711703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6873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15885-C2EF-BC49-AC9D-FF154A185BD7}" type="datetimeFigureOut">
              <a:rPr lang="en-US" smtClean="0">
                <a:solidFill>
                  <a:prstClr val="black">
                    <a:tint val="75000"/>
                  </a:prstClr>
                </a:solidFill>
              </a:rPr>
              <a:pPr/>
              <a:t>7/12/22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9935E3-E925-6848-9BA3-8AB711703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2004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915885-C2EF-BC49-AC9D-FF154A185BD7}" type="datetimeFigureOut">
              <a:rPr lang="en-US" smtClean="0">
                <a:solidFill>
                  <a:prstClr val="black">
                    <a:tint val="75000"/>
                  </a:prstClr>
                </a:solidFill>
              </a:rPr>
              <a:pPr/>
              <a:t>7/12/22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9935E3-E925-6848-9BA3-8AB711703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412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915885-C2EF-BC49-AC9D-FF154A185BD7}" type="datetimeFigureOut">
              <a:rPr lang="en-US" smtClean="0"/>
              <a:t>7/12/22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9935E3-E925-6848-9BA3-8AB7117035F3}" type="slidenum">
              <a:rPr lang="en-US" smtClean="0"/>
              <a:t>‹#›</a:t>
            </a:fld>
            <a:endParaRPr lang="en-US" dirty="0"/>
          </a:p>
        </p:txBody>
      </p:sp>
    </p:spTree>
    <p:extLst>
      <p:ext uri="{BB962C8B-B14F-4D97-AF65-F5344CB8AC3E}">
        <p14:creationId xmlns:p14="http://schemas.microsoft.com/office/powerpoint/2010/main" val="150119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915885-C2EF-BC49-AC9D-FF154A185BD7}" type="datetimeFigureOut">
              <a:rPr lang="en-US" smtClean="0"/>
              <a:t>7/12/22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9935E3-E925-6848-9BA3-8AB7117035F3}" type="slidenum">
              <a:rPr lang="en-US" smtClean="0"/>
              <a:t>‹#›</a:t>
            </a:fld>
            <a:endParaRPr lang="en-US" dirty="0"/>
          </a:p>
        </p:txBody>
      </p:sp>
    </p:spTree>
    <p:extLst>
      <p:ext uri="{BB962C8B-B14F-4D97-AF65-F5344CB8AC3E}">
        <p14:creationId xmlns:p14="http://schemas.microsoft.com/office/powerpoint/2010/main" val="372016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915885-C2EF-BC49-AC9D-FF154A185BD7}" type="datetimeFigureOut">
              <a:rPr lang="en-US" smtClean="0"/>
              <a:t>7/12/22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9935E3-E925-6848-9BA3-8AB7117035F3}" type="slidenum">
              <a:rPr lang="en-US" smtClean="0"/>
              <a:t>‹#›</a:t>
            </a:fld>
            <a:endParaRPr lang="en-US" dirty="0"/>
          </a:p>
        </p:txBody>
      </p:sp>
    </p:spTree>
    <p:extLst>
      <p:ext uri="{BB962C8B-B14F-4D97-AF65-F5344CB8AC3E}">
        <p14:creationId xmlns:p14="http://schemas.microsoft.com/office/powerpoint/2010/main" val="299038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915885-C2EF-BC49-AC9D-FF154A185BD7}" type="datetimeFigureOut">
              <a:rPr lang="en-US" smtClean="0"/>
              <a:t>7/12/22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9935E3-E925-6848-9BA3-8AB7117035F3}" type="slidenum">
              <a:rPr lang="en-US" smtClean="0"/>
              <a:t>‹#›</a:t>
            </a:fld>
            <a:endParaRPr lang="en-US" dirty="0"/>
          </a:p>
        </p:txBody>
      </p:sp>
    </p:spTree>
    <p:extLst>
      <p:ext uri="{BB962C8B-B14F-4D97-AF65-F5344CB8AC3E}">
        <p14:creationId xmlns:p14="http://schemas.microsoft.com/office/powerpoint/2010/main" val="12759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15885-C2EF-BC49-AC9D-FF154A185BD7}" type="datetimeFigureOut">
              <a:rPr lang="en-US" smtClean="0"/>
              <a:t>7/12/22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9935E3-E925-6848-9BA3-8AB7117035F3}" type="slidenum">
              <a:rPr lang="en-US" smtClean="0"/>
              <a:t>‹#›</a:t>
            </a:fld>
            <a:endParaRPr lang="en-US" dirty="0"/>
          </a:p>
        </p:txBody>
      </p:sp>
    </p:spTree>
    <p:extLst>
      <p:ext uri="{BB962C8B-B14F-4D97-AF65-F5344CB8AC3E}">
        <p14:creationId xmlns:p14="http://schemas.microsoft.com/office/powerpoint/2010/main" val="121240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15885-C2EF-BC49-AC9D-FF154A185BD7}" type="datetimeFigureOut">
              <a:rPr lang="en-US" smtClean="0"/>
              <a:t>7/12/22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9935E3-E925-6848-9BA3-8AB7117035F3}" type="slidenum">
              <a:rPr lang="en-US" smtClean="0"/>
              <a:t>‹#›</a:t>
            </a:fld>
            <a:endParaRPr lang="en-US" dirty="0"/>
          </a:p>
        </p:txBody>
      </p:sp>
    </p:spTree>
    <p:extLst>
      <p:ext uri="{BB962C8B-B14F-4D97-AF65-F5344CB8AC3E}">
        <p14:creationId xmlns:p14="http://schemas.microsoft.com/office/powerpoint/2010/main" val="59020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15885-C2EF-BC49-AC9D-FF154A185BD7}" type="datetimeFigureOut">
              <a:rPr lang="en-US" smtClean="0"/>
              <a:t>7/12/22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9935E3-E925-6848-9BA3-8AB7117035F3}" type="slidenum">
              <a:rPr lang="en-US" smtClean="0"/>
              <a:t>‹#›</a:t>
            </a:fld>
            <a:endParaRPr lang="en-US" dirty="0"/>
          </a:p>
        </p:txBody>
      </p:sp>
    </p:spTree>
    <p:extLst>
      <p:ext uri="{BB962C8B-B14F-4D97-AF65-F5344CB8AC3E}">
        <p14:creationId xmlns:p14="http://schemas.microsoft.com/office/powerpoint/2010/main" val="321405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15885-C2EF-BC49-AC9D-FF154A185BD7}" type="datetimeFigureOut">
              <a:rPr lang="en-US" smtClean="0"/>
              <a:t>7/12/22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935E3-E925-6848-9BA3-8AB7117035F3}" type="slidenum">
              <a:rPr lang="en-US" smtClean="0"/>
              <a:t>‹#›</a:t>
            </a:fld>
            <a:endParaRPr lang="en-US" dirty="0"/>
          </a:p>
        </p:txBody>
      </p:sp>
    </p:spTree>
    <p:extLst>
      <p:ext uri="{BB962C8B-B14F-4D97-AF65-F5344CB8AC3E}">
        <p14:creationId xmlns:p14="http://schemas.microsoft.com/office/powerpoint/2010/main" val="851515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15885-C2EF-BC49-AC9D-FF154A185BD7}" type="datetimeFigureOut">
              <a:rPr lang="en-US" smtClean="0">
                <a:solidFill>
                  <a:prstClr val="black">
                    <a:tint val="75000"/>
                  </a:prstClr>
                </a:solidFill>
              </a:rPr>
              <a:pPr/>
              <a:t>7/12/22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935E3-E925-6848-9BA3-8AB711703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26528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hemeOverride" Target="../theme/themeOverride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hemeOverride" Target="../theme/themeOverride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hemeOverride" Target="../theme/themeOverride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hemeOverride" Target="../theme/themeOverride8.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hemeOverride" Target="../theme/themeOverride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hemeOverride" Target="../theme/themeOverride10.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hemeOverride" Target="../theme/themeOverride1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hemeOverride" Target="../theme/themeOverride1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hemeOverride" Target="../theme/themeOverride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88615" y="4152527"/>
            <a:ext cx="5766771" cy="1446550"/>
          </a:xfrm>
          <a:prstGeom prst="rect">
            <a:avLst/>
          </a:prstGeom>
          <a:noFill/>
        </p:spPr>
        <p:txBody>
          <a:bodyPr wrap="none" rtlCol="0">
            <a:spAutoFit/>
          </a:bodyPr>
          <a:lstStyle/>
          <a:p>
            <a:r>
              <a:rPr lang="en-US" sz="4400" b="1" dirty="0">
                <a:solidFill>
                  <a:schemeClr val="bg1"/>
                </a:solidFill>
                <a:latin typeface="Gill Sans MT" panose="020B0502020104020203" pitchFamily="34" charset="0"/>
              </a:rPr>
              <a:t>2021 Enrollment and</a:t>
            </a:r>
          </a:p>
          <a:p>
            <a:r>
              <a:rPr lang="en-US" sz="4400" b="1" dirty="0">
                <a:solidFill>
                  <a:schemeClr val="bg1"/>
                </a:solidFill>
                <a:latin typeface="Gill Sans MT" panose="020B0502020104020203" pitchFamily="34" charset="0"/>
              </a:rPr>
              <a:t>Demographic Report</a:t>
            </a:r>
            <a:endParaRPr lang="en-US" sz="20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95005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sz="4000" b="1" dirty="0">
                <a:solidFill>
                  <a:srgbClr val="C00000"/>
                </a:solidFill>
                <a:latin typeface="Gill Sans MT" panose="020B0502020104020203" pitchFamily="34" charset="0"/>
              </a:rPr>
              <a:t>2021 Average Class Size Grades 9-12</a:t>
            </a:r>
          </a:p>
        </p:txBody>
      </p:sp>
      <p:graphicFrame>
        <p:nvGraphicFramePr>
          <p:cNvPr id="3" name="Table 2"/>
          <p:cNvGraphicFramePr>
            <a:graphicFrameLocks noGrp="1"/>
          </p:cNvGraphicFramePr>
          <p:nvPr>
            <p:extLst>
              <p:ext uri="{D42A27DB-BD31-4B8C-83A1-F6EECF244321}">
                <p14:modId xmlns:p14="http://schemas.microsoft.com/office/powerpoint/2010/main" val="3586465936"/>
              </p:ext>
            </p:extLst>
          </p:nvPr>
        </p:nvGraphicFramePr>
        <p:xfrm>
          <a:off x="595223" y="1397000"/>
          <a:ext cx="7953555" cy="2595880"/>
        </p:xfrm>
        <a:graphic>
          <a:graphicData uri="http://schemas.openxmlformats.org/drawingml/2006/table">
            <a:tbl>
              <a:tblPr firstRow="1" bandRow="1">
                <a:tableStyleId>{21E4AEA4-8DFA-4A89-87EB-49C32662AFE0}</a:tableStyleId>
              </a:tblPr>
              <a:tblGrid>
                <a:gridCol w="1590711">
                  <a:extLst>
                    <a:ext uri="{9D8B030D-6E8A-4147-A177-3AD203B41FA5}">
                      <a16:colId xmlns:a16="http://schemas.microsoft.com/office/drawing/2014/main" val="20000"/>
                    </a:ext>
                  </a:extLst>
                </a:gridCol>
                <a:gridCol w="1590711">
                  <a:extLst>
                    <a:ext uri="{9D8B030D-6E8A-4147-A177-3AD203B41FA5}">
                      <a16:colId xmlns:a16="http://schemas.microsoft.com/office/drawing/2014/main" val="20001"/>
                    </a:ext>
                  </a:extLst>
                </a:gridCol>
                <a:gridCol w="1590711">
                  <a:extLst>
                    <a:ext uri="{9D8B030D-6E8A-4147-A177-3AD203B41FA5}">
                      <a16:colId xmlns:a16="http://schemas.microsoft.com/office/drawing/2014/main" val="20002"/>
                    </a:ext>
                  </a:extLst>
                </a:gridCol>
                <a:gridCol w="1590711">
                  <a:extLst>
                    <a:ext uri="{9D8B030D-6E8A-4147-A177-3AD203B41FA5}">
                      <a16:colId xmlns:a16="http://schemas.microsoft.com/office/drawing/2014/main" val="20003"/>
                    </a:ext>
                  </a:extLst>
                </a:gridCol>
                <a:gridCol w="1590711">
                  <a:extLst>
                    <a:ext uri="{9D8B030D-6E8A-4147-A177-3AD203B41FA5}">
                      <a16:colId xmlns:a16="http://schemas.microsoft.com/office/drawing/2014/main" val="20004"/>
                    </a:ext>
                  </a:extLst>
                </a:gridCol>
              </a:tblGrid>
              <a:tr h="370840">
                <a:tc>
                  <a:txBody>
                    <a:bodyPr/>
                    <a:lstStyle/>
                    <a:p>
                      <a:pPr algn="ctr"/>
                      <a:r>
                        <a:rPr lang="en-US" sz="1600" dirty="0">
                          <a:latin typeface="+mn-lt"/>
                        </a:rPr>
                        <a:t>Class</a:t>
                      </a:r>
                    </a:p>
                  </a:txBody>
                  <a:tcPr anchor="ctr"/>
                </a:tc>
                <a:tc>
                  <a:txBody>
                    <a:bodyPr/>
                    <a:lstStyle/>
                    <a:p>
                      <a:pPr algn="ctr"/>
                      <a:r>
                        <a:rPr lang="en-US" sz="1600" dirty="0">
                          <a:latin typeface="+mn-lt"/>
                        </a:rPr>
                        <a:t># of Sections</a:t>
                      </a:r>
                    </a:p>
                  </a:txBody>
                  <a:tcPr anchor="ctr"/>
                </a:tc>
                <a:tc>
                  <a:txBody>
                    <a:bodyPr/>
                    <a:lstStyle/>
                    <a:p>
                      <a:pPr algn="ctr"/>
                      <a:r>
                        <a:rPr lang="en-US" sz="1600" dirty="0">
                          <a:latin typeface="+mn-lt"/>
                        </a:rPr>
                        <a:t>Range</a:t>
                      </a:r>
                    </a:p>
                  </a:txBody>
                  <a:tcPr anchor="ctr"/>
                </a:tc>
                <a:tc>
                  <a:txBody>
                    <a:bodyPr/>
                    <a:lstStyle/>
                    <a:p>
                      <a:pPr algn="ctr"/>
                      <a:r>
                        <a:rPr lang="en-US" sz="1600" dirty="0">
                          <a:latin typeface="+mn-lt"/>
                        </a:rPr>
                        <a:t>Average 2021</a:t>
                      </a:r>
                    </a:p>
                  </a:txBody>
                  <a:tcPr anchor="ctr"/>
                </a:tc>
                <a:tc>
                  <a:txBody>
                    <a:bodyPr/>
                    <a:lstStyle/>
                    <a:p>
                      <a:pPr algn="ctr"/>
                      <a:r>
                        <a:rPr lang="en-US" sz="1600" dirty="0">
                          <a:latin typeface="+mn-lt"/>
                        </a:rPr>
                        <a:t>Average 2020</a:t>
                      </a:r>
                    </a:p>
                  </a:txBody>
                  <a:tcPr anchor="ctr"/>
                </a:tc>
                <a:extLst>
                  <a:ext uri="{0D108BD9-81ED-4DB2-BD59-A6C34878D82A}">
                    <a16:rowId xmlns:a16="http://schemas.microsoft.com/office/drawing/2014/main" val="10000"/>
                  </a:ext>
                </a:extLst>
              </a:tr>
              <a:tr h="370840">
                <a:tc>
                  <a:txBody>
                    <a:bodyPr/>
                    <a:lstStyle/>
                    <a:p>
                      <a:pPr algn="ctr"/>
                      <a:r>
                        <a:rPr lang="en-US" sz="1800" dirty="0">
                          <a:latin typeface="+mn-lt"/>
                        </a:rPr>
                        <a:t>Language</a:t>
                      </a:r>
                      <a:r>
                        <a:rPr lang="en-US" sz="1800" baseline="0" dirty="0">
                          <a:latin typeface="+mn-lt"/>
                        </a:rPr>
                        <a:t> Arts</a:t>
                      </a:r>
                      <a:endParaRPr lang="en-US" sz="1800" dirty="0">
                        <a:latin typeface="+mn-lt"/>
                      </a:endParaRPr>
                    </a:p>
                  </a:txBody>
                  <a:tcPr anchor="ctr"/>
                </a:tc>
                <a:tc>
                  <a:txBody>
                    <a:bodyPr/>
                    <a:lstStyle/>
                    <a:p>
                      <a:pPr algn="ctr" rtl="0" fontAlgn="b"/>
                      <a:r>
                        <a:rPr lang="en-US">
                          <a:effectLst/>
                        </a:rPr>
                        <a:t>44</a:t>
                      </a:r>
                    </a:p>
                  </a:txBody>
                  <a:tcPr marL="22860" marR="22860" marT="15240" marB="15240" anchor="b"/>
                </a:tc>
                <a:tc>
                  <a:txBody>
                    <a:bodyPr/>
                    <a:lstStyle/>
                    <a:p>
                      <a:pPr algn="ctr" rtl="0" fontAlgn="b"/>
                      <a:r>
                        <a:rPr lang="en-US" sz="1800" dirty="0">
                          <a:effectLst/>
                        </a:rPr>
                        <a:t>20-38</a:t>
                      </a:r>
                    </a:p>
                  </a:txBody>
                  <a:tcPr marL="22860" marR="22860" marT="15240" marB="15240" anchor="b"/>
                </a:tc>
                <a:tc>
                  <a:txBody>
                    <a:bodyPr/>
                    <a:lstStyle/>
                    <a:p>
                      <a:pPr algn="ctr" rtl="0" fontAlgn="b"/>
                      <a:r>
                        <a:rPr lang="en-US" sz="1800" dirty="0">
                          <a:effectLst/>
                        </a:rPr>
                        <a:t>31.02</a:t>
                      </a:r>
                    </a:p>
                  </a:txBody>
                  <a:tcPr marL="22860" marR="22860" marT="15240" marB="15240" anchor="b"/>
                </a:tc>
                <a:tc>
                  <a:txBody>
                    <a:bodyPr/>
                    <a:lstStyle/>
                    <a:p>
                      <a:pPr algn="ctr" rtl="0" fontAlgn="b"/>
                      <a:r>
                        <a:rPr lang="en-US" sz="1800" dirty="0">
                          <a:solidFill>
                            <a:srgbClr val="000000"/>
                          </a:solidFill>
                          <a:effectLst/>
                        </a:rPr>
                        <a:t>31.15</a:t>
                      </a:r>
                    </a:p>
                  </a:txBody>
                  <a:tcPr marL="22860" marR="22860" marT="15240" marB="15240" anchor="ctr">
                    <a:solidFill>
                      <a:schemeClr val="accent2"/>
                    </a:solidFill>
                  </a:tcPr>
                </a:tc>
                <a:extLst>
                  <a:ext uri="{0D108BD9-81ED-4DB2-BD59-A6C34878D82A}">
                    <a16:rowId xmlns:a16="http://schemas.microsoft.com/office/drawing/2014/main" val="10001"/>
                  </a:ext>
                </a:extLst>
              </a:tr>
              <a:tr h="370840">
                <a:tc>
                  <a:txBody>
                    <a:bodyPr/>
                    <a:lstStyle/>
                    <a:p>
                      <a:pPr algn="ctr"/>
                      <a:r>
                        <a:rPr lang="en-US" sz="1800" dirty="0">
                          <a:latin typeface="+mn-lt"/>
                        </a:rPr>
                        <a:t>Math</a:t>
                      </a:r>
                    </a:p>
                  </a:txBody>
                  <a:tcPr anchor="ctr"/>
                </a:tc>
                <a:tc>
                  <a:txBody>
                    <a:bodyPr/>
                    <a:lstStyle/>
                    <a:p>
                      <a:pPr algn="ctr" rtl="0" fontAlgn="b"/>
                      <a:r>
                        <a:rPr lang="en-US">
                          <a:effectLst/>
                        </a:rPr>
                        <a:t>48</a:t>
                      </a:r>
                    </a:p>
                  </a:txBody>
                  <a:tcPr marL="22860" marR="22860" marT="15240" marB="15240" anchor="b"/>
                </a:tc>
                <a:tc>
                  <a:txBody>
                    <a:bodyPr/>
                    <a:lstStyle/>
                    <a:p>
                      <a:pPr algn="ctr" rtl="0" fontAlgn="b"/>
                      <a:r>
                        <a:rPr lang="en-US" sz="1800">
                          <a:effectLst/>
                        </a:rPr>
                        <a:t>19-37</a:t>
                      </a:r>
                    </a:p>
                  </a:txBody>
                  <a:tcPr marL="22860" marR="22860" marT="15240" marB="15240" anchor="b"/>
                </a:tc>
                <a:tc>
                  <a:txBody>
                    <a:bodyPr/>
                    <a:lstStyle/>
                    <a:p>
                      <a:pPr algn="ctr" rtl="0" fontAlgn="b"/>
                      <a:r>
                        <a:rPr lang="en-US" sz="1800" dirty="0">
                          <a:effectLst/>
                        </a:rPr>
                        <a:t>31.42</a:t>
                      </a:r>
                    </a:p>
                  </a:txBody>
                  <a:tcPr marL="22860" marR="22860" marT="15240" marB="15240" anchor="b"/>
                </a:tc>
                <a:tc>
                  <a:txBody>
                    <a:bodyPr/>
                    <a:lstStyle/>
                    <a:p>
                      <a:pPr algn="ctr" rtl="0" fontAlgn="b"/>
                      <a:r>
                        <a:rPr lang="en-US" sz="1800" dirty="0">
                          <a:solidFill>
                            <a:srgbClr val="000000"/>
                          </a:solidFill>
                          <a:effectLst/>
                        </a:rPr>
                        <a:t>30.89</a:t>
                      </a:r>
                    </a:p>
                  </a:txBody>
                  <a:tcPr marL="22860" marR="22860" marT="15240" marB="15240" anchor="ctr">
                    <a:solidFill>
                      <a:schemeClr val="accent2"/>
                    </a:solidFill>
                  </a:tcPr>
                </a:tc>
                <a:extLst>
                  <a:ext uri="{0D108BD9-81ED-4DB2-BD59-A6C34878D82A}">
                    <a16:rowId xmlns:a16="http://schemas.microsoft.com/office/drawing/2014/main" val="10002"/>
                  </a:ext>
                </a:extLst>
              </a:tr>
              <a:tr h="370840">
                <a:tc>
                  <a:txBody>
                    <a:bodyPr/>
                    <a:lstStyle/>
                    <a:p>
                      <a:pPr algn="ctr"/>
                      <a:r>
                        <a:rPr lang="en-US" sz="1800" dirty="0">
                          <a:latin typeface="+mn-lt"/>
                        </a:rPr>
                        <a:t>Science</a:t>
                      </a:r>
                    </a:p>
                  </a:txBody>
                  <a:tcPr anchor="ctr"/>
                </a:tc>
                <a:tc>
                  <a:txBody>
                    <a:bodyPr/>
                    <a:lstStyle/>
                    <a:p>
                      <a:pPr algn="ctr" rtl="0" fontAlgn="b"/>
                      <a:r>
                        <a:rPr lang="en-US">
                          <a:effectLst/>
                        </a:rPr>
                        <a:t>48</a:t>
                      </a:r>
                    </a:p>
                  </a:txBody>
                  <a:tcPr marL="22860" marR="22860" marT="15240" marB="15240" anchor="b"/>
                </a:tc>
                <a:tc>
                  <a:txBody>
                    <a:bodyPr/>
                    <a:lstStyle/>
                    <a:p>
                      <a:pPr algn="ctr" rtl="0" fontAlgn="b"/>
                      <a:r>
                        <a:rPr lang="en-US" sz="1800" dirty="0">
                          <a:effectLst/>
                        </a:rPr>
                        <a:t>17-36</a:t>
                      </a:r>
                    </a:p>
                  </a:txBody>
                  <a:tcPr marL="22860" marR="22860" marT="15240" marB="15240" anchor="b"/>
                </a:tc>
                <a:tc>
                  <a:txBody>
                    <a:bodyPr/>
                    <a:lstStyle/>
                    <a:p>
                      <a:pPr algn="ctr" rtl="0" fontAlgn="b"/>
                      <a:r>
                        <a:rPr lang="en-US" sz="1800">
                          <a:effectLst/>
                        </a:rPr>
                        <a:t>29.63</a:t>
                      </a:r>
                    </a:p>
                  </a:txBody>
                  <a:tcPr marL="22860" marR="22860" marT="15240" marB="15240" anchor="b"/>
                </a:tc>
                <a:tc>
                  <a:txBody>
                    <a:bodyPr/>
                    <a:lstStyle/>
                    <a:p>
                      <a:pPr algn="ctr" rtl="0" fontAlgn="b"/>
                      <a:r>
                        <a:rPr lang="en-US" sz="1800" dirty="0">
                          <a:solidFill>
                            <a:srgbClr val="000000"/>
                          </a:solidFill>
                          <a:effectLst/>
                        </a:rPr>
                        <a:t>31.02</a:t>
                      </a:r>
                    </a:p>
                  </a:txBody>
                  <a:tcPr marL="22860" marR="22860" marT="15240" marB="15240" anchor="ctr">
                    <a:solidFill>
                      <a:schemeClr val="accent2"/>
                    </a:solidFill>
                  </a:tcPr>
                </a:tc>
                <a:extLst>
                  <a:ext uri="{0D108BD9-81ED-4DB2-BD59-A6C34878D82A}">
                    <a16:rowId xmlns:a16="http://schemas.microsoft.com/office/drawing/2014/main" val="10003"/>
                  </a:ext>
                </a:extLst>
              </a:tr>
              <a:tr h="370840">
                <a:tc>
                  <a:txBody>
                    <a:bodyPr/>
                    <a:lstStyle/>
                    <a:p>
                      <a:pPr algn="ctr"/>
                      <a:r>
                        <a:rPr lang="en-US" sz="1800" dirty="0">
                          <a:latin typeface="+mn-lt"/>
                        </a:rPr>
                        <a:t>Social Studies</a:t>
                      </a:r>
                    </a:p>
                  </a:txBody>
                  <a:tcPr anchor="ctr"/>
                </a:tc>
                <a:tc>
                  <a:txBody>
                    <a:bodyPr/>
                    <a:lstStyle/>
                    <a:p>
                      <a:pPr algn="ctr" rtl="0" fontAlgn="b"/>
                      <a:r>
                        <a:rPr lang="en-US">
                          <a:effectLst/>
                        </a:rPr>
                        <a:t>54</a:t>
                      </a:r>
                    </a:p>
                  </a:txBody>
                  <a:tcPr marL="22860" marR="22860" marT="15240" marB="15240" anchor="b"/>
                </a:tc>
                <a:tc>
                  <a:txBody>
                    <a:bodyPr/>
                    <a:lstStyle/>
                    <a:p>
                      <a:pPr algn="ctr" rtl="0" fontAlgn="b"/>
                      <a:r>
                        <a:rPr lang="en-US" sz="1800">
                          <a:effectLst/>
                        </a:rPr>
                        <a:t>21-36</a:t>
                      </a:r>
                    </a:p>
                  </a:txBody>
                  <a:tcPr marL="22860" marR="22860" marT="15240" marB="15240" anchor="b"/>
                </a:tc>
                <a:tc>
                  <a:txBody>
                    <a:bodyPr/>
                    <a:lstStyle/>
                    <a:p>
                      <a:pPr algn="ctr" rtl="0" fontAlgn="b"/>
                      <a:r>
                        <a:rPr lang="en-US" sz="1800">
                          <a:effectLst/>
                        </a:rPr>
                        <a:t>31.98</a:t>
                      </a:r>
                    </a:p>
                  </a:txBody>
                  <a:tcPr marL="22860" marR="22860" marT="15240" marB="15240" anchor="b"/>
                </a:tc>
                <a:tc>
                  <a:txBody>
                    <a:bodyPr/>
                    <a:lstStyle/>
                    <a:p>
                      <a:pPr algn="ctr" rtl="0" fontAlgn="b"/>
                      <a:r>
                        <a:rPr lang="en-US" sz="1800" dirty="0">
                          <a:solidFill>
                            <a:srgbClr val="000000"/>
                          </a:solidFill>
                          <a:effectLst/>
                        </a:rPr>
                        <a:t>33.47</a:t>
                      </a:r>
                    </a:p>
                  </a:txBody>
                  <a:tcPr marL="22860" marR="22860" marT="15240" marB="15240" anchor="ctr">
                    <a:solidFill>
                      <a:schemeClr val="accent2"/>
                    </a:solidFill>
                  </a:tcPr>
                </a:tc>
                <a:extLst>
                  <a:ext uri="{0D108BD9-81ED-4DB2-BD59-A6C34878D82A}">
                    <a16:rowId xmlns:a16="http://schemas.microsoft.com/office/drawing/2014/main" val="10004"/>
                  </a:ext>
                </a:extLst>
              </a:tr>
              <a:tr h="370840">
                <a:tc>
                  <a:txBody>
                    <a:bodyPr/>
                    <a:lstStyle/>
                    <a:p>
                      <a:pPr algn="ctr"/>
                      <a:r>
                        <a:rPr lang="en-US" sz="1800" dirty="0">
                          <a:latin typeface="+mn-lt"/>
                        </a:rPr>
                        <a:t>Electives</a:t>
                      </a:r>
                    </a:p>
                  </a:txBody>
                  <a:tcPr anchor="ctr"/>
                </a:tc>
                <a:tc>
                  <a:txBody>
                    <a:bodyPr/>
                    <a:lstStyle/>
                    <a:p>
                      <a:pPr algn="ctr" rtl="0" fontAlgn="b"/>
                      <a:r>
                        <a:rPr lang="en-US" dirty="0">
                          <a:effectLst/>
                        </a:rPr>
                        <a:t>103</a:t>
                      </a:r>
                    </a:p>
                  </a:txBody>
                  <a:tcPr marL="22860" marR="22860" marT="15240" marB="15240" anchor="b"/>
                </a:tc>
                <a:tc>
                  <a:txBody>
                    <a:bodyPr/>
                    <a:lstStyle/>
                    <a:p>
                      <a:pPr algn="ctr" rtl="0" fontAlgn="b"/>
                      <a:r>
                        <a:rPr lang="en-US" sz="1800" dirty="0">
                          <a:effectLst/>
                        </a:rPr>
                        <a:t>8-40</a:t>
                      </a:r>
                    </a:p>
                  </a:txBody>
                  <a:tcPr marL="22860" marR="22860" marT="15240" marB="15240" anchor="b"/>
                </a:tc>
                <a:tc>
                  <a:txBody>
                    <a:bodyPr/>
                    <a:lstStyle/>
                    <a:p>
                      <a:pPr algn="ctr" rtl="0" fontAlgn="b"/>
                      <a:r>
                        <a:rPr lang="en-US" sz="1800" dirty="0">
                          <a:effectLst/>
                        </a:rPr>
                        <a:t>31.01</a:t>
                      </a:r>
                    </a:p>
                  </a:txBody>
                  <a:tcPr marL="22860" marR="22860" marT="15240" marB="15240" anchor="b"/>
                </a:tc>
                <a:tc>
                  <a:txBody>
                    <a:bodyPr/>
                    <a:lstStyle/>
                    <a:p>
                      <a:pPr algn="ctr" rtl="0" fontAlgn="b"/>
                      <a:r>
                        <a:rPr lang="en-US" sz="1800" dirty="0">
                          <a:solidFill>
                            <a:srgbClr val="000000"/>
                          </a:solidFill>
                          <a:effectLst/>
                        </a:rPr>
                        <a:t>30.01</a:t>
                      </a:r>
                    </a:p>
                  </a:txBody>
                  <a:tcPr marL="22860" marR="22860" marT="15240" marB="15240" anchor="ctr">
                    <a:solidFill>
                      <a:schemeClr val="accent2"/>
                    </a:solidFill>
                  </a:tcPr>
                </a:tc>
                <a:extLst>
                  <a:ext uri="{0D108BD9-81ED-4DB2-BD59-A6C34878D82A}">
                    <a16:rowId xmlns:a16="http://schemas.microsoft.com/office/drawing/2014/main" val="10005"/>
                  </a:ext>
                </a:extLst>
              </a:tr>
              <a:tr h="370840">
                <a:tc>
                  <a:txBody>
                    <a:bodyPr/>
                    <a:lstStyle/>
                    <a:p>
                      <a:pPr algn="ctr"/>
                      <a:r>
                        <a:rPr lang="en-US" sz="1800" b="1" dirty="0">
                          <a:latin typeface="+mn-lt"/>
                        </a:rPr>
                        <a:t>TOTAL</a:t>
                      </a:r>
                    </a:p>
                  </a:txBody>
                  <a:tcPr anchor="ctr">
                    <a:solidFill>
                      <a:schemeClr val="accent2"/>
                    </a:solidFill>
                  </a:tcPr>
                </a:tc>
                <a:tc>
                  <a:txBody>
                    <a:bodyPr/>
                    <a:lstStyle/>
                    <a:p>
                      <a:pPr algn="ctr"/>
                      <a:r>
                        <a:rPr lang="en-US" sz="1800" b="1" dirty="0">
                          <a:latin typeface="+mn-lt"/>
                        </a:rPr>
                        <a:t>297</a:t>
                      </a:r>
                    </a:p>
                  </a:txBody>
                  <a:tcPr anchor="ctr">
                    <a:solidFill>
                      <a:schemeClr val="accent2"/>
                    </a:solidFill>
                  </a:tcPr>
                </a:tc>
                <a:tc>
                  <a:txBody>
                    <a:bodyPr/>
                    <a:lstStyle/>
                    <a:p>
                      <a:pPr algn="ctr"/>
                      <a:endParaRPr lang="en-US" sz="1800" dirty="0">
                        <a:latin typeface="+mn-lt"/>
                      </a:endParaRPr>
                    </a:p>
                  </a:txBody>
                  <a:tcPr anchor="ctr">
                    <a:solidFill>
                      <a:schemeClr val="accent2"/>
                    </a:solidFill>
                  </a:tcPr>
                </a:tc>
                <a:tc>
                  <a:txBody>
                    <a:bodyPr/>
                    <a:lstStyle/>
                    <a:p>
                      <a:pPr algn="ctr"/>
                      <a:r>
                        <a:rPr lang="en-US" sz="1800" i="0" kern="1200" dirty="0">
                          <a:solidFill>
                            <a:schemeClr val="dk1"/>
                          </a:solidFill>
                          <a:effectLst/>
                          <a:latin typeface="+mn-lt"/>
                          <a:ea typeface="+mn-ea"/>
                          <a:cs typeface="+mn-cs"/>
                        </a:rPr>
                        <a:t>31.03</a:t>
                      </a:r>
                      <a:endParaRPr lang="en-US" sz="1800" b="1" dirty="0">
                        <a:latin typeface="+mn-lt"/>
                      </a:endParaRPr>
                    </a:p>
                  </a:txBody>
                  <a:tcPr anchor="ctr">
                    <a:solidFill>
                      <a:schemeClr val="accent2"/>
                    </a:solidFill>
                  </a:tcPr>
                </a:tc>
                <a:tc>
                  <a:txBody>
                    <a:bodyPr/>
                    <a:lstStyle/>
                    <a:p>
                      <a:pPr algn="ctr"/>
                      <a:r>
                        <a:rPr lang="en-US" sz="1800" b="1" dirty="0">
                          <a:latin typeface="+mn-lt"/>
                        </a:rPr>
                        <a:t>31.13</a:t>
                      </a:r>
                    </a:p>
                  </a:txBody>
                  <a:tcPr anchor="ctr">
                    <a:solidFill>
                      <a:schemeClr val="accent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2772084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5433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C00000"/>
                </a:solidFill>
                <a:latin typeface="Gill Sans MT" panose="020B0502020104020203" pitchFamily="34" charset="0"/>
              </a:rPr>
              <a:t>Roseville vs. ECSU Class Size </a:t>
            </a:r>
            <a:r>
              <a:rPr lang="en-US" sz="4000" b="1" i="1" dirty="0">
                <a:solidFill>
                  <a:srgbClr val="C00000"/>
                </a:solidFill>
                <a:latin typeface="Gill Sans MT" panose="020B0502020104020203" pitchFamily="34" charset="0"/>
              </a:rPr>
              <a:t>Elementary</a:t>
            </a:r>
          </a:p>
        </p:txBody>
      </p:sp>
      <p:graphicFrame>
        <p:nvGraphicFramePr>
          <p:cNvPr id="3" name="Table 2"/>
          <p:cNvGraphicFramePr>
            <a:graphicFrameLocks noGrp="1"/>
          </p:cNvGraphicFramePr>
          <p:nvPr>
            <p:extLst>
              <p:ext uri="{D42A27DB-BD31-4B8C-83A1-F6EECF244321}">
                <p14:modId xmlns:p14="http://schemas.microsoft.com/office/powerpoint/2010/main" val="2190276371"/>
              </p:ext>
            </p:extLst>
          </p:nvPr>
        </p:nvGraphicFramePr>
        <p:xfrm>
          <a:off x="493160" y="1938862"/>
          <a:ext cx="8075487" cy="3824940"/>
        </p:xfrm>
        <a:graphic>
          <a:graphicData uri="http://schemas.openxmlformats.org/drawingml/2006/table">
            <a:tbl>
              <a:tblPr/>
              <a:tblGrid>
                <a:gridCol w="842480">
                  <a:extLst>
                    <a:ext uri="{9D8B030D-6E8A-4147-A177-3AD203B41FA5}">
                      <a16:colId xmlns:a16="http://schemas.microsoft.com/office/drawing/2014/main" val="20000"/>
                    </a:ext>
                  </a:extLst>
                </a:gridCol>
                <a:gridCol w="667822">
                  <a:extLst>
                    <a:ext uri="{9D8B030D-6E8A-4147-A177-3AD203B41FA5}">
                      <a16:colId xmlns:a16="http://schemas.microsoft.com/office/drawing/2014/main" val="20001"/>
                    </a:ext>
                  </a:extLst>
                </a:gridCol>
                <a:gridCol w="729465">
                  <a:extLst>
                    <a:ext uri="{9D8B030D-6E8A-4147-A177-3AD203B41FA5}">
                      <a16:colId xmlns:a16="http://schemas.microsoft.com/office/drawing/2014/main" val="20002"/>
                    </a:ext>
                  </a:extLst>
                </a:gridCol>
                <a:gridCol w="729465">
                  <a:extLst>
                    <a:ext uri="{9D8B030D-6E8A-4147-A177-3AD203B41FA5}">
                      <a16:colId xmlns:a16="http://schemas.microsoft.com/office/drawing/2014/main" val="20003"/>
                    </a:ext>
                  </a:extLst>
                </a:gridCol>
                <a:gridCol w="729465">
                  <a:extLst>
                    <a:ext uri="{9D8B030D-6E8A-4147-A177-3AD203B41FA5}">
                      <a16:colId xmlns:a16="http://schemas.microsoft.com/office/drawing/2014/main" val="20004"/>
                    </a:ext>
                  </a:extLst>
                </a:gridCol>
                <a:gridCol w="729465">
                  <a:extLst>
                    <a:ext uri="{9D8B030D-6E8A-4147-A177-3AD203B41FA5}">
                      <a16:colId xmlns:a16="http://schemas.microsoft.com/office/drawing/2014/main" val="20005"/>
                    </a:ext>
                  </a:extLst>
                </a:gridCol>
                <a:gridCol w="729465">
                  <a:extLst>
                    <a:ext uri="{9D8B030D-6E8A-4147-A177-3AD203B41FA5}">
                      <a16:colId xmlns:a16="http://schemas.microsoft.com/office/drawing/2014/main" val="20006"/>
                    </a:ext>
                  </a:extLst>
                </a:gridCol>
                <a:gridCol w="729465">
                  <a:extLst>
                    <a:ext uri="{9D8B030D-6E8A-4147-A177-3AD203B41FA5}">
                      <a16:colId xmlns:a16="http://schemas.microsoft.com/office/drawing/2014/main" val="20007"/>
                    </a:ext>
                  </a:extLst>
                </a:gridCol>
                <a:gridCol w="729465">
                  <a:extLst>
                    <a:ext uri="{9D8B030D-6E8A-4147-A177-3AD203B41FA5}">
                      <a16:colId xmlns:a16="http://schemas.microsoft.com/office/drawing/2014/main" val="20008"/>
                    </a:ext>
                  </a:extLst>
                </a:gridCol>
                <a:gridCol w="729465">
                  <a:extLst>
                    <a:ext uri="{9D8B030D-6E8A-4147-A177-3AD203B41FA5}">
                      <a16:colId xmlns:a16="http://schemas.microsoft.com/office/drawing/2014/main" val="20009"/>
                    </a:ext>
                  </a:extLst>
                </a:gridCol>
                <a:gridCol w="729465">
                  <a:extLst>
                    <a:ext uri="{9D8B030D-6E8A-4147-A177-3AD203B41FA5}">
                      <a16:colId xmlns:a16="http://schemas.microsoft.com/office/drawing/2014/main" val="20010"/>
                    </a:ext>
                  </a:extLst>
                </a:gridCol>
              </a:tblGrid>
              <a:tr h="461203">
                <a:tc>
                  <a:txBody>
                    <a:bodyPr/>
                    <a:lstStyle/>
                    <a:p>
                      <a:pPr algn="ctr" rtl="0" fontAlgn="b"/>
                      <a:endParaRPr lang="en-US" sz="1300" dirty="0">
                        <a:effectLst/>
                      </a:endParaRP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gridSpan="2">
                  <a:txBody>
                    <a:bodyPr/>
                    <a:lstStyle/>
                    <a:p>
                      <a:pPr algn="ctr" rtl="0" fontAlgn="b"/>
                      <a:r>
                        <a:rPr lang="en-US" sz="1200" b="1" dirty="0">
                          <a:effectLst/>
                          <a:latin typeface="Calibri"/>
                        </a:rPr>
                        <a:t>2016-17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200" b="1" dirty="0">
                          <a:effectLst/>
                          <a:latin typeface="Calibri"/>
                        </a:rPr>
                        <a:t>2017-18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200" b="1" dirty="0">
                          <a:effectLst/>
                          <a:latin typeface="Calibri"/>
                        </a:rPr>
                        <a:t>2018-19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200" b="1" dirty="0">
                          <a:effectLst/>
                          <a:latin typeface="Calibri"/>
                        </a:rPr>
                        <a:t>2019-20</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200" b="1" dirty="0">
                          <a:effectLst/>
                          <a:latin typeface="Calibri"/>
                        </a:rPr>
                        <a:t>2020-21*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61203">
                <a:tc>
                  <a:txBody>
                    <a:bodyPr/>
                    <a:lstStyle/>
                    <a:p>
                      <a:pPr algn="ctr" rtl="0" fontAlgn="b"/>
                      <a:endParaRPr lang="en-US" sz="1300">
                        <a:effectLst/>
                      </a:endParaRP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b="1">
                          <a:effectLst/>
                          <a:latin typeface="Calibri"/>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b="1" dirty="0">
                          <a:effectLst/>
                          <a:latin typeface="Calibri"/>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b="1" dirty="0">
                          <a:effectLst/>
                          <a:latin typeface="Calibri"/>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b="1" dirty="0">
                          <a:effectLst/>
                          <a:latin typeface="Calibri"/>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b="1" dirty="0">
                          <a:effectLst/>
                          <a:latin typeface="Calibri"/>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b="1">
                          <a:effectLst/>
                          <a:latin typeface="Calibri"/>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b="1">
                          <a:effectLst/>
                          <a:latin typeface="Calibri"/>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b="1">
                          <a:effectLst/>
                          <a:latin typeface="Calibri"/>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b="1" dirty="0">
                          <a:effectLst/>
                          <a:latin typeface="Calibri"/>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200" b="1" dirty="0">
                          <a:effectLst/>
                          <a:latin typeface="Calibri"/>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557020">
                <a:tc>
                  <a:txBody>
                    <a:bodyPr/>
                    <a:lstStyle/>
                    <a:p>
                      <a:pPr algn="ctr" rtl="0" fontAlgn="b"/>
                      <a:r>
                        <a:rPr lang="en-US" sz="1100" b="1" dirty="0">
                          <a:effectLst/>
                          <a:latin typeface="Calibri"/>
                        </a:rPr>
                        <a:t>Kindergarten</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20.7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20.39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21.2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19.93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20.6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19.57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20.91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20.21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301507">
                <a:tc>
                  <a:txBody>
                    <a:bodyPr/>
                    <a:lstStyle/>
                    <a:p>
                      <a:pPr algn="ctr" rtl="0" fontAlgn="b"/>
                      <a:r>
                        <a:rPr lang="en-US" sz="1100" b="1" dirty="0">
                          <a:effectLst/>
                          <a:latin typeface="Calibri"/>
                        </a:rPr>
                        <a:t>1st Grade</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21.8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21.73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22.1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21.88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21.73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22.8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21.72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22.2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301507">
                <a:tc>
                  <a:txBody>
                    <a:bodyPr/>
                    <a:lstStyle/>
                    <a:p>
                      <a:pPr algn="ctr" rtl="0" fontAlgn="b"/>
                      <a:r>
                        <a:rPr lang="en-US" sz="1100" b="1" dirty="0">
                          <a:effectLst/>
                          <a:latin typeface="Calibri"/>
                        </a:rPr>
                        <a:t>2nd Grade</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23.3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23.83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23.4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23.71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23.46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23.05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22.97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23.7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301507">
                <a:tc>
                  <a:txBody>
                    <a:bodyPr/>
                    <a:lstStyle/>
                    <a:p>
                      <a:pPr algn="ctr" rtl="0" fontAlgn="b"/>
                      <a:r>
                        <a:rPr lang="en-US" sz="1100" b="1" dirty="0">
                          <a:effectLst/>
                          <a:latin typeface="Calibri"/>
                        </a:rPr>
                        <a:t>3rd Grade</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24.5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25.23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24.2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23.74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24.4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24.79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24.18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25.5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301507">
                <a:tc>
                  <a:txBody>
                    <a:bodyPr/>
                    <a:lstStyle/>
                    <a:p>
                      <a:pPr algn="ctr" rtl="0" fontAlgn="b"/>
                      <a:r>
                        <a:rPr lang="en-US" sz="1100" b="1" dirty="0">
                          <a:effectLst/>
                          <a:latin typeface="Calibri"/>
                        </a:rPr>
                        <a:t>4th Grade</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25.9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26.1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25.6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26.04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25.63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27.3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25.32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26.88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301507">
                <a:tc>
                  <a:txBody>
                    <a:bodyPr/>
                    <a:lstStyle/>
                    <a:p>
                      <a:pPr algn="ctr" rtl="0" fontAlgn="b"/>
                      <a:r>
                        <a:rPr lang="en-US" sz="1100" b="1" dirty="0">
                          <a:effectLst/>
                          <a:latin typeface="Calibri"/>
                        </a:rPr>
                        <a:t>5th Grade</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26.6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29.26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26.4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26.55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27.06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26.9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26.66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301507">
                <a:tc>
                  <a:txBody>
                    <a:bodyPr/>
                    <a:lstStyle/>
                    <a:p>
                      <a:pPr algn="ctr" rtl="0" fontAlgn="b"/>
                      <a:r>
                        <a:rPr lang="en-US" sz="1100" b="1" dirty="0">
                          <a:effectLst/>
                          <a:latin typeface="Calibri"/>
                        </a:rPr>
                        <a:t>6th Grade</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26.7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25.86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26.7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28.77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26.52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a:rPr>
                        <a:t>26.35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27.56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28.06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536472">
                <a:tc>
                  <a:txBody>
                    <a:bodyPr/>
                    <a:lstStyle/>
                    <a:p>
                      <a:pPr algn="ctr" rtl="0" fontAlgn="b"/>
                      <a:r>
                        <a:rPr lang="en-US" sz="1100" b="1" dirty="0">
                          <a:effectLst/>
                          <a:latin typeface="Calibri"/>
                        </a:rPr>
                        <a:t>Combo or Ungraded</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Calibri"/>
                        </a:rPr>
                        <a:t>24.7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Calibri"/>
                        </a:rPr>
                        <a:t>23.75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Calibri"/>
                        </a:rPr>
                        <a:t>24.9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Calibri"/>
                        </a:rPr>
                        <a:t>24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Calibri"/>
                        </a:rPr>
                        <a:t>24.18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Calibri"/>
                        </a:rPr>
                        <a:t>25.86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Calibri"/>
                        </a:rPr>
                        <a:t>23.79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dirty="0">
                          <a:effectLst/>
                          <a:latin typeface="Calibri"/>
                        </a:rPr>
                        <a:t>26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dirty="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dirty="0">
                          <a:effectLst/>
                          <a:latin typeface="Calibri"/>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TextBox 4"/>
          <p:cNvSpPr txBox="1"/>
          <p:nvPr/>
        </p:nvSpPr>
        <p:spPr>
          <a:xfrm>
            <a:off x="493160" y="5805168"/>
            <a:ext cx="7839181" cy="369332"/>
          </a:xfrm>
          <a:prstGeom prst="rect">
            <a:avLst/>
          </a:prstGeom>
          <a:noFill/>
        </p:spPr>
        <p:txBody>
          <a:bodyPr wrap="square" rtlCol="0">
            <a:spAutoFit/>
          </a:bodyPr>
          <a:lstStyle/>
          <a:p>
            <a:r>
              <a:rPr lang="en-US" dirty="0"/>
              <a:t>*Due to the COVID-19 pandemic Metro ECSU did not conduct it’s class size survey.  </a:t>
            </a:r>
          </a:p>
        </p:txBody>
      </p:sp>
    </p:spTree>
    <p:extLst>
      <p:ext uri="{BB962C8B-B14F-4D97-AF65-F5344CB8AC3E}">
        <p14:creationId xmlns:p14="http://schemas.microsoft.com/office/powerpoint/2010/main" val="3258976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5433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C00000"/>
                </a:solidFill>
                <a:latin typeface="Gill Sans MT" panose="020B0502020104020203" pitchFamily="34" charset="0"/>
              </a:rPr>
              <a:t>Roseville vs. ECSU Class Size</a:t>
            </a:r>
          </a:p>
          <a:p>
            <a:r>
              <a:rPr lang="en-US" sz="4000" b="1" i="1" dirty="0">
                <a:solidFill>
                  <a:srgbClr val="C00000"/>
                </a:solidFill>
                <a:latin typeface="Gill Sans MT" panose="020B0502020104020203" pitchFamily="34" charset="0"/>
              </a:rPr>
              <a:t>Middle School</a:t>
            </a:r>
          </a:p>
        </p:txBody>
      </p:sp>
      <p:graphicFrame>
        <p:nvGraphicFramePr>
          <p:cNvPr id="2" name="Table 1"/>
          <p:cNvGraphicFramePr>
            <a:graphicFrameLocks noGrp="1"/>
          </p:cNvGraphicFramePr>
          <p:nvPr>
            <p:extLst>
              <p:ext uri="{D42A27DB-BD31-4B8C-83A1-F6EECF244321}">
                <p14:modId xmlns:p14="http://schemas.microsoft.com/office/powerpoint/2010/main" val="3374253923"/>
              </p:ext>
            </p:extLst>
          </p:nvPr>
        </p:nvGraphicFramePr>
        <p:xfrm>
          <a:off x="457200" y="1788132"/>
          <a:ext cx="8229595" cy="3884601"/>
        </p:xfrm>
        <a:graphic>
          <a:graphicData uri="http://schemas.openxmlformats.org/drawingml/2006/table">
            <a:tbl>
              <a:tblPr/>
              <a:tblGrid>
                <a:gridCol w="748145">
                  <a:extLst>
                    <a:ext uri="{9D8B030D-6E8A-4147-A177-3AD203B41FA5}">
                      <a16:colId xmlns:a16="http://schemas.microsoft.com/office/drawing/2014/main" val="20000"/>
                    </a:ext>
                  </a:extLst>
                </a:gridCol>
                <a:gridCol w="748145">
                  <a:extLst>
                    <a:ext uri="{9D8B030D-6E8A-4147-A177-3AD203B41FA5}">
                      <a16:colId xmlns:a16="http://schemas.microsoft.com/office/drawing/2014/main" val="20001"/>
                    </a:ext>
                  </a:extLst>
                </a:gridCol>
                <a:gridCol w="748145">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48145">
                  <a:extLst>
                    <a:ext uri="{9D8B030D-6E8A-4147-A177-3AD203B41FA5}">
                      <a16:colId xmlns:a16="http://schemas.microsoft.com/office/drawing/2014/main" val="20004"/>
                    </a:ext>
                  </a:extLst>
                </a:gridCol>
                <a:gridCol w="748145">
                  <a:extLst>
                    <a:ext uri="{9D8B030D-6E8A-4147-A177-3AD203B41FA5}">
                      <a16:colId xmlns:a16="http://schemas.microsoft.com/office/drawing/2014/main" val="20005"/>
                    </a:ext>
                  </a:extLst>
                </a:gridCol>
                <a:gridCol w="748145">
                  <a:extLst>
                    <a:ext uri="{9D8B030D-6E8A-4147-A177-3AD203B41FA5}">
                      <a16:colId xmlns:a16="http://schemas.microsoft.com/office/drawing/2014/main" val="20006"/>
                    </a:ext>
                  </a:extLst>
                </a:gridCol>
                <a:gridCol w="748145">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748145">
                  <a:extLst>
                    <a:ext uri="{9D8B030D-6E8A-4147-A177-3AD203B41FA5}">
                      <a16:colId xmlns:a16="http://schemas.microsoft.com/office/drawing/2014/main" val="20009"/>
                    </a:ext>
                  </a:extLst>
                </a:gridCol>
                <a:gridCol w="748145">
                  <a:extLst>
                    <a:ext uri="{9D8B030D-6E8A-4147-A177-3AD203B41FA5}">
                      <a16:colId xmlns:a16="http://schemas.microsoft.com/office/drawing/2014/main" val="20010"/>
                    </a:ext>
                  </a:extLst>
                </a:gridCol>
              </a:tblGrid>
              <a:tr h="297125">
                <a:tc>
                  <a:txBody>
                    <a:bodyPr/>
                    <a:lstStyle/>
                    <a:p>
                      <a:pPr algn="ctr" rtl="0" fontAlgn="b"/>
                      <a:endParaRPr lang="en-US" sz="1100" dirty="0">
                        <a:effectLst/>
                        <a:latin typeface="+mn-lt"/>
                      </a:endParaRP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gridSpan="2">
                  <a:txBody>
                    <a:bodyPr/>
                    <a:lstStyle/>
                    <a:p>
                      <a:pPr algn="ctr" rtl="0" fontAlgn="b"/>
                      <a:r>
                        <a:rPr lang="en-US" sz="1200" b="1" dirty="0">
                          <a:effectLst/>
                          <a:latin typeface="+mn-lt"/>
                        </a:rPr>
                        <a:t>2016-17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200" b="1" dirty="0">
                          <a:effectLst/>
                          <a:latin typeface="+mn-lt"/>
                        </a:rPr>
                        <a:t>2017-18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200" b="1" dirty="0">
                          <a:effectLst/>
                          <a:latin typeface="+mn-lt"/>
                        </a:rPr>
                        <a:t>2018-19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200" b="1">
                          <a:effectLst/>
                          <a:latin typeface="+mn-lt"/>
                        </a:rPr>
                        <a:t>2019-20</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200" b="1" dirty="0">
                          <a:effectLst/>
                          <a:latin typeface="+mn-lt"/>
                        </a:rPr>
                        <a:t>2020-21*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97125">
                <a:tc>
                  <a:txBody>
                    <a:bodyPr/>
                    <a:lstStyle/>
                    <a:p>
                      <a:pPr algn="ctr" rtl="0" fontAlgn="b"/>
                      <a:endParaRPr lang="en-US" sz="1100">
                        <a:effectLst/>
                        <a:latin typeface="+mn-lt"/>
                      </a:endParaRP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a:effectLst/>
                          <a:latin typeface="+mn-lt"/>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a:effectLst/>
                          <a:latin typeface="+mn-lt"/>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194243">
                <a:tc>
                  <a:txBody>
                    <a:bodyPr/>
                    <a:lstStyle/>
                    <a:p>
                      <a:pPr algn="ctr" rtl="0" fontAlgn="b"/>
                      <a:r>
                        <a:rPr lang="en-US" sz="1100" b="1" dirty="0">
                          <a:effectLst/>
                          <a:latin typeface="+mn-lt"/>
                        </a:rPr>
                        <a:t>Art</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29.38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28.14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30.33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30.11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29.34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32.54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194243">
                <a:tc>
                  <a:txBody>
                    <a:bodyPr/>
                    <a:lstStyle/>
                    <a:p>
                      <a:pPr algn="ctr" rtl="0" fontAlgn="b"/>
                      <a:r>
                        <a:rPr lang="en-US" sz="1100" b="1" dirty="0">
                          <a:effectLst/>
                          <a:latin typeface="+mn-lt"/>
                        </a:rPr>
                        <a:t>FACS</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28.67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28.03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31.05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28.98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32.3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358854">
                <a:tc>
                  <a:txBody>
                    <a:bodyPr/>
                    <a:lstStyle/>
                    <a:p>
                      <a:pPr algn="ctr" rtl="0" fontAlgn="b"/>
                      <a:r>
                        <a:rPr lang="en-US" sz="1100" b="1" dirty="0">
                          <a:effectLst/>
                          <a:latin typeface="+mn-lt"/>
                        </a:rPr>
                        <a:t>Health Education</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27.64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28.38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29.83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30.12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30.31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29.43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32.82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358854">
                <a:tc>
                  <a:txBody>
                    <a:bodyPr/>
                    <a:lstStyle/>
                    <a:p>
                      <a:pPr algn="ctr" rtl="0" fontAlgn="b"/>
                      <a:r>
                        <a:rPr lang="en-US" sz="1100" b="1" dirty="0">
                          <a:effectLst/>
                          <a:latin typeface="+mn-lt"/>
                        </a:rPr>
                        <a:t>Language Arts/English</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25.9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29.62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26.64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30.66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27.26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28.97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26.9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31.21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194243">
                <a:tc>
                  <a:txBody>
                    <a:bodyPr/>
                    <a:lstStyle/>
                    <a:p>
                      <a:pPr algn="ctr" rtl="0" fontAlgn="b"/>
                      <a:r>
                        <a:rPr lang="en-US" sz="1100" b="1" dirty="0">
                          <a:effectLst/>
                          <a:latin typeface="+mn-lt"/>
                        </a:rPr>
                        <a:t>Math</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26.1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28.78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26.36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27.18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28.72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26.68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29.25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194243">
                <a:tc>
                  <a:txBody>
                    <a:bodyPr/>
                    <a:lstStyle/>
                    <a:p>
                      <a:pPr algn="ctr" rtl="0" fontAlgn="b"/>
                      <a:r>
                        <a:rPr lang="en-US" sz="1100" b="1" dirty="0">
                          <a:effectLst/>
                          <a:latin typeface="+mn-lt"/>
                        </a:rPr>
                        <a:t>Music</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32.3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23.86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32.41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25.33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31.47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23.2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29.96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36.44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358854">
                <a:tc>
                  <a:txBody>
                    <a:bodyPr/>
                    <a:lstStyle/>
                    <a:p>
                      <a:pPr algn="ctr" rtl="0" fontAlgn="b"/>
                      <a:r>
                        <a:rPr lang="en-US" sz="1100" b="1" dirty="0">
                          <a:effectLst/>
                          <a:latin typeface="+mn-lt"/>
                        </a:rPr>
                        <a:t>Physical Education</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33.51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30.22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33.45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31.12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31.36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30.31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33.24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194243">
                <a:tc>
                  <a:txBody>
                    <a:bodyPr/>
                    <a:lstStyle/>
                    <a:p>
                      <a:pPr algn="ctr" rtl="0" fontAlgn="b"/>
                      <a:r>
                        <a:rPr lang="en-US" sz="1100" b="1" dirty="0">
                          <a:effectLst/>
                          <a:latin typeface="+mn-lt"/>
                        </a:rPr>
                        <a:t>Science</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31.58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28.79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29.87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31.56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29.22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31.03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9"/>
                  </a:ext>
                </a:extLst>
              </a:tr>
              <a:tr h="358854">
                <a:tc>
                  <a:txBody>
                    <a:bodyPr/>
                    <a:lstStyle/>
                    <a:p>
                      <a:pPr algn="ctr" rtl="0" fontAlgn="b"/>
                      <a:r>
                        <a:rPr lang="en-US" sz="1100" b="1" dirty="0">
                          <a:effectLst/>
                          <a:latin typeface="+mn-lt"/>
                        </a:rPr>
                        <a:t>Social Studies</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31.06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28.31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31.85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29.28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31.47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28.96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31.69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0"/>
                  </a:ext>
                </a:extLst>
              </a:tr>
              <a:tr h="523467">
                <a:tc>
                  <a:txBody>
                    <a:bodyPr/>
                    <a:lstStyle/>
                    <a:p>
                      <a:pPr algn="ctr" rtl="0" fontAlgn="b"/>
                      <a:r>
                        <a:rPr lang="en-US" sz="1100" b="1" dirty="0">
                          <a:effectLst/>
                          <a:latin typeface="+mn-lt"/>
                        </a:rPr>
                        <a:t>Tech Ed/Comp Science</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27.46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28.85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28.63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28.64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29.12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30.54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1"/>
                  </a:ext>
                </a:extLst>
              </a:tr>
              <a:tr h="358854">
                <a:tc>
                  <a:txBody>
                    <a:bodyPr/>
                    <a:lstStyle/>
                    <a:p>
                      <a:pPr algn="ctr" rtl="0" fontAlgn="b"/>
                      <a:r>
                        <a:rPr lang="en-US" sz="1100" b="1" dirty="0">
                          <a:effectLst/>
                          <a:latin typeface="+mn-lt"/>
                        </a:rPr>
                        <a:t>World Languages</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mn-lt"/>
                        </a:rPr>
                        <a:t>26.3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mn-lt"/>
                        </a:rPr>
                        <a:t>28.44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mn-lt"/>
                        </a:rPr>
                        <a:t>26.63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mn-lt"/>
                        </a:rPr>
                        <a:t>30.3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mn-lt"/>
                        </a:rPr>
                        <a:t>28.19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dirty="0">
                          <a:effectLst/>
                          <a:latin typeface="+mn-lt"/>
                        </a:rPr>
                        <a:t>27.33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dirty="0">
                          <a:effectLst/>
                          <a:latin typeface="+mn-lt"/>
                        </a:rPr>
                        <a:t>27.41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dirty="0">
                          <a:effectLst/>
                          <a:latin typeface="+mn-lt"/>
                        </a:rPr>
                        <a:t>29.88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dirty="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dirty="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TextBox 5"/>
          <p:cNvSpPr txBox="1"/>
          <p:nvPr/>
        </p:nvSpPr>
        <p:spPr>
          <a:xfrm>
            <a:off x="493160" y="5805168"/>
            <a:ext cx="7839181" cy="369332"/>
          </a:xfrm>
          <a:prstGeom prst="rect">
            <a:avLst/>
          </a:prstGeom>
          <a:noFill/>
        </p:spPr>
        <p:txBody>
          <a:bodyPr wrap="square" rtlCol="0">
            <a:spAutoFit/>
          </a:bodyPr>
          <a:lstStyle/>
          <a:p>
            <a:r>
              <a:rPr lang="en-US" dirty="0"/>
              <a:t>*Due to the COVID-19 pandemic Metro ECSU did not conduct it’s class size survey.  </a:t>
            </a:r>
          </a:p>
        </p:txBody>
      </p:sp>
    </p:spTree>
    <p:extLst>
      <p:ext uri="{BB962C8B-B14F-4D97-AF65-F5344CB8AC3E}">
        <p14:creationId xmlns:p14="http://schemas.microsoft.com/office/powerpoint/2010/main" val="117491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0" y="657612"/>
            <a:ext cx="9169879" cy="5069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C00000"/>
                </a:solidFill>
                <a:latin typeface="Gill Sans MT" panose="020B0502020104020203" pitchFamily="34" charset="0"/>
              </a:rPr>
              <a:t>Roseville vs. ECSU Class Size </a:t>
            </a:r>
          </a:p>
          <a:p>
            <a:r>
              <a:rPr lang="en-US" sz="3000" b="1" i="1" dirty="0">
                <a:solidFill>
                  <a:srgbClr val="C00000"/>
                </a:solidFill>
                <a:latin typeface="Gill Sans MT" panose="020B0502020104020203" pitchFamily="34" charset="0"/>
              </a:rPr>
              <a:t>High School</a:t>
            </a:r>
          </a:p>
        </p:txBody>
      </p:sp>
      <p:graphicFrame>
        <p:nvGraphicFramePr>
          <p:cNvPr id="3" name="Table 2"/>
          <p:cNvGraphicFramePr>
            <a:graphicFrameLocks noGrp="1"/>
          </p:cNvGraphicFramePr>
          <p:nvPr>
            <p:extLst>
              <p:ext uri="{D42A27DB-BD31-4B8C-83A1-F6EECF244321}">
                <p14:modId xmlns:p14="http://schemas.microsoft.com/office/powerpoint/2010/main" val="271801588"/>
              </p:ext>
            </p:extLst>
          </p:nvPr>
        </p:nvGraphicFramePr>
        <p:xfrm>
          <a:off x="457204" y="1541552"/>
          <a:ext cx="8255280" cy="4396910"/>
        </p:xfrm>
        <a:graphic>
          <a:graphicData uri="http://schemas.openxmlformats.org/drawingml/2006/table">
            <a:tbl>
              <a:tblPr/>
              <a:tblGrid>
                <a:gridCol w="750480">
                  <a:extLst>
                    <a:ext uri="{9D8B030D-6E8A-4147-A177-3AD203B41FA5}">
                      <a16:colId xmlns:a16="http://schemas.microsoft.com/office/drawing/2014/main" val="20000"/>
                    </a:ext>
                  </a:extLst>
                </a:gridCol>
                <a:gridCol w="750480">
                  <a:extLst>
                    <a:ext uri="{9D8B030D-6E8A-4147-A177-3AD203B41FA5}">
                      <a16:colId xmlns:a16="http://schemas.microsoft.com/office/drawing/2014/main" val="20001"/>
                    </a:ext>
                  </a:extLst>
                </a:gridCol>
                <a:gridCol w="750480">
                  <a:extLst>
                    <a:ext uri="{9D8B030D-6E8A-4147-A177-3AD203B41FA5}">
                      <a16:colId xmlns:a16="http://schemas.microsoft.com/office/drawing/2014/main" val="20002"/>
                    </a:ext>
                  </a:extLst>
                </a:gridCol>
                <a:gridCol w="750480">
                  <a:extLst>
                    <a:ext uri="{9D8B030D-6E8A-4147-A177-3AD203B41FA5}">
                      <a16:colId xmlns:a16="http://schemas.microsoft.com/office/drawing/2014/main" val="20003"/>
                    </a:ext>
                  </a:extLst>
                </a:gridCol>
                <a:gridCol w="750480">
                  <a:extLst>
                    <a:ext uri="{9D8B030D-6E8A-4147-A177-3AD203B41FA5}">
                      <a16:colId xmlns:a16="http://schemas.microsoft.com/office/drawing/2014/main" val="20004"/>
                    </a:ext>
                  </a:extLst>
                </a:gridCol>
                <a:gridCol w="750480">
                  <a:extLst>
                    <a:ext uri="{9D8B030D-6E8A-4147-A177-3AD203B41FA5}">
                      <a16:colId xmlns:a16="http://schemas.microsoft.com/office/drawing/2014/main" val="20005"/>
                    </a:ext>
                  </a:extLst>
                </a:gridCol>
                <a:gridCol w="750480">
                  <a:extLst>
                    <a:ext uri="{9D8B030D-6E8A-4147-A177-3AD203B41FA5}">
                      <a16:colId xmlns:a16="http://schemas.microsoft.com/office/drawing/2014/main" val="20006"/>
                    </a:ext>
                  </a:extLst>
                </a:gridCol>
                <a:gridCol w="750480">
                  <a:extLst>
                    <a:ext uri="{9D8B030D-6E8A-4147-A177-3AD203B41FA5}">
                      <a16:colId xmlns:a16="http://schemas.microsoft.com/office/drawing/2014/main" val="20007"/>
                    </a:ext>
                  </a:extLst>
                </a:gridCol>
                <a:gridCol w="750480">
                  <a:extLst>
                    <a:ext uri="{9D8B030D-6E8A-4147-A177-3AD203B41FA5}">
                      <a16:colId xmlns:a16="http://schemas.microsoft.com/office/drawing/2014/main" val="20008"/>
                    </a:ext>
                  </a:extLst>
                </a:gridCol>
                <a:gridCol w="750480">
                  <a:extLst>
                    <a:ext uri="{9D8B030D-6E8A-4147-A177-3AD203B41FA5}">
                      <a16:colId xmlns:a16="http://schemas.microsoft.com/office/drawing/2014/main" val="20009"/>
                    </a:ext>
                  </a:extLst>
                </a:gridCol>
                <a:gridCol w="750480">
                  <a:extLst>
                    <a:ext uri="{9D8B030D-6E8A-4147-A177-3AD203B41FA5}">
                      <a16:colId xmlns:a16="http://schemas.microsoft.com/office/drawing/2014/main" val="20010"/>
                    </a:ext>
                  </a:extLst>
                </a:gridCol>
              </a:tblGrid>
              <a:tr h="336432">
                <a:tc>
                  <a:txBody>
                    <a:bodyPr/>
                    <a:lstStyle/>
                    <a:p>
                      <a:pPr rtl="0" fontAlgn="b"/>
                      <a:endParaRPr lang="en-US" sz="1300" dirty="0">
                        <a:effectLst/>
                      </a:endParaRPr>
                    </a:p>
                  </a:txBody>
                  <a:tcPr marL="16459" marR="16459" marT="10973" marB="10973"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gridSpan="2">
                  <a:txBody>
                    <a:bodyPr/>
                    <a:lstStyle/>
                    <a:p>
                      <a:pPr algn="ctr" rtl="0" fontAlgn="b"/>
                      <a:r>
                        <a:rPr lang="en-US" sz="1200" b="1" dirty="0">
                          <a:effectLst/>
                          <a:latin typeface="Calibri"/>
                        </a:rPr>
                        <a:t>2016-17</a:t>
                      </a:r>
                    </a:p>
                  </a:txBody>
                  <a:tcPr marL="16459" marR="16459" marT="10973" marB="109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200" b="1" dirty="0">
                          <a:effectLst/>
                          <a:latin typeface="Calibri"/>
                        </a:rPr>
                        <a:t>2017-18</a:t>
                      </a:r>
                    </a:p>
                  </a:txBody>
                  <a:tcPr marL="16459" marR="16459" marT="10973" marB="109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200" b="1" dirty="0">
                          <a:effectLst/>
                          <a:latin typeface="Calibri"/>
                        </a:rPr>
                        <a:t>2018-19</a:t>
                      </a:r>
                    </a:p>
                  </a:txBody>
                  <a:tcPr marL="16459" marR="16459" marT="10973" marB="109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200" b="1" dirty="0">
                          <a:effectLst/>
                          <a:latin typeface="Calibri"/>
                        </a:rPr>
                        <a:t>2019-20</a:t>
                      </a:r>
                    </a:p>
                  </a:txBody>
                  <a:tcPr marL="16459" marR="16459" marT="10973" marB="10973"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1200" b="1" dirty="0">
                          <a:effectLst/>
                          <a:latin typeface="Calibri"/>
                        </a:rPr>
                        <a:t>2020-21*</a:t>
                      </a:r>
                    </a:p>
                  </a:txBody>
                  <a:tcPr marL="16459" marR="16459" marT="10973" marB="10973"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36432">
                <a:tc>
                  <a:txBody>
                    <a:bodyPr/>
                    <a:lstStyle/>
                    <a:p>
                      <a:pPr algn="ctr" rtl="0" fontAlgn="b"/>
                      <a:endParaRPr lang="en-US" sz="1100" dirty="0">
                        <a:effectLst/>
                        <a:latin typeface="+mn-lt"/>
                      </a:endParaRP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ECSU</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1" dirty="0">
                          <a:effectLst/>
                          <a:latin typeface="+mn-lt"/>
                        </a:rPr>
                        <a:t>Roseville</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19939">
                <a:tc>
                  <a:txBody>
                    <a:bodyPr/>
                    <a:lstStyle/>
                    <a:p>
                      <a:pPr algn="ctr" rtl="0" fontAlgn="b"/>
                      <a:r>
                        <a:rPr lang="en-US" sz="1100" b="1" dirty="0">
                          <a:effectLst/>
                          <a:latin typeface="+mn-lt"/>
                        </a:rPr>
                        <a:t>Art</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27.1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27.6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27.03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31.75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27.87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31.56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26.99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29.75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219939">
                <a:tc>
                  <a:txBody>
                    <a:bodyPr/>
                    <a:lstStyle/>
                    <a:p>
                      <a:pPr algn="ctr" rtl="0" fontAlgn="b"/>
                      <a:r>
                        <a:rPr lang="en-US" sz="1100" b="1" dirty="0">
                          <a:effectLst/>
                          <a:latin typeface="+mn-lt"/>
                        </a:rPr>
                        <a:t>FACS</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26.3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28.13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25.72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30.29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27.44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27.11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31.33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406327">
                <a:tc>
                  <a:txBody>
                    <a:bodyPr/>
                    <a:lstStyle/>
                    <a:p>
                      <a:pPr algn="ctr" rtl="0" fontAlgn="b"/>
                      <a:r>
                        <a:rPr lang="en-US" sz="1100" b="1" dirty="0">
                          <a:effectLst/>
                          <a:latin typeface="+mn-lt"/>
                        </a:rPr>
                        <a:t>Health Education</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26.7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30</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26.53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30.73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28.08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28.67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33.5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406327">
                <a:tc>
                  <a:txBody>
                    <a:bodyPr/>
                    <a:lstStyle/>
                    <a:p>
                      <a:pPr algn="ctr" rtl="0" fontAlgn="b"/>
                      <a:r>
                        <a:rPr lang="en-US" sz="1100" b="1" dirty="0">
                          <a:effectLst/>
                          <a:latin typeface="+mn-lt"/>
                        </a:rPr>
                        <a:t>Language Arts/English</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28.83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30.8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29.8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29.59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31.67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27.41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30.56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219939">
                <a:tc>
                  <a:txBody>
                    <a:bodyPr/>
                    <a:lstStyle/>
                    <a:p>
                      <a:pPr algn="ctr" rtl="0" fontAlgn="b"/>
                      <a:r>
                        <a:rPr lang="en-US" sz="1100" b="1" dirty="0">
                          <a:effectLst/>
                          <a:latin typeface="+mn-lt"/>
                        </a:rPr>
                        <a:t>Math</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30.08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27.82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28.44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28.43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30.42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30.74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219939">
                <a:tc>
                  <a:txBody>
                    <a:bodyPr/>
                    <a:lstStyle/>
                    <a:p>
                      <a:pPr algn="ctr" rtl="0" fontAlgn="b"/>
                      <a:r>
                        <a:rPr lang="en-US" sz="1100" b="1" dirty="0">
                          <a:effectLst/>
                          <a:latin typeface="+mn-lt"/>
                        </a:rPr>
                        <a:t>Music</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30.04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28.03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30.14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28.44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30.05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38.94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51.36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406327">
                <a:tc>
                  <a:txBody>
                    <a:bodyPr/>
                    <a:lstStyle/>
                    <a:p>
                      <a:pPr algn="ctr" rtl="0" fontAlgn="b"/>
                      <a:r>
                        <a:rPr lang="en-US" sz="1100" b="1" dirty="0">
                          <a:effectLst/>
                          <a:latin typeface="+mn-lt"/>
                        </a:rPr>
                        <a:t>Physical Education</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30.08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29.79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32.95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30.69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30.03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36.63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219939">
                <a:tc>
                  <a:txBody>
                    <a:bodyPr/>
                    <a:lstStyle/>
                    <a:p>
                      <a:pPr algn="ctr" rtl="0" fontAlgn="b"/>
                      <a:r>
                        <a:rPr lang="en-US" sz="1100" b="1" dirty="0">
                          <a:effectLst/>
                          <a:latin typeface="+mn-lt"/>
                        </a:rPr>
                        <a:t>Science</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30.39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29.64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28.72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29.13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29.74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27.56</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9"/>
                  </a:ext>
                </a:extLst>
              </a:tr>
              <a:tr h="406327">
                <a:tc>
                  <a:txBody>
                    <a:bodyPr/>
                    <a:lstStyle/>
                    <a:p>
                      <a:pPr algn="ctr" rtl="0" fontAlgn="b"/>
                      <a:r>
                        <a:rPr lang="en-US" sz="1100" b="1" dirty="0">
                          <a:effectLst/>
                          <a:latin typeface="+mn-lt"/>
                        </a:rPr>
                        <a:t>Social Studies</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31.83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29.18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31.75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30.54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32.04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29.18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30.83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0"/>
                  </a:ext>
                </a:extLst>
              </a:tr>
              <a:tr h="592716">
                <a:tc>
                  <a:txBody>
                    <a:bodyPr/>
                    <a:lstStyle/>
                    <a:p>
                      <a:pPr algn="ctr" rtl="0" fontAlgn="b"/>
                      <a:r>
                        <a:rPr lang="en-US" sz="1100" b="1" dirty="0">
                          <a:effectLst/>
                          <a:latin typeface="+mn-lt"/>
                        </a:rPr>
                        <a:t>Tech Ed/Comp Science</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23.8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24.63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23.35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25.53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26.59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22.7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dirty="0">
                          <a:effectLst/>
                          <a:latin typeface="+mn-lt"/>
                        </a:rPr>
                        <a:t>24.95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29.12</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1"/>
                  </a:ext>
                </a:extLst>
              </a:tr>
              <a:tr h="406327">
                <a:tc>
                  <a:txBody>
                    <a:bodyPr/>
                    <a:lstStyle/>
                    <a:p>
                      <a:pPr algn="ctr" rtl="0" fontAlgn="b"/>
                      <a:r>
                        <a:rPr lang="en-US" sz="1100" b="1" dirty="0">
                          <a:effectLst/>
                          <a:latin typeface="+mn-lt"/>
                        </a:rPr>
                        <a:t>World Languages</a:t>
                      </a:r>
                    </a:p>
                  </a:txBody>
                  <a:tcPr marL="16459" marR="16459" marT="10973" marB="10973"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dirty="0">
                          <a:effectLst/>
                          <a:latin typeface="+mn-lt"/>
                        </a:rPr>
                        <a:t>25.8</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mn-lt"/>
                        </a:rPr>
                        <a:t>26.09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mn-lt"/>
                        </a:rPr>
                        <a:t>26.09</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mn-lt"/>
                        </a:rPr>
                        <a:t>25.14</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mn-lt"/>
                        </a:rPr>
                        <a:t>27.5</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mn-lt"/>
                        </a:rPr>
                        <a:t>29.7</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a:effectLst/>
                          <a:latin typeface="+mn-lt"/>
                        </a:rPr>
                        <a:t>26.41</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dirty="0">
                          <a:effectLst/>
                          <a:latin typeface="+mn-lt"/>
                        </a:rPr>
                        <a:t>31.3</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dirty="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
                      <a:r>
                        <a:rPr lang="en-US" sz="1100" b="0" dirty="0">
                          <a:effectLst/>
                          <a:latin typeface="+mn-lt"/>
                        </a:rPr>
                        <a:t>No data</a:t>
                      </a:r>
                    </a:p>
                  </a:txBody>
                  <a:tcPr marL="16459" marR="16459" marT="10973" marB="10973"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TextBox 5"/>
          <p:cNvSpPr txBox="1"/>
          <p:nvPr/>
        </p:nvSpPr>
        <p:spPr>
          <a:xfrm>
            <a:off x="493159" y="5958742"/>
            <a:ext cx="7839181" cy="369332"/>
          </a:xfrm>
          <a:prstGeom prst="rect">
            <a:avLst/>
          </a:prstGeom>
          <a:noFill/>
        </p:spPr>
        <p:txBody>
          <a:bodyPr wrap="square" rtlCol="0">
            <a:spAutoFit/>
          </a:bodyPr>
          <a:lstStyle/>
          <a:p>
            <a:r>
              <a:rPr lang="en-US" dirty="0"/>
              <a:t>*Due to the COVID-19 pandemic Metro ECSU did not conduct it’s class size survey.  </a:t>
            </a:r>
          </a:p>
        </p:txBody>
      </p:sp>
    </p:spTree>
    <p:extLst>
      <p:ext uri="{BB962C8B-B14F-4D97-AF65-F5344CB8AC3E}">
        <p14:creationId xmlns:p14="http://schemas.microsoft.com/office/powerpoint/2010/main" val="94600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64689" y="4366378"/>
            <a:ext cx="5766771" cy="769441"/>
          </a:xfrm>
          <a:prstGeom prst="rect">
            <a:avLst/>
          </a:prstGeom>
          <a:noFill/>
        </p:spPr>
        <p:txBody>
          <a:bodyPr wrap="none" rtlCol="0">
            <a:spAutoFit/>
          </a:bodyPr>
          <a:lstStyle/>
          <a:p>
            <a:pPr algn="ctr"/>
            <a:r>
              <a:rPr lang="en-US" sz="4400" b="1" dirty="0">
                <a:solidFill>
                  <a:prstClr val="white"/>
                </a:solidFill>
                <a:latin typeface="Gill Sans MT" panose="020B0502020104020203" pitchFamily="34" charset="0"/>
              </a:rPr>
              <a:t>Demographic Report</a:t>
            </a:r>
            <a:endParaRPr lang="en-US" sz="2400" dirty="0">
              <a:solidFill>
                <a:prstClr val="white"/>
              </a:solidFill>
            </a:endParaRPr>
          </a:p>
        </p:txBody>
      </p:sp>
    </p:spTree>
    <p:extLst>
      <p:ext uri="{BB962C8B-B14F-4D97-AF65-F5344CB8AC3E}">
        <p14:creationId xmlns:p14="http://schemas.microsoft.com/office/powerpoint/2010/main" val="1860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6300" y="538807"/>
            <a:ext cx="7404100" cy="707886"/>
          </a:xfrm>
          <a:prstGeom prst="rect">
            <a:avLst/>
          </a:prstGeom>
          <a:noFill/>
        </p:spPr>
        <p:txBody>
          <a:bodyPr wrap="square" rtlCol="0">
            <a:spAutoFit/>
          </a:bodyPr>
          <a:lstStyle/>
          <a:p>
            <a:pPr algn="ctr"/>
            <a:r>
              <a:rPr lang="en-US" sz="4000" b="1" dirty="0">
                <a:solidFill>
                  <a:srgbClr val="AE2026"/>
                </a:solidFill>
                <a:latin typeface="Gill Sans MT" pitchFamily="34" charset="0"/>
                <a:cs typeface="Arial"/>
              </a:rPr>
              <a:t>Sections</a:t>
            </a:r>
            <a:endParaRPr lang="en-US" sz="4000" b="1" i="1" dirty="0">
              <a:solidFill>
                <a:srgbClr val="AE2026"/>
              </a:solidFill>
              <a:latin typeface="Gill Sans MT" pitchFamily="34" charset="0"/>
              <a:cs typeface="Arial"/>
            </a:endParaRPr>
          </a:p>
        </p:txBody>
      </p:sp>
      <p:sp>
        <p:nvSpPr>
          <p:cNvPr id="3" name="Rectangle 2"/>
          <p:cNvSpPr/>
          <p:nvPr/>
        </p:nvSpPr>
        <p:spPr>
          <a:xfrm>
            <a:off x="797278" y="1462824"/>
            <a:ext cx="7404100" cy="2677656"/>
          </a:xfrm>
          <a:prstGeom prst="rect">
            <a:avLst/>
          </a:prstGeom>
        </p:spPr>
        <p:txBody>
          <a:bodyPr wrap="square">
            <a:spAutoFit/>
          </a:bodyPr>
          <a:lstStyle/>
          <a:p>
            <a:pPr marL="342900" indent="-342900">
              <a:buFontTx/>
              <a:buAutoNum type="arabicPeriod"/>
            </a:pPr>
            <a:r>
              <a:rPr lang="en-US" sz="2800">
                <a:solidFill>
                  <a:prstClr val="black"/>
                </a:solidFill>
                <a:latin typeface="Gill Sans MT" pitchFamily="34" charset="0"/>
              </a:rPr>
              <a:t>Race/Ethnicity</a:t>
            </a:r>
            <a:endParaRPr lang="en-US" sz="2800" dirty="0">
              <a:solidFill>
                <a:prstClr val="black"/>
              </a:solidFill>
              <a:latin typeface="Gill Sans MT" pitchFamily="34" charset="0"/>
            </a:endParaRPr>
          </a:p>
          <a:p>
            <a:pPr marL="342900" indent="-342900">
              <a:buFontTx/>
              <a:buAutoNum type="arabicPeriod"/>
            </a:pPr>
            <a:endParaRPr lang="en-US" sz="2800" dirty="0">
              <a:solidFill>
                <a:prstClr val="black"/>
              </a:solidFill>
              <a:latin typeface="Gill Sans MT" pitchFamily="34" charset="0"/>
            </a:endParaRPr>
          </a:p>
          <a:p>
            <a:pPr marL="342900" indent="-342900">
              <a:buFontTx/>
              <a:buAutoNum type="arabicPeriod"/>
            </a:pPr>
            <a:r>
              <a:rPr lang="en-US" sz="2800" dirty="0">
                <a:solidFill>
                  <a:prstClr val="black"/>
                </a:solidFill>
                <a:latin typeface="Gill Sans MT" pitchFamily="34" charset="0"/>
              </a:rPr>
              <a:t>English Learners</a:t>
            </a:r>
          </a:p>
          <a:p>
            <a:pPr marL="342900" indent="-342900">
              <a:buFontTx/>
              <a:buAutoNum type="arabicPeriod"/>
            </a:pPr>
            <a:endParaRPr lang="en-US" sz="2800" dirty="0">
              <a:solidFill>
                <a:prstClr val="black"/>
              </a:solidFill>
              <a:latin typeface="Gill Sans MT" pitchFamily="34" charset="0"/>
            </a:endParaRPr>
          </a:p>
          <a:p>
            <a:pPr marL="342900" indent="-342900">
              <a:buFontTx/>
              <a:buAutoNum type="arabicPeriod"/>
            </a:pPr>
            <a:r>
              <a:rPr lang="en-US" sz="2800" dirty="0">
                <a:solidFill>
                  <a:prstClr val="black"/>
                </a:solidFill>
                <a:latin typeface="Gill Sans MT" pitchFamily="34" charset="0"/>
              </a:rPr>
              <a:t>Educational Benefits Participation</a:t>
            </a:r>
          </a:p>
          <a:p>
            <a:r>
              <a:rPr lang="en-US" sz="2800" dirty="0">
                <a:solidFill>
                  <a:prstClr val="black"/>
                </a:solidFill>
                <a:latin typeface="Gill Sans MT" pitchFamily="34" charset="0"/>
              </a:rPr>
              <a:t>   (formerly Free/Reduced Price Meals)</a:t>
            </a:r>
          </a:p>
        </p:txBody>
      </p:sp>
    </p:spTree>
    <p:extLst>
      <p:ext uri="{BB962C8B-B14F-4D97-AF65-F5344CB8AC3E}">
        <p14:creationId xmlns:p14="http://schemas.microsoft.com/office/powerpoint/2010/main" val="159549367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6300" y="538807"/>
            <a:ext cx="7404100" cy="707886"/>
          </a:xfrm>
          <a:prstGeom prst="rect">
            <a:avLst/>
          </a:prstGeom>
          <a:noFill/>
        </p:spPr>
        <p:txBody>
          <a:bodyPr wrap="square" rtlCol="0">
            <a:spAutoFit/>
          </a:bodyPr>
          <a:lstStyle/>
          <a:p>
            <a:pPr algn="ctr"/>
            <a:r>
              <a:rPr lang="en-US" sz="4000" b="1" dirty="0">
                <a:solidFill>
                  <a:srgbClr val="AE2026"/>
                </a:solidFill>
                <a:latin typeface="Gill Sans MT" pitchFamily="34" charset="0"/>
                <a:cs typeface="Arial"/>
              </a:rPr>
              <a:t>Data Source Notes</a:t>
            </a:r>
            <a:endParaRPr lang="en-US" sz="4000" b="1" i="1" dirty="0">
              <a:solidFill>
                <a:srgbClr val="AE2026"/>
              </a:solidFill>
              <a:latin typeface="Gill Sans MT" pitchFamily="34" charset="0"/>
              <a:cs typeface="Arial"/>
            </a:endParaRPr>
          </a:p>
        </p:txBody>
      </p:sp>
      <p:sp>
        <p:nvSpPr>
          <p:cNvPr id="3" name="Rectangle 2"/>
          <p:cNvSpPr/>
          <p:nvPr/>
        </p:nvSpPr>
        <p:spPr>
          <a:xfrm>
            <a:off x="797278" y="1462824"/>
            <a:ext cx="7404100" cy="3046988"/>
          </a:xfrm>
          <a:prstGeom prst="rect">
            <a:avLst/>
          </a:prstGeom>
        </p:spPr>
        <p:txBody>
          <a:bodyPr wrap="square">
            <a:spAutoFit/>
          </a:bodyPr>
          <a:lstStyle/>
          <a:p>
            <a:pPr marL="342900" indent="-342900">
              <a:buFont typeface="Arial" panose="020B0604020202020204" pitchFamily="34" charset="0"/>
              <a:buChar char="•"/>
              <a:defRPr/>
            </a:pPr>
            <a:r>
              <a:rPr lang="en-US" sz="2400" dirty="0">
                <a:solidFill>
                  <a:prstClr val="black"/>
                </a:solidFill>
                <a:latin typeface="Gill Sans MT" panose="020B0502020104020203" pitchFamily="34" charset="0"/>
              </a:rPr>
              <a:t>Ethnicity and English Learner (EL) data comes from Synergy, our student information system. Further EL data comes from the Home Language Report in the Fall Minnesota Automated Reporting Student System (MARSS) submission.  </a:t>
            </a:r>
          </a:p>
          <a:p>
            <a:pPr marL="342900" indent="-342900">
              <a:buFont typeface="Arial" panose="020B0604020202020204" pitchFamily="34" charset="0"/>
              <a:buChar char="•"/>
              <a:defRPr/>
            </a:pPr>
            <a:endParaRPr lang="en-US" sz="2400" dirty="0">
              <a:solidFill>
                <a:prstClr val="black"/>
              </a:solidFill>
              <a:latin typeface="Gill Sans MT" panose="020B0502020104020203" pitchFamily="34" charset="0"/>
            </a:endParaRPr>
          </a:p>
          <a:p>
            <a:pPr marL="342900" indent="-342900">
              <a:buFont typeface="Arial" panose="020B0604020202020204" pitchFamily="34" charset="0"/>
              <a:buChar char="•"/>
              <a:defRPr/>
            </a:pPr>
            <a:r>
              <a:rPr lang="en-US" sz="2400" dirty="0">
                <a:solidFill>
                  <a:prstClr val="black"/>
                </a:solidFill>
                <a:latin typeface="Gill Sans MT" panose="020B0502020104020203" pitchFamily="34" charset="0"/>
              </a:rPr>
              <a:t>Educational Benefits Participation data comes from the Compensatory Revenue Report.</a:t>
            </a:r>
          </a:p>
        </p:txBody>
      </p:sp>
    </p:spTree>
    <p:extLst>
      <p:ext uri="{BB962C8B-B14F-4D97-AF65-F5344CB8AC3E}">
        <p14:creationId xmlns:p14="http://schemas.microsoft.com/office/powerpoint/2010/main" val="86895272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6300" y="2866378"/>
            <a:ext cx="7404100" cy="830997"/>
          </a:xfrm>
          <a:prstGeom prst="rect">
            <a:avLst/>
          </a:prstGeom>
          <a:noFill/>
        </p:spPr>
        <p:txBody>
          <a:bodyPr wrap="square" rtlCol="0">
            <a:spAutoFit/>
          </a:bodyPr>
          <a:lstStyle/>
          <a:p>
            <a:pPr algn="ctr"/>
            <a:r>
              <a:rPr lang="en-US" sz="4800" b="1" dirty="0">
                <a:solidFill>
                  <a:srgbClr val="AE2026"/>
                </a:solidFill>
                <a:latin typeface="Gill Sans MT" pitchFamily="34" charset="0"/>
                <a:cs typeface="Arial"/>
              </a:rPr>
              <a:t>Ethnicity</a:t>
            </a:r>
          </a:p>
        </p:txBody>
      </p:sp>
    </p:spTree>
    <p:extLst>
      <p:ext uri="{BB962C8B-B14F-4D97-AF65-F5344CB8AC3E}">
        <p14:creationId xmlns:p14="http://schemas.microsoft.com/office/powerpoint/2010/main" val="166188125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380"/>
            <a:ext cx="8229600" cy="2031240"/>
          </a:xfrm>
        </p:spPr>
        <p:txBody>
          <a:bodyPr>
            <a:noAutofit/>
          </a:bodyPr>
          <a:lstStyle/>
          <a:p>
            <a:r>
              <a:rPr lang="en-US" sz="4000" b="1" dirty="0">
                <a:solidFill>
                  <a:srgbClr val="AE2026"/>
                </a:solidFill>
                <a:latin typeface="Gill Sans MT" pitchFamily="34" charset="0"/>
                <a:cs typeface="Arial"/>
              </a:rPr>
              <a:t>Ethnic Composition</a:t>
            </a:r>
            <a:br>
              <a:rPr lang="en-US" b="1" dirty="0">
                <a:solidFill>
                  <a:schemeClr val="accent2"/>
                </a:solidFill>
                <a:latin typeface="Gill Sans MT" panose="020B0502020104020203" pitchFamily="34" charset="0"/>
              </a:rPr>
            </a:br>
            <a:br>
              <a:rPr lang="en-US" sz="3200" i="1" dirty="0">
                <a:solidFill>
                  <a:schemeClr val="accent2"/>
                </a:solidFill>
                <a:latin typeface="Gill Sans MT" panose="020B0502020104020203" pitchFamily="34" charset="0"/>
              </a:rPr>
            </a:br>
            <a:endParaRPr lang="en-US" sz="3200" i="1" dirty="0">
              <a:latin typeface="Gill Sans MT" panose="020B0502020104020203" pitchFamily="34" charset="0"/>
            </a:endParaRPr>
          </a:p>
        </p:txBody>
      </p:sp>
      <p:sp>
        <p:nvSpPr>
          <p:cNvPr id="4" name="Text Box 25"/>
          <p:cNvSpPr txBox="1">
            <a:spLocks noChangeArrowheads="1"/>
          </p:cNvSpPr>
          <p:nvPr/>
        </p:nvSpPr>
        <p:spPr bwMode="auto">
          <a:xfrm>
            <a:off x="388189" y="6163562"/>
            <a:ext cx="34666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dirty="0">
                <a:solidFill>
                  <a:prstClr val="black"/>
                </a:solidFill>
                <a:latin typeface="Gill Sans MT" panose="020B0502020104020203" pitchFamily="34" charset="0"/>
              </a:rPr>
              <a:t>Synergy Data 10/2021</a:t>
            </a:r>
          </a:p>
        </p:txBody>
      </p:sp>
      <p:graphicFrame>
        <p:nvGraphicFramePr>
          <p:cNvPr id="6" name="Chart 5"/>
          <p:cNvGraphicFramePr>
            <a:graphicFrameLocks/>
          </p:cNvGraphicFramePr>
          <p:nvPr>
            <p:extLst>
              <p:ext uri="{D42A27DB-BD31-4B8C-83A1-F6EECF244321}">
                <p14:modId xmlns:p14="http://schemas.microsoft.com/office/powerpoint/2010/main" val="3949551406"/>
              </p:ext>
            </p:extLst>
          </p:nvPr>
        </p:nvGraphicFramePr>
        <p:xfrm>
          <a:off x="811658" y="1181527"/>
          <a:ext cx="7489861" cy="52590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0463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075" y="205484"/>
            <a:ext cx="8229600" cy="1143000"/>
          </a:xfrm>
        </p:spPr>
        <p:txBody>
          <a:bodyPr>
            <a:normAutofit fontScale="90000"/>
          </a:bodyPr>
          <a:lstStyle/>
          <a:p>
            <a:r>
              <a:rPr lang="en-US" b="1" dirty="0">
                <a:solidFill>
                  <a:srgbClr val="AE2026"/>
                </a:solidFill>
                <a:latin typeface="Gill Sans MT" pitchFamily="34" charset="0"/>
                <a:cs typeface="Arial"/>
              </a:rPr>
              <a:t>District Enrollment by Ethnicity</a:t>
            </a:r>
            <a:endParaRPr lang="en-US" dirty="0">
              <a:latin typeface="Gill Sans MT" panose="020B0502020104020203" pitchFamily="34" charset="0"/>
            </a:endParaRPr>
          </a:p>
        </p:txBody>
      </p:sp>
      <p:sp>
        <p:nvSpPr>
          <p:cNvPr id="4" name="Text Box 3"/>
          <p:cNvSpPr txBox="1">
            <a:spLocks noChangeArrowheads="1"/>
          </p:cNvSpPr>
          <p:nvPr/>
        </p:nvSpPr>
        <p:spPr bwMode="auto">
          <a:xfrm>
            <a:off x="4403725" y="3470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dirty="0">
              <a:solidFill>
                <a:prstClr val="black"/>
              </a:solidFill>
              <a:latin typeface="Times New Roman" pitchFamily="18" charset="0"/>
            </a:endParaRPr>
          </a:p>
        </p:txBody>
      </p:sp>
      <p:sp>
        <p:nvSpPr>
          <p:cNvPr id="6" name="Text Box 23"/>
          <p:cNvSpPr txBox="1">
            <a:spLocks noChangeArrowheads="1"/>
          </p:cNvSpPr>
          <p:nvPr/>
        </p:nvSpPr>
        <p:spPr bwMode="auto">
          <a:xfrm>
            <a:off x="914400" y="5410200"/>
            <a:ext cx="3597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prstClr val="black"/>
              </a:solidFill>
            </a:endParaRPr>
          </a:p>
        </p:txBody>
      </p:sp>
      <p:sp>
        <p:nvSpPr>
          <p:cNvPr id="9" name="Text Box 25"/>
          <p:cNvSpPr txBox="1">
            <a:spLocks noChangeArrowheads="1"/>
          </p:cNvSpPr>
          <p:nvPr/>
        </p:nvSpPr>
        <p:spPr bwMode="auto">
          <a:xfrm>
            <a:off x="457200" y="6041009"/>
            <a:ext cx="3466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dirty="0">
                <a:solidFill>
                  <a:prstClr val="black"/>
                </a:solidFill>
                <a:latin typeface="Gill Sans MT" panose="020B0502020104020203" pitchFamily="34" charset="0"/>
              </a:rPr>
              <a:t>MARSS Fall Student Enrollment report</a:t>
            </a:r>
            <a:br>
              <a:rPr lang="en-US" altLang="en-US" sz="1200" dirty="0">
                <a:solidFill>
                  <a:prstClr val="black"/>
                </a:solidFill>
                <a:latin typeface="Gill Sans MT" panose="020B0502020104020203" pitchFamily="34" charset="0"/>
              </a:rPr>
            </a:br>
            <a:r>
              <a:rPr lang="en-US" altLang="en-US" sz="1200" dirty="0">
                <a:solidFill>
                  <a:prstClr val="black"/>
                </a:solidFill>
                <a:latin typeface="Gill Sans MT" panose="020B0502020104020203" pitchFamily="34" charset="0"/>
              </a:rPr>
              <a:t>*Includes Harambee for 2014-15 and beyond</a:t>
            </a:r>
          </a:p>
        </p:txBody>
      </p:sp>
      <p:graphicFrame>
        <p:nvGraphicFramePr>
          <p:cNvPr id="8" name="Chart 7"/>
          <p:cNvGraphicFramePr>
            <a:graphicFrameLocks/>
          </p:cNvGraphicFramePr>
          <p:nvPr>
            <p:extLst>
              <p:ext uri="{D42A27DB-BD31-4B8C-83A1-F6EECF244321}">
                <p14:modId xmlns:p14="http://schemas.microsoft.com/office/powerpoint/2010/main" val="397825087"/>
              </p:ext>
            </p:extLst>
          </p:nvPr>
        </p:nvGraphicFramePr>
        <p:xfrm>
          <a:off x="235246" y="1101089"/>
          <a:ext cx="8467429" cy="49399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004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92725" y="777875"/>
            <a:ext cx="7851199" cy="707886"/>
          </a:xfrm>
          <a:prstGeom prst="rect">
            <a:avLst/>
          </a:prstGeom>
          <a:noFill/>
        </p:spPr>
        <p:txBody>
          <a:bodyPr wrap="square" rtlCol="0">
            <a:spAutoFit/>
          </a:bodyPr>
          <a:lstStyle/>
          <a:p>
            <a:pPr algn="ctr"/>
            <a:r>
              <a:rPr lang="en-US" sz="4000" b="1" dirty="0">
                <a:solidFill>
                  <a:srgbClr val="AE2026"/>
                </a:solidFill>
                <a:latin typeface="Gill Sans MT" pitchFamily="34" charset="0"/>
                <a:cs typeface="Arial"/>
              </a:rPr>
              <a:t>Strategic Plan Areas</a:t>
            </a:r>
          </a:p>
        </p:txBody>
      </p:sp>
      <p:sp>
        <p:nvSpPr>
          <p:cNvPr id="3" name="TextBox 2"/>
          <p:cNvSpPr txBox="1"/>
          <p:nvPr/>
        </p:nvSpPr>
        <p:spPr>
          <a:xfrm>
            <a:off x="610529" y="1731982"/>
            <a:ext cx="7851199" cy="4216539"/>
          </a:xfrm>
          <a:prstGeom prst="rect">
            <a:avLst/>
          </a:prstGeom>
          <a:noFill/>
        </p:spPr>
        <p:txBody>
          <a:bodyPr wrap="square" rtlCol="0">
            <a:spAutoFit/>
          </a:bodyPr>
          <a:lstStyle/>
          <a:p>
            <a:r>
              <a:rPr lang="en-US" sz="2000" dirty="0">
                <a:solidFill>
                  <a:prstClr val="black"/>
                </a:solidFill>
              </a:rPr>
              <a:t>Improve learning for students of color, American Indian students, English learners, students receiving special education services, and pre-kindergarten learners</a:t>
            </a:r>
          </a:p>
          <a:p>
            <a:pPr marL="171450" indent="-171450">
              <a:buFont typeface="Arial" pitchFamily="34" charset="0"/>
              <a:buChar char="•"/>
            </a:pPr>
            <a:r>
              <a:rPr lang="en-US" sz="1400" dirty="0">
                <a:solidFill>
                  <a:prstClr val="black"/>
                </a:solidFill>
              </a:rPr>
              <a:t>Provide a safe, challenging, and equitable learning environment</a:t>
            </a:r>
          </a:p>
          <a:p>
            <a:pPr marL="171450" indent="-171450">
              <a:buFont typeface="Arial" pitchFamily="34" charset="0"/>
              <a:buChar char="•"/>
            </a:pPr>
            <a:r>
              <a:rPr lang="en-US" sz="1400" b="1" dirty="0">
                <a:solidFill>
                  <a:prstClr val="black"/>
                </a:solidFill>
              </a:rPr>
              <a:t>Provide curriculum that reflects the diverse cultures of families and students</a:t>
            </a:r>
          </a:p>
          <a:p>
            <a:pPr marL="171450" indent="-171450">
              <a:buFont typeface="Arial" pitchFamily="34" charset="0"/>
              <a:buChar char="•"/>
            </a:pPr>
            <a:r>
              <a:rPr lang="en-US" sz="1400" b="1" dirty="0">
                <a:solidFill>
                  <a:prstClr val="black"/>
                </a:solidFill>
              </a:rPr>
              <a:t>Continue professional development for Culturally Responsive Competent Teaching</a:t>
            </a:r>
          </a:p>
          <a:p>
            <a:pPr marL="171450" indent="-171450">
              <a:buFont typeface="Arial" pitchFamily="34" charset="0"/>
              <a:buChar char="•"/>
            </a:pPr>
            <a:r>
              <a:rPr lang="en-US" sz="1400" b="1" dirty="0">
                <a:solidFill>
                  <a:prstClr val="black"/>
                </a:solidFill>
              </a:rPr>
              <a:t>Strengthen relationships between staff and students of color and American Indian Students</a:t>
            </a:r>
          </a:p>
          <a:p>
            <a:pPr marL="171450" indent="-171450">
              <a:buFont typeface="Arial" pitchFamily="34" charset="0"/>
              <a:buChar char="•"/>
            </a:pPr>
            <a:r>
              <a:rPr lang="en-US" sz="1400" dirty="0">
                <a:solidFill>
                  <a:prstClr val="black"/>
                </a:solidFill>
              </a:rPr>
              <a:t>Analyze English learner needs and develop an action plan for improving instruction</a:t>
            </a:r>
          </a:p>
          <a:p>
            <a:endParaRPr lang="en-US" sz="2800" dirty="0">
              <a:solidFill>
                <a:prstClr val="black"/>
              </a:solidFill>
            </a:endParaRPr>
          </a:p>
          <a:p>
            <a:r>
              <a:rPr lang="en-US" sz="2000" dirty="0">
                <a:solidFill>
                  <a:prstClr val="black"/>
                </a:solidFill>
              </a:rPr>
              <a:t>Improve communication and genuine engagement with families and communities, especially with our underrepresented communities</a:t>
            </a:r>
          </a:p>
          <a:p>
            <a:pPr marL="171450" indent="-171450">
              <a:buFont typeface="Arial" pitchFamily="34" charset="0"/>
              <a:buChar char="•"/>
            </a:pPr>
            <a:r>
              <a:rPr lang="en-US" sz="1400" dirty="0">
                <a:solidFill>
                  <a:prstClr val="black"/>
                </a:solidFill>
              </a:rPr>
              <a:t>Strengthen outreach and effectiveness of communication to all families and communities</a:t>
            </a:r>
          </a:p>
          <a:p>
            <a:pPr marL="171450" indent="-171450">
              <a:buFont typeface="Arial" pitchFamily="34" charset="0"/>
              <a:buChar char="•"/>
            </a:pPr>
            <a:r>
              <a:rPr lang="en-US" sz="1400" b="1" dirty="0">
                <a:solidFill>
                  <a:prstClr val="black"/>
                </a:solidFill>
              </a:rPr>
              <a:t>Recruit and retain more staff of color and American Indian staff</a:t>
            </a:r>
          </a:p>
          <a:p>
            <a:pPr marL="171450" indent="-171450">
              <a:buFont typeface="Arial" pitchFamily="34" charset="0"/>
              <a:buChar char="•"/>
            </a:pPr>
            <a:r>
              <a:rPr lang="en-US" sz="1400" dirty="0">
                <a:solidFill>
                  <a:prstClr val="black"/>
                </a:solidFill>
              </a:rPr>
              <a:t>Create a comprehensive system to communicate with families around how they can help their student</a:t>
            </a:r>
          </a:p>
          <a:p>
            <a:pPr marL="171450" indent="-171450">
              <a:buFont typeface="Arial" pitchFamily="34" charset="0"/>
              <a:buChar char="•"/>
            </a:pPr>
            <a:r>
              <a:rPr lang="en-US" sz="1400" b="1" dirty="0">
                <a:solidFill>
                  <a:prstClr val="black"/>
                </a:solidFill>
              </a:rPr>
              <a:t>Increase access to district and school information by providing interpreters and translations in multiple languages including Karen, Hmong, Somali, Spanish, and Nepali</a:t>
            </a:r>
          </a:p>
        </p:txBody>
      </p:sp>
    </p:spTree>
    <p:extLst>
      <p:ext uri="{BB962C8B-B14F-4D97-AF65-F5344CB8AC3E}">
        <p14:creationId xmlns:p14="http://schemas.microsoft.com/office/powerpoint/2010/main" val="388179887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269"/>
            <a:ext cx="8229600" cy="1143000"/>
          </a:xfrm>
        </p:spPr>
        <p:txBody>
          <a:bodyPr>
            <a:normAutofit/>
          </a:bodyPr>
          <a:lstStyle/>
          <a:p>
            <a:r>
              <a:rPr lang="en-US" sz="3000" b="1" dirty="0">
                <a:solidFill>
                  <a:srgbClr val="AE2026"/>
                </a:solidFill>
                <a:latin typeface="Gill Sans MT" pitchFamily="34" charset="0"/>
                <a:cs typeface="Arial"/>
              </a:rPr>
              <a:t>Enrollment by Ethnicity</a:t>
            </a:r>
            <a:endParaRPr lang="en-US" sz="3000" i="1" dirty="0">
              <a:latin typeface="Gill Sans MT" panose="020B0502020104020203" pitchFamily="34" charset="0"/>
            </a:endParaRPr>
          </a:p>
        </p:txBody>
      </p:sp>
      <p:sp>
        <p:nvSpPr>
          <p:cNvPr id="6" name="TextBox 1"/>
          <p:cNvSpPr txBox="1">
            <a:spLocks noChangeArrowheads="1"/>
          </p:cNvSpPr>
          <p:nvPr/>
        </p:nvSpPr>
        <p:spPr bwMode="auto">
          <a:xfrm>
            <a:off x="6659598" y="6249303"/>
            <a:ext cx="204445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50" dirty="0">
                <a:solidFill>
                  <a:prstClr val="black"/>
                </a:solidFill>
                <a:latin typeface="Gill Sans MT" panose="020B0502020104020203" pitchFamily="34" charset="0"/>
              </a:rPr>
              <a:t>*Includes Harambee Elementary</a:t>
            </a:r>
          </a:p>
        </p:txBody>
      </p:sp>
      <p:sp>
        <p:nvSpPr>
          <p:cNvPr id="5" name="TextBox 1"/>
          <p:cNvSpPr txBox="1">
            <a:spLocks noChangeArrowheads="1"/>
          </p:cNvSpPr>
          <p:nvPr/>
        </p:nvSpPr>
        <p:spPr bwMode="auto">
          <a:xfrm>
            <a:off x="336436" y="6254079"/>
            <a:ext cx="228347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50" dirty="0">
                <a:solidFill>
                  <a:prstClr val="black"/>
                </a:solidFill>
                <a:latin typeface="Gill Sans MT" panose="020B0502020104020203" pitchFamily="34" charset="0"/>
              </a:rPr>
              <a:t>MARSS Fall Student Enrollment report</a:t>
            </a:r>
          </a:p>
        </p:txBody>
      </p:sp>
      <p:graphicFrame>
        <p:nvGraphicFramePr>
          <p:cNvPr id="7" name="Table 6"/>
          <p:cNvGraphicFramePr>
            <a:graphicFrameLocks noGrp="1" noChangeAspect="1"/>
          </p:cNvGraphicFramePr>
          <p:nvPr>
            <p:extLst>
              <p:ext uri="{D42A27DB-BD31-4B8C-83A1-F6EECF244321}">
                <p14:modId xmlns:p14="http://schemas.microsoft.com/office/powerpoint/2010/main" val="981278959"/>
              </p:ext>
            </p:extLst>
          </p:nvPr>
        </p:nvGraphicFramePr>
        <p:xfrm>
          <a:off x="441789" y="932383"/>
          <a:ext cx="8147401" cy="5316916"/>
        </p:xfrm>
        <a:graphic>
          <a:graphicData uri="http://schemas.openxmlformats.org/drawingml/2006/table">
            <a:tbl>
              <a:tblPr/>
              <a:tblGrid>
                <a:gridCol w="523876">
                  <a:extLst>
                    <a:ext uri="{9D8B030D-6E8A-4147-A177-3AD203B41FA5}">
                      <a16:colId xmlns:a16="http://schemas.microsoft.com/office/drawing/2014/main" val="20000"/>
                    </a:ext>
                  </a:extLst>
                </a:gridCol>
                <a:gridCol w="508235">
                  <a:extLst>
                    <a:ext uri="{9D8B030D-6E8A-4147-A177-3AD203B41FA5}">
                      <a16:colId xmlns:a16="http://schemas.microsoft.com/office/drawing/2014/main" val="20001"/>
                    </a:ext>
                  </a:extLst>
                </a:gridCol>
                <a:gridCol w="508235">
                  <a:extLst>
                    <a:ext uri="{9D8B030D-6E8A-4147-A177-3AD203B41FA5}">
                      <a16:colId xmlns:a16="http://schemas.microsoft.com/office/drawing/2014/main" val="20002"/>
                    </a:ext>
                  </a:extLst>
                </a:gridCol>
                <a:gridCol w="508235">
                  <a:extLst>
                    <a:ext uri="{9D8B030D-6E8A-4147-A177-3AD203B41FA5}">
                      <a16:colId xmlns:a16="http://schemas.microsoft.com/office/drawing/2014/main" val="20003"/>
                    </a:ext>
                  </a:extLst>
                </a:gridCol>
                <a:gridCol w="508235">
                  <a:extLst>
                    <a:ext uri="{9D8B030D-6E8A-4147-A177-3AD203B41FA5}">
                      <a16:colId xmlns:a16="http://schemas.microsoft.com/office/drawing/2014/main" val="20004"/>
                    </a:ext>
                  </a:extLst>
                </a:gridCol>
                <a:gridCol w="508235">
                  <a:extLst>
                    <a:ext uri="{9D8B030D-6E8A-4147-A177-3AD203B41FA5}">
                      <a16:colId xmlns:a16="http://schemas.microsoft.com/office/drawing/2014/main" val="20005"/>
                    </a:ext>
                  </a:extLst>
                </a:gridCol>
                <a:gridCol w="508235">
                  <a:extLst>
                    <a:ext uri="{9D8B030D-6E8A-4147-A177-3AD203B41FA5}">
                      <a16:colId xmlns:a16="http://schemas.microsoft.com/office/drawing/2014/main" val="20006"/>
                    </a:ext>
                  </a:extLst>
                </a:gridCol>
                <a:gridCol w="508235">
                  <a:extLst>
                    <a:ext uri="{9D8B030D-6E8A-4147-A177-3AD203B41FA5}">
                      <a16:colId xmlns:a16="http://schemas.microsoft.com/office/drawing/2014/main" val="20007"/>
                    </a:ext>
                  </a:extLst>
                </a:gridCol>
                <a:gridCol w="508235">
                  <a:extLst>
                    <a:ext uri="{9D8B030D-6E8A-4147-A177-3AD203B41FA5}">
                      <a16:colId xmlns:a16="http://schemas.microsoft.com/office/drawing/2014/main" val="20008"/>
                    </a:ext>
                  </a:extLst>
                </a:gridCol>
                <a:gridCol w="508235">
                  <a:extLst>
                    <a:ext uri="{9D8B030D-6E8A-4147-A177-3AD203B41FA5}">
                      <a16:colId xmlns:a16="http://schemas.microsoft.com/office/drawing/2014/main" val="20009"/>
                    </a:ext>
                  </a:extLst>
                </a:gridCol>
                <a:gridCol w="508235">
                  <a:extLst>
                    <a:ext uri="{9D8B030D-6E8A-4147-A177-3AD203B41FA5}">
                      <a16:colId xmlns:a16="http://schemas.microsoft.com/office/drawing/2014/main" val="20010"/>
                    </a:ext>
                  </a:extLst>
                </a:gridCol>
                <a:gridCol w="508235">
                  <a:extLst>
                    <a:ext uri="{9D8B030D-6E8A-4147-A177-3AD203B41FA5}">
                      <a16:colId xmlns:a16="http://schemas.microsoft.com/office/drawing/2014/main" val="20011"/>
                    </a:ext>
                  </a:extLst>
                </a:gridCol>
                <a:gridCol w="508235">
                  <a:extLst>
                    <a:ext uri="{9D8B030D-6E8A-4147-A177-3AD203B41FA5}">
                      <a16:colId xmlns:a16="http://schemas.microsoft.com/office/drawing/2014/main" val="20012"/>
                    </a:ext>
                  </a:extLst>
                </a:gridCol>
                <a:gridCol w="508235">
                  <a:extLst>
                    <a:ext uri="{9D8B030D-6E8A-4147-A177-3AD203B41FA5}">
                      <a16:colId xmlns:a16="http://schemas.microsoft.com/office/drawing/2014/main" val="20013"/>
                    </a:ext>
                  </a:extLst>
                </a:gridCol>
                <a:gridCol w="508235">
                  <a:extLst>
                    <a:ext uri="{9D8B030D-6E8A-4147-A177-3AD203B41FA5}">
                      <a16:colId xmlns:a16="http://schemas.microsoft.com/office/drawing/2014/main" val="20014"/>
                    </a:ext>
                  </a:extLst>
                </a:gridCol>
                <a:gridCol w="508235">
                  <a:extLst>
                    <a:ext uri="{9D8B030D-6E8A-4147-A177-3AD203B41FA5}">
                      <a16:colId xmlns:a16="http://schemas.microsoft.com/office/drawing/2014/main" val="20015"/>
                    </a:ext>
                  </a:extLst>
                </a:gridCol>
              </a:tblGrid>
              <a:tr h="241678">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b"/>
                      <a:r>
                        <a:rPr lang="en-US" sz="700" b="1" dirty="0">
                          <a:effectLst/>
                          <a:latin typeface="Calibri"/>
                        </a:rPr>
                        <a:t>American Indian</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700" b="1" dirty="0">
                          <a:effectLst/>
                          <a:latin typeface="Calibri"/>
                        </a:rPr>
                        <a:t>Asian/Pacific Islander</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700" b="1" dirty="0">
                          <a:effectLst/>
                          <a:latin typeface="Calibri"/>
                        </a:rPr>
                        <a:t>Hispanic</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700" b="1" dirty="0">
                          <a:effectLst/>
                          <a:latin typeface="Calibri"/>
                        </a:rPr>
                        <a:t>Black</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700" b="1" dirty="0">
                          <a:effectLst/>
                          <a:latin typeface="Calibri"/>
                        </a:rPr>
                        <a:t>Multi-Racial</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700" b="1" dirty="0">
                          <a:effectLst/>
                          <a:latin typeface="Calibri"/>
                        </a:rPr>
                        <a:t>White</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700" b="1" dirty="0">
                          <a:effectLst/>
                          <a:latin typeface="Calibri"/>
                        </a:rPr>
                        <a:t>BIPOC</a:t>
                      </a:r>
                      <a:r>
                        <a:rPr lang="en-US" sz="700" b="1" baseline="0" dirty="0">
                          <a:effectLst/>
                          <a:latin typeface="Calibri"/>
                        </a:rPr>
                        <a:t> Students</a:t>
                      </a:r>
                      <a:endParaRPr lang="en-US" sz="700" b="1" dirty="0">
                        <a:effectLst/>
                        <a:latin typeface="Calibri"/>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rtl="0" fontAlgn="b"/>
                      <a:r>
                        <a:rPr lang="en-US" sz="700" b="1" dirty="0">
                          <a:effectLst/>
                          <a:latin typeface="Calibri"/>
                        </a:rPr>
                        <a:t>Total</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1678">
                <a:tc>
                  <a:txBody>
                    <a:bodyPr/>
                    <a:lstStyle/>
                    <a:p>
                      <a:pPr rtl="0" fontAlgn="b"/>
                      <a:r>
                        <a:rPr lang="en-US" sz="700" b="1" dirty="0">
                          <a:effectLst/>
                          <a:latin typeface="Calibri"/>
                        </a:rPr>
                        <a:t>Year</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dirty="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dirty="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dirty="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dirty="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700" b="0">
                          <a:effectLst/>
                          <a:latin typeface="Calibri"/>
                        </a:rPr>
                        <a:t>#</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1678">
                <a:tc>
                  <a:txBody>
                    <a:bodyPr/>
                    <a:lstStyle/>
                    <a:p>
                      <a:pPr rtl="0" fontAlgn="b"/>
                      <a:r>
                        <a:rPr lang="en-US" sz="700" b="1" dirty="0">
                          <a:effectLst/>
                          <a:latin typeface="Calibri"/>
                        </a:rPr>
                        <a:t>02-03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39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0.61%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732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11.50%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220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3.46%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485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7.62%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a:effectLst/>
                          <a:latin typeface="Calibri"/>
                        </a:rPr>
                        <a:t>4887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a:effectLst/>
                          <a:latin typeface="Calibri"/>
                        </a:rPr>
                        <a:t>76.80%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a:effectLst/>
                          <a:latin typeface="Calibri"/>
                        </a:rPr>
                        <a:t>1476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23.20%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6363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41678">
                <a:tc>
                  <a:txBody>
                    <a:bodyPr/>
                    <a:lstStyle/>
                    <a:p>
                      <a:pPr rtl="0" fontAlgn="b"/>
                      <a:r>
                        <a:rPr lang="en-US" sz="700" b="1" dirty="0">
                          <a:effectLst/>
                          <a:latin typeface="Calibri"/>
                        </a:rPr>
                        <a:t>03-04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0.80%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727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11.45%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275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4.92%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495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7.54%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4819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75.80%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1541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24.20%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6360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41678">
                <a:tc>
                  <a:txBody>
                    <a:bodyPr/>
                    <a:lstStyle/>
                    <a:p>
                      <a:pPr rtl="0" fontAlgn="b"/>
                      <a:r>
                        <a:rPr lang="en-US" sz="700" b="1" dirty="0">
                          <a:effectLst/>
                          <a:latin typeface="Calibri"/>
                        </a:rPr>
                        <a:t>04-05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0.85%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738</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11.60%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311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526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8.30%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4716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74.30%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1629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25.70%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6345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1678">
                <a:tc>
                  <a:txBody>
                    <a:bodyPr/>
                    <a:lstStyle/>
                    <a:p>
                      <a:pPr rtl="0" fontAlgn="b"/>
                      <a:r>
                        <a:rPr lang="en-US" sz="700" b="1">
                          <a:effectLst/>
                          <a:latin typeface="Calibri"/>
                        </a:rPr>
                        <a:t>05-06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0.93%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12.30%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359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627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9.90%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4505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71.20%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1825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28.80%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6330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1678">
                <a:tc>
                  <a:txBody>
                    <a:bodyPr/>
                    <a:lstStyle/>
                    <a:p>
                      <a:pPr rtl="0" fontAlgn="b"/>
                      <a:r>
                        <a:rPr lang="en-US" sz="700" b="1" dirty="0">
                          <a:effectLst/>
                          <a:latin typeface="Calibri"/>
                        </a:rPr>
                        <a:t>06-07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0.76%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836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13.10%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400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6.20%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10.30%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4459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69.60%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1944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30.40%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6404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1678">
                <a:tc>
                  <a:txBody>
                    <a:bodyPr/>
                    <a:lstStyle/>
                    <a:p>
                      <a:pPr rtl="0" fontAlgn="b"/>
                      <a:r>
                        <a:rPr lang="en-US" sz="700" b="1">
                          <a:effectLst/>
                          <a:latin typeface="Calibri"/>
                        </a:rPr>
                        <a:t>07-08</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0.85%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968</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462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7.30%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716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4241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65.80%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2201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34.20%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6442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41678">
                <a:tc>
                  <a:txBody>
                    <a:bodyPr/>
                    <a:lstStyle/>
                    <a:p>
                      <a:pPr rtl="0" fontAlgn="b"/>
                      <a:r>
                        <a:rPr lang="en-US" sz="700" b="1" dirty="0">
                          <a:effectLst/>
                          <a:latin typeface="Calibri"/>
                        </a:rPr>
                        <a:t>08-09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1034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15.90%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490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7.50%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755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11.50%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4172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64.10%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2341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35.90%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6513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41678">
                <a:tc>
                  <a:txBody>
                    <a:bodyPr/>
                    <a:lstStyle/>
                    <a:p>
                      <a:pPr rtl="0" fontAlgn="b"/>
                      <a:r>
                        <a:rPr lang="en-US" sz="700" b="1" dirty="0">
                          <a:effectLst/>
                          <a:latin typeface="Calibri"/>
                        </a:rPr>
                        <a:t>09-10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0.80%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1047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538</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8.20%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792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12.10%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4084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62.90%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2431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37.10%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6515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41678">
                <a:tc>
                  <a:txBody>
                    <a:bodyPr/>
                    <a:lstStyle/>
                    <a:p>
                      <a:pPr rtl="0" fontAlgn="b"/>
                      <a:r>
                        <a:rPr lang="en-US" sz="700" b="1">
                          <a:effectLst/>
                          <a:latin typeface="Calibri"/>
                        </a:rPr>
                        <a:t>10-11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0.80%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1149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17.30%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8.90%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864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3973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2654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6627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41678">
                <a:tc>
                  <a:txBody>
                    <a:bodyPr/>
                    <a:lstStyle/>
                    <a:p>
                      <a:pPr rtl="0" fontAlgn="b"/>
                      <a:r>
                        <a:rPr lang="en-US" sz="700" b="1" dirty="0">
                          <a:effectLst/>
                          <a:latin typeface="Calibri"/>
                        </a:rPr>
                        <a:t>11-12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49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0.70%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1270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18.80%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667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9.80%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905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13.40%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3879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57.30%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2891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42.70%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6770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241678">
                <a:tc>
                  <a:txBody>
                    <a:bodyPr/>
                    <a:lstStyle/>
                    <a:p>
                      <a:pPr rtl="0" fontAlgn="b"/>
                      <a:r>
                        <a:rPr lang="en-US" sz="700" b="1" dirty="0">
                          <a:effectLst/>
                          <a:latin typeface="Calibri"/>
                        </a:rPr>
                        <a:t>12-13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0.70%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1365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19.90%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669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9.80%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964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3796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55.50%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3049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44.50%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6845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41678">
                <a:tc>
                  <a:txBody>
                    <a:bodyPr/>
                    <a:lstStyle/>
                    <a:p>
                      <a:pPr rtl="0" fontAlgn="b"/>
                      <a:r>
                        <a:rPr lang="en-US" sz="700" b="1" dirty="0">
                          <a:effectLst/>
                          <a:latin typeface="Calibri"/>
                        </a:rPr>
                        <a:t>13-14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0.70%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1461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20.60%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783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1073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15.10%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3728</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52.50%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3367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47.50%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7095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41678">
                <a:tc>
                  <a:txBody>
                    <a:bodyPr/>
                    <a:lstStyle/>
                    <a:p>
                      <a:pPr rtl="0" fontAlgn="b"/>
                      <a:r>
                        <a:rPr lang="en-US" sz="700" b="1" dirty="0">
                          <a:effectLst/>
                          <a:latin typeface="Calibri"/>
                        </a:rPr>
                        <a:t>14-15*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0.70%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1572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20.90%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905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1229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16.30%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3768</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50.10%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3757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49.90%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7525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41678">
                <a:tc>
                  <a:txBody>
                    <a:bodyPr/>
                    <a:lstStyle/>
                    <a:p>
                      <a:pPr rtl="0" fontAlgn="b"/>
                      <a:r>
                        <a:rPr lang="en-US" sz="700" b="1" dirty="0">
                          <a:effectLst/>
                          <a:latin typeface="Calibri"/>
                        </a:rPr>
                        <a:t>15-16*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0.70%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1623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21.50%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953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12.60%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1302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17.30%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3613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47.90%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3934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52.10%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7547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41678">
                <a:tc>
                  <a:txBody>
                    <a:bodyPr/>
                    <a:lstStyle/>
                    <a:p>
                      <a:pPr rtl="0" fontAlgn="b"/>
                      <a:r>
                        <a:rPr lang="en-US" sz="700" b="1">
                          <a:effectLst/>
                          <a:latin typeface="Calibri"/>
                        </a:rPr>
                        <a:t>16-17*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108</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1.40%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1624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21.20%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954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12.50%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1399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18.30%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3564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46.60%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4085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53.40%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7649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41678">
                <a:tc>
                  <a:txBody>
                    <a:bodyPr/>
                    <a:lstStyle/>
                    <a:p>
                      <a:pPr rtl="0" fontAlgn="b"/>
                      <a:r>
                        <a:rPr lang="en-US" sz="700" b="1" dirty="0">
                          <a:effectLst/>
                          <a:latin typeface="Calibri"/>
                        </a:rPr>
                        <a:t>17-18*</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124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1635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21.20%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1009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13.10%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1501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19.50%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dirty="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100">
                        <a:effectLst/>
                      </a:endParaRP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3440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44.60%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4269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55.40%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7709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41678">
                <a:tc>
                  <a:txBody>
                    <a:bodyPr/>
                    <a:lstStyle/>
                    <a:p>
                      <a:pPr rtl="0" fontAlgn="b"/>
                      <a:r>
                        <a:rPr lang="en-US" sz="700" b="1">
                          <a:effectLst/>
                          <a:latin typeface="Calibri"/>
                        </a:rPr>
                        <a:t>18-19*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&lt;1%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1473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19.60%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1039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13.80%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1195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15.90%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516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3280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43.60%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4250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56.40%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7530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41678">
                <a:tc>
                  <a:txBody>
                    <a:bodyPr/>
                    <a:lstStyle/>
                    <a:p>
                      <a:pPr rtl="0" fontAlgn="b"/>
                      <a:r>
                        <a:rPr lang="en-US" sz="700" b="1" dirty="0">
                          <a:effectLst/>
                          <a:latin typeface="Calibri"/>
                        </a:rPr>
                        <a:t>19-20*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27</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&lt;1%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1440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19.10%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1096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14.60%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1254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16.70%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519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3185</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42.30%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4336</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57.70%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7521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41678">
                <a:tc>
                  <a:txBody>
                    <a:bodyPr/>
                    <a:lstStyle/>
                    <a:p>
                      <a:pPr rtl="0" fontAlgn="b"/>
                      <a:r>
                        <a:rPr lang="en-US" sz="700" b="1" dirty="0">
                          <a:effectLst/>
                          <a:latin typeface="Calibri"/>
                        </a:rPr>
                        <a:t>20-21*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29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&lt;1%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1412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18.70%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1054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13.90%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1373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18.20%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624</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8.30%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3069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40.59%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4492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a:effectLst/>
                          <a:latin typeface="Calibri"/>
                        </a:rPr>
                        <a:t>59.41%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700" b="0" dirty="0">
                          <a:effectLst/>
                          <a:latin typeface="Calibri"/>
                        </a:rPr>
                        <a:t>7561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241678">
                <a:tc>
                  <a:txBody>
                    <a:bodyPr/>
                    <a:lstStyle/>
                    <a:p>
                      <a:pPr rtl="0" fontAlgn="b"/>
                      <a:r>
                        <a:rPr lang="en-US" sz="700" b="1" dirty="0">
                          <a:effectLst/>
                          <a:latin typeface="Calibri"/>
                        </a:rPr>
                        <a:t>21-22*</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28</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&lt;1%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a:effectLst/>
                          <a:latin typeface="Calibri"/>
                        </a:rPr>
                        <a:t>1303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a:effectLst/>
                          <a:latin typeface="Calibri"/>
                        </a:rPr>
                        <a:t>18.0%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a:effectLst/>
                          <a:latin typeface="Calibri"/>
                        </a:rPr>
                        <a:t>1093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a:effectLst/>
                          <a:latin typeface="Calibri"/>
                        </a:rPr>
                        <a:t>15.1%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a:effectLst/>
                          <a:latin typeface="Calibri"/>
                        </a:rPr>
                        <a:t>1308</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a:effectLst/>
                          <a:latin typeface="Calibri"/>
                        </a:rPr>
                        <a:t>18.1%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a:effectLst/>
                          <a:latin typeface="Calibri"/>
                        </a:rPr>
                        <a:t>598</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a:effectLst/>
                          <a:latin typeface="Calibri"/>
                        </a:rPr>
                        <a:t>8.3%</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2899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40.1%</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4330</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59.9%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b"/>
                      <a:r>
                        <a:rPr lang="en-US" sz="700" b="0" dirty="0">
                          <a:effectLst/>
                          <a:latin typeface="Calibri"/>
                        </a:rPr>
                        <a:t>7229</a:t>
                      </a:r>
                    </a:p>
                  </a:txBody>
                  <a:tcPr marL="14600" marR="14600" marT="9733" marB="9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044201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68"/>
            <a:ext cx="8229600" cy="1143000"/>
          </a:xfrm>
        </p:spPr>
        <p:txBody>
          <a:bodyPr>
            <a:noAutofit/>
          </a:bodyPr>
          <a:lstStyle/>
          <a:p>
            <a:r>
              <a:rPr lang="en-US" sz="4000" b="1" dirty="0">
                <a:solidFill>
                  <a:srgbClr val="AE2026"/>
                </a:solidFill>
                <a:latin typeface="Gill Sans MT" pitchFamily="34" charset="0"/>
                <a:cs typeface="Arial"/>
              </a:rPr>
              <a:t>Ethnicity by Building</a:t>
            </a:r>
            <a:endParaRPr lang="en-US" sz="4000" dirty="0">
              <a:latin typeface="Gill Sans MT" panose="020B0502020104020203" pitchFamily="34" charset="0"/>
            </a:endParaRPr>
          </a:p>
        </p:txBody>
      </p:sp>
      <p:sp>
        <p:nvSpPr>
          <p:cNvPr id="5" name="TextBox 1"/>
          <p:cNvSpPr txBox="1">
            <a:spLocks noChangeArrowheads="1"/>
          </p:cNvSpPr>
          <p:nvPr/>
        </p:nvSpPr>
        <p:spPr bwMode="auto">
          <a:xfrm>
            <a:off x="336436" y="6254079"/>
            <a:ext cx="228347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50" dirty="0">
                <a:solidFill>
                  <a:prstClr val="black"/>
                </a:solidFill>
                <a:latin typeface="Gill Sans MT" panose="020B0502020104020203" pitchFamily="34" charset="0"/>
              </a:rPr>
              <a:t>MARSS Fall Student Enrollment report</a:t>
            </a:r>
          </a:p>
        </p:txBody>
      </p:sp>
      <p:graphicFrame>
        <p:nvGraphicFramePr>
          <p:cNvPr id="3" name="Table 2"/>
          <p:cNvGraphicFramePr>
            <a:graphicFrameLocks noGrp="1"/>
          </p:cNvGraphicFramePr>
          <p:nvPr>
            <p:extLst>
              <p:ext uri="{D42A27DB-BD31-4B8C-83A1-F6EECF244321}">
                <p14:modId xmlns:p14="http://schemas.microsoft.com/office/powerpoint/2010/main" val="825747"/>
              </p:ext>
            </p:extLst>
          </p:nvPr>
        </p:nvGraphicFramePr>
        <p:xfrm>
          <a:off x="457195" y="1377240"/>
          <a:ext cx="8070355" cy="4756427"/>
        </p:xfrm>
        <a:graphic>
          <a:graphicData uri="http://schemas.openxmlformats.org/drawingml/2006/table">
            <a:tbl>
              <a:tblPr/>
              <a:tblGrid>
                <a:gridCol w="717868">
                  <a:extLst>
                    <a:ext uri="{9D8B030D-6E8A-4147-A177-3AD203B41FA5}">
                      <a16:colId xmlns:a16="http://schemas.microsoft.com/office/drawing/2014/main" val="20000"/>
                    </a:ext>
                  </a:extLst>
                </a:gridCol>
                <a:gridCol w="435039">
                  <a:extLst>
                    <a:ext uri="{9D8B030D-6E8A-4147-A177-3AD203B41FA5}">
                      <a16:colId xmlns:a16="http://schemas.microsoft.com/office/drawing/2014/main" val="20001"/>
                    </a:ext>
                  </a:extLst>
                </a:gridCol>
                <a:gridCol w="576454">
                  <a:extLst>
                    <a:ext uri="{9D8B030D-6E8A-4147-A177-3AD203B41FA5}">
                      <a16:colId xmlns:a16="http://schemas.microsoft.com/office/drawing/2014/main" val="20002"/>
                    </a:ext>
                  </a:extLst>
                </a:gridCol>
                <a:gridCol w="576454">
                  <a:extLst>
                    <a:ext uri="{9D8B030D-6E8A-4147-A177-3AD203B41FA5}">
                      <a16:colId xmlns:a16="http://schemas.microsoft.com/office/drawing/2014/main" val="20003"/>
                    </a:ext>
                  </a:extLst>
                </a:gridCol>
                <a:gridCol w="576454">
                  <a:extLst>
                    <a:ext uri="{9D8B030D-6E8A-4147-A177-3AD203B41FA5}">
                      <a16:colId xmlns:a16="http://schemas.microsoft.com/office/drawing/2014/main" val="20004"/>
                    </a:ext>
                  </a:extLst>
                </a:gridCol>
                <a:gridCol w="576454">
                  <a:extLst>
                    <a:ext uri="{9D8B030D-6E8A-4147-A177-3AD203B41FA5}">
                      <a16:colId xmlns:a16="http://schemas.microsoft.com/office/drawing/2014/main" val="20005"/>
                    </a:ext>
                  </a:extLst>
                </a:gridCol>
                <a:gridCol w="576454">
                  <a:extLst>
                    <a:ext uri="{9D8B030D-6E8A-4147-A177-3AD203B41FA5}">
                      <a16:colId xmlns:a16="http://schemas.microsoft.com/office/drawing/2014/main" val="20006"/>
                    </a:ext>
                  </a:extLst>
                </a:gridCol>
                <a:gridCol w="576454">
                  <a:extLst>
                    <a:ext uri="{9D8B030D-6E8A-4147-A177-3AD203B41FA5}">
                      <a16:colId xmlns:a16="http://schemas.microsoft.com/office/drawing/2014/main" val="20007"/>
                    </a:ext>
                  </a:extLst>
                </a:gridCol>
                <a:gridCol w="576454">
                  <a:extLst>
                    <a:ext uri="{9D8B030D-6E8A-4147-A177-3AD203B41FA5}">
                      <a16:colId xmlns:a16="http://schemas.microsoft.com/office/drawing/2014/main" val="20008"/>
                    </a:ext>
                  </a:extLst>
                </a:gridCol>
                <a:gridCol w="576454">
                  <a:extLst>
                    <a:ext uri="{9D8B030D-6E8A-4147-A177-3AD203B41FA5}">
                      <a16:colId xmlns:a16="http://schemas.microsoft.com/office/drawing/2014/main" val="20009"/>
                    </a:ext>
                  </a:extLst>
                </a:gridCol>
                <a:gridCol w="576454">
                  <a:extLst>
                    <a:ext uri="{9D8B030D-6E8A-4147-A177-3AD203B41FA5}">
                      <a16:colId xmlns:a16="http://schemas.microsoft.com/office/drawing/2014/main" val="20010"/>
                    </a:ext>
                  </a:extLst>
                </a:gridCol>
                <a:gridCol w="576454">
                  <a:extLst>
                    <a:ext uri="{9D8B030D-6E8A-4147-A177-3AD203B41FA5}">
                      <a16:colId xmlns:a16="http://schemas.microsoft.com/office/drawing/2014/main" val="20011"/>
                    </a:ext>
                  </a:extLst>
                </a:gridCol>
                <a:gridCol w="576454">
                  <a:extLst>
                    <a:ext uri="{9D8B030D-6E8A-4147-A177-3AD203B41FA5}">
                      <a16:colId xmlns:a16="http://schemas.microsoft.com/office/drawing/2014/main" val="20012"/>
                    </a:ext>
                  </a:extLst>
                </a:gridCol>
                <a:gridCol w="576454">
                  <a:extLst>
                    <a:ext uri="{9D8B030D-6E8A-4147-A177-3AD203B41FA5}">
                      <a16:colId xmlns:a16="http://schemas.microsoft.com/office/drawing/2014/main" val="20013"/>
                    </a:ext>
                  </a:extLst>
                </a:gridCol>
              </a:tblGrid>
              <a:tr h="828178">
                <a:tc>
                  <a:txBody>
                    <a:bodyPr/>
                    <a:lstStyle/>
                    <a:p>
                      <a:pPr rtl="0" fontAlgn="b"/>
                      <a:r>
                        <a:rPr lang="en-US" sz="900" b="1" dirty="0">
                          <a:effectLst/>
                          <a:latin typeface="Gill Sans MT"/>
                        </a:rPr>
                        <a:t>Building</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b"/>
                      <a:r>
                        <a:rPr lang="en-US" sz="900" b="1" dirty="0">
                          <a:effectLst/>
                          <a:latin typeface="Gill Sans MT"/>
                        </a:rPr>
                        <a:t>American Indian</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900" b="1">
                          <a:effectLst/>
                          <a:latin typeface="Gill Sans MT"/>
                        </a:rPr>
                        <a:t>Asian</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900" b="1">
                          <a:effectLst/>
                          <a:latin typeface="Gill Sans MT"/>
                        </a:rPr>
                        <a:t>Hispanic</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900" b="1" dirty="0">
                          <a:effectLst/>
                          <a:latin typeface="Gill Sans MT"/>
                        </a:rPr>
                        <a:t>Black</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900" b="1">
                          <a:effectLst/>
                          <a:latin typeface="Gill Sans MT"/>
                        </a:rPr>
                        <a:t>Multi-Racial</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900" b="1" dirty="0">
                          <a:effectLst/>
                          <a:latin typeface="Gill Sans MT"/>
                        </a:rPr>
                        <a:t>White</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b"/>
                      <a:r>
                        <a:rPr lang="en-US" sz="900" b="1">
                          <a:effectLst/>
                          <a:latin typeface="Gill Sans MT" panose="020B0502020104020203" pitchFamily="34" charset="0"/>
                        </a:rPr>
                        <a:t>Total</a:t>
                      </a:r>
                      <a:br>
                        <a:rPr lang="en-US" sz="900" b="1">
                          <a:effectLst/>
                          <a:latin typeface="Gill Sans MT" panose="020B0502020104020203" pitchFamily="34" charset="0"/>
                        </a:rPr>
                      </a:br>
                      <a:r>
                        <a:rPr lang="en-US" sz="900" b="1">
                          <a:effectLst/>
                          <a:latin typeface="Gill Sans MT" panose="020B0502020104020203" pitchFamily="34" charset="0"/>
                        </a:rPr>
                        <a:t>Enrolled</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2173">
                <a:tc>
                  <a:txBody>
                    <a:bodyPr/>
                    <a:lstStyle/>
                    <a:p>
                      <a:pPr rtl="0" fontAlgn="t"/>
                      <a:endParaRPr lang="en-US" sz="1300" dirty="0">
                        <a:effectLst/>
                      </a:endParaRPr>
                    </a:p>
                  </a:txBody>
                  <a:tcPr marL="16459" marR="16459" marT="10973" marB="109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endParaRPr lang="en-US" sz="1300" dirty="0">
                        <a:effectLst/>
                      </a:endParaRPr>
                    </a:p>
                  </a:txBody>
                  <a:tcPr marL="16459" marR="16459" marT="10973" marB="109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2173">
                <a:tc>
                  <a:txBody>
                    <a:bodyPr/>
                    <a:lstStyle/>
                    <a:p>
                      <a:pPr rtl="0" fontAlgn="b"/>
                      <a:r>
                        <a:rPr lang="en-US" sz="900" b="0">
                          <a:effectLst/>
                          <a:latin typeface="Gill Sans MT"/>
                        </a:rPr>
                        <a:t>Brimhall</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effectLst/>
                        </a:rPr>
                        <a:t>1.1%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effectLst/>
                        </a:rPr>
                        <a:t>66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11.6%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65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11.5%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89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15.7%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49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8.6%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292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51.5%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solidFill>
                            <a:schemeClr val="tx1"/>
                          </a:solidFill>
                          <a:effectLst/>
                        </a:rPr>
                        <a:t>567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02173">
                <a:tc>
                  <a:txBody>
                    <a:bodyPr/>
                    <a:lstStyle/>
                    <a:p>
                      <a:pPr rtl="0" fontAlgn="b"/>
                      <a:r>
                        <a:rPr lang="en-US" sz="900" b="0">
                          <a:effectLst/>
                          <a:latin typeface="Gill Sans MT"/>
                        </a:rPr>
                        <a:t>Central Park</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0.0%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effectLst/>
                        </a:rPr>
                        <a:t>119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30.3%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effectLst/>
                        </a:rPr>
                        <a:t>49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12.5%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90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22.9%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52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13.2%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83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21.1%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solidFill>
                            <a:schemeClr val="tx1"/>
                          </a:solidFill>
                          <a:effectLst/>
                        </a:rPr>
                        <a:t>393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02173">
                <a:tc>
                  <a:txBody>
                    <a:bodyPr/>
                    <a:lstStyle/>
                    <a:p>
                      <a:pPr rtl="0" fontAlgn="b"/>
                      <a:r>
                        <a:rPr lang="en-US" sz="900" b="0">
                          <a:effectLst/>
                          <a:latin typeface="Gill Sans MT"/>
                        </a:rPr>
                        <a:t>Edgerton</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0.0%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212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48.0%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effectLst/>
                        </a:rPr>
                        <a:t>62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14.0%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effectLst/>
                        </a:rPr>
                        <a:t>67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15.2%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28</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6.3%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73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16.5%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solidFill>
                            <a:schemeClr val="tx1"/>
                          </a:solidFill>
                          <a:effectLst/>
                        </a:rPr>
                        <a:t>442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02173">
                <a:tc>
                  <a:txBody>
                    <a:bodyPr/>
                    <a:lstStyle/>
                    <a:p>
                      <a:pPr rtl="0" fontAlgn="b"/>
                      <a:r>
                        <a:rPr lang="en-US" sz="900" b="0">
                          <a:effectLst/>
                          <a:latin typeface="Gill Sans MT"/>
                        </a:rPr>
                        <a:t>Falcon Heights</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0.6%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31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6.4%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31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6.4%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effectLst/>
                        </a:rPr>
                        <a:t>65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13.5%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47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9.8%</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304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63.2%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solidFill>
                            <a:schemeClr val="tx1"/>
                          </a:solidFill>
                          <a:effectLst/>
                        </a:rPr>
                        <a:t>481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02173">
                <a:tc>
                  <a:txBody>
                    <a:bodyPr/>
                    <a:lstStyle/>
                    <a:p>
                      <a:pPr rtl="0" fontAlgn="b"/>
                      <a:r>
                        <a:rPr lang="en-US" sz="900" b="0">
                          <a:effectLst/>
                          <a:latin typeface="Gill Sans MT"/>
                        </a:rPr>
                        <a:t>Harambee</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0.4%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53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18.7%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37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13.0%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112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39.4%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effectLst/>
                        </a:rPr>
                        <a:t>37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13.0%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44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15.5%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solidFill>
                            <a:schemeClr val="tx1"/>
                          </a:solidFill>
                          <a:effectLst/>
                        </a:rPr>
                        <a:t>284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02173">
                <a:tc>
                  <a:txBody>
                    <a:bodyPr/>
                    <a:lstStyle/>
                    <a:p>
                      <a:pPr rtl="0" fontAlgn="b"/>
                      <a:r>
                        <a:rPr lang="en-US" sz="900" b="0">
                          <a:effectLst/>
                          <a:latin typeface="Gill Sans MT"/>
                        </a:rPr>
                        <a:t>Little Canada</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0.5%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93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15.2%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231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37.7%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90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14.7%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effectLst/>
                        </a:rPr>
                        <a:t>40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6.5%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156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25.4%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solidFill>
                            <a:schemeClr val="tx1"/>
                          </a:solidFill>
                          <a:effectLst/>
                        </a:rPr>
                        <a:t>613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02173">
                <a:tc>
                  <a:txBody>
                    <a:bodyPr/>
                    <a:lstStyle/>
                    <a:p>
                      <a:pPr rtl="0" fontAlgn="b"/>
                      <a:r>
                        <a:rPr lang="en-US" sz="900" b="0">
                          <a:effectLst/>
                          <a:latin typeface="Gill Sans MT"/>
                        </a:rPr>
                        <a:t>E.D. Williams</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0.5%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30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7.1%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46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11.0%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66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15.7%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effectLst/>
                        </a:rPr>
                        <a:t>37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8.8%</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239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56.9%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solidFill>
                            <a:schemeClr val="tx1"/>
                          </a:solidFill>
                          <a:effectLst/>
                        </a:rPr>
                        <a:t>420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02173">
                <a:tc>
                  <a:txBody>
                    <a:bodyPr/>
                    <a:lstStyle/>
                    <a:p>
                      <a:pPr rtl="0" fontAlgn="b"/>
                      <a:r>
                        <a:rPr lang="en-US" sz="900" b="0">
                          <a:effectLst/>
                          <a:latin typeface="Gill Sans MT"/>
                        </a:rPr>
                        <a:t>Parkview</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0.3%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98</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13.2%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41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5.5%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149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20.0%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75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10.1%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effectLst/>
                        </a:rPr>
                        <a:t>379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50.9%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solidFill>
                            <a:schemeClr val="tx1"/>
                          </a:solidFill>
                          <a:effectLst/>
                        </a:rPr>
                        <a:t>744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302173">
                <a:tc>
                  <a:txBody>
                    <a:bodyPr/>
                    <a:lstStyle/>
                    <a:p>
                      <a:pPr rtl="0" fontAlgn="b"/>
                      <a:r>
                        <a:rPr lang="en-US" sz="900" b="0">
                          <a:effectLst/>
                          <a:latin typeface="Gill Sans MT"/>
                        </a:rPr>
                        <a:t>RAMS</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0.3%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178</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20.6%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148</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17.2%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145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16.8%</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75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8.7%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effectLst/>
                        </a:rPr>
                        <a:t>313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36.3%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solidFill>
                            <a:schemeClr val="tx1"/>
                          </a:solidFill>
                          <a:effectLst/>
                        </a:rPr>
                        <a:t>862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302173">
                <a:tc>
                  <a:txBody>
                    <a:bodyPr/>
                    <a:lstStyle/>
                    <a:p>
                      <a:pPr rtl="0" fontAlgn="b"/>
                      <a:r>
                        <a:rPr lang="en-US" sz="900" b="0">
                          <a:effectLst/>
                          <a:latin typeface="Gill Sans MT"/>
                        </a:rPr>
                        <a:t>RAHS</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0.3%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417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17.8%</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355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15.2%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406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17.4%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152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6.5%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1004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42.9%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solidFill>
                            <a:schemeClr val="tx1"/>
                          </a:solidFill>
                          <a:effectLst/>
                        </a:rPr>
                        <a:t>2340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302173">
                <a:tc>
                  <a:txBody>
                    <a:bodyPr/>
                    <a:lstStyle/>
                    <a:p>
                      <a:pPr rtl="0" fontAlgn="b"/>
                      <a:r>
                        <a:rPr lang="en-US" sz="900" b="0">
                          <a:effectLst/>
                          <a:latin typeface="Gill Sans MT"/>
                        </a:rPr>
                        <a:t>FAHS</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2.4%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7.2%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28</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33.7%</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29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34.9%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6</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7.2%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a:effectLst/>
                        </a:rPr>
                        <a:t>12</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14.5%</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dirty="0">
                          <a:solidFill>
                            <a:schemeClr val="tx1"/>
                          </a:solidFill>
                          <a:effectLst/>
                        </a:rPr>
                        <a:t>83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302173">
                <a:tc>
                  <a:txBody>
                    <a:bodyPr/>
                    <a:lstStyle/>
                    <a:p>
                      <a:pPr rtl="0" fontAlgn="b"/>
                      <a:r>
                        <a:rPr lang="en-US" sz="900" b="0">
                          <a:effectLst/>
                          <a:latin typeface="Gill Sans MT"/>
                        </a:rPr>
                        <a:t>Total</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28</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0.4%</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1303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18.0%</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1093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15.1%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effectLst/>
                          <a:latin typeface="Gill Sans MT"/>
                        </a:rPr>
                        <a:t>1308</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18.1%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598</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8.3%</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2899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a:effectLst/>
                          <a:latin typeface="Gill Sans MT"/>
                        </a:rPr>
                        <a:t>40.1%</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0" dirty="0">
                          <a:solidFill>
                            <a:schemeClr val="tx1"/>
                          </a:solidFill>
                          <a:effectLst/>
                          <a:latin typeface="Gill Sans MT"/>
                        </a:rPr>
                        <a:t>7229</a:t>
                      </a:r>
                    </a:p>
                  </a:txBody>
                  <a:tcPr marL="16459" marR="16459" marT="10973" marB="109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4239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AE2026"/>
                </a:solidFill>
                <a:latin typeface="Gill Sans MT" pitchFamily="34" charset="0"/>
                <a:cs typeface="Arial"/>
              </a:rPr>
              <a:t>BIPOC Students by Building</a:t>
            </a:r>
            <a:endParaRPr lang="en-US" sz="4000" dirty="0">
              <a:latin typeface="Gill Sans MT" panose="020B0502020104020203"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699793541"/>
              </p:ext>
            </p:extLst>
          </p:nvPr>
        </p:nvGraphicFramePr>
        <p:xfrm>
          <a:off x="554805" y="1020602"/>
          <a:ext cx="7967609" cy="507197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1"/>
          <p:cNvSpPr txBox="1">
            <a:spLocks noChangeArrowheads="1"/>
          </p:cNvSpPr>
          <p:nvPr/>
        </p:nvSpPr>
        <p:spPr bwMode="auto">
          <a:xfrm>
            <a:off x="336436" y="6127121"/>
            <a:ext cx="228347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50" dirty="0">
                <a:solidFill>
                  <a:prstClr val="black"/>
                </a:solidFill>
                <a:latin typeface="Gill Sans MT" panose="020B0502020104020203" pitchFamily="34" charset="0"/>
              </a:rPr>
              <a:t>MARSS Fall Student Enrollment report</a:t>
            </a:r>
          </a:p>
        </p:txBody>
      </p:sp>
    </p:spTree>
    <p:extLst>
      <p:ext uri="{BB962C8B-B14F-4D97-AF65-F5344CB8AC3E}">
        <p14:creationId xmlns:p14="http://schemas.microsoft.com/office/powerpoint/2010/main" val="1222050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1159"/>
            <a:ext cx="8229600" cy="1143000"/>
          </a:xfrm>
          <a:noFill/>
        </p:spPr>
        <p:txBody>
          <a:bodyPr>
            <a:noAutofit/>
          </a:bodyPr>
          <a:lstStyle/>
          <a:p>
            <a:r>
              <a:rPr lang="en-US" sz="4000" b="1" dirty="0">
                <a:solidFill>
                  <a:srgbClr val="AE2026"/>
                </a:solidFill>
                <a:latin typeface="Gill Sans MT" pitchFamily="34" charset="0"/>
                <a:cs typeface="Arial"/>
              </a:rPr>
              <a:t>Surrounding Districts by        Race/Ethnicity</a:t>
            </a:r>
            <a:endParaRPr lang="en-US" sz="4000" dirty="0">
              <a:latin typeface="Gill Sans MT" panose="020B0502020104020203" pitchFamily="34" charset="0"/>
            </a:endParaRPr>
          </a:p>
        </p:txBody>
      </p:sp>
      <p:sp>
        <p:nvSpPr>
          <p:cNvPr id="7" name="Text Box 1238"/>
          <p:cNvSpPr txBox="1">
            <a:spLocks noChangeArrowheads="1"/>
          </p:cNvSpPr>
          <p:nvPr/>
        </p:nvSpPr>
        <p:spPr bwMode="auto">
          <a:xfrm>
            <a:off x="357185" y="6217444"/>
            <a:ext cx="6143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dirty="0">
                <a:solidFill>
                  <a:prstClr val="black"/>
                </a:solidFill>
                <a:latin typeface="Gill Sans MT" panose="020B0502020104020203" pitchFamily="34" charset="0"/>
              </a:rPr>
              <a:t>Source: MDE Report Card 2021</a:t>
            </a:r>
          </a:p>
        </p:txBody>
      </p:sp>
      <p:graphicFrame>
        <p:nvGraphicFramePr>
          <p:cNvPr id="3" name="Table 2"/>
          <p:cNvGraphicFramePr>
            <a:graphicFrameLocks noGrp="1"/>
          </p:cNvGraphicFramePr>
          <p:nvPr>
            <p:extLst>
              <p:ext uri="{D42A27DB-BD31-4B8C-83A1-F6EECF244321}">
                <p14:modId xmlns:p14="http://schemas.microsoft.com/office/powerpoint/2010/main" val="3046059513"/>
              </p:ext>
            </p:extLst>
          </p:nvPr>
        </p:nvGraphicFramePr>
        <p:xfrm>
          <a:off x="457201" y="1970096"/>
          <a:ext cx="8197264" cy="3810000"/>
        </p:xfrm>
        <a:graphic>
          <a:graphicData uri="http://schemas.openxmlformats.org/drawingml/2006/table">
            <a:tbl>
              <a:tblPr firstRow="1" firstCol="1" bandRow="1"/>
              <a:tblGrid>
                <a:gridCol w="1000419">
                  <a:extLst>
                    <a:ext uri="{9D8B030D-6E8A-4147-A177-3AD203B41FA5}">
                      <a16:colId xmlns:a16="http://schemas.microsoft.com/office/drawing/2014/main" val="20000"/>
                    </a:ext>
                  </a:extLst>
                </a:gridCol>
                <a:gridCol w="485608">
                  <a:extLst>
                    <a:ext uri="{9D8B030D-6E8A-4147-A177-3AD203B41FA5}">
                      <a16:colId xmlns:a16="http://schemas.microsoft.com/office/drawing/2014/main" val="20001"/>
                    </a:ext>
                  </a:extLst>
                </a:gridCol>
                <a:gridCol w="392574">
                  <a:extLst>
                    <a:ext uri="{9D8B030D-6E8A-4147-A177-3AD203B41FA5}">
                      <a16:colId xmlns:a16="http://schemas.microsoft.com/office/drawing/2014/main" val="20002"/>
                    </a:ext>
                  </a:extLst>
                </a:gridCol>
                <a:gridCol w="561813">
                  <a:extLst>
                    <a:ext uri="{9D8B030D-6E8A-4147-A177-3AD203B41FA5}">
                      <a16:colId xmlns:a16="http://schemas.microsoft.com/office/drawing/2014/main" val="20003"/>
                    </a:ext>
                  </a:extLst>
                </a:gridCol>
                <a:gridCol w="423468">
                  <a:extLst>
                    <a:ext uri="{9D8B030D-6E8A-4147-A177-3AD203B41FA5}">
                      <a16:colId xmlns:a16="http://schemas.microsoft.com/office/drawing/2014/main" val="20004"/>
                    </a:ext>
                  </a:extLst>
                </a:gridCol>
                <a:gridCol w="470790">
                  <a:extLst>
                    <a:ext uri="{9D8B030D-6E8A-4147-A177-3AD203B41FA5}">
                      <a16:colId xmlns:a16="http://schemas.microsoft.com/office/drawing/2014/main" val="20005"/>
                    </a:ext>
                  </a:extLst>
                </a:gridCol>
                <a:gridCol w="475078">
                  <a:extLst>
                    <a:ext uri="{9D8B030D-6E8A-4147-A177-3AD203B41FA5}">
                      <a16:colId xmlns:a16="http://schemas.microsoft.com/office/drawing/2014/main" val="20006"/>
                    </a:ext>
                  </a:extLst>
                </a:gridCol>
                <a:gridCol w="491072">
                  <a:extLst>
                    <a:ext uri="{9D8B030D-6E8A-4147-A177-3AD203B41FA5}">
                      <a16:colId xmlns:a16="http://schemas.microsoft.com/office/drawing/2014/main" val="20007"/>
                    </a:ext>
                  </a:extLst>
                </a:gridCol>
                <a:gridCol w="419245">
                  <a:extLst>
                    <a:ext uri="{9D8B030D-6E8A-4147-A177-3AD203B41FA5}">
                      <a16:colId xmlns:a16="http://schemas.microsoft.com/office/drawing/2014/main" val="20008"/>
                    </a:ext>
                  </a:extLst>
                </a:gridCol>
                <a:gridCol w="482435">
                  <a:extLst>
                    <a:ext uri="{9D8B030D-6E8A-4147-A177-3AD203B41FA5}">
                      <a16:colId xmlns:a16="http://schemas.microsoft.com/office/drawing/2014/main" val="20009"/>
                    </a:ext>
                  </a:extLst>
                </a:gridCol>
                <a:gridCol w="461858">
                  <a:extLst>
                    <a:ext uri="{9D8B030D-6E8A-4147-A177-3AD203B41FA5}">
                      <a16:colId xmlns:a16="http://schemas.microsoft.com/office/drawing/2014/main" val="20010"/>
                    </a:ext>
                  </a:extLst>
                </a:gridCol>
                <a:gridCol w="507839">
                  <a:extLst>
                    <a:ext uri="{9D8B030D-6E8A-4147-A177-3AD203B41FA5}">
                      <a16:colId xmlns:a16="http://schemas.microsoft.com/office/drawing/2014/main" val="20011"/>
                    </a:ext>
                  </a:extLst>
                </a:gridCol>
                <a:gridCol w="451166">
                  <a:extLst>
                    <a:ext uri="{9D8B030D-6E8A-4147-A177-3AD203B41FA5}">
                      <a16:colId xmlns:a16="http://schemas.microsoft.com/office/drawing/2014/main" val="20012"/>
                    </a:ext>
                  </a:extLst>
                </a:gridCol>
                <a:gridCol w="775082">
                  <a:extLst>
                    <a:ext uri="{9D8B030D-6E8A-4147-A177-3AD203B41FA5}">
                      <a16:colId xmlns:a16="http://schemas.microsoft.com/office/drawing/2014/main" val="20013"/>
                    </a:ext>
                  </a:extLst>
                </a:gridCol>
                <a:gridCol w="798817">
                  <a:extLst>
                    <a:ext uri="{9D8B030D-6E8A-4147-A177-3AD203B41FA5}">
                      <a16:colId xmlns:a16="http://schemas.microsoft.com/office/drawing/2014/main" val="20014"/>
                    </a:ext>
                  </a:extLst>
                </a:gridCol>
              </a:tblGrid>
              <a:tr h="457200">
                <a:tc>
                  <a:txBody>
                    <a:bodyPr/>
                    <a:lstStyle/>
                    <a:p>
                      <a:pPr marL="0" marR="0" fontAlgn="base">
                        <a:spcBef>
                          <a:spcPts val="0"/>
                        </a:spcBef>
                        <a:spcAft>
                          <a:spcPts val="0"/>
                        </a:spcAft>
                      </a:pPr>
                      <a:r>
                        <a:rPr lang="en-US" sz="1000" b="1" dirty="0">
                          <a:solidFill>
                            <a:srgbClr val="000000"/>
                          </a:solidFill>
                          <a:effectLst/>
                          <a:latin typeface="Gill Sans MT" panose="020B0502020104020203" pitchFamily="34" charset="0"/>
                          <a:ea typeface="Calibri"/>
                        </a:rPr>
                        <a:t>District</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base">
                        <a:spcBef>
                          <a:spcPts val="0"/>
                        </a:spcBef>
                        <a:spcAft>
                          <a:spcPts val="0"/>
                        </a:spcAft>
                      </a:pPr>
                      <a:r>
                        <a:rPr lang="en-US" sz="1000" b="1" dirty="0">
                          <a:solidFill>
                            <a:srgbClr val="000000"/>
                          </a:solidFill>
                          <a:effectLst/>
                          <a:latin typeface="Gill Sans MT" panose="020B0502020104020203" pitchFamily="34" charset="0"/>
                          <a:ea typeface="Calibri"/>
                        </a:rPr>
                        <a:t>American Indian</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fontAlgn="base">
                        <a:spcBef>
                          <a:spcPts val="0"/>
                        </a:spcBef>
                        <a:spcAft>
                          <a:spcPts val="0"/>
                        </a:spcAft>
                      </a:pPr>
                      <a:r>
                        <a:rPr lang="en-US" sz="1000" b="1" dirty="0">
                          <a:solidFill>
                            <a:srgbClr val="000000"/>
                          </a:solidFill>
                          <a:effectLst/>
                          <a:latin typeface="Gill Sans MT" panose="020B0502020104020203" pitchFamily="34" charset="0"/>
                          <a:ea typeface="Calibri"/>
                        </a:rPr>
                        <a:t>Asian </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fontAlgn="base">
                        <a:spcBef>
                          <a:spcPts val="0"/>
                        </a:spcBef>
                        <a:spcAft>
                          <a:spcPts val="0"/>
                        </a:spcAft>
                      </a:pPr>
                      <a:r>
                        <a:rPr lang="en-US" sz="1000" b="1" dirty="0">
                          <a:solidFill>
                            <a:srgbClr val="000000"/>
                          </a:solidFill>
                          <a:effectLst/>
                          <a:latin typeface="Gill Sans MT" panose="020B0502020104020203" pitchFamily="34" charset="0"/>
                          <a:ea typeface="Calibri"/>
                        </a:rPr>
                        <a:t>Hispanic</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fontAlgn="base">
                        <a:spcBef>
                          <a:spcPts val="0"/>
                        </a:spcBef>
                        <a:spcAft>
                          <a:spcPts val="0"/>
                        </a:spcAft>
                      </a:pPr>
                      <a:r>
                        <a:rPr lang="en-US" sz="1000" b="1" dirty="0">
                          <a:solidFill>
                            <a:srgbClr val="000000"/>
                          </a:solidFill>
                          <a:effectLst/>
                          <a:latin typeface="Gill Sans MT" panose="020B0502020104020203" pitchFamily="34" charset="0"/>
                          <a:ea typeface="Calibri"/>
                        </a:rPr>
                        <a:t>Black</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fontAlgn="base">
                        <a:spcBef>
                          <a:spcPts val="0"/>
                        </a:spcBef>
                        <a:spcAft>
                          <a:spcPts val="0"/>
                        </a:spcAft>
                      </a:pPr>
                      <a:r>
                        <a:rPr lang="en-US" sz="1000" b="1" kern="1200" dirty="0">
                          <a:solidFill>
                            <a:srgbClr val="000000"/>
                          </a:solidFill>
                          <a:effectLst/>
                          <a:latin typeface="Gill Sans MT" panose="020B0502020104020203" pitchFamily="34" charset="0"/>
                          <a:ea typeface="Calibri"/>
                          <a:cs typeface="+mn-cs"/>
                        </a:rPr>
                        <a:t>White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fontAlgn="base">
                        <a:spcBef>
                          <a:spcPts val="0"/>
                        </a:spcBef>
                        <a:spcAft>
                          <a:spcPts val="0"/>
                        </a:spcAft>
                      </a:pPr>
                      <a:r>
                        <a:rPr lang="en-US" sz="1000" b="1" dirty="0">
                          <a:effectLst/>
                          <a:latin typeface="Gill Sans MT" panose="020B0502020104020203" pitchFamily="34" charset="0"/>
                          <a:ea typeface="Calibri"/>
                        </a:rPr>
                        <a:t>Multiracial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fontAlgn="base">
                        <a:spcBef>
                          <a:spcPts val="0"/>
                        </a:spcBef>
                        <a:spcAft>
                          <a:spcPts val="0"/>
                        </a:spcAft>
                      </a:pPr>
                      <a:endParaRPr lang="en-US" sz="1100" dirty="0">
                        <a:effectLst/>
                        <a:latin typeface="Calibri"/>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spcBef>
                          <a:spcPts val="0"/>
                        </a:spcBef>
                        <a:spcAft>
                          <a:spcPts val="0"/>
                        </a:spcAft>
                      </a:pPr>
                      <a:r>
                        <a:rPr lang="en-US" sz="1000" b="1" dirty="0">
                          <a:solidFill>
                            <a:srgbClr val="000000"/>
                          </a:solidFill>
                          <a:effectLst/>
                          <a:latin typeface="Gill Sans MT" panose="020B0502020104020203" pitchFamily="34" charset="0"/>
                          <a:ea typeface="Calibri"/>
                        </a:rPr>
                        <a:t>Total</a:t>
                      </a:r>
                      <a:endParaRPr lang="en-US" sz="1000" dirty="0">
                        <a:effectLst/>
                        <a:latin typeface="Gill Sans MT" panose="020B0502020104020203" pitchFamily="34" charset="0"/>
                        <a:ea typeface="Calibri"/>
                      </a:endParaRPr>
                    </a:p>
                    <a:p>
                      <a:pPr marL="0" marR="0" algn="ctr" fontAlgn="base" hangingPunct="0">
                        <a:spcBef>
                          <a:spcPts val="0"/>
                        </a:spcBef>
                        <a:spcAft>
                          <a:spcPts val="0"/>
                        </a:spcAft>
                      </a:pPr>
                      <a:r>
                        <a:rPr lang="en-US" sz="1000" b="1" dirty="0">
                          <a:solidFill>
                            <a:srgbClr val="000000"/>
                          </a:solidFill>
                          <a:effectLst/>
                          <a:latin typeface="Gill Sans MT" panose="020B0502020104020203" pitchFamily="34" charset="0"/>
                          <a:ea typeface="Calibri"/>
                        </a:rPr>
                        <a:t>Enrolled*</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b="1" dirty="0">
                          <a:solidFill>
                            <a:srgbClr val="000000"/>
                          </a:solidFill>
                          <a:effectLst/>
                          <a:latin typeface="Gill Sans MT" panose="020B0502020104020203" pitchFamily="34" charset="0"/>
                          <a:ea typeface="Calibri"/>
                        </a:rPr>
                        <a:t>% of BIPOC Students</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4320">
                <a:tc>
                  <a:txBody>
                    <a:bodyPr/>
                    <a:lstStyle/>
                    <a:p>
                      <a:endParaRPr lang="en-US" sz="1000" dirty="0">
                        <a:effectLst/>
                        <a:latin typeface="Gill Sans MT" panose="020B0502020104020203"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a:t>
                      </a:r>
                      <a:endParaRPr lang="en-US" sz="1000" dirty="0">
                        <a:effectLst/>
                        <a:latin typeface="Gill Sans MT" panose="020B0502020104020203" pitchFamily="34" charset="0"/>
                        <a:ea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dirty="0">
                          <a:effectLst/>
                          <a:latin typeface="Gill Sans MT" panose="020B0502020104020203" pitchFamily="34" charset="0"/>
                          <a:ea typeface="Calibri"/>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000" dirty="0">
                          <a:effectLst/>
                          <a:latin typeface="Gill Sans MT" panose="020B0502020104020203" pitchFamily="34" charset="0"/>
                          <a:ea typeface="Calibri"/>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000" dirty="0">
                          <a:effectLst/>
                          <a:latin typeface="Gill Sans MT" panose="020B0502020104020203" pitchFamily="34" charset="0"/>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000" dirty="0">
                          <a:effectLst/>
                          <a:latin typeface="Gill Sans MT" panose="020B0502020104020203" pitchFamily="34" charset="0"/>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4320">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Centennial </a:t>
                      </a:r>
                      <a:endParaRPr lang="en-US" sz="1000" dirty="0">
                        <a:effectLst/>
                        <a:latin typeface="Gill Sans MT" panose="020B0502020104020203" pitchFamily="34" charset="0"/>
                        <a:ea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29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0.4</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367</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5.5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385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5.8</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393</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5.9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5109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76.7</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370</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5.6</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6659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solidFill>
                            <a:srgbClr val="000000"/>
                          </a:solidFill>
                          <a:effectLst/>
                          <a:latin typeface="Calibri" panose="020F0502020204030204" pitchFamily="34" charset="0"/>
                        </a:rPr>
                        <a:t>21.6</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4320">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Mounds View</a:t>
                      </a:r>
                      <a:endParaRPr lang="en-US" sz="1000" dirty="0">
                        <a:effectLst/>
                        <a:latin typeface="Gill Sans MT" panose="020B0502020104020203" pitchFamily="34" charset="0"/>
                        <a:ea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34</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0.3</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1323</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11.2</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1150</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9.7</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1349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11.4</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7058</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59.8</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889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7.5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11806</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solidFill>
                            <a:srgbClr val="000000"/>
                          </a:solidFill>
                          <a:effectLst/>
                          <a:latin typeface="Calibri" panose="020F0502020204030204" pitchFamily="34" charset="0"/>
                        </a:rPr>
                        <a:t>38.5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4320">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North</a:t>
                      </a:r>
                      <a:r>
                        <a:rPr lang="en-US" sz="1000" baseline="0" dirty="0">
                          <a:solidFill>
                            <a:srgbClr val="000000"/>
                          </a:solidFill>
                          <a:effectLst/>
                          <a:latin typeface="Gill Sans MT" panose="020B0502020104020203" pitchFamily="34" charset="0"/>
                          <a:ea typeface="Calibri"/>
                        </a:rPr>
                        <a:t> St. Paul</a:t>
                      </a:r>
                      <a:r>
                        <a:rPr lang="en-US" sz="1000" dirty="0">
                          <a:solidFill>
                            <a:srgbClr val="000000"/>
                          </a:solidFill>
                          <a:effectLst/>
                          <a:latin typeface="Gill Sans MT" panose="020B0502020104020203" pitchFamily="34" charset="0"/>
                          <a:ea typeface="Calibri"/>
                        </a:rPr>
                        <a:t>/</a:t>
                      </a:r>
                      <a:r>
                        <a:rPr lang="en-US" sz="1000" baseline="0" dirty="0">
                          <a:solidFill>
                            <a:srgbClr val="000000"/>
                          </a:solidFill>
                          <a:effectLst/>
                          <a:latin typeface="Gill Sans MT" panose="020B0502020104020203" pitchFamily="34" charset="0"/>
                          <a:ea typeface="Calibri"/>
                        </a:rPr>
                        <a:t> </a:t>
                      </a:r>
                      <a:r>
                        <a:rPr lang="en-US" sz="1000" dirty="0">
                          <a:solidFill>
                            <a:srgbClr val="000000"/>
                          </a:solidFill>
                          <a:effectLst/>
                          <a:latin typeface="Gill Sans MT" panose="020B0502020104020203" pitchFamily="34" charset="0"/>
                          <a:ea typeface="Calibri"/>
                        </a:rPr>
                        <a:t>Maplewood/ Oakdale</a:t>
                      </a:r>
                      <a:endParaRPr lang="en-US" sz="1000" dirty="0">
                        <a:effectLst/>
                        <a:latin typeface="Gill Sans MT" panose="020B0502020104020203" pitchFamily="34" charset="0"/>
                        <a:ea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102</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2494</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24.1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1511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14.6</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2016</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19.5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3385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32.7</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835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8.1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10352</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solidFill>
                            <a:srgbClr val="000000"/>
                          </a:solidFill>
                          <a:effectLst/>
                          <a:latin typeface="Calibri" panose="020F0502020204030204" pitchFamily="34" charset="0"/>
                        </a:rPr>
                        <a:t>65.5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4320">
                <a:tc>
                  <a:txBody>
                    <a:bodyPr/>
                    <a:lstStyle/>
                    <a:p>
                      <a:pPr marL="0" marR="0" algn="ctr" fontAlgn="base">
                        <a:spcBef>
                          <a:spcPts val="0"/>
                        </a:spcBef>
                        <a:spcAft>
                          <a:spcPts val="0"/>
                        </a:spcAft>
                      </a:pPr>
                      <a:r>
                        <a:rPr lang="en-US" sz="1000" dirty="0">
                          <a:solidFill>
                            <a:schemeClr val="tx1"/>
                          </a:solidFill>
                          <a:effectLst/>
                          <a:latin typeface="Gill Sans MT" panose="020B0502020104020203" pitchFamily="34" charset="0"/>
                          <a:ea typeface="Calibri"/>
                        </a:rPr>
                        <a:t>Roseville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a:effectLst/>
                          <a:latin typeface="Calibri"/>
                        </a:rPr>
                        <a:t>26</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dirty="0">
                          <a:effectLst/>
                          <a:latin typeface="Calibri"/>
                        </a:rPr>
                        <a:t>0.3</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a:effectLst/>
                          <a:latin typeface="Calibri"/>
                        </a:rPr>
                        <a:t>1402</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a:effectLst/>
                          <a:latin typeface="Calibri"/>
                        </a:rPr>
                        <a:t>18.8</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dirty="0">
                          <a:effectLst/>
                          <a:latin typeface="Calibri"/>
                        </a:rPr>
                        <a:t>1125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a:effectLst/>
                          <a:latin typeface="Calibri"/>
                        </a:rPr>
                        <a:t>15.1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a:effectLst/>
                          <a:latin typeface="Calibri"/>
                        </a:rPr>
                        <a:t>1341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a:effectLst/>
                          <a:latin typeface="Calibri"/>
                        </a:rPr>
                        <a:t>18</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a:effectLst/>
                          <a:latin typeface="Calibri"/>
                        </a:rPr>
                        <a:t>2989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a:effectLst/>
                          <a:latin typeface="Calibri"/>
                        </a:rPr>
                        <a:t>40.1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a:effectLst/>
                          <a:latin typeface="Calibri"/>
                        </a:rPr>
                        <a:t>576</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a:effectLst/>
                          <a:latin typeface="Calibri"/>
                        </a:rPr>
                        <a:t>7.7</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a:effectLst/>
                          <a:latin typeface="Calibri"/>
                        </a:rPr>
                        <a:t>7459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100" b="0">
                          <a:solidFill>
                            <a:srgbClr val="000000"/>
                          </a:solidFill>
                          <a:effectLst/>
                          <a:latin typeface="Calibri" panose="020F0502020204030204" pitchFamily="34" charset="0"/>
                        </a:rPr>
                        <a:t>58.1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74320">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Spring Lake Park</a:t>
                      </a:r>
                      <a:endParaRPr lang="en-US" sz="1000" dirty="0">
                        <a:effectLst/>
                        <a:latin typeface="Gill Sans MT" panose="020B0502020104020203" pitchFamily="34" charset="0"/>
                        <a:ea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0.6</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539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8.7</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979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15.9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811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13.1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3309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53.6</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482</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7.8</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6169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solidFill>
                            <a:srgbClr val="000000"/>
                          </a:solidFill>
                          <a:effectLst/>
                          <a:latin typeface="Calibri" panose="020F0502020204030204" pitchFamily="34" charset="0"/>
                        </a:rPr>
                        <a:t>44.9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4320">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St. Paul</a:t>
                      </a:r>
                      <a:endParaRPr lang="en-US" sz="1000" dirty="0">
                        <a:effectLst/>
                        <a:latin typeface="Gill Sans MT" panose="020B0502020104020203" pitchFamily="34" charset="0"/>
                        <a:ea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338</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10719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30.7</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4835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13.8</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8858</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25.4</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7318</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21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2850</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8.2</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34928</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solidFill>
                            <a:srgbClr val="000000"/>
                          </a:solidFill>
                          <a:effectLst/>
                          <a:latin typeface="Calibri" panose="020F0502020204030204" pitchFamily="34" charset="0"/>
                        </a:rPr>
                        <a:t>78.7</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4320">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White Bear Lake</a:t>
                      </a:r>
                      <a:endParaRPr lang="en-US" sz="1000" dirty="0">
                        <a:effectLst/>
                        <a:latin typeface="Gill Sans MT" panose="020B0502020104020203" pitchFamily="34" charset="0"/>
                        <a:ea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37</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0.4</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624</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7.2</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679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7.8</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563</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6.5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6234</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71.6</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559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6.4</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8705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solidFill>
                            <a:srgbClr val="000000"/>
                          </a:solidFill>
                          <a:effectLst/>
                          <a:latin typeface="Calibri" panose="020F0502020204030204" pitchFamily="34" charset="0"/>
                        </a:rPr>
                        <a:t>27.6</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4320">
                <a:tc>
                  <a:txBody>
                    <a:bodyPr/>
                    <a:lstStyle/>
                    <a:p>
                      <a:pPr marL="0" marR="0" algn="ctr" fontAlgn="base">
                        <a:spcBef>
                          <a:spcPts val="0"/>
                        </a:spcBef>
                        <a:spcAft>
                          <a:spcPts val="0"/>
                        </a:spcAft>
                      </a:pPr>
                      <a:r>
                        <a:rPr lang="en-US" sz="1000" dirty="0">
                          <a:solidFill>
                            <a:srgbClr val="000000"/>
                          </a:solidFill>
                          <a:effectLst/>
                          <a:latin typeface="Gill Sans MT" panose="020B0502020104020203" pitchFamily="34" charset="0"/>
                          <a:ea typeface="Calibri"/>
                        </a:rPr>
                        <a:t>West. St. Paul/Mendota Heights/Eagan</a:t>
                      </a:r>
                      <a:endParaRPr lang="en-US" sz="1000" dirty="0">
                        <a:effectLst/>
                        <a:latin typeface="Gill Sans MT" panose="020B0502020104020203" pitchFamily="34" charset="0"/>
                        <a:ea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59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1.1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231</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4.5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1382</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26.9</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647</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12.6</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2493</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48.5</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a:effectLst/>
                          <a:latin typeface="Calibri"/>
                        </a:rPr>
                        <a:t>323</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6.3</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effectLst/>
                          <a:latin typeface="Calibri"/>
                        </a:rPr>
                        <a:t>5140</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dirty="0">
                          <a:solidFill>
                            <a:srgbClr val="000000"/>
                          </a:solidFill>
                          <a:effectLst/>
                          <a:latin typeface="Calibri" panose="020F0502020204030204" pitchFamily="34" charset="0"/>
                        </a:rPr>
                        <a:t>50.7</a:t>
                      </a:r>
                    </a:p>
                  </a:txBody>
                  <a:tcPr marL="22860" marR="22860" marT="15240" marB="152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4" name="TextBox 3"/>
          <p:cNvSpPr txBox="1"/>
          <p:nvPr/>
        </p:nvSpPr>
        <p:spPr>
          <a:xfrm>
            <a:off x="376066" y="5852611"/>
            <a:ext cx="7389201" cy="276999"/>
          </a:xfrm>
          <a:prstGeom prst="rect">
            <a:avLst/>
          </a:prstGeom>
          <a:noFill/>
        </p:spPr>
        <p:txBody>
          <a:bodyPr wrap="square" rtlCol="0">
            <a:spAutoFit/>
          </a:bodyPr>
          <a:lstStyle/>
          <a:p>
            <a:r>
              <a:rPr lang="en-US" sz="1200" dirty="0">
                <a:solidFill>
                  <a:prstClr val="black"/>
                </a:solidFill>
                <a:latin typeface="Gill Sans MT" panose="020B0502020104020203" pitchFamily="34" charset="0"/>
              </a:rPr>
              <a:t>*n too small for Native Hawaiian/Pacific Islander, so it is not included in the chart</a:t>
            </a:r>
          </a:p>
        </p:txBody>
      </p:sp>
    </p:spTree>
    <p:extLst>
      <p:ext uri="{BB962C8B-B14F-4D97-AF65-F5344CB8AC3E}">
        <p14:creationId xmlns:p14="http://schemas.microsoft.com/office/powerpoint/2010/main" val="423612234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6300" y="2866378"/>
            <a:ext cx="7404100" cy="830997"/>
          </a:xfrm>
          <a:prstGeom prst="rect">
            <a:avLst/>
          </a:prstGeom>
          <a:noFill/>
        </p:spPr>
        <p:txBody>
          <a:bodyPr wrap="square" rtlCol="0">
            <a:spAutoFit/>
          </a:bodyPr>
          <a:lstStyle/>
          <a:p>
            <a:pPr algn="ctr"/>
            <a:r>
              <a:rPr lang="en-US" sz="4800" b="1" dirty="0">
                <a:solidFill>
                  <a:srgbClr val="AE2026"/>
                </a:solidFill>
                <a:latin typeface="Gill Sans MT" pitchFamily="34" charset="0"/>
                <a:cs typeface="Arial"/>
              </a:rPr>
              <a:t>English Learners (ELs)</a:t>
            </a:r>
          </a:p>
        </p:txBody>
      </p:sp>
    </p:spTree>
    <p:extLst>
      <p:ext uri="{BB962C8B-B14F-4D97-AF65-F5344CB8AC3E}">
        <p14:creationId xmlns:p14="http://schemas.microsoft.com/office/powerpoint/2010/main" val="147944249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646" y="377213"/>
            <a:ext cx="8229600" cy="1143000"/>
          </a:xfrm>
          <a:noFill/>
        </p:spPr>
        <p:txBody>
          <a:bodyPr>
            <a:noAutofit/>
          </a:bodyPr>
          <a:lstStyle/>
          <a:p>
            <a:r>
              <a:rPr lang="en-US" sz="4000" b="1" dirty="0">
                <a:solidFill>
                  <a:srgbClr val="AE2026"/>
                </a:solidFill>
                <a:latin typeface="Gill Sans MT" pitchFamily="34" charset="0"/>
                <a:cs typeface="Arial"/>
              </a:rPr>
              <a:t>English Learners Enrollment</a:t>
            </a:r>
            <a:endParaRPr lang="en-US" sz="4000" dirty="0">
              <a:latin typeface="Gill Sans MT" panose="020B0502020104020203"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264574169"/>
              </p:ext>
            </p:extLst>
          </p:nvPr>
        </p:nvGraphicFramePr>
        <p:xfrm>
          <a:off x="480646" y="1407197"/>
          <a:ext cx="8036630" cy="468537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1"/>
          <p:cNvSpPr txBox="1">
            <a:spLocks noChangeArrowheads="1"/>
          </p:cNvSpPr>
          <p:nvPr/>
        </p:nvSpPr>
        <p:spPr bwMode="auto">
          <a:xfrm>
            <a:off x="336436" y="6127121"/>
            <a:ext cx="228347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50" dirty="0">
                <a:solidFill>
                  <a:prstClr val="black"/>
                </a:solidFill>
                <a:latin typeface="Gill Sans MT" panose="020B0502020104020203" pitchFamily="34" charset="0"/>
              </a:rPr>
              <a:t>MARSS Fall Student Enrollment report</a:t>
            </a:r>
          </a:p>
        </p:txBody>
      </p:sp>
    </p:spTree>
    <p:extLst>
      <p:ext uri="{BB962C8B-B14F-4D97-AF65-F5344CB8AC3E}">
        <p14:creationId xmlns:p14="http://schemas.microsoft.com/office/powerpoint/2010/main" val="1048429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646" y="377213"/>
            <a:ext cx="8229600" cy="1143000"/>
          </a:xfrm>
          <a:noFill/>
        </p:spPr>
        <p:txBody>
          <a:bodyPr>
            <a:noAutofit/>
          </a:bodyPr>
          <a:lstStyle/>
          <a:p>
            <a:r>
              <a:rPr lang="en-US" sz="4000" b="1" dirty="0">
                <a:solidFill>
                  <a:srgbClr val="AE2026"/>
                </a:solidFill>
                <a:latin typeface="Gill Sans MT" pitchFamily="34" charset="0"/>
                <a:cs typeface="Arial"/>
              </a:rPr>
              <a:t>English Learners Enrollment</a:t>
            </a:r>
            <a:endParaRPr lang="en-US" sz="4000" dirty="0">
              <a:latin typeface="Gill Sans MT" panose="020B0502020104020203" pitchFamily="34" charset="0"/>
            </a:endParaRPr>
          </a:p>
        </p:txBody>
      </p:sp>
      <p:sp>
        <p:nvSpPr>
          <p:cNvPr id="7" name="TextBox 1"/>
          <p:cNvSpPr txBox="1">
            <a:spLocks noChangeArrowheads="1"/>
          </p:cNvSpPr>
          <p:nvPr/>
        </p:nvSpPr>
        <p:spPr bwMode="auto">
          <a:xfrm>
            <a:off x="336436" y="6127121"/>
            <a:ext cx="228347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50" dirty="0">
                <a:solidFill>
                  <a:prstClr val="black"/>
                </a:solidFill>
                <a:latin typeface="Gill Sans MT" panose="020B0502020104020203" pitchFamily="34" charset="0"/>
              </a:rPr>
              <a:t>MARSS Fall Student Enrollment report</a:t>
            </a:r>
          </a:p>
        </p:txBody>
      </p:sp>
      <p:pic>
        <p:nvPicPr>
          <p:cNvPr id="2050" name="Picture 2">
            <a:extLst>
              <a:ext uri="{FF2B5EF4-FFF2-40B4-BE49-F238E27FC236}">
                <a16:creationId xmlns:a16="http://schemas.microsoft.com/office/drawing/2014/main" id="{7CF67D39-4C90-6545-8D16-F7C725364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99" y="1319140"/>
            <a:ext cx="7612493" cy="470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474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67"/>
            <a:ext cx="8229600" cy="1145075"/>
          </a:xfrm>
          <a:noFill/>
        </p:spPr>
        <p:txBody>
          <a:bodyPr>
            <a:normAutofit/>
          </a:bodyPr>
          <a:lstStyle/>
          <a:p>
            <a:r>
              <a:rPr lang="en-US" sz="4000" b="1" dirty="0">
                <a:solidFill>
                  <a:srgbClr val="AE2026"/>
                </a:solidFill>
                <a:latin typeface="Gill Sans MT" pitchFamily="34" charset="0"/>
                <a:cs typeface="Arial"/>
              </a:rPr>
              <a:t>EL District Trend</a:t>
            </a:r>
            <a:endParaRPr lang="en-US" sz="4000" dirty="0">
              <a:latin typeface="Gill Sans MT" panose="020B0502020104020203" pitchFamily="34" charset="0"/>
            </a:endParaRPr>
          </a:p>
        </p:txBody>
      </p:sp>
      <p:sp>
        <p:nvSpPr>
          <p:cNvPr id="7" name="TextBox 1"/>
          <p:cNvSpPr txBox="1">
            <a:spLocks noChangeArrowheads="1"/>
          </p:cNvSpPr>
          <p:nvPr/>
        </p:nvSpPr>
        <p:spPr bwMode="auto">
          <a:xfrm>
            <a:off x="336436" y="6127121"/>
            <a:ext cx="228347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50" dirty="0">
                <a:solidFill>
                  <a:prstClr val="black"/>
                </a:solidFill>
                <a:latin typeface="Gill Sans MT" panose="020B0502020104020203" pitchFamily="34" charset="0"/>
              </a:rPr>
              <a:t>MARSS Fall Student Enrollment report</a:t>
            </a:r>
          </a:p>
        </p:txBody>
      </p:sp>
      <p:pic>
        <p:nvPicPr>
          <p:cNvPr id="1026" name="Picture 2">
            <a:extLst>
              <a:ext uri="{FF2B5EF4-FFF2-40B4-BE49-F238E27FC236}">
                <a16:creationId xmlns:a16="http://schemas.microsoft.com/office/drawing/2014/main" id="{0E3AF7C1-0CF8-6246-9355-636A127DA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47" y="1393925"/>
            <a:ext cx="7653905" cy="473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375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784" y="378067"/>
            <a:ext cx="8212015" cy="649350"/>
          </a:xfrm>
          <a:noFill/>
        </p:spPr>
        <p:txBody>
          <a:bodyPr>
            <a:normAutofit fontScale="90000"/>
          </a:bodyPr>
          <a:lstStyle/>
          <a:p>
            <a:r>
              <a:rPr lang="en-US" b="1" dirty="0">
                <a:solidFill>
                  <a:srgbClr val="AE2026"/>
                </a:solidFill>
                <a:latin typeface="Gill Sans MT" pitchFamily="34" charset="0"/>
                <a:cs typeface="Arial"/>
              </a:rPr>
              <a:t>EL School Trend</a:t>
            </a:r>
            <a:endParaRPr lang="en-US" dirty="0">
              <a:latin typeface="Gill Sans MT" panose="020B0502020104020203" pitchFamily="34" charset="0"/>
            </a:endParaRPr>
          </a:p>
        </p:txBody>
      </p:sp>
      <p:sp>
        <p:nvSpPr>
          <p:cNvPr id="7" name="TextBox 1"/>
          <p:cNvSpPr txBox="1">
            <a:spLocks noChangeArrowheads="1"/>
          </p:cNvSpPr>
          <p:nvPr/>
        </p:nvSpPr>
        <p:spPr bwMode="auto">
          <a:xfrm>
            <a:off x="336436" y="6168919"/>
            <a:ext cx="228347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50" dirty="0">
                <a:solidFill>
                  <a:prstClr val="black"/>
                </a:solidFill>
                <a:latin typeface="Gill Sans MT" panose="020B0502020104020203" pitchFamily="34" charset="0"/>
              </a:rPr>
              <a:t>MARSS Fall Student Enrollment report</a:t>
            </a:r>
          </a:p>
        </p:txBody>
      </p:sp>
      <p:graphicFrame>
        <p:nvGraphicFramePr>
          <p:cNvPr id="6" name="Chart 5">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2248647631"/>
              </p:ext>
            </p:extLst>
          </p:nvPr>
        </p:nvGraphicFramePr>
        <p:xfrm>
          <a:off x="817581" y="1027418"/>
          <a:ext cx="7422777" cy="4975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57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b="1" dirty="0">
                <a:solidFill>
                  <a:srgbClr val="AE2026"/>
                </a:solidFill>
                <a:latin typeface="Gill Sans MT" pitchFamily="34" charset="0"/>
                <a:cs typeface="Arial"/>
              </a:rPr>
              <a:t>Roseville Area Schools: Languages</a:t>
            </a:r>
            <a:endParaRPr lang="en-US" dirty="0">
              <a:latin typeface="Gill Sans MT" panose="020B0502020104020203" pitchFamily="34" charset="0"/>
            </a:endParaRPr>
          </a:p>
        </p:txBody>
      </p:sp>
      <p:sp>
        <p:nvSpPr>
          <p:cNvPr id="7" name="Oval 3"/>
          <p:cNvSpPr>
            <a:spLocks noChangeArrowheads="1"/>
          </p:cNvSpPr>
          <p:nvPr/>
        </p:nvSpPr>
        <p:spPr bwMode="auto">
          <a:xfrm>
            <a:off x="2107096" y="1417638"/>
            <a:ext cx="4830417" cy="492535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prstClr val="black"/>
              </a:solidFill>
            </a:endParaRPr>
          </a:p>
        </p:txBody>
      </p:sp>
      <p:sp>
        <p:nvSpPr>
          <p:cNvPr id="8" name="Text Box 4"/>
          <p:cNvSpPr txBox="1">
            <a:spLocks noChangeArrowheads="1"/>
          </p:cNvSpPr>
          <p:nvPr/>
        </p:nvSpPr>
        <p:spPr bwMode="auto">
          <a:xfrm>
            <a:off x="3174023" y="1960683"/>
            <a:ext cx="2838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dirty="0">
                <a:solidFill>
                  <a:prstClr val="black"/>
                </a:solidFill>
                <a:latin typeface="Gill Sans MT" panose="020B0502020104020203" pitchFamily="34" charset="0"/>
              </a:rPr>
              <a:t>     All 7,545 Students</a:t>
            </a:r>
          </a:p>
        </p:txBody>
      </p:sp>
      <p:sp>
        <p:nvSpPr>
          <p:cNvPr id="9" name="Oval 5"/>
          <p:cNvSpPr>
            <a:spLocks noChangeArrowheads="1"/>
          </p:cNvSpPr>
          <p:nvPr/>
        </p:nvSpPr>
        <p:spPr bwMode="auto">
          <a:xfrm>
            <a:off x="2665080" y="2527854"/>
            <a:ext cx="3737113" cy="3505200"/>
          </a:xfrm>
          <a:prstGeom prst="ellipse">
            <a:avLst/>
          </a:prstGeom>
          <a:solidFill>
            <a:srgbClr val="FFFF66"/>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prstClr val="black"/>
              </a:solidFill>
            </a:endParaRPr>
          </a:p>
        </p:txBody>
      </p:sp>
      <p:sp>
        <p:nvSpPr>
          <p:cNvPr id="10" name="Text Box 6"/>
          <p:cNvSpPr txBox="1">
            <a:spLocks noChangeArrowheads="1"/>
          </p:cNvSpPr>
          <p:nvPr/>
        </p:nvSpPr>
        <p:spPr bwMode="auto">
          <a:xfrm>
            <a:off x="3174023" y="2759751"/>
            <a:ext cx="27861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b="1" dirty="0">
                <a:latin typeface="Gill Sans MT" panose="020B0502020104020203" pitchFamily="34" charset="0"/>
              </a:rPr>
              <a:t>81 Languages</a:t>
            </a:r>
            <a:br>
              <a:rPr lang="en-US" altLang="en-US" sz="1800" b="1" dirty="0">
                <a:latin typeface="Gill Sans MT" panose="020B0502020104020203" pitchFamily="34" charset="0"/>
              </a:rPr>
            </a:br>
            <a:r>
              <a:rPr lang="en-US" altLang="en-US" sz="1800" b="1" dirty="0">
                <a:latin typeface="Gill Sans MT" panose="020B0502020104020203" pitchFamily="34" charset="0"/>
              </a:rPr>
              <a:t>other than English spoken at home:  2467 students </a:t>
            </a:r>
          </a:p>
        </p:txBody>
      </p:sp>
      <p:sp>
        <p:nvSpPr>
          <p:cNvPr id="11" name="Oval 7"/>
          <p:cNvSpPr>
            <a:spLocks noChangeArrowheads="1"/>
          </p:cNvSpPr>
          <p:nvPr/>
        </p:nvSpPr>
        <p:spPr bwMode="auto">
          <a:xfrm>
            <a:off x="3591342" y="4051854"/>
            <a:ext cx="1828800" cy="1752600"/>
          </a:xfrm>
          <a:prstGeom prst="ellipse">
            <a:avLst/>
          </a:prstGeom>
          <a:solidFill>
            <a:srgbClr val="66CCF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prstClr val="black"/>
              </a:solidFill>
            </a:endParaRPr>
          </a:p>
        </p:txBody>
      </p:sp>
      <p:sp>
        <p:nvSpPr>
          <p:cNvPr id="12" name="Text Box 8"/>
          <p:cNvSpPr txBox="1">
            <a:spLocks noChangeArrowheads="1"/>
          </p:cNvSpPr>
          <p:nvPr/>
        </p:nvSpPr>
        <p:spPr bwMode="auto">
          <a:xfrm>
            <a:off x="3682198" y="4465088"/>
            <a:ext cx="1676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b="1" dirty="0">
                <a:latin typeface="Gill Sans MT" panose="020B0502020104020203" pitchFamily="34" charset="0"/>
              </a:rPr>
              <a:t>1119</a:t>
            </a:r>
            <a:br>
              <a:rPr lang="en-US" altLang="en-US" sz="1800" b="1" dirty="0">
                <a:latin typeface="Gill Sans MT" panose="020B0502020104020203" pitchFamily="34" charset="0"/>
              </a:rPr>
            </a:br>
            <a:r>
              <a:rPr lang="en-US" altLang="en-US" sz="1800" b="1" dirty="0">
                <a:latin typeface="Gill Sans MT" panose="020B0502020104020203" pitchFamily="34" charset="0"/>
              </a:rPr>
              <a:t>EL students served</a:t>
            </a:r>
          </a:p>
        </p:txBody>
      </p:sp>
      <p:sp>
        <p:nvSpPr>
          <p:cNvPr id="13" name="Text Box 1238"/>
          <p:cNvSpPr txBox="1">
            <a:spLocks noChangeArrowheads="1"/>
          </p:cNvSpPr>
          <p:nvPr/>
        </p:nvSpPr>
        <p:spPr bwMode="auto">
          <a:xfrm>
            <a:off x="337928" y="6205678"/>
            <a:ext cx="296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dirty="0">
                <a:solidFill>
                  <a:prstClr val="black"/>
                </a:solidFill>
                <a:latin typeface="Gill Sans MT" panose="020B0502020104020203" pitchFamily="34" charset="0"/>
              </a:rPr>
              <a:t>MARSS Home Primary Languages Report</a:t>
            </a:r>
          </a:p>
        </p:txBody>
      </p:sp>
    </p:spTree>
    <p:extLst>
      <p:ext uri="{BB962C8B-B14F-4D97-AF65-F5344CB8AC3E}">
        <p14:creationId xmlns:p14="http://schemas.microsoft.com/office/powerpoint/2010/main" val="7279387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457200" y="5999977"/>
            <a:ext cx="64652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r>
              <a:rPr lang="en-US" altLang="en-US" sz="1600" dirty="0">
                <a:latin typeface="Gill Sans MT" panose="020B0502020104020203" pitchFamily="34" charset="0"/>
              </a:rPr>
              <a:t>* Data includes Harambee Elementary</a:t>
            </a:r>
          </a:p>
        </p:txBody>
      </p:sp>
      <p:sp>
        <p:nvSpPr>
          <p:cNvPr id="5" name="Rectangle 2"/>
          <p:cNvSpPr txBox="1">
            <a:spLocks noChangeArrowheads="1"/>
          </p:cNvSpPr>
          <p:nvPr/>
        </p:nvSpPr>
        <p:spPr>
          <a:xfrm>
            <a:off x="457200" y="39656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C00000"/>
                </a:solidFill>
                <a:latin typeface="Gill Sans MT" panose="020B0502020104020203" pitchFamily="34" charset="0"/>
              </a:rPr>
              <a:t>Total Enrollment Trend 2003-2021</a:t>
            </a:r>
          </a:p>
        </p:txBody>
      </p:sp>
      <p:sp>
        <p:nvSpPr>
          <p:cNvPr id="8" name="AutoShape 8" descr="data:image/png;base64,iVBORw0KGgoAAAANSUhEUgAABjAAAAPUCAYAAAADinDNAAAAAXNSR0IArs4c6QAAIABJREFUeF7s3QucjfX6///LHI1xnuSU0M6hiIpQbLaIvX+2yFkOZZNDDiU7P/J1qn/qyxYhpR2VlDMp+u4Utr60EZE/qZRTOSU5zAEzY/we10f3tGbNWjNrrVlrzb3Wet2Ph4eY+/C5n597zd7u93yuq8i1a9euCRsCCCCAAAIIIIAAAggggAACCCCAAAIIIIAAAgggYCOBIgQYNpoNhoIAAggggAACCCCAAAIIIIAAAggggAACCCCAAAJGgACDBwEBBBBAAAEEEEAAAQQQQAABBBBAAAEEEEAAAQRsJ0CAYbspYUAIIIAAAggggAACCCCAAAIIIIAAAggggAACCCBAgMEzgAACCCCAAAIIIIAAAggggAACCCCAAAIIIIAAArYTIMCw3ZQwIAQQQAABBBBAAAEEEEAAAQQQQAABBBBAAAEEECDA4BlAAAEEEEAAAQQQQAABBBBAAAEEEEAAAQQQQAAB2wkQYNhuShgQAggggAACCCCAAAIIIIAAAggggAACCCCAAAIIEGDwDCCAAAIIIIAAAggggAACCCCAAAIIIIAAAggggIDtBAgwbDclDAgBBBBAAAEEEEAAAQQQQAABBBBAAAEEEEAAAQQIMHgGEEAAAQQQQAABBBBAAAEEEEAAAQQQQAABBBBAwHYCBBi2mxIGhAACCCCAAAIIIIAAAggggAACCCCAAAIIIIAAAgQYPAMIIIAAAggggAACCCCAAAIIIIAAAggggAACCCBgOwECDNtNCQNCAAEEEEAAAQQQQAABBBBAAAEEEEAAAQQQQAABAgyeAQQQQAABBBBAAAEEEEAAAQQQQAABBBBAAAEEELCdAAGG7aaEASGAAAIIIIAAAggggAACCCCAAAIIIIAAAggggAABBs8AAggggAACCCCAAAIIIIAAAggggAACCCCAAAII2E6AAMN2U8KAEEAAAQQQQAABBBBAAAEEEEAAAQQQQAABBBBAgACDZwABBBBAAAEEEEAAAQQQQAABBBBAAAEEEEAAAQRsJ0CAYbspYUAIIIAAAggggAACCCCAAAIIIIAAAggggAACCCBAgMEzgAACCCCAAAIIIIAAAggggAACCCCAAAIIIIAAArYTIMCw3ZQwIAQQQAABBBBAAAEEEEAAAQQQQAABBBBAAAEEECDA4BlAAAEEEEAAAQQQQAABBBBAAAEEEEAAAQQQQAAB2wkQYNhuShgQAggggAACCCCAAAIIIIAAAggggAACCCCAAAIIEGDwDCCAAAIIIIAAAggggAACCCCAAAIIIIAAAggggIDtBAgwbDclDAgBBBBAAAEEEEAAAQQQQAABBBBAAAEEEEAAAQQIMHgGEEAAAQQQQAABBBBAAAEEEEAAAQQQQAABBBBAwHYCBBi2mxIGhAACCCCAAAIIIIAAAggggAACCCCAAAIIIIAAAgQYPAMIIIAAAggggAACCCCAAAIIIIAAAggggAACCCBgOwECDNtNCQNCAAEEEEAAAQQQQAABBBBAAAEEEEAAAQQQQAABAgyeAQQQQAABBBBAAAEEEEAAAQQQQAABBBBAAAEEELCdAAGG7aaEASGAAAIIIIAAAggggAACCCCAAAIIIIAAAggggAABBs8AAggggAACCCCAAAIIIIAAAggggAACCCCAAAII2E6AAMN2U8KAEEAAAQQQQAABBBBAAAEEEEAAAQQQQAABBBBAgACDZwABBBBAAAEEEEAAAQQQQAABBBBAAAEEEEAAAQRsJ0CAYbspYUAIIIAAAggggAACCCCAAAIIIIAAAggggAACCCBAgMEzgAACCCCAAAIIIIAAAggggAACCCCAAAIIIIAAArYTIMCw3ZQwIAQQQAABBBBAAAEEEEAAAQQQQAABBBBAAAEEECDA4BlAAAEEEEAAAQQQQAABBBBAAAEEEEAAAQQQQAAB2wkQYNhuShgQAggggAACCCCAAAIIIIAAAggggAACCCCAAAIIEGDwDCCAAAIIIIAAAggggAACCCCAAAIIIIAAAggggIDtBAgwbDclDAgBBBBAAAEEEEAAAQQQQAABBBBAAAEEEEAAAQQIMHgGEEAAAQQQQAABBBBAAAEEEEAAAQQQQAABBBBAwHYCBBi2mxIGhAACCCCAAAIIIIAAAggggAACCCCAAAIIIIAAAgQYPAMIIIAAAggggAACCCCAAAIIIIAAAggggAACCCBgOwECDNtNCQNCAAEEEEAAAQQQQAABBBBAAAEEEEAAAQQQQAABAgyeAQQQQAABBBBAAAEEEEAAAQQQQAABBBBAAAEEELCdAAGG7aaEASGAAAIIIIAAAggggAACCCCAAAIIIIAAAggggAABBs8AAggggAACCCCAAAIIIIAAAggggAACCCCAAAII2E6AAMN2U8KAEEAAAQQQQAABBBBAAAEEEEAAAQQQQAABBBBAgACDZwABBBBAAAEEEEAAAQQQQAABBBBAAAEEEEAAAQRsJ0CAYbsp8W5AZ86ckfnz58tbb70l3377rVStWlU6deokgwYNklq1ark82ZUrV2Tt2rXyxhtvyNatWyU2NlZatWolQ4YMkRYtWkhUVJTL444cOSKzZ8+WdevWmWvddddd0q1bN+nfv7+UK1fO5THW+JYtWya7d+82Y2rXrp0MHz5cqlWr5t3NsjcCCCCAAAIIIIAAAggggAACCCCAAAIIIIBAxAgQYITwVB84cED69esn27dvN8FFjRo15OzZsyYo0D+/9NJL8tBDD0mRIkWy71LDi6lTp8qECROkRIkScuedd0pGRoZs27bN/HnKlCkyePBgiYmJySGzZ88e8/d6LQ0hqlSpIgcPHpSjR49KmzZtZM6cOeb6jttPP/1kjtHAwxrfjz/+aMKP+vXry6uvvir33ntvCM8AQ0cAAQQQQAABBBBAAAEEEEAAAQQQQAABBBAIlAABRqBkA3ze1NRUGTZsmFl5MXHiRHn66aclMTFRsrKyZOXKlebPN910kyxatCjHSoclS5bIwIEDpXnz5vLKK6+YYOHatWuyc+dOsyri1KlT8u6770rTpk2z70BXUeiKjk8//VRmzJghjzzyiAk4dAzTpk2TyZMnm7FoMJKQkGCOu3TpkowePdoEG5MmTTL/rV/TAEXHNHLkSGndurXMmzfP7eqNABNyegQQQAABBBBAAAEEEEAAAQQQQAABBBBAAAEbCxBg2Hhy8hra3r17pUuXLlK3bl1TQqpMmTLZu2dmZsq4ceNMoKCBRffu3c3Xzp07Z8o96WqL999/Xxo1apTjEuvXrzfn1FUdemx8fLz5+qpVq6Rz584yYsSIHH+vX7t48aIJPj755JMc59yxY4d07NhRmjRp4nJ8Grroag8NW7TkFRsCCCCAAAIIIIAAAggggAACCCCAAAIIIIAAAo4CBBgh+jxo74pmzZqZlRG6KsJa+WDdjq6u0FUR//3f/21WP+i2a9cuad++vVn5oF/XklGOm660ePjhhyUtLU3ee+89szojPT1dxowZY66hAccDDzyQS2zhwoVmVYaWrNKVFbrp/k899ZS89tprZozO22effWb6bej+L774osTFxYXoTDBsBBBAAAEEEEAAAQQQQAABBBBAAAEEEEAAgUAIEGAEQjUI59Q+ErqyomTJkiZs0HJR1qZlmjS0mDVrlqxZs0YefPBB86WlS5dKjx49TMkp/eXYG0O/rmWfNFDQsk5btmwxZaR01UafPn3k2LFjoo24a9eunevunMMUPe+oUaNk7ty5snnzZlOuynmzxl+hQgVTsiopKSkIalwCAQQQQAABBBBAAAEEEEAAAQQQQAABBBBAIFQECDBCZaacxqlloqZPn25WRzz22GMmkKhUqZIkJyfL66+/Ls8++2yuHhPWqgjHlRLOt//cc8+ZBt/ap6JXr16mSbeuytDNWpWRXxih/TEGDBggGmx8+OGH0qBBg1zK2mxcz689NzRY0cbgbAgggAACCCCAAAIIIIAAAggggAACCCCAAAIIWAIEGCH8LOhKi+XLl8t//dd/maDB2rQ01OOPP25WYZQtWzb7753DCVe37ryPJyslnPfR8+YXThBghPCDx9ARQAABBBBAAAEEEEAAAQQQQAABBBBAAIEgCBBgBAE5EJe4du2a/Oc//zErMP73f//XrGDQnhXax2L37t3mz7oqo2vXrqIrInQjwAjETHBOBBBAAAEEEEAAAQQQQAABBBBAAAEEEEAAgUAIEGAEQjUI59TyTLrKQTdtyP2Xv/xFoqKiRIMNDTDGjh1rAg5tot2zZ0/T7yLcAgznHh7+Zt+5c6e/T8n5EEAAAQQQQAABBBBAAAEEEEAAAQQQQACBoAi4Ku0flAv78SIEGH7EDNapHJt0v/POOybIcH6Zv3fvXtOwu3LlyrJw4UKpWLGiac49ePBgE2oMGjTI5XCtkGPJkiWmSfiJEyeygxJttq19Npw3q4SUNhLX8eiKj6FDh8q2bdtkxYoVUq9evVzHWCWkfvnlF9Fr3XrrrV7zEWB4TcYBCCCAAAIIIIAAAggggAACCCCAAAIIIBAhAgQYETLRdrtN6+W/hgvLli2T2rVr5xqiNvPWEOHTTz/NbqStzbI11NDSUvrLOQC4dOmSjBw50gQdW7ZskaZNm8q5c+ekT58+cuzYMbfX0tUgzZo1M6GINgrX844aNUrmzp0rmzdvlubNm7sNPSpUqCAajCQlJQWU2bpXXaHChgACCCCAAAIIIIAAAggggAACCCCAAAIIIGB/AVZg2H+Oco3QmwDj/fffl/Xr10uTJk1k165d0r59e2ndurUpO6XNvh03a7VFenq6vPfee6anhv639tnQYELP88ADD+Qaj7Wy46WXXjIBiG66/1NPPeV2tccnn3wibdq0Mfu/+OKLEhcXF9CZIMAIKC8nRwABBBBAAAEEEEAAAQQQQAABBBBAAAEE/C5AgOF30sCf0DFUeP3112XAgAFuS0iVKVMmO4zQ1RT9+/c3pZ002GjUqFGOwWpA0aVLF+nXr59MnTpV4uPjzddXrVolnTt3lhEjRuT4e/3axYsXZfjw4aKBhOM5d+zYIR07djTByfz580XHYW2ZmZlmBciUKVNk5cqV0qlTp4CjEWAEnJgLIIAAAggggAACCCCAAAIIIIAAAggggAACfhUgwPArZ/BO5tjEe/bs2aaJt/ae0BJJ33//vVnZsG7dOpk5c6YJHqwX+NpvYuDAgaas06xZs+SWW24xx2jDag0itFSU7uNY9unMmTOmPJSWo9KVFb179zbhRmpqqkybNk0mT56cXT4qISHBIGg5qtGjR8ucOXNMWPH0009LYmKiaP+ORYsWmfG1bNlS/vnPf8qNN94YcDgCjIATcwEEEEAAAQQQQAABBBBAAAEEEEAAAQQQQMCvAgQYfuUM3sk0dNCeFtrn4tdff5VatWqZkk+6IkJXWOj2xBNPyPPPP2+CA2vT0EFXPugvLSF15513SkZGhjlG/6x/r42+NQxx3P7zn//IkCFD5KuvvjLXqlKlihw8eFCOHj1qSkFpUFGjRo0cx+jXhw0bZkpP6dj06z/++KNo0+/69evLq6++Kvfee29Q0AgwgsLMRRBAAAEEEEAAAQQQQAABBBBAAAEEEEAAAb8JEGD4jTL4J9IQ45tvvpE33njDrLbQYECDgsaNG5sQokWLFhIVFZVrYLoKYu3ateY4XckRGxsrrVq1MgGFu2P0JEeOHBFd7WFd66677pJu3bqZslTlypVzCaCrN7SElDYb3717twk/2rVrZ1Z7VKtWLWhoBBhBo+ZCCCCAAAIIIIAAAggggAACCCCAAAIIIICAXwQIMPzCyEnsLkCAYfcZYnwIIIAAAggggAACCCCAAAIIIIAAAggggEBOAQIMnoiIECDAiIhp5iYRQAABBBBAAAEEEEAAAQQQQAABBBBAIIwECDDCaDK5FfcCBBg8HQgggAACCCCAAAIIIIAAAggggAACCCCAQGgJEGCE1nwxWh8FCDB8hOMwBBBAAAEEEEAAAQQQQAABBBBAAAEEEECgkAQIMAoJnssGV4AAI7jeXA0BBBBAAAEEEEAAAQQQQAABBBBAAAEEECioAAFGQQU5PiQECDBCYpoYJAIIIIAAAggggAACCCCAAAIIIIAAAgggkC1AgMHDEBECBBgRMc3cJAIIIIAAAggggAACCCCAAAIIIIAAAgiEkQABRhhNJrfiXoAAg6cDAQQQQAABBBBAAAEEEEAAAQQQQAABBBAILQECjNCaL0browABho9wHIYAAggggAACCCCAAAIIIIAAAggggAACCBSSAAFGIcFz2eAKEGAE15urIYAAAggggAACCCCAAAIIIIAAAggggAACBRUgwCioIMeHhAABRkhME4NEAAEEEEAAAQQQQAABBBBAAAEEEEAAAQSyBQgweBgiQoAAIyKmmZtEAAEEEEAAAQQQQAABBBBAAAEEEEAAgTASIMAIo8nkVtwLEGDwdCCAAAIIIIAAAggggAACCCCAAAIIIIAAAqElQIARWvPFaH0UIMDwEY7DEEAAAQQQQAABBBBAAAEEEEAAAQQQQACBQhIgwCgkeC4bXAECjOB6czUEEEAAAQQQQAABBBBAAAEEEEAAAQQQQKCgAgQYBRXk+JAQIMAIiWlikAgggAACCCCAAAIIIIAAAggggAACCCCAQLYAAQYPQ0QIEGBExDRzkwgggAACCCCAAAIIIIAAAggggAACCCAQRgIEGGE0mdyKewECDJ4OBBBAAAEEEEAAAQQQQAABBBBAAAEEEEAgtAQIMEJrvhitjwIEGD7CcRgCCCCAAAIIIIAAAggggAACCCCAAAIIIFBIAgQYhQTPZYMrQIARXG+uhgACCCCAAAIIIIAAAggggAACCCCAAAIIFFSAAKOgghwfEgIEGCExTQwSAQQQQAABBBBAAAEEEEAAAQQQQAABBBDIFiDA4GGICAECjIiYZm4SAQQQQAABBBBAAAEEEEAAAQQQQAABBMJIgAAjjCaTW3EvQIDB04EAAggggAACCCCAAAIIIIAAAggggAACCISWAAFGaM0Xo/VRgADDRzgOQwABBBBAAAEEEEAAAQQQQAABBBBAAAEECkmAAKOQ4LlscAUIMILrzdUQQAABBBBAAAEEEEAAAQQQQAABBBBAAIGCChBgFFSQ40NCgAAjJKaJQSKAAAIIIIAAAggggAACCCCAAAIIIIAAAtkCBBg8DBEhQIAREdPMTSKAAAIIIIAAAggggAACCCCAAAIIIIBAGAkQYITRZHIr7gUIMHg6EEAAAQQQQAABBBBAAAEEEEAAAQQQQACB0BIgwAit+WK0PgoQYPgIx2EIIIAAAggggAACCCCAAAIIIIAAAggggEAhCRBgFBI8lw2uAAFGcL25GgIIIIAAAggggAACCCCAAAIIIIAAAgggUFABAoyCCnJ8SAgQYITENDFIBBBAAAEEEEAAAQQQQAABBBBAAAEEEEAgW4AAg4chIgQIMCJimrlJBBBAAAEEEEAAAQQQQAABBBBAAAEEEAgjAQKMMJpMbsW9AAEGTwcCCCCAAAIIIIAAAggggAACCCCAAAIIIBBaAgQYoTVfjNZHAQIMH+E4DAEEEEAAAQQQQAABBBBAAAEEEEAAAQQQKCQBAoxCgueywRUgwAiuN1dDAAEEEEAAAQQQQAABBBBAAAEEEEAAAQQKKkCAUVBBjg8JAQKMkJgmBokAAggggAACCCCAAAIIIIAAAggggAACCGQLEGDwMESEAAFGREwzN4kAAggggAACCCCAAAIIIIAAAggggAACYSRAgBFGk8mtuBcgwODpQAABBBBAAAEEEEAAAQQQQAABBBBAAAEEQkuAACO05ovR+ihAgOEjHIchgAACCCCAAAIIIIAAAggggAACCCCAAAKFJECAUUjwXDa4AgQYwfXmaggggAACCCCAAAIIIIAAAggggAACCCCAQEEFCDAKKsjxISFAgBES08QgEUAAAQQQQAABBBBAAAEEEEAAAQQQQACBbAECDB6GiBAgwIiIaeYmEUAAAQQQQAABBBBAAAEEEEAAAQQQQCCMBAgwwmgyuRX3AgQYPB0IIIAAAggggAACCCCAAAIIIIAAAggggEBoCRBghNZ8MVofBQgwfITjMAQQQAABBBBAAAEEEEAAAQQQQAABBBBAoJAECDAKCZ7LBk7ACis8vcKJEyc83ZX9EEAAAQQQQAABBBBAAAEEEEDAQ4GYmBgpXry4FC1aVLz9t7peIiMjQ1JSUuTy5cvminoe/RUbGyvR0dE5zum4b2Jiougv3ceT7dq1a3LlyhVzvri4OI/HqtdMTU2VqKioXNfTc+q4dfyZmZmeDIN9EEAAAb8LVKxY0e/nDPYJCTCCLc71Ai7g7f8pIsAI+JRwAQQQQAABBBBAAAEEEEAAgQgT0H+blyhRQooVK+ZxIOCKKD09XdLS0kxwER8fn+e5dF8NIvSanoYXBZ2Wq1evmjFpiOG8aYihY09OThb9bzYEEEAg2AIEGMEW53oI+ChACSkf4TgMAQQQQAABBBBAAAEEEEAAAQQQQAABBBAoJAFWYBQSPJcNrgABRnC9uRoCCCCAAAIIIIAAAggggAACjgLPPfecTJgwwSOUtm3byrvvvitJSUm59r948aJ89NFHsnr1atm+fbvUrl3b7b67du2S9u3by8mTJ91ed9GiRdKrV6/sr+sqjjFjxsiMGTPcHuNufN9++610795dhgwZIoMGDfLoXtkJAQQQQCBvAQIMnpCIECDAiIhp5iYRQAABBBBAAAEEEEAAAQRsKjB79mxZu3ZtnqPTcGLbtm0yYsQImTp1qikZZW1agunjjz+WJ598UjQo0K1WrVryxz/+0exbpkyZXOfeunWrNGvWLM9rOgcYly5dkpEjR8q8efN8DjCefvrpHKGITaeEYSGAAAIhIUCAERLTxCALKkCAUVBBjkcAAQQQQAABBBBAAAEEEEAgcALaS2Ly5Mkyc+ZMs7qiVatWOcKLpUuXytChQ83f6QqJRx55RG688cY8B6SrOHr37i2vvfaaxysizp49a8IH7aWhx1eqVCnPa2ijbqs3h7UCwzHA0PNo03FXPTICp8mZEUAAgfARIMAIn7nkTvIQIMDg8UAAAQQQQAABBBBAAAEEEEDAvgKHDx+Wnj17mlUVulqjZMmS2YM9cuSICSJ++uknefXVV+XPf/6zR43BdRXF4MGDxXmVRV4KJ06cMAGGhhLuylhZx6empsqwYcPkhx9+kMcee0yqVasmw4cPNytIatasKQsWLJAvv/zSnKdOnTr2xWdkCCCAgI0FCDBsPDkMzX8CBBj+s+RMCCCAAAIIIIAAAggggAACCPhTQMtDac+JUaNGycqVK6VTp07Zp3f82pQpU2T06NESHR3t0eWtvhtbtmyRpk2benSMtYqiSZMmZkwJCQlujzt37pzMmTPHBBRWWSvHncuWLSvt2rUzY65bt65H12cnBBBAAIGcAgQYPBERIUCAERHTzE0igAACCCCAAAIIIIAAAgiEoMDx48elT58+JphYuHChVKxYMfsuLly4IAMGDJD9+/fL8uXLPV7JYDXj1r4bK1askHr16nkkYzX+fvTRR0UDEE/CkqysLDl06JCMGzdOli1bJi1btjTlsBo3bixxcXEeXZedEEAAAQRcCxBg8GREhAABRkRMMzeJAAIIIIAAAggggAACCCAQggLz5883IcXrr79ufrf+Da+38s0330i3bt3kzjvvlEmTJslbb71lQgJd8aABgfbC6Nu3ryQmJua4c6sZ98aNG0048vnnn4s29dZN+2tomacWLVrk6k1hNf7WY8qVKyfr1q0z19LSVhpq9O/f3/y987Z582YzltatW8tHH30kTzzxhFlREhMTE4IzwpARQAAB+wgQYNhnLhhJAAUIMAKIy6kRQAABBBBAAAEEEEAAAQQQ8FHg559/Nv0jTp8+LYsXL5bq1avnOJMVKGgPCV1VcerUKRNm6LZnzx5JTk6WDh06iPa7KF++fPaxVjPujz/+2OXISpQoIePHj5eRI0fmCBmsxt/ubkdLUWngooGGtR04cED69etn/k7LTs2dO1feeOMNefvtt01IwoYAAggg4LsAAYbvdhwZQgIEGCE0WQwVAQQQQAABBBBAAAEEEEAgYgRWrVolnTt3NmHCxIkTc5VsWrp0qfTo0cN46KoI7YNx0003mT9r6amhQ4fKmjVrzN879sdISUmRCRMmyPbt281577//fhNU6MoMbeqtqyN0W716tVmRYW26YuPZZ5+Ve+65R5566ilTzkr7cHz//fcm7NAVGboSQ3tf6KqPK1euyDPPPGN6d2ipqoYNG5px6VhjY2NNSSzHYCViJpYbRQABBPwkQIDhJ0hOY28BAgx7zw+jQwABBBBAAAEEEEAAAQQQiDwBbYI9aNAg2bdvn9v+FtaKCG2GrasaKlSokANq7969JuDQkED3rVSpUr6QV69elalTp5rgQUOJF1980aNeFVaDb1018uGHH0qDBg3MtXQVyLZt20z5KOv9wxdffCG6yqN27dr5jocdEEAAAQTcCxBg8HREhAABRkRMMzeJAAIIIIAAAggggAACCCAQQgIbNmyQhx56yJRf0kAhPj4+1+itAENXRegqDedNwwNdhfHpp5/mCBXyY9Dgo0uXLlKzZk155513pEyZMvkdIhp86BheeOEFWbJkiXTv3j3fY9gBAQQQQKBgAgQYBfPj6BARIMAIkYlimAgggAACCCCAAAIIIIAAAhEhkJqaKsOGDRPtUaFhQPPmzV3e92effWb6SDz++OMyffp0KVq0aI79rGbd2gNjy5Ytoj0qPNms1RS6okNDkqSkJE8Ok+eee86UptIyVL169fLoGHZCAAEEEPBdgADDdzuODCEBAowQmiyGigACCCCAAAIIIIAAAgggEPYCO3bskI4dO0rbtm2z+0m4umlrpUT9+vVNCam075vGAAAgAElEQVRSpUrl2M3dCozZs2fL2rVrZdy4cS7DEVcrMA4dOiRjx46VKlWqyOTJk02PC8eNFRhh/1hygwggYEMBAgwbTgpD8r8AAYb/TTkjAggggAACCCCAAAIIIIAAAr4IaONrbbg9a9Ys0/y6U6dObk9jrdSwmmS3adMmx75WD4zKlSubhtnadFu3Dz74QDp06OC2Ofj8+fNlwIABOXpgXLhwwfzd/v37XfbkOHnypPTt29d83bEHhi8GHIMAAggg4JkAAYZnTuwV4gIEGCE+gQwfAQQQQAABBBBAAAEEEEAgbASs0EEbXGuQkF//ifXr15t+FbfffrtZhVG3bl1jcfz4cdP/Ys2aNTJz5kwZMWJEdhNt/VqfPn1EV1VMmzZNOnfuLFFRUXLt2jXZuXOnDB8+XI4dO5ajfJV+Tc8/cOBAc6z25bCahmuQoufRlRnaeHzGjBmSkJAQNnPCjSCAAAJ2FSDAsOvMMC6/ChBg+JWTkyGAAAIIIIAAAggggAACCCDgk4CWYdIQQHtJaFjQv3//fM+TmZlpAgM9RktGNWnSRGJjY2XPnj3mz9ofQ8MG55JP2j9Dwwjtd3HXXXdJuXLl5OLFi7Jt2zYpUaKEWZ0xcuRIiYmJyR6DBhVadurll1+WsmXLipauio6OloMHD8rRo0dNjw0NXWrVqpXvuNkBAQQQQKDgAgQYBTfkDCEgQIARApPEEBFAAAEEEEAAAQQQQAABBMJewGqerc24Fy9eLNWrV/fonrOysmTz5s3y6quvyoYNGyQjI8OECVry6a9//avEx8e7PI+ustDSUtp0W69dtWpVad26tQlOGjdubFZlOG9a4mrTpk2ijcH1WhqSaCNxXQXSs2dPjxt+e3Rj7IQAAgggkKcAAQYPSEQIEGBExDRzkwgggAACCCCAAAIIIIAAAggggAACCCAQRgIEGGE0mdyKewECDJ4OBBBAAAEEEEAAAQQQQAABBBBAAAEEEEAgtAQIMEJrvhitjwIEGD7CcRgCCCCAAAIIIIAAAggggAACCCCAAAIIIFBIAgQYhQTPZYMrQIARXG+uhgACCCCAAAIIIIAAAghEooA2mZ4wYYJHt962bVt59913s/sppKeny5gxY0yzaneb8zG6n/ZrWLt2rWmIvXXrVtPculWrVjJkyBDTt8FVjwc97syZM6YZ9bJly2T37t2mYbUnx1k9LPT8gwYN8uheC3MnbRqum74XcGdRmOPj2ggggAACeQsQYPCERIQAAUZETDM3iQACCCCAAAIIIIAAAggUqsDs2bNNmJDXdvHiRdm2bZuMGDFCpk6dmt18+tKlSzJy5EjTONrd5hxgpKamyujRo2Xu3LlSokQJufPOO01zaz2//nn8+PHmnDExMTlOqSGENrHWwEObWteoUUNSUlLyPU5PYgUYTz/9tPTq1atQvT25uAY8aWlpxrlYsWKeHMI+CCCAAAI2EiDAsNFkMJTACRBgBM6WMyOAAAIIIIAAAggggAACCHgmoKsBJk+eLDNnzpTVq1ebFQ/WdvbsWRMI6At3XZlRqVKlPE967do1mTVrljz55JPSoUMHeeWVV6Ry5crmmF27dsnQoUPl66+/lhUrVkibNm2yz6XnHzdunEyfPl0mTpwoGkQkJiaKnm/nzp0yfPhwOXXqlDmuYcOG5rjLly+bAED/be0qwNBz6soPO65wIMDw7NlkLwQQQMCuAgQYdp0ZxuVXAQIMv3JyMgQQQAABBBBAAAEEEEAAAR8EDh8+LD179pRatWqJrtYoWbJk9llOnDhhAgwNChxLS7m7zC+//CJ9+vSRo0ePypIlS6RevXo5dl2/fr106dJFOnfuLHPmzDEhhW5WAFGuXDlZuHChVKxYMfs4DTG0FNXAgQNFy2Fp0KGrF4YNGyY//PCDPPbYY1KtWjUTcugKkpo1a8qCBQvkyy+/NGOuU6eODyqBPYQAI7C+nB0BBBAItAABRqCFOb8tBAgwbDENDAIBBBBAAAEEEEAAAQQQiFgBDQe0v8WoUaNk5cqV0qlTpxwWVrDQpEkTs19CQkKeVnv37jUBhe6vqy+0ZJTjZgUc2utCA45bb73VfPmDDz4wKzbGjh1rQoro6Ogcx+nqjfbt20vr1q3NeTMzM00AogGFjtF5094Z7dq1M6Ws6tata7v5JcCw3ZQwIAQQQMArAQIMr7jYOVQFCDBCdeYYNwIIIIAAAggggAACCCAQHgLHjx83KyY0MHBe+aB3aAUHjz76qMtgwVlB+1c0a9bMNNJ2FXg49tTYsmWLNG3a1JxCe2wMHjxYXnvtNZdNuL///nvp0aOH3HDDDTlWgmRlZcmhQ4fMqgxt/N2yZUtTDqtx48YSFxdn20kiwLDt1DAwBBBAwCMBAgyPmNgp1AUIMEJ9Bhk/AggggAACCCCAAAIIIBDaAvPnz5cBAwbI66+/bn63/p1q3ZUVSGjIoeWd1q1bZ1Y8aLkpDTW06bb+vbU5r5RwXoHhLsDQVRcTJkyQRYsWuWzCbfXi0D4YS5cuNde3ts2bN8sjjzxiVmd89NFH8sQTT5gVJc5Nwu00UwQYdpoNxoIAAgh4L0CA4b0ZR4SgAAFGCE4aQ0YAAQQQQAABBBBAAAEEwkTg559/Nv0jTp8+LYsXL5bq1avnujMt0dS7d2+3d6wrKDQEsQIFq2eGntNVDwwNIDQo0SDEcQWGrwHGgQMHpF+/fub6uuJj7ty5pl/G22+/LS1atLDtTBFg2HZqGBgCCCDgkQABhkdM7BTqAgQYoT6DjB8BBBBAAAEEEEAAAQQQCF2BVatWmWba48ePl4kTJ+bqO6F3tnHjRnn22Wflnnvukaeeeso019a+GVrSaeTIkSaI0JUYVkPuq1evytSpU+WZZ54xPS20X0XlypUN0pEjR8zfa1iiW0EDDA0B9Hzau2PFihXSsGFDsUpixcbGmpJY5cuXt+UEEWDYcloYFAIIIOCxAAGGx1TsGMoCBBihPHuMHQEEEEAAAQQQQAABBBAIXYFz586ZXhP79u2T5cuXS506dby+GavBt67k+PDDD6VBgwbmHLr6Qs+9Zs0a0Wba9evXN0239+zZI3fffbdERUXJpk2bChxg6LWSk5Nl27ZtpnyU9W/sL774wjQPr127ttf3FKwDCDCCJc11EEAAgcAIEGAExpWz2kyAAMNmE8JwEEAAAQQQQAABBBBAAIEIEdiwYYM89NBDpvySrpiIj4/3+s51tYWu3njhhRdMuaju3btnnyM1NdWsgNBSTtu3bzdNtbVPRZcuXcyqCQ0ZHHtZ+FpCyutB2+QAAgybTATDQAABBHwUIMDwEY7DQkuAACO05ovRIoAAAggggAACCCCAAALhIKDhwrBhw+Tjjz82wUPz5s19vq38ggfnEx89elQefvhhKVOmjLzzzjvmd93mzZsngwcPlpdeesmUpnLetGRVjx495IYbbhDty5GUlOTzmO1wIAGGHWaBMSCAAAK+CxBg+G7HkSEkQIARQpPFUBFAAAEEEEAAAQQQQACBMBHYsWOHdOzYUdq2bZvdu8LVrR06dEjGjh0rVapUkcmTJ0tiYmKO3fJageGOyl3fjQ8++MD0zNDraSgSHR2d4xS7du2S9u3bm1JR2ldDS0SF8kaAEcqzx9gRQAABEQIMnoKIECDAiIhp5iYRQAABBBBAAAEEEEAAAdsI6Ivz0aNHy6xZs0zz606dOrkd24ULF2TAgAGyf/9+l30yTp48KX379jVfd+yB4e6EBw4cMCWrLl68aFZ+1KtXL3tXq5+G9szQlRlW42/dQZuGv/baa/L444/L9OnTzQoN69/TtoH1ciAEGF6CsTsCCCBgMwECDJtNCMMJjAABRmBcOSsCCCCAAAIIIIAAAggggIBrgb1795pSTNrgev78+dklnFztrcHBG2+8IQMHDpQ+ffqYXhkVKlQwu2oZqmnTppmVGdqwe8aMGZKQkODyorrvunXrZMqUKaKrOvT3oUOH5ggh9IX+uHHjTEAxZswY0ydDV1noGHbu3CnDhw93GXyE6jwTYITqzF0ft1U6zZO70JVOjmXP0tPTzTOunxl3m/Mx+X0+3e1vhZArVqxwey13n9+tW7dKs2bNZP369fLAAw94cqvsg0BECRBgRNR0R+7NEmBE7txz5wgggAACCCCAAAIIIIBAsAW05JMGDvryVYOJ/v375zsEDR80WHj55ZdFV0fUr1/flHc6ePCgaD+Lpk2bmiCkVq1aOc517tw5s9JDSz/t3r3bfE2P1x4XvXr1kpiYmFzX/vHHH00fjI8++kiqVq0qNWrUkJSUFNm2bZsJM/SF79/+9reQX32hN06Ake+jZ+sdZs+eLWvXrs1zjLrSSJ/dESNGmPAvPj7e7H/p0iWzikj7vrjbPAkwrDBSVza52//s2bPm86b9btxt+QUYW7ZsMZ9zNgQQyClAgMETERECBBgRMc3cJAIIIIAAAggggAACCCBgCwGrTFPRokVl8eLFUr16dY/GpS/bN23aZF64btiwQZKTk6VFixbSpUsX6dmzp8uG2taL02+++caEHu3atTN9N2688cY8r3nmzBkTiCxbtswEHxp6tGrVSoYMGWKuGRUV5dGY7b4TAYbdZ6hg47PCwpkzZ8rq1avNM2xt1mdDnwFdmVGpUiWvL6bhiK5KWrhwoTnWXYBhfea1XFt+vWN0tZOOSb8/6GatwHAMMC5fvmyCmFAv4eY1OAcg4EKAAIPHIiIECDAiYpq5SQQQQAABBBBAAAEEEEAAAQRyCBBghPcDcfjwYRPu6cokXa1RsmTJ7Bs+ceKEWRWhQYBjaSlPRRxLu+mKJQ0aNARxdS5dpaFB4/33359nmTe9ttXTRgOMxx57zKyS0uDxX//6l2RlZcnrr78uaWlp8tZbb0nFihU9HS77IRC2AgQYYTu13JijAAEGzwMCCCCAAAIIIIAAAggg4B+BwqhJry+htYyMlmPSl4ierExwvFsts/T555+bF4/t27c3Lzzz2qyfptbVCFr2hS10BUIhwIiEz1Qg+jxowKDlzkaNGiUrV66UTp065XhQrc9xkyZN8g0VXD3hVumoe+65R4YNG2bCBu1N4yrAsO7v2WeflfHjx+f5gdESbv/4xz9kzZo1pjyc86Zl3Tp06CB///vfpUqVKqH74WPkCPhJgADDT5Ccxt4CBBj2nh9GhwACCCCAAAIIIIAAAqEjEOya9FrqSF9QvvPOO173htB69EuXLs0ux6TKixYtMj+V7UmA8fTTT+e7b+jMXGSONBQCjEj4TLkqk1TQJ/L48eOm6b32itEST86rFbQvjAaWjz76qOlHo/t5ulmlo7744gtZsmSJWcXRvXt3twHGBx98YEKH1157zePQMzMzU/bs2WN62GjpuG7dupnwo3bt2i5713g6dvZDINwECDDCbUa5H5cCBBg8GAgggAACCCCAAAIIIIBAcAT8WZPesRm2/vTz888/L+XKlTM3ok2vp02bZppla8ChX7Oa9zo21NWm1H/961/lwoULpmm1uwDDsea89ZPbjgGGvgiPjY21ZW8I/Ul0a6Nmfs7nPBQCjPw+maH4mQpGnwft4TJgwABTckl/d372rdBEQw79vrFu3TrRz7aWm9JQo3///tnfTxznwLF0lHXu7777Ls8AQ1dl9O7dW5588kmzQuzTTz81qysaN24sjzzyiPTt21cSExNzTLVeR3vkPPPMM9K6dWvTj0YDEF0hxuc4v08FX48kAQKMSJrtCL5XAowInnxuHQEEEEAAAQQQQAABBIIq4M+a9PoC8OGHHxZ9geuqGbZ1rYSEhBxNerVklAYbWo/+T3/6k6mLb5XpcRVgaBiiJWJ++OEHUyamWrVqpnHviBEjpGbNmrJgwQL58ssvzTXq1KkTVE9PLhYOL+k9uU9f9gkHm1D8TAW6z8PPP/9sPqunT592+b1BnxUrVHD33DRt2tQ0stdAw3FzLB1l9dWwQk13JaTyKwPWtWtX06OjfPny2ZfavHmzCTd0RZiGpboSQ6/95ptvym233ebL484xCISlAAFGWE4rN+UsQIDBM4EAAggggAACCCCAAAIIBF7A3zXpv//+exk7dqyULl1apk6dKmXKlMlxE9ZKi1OnTplSUc4vIh13zivA0MBjzpw55oWnvqh03sqWLWua7OoLxrp16wYe0ssrhMNLei9v2ePdQ90mVD9Tge7zsGrVKuncubMpuTRx4kSX5aE2btwo2pNCe1g89dRTpsSUeur3lZEjR5oVGboSQz/71uoI59JR9erVM89afgGGBqMzZ86UHj16yMCBA01oqg25d+zYYVZlbN++PcdYf/31V3n88cflp59+MqvCNDS1gpP77rtPXn755VwrNjx+6NkRgTATIMAIswnldlwLEGDwZCCAAAIIIIAAAggggAACgRcIZE16V6PfvXu3KetSv3590+C7VKlSbm8yrwDDOkhfOB46dEjGjRtnyrm0bNnSrOTQMjBxcXGBB/TxCqH+kt7H2/boMLX59qdUubViUSlWrJhHx9hpp1D/TAWiz4MGjoMGDZJ9+/bJ8uXLfVoVZQUSupLjww8/lAYNGphwQ7+PaADhXJYqvwAjr2fms88+M8FG9erV5b333hNt0q2bzq0GPdpkXDe9vpaeuuOOO0yvDTYEELguQIDBkxARAgQYETHN3CQCCCCAAAIIIIAAAggUskCgatI731Z6erps27bN9L3QF4tvv/22tGjRIs+79yTA0BNYZV20Jr32zHjiiSdMj42YmJhC1nV/eQIM9zb7jqbJ/7cqWfq3TJAH7ixp2zl0N7BQ/0wFos/Dhg0b5KGHHpJ+/fqZlVlW7xtvJlfL0unqjRdeeME06dYg1FXpKOucBQkwtCfG0KFD5f3335f169dnBxbejJd9EYhkAQKMSJ79CLp3AowImmxuFQEEEEAAAQQQQAABBApFIJA16fWGHBtzWzfYpk0b8wLyrrvuyrfprScBxoEDB8xLUS1FNWPGDJk7d675iWxPApJCQf/togQYrvW/PZEhk5adk4uXrjc5/78dSknz24sW5lR5de1w+Ez5u8+D1a/m448/NsFD8+bNvTJ13Nnxe4KWo9KgUj/znm6u+um4OvbSpUumZNW8efNky5Ytor032BBAwHMBAgzPrdgzhAUIMEJ48hg6AggggAACCCCAAAIIhIRAoGrSWzevZWO0B8WxY8dEXwju2bPHfEmbbY8ZM0ZKlCiRp1N+AYaGAM8884ysXLlSVqxYIQ0bNjQlXvr06SOxsbGycOHCHA147TQpBBi5Z0PDi8nLz8uFtKwcXwylECPUP1OB6POgPSU6duwobdu2zdG7wvkJ0FJw2j+nSpUqpgyc1ePC2s95BUaHDh3Mii49v7sQQr/n6PcCLVmnv2sPCz1u165d5ntHq1atTAgSHR2d4xSswLDTd0vGEooCBBihOGuM2WsBAgyvyTgAAQQQQAABBBBAAAEEEPBYIFA16fMawJkzZ0z5mH/84x/mpaG+fMyrlEx+AYZeS180amkqLR9l/Tvyiy++MOFI7dq1PfYI9o4EGDnF3YUX1l6hEGKEy2fKn30e9DnXEHPWrFkmaOzUqZPbj9qFCxdkwIABsn//fpd9Mk6ePCl9+/Y1X7d6YOT1uc2rhNTRo0fl4YcfNj1WNOjUZuGOm16ja9euUqZMmRw9MIL9fYLrIRCqAgQYoTpzjNsrAQIMr7jYGQEEEEAAAQQQQAABBBDwSiBQNenzG4T1ElJfIOqqiXr16rk9xJMAI7/r2fXrBBi/z0x+4UWohBh8pnJ/2qweFRomam8QDQTcbY4NuXUVlYadVmNsLUM1bdo0szJDm4FrubiEhIQ8P955BRjaqHzixIkyZcoUsxpMV2NYK8I0aB03bpz885//NF/XAMZ5hYZdv68wLgTsIkCAYZeZYBx+E7DCCk9PeOLECU93ZT8EEEAAAQQQQAABBBBAIOIF9N9cJUuWNC/89L/d1aTPyMgQbbat+0VFRbl00xd/eg7rhZ63IYNjbXltjvvAAw+Y61y+fFnS0tLMS0Qt9aKbq3PrGFNSUqRo0aLmV37/ntT9dZWGBgZ22tRP71PL4ugYI3U7/IvIrE+jJPmyZwIDW1yTRtWv98cozC3cPlP62dPPfVxcXJ6sGjLoZ0k/g66e2+LFi4v+Uh99tjVw0M+x9qXp37+/Obf+vX4m9XtBTEyMlCpVKvu6+r1Jw4OXX35ZypYta0o/6Wfl4MGDoqGn9qLQIER73uS35dfE+/Tp06ac3fLly6Vq1apSo0YNM7avvvpKtJSWrsCYPXt2dhk6/d548eLFiP685mfO1/0j4LwiyD9nDe5ZCDCC683VgiCQ3//hdB4CAUYQJoVLIIAAAggggAACCCCAQNgI6EtJDTCsYMBVTXp9MakvMXXTsir67zRXNel1P92sF5Tjx483Tbm1OW/37t2za8s3atTIvIjUkMFxcwwwtFmw1dBXAwz9mr78zC/A0FIz+vJUa+TrS1d9CaovHvXFqt6rHp+VlWVCEX3Rql+z20aAIeJteGHNoR1CjHD8TOnnRD9/+pnVAFM/Y/pL/6zPq35dv0doyGB9H3D8XOkxVlCqf28FCHr84sWLpXr16mZ3/VxqEGB9LvVzrNe1QlP9HG/atMk00NZVLRp2tGjRQrp06SI9e/aUpKQkcx4dg37P0HNZ49EAVM+n35/yCzD0HHova9askQULFphr6fEakugKEO2VYfXh0O8n+r1E92dDINACBBiBFub8CPhJgBJSfoLkNAgggAACCCCAAAIIIICAg0Cga9JryRh90ag/0eyqtjwlpK5PRqSXkPK0bJS7D6+demLwmeJbLAIIIJBTgBUYPBERIUCAERHTzE0igAACCCCAAAIIIIBAkAUCXZPecYWFc215xzr2w4YNMzXu86pj7215qiBTFuhykRxgFDS8sODtEmLwmSrQR4GDEUAgDAUIMMJwUrml3AIEGDwVCCCAAAIIIIAAAggggIB/BdzVpM/rKr7UpNd69RpQaI8LV3XstTSLlocpX758njdIgOHf+S/ss51Py5IvD6XLrkNXZOs3VyTjqu+9LGpVipWJXUtLqWKue7UE6175TAVLmusggEAoCRBghNJsMVafBQgwfKbjQAQQQAABBBBAAAEEEEDApYC7mvT5cXlak97xPBp8aF+MFStWyNatW82XtLa8lpfq0aNHdm35vK5NgJHfzNj/6/t+1MDiemjxw6lMvwy4dGKUTO9bViqUjvbL+QpyEj5TBdHz77Hap8LarH4a/r0CZ0MAAU8FCDA8lWK/kBYgwAjp6WPwCCCAAAIIIIAAAggggAACeQiEawmpMxevZgcWXx1Jl9Qrvq+yyO8BerhZovT6Y/H8duPrESKgzcG1hJ02Dc+rNF2EcHCbCBSqAAFGofJz8WAJEGAES5rrIIAAAggggAACCCCAAAIIBFsgnAKM3Yevr7DQ34+c8XyVRVxMEbm7epycTcmSgyczfJqC+Jgi8rf7i8tfGxTz6XgOCh8BAozwmUvuJPQFCDBCfw65Aw8ECDA8QGIXBBBAAAEEEEAAgYgTsErqeHLjbdu2lXfffVeSkpLc7n78+HHp06ePbNq0SRYtWiS9evXK3tdf1zp37px8/vnnZizt27eXnj175jl8qyTLkCFDZNCgQZ7cKvsgEHICoRxgHP9VV1lcMf0s/v9j6XI5w/NVFtVujJEGt8RLg1vipH7VuOx5m7rmgmz++rLbeaxWLka0dNSeI+ku97mxVLT8rWVx+eNtRUPuWWDA/hEgwPCPI2dBwB8CBBj+UOQcthcgwLD9FDFABBBAAAEEEEAAgUIQmD17tqxduzbPK1+8eFG2bdsmI0aMkKlTp0p8fLzL/TMzM2XixIkyZcoU83XnAKMg19LQ4uOPP5alS5fKhg0bJDk52eU1XA3MCjCefvrpHIFKIXBzSQQCJhBKAUbm1Wu/lYVKl73H0uXHXzxfZVG8aJTcWS3OBBYaXCSVcN90212I4diwe+/RdFmwMUUOnnK9YqNGxVizIqPezb+HIwGbRE5sKwECDFtNB4OJcAECjAh/ACLl9gkwImWmuU8EEEAAAQQQQAABfwpcvXpVJk+eLDNnzpTVq1dLq1at3J5+/fr1pqGyN+GC48ncXevs2bMmeNAAo0SJEvLXv/5VLly4IB999FGukMQ6n7540qBF/x3gKsDQl72xsbFCY1Z/Pi2BP9e1a9dMTXr9PTExMfAXDKEr2D3AOPxzpnx56IrsOaqrLDIkI9PzVRY1K8bK3b8FFrffFOvVrDiHGI7hheOJPjtw2QQZ2nPD1XbPH+Ll0ZbFRVduhNOmz43+iomJkWLFKJvlOLcEGOH0pHMvoS5AgBHqM8j4PRIgwPCIiZ0QQAABBBBAAAEEEMghcPjwYVOiqVatWqIrKEqWLOlSyCodpV+sVKmSKe/kvAIjP1p319LVFxqi3H///fKnP/3JjMEqR+XqGqmpqTJs2DD54Ycf5LHHHpNq1arJ8OHDzQqSmjVryoIFC+TLL780Y6xTp05+w+LrNhNIS0szwZM21mX7XcBuAUbaFV1lcUV2H7leFurEr66DAVdzmFQ8SupVvb7CQldalCzmfpWFJ8+AFWK4Cy8cz/HhrjQTZKS7CVha35EgfVsUz3Plhydjsss+dntu7OKi4yDAsNNsMJZIFyDAiPQnIELunwAjQiaa20QAAQQQQAABBBDwm4D+lPuMGTNk1KhRsnLlSunUqZPLc1ulozTgWLFihWzfvl0mTJjgVYDh6bWsAeQVYGjgMWfOHBNQ6OoL561s2bLSrl07GT16tNStW9dvXnY9kbUC5auvvvJoiPkFTzpXb7zxhgwcOFDc9UVJT0+XMWPGmOfH3ZZXTxV9pr777jtT3kzDpldeeSW794p+LTo62qyucdz0mdi4caOZdw3RIm2zw4vo705kyK7D6bLv2PXQ4mqW590i07gAACAASURBVLNQt0qc3Fk9ThreEidatsnfm4YYgx4oIaU8DEMWfZYii7emuh1G5yaJ0vuPiaKNw0N5s8NzY1c/Agy7zgzjikQBAoxInPUIvGcCjAicdG4ZAQQQQAABBBBAoEAC1qoKfVm8cOFCqVixosvzWaWjdJWDrpR44YUXvA4wPL2WNYC8Agxrn6ysLDl06JCMGzdOli1bJi1btjTja9y4scTFRU49ezUYO3asnD9/3u3zoFYHDx4UDR7ef/99adSokdt99+7dKz169JADBw64DTC0zNPIkSNl3rx5bs/jHGBoMKHn1Llavnx5dvjkvJ8GKM7hhV5En4mtW7fm22i+QB8KGx9cGC+iz6dlmcbb2kdCA4tT5z1fZVGxTLRoaGF6WfwhXorF2S8ISEu/Jgs2Jsv/7L7kdub/dn8J6dw4dEsvFcZzY+OPUY6hEWCEykwxzkgQIMCIhFnmHrP/D67+n102BBBAAAEEEEAAAQQQyF9g/vz5MmDAAHn99dfN765eGjuWjnrnnXekcuXKeZZ3cndVT67leKwnAYbuv3nzZnnkkUekdevWpmfGE088YVaUaL13tt8F9u/fL127djXhjq5ecddfQhu6a1ClgZZu7lZRWH1L9OWopysidL/evXub895xxx3StGlTWbNmjdSrV89lKKGBh/77TnuZ6OYcYGgok5GR4bbpfLjNv1qfvZAmpYvHB7SXwb4f0+UrUxYqw4QWnm66UqFulVipbxpwx0v1G0PnM3jy3FVZsClZPv/2isvbLV0syjT6bnVHgqccttmPAMP9VBBg2OYxZSAICAEGD0FECLACIyKmmZtEAAEEEEAAAQQQ8JPAzz//bPpHnD59WhYvXizVq1fPdWbn0lFt2rTJfpHsTQkpT67lfHFPAgz9af5+/fqZ/h1aymju3Lmm9NHbb78tLVq08JNU6J/GKt81adIkUwLMmkfnO3MsHTV48GCz2sHqd5KUlJRj9xMnTpjG69pIXYMJ56+7UtMyZTpnnTt3NnOmK0K6d+8uFSpUcHmODRs2SJ8+faRbt27mWh988IFs27bNzPW///1vU8JM72XixImm5FS4byd+uSTPrUqWR5oXlSa1Xfeq8cVAm1rvPnx9hYWGFu6aXLs6d9VyMWaVxd3VdZVFnMRG22+VhTcm3xzPkPkbk+XrnzJcHqb3++ifikujW+O9OW2h7kuA4Z6fAKNQH00ujkAOAQIMHoiIECDAiIhp5iYRQAABBBBAAAEE/CSwatUq8yJ5/Pjxbl8AO5eOslY1eBIuOA7Tk2s531Z+19CXcs8884zp3aEv5Rs2bCjWahH9iX1dQVC+fHk/aYX2aazm6RpG6EqYMmXKuLwhq3TUPffcY5qka8DlLlyw+m40adLEBAoJCd7/ZLp1DnfX0H4X2ndFg4zk5ORcY9bVJBpw9O/fP+wbfv+SfFUmLj0nR85clZgokUndyshd1X0vk/Z7YJHu9mW9q4ekeNEoqXtzrNxx8/VeFjclhc4qC28+xdsOXjGlpY67aUyuDci10fdtlf3fy8ObcXqyLwEGAYYnzwn7IFDYAgQYhT0DXD8oAgQYQWHmIggggAACCCCAAAJhIKBNsAcNGiT79u0zvQjq1KmT665clY6ydsovXHA8mSfXckXqyTX0pbb+RL6Wj7L+PfDFF19IiRIlpHbt2mEwUwW/BcdVFbo6RV/2u9qs0lHqt2TJErOyIq/VEbt27ZL27dvLo48+ako7+bICIr8AwxpnamqqrF692pQG09U8L774oikbpgGVq7JnBVez1xk0vJi07Lwc/jkze2Ax0UVkUtfSHocY+iLe6mOhKy1+TfG8+7Y23L7j5lipX/V6L4vQXmPh3dx+vOeSKS2Vctl1qermtxWVXn9MtHWQQ4BBgOHdU8/eCBSOAAFG4bhz1SALEGAEGZzLIYAAAggggAACCISsgP5E+0MPPWTKL02dOjVXDwF3paN8CTDyu5Y7RE8CjJCdgCAO/OTJk9K3b1+5evWqWD1MnC/vGHJY/VC+++67PAMMLS/VrFkzswKiXLlysm7dOtOUW0tDaaihQYn+fV6buwDDuYm3BhijR4825ac0nNKyZ2+++abcdtttQZQsnEu5Ci+skeQVYmRevSZ7HPpYfHvCdUkkV3dVtriusogzqyy0NFSF0uFfniu/2V36eaos3Jzidrf2DYpJz2aJUqpYVH6nCvrXCTDck1NCKuiPIxdEwK0AAQYPR0QIEGBExDRzkwgggAACCCCAAAIFFNCXwVoe6OOPPzY/ad+8efNcZ9RVDdpbwFXZHleXd9fo2ZNrubsdAowCTvRvh1uNs6dPny4jR450uWLBsXSUlmwqWbKkCSPyWoHh2JDb1Ui1QbeWq9JAw93m7hoaoFnlyvS/dezPP/+8KRVWpUoV6dmzp2kAruGbu2bk/tEr3LPkFV5YI3MMMY6eyczuY6GrLC6keb7Kok4VDSxipd7NcaYJN1tugcyrYlZjrPkizS1P7+bFpft9iRJlo2UqBBjun2YCDD7pCNhHgADDPnPBSAIoQIARQFxOjQACCCCAAAIIIBA2Ajt27JCOHTuKhg5z5sxx+QJYywNpfwl329GjR80L7rvuusv8lP3NN99sXiY791bw5FrurkGAUfBHTst36UqIb775xm2pMOfSUfXq1TMXzi/A0P4Uzz77rGi/jKeeekoqVqwounLi+++/N0GJrsjQlRjunrG8rpGVlSVRUdd/kl2fod69e8uDDz5oQoy4uDjTqH3gwIHy1ltvmVJS4bh5El5Y960vyyuUjpET534vMZWfia6q0BUW2s/irmrxklTCfisH8ruHwvr62eQs0x/j319fdjmEhLgi0q9lcWl3d7HCGmKO6xJguJ8GAgxbPKIMAgEjQIDBgxARAgQYETHN3CQCCCCAAAIIIIBAAQT0RZaW4pk1a5Zpft2pUyefzuZJuFDQa3lyDZ8GH0EHrVmzxpR4evLJJ102andVOsr6d1V+AUZejNax2q/iww8/lAYNGrjc3d01tNyV1VNDx7hz507TTFxXX+imocuWLVukVatWucqfhcP0ehNeeHq/sdFFzAoLLQ2lv+rcZP/m057eW2Ht98PpTBNkaKkuV1vF0tHSp0VxaXF70cIaorkuAYZ7fgKMQn00uTgCOQQIMHggIkKAACMippmbRAABBBBAAAEEECiAgFUqSBtca3kf5xUTnp7ak3ChoNfy5BqejjcS93Ms3/X+++9Lo0aNcjG4Kh1l7VSQAEMDiPHjx8sLL7xgypRpKSpXm7trpKenS2xsbEQ06HZ28Wd4cfMNMdmrLLQBtx37M4TDZ/PLw+kmyHBssu54X7Urx0qvPxY3/UQKYyPAIMAojOeOayLgrQABhrdi7B+SAgQYITltDBoBBBBAAAEEEEAgSAL6Unny5MmiwYCW4NHSQr5u+YUL/rhWftfwdeyRcpzVPP3hhx+WGTNmSEJCQo5b1588HjVqlMydO9djkkWLFkmvXr082t+T+XMXYFy6dMmUkIqPj/foWuGyk4YX/7X4vPx41vNSUM73XqSIyJ/vTDC/bq3AKotgPhub9l2W+ZuS5VyK694jjWvES8+miVKjYnDnhQCDACOYnwOuhYCvAgQYvspxXEgJEGCE1HQxWAQQQAABBBBAAIEgC1gvi4sWLSqLFy+W6tWr+zyC/F5O++Na+V3D58FHwIFW+a4333xTVq9ebUotOW8aYGhPCe0x4WrTEGHPnj1mJUT9+vXN748//rh06NBBDh06JGPHjjUlnTQUc26kXdAVGHpt7YMRzg26LXN92f318Qw58FO6fP1Thnx7IqNAT+gNJaJlUrfSUv3GmAKdh4N9F1i9I82syMi65vocbeonmEbf2ockGBsBhntlSkgF4wnkGgh4JkCA4ZkTe4W4AAFGiE8gw0cAAQQQQAABBBBAAAG/CFjN05s0aeJzqbC8SkhduHBBBgwYIPv373fZHPzkyZPSt29f83VfemCEc4CRfClLDpjAIiM7uLjq+gf2vX4WCC+8JgvoAW/9O0WW/yfV7TW6NEmUbvclSmJ8kYCOgwCDACOgDxgnR8BPAgQYfoLkNPYWIMCw9/wwOgQQQAABBBBAAAEEEAi8QGZmpmnYPWXKlAI1as8rwHBs/q1NwqdOnWqabOumvTemTZtmVmYMGjTIZfkqSyGvElLhsgLjcvq17KDCCi4uZ7j50fwCPB6EFwXAC+ChGljN35gin+y95PIq0VEifVsUFw0zArURYBBgBOrZ4rwI+FOAAMOfmpzLtgIEGLadGgaGAAIIIIAAAggggAACQRLQVQ9du3aVypUry8KFC6VixYo+XTm/Jt4aVIwbN05efvllKVu2rCkzFR0dLQcPHpSjR49K06ZNzeqPWrVqub1+OAYYmVdFDhxPNyssNLDQslAplz1fYhEXU0RuuylWtPHzzh/S5YdT+ZeUIrzw6REP6kHa12TBxhTZ8f0Vl9ctWzxKev+xuLS9M2evGn8MkgCDAMMfzxHnQCDQAgQYgRbm/LYQIMCwxTQwCAQQQAABBBBAAAEEjICuBLC2mBjq8QfjsdDeE7oa4plnnpHp06fLyJEjxfp3krfXzy/A0PPpi9FNmzbJvHnzRJuGJycnS4sWLaRLly7Ss2dPSUpKyvOy4RJgWCsrrODiXKrngYUC3VY51oQWt98UJ7ffFCulikVd/wxdvSaTlp+X3YfT3ToSXnj7ZBfu/vuOpcuCTSlue51o75KezYpL01r+a2BPgOF+zrUHxpFTaVK1fIIkJPg/PCrcp42rIxBaAgQYoTVfjNZHAQIMH+E4DAEEEEAAAQQQQACBAAikp6ebckJxcXER0Yw5AIQRe8q0tDTRMlV2beL9/anrPSysFRZnLl71aq5uKR9jwgoNLjSwuLGU+2bOeYUYhBdesdtq5y3fXDYrMk5fcP3s3FU9Trrdmyj1qsYVeNwEGO4J9x9NledXp8rwPyfIvbVLFNiaEyCAgO8CBBi+23FkCAkQYITQZDFUBBBAAAEEEEAAgbAXIMAI+ykOyA1qcJGSkiJRUVG2CTCOnsk0paCur7RIlxPnvAssKpeNzl5doSstqiR5tyLJVYhBeBGQxy/oJ133ZZoJMtz1RWl+W1HT6FtXZvi6EWC4ljt4MkMmLjsnF9KuifYimdStjNxdveCBka/zxHEIRLoAAUakPwERcv8EGBEy0dwmAggggAACCCCAQEgIEGCExDTZbpBaekxLURXmyp3jv141QYW1wuLYL7+XQ/ME7IaS0XL7b6srNLC4tUKsJ4fluY9jiEF4UWBO253g3S0p8t7/prodV7u7i0m3+4qJzr23GwFGbjENL7Q823mHcm+EGN4+WeyPgH8FCDD868nZbCpAgGHTiWFYCCCAAAIIIIAAAhEpQIARkdNe4JsujOfm5wtXc6yw+OG0d4FFyYSo33pYXO9joaFFkQJL5D6BFWL0v79EgX4iPwBD45R+ENBVGLoaQ1dluNt6NE00paXiYz1/wggwcmq6Ci+sPQgx/PAgcwoEfBQgwPARjsNCS4AAI7Tmi9EigAACCCCAAAIIhLdAYbyIDm/RyLg7fW5mrrsgvZomSOUbiwfkpn9NycqxwuLbExleXUdfHlv9K6zG2968UPbqYuwccQLaF0ODDO2T4WorXrSI9GxaXDo2KuaRjQYYU9dclMfbFJOk0okeHROuO+UVXhBihOusc1+hIkCAESozxTgLJECAUSA+DkYAAQQQQAABBBBAwK8CBBh+5YyYk7304XnZsO+KVL8xSp7tniRli0cV+N6TL2U5rLDQXhbpcjXLu9Nqs+3bboozTbf1l666YEMgkAIarC3YlCL7jqW7vIz2VtH+GK3vSMhzGFNW/Spbv82Q2ypHy7M9kqRYnOerNwJ5f8E+tyfhBSFGsGeF6yHwuwABBk9DRAgQYETENHOTCCCAAAIIIIAAAiEiQIARIhNlo2HOXHdRPtl7KXtE2jtiYtfSXocYl9KvyQHTdDs9O7i4knHNqzv9Q/mY7HJQGliUK+l97wGvLsjOCLgR2PH9FbMi48ezrkub1a4ca8pKNa4Rn+sM//3+BfnswO8rOepWiZOJ3UpHXIjhTXhBiMFHEYHCESDAKBx3rhpkAQKMIINzOQQQQAABBBBAAAEE8hAgwODx8EbAObywjvUkxNDeEF8fz7geWvwWXKRc9i6wuClJA4vrqyu0h8VNZWO8GT77IhBwAQ335m9MEV1R5Gq75w/xZkWGPsO6OYcX1jHhEmKkXbkmKZezRD/rqVeu/57959/+Xv98+mKWfHc8XTK9XHWlXvTECPhjzQUQyBYgwOBhiAgBAoyImGZuEgEEEEAAAQQQQCBEBAgwQmSibDBMd+FFXiHGgd8Ci69/Shf97/Op3r2d1BUVVmChfSxuKU9gYYNHgSF4ILD8P6ny1r9T3O55f92icvFSluz8wXXpKT3QDiGGrpTSgCFVgweHAML82SGASHUMKn77mjY8D9ZGiBEsaa4T6QIEGJH+BETI/RNgRMhEc5sIIIAAAggggAACISFAgBES01Tog8wvvLAGqCskWtYpKkfPZJrA4szFq16NvVSxKLOywoQWlePMf7MhEKoCWddEFmxMltU70ny+hYKGGBoi5AgbrvwWRlirIvT3K7rP76sjrDBCV0+EylajYqxM6lpaSifS9yZU5oxxhqYAAUZozhuj9lKAAMNLMHZHAAEEEEAAAQQQQCCAAgQYAcQNk1N7Gl74crtFY4v8Vg7q98bbcTGR2bzYFz+OCQ2BcylZMn9Tsmza93ufC29GXqtSrAxuU0KuXhWzCsIxkLDKMmUHENlfv75CIhI2wotImGXu0S4CBBh2mQnGEVABAoyA8nJyBBBAAAEEEEAAAQS8EiDA8Ior4nb2d3hRpIj8VhIqTm6rfH2lRYkEfmI64h6sCL3hwz9nyvgl5+Scl6XUQpErNrqIJBYtIsXjo67/bn5Z/x0lxeOd/ly0iCTERcmcf12UvUfdl9VyttDA8+8PlpKmtXI3Rw9FN8aMgN0FCDDsPkOMzy8CBBh+YeQkCCCAAAIIIIAAAgj4RYAAwy+MYXkSf4UX2uDbsfH2DSWiw9KLm0IgPwF3DbvzO64wvq5howkcHIMGF6FDYnxUdjihIUVi0et/1gDDl+1qlsikZefky8OehxixMUVkSJsS0rZ+gi+X5BgEEPBCgADDCyy77Hrp0iUZOXKkzJs3z6MhbdmyRZo2bWr2vXr1qowfP15eeOEFt8cOGjRIZsyYIQkJOb8JHzlyRGbPni3r1q2Tb7/9Vu666y7p1q2b9O/fX8qVK+fyfGfOnJH58+fLsmXLZPfu3VKrVi1p166dDB8+XKpVq+bR+P2xEwGGPxQ5BwIIIIAAAggggAAC/hEgwPCPY7id5ftTGTJ+6Xm5mFawEjSPtCgu3e5LDDce7gcBrwX2/Zguk5edl7T04PWVKBZfRKyAwQQL+uffAoYcwcRvf/f7aokoSYjzLYDwGsbFAb6EGHoa/V6j33MKY3vuuedkwoQJHl26bdu28u6770pSUlL2/s7v+apWrSqtW7c27/kaN24sUVG5V6p98MEH0qFDhzyv6fgeUne8du2a7N2717xT/PTTT+Xo0aPSokUL6d69u/Tt21cSE91/v966das0a9ZM1q9fLw888IBH98pO4SdAgBGCc+pNgKHffN5//3258847zZ1euHBBBgwYICtWrHB7564CjD179sjgwYNl+/btJoSoUqWKHDx40HzTadOmjcyZM0dq1KiR45w//fSTOUYDDx2Hfv3HH3804Uf9+vXl1VdflXvvvTcoM0CAERRmLoIAAggggAACCCCAgEcCBBgeMUXMTifPXZUd318xv/Yc8fwnoF0BPdGupLSpx09ER8zDw43mK1DQEOMP5WOlyg3RLldGWMGE46oJXUURqlteIYb2vEgqHiXbDl7JdXvNby9qVmOUDHJpOg0E1q5dmyf3xYsXZdu2bTJixAiZOnWqxMfHm0Bh9erV8tRTT5n3evoDyvqDyda+JUqUMD/8rD88HRMTk+P8GoL07t07z2s6Bhh6rcWLF5v3g8nJyeZapUuXlq+++kp+/fVX6dq1qwk2ypcv7/KcVoDhHIqE6jPGuH0TIMDwzc3WR6Wmpsro0aPlnXfekddee0169uwp1gt8/cb08MMPS6VKleSNN96QUqVK5XsvuopCQw1NSXVlxiOPPGK+gel1pk2bJpMnT5Zhw4aZb4TWqg0NWXQMGmxMmjTJ/Ld+7cqVK7Jo0SLzTVBTXV1F4m71Rr4D82IHAgwvsNgVAQQQQAABBBBAAIEACxBgBBg4BE7/a0qWCSy++P6KyxeCvtwC4YUvahwTCQK+hhj/t2MpaX5b0Uggyr5HVyGGY8PuRf+bIou3pOYyqVkp1oQYNSvG2sZLq7DoO7uZM2eawKJVq1ZmbPv37zfBQVpamrzyyivyl7/8xay20LBh586dpmrKqVOnzA8/N2zYMMf9WKs+PF0Roefr0qWLOceCBQukZcuW5h2lhhdjxoyRf/7zn/LMM8+Yceq7Rh2DvjssWvT6c+cqwLh8+bIJYqx3fbYBZyABEyDACBht4ZxYvzm99NJLJjAYNWqUPP/88+ZDbW2auuqKCQ0c9JtOdHT+dUBXrVolnTt3zpHWWufTdFa/sX3yySdmpUejRo3Ml3bs2CEdO3aUJk2amBJSZcqUyR5DZmamTJw4UaZMmSIrV66UTp06BRyLACPgxFwAAQQQQAABBBBAAAGPBQgwPKYKqx3TrlzLXmmhP8V8JcN/ZW0IL8LqUeFmAiDgbYgRieGFxe4YYjiGF9bXN399WaauuZBrlkoWizIhhl1Cn8OHD5sfatZKKrrKoWTJkmbM+sPJuvpi+vTp5geMHYMADRD06/pOUX8oWn+gOdvFoSy9Jysi9Fz6XlJXc7z++uumIozjtY4fPy59+vQxYcny5culTp06cvLkSVNWSgOMxx57zIQaWor+X//6l2RlZZnzaPDy1ltvScWKFQPwSeGUdhQgwLDjrBRgTJpM9urVS2655RazAqNy5co5zrZ06VLp0aNHrm9C7i6p/7DQRFS/eblLVxcuXGhWZWhwot/4HL8ZOn+zs67z2WefmXp3uv+LL74ocXFxBbjr/A8lwMjfiD0QQAABBBBAAAEEEAiWAAFGsKQL/zpZWZIjtLjgQX+LCqWj5Z5b4+WmsjGy9PMU0dUaeW2EF4U/z4wgNAQ8DTEiObzIfln/W2PvUe1LSenE3L0gDp3OlCmrzsvJ81dzTf4jfyou3e4t3D48jkGE4w8P69+//PLL8j//8z/y+OOPu+xnYZWJevbZZ034YG1WSXv94Wh9v6jBSF6blowaOnSoKWGlqznq1auXY3fHgGPJkiWmJ4aWnv/HP/4ha9asMeWtnDctUa89OP7+97+b8vZskSFAgBFG82ythtBlYRpeODfV0W8MuiRLf2kY8csvv5hvWtrXQpvzaAjh3Dzn3LlzJg09duyYacRdu3btXGLWci6rd4aGBZrUzp07VzZv3izNmzfPdYz2wdBvTBUqVMjVRCgQU0KAEQhVzokAAggggAACCCCAgG8CBBi+uYXSUbsPp5vgQlda/Hwh9ws+53vRF4SNa8RLoz/Em/Ai+rf3hdrYe/Ly825DDMKLUHoqGKsdBPILMQgvPJ+ly+nX5MU1F0wpPOet7Z0JZjVGbHThNAWxVjdo5RX9wWNPVyto1ZRx48aZMvEaIjz44IPZt2b11dX3iRpyaHn6vLazZ8+aH7LWFRbuAg93YYmOQ/vxaoWZTZs2Sbdu3UyYou8lnftyeD5j7BmqAgQYoTpzLsZtlXrSEMJxaZi1qy6xeuKJJ0xT7erVq8s333xjmmlb3xQ0GdVlWVr/ThNN3ayeGfrf7733XvbfO17eOYzQbyS6LEyDjQ8//FAaNGiQa7SefBPz59QQYPhTk3MhgAACCCCAAAIIIFAwAQKMgvnZ9egDxzNkx8HrocWxXzLzHWbR2CJyb63fQ4uEONcv+tyFGIQX+RKzAwIuBdyFGIQXvj0w8zcmy6rtabkOrl8tzoQYVZJyNsL27SreHaXl3PXdnKvSTa7OpD/0fPr0aXn77bdN2Sf9YWYNMRITf19JYr3LO3/+vPyf//N/ZOPGjeYHl8uWLWt+iFrfOeoqC+sdnBV4aMNuVyswdBzuAgyr+bf2x9AeuvpD1c59fr0TYe9QFiDACOXZcxi7rpTo37+/abTt2JjH8fZOnDhhks9///vfpo6cfkOyGmj/9NNPpmmOrtzQr2nJKP0m5clKCed99Jr5JawEGGHy4HEbCCCAAAIIIIAAAgj4IECA4QOaTQ85/HPm9ZUW312R705meDTKprWLSqM/xJmVFqWK5S7N4uokziEG4YVH1OyEgFsB5xCD8KJgD8v6ry7Jyx9dzHWS8qWjTYhxzx9+709bsCvlf/TPP/9s3u1pILF48WLzQ8zuNitAsL5eokQJmTBhggwZMiRHeKFft97/aSDhatMgQ38oWiuuaIihfXp11cQLL7zgMkjRH6jWsvK6j3O5Kg1GtFKMvl98+umnzUqMvXv3yptvvim33XZb/gjsEVYCBBhhMp3W6otHH31U5syZk+ubjPWNRj/wukJCyzuVL18+x91by8t27tyZHYLYOcBwbPwTiGlUBzYEEEAAAQQQQAABBBDwv4D+sJT+eyQ1NdW8YGELLYGzaTHy3Zmi8s2ZBDn8q2cv5WqWuyy1brgk+nupovmXlHIlcvJirCzafYO0uvWi3F05NbTQGC0CNhQ4ei7efKY63H5O6lbIvYLAhkO29ZCOnY+TJV8lScqV6FzjbFf7vDS+OSUg4y9TpozcdNNN2f1lrXeEGgxMnDhRtIyUhgXaIFtXRdx8883ZDb21TJS+I9RNq7Doe8B77rlHZs6cKffee2+Optv6g9H6w89nzpwx5envNdx9ZwAAIABJREFUvvtuiYqKEi1pr31x9e80XLAacus5tQeu9uLV3rcLFiyQli1bmnPq//6/+uqrJrjQijCOAcavv/5q+nPoD1svWrRIqlWrZsILPc99991nyuHr/4/Qe9J3mVrSis29gKvKOKHmRYARajPmYrxWE5158+aJY2Meb2/NsXnOlClTZOzYsbZegUGA4e0Msz8CCCCAAAIIIIAAAvYQ0BcP6bE3Stn4NAIMe0xJvqNIvhIt32po8XOCfPdL0Xz31x2ql70itcpdklrlLktSsfxLSnly0tMpsVK+uGcrPTw5H/sgEOkCJy7GSaWS6ZHO4Lf7T0mPluV7y7oMd++rmiJ/rnXeb9fSE2k4oeFFUlKSCQa0Qov2qN23b1+OIEFDAg0v9H9/9ZcGCs5bVlaWbNiwwax40DJRWvapYcOGHo3X8d2khhkjR440x2nIMH36dBkzZoz5c5MmTaR48eJy8OBB82ftyavloZxXYGgwoQ29dX/d9J2lVp254447TD9d3TIyMkzIoYEHm3sBAgyeDlsI7N+/X7p27SqauLrrU+HpQJ1rz1llp/R4dw16rFUa+g1TS1DpCo+hQ4fKtm3b3Na4s0pIaUq6ZMkSufXWWz0dok/70QPDJzYOQgABBBBAAAEEEEAgIAIHj1+S51Yly4MN4qTLfaUDcg1OWnCB1CvXTHmo7d9dka3fXZasrPzPWbNirNxb83oj7uo3Br/ue/4jZA8EEEAg8AKvfHxRPvryUq4LNakZb0pK3VAi9yoNf4xKA4iHHnpI+vXrZ3pYxMd7tkrO8dpW/wz9webnnnvOhCSebJ988om0adPGrJ7Q0KJo0ethtwYjWhJq1qxZJiDRUlOdOnWSESNGmBUaWipKV1pouSg2BFwJsAIjDJ4LK3Tw5BuLJqK6JSQkuLzzhQsXmm8cVvKpya027jl27JhJRGvXrp3rOG3W3axZM5Pwau8MDQtGjRpllqDpN6jmzZvnOsaT0lT+nBoCDH9qci4EEEAAAQQQQAABBHwX0J4Jk5adk1+Sr78NH/RACXmwYTHfT8iRfhW4miXXe1ocvCKff3tZ0q5cy/f8N98QI01rx5sa77Uqxea7PzsggAACkSDwwc40mfdJcq5brXZjjAkx6lbJvQqiIC5almnYsGH/j737gI+qSv8//iQhPZQkIkWqiqCsFHURBWVZ2q6gIEVAilIsiLCKioiriP5tINIVRdRVBLGi6EoTfyhYEEQQBWQVEEWKtCSkkfJ/PQdn0maSSTKZzL33c18vXhZuOef9XDHJd855ZMWKFebDwp5+HufL/V0/59OfB2pPC+2L4ctR+OeD3n726LqX9sPSlRkvvPCCrFy50r3awpdncY6zBAgwLF5v13/sGhzovnXXXHON1xnpOePGjTP73+mvwlsw5W+u40o+899f/zDp0qVLkfvr1lW33nqr2e/OtUTM9ax58+aZYKPw4Upl9Xxt2ONp6Zo/S0OA4U9N7oUAAggggAACCCCAQNkENLyY/OZxOZxUsAcCIUbZPP151ebdme7Q4mhKyUstalYLkysviJK/nhMhFzbw7w/h/Dkv7oUAAghUpoD+2frYu8eLhMFRESEmxOh8oecPGJdlzBs2bJBevXpJt27dvPbHTU9Pl0cffVT0XN0+3tP2Qq4gYuTIkabfRExMjLiu062p9DpPjbS9rcDwNpfdu3fLwIEDTUCiH6iuU6dOWabNNQ4QIMCweJF1CyZNRHVvOG8rJFxTdC0j0/3rdKuns846q8Dst2/fbv7g0NAif8MdV/MfXdpVePmZNuoZM2aM6B9SS5culTZt2ph7uv7Q1L3qdOmZbm/lOnT/Ow1Q9A+88vTsKE3pCDBKo8W5CCCAAAIIIIAAAgj4X8BbeOF6EiGG/81LuuMPv55yhxa/Hyu5sXbV6FDpcEGUXHpupFx0NqFFSb78PgIIIKACvx/PlinvnZAf9xft3zOwfawMviKu3FAZGRkyfvx4s01TcT9ry//hZV35MGLEiCLP9raFlOvDyp6u0/tqE2/dcir/B5y9TUxXi+h4dfeW559/XjQsqehet+VG5gaVJkCAUWn0/nnwjh075LrrrpO6deuaHhXatMfb4QobNNW86aabTOJas2ZNc7re51//+pdZsqUhha7UcO1xd/jwYbOKQpvl6B9WgwcPNnvo6R82U6dONX9AubaPci0P062q9A+iOXPmmLBCGwBpkyD9A1VXd+jKi44dO8r8+fPlzDPP9A9GMXchwKhwYh6AAAIIIIAAAggggIBXgZLCC9eFhBgV/xL9fDDLHVpoXUo6wsNCTGjh6msRFlrSFfw+AggggEBhAd2Mb/oHSfLxd0X7YnT8S5SM6lpNYiNDygy3detWGTBggNn6vfAHiQvfVPtO6Ln68zjdIuryyy834YE2yt64caP5oPKBAwfMzxnbtWvnvtz1DN1FJf912uPio48+Mv1wa9SoIUuWLJGmTZt6nIt+qHnLli3y5JNPmg9Pa9+L2bNnF/jgc5kRuNC2AgQYFi9tafeX27Vrl9kPT4MKbZrTsmVL0bBBG27rMXHiRPNLw4b8xxdffCGjRo0yf8joH0L169cXvdfevXtNgx4NKpo0aVLgmvzPatiwofn9ffv2ifa/0Oc+++yzctlllwWkAgQYAWHmIQgggAACCCCAAAIIFBHwNbxwXUiIIZKTKxJa9p9jFanB/qPZ7tBi+29FPwHs6bVt3yxK2jU93Yw7OsKPg+G/EQQQQMDBAm9+cVJe/r+UIgLn1ws3IcY5taqUWif/6gdvqyry31RDBN3yXX/+l5ycLK1btzYfcNYPPuvPB3VLJ/193aUl/6oIDTg0nNCg4ujRo6ZnRbVq1UQ/+Lx582bzc0YNNvr3719kNYWGFBpYfPvtt+aZemizb12xoddxIFCcAAGGxd8P/YNDU1NfGni7pqorJ3QVhl6rTbb1D4pOnTqZgKJDhw4SGur5IzV79uwxqeiHH35oQgj9A05Xf+hyM9dKjsKc+oeYJr+6vZX+YabhR/fu3U2a26hRo4DpE2AEjJoHIYAAAggggAACCCDgFihteOG60MkhxsmMXNPkfGD7OLmocdm3aTqSnCNf7kqXz3dmyLd7Mn16Ky8+O1KuPP90aFE9hqUWPqFxEgIIIFBKgS9+zDB9MXIKtRuKjws1IYaGx6U59Gd0GhpERUXJ4sWLpXHjxiVermGErqh48cUXTdNvvYf+zE77ZwwfPlxatGjhcUsnvU53cdEdVXTLef1gs+tnfboNlK4A8bQVlAYVuotLq1atzM8edbwXXHCB159BljgBTnCUAAGGo8rt3MkSYDi39swcAQQQQAABBBBAoHIEyhpeuEZ7edNI0VUANWJDza/4mFCpZvMfqrvCC+1NoVs1PXRdfKlCDL3+yx9PhxZf7srwqfDN64ebLaLanBsp2pibAwEEEECg4gX0/5FT3z8hew8X3cpv+N/jpM+lBXdGqfgR8QQEgleAACN4a8PI/ChAgOFHTG6FAAIIIIAAAggggEAJAuUNL4q7ve4RbgKN2LA///pnwPFn0OEKPGrEhEpkuHW2PsofXrjm70uIkZUj7tDi8x8z5FSW7rRe/KFblGho0fa8KDkrgdCiJC9+HwEEEKgIgbTMXJnxYZKs25Fe5PZXXRRtVmP4czvBipgD90QgEAIEGIFQ5hmVLkCAUeklYAAIIIAAAggggAACDhOYtypZlm1MrdRZawBQbNgRczr80F+VuWWSp/CipBBj408ZooGFrrZITiu0D4kH9boJYfK3C6Lk8qZR0vjM0u+xXqmF5OEIIICAjQVe/TRFXl9/ssgMLzo7woQYdeMJmm1cfqbmgwABhg9InGJ9AQIM69eQGSCAAAIIIIAAAghYTyAYQozSqMVGhRRZ2aErOdyrOv7cykr/2V+rO4oLLwqHGBFh4g4tDidllzi1hLhQs9LiivOjpGnd8BLP5wQEEEAAgcoR+GRbujy17ESRh+squVu7VivVdoKVMwOeikDFCRBgVJwtdw4iAQKMICoGQ0EAAQQQQAABBBBwlEBpQ4wzq4dJj4uiJSdXJDktV5LScswKA/1rUlqu++9zS94pqUKddXVH4W2s8m9fVfjvPQ3Gl/CitJOIiQwxoYX+urBB2ZuAl/a5nI8AAgggUD6B7b+dkqfePyEHjhcMqPX/NxpiXNU6unwP8NPV6enpos289YiODo4x+Wlq3CZIBQgwgrQwDMu/AgQY/vXkbggggAACCCCAAAIIlEbA1xBDtzaa1K9Gsc2kUzNy5URqjvmVF27kDzryQg4TfKTmyqnsSk47RCQuKm8lhzYk19Ue3/ycKYd8WElRkrXuke4KLf56bmRJp/P7CCCAAAJBKnDsZI7pi6HbBBY++rSNleEd4yp95BpgpKWlSVRUFAFGpVfDGQMgwHBGnR0/SwIMx78CACCAAAIIIIAAAghUssDdrxwV/XSpt8OX8KIsUziuYcfJHHH9NS/48Bx6aFNVqxxtz4s0wUW7plGin9DlQAABBBCwh8ALHyfLuxuK9pFq1yxKRnWtKvGxlfeHPgGGPd4xK82CAMNK1WKsZRYgwCgzHRcigAACCCCAAAIIIOAXgetnHjarJjwdFRVelHbgmVmnV3cczxd4mODD/Cq4nZVub+VL8+zSjsGX83XFxcTeNeSy81ht4YsX5yCAAAJWFPhoc5rMWZ5UZOjn1g6XW7tWlfPPqpzeRgQYVnybrD1mAgxr14/R+yhAgOEjFKchgAACCCCAAAIIIFABAlv2ZsrERceCOrwoy7RT0vMCDxN8/Bl+uEIQ11ZXrh4e2Z7zm1I/OjYyRB66Ll4uqFc5P7wq9YC5AAEEEECgTAKbd2ea5t4arOc/4qJCTF+Mjs2jynTf8lxEgFEePa4tiwABRlnUuMZyAgQYlisZA0YAAQQQQAABBBCwkcBDbx6Xr/+Xt593o5pVZM/hLAmWlReBoNam5PoDKA01jqbkyIufJMueQ1mlfjThRanJuAABBBCwtMDvx7Jl5n+T5LtfMovMY/CVcTKwXWxA50eAEVBuHiYiBBi8Bo4QIMBwRJmZJAIIIIAAAggggEAQCqRn5kqfaYcKjOzRgfHy5a4M6XNpTLENu4NwOn4bkq7GeOiNY/LN7qI/kPL2EMILv/FzIwQQQMBSArm5InNXJIluK1X46NIi2mwpFRUeEpA5EWAEhJmH5BMgwOB1cIQAAYYjyswkEUAAAQQQQAABBIJQYPG6k7LwsxT3yFo2ipDHBsYH4UgDP6TShBiEF4GvD09EAAEEgk3gnQ2psuDj5CLDurBBhAkxdIVjRR8EGBUtzP0LCxBg8E44QoAAwxFlZpIIIIAAAggggAACQShw3fRDcjI91z2y27pVle4XxQThSCtnSL6EGIQXlVMbnooAAggEo8AXP2bItGUnJC0z7/+tOs6a1cJMiNG2SWSFDpsAo0J5ubkHAQIMXgtHCBBgOKLMTBIBBBBAAAEEEEAgyAQ2/ZwpDy7Ja959RtVQmTEsUeJjQ4NspJU7nOJCDMKLyq0NT0cAAQSCUWD3oSzTF2PX76eKDO+mzlWl118r7oMCBBjB+EbYe0wEGPauL7P7U4AAg1cBAQQQQAABBBBAAIHACzzwesEeD9dcEiO3dKka+IFY4ImeQgzCCwsUjiEigAAClSSgKzCeWZEka7alFxlBRf7/lgCjkgru4McSYDi4+E6aOgGGk6rNXBFAAAEEEEAAAQSCQSAlPUf6Tz9cYChPDIoX3aebw7NA/hCD8IK3BAEEEEDAF4FF607Ka/l6TbmuaXNupNlSqlb1MF9u4/M5BBg+U3GinwQIMPwEyW2CW4AAI7jrw+gQQAABBBBAAAEE7Cfw6qcp8vr6k+6JXdQ4Qh4ZQPPukirtCjEGto+TC+qFl3Q6v48AAggggIBZhfH0Byckt2BbDGlwRhUTYrRs6L8PDxBg8MIFWoAAI9DiPK9SBAgwKoWdhyKAAAIIIIAAAgg4WKDvtEMFGoze/o9q8s/W0Q4WYeoIIIAAAghUnMAPv56S2R8lyS9/ZBV4SESVEBNidGvpn/8HWyHAeOSRR+TBBx/0Cbtbt27y2muvSWJiojk/NzdXtm7dKrNnz5bVq1fL3r17pWHDhtK5c2cZM2aMtGjRQlw/Z8z/gPfff1969uxZ7DPXrVsn7dq1K3KOPvPgwYOyZs0aWbx4sUyYMMHjefkvXL9+vbRv315WrlwpXbp08WmuVj2JAMOqlWPcpRIgwCgVFycjgAACCCCAAAIIIFAugQ3/y5DJbx533+PM6mEy48YEqR5D8+5ywXIxAggggAACxQgcS8mRZ1cmyfqdGUXO6n95rAztEFduPysEGBo+fPDBB8XONSkpSb788ksZO3asTJkyRSIjIyUrK0vmzZsnEydOlOTkZGndurXUrFlTDh8+LJs3b5aqVaua3x84cGCREENDkMGDB/scYLhCCw0+3njjDfn444/d13oLOjwFGL6cW+6iV/INCDAquQA8PjACBBiBceYpCCCAAAIIIIAAAgiowH2LjsnWvZlujF5tYuSmTjTv5u1AAAEEEEAgEAIvfpIib3+Zt42j65kdLogyqzGqRZf9AwVWCDBKMs7OzpbJkyfLjBkz5N1335VOnTqZS3Q1Q9++feWCCy4wKzAuueQSE1Tk5OTIokWL5LbbbpN69erJm2++Kc2bNy/wGNeqD19XROzcuVP69+8vW7ZskYSEBOnVq5fov9OVFZ5CCQ08MjIyJCoqyjzXtQIj/7laGw1iPK0QKckkmH+fACOYq8PY/CZAgOE3Sm6EAAIIIIAAAggggECxAsdTc2TQzILNu6cMSZDm9HPgzUEAAQQQQCBgAv/dnCZzlycVeV7TuuEmxDivTtn6LNkhwNi9e7dZRdG0aVMTVFSrVk3S0tLkzjvvlOeee07efvtt6d27dwE7DQ/Gjx8vs2bNMqswbrnlFvfvayDywAMPyOOPP+4xfPBU9P/9738yZ84cE1xceuml5hTX8z0FGL///rsMHTrUBBg33XSTVKlSRbp37y7Lly83Acvzzz8vqamp8vLLL0udOnUC9p4F4kEEGIFQ5hmVLkCAUeklYAAIIIAAAggggAACDhF46ZMUeSvfpz4vOSdSJl9XwyGzZ5oIIIAAAggEj8A3uzNlzkdJcvBEdoFB6ZaOGmJcef7pT/OX5rB6gKErGaZPny533XVXgaDiyJEjMmjQIDlw4IAsWbLEhBuFD9c2UQ8//LAJLFyHK/zQLam8XVuScf4AxVOAsW/fPnnqqafkvffeM305Ch/ap0N7cNx9991Sv379kh5nqd8nwLBUuRhsWQUIMMoqx3UIIIAAAggggAACCJRO4NqphyQzK9d90b+uqiZd/dQ4tHQj4WwEEEAAAQQQ2H8sW+atTJJNP+dt7ehSufFvcdLvsthSIVk9wPjtt99kyJAhEhYWJq+88op7tYKuYjhx4oSx0F4XusKh8KHBx7hx42ThwoUm7HAdet3IkSPljz/+MA3B69atWypTPbmkAMN1Q+3T8e2335rVIJ988olcd911Jkxp1qyZxzGXeiBBeAEBRhAWhSH5X4AAw/+m3BEBBBBAAAEEEEAAgcICn+/MkEffyWveXbtGmMwcliBxUWXfaxtlBBBAAAEEECifQG6uyLMrk+XDb1KL3OgfraLNaozwsBCfHmL1AGPBggUmbNAtl/SvvvaLOHbsmIwYMUJ27NhRpAeGa/XG8ePH5aqrrpI1a9bI2rVrTW8LXRXxr3/9S1q0aFHss3wNMHQFyeLFi02j8c6dO5sG4N4ai/tUUAucRIBhgSIxxPILEGCU35A7IIAAAggggAACCCBQksA9rx6VH3495T6tz6WxMvzvcSVdxu8jgAACCCCAQAAE3vkqVRasSS7ypFaNIkyIUT+x6KqDwidbOcA4dOiQ6R9x8OBBEwI0btzYJ3UNDbT3xR133CGPPfaYWf2gKzhcR/6G3J5uqEHG3LlzTdNub4GJrwGGBiM33HCDWQFyzz33mLFs3bpVXnrpJTn//PN9mo/VTiLAsFrFGG+ZBAgwysTGRQgggAACCCCAAAII+CxwJDlHhs4p2Lx72tAEaXZW2ZqE+vxgTkQAAQQQQAABnwV0teSc5UlyIjWnwDW6anJU16qivauKO6wcYLzzzjvSp08fs+XSpEmTCoQQxc3ZFRq0atXKNPmuVatWgdP3799vVkQcPnxYJk+eLBdddJGEhoZKUlKSPP300+bfabjw5ptvSvPmzT0+ypcA4+jRo3LbbbfJr7/+araxatSokQkvBgwYIJdffrnMnDlTYmNLtyWYzy9OJZ5IgFGJ+Dw6cAIEGIGz5kkIIIAAAggggAACzhR44eNkeXdD3tYUlzaJlAf70rzbmW8Ds0YAAQQQCGaBnw9mybxVSfL9vrxVk67xaojR4+IYr8O3aoChW0Ddcsstsm3btmKDhMITd4UXtWvXLtMqh/zBhIYZd955Z5kDDL1Qe3hoQ++2bdua++jqkNWrV8uFF14oOkY7HgQYdqwqcyoiQIDBS4EAAggggAACCCCAQMUK9JxyULKy855xZ49q0vnC6Ip9KHdHAAEEEEAAgTIJpGbmmubeH3+XXuT6a9vEyMhOVT3eVwOMVz9NkcFXxEp0tHX+P//xxx/LtddeK8OGDZMpU6ZIZGTxK0108tu3bzfnHzhwQP7zn/9Ihw4dymS9atUq6dq1q1k9MW3aNImKiipyH19WYJTp4Ta4iADDBkVkCiULEGCUbMQZCCCAAAIIIIAAAgiUVeDT7eny5NIT7svPSgiTGTcmSkykbw1By/pcrkMAAQQQQACB8gksWndSXvsspchNLjsvUm7tWk3OqBpa4PdeXnNc3vwqQ66+KEJu7RZfvocH6OqTJ0/K7bffLitWrJDXX39drrzyyhKfnD+8ePHFF6Vjx44+N/wufPP169dL+/btzQqQ6dOnewx+CDC8l4QAo8TXlRPsIECAYYcqMgcEEEAAAQQQQACBYBUY95+jsnN/3jYU/S6LlRv/RvPuYK0X40IAAQQQQCC/wJpt6TJ3eZKkn8otANP4zCqmL0bz+hHm3y/8NEUWrz/pPqe4lRrBJLxhwwbp1auXdOvWTebMmVNinwjdpmn06NHy2Wefldh8W1ekPProo2ZrKm3w7amRNiswyvc2EGCUz4+rLSJAgGGRQjFMBBBAAAEEEEAAAcsJHDyRLcOf+aPAuKffmCDn1aF5t+WKyYARQAABBBwr8MOvp+TZlUmi/THyH9ERISbE+P1YdoHwwnVOsIcYGRkZMn78eJk1a5a8/fbb0rt372JrfPDgQbNSYs2aNTJv3jwZOHBgiSsvdFXFuHHj5IUXXpARI0YUuH92drZp4v3II4+Yht7l7YHhxBeUAMOJVXfgnAkwHFh0powAAggggAACCCAQEIF5q5Jl2ca85t265cS/+9C8OyD4PAQBBBBAAAE/ChxNyTF9MdbvzCjVXYM5xNi6dasMGDBAmjVrJgsWLJD4eO/bXiUnJ8u9994rCxculGeeeUauv/56CQ0tuIWWJxjXMyIiIsyKjcsvv9yEHjk5OfLRRx+Z1Rw1atSQJUuWSNOmTT3asoWU91eOAKNU/zlyslUFCDCsWjnGjQACCCCAAAIIIBDsAj2eOCi5+XacuPvq6tLxL0WbUwb7PBgfAggggAACCJwWeHFNirz9Vd5WUb64BGOIkX/1g6fVEYXn9fjjj8vEiRMlISFBWrZsKeHh3leTakPunj17mlvk5uaacEKDiqNHj0rbtm2lWrVqcvjwYdm8ebO5nwYb/fv397qagwCDAMOX/844x8YCBBg2Li5TQwABBBBAAAEEEKg0gU+2pctTy/Kad9c/o4rMvDFBIsNp3l1pReHBCCCAAAII+EHgv9+kydwVSaW6U7CFGDt37jShQVRUlCxevFgaN25c7Hx0m6cHH3zQpznrKo1Bgwa5z9UQY8eOHTJ//nx55513ZO/evWa1Rffu3WXkyJFmBYjr55OeHkCAQYDh04vHSfYVIMCwb22ZGQIIIIAAAggggEDlCYx98Yj8lG+v7AHtYmXIlTTvrryK8GQEEEAAAQT8I1C4Ybevdw22EMPXcXNe8AqwhVTw1oaR+VGAAMOPmNwKAQQQQAABBBBAAAER+e1ottz8XMHm3bOGJ8o5targgwACCCCAAAIWFihreOGaMiGGhYsfhEMnwAjCojAk/wsQYPjflDsigAACCCCAAAIIOFtgzvIk+WhzmhuhfbMoue/a6s5GYfYIIIAAAghYXODdDanywsfJ5Z6FrsjUlZkcCJRXgACjvIJcbwkBAgxLlIlBIoAAAggggAACCFhIoPvjBwuMdnzP6tLhApp3W6iEDBUBBBBAAAGPAuUNMfpfHitDOzhvS8mcnBx3n4vi+l3w2pVOgACjdF6cbVEBAgyLFo5hI4AAAggggAACCASlwKqtaTLjw7zGno1qVpEZwxIkPIzm3UFZMAaFAAIIIIBAKQXKE2LUqh4mXVpES5cWUXJGtbBSPtm6p6enp4s249am4dHR0dadSJCNnAAjyArCcCpGgACjYly5KwIIIIAAAggggIAzBUYvOCJ7DmW5J399+1gZdIXzPmnpzOozawQQQAABpwiUJ8RQo2rRoe4go/4Z9u+RRYBRMf9lEGBUjCt3DTIBAowgKwjDQQABBBBAAAEEELCswC9/ZMmo+Ufc4w8LFZk5LFEan2n/H0xYtmgMHAEEEEAAgTIK+BpiVAkLkazsXI9P0RWauhpDV2WcVze8jCMJ/ssIMCqmRgQYFePKXYNMgAAjyArCcBBAAAEEEEAAAQQsKzDzv0myckte8+4rL4iSe3vSvNuyBWXgCCCAAAIIlCBQUoihDbuvOD9KdItJ/XX8ZI7XO3b8y+kgo2XDCNu5E2BUTEkJMCrGlbsGmQABRpAVhOEggAACCCCAAAIIWFagcPPuCdc6B7arAAAgAElEQVRWlyua0bzbsgVl4AgggAACCPgg4C3E0PBiQLtY9x2OJOeYEGP11jT5/Xi21zu3PS/SBBltm0T68HRrnEKAUTF1IsCoGFfuWokCrrDC1yHs37/f11M5DwEEEEAAAQQQQAABRwus3Rkir36R16i7foLIA1fnSCi9ux39XjB5BBBAAAFnCKz6PkSWfJ33P/1erXOlR0vP20alnRJZvytE1v8vRPYd9e5zfp1caddEpO3Znu9jJdkqVaqI/srKyjK/guGoU6dOMAyjXGMgwCgXHxcHowABRjBWhTEhgAACCCCAAAII2EHgwaWhsv943kyK+8GFHebLHBBAAAEEEECgoIArxPD1a4DcXDEhxrpdIfK/Q941G58h0q5JrlzRJFe0v5YVDwKMiqkaAUbFuHLXIBNgC6kgKwjDQQABBBBAAAEEELCcwM8Hs2TMi3nNu7Uh56zhCdLgDJp3W66YDBgBBBBAAIFyCCzdkCq92sSU+g6fbU8320tt+jnT67X6dUXnFtHStWWUVI2yVpLBFlKlfiV8uoAAwycmTrK6AAGG1SvI+BFAAAEEEEAAAQQqW2DashOyZlu6exgdm0fJ3dfQvLuy68LzEUAAAQQQsJrAxp8yZNXWdFm3I+/risJzqFktTLq0iJKuLaNF/94KBwFGxVSJAKNiXLlrkAkQYARZQRgOAggggAACCCCAgOUECjfvvr93Dbm8qX0ab1quIAwYAQQQQAABiwts25cpq7eeXpXh7YiLCnUHGcG+6pMAo2JeSAKMinHlrkEmQIARZAVhOAgggAACCCCAAAKWEvhgU6o8uzLZPeZza4fLzGEJlpoDg0UAAQQQQACB4BT46UCWrPouTVZvTZO0TM/NvLUvRheztVS0NK0bHpQTIcComLIQYFSMK3cNMgECjCArCMNBAAEEEEAAAQQQsJTALc/9Ib8ezXaP+Ya/xcl1l8Vaag4MFgEEEEAAAQSCW+C3o9my+rs0syLjWEqO18F2uOD01lKtGkUE1YQIMCqmHAQYFePKXYNMgAAjyArCcBBAAAEEEEAAAQQsI/Dj76fkzpePuscbGR4is4YlSL1EmndbpogMFAEEEEAAAQsJHE3JOR1kbEmT/cfyPkBReAptzo00QcZl5wXHlpYEGBXzkhFgVIwrdw0yAQKMICsIw0EAAQQQQAABBBCwjMCT752QT3/Ia7LZ6cJoGdejmmXGz0ARQAABBBBAwJoCqRm58vGfKzJ+OpjldRIXNogwQcbf/xJVqRMlwKgYfgKMinHlrkEmQIARZAVhOAgggAACCCCAAAKWESjcvPuBvjWkbZPg+KSjZRAZKAIIIIAAAgiUWSA3V8yKDG34rY2/vR3ao6try9PbS4WHhZT5eWW9kACjrHLFX0eAUTGu3DXIBAgwgqwgDAcBBBBAAAEEEEDAEgJLN6TK/I/zmndr08ynb6B5tyWKxyARQAABBBCwocC6HekmyPj6pwyvs6uXECZdWp5u+F0tOjRgCgQYFUNNgFExrtw1yAQIMIKsIAwHAQQQQAABBBBAwBICI+f9Ib/n23t6eMc46dOW5t2WKB6DRAABBBBAwMYCG3/KkNXfpctn2/O2uSw83cS4UHeQUat6WIVrEGBUDDEBRsW4ctcgEyDACLKCMBwEEEAAAQQQQACBoBfY/uspufvVvObdMREhMmt4otSJr/gfAAQ9DgNEAAEEEEAAgaAQ+H7fqdMNv7emiW415emIiQyRLi2ipVvLaGlYs0qFjZsAo2JoCTAqxpW7BpkAAUaQFYThIIAAAggggAACCAS9wGPvHJf1O/O2Z9BtGP51Fc27g75wDBABBBBAAAEHCmiTb1fDb23+7ekICRF3kNHsrHC/KxFg+J3U3JAAo2JcuWuQCRBgBFlBGA4CCCCAAAIIIIBAUAtk54hc8+TBAmN8qF8N+eu5NO8O6sIxOAQQQAABBBwusP9otny87fSKjCPJOV41rjg/yqzIaN04wm9iBBh+oyxwIwKMinHlrkEmQIARZAVhOAgggAACCCCAAAJBLfDWlyflpU9S3GM8v164PDWE5t1BXTQGhwACCCCAAAJugaMpOWZFhvbJ+PVIlleZS86JNEHG5U3L/yENAoyKeQEJMCrGlbsGmQABRpAVhOEggAACCCCAAAIIBLXA8Gf+kIMnst1jHNmpqlzbJiaox8zgEEAAAQQQQACBwgJpmbmmR8bHW9Nl14FTXoGa1w83QUanC6PLjEiAUWa6Yi8kwKgYV+4aZAIEGEFWEIaDAAIIIIAAAgggELQC3/2SKRNeO+YeX1xUqMwaniC1qtO8O2iLxsAQQAABBBBAoFgBbfDtWpGhX+t4O86uVcUEGdr7K6JKSKlUNcDYezBVGpwZLdHRZQ9CSvVQB5xMgOGAIjNFEQIM3gIEEEAAAQQQQAABBHwTeOTt4/Llj3nNu//RKlrG/JPm3b7pcRYCCCCAAAIIBLvAuh3p8vF36bLhf3lf7xQec534MHeQUT0m1KcpfbfnpDz6borce02stD4nzqdrOKlkAQKMko04wwYCBBg2KCJTQAABBBBAAAEEEKhwgYysXOk99VCB5zzcP14uPtt/DS4rfBI8AAEEEEAAAQQQ8EFg08+ZZlXG2h/SvZ4dHxtqVmPor9o1vK9G3bn/lEx645gkp+VKTGSITL4uXi6oF+7DKDilJAECjJKE+H1bCBBg2KKMTAIBBBBAAAEEEECgggWWfH5SXlmb17z7L/Uj5MnB8RX8VG6PAAIIIIAAAghUnsD3v546vb3U1jTJzvE8jqjwEHeQ0fjMKgVO0vDioTeOS1Ja3sWxkSHyECGGX4pKgOEXRm4S7AIEGMFeIcaHAAIIIIAAAgggEAwCN8z9Q/5IymvefXOXqtLzEpp3B0NtGAMCCCCAAAIIVKzAzwez/uyTkSYp6bleH9alxekVGbrCwlN44bqQEMM/9SLA8I8jdwlyAQKMIC8Qw0MAAQQQQAABBBCodIHNuzPl36/nNe+uFhMqs4clyBnVaN5d6cVhAAgggAACCCAQMIH9x7LdDb/zf7Cj8ABaNoyQXQdOSWqG97CDEKP8ZSPAKL8hd7CAAAGGBYrEEBFAAAEEEEAAAQQqVWDym8cLNLPsflG03NaN5t2VWhQejgACCCCAAAKVJnAsJUdWf5dmGn7vO5JV5nEQYpSZzlxIgFE+P662iAABhkUKxTARQAABBBBAAAEEKkVAPznY7+mCzbsfHRgvrRrRvLtSCsJDEUAAAQQQQCBoBNIyc82KDA0yfvz9VJnGRYhRJjYCjLKzcaXVBAgwrFYxxosAAggggAACCCAQSIHXPkuRRetOuh/ZomGEPH49zbsDWQOehQACCCCAAALBL7DwsxR58/OTkuWl2XdxMyDEKFt9WYFRNjeuspgAAYbFCsZwEUAAAQQQQAABBAIqMGT2YTmakved+KiuVaXHxTTvDmgReBgCCCCAAAIIBLVAcQ27fR04IYavUnnnEWCU3owrLChAgGHBojFkBBBAAAEEEEAAgYAIfP1Thjz0xnH3s+JjQ2XW8ERJiAsNyPN5CAIIIIAAAgggYAWBkxm58tAbx+SHX8u2jZTOsWndcHnouhpSLZqvs3ytOQGGr1KcZ2kBAgxLl4/BI4AAAggggAACCFSgwINLjsumnzPcT7j6khi5tUvVCnwit0YAAQQQQAABBKwpUJ4Qg/CibDUnwCibG1dZTIAAw2IFY7gIIIAAAggggAACARFISsuRgTMOF3iW9r7QHhgcCCCAAAIIIIAAAkUFyhJiEF6U/U0iwCi7HVdaSIAAw0LFYqgIIIAAAggggAACARP4z9oUeePzvObdrRpFyKMDad4dsALwIAQQQAABBBCwpEBpQgzCi/KVmACjfH5cbREBAgyLFIphIoAAAggggAACCARU4PqZh+VEal7z7tH/qCZXtY4O6Bh4GAIIIIAAAgggYEUBX0IMwovyV5YAo/yG3MECAgQYFigSQ0QAAQQQQAABBBAIqMCXP2bII2/nNe9OrBoqs4cnSvUYmkoGtBA8DAEEEEAAAQQsK1BciEF44Z+yEmD4x5G7BLkAAUaQF4jhIYAAAggggAACCARc4N+vH5PNuzPdz+311xi5qTPNuwNeCB6IAAIIIIAAApYW8BRiEF74r6QEGP6z5E5BLECAEcTFYWgIIIAAAggggAACARc4mpIjQ2YXbN49ZXCCNK8fHvCx8EAEEEAAAQQQQMDqAvlDDMIL/1aTAMO/ntwtSAUIMIK0MAwLAQQQQAABBBBAoFIEFqxJlne+SnU/++KzI+Th/jTvrpRi8FAEEEAAAQQQsIWAK8R4oG8NqRbNlpz+KioBhr8kuU9QCxBgBHV5GBwCCCCAAAIIIIBAgAUGzDgsyWl5zbvH/rOadGtF8+4Al4HHIYAAAggggAACCJQgQIDBK+IIAQIMR5SZSSKAAAIIIIAAAgj4ILBuR7o8/u4J95k1q4XJ7OEJUpVPCvqgxykIIIAAAggggAACgRQgwAikNs+qNAECjEqj58EIIIAAAggggAACQSZw36JjsnVvXvPu3pfGyIi/07w7yMrEcBBAAAEEEEAAAQREhACD18ARAgQYjigzk0QAAQQQQAABBBAoQeBwUrbcOPePAmc9NTRBzj+L5t28PAgggAACCCCAAALBJ0CAEXw1YUQVIECAUQGo3BIBBBBAAAEEEEDAcgLzVyfL0q/zmnf/9ZxIeei6GpabBwNGAAEEEEAAAQQQcIYAAYYz6uz4WRJgOP4VAAABBBBAAAEEEEBARPo9fUhSM3LdFnd0ryZdWtC8m5cDAQQQQAABBBBAIDgFCDCCsy6Mys8CBBh+BuV2CCCAAAIIIIAAApYT+L/v02Xq+3nNu2vX0ObdiRITGWK5uTBgBBBAAAEEEEAAAWcIEGA4o86OnyUBhuNfAQAQQAABBBBAAAHHC9y78Jhs25fXvLtv21gZ1jHO8S4AIIAAAggggAACCASvAAFG8NaGkflRgADDj5jcCgEEEEAAAQQQQMByAr8fy5aR8wo2755+Q4KcV5fm3ZYrJgNGAAEEEEAAAQQcJECA4aBiO3mqBBhOrj5zRwABBBBAAAEEEJi3KlmWbcxr3n1pk0h5sC/Nu3kzEEAAAQQQQAABBIJbgAAjuOvD6PwkQIDhJ0hugwACCCCAAAIIIGBJgT5PHZL0U3nNu++6urr8/S9RlpwLg0YAAQQQQAABBBBwjgABhnNq7eiZEmA4uvxMHgEEEEAAAQQQcLTAx9+lydMfJLkN6saHyewRiRIVTvNuR78YTB4BBBBAAAEEELCAAAGGBYrEEMsvQIBRfkPugAACCCCAAAIIIGBNgbtfPSrbfz3lHnz/y2NlaAead1uzmowaAQQQQAABBBBwlgABhrPq7djZEmA4tvRMHAEEEEAAAQQQcLTAviNZcuvzRwoYzByWIOfWpnm3o18MJo8AAggggAACCFhEgADDIoVimOUTIMAonx9XI4AAAggggAACCFhT4JkVyfLhN3nNuy9vGin396Z5tzWryagRQAABBBBAAAHnCRBgOK/mjpwxAYYjy86kEUAAAQQQQAABxwtcO/WQZGblNe++55rq8rfmNO92/IsBAAIIIIAAAgggYBEBAgyLFIph+i7gCit8vWL//v2+nsp5CCCAAAIIIIAAAghYRuCzH0PkP5/nNequU13kwWtyJDzMMlNgoAgggAACCCCAAALlEKhTp045rg6OSwkwgqMOjMKPAgQYfsTkVggggAACCCCAAAKWFXjsw1D5+XDe8K9umSs9W+etxrDsxBg4AggggAACCCCAgE8CBBg+MXESApUvwBZSlV8DRoAAAggggAACCCAQOIE9h7Jk9IKCzbvnjEiUxmdWCdwgeBICCCCAAAIIIIAAAuUUYAVGOQG53BoCBBjWqBOjRAABBBBAAAEEEPCPwOyPkmT5t2num7VvFiX3XVvdPzfnLggggAACCCCAAAIIBEiAACNA0DymcgUIMCrXn6cjgAACCCCAAAIIBFbgmicPSnZO3jMn9KouV5xP8+7AVoGnIYAAAggggAACCJRXgACjvIJcbwkBAgxLlIlBIoAAAggggAACCPhB4MNv0uSZFUnuOzWsWUVmD0+UsFA/3JxbIIAAAggggAACCCAQQAECjABi86jKEyDAqDx7nowAAggggAACCCAQWIE7Xjoquw6ccj908BVxMrB9bGAHwdMQQAABBBBAAAEEEPCDAAGGHxC5RfALEGAEf40YIQIIIIAAAggggED5Bf534JT866Wj7huFhoho825dhcGBAAIIIIAAAggggIDVBAgwrFYxxlsmAQKMMrFxEQIIIIAAAggggIDFBGb+N0lWbslr3n3lBVFyb0+ad1usjAwXAQQQQAABBBBA4E8BAgxeBUcIEGA4osxMEgEEEEAAAQQQcLxAj8cPSm4+hYm9a0i7ppGOdwEAAQQQQAABBBBAwJoCBBjWrBujLqUAAUYpwTgdAQQQQAABBBBAwHIC729MledWJbvH3fjMKmb7KA4EEEAAAQQQQAABBKwqQIBh1cox7lIJEGCUiouTEUAAAQQQQAABBCwoMObFI/LzwSz3yId2iJP+l9O824KlZMgIIIAAAggggAACfwoQYPAqOEKAAMMRZWaSCCCAAAIIIICAYwV2/HZK7nolr3l3lbAQmTsiQeol0rzbsS8FE0cAAQQQQAABBGwgQIBhgyIyhZIFCDBKNuIMBBBAAAEEEEAAAesKTP8gSVZ/l9e8u2PzKLn7Gpp3W7eijBwBBBBAAAEEEEBABQgweA8cIUCA4YgyM0kEEEAAAQQQQMCRArm5Ij2eOFhg7g/0qSFtz6N5tyNfCCaNAAIIIIAAAgjYSIAAw0bFZCreBQgweDsQQAABBBBAAAEE7Cqw9OtUmb86r3n3ubXDZeawBLtOl3khgAACCCCAAAIIOEiAAMNBxXbyVAkwnFx95o4AAggggAACCNhbYPQLR2TP4bzm3Tf+LU76XUbzbntXndkhgAACCCCAAALOECDAcEadHT9LAgzHvwIAIIAAAggggAACthT4fl+mjF94zD23iCohMndkotSND7PlfJkUAggggAACCCCAgLMECDCcVW/HzpYAw7GlZ+IIIIAAAggggICtBZ5adkI+2ZbunmOnC6NlXI9qtp4zk0MAAQQQQAABBBBwjgABhnNq7eiZEmA4uvxMHgEEEEAAAQQQsKXAqexc6TXlUIG5TepXQ9qcS/NuWxacSSGAAAIIIIAAAg4UIMBwYNGdOGUCDCdWnTkjgAACCCCAAAL2Fnjnq1RZsCavefd5dcJl+o0077Z31ZkdAggggAACCCDgLAECDGfV27GzJcBwbOmZOAIIIIAAAgggYFuBW+cfkX1/5DXvHvH3qtL70hjbzpeJIYAAAggggAACCDhPgADDeTV35IwJMBxZdiaNAAIIIIAAAgjYVmDLnkyZuDiveXd0RIjMHZEotWrQvNu2RWdiCCCAAAIIIICAAwUIMBxYdCdOmQDDiVVnzggggAACCCCAgH0Fprx3Qtb+kNe8u0uLaLmjO8277VtxZoYAAggggAACCDhTgADDmXV33KwJMBxXciaMAAIIIIAAAgjYViAtM1f6TivYvPvh/jXk4rNp3m3bojMxBBBAAAEEEEDAoQIEGA4tvNOmTYDhtIozXwQQQAABBBBAwL4Cb35xUl7+vxT3BJudFS7ThtK8274VZ2YIIIAAAggggIBzBQgwnFt7R82cAMNR5WayCCCAAAIIIICArQVWbEmT3Yey5LMf0uV4ao7c1Lmq9PorzbttXXQmhwACCCCAAAIIOFSAAMOhhXfatAkwnFZx5osAAggggAACCNhfIDMr1wQZZyWESVxUqP0nzAwRQAABBBBAAAEEHCdAgOG4kjtzwgQYzqw7s0YAAQQQQAABBBBAAAEEEEAAAQQQQAAB6woQYFi3doy8FAIEGKXA4lQEEEAAAQQQQAABBBBAAAEEEEAAAQQQQCAIBAgwgqAIDKHiBQgwKt6YJyCAAAIIIIAAAlYXOHTokCxdulSWLVsmn3/+ufTr10+mT58u0dHRRaZ28uRJeeWVV2TJkiWydu1aadiwoXTu3FnGjBkjLVq0ENfXn4Uv3LNnj8yePVs+/PBD2blzp0/XFX5W1apVpV27djJkyBDp2bOnxMbGWp2e8SOAAAIIIIAAAggg4FGAAIMXwxECBBiOKDOTRAABBBBAAAEEyiSQlZUlr732mowbN06OHj1q7tG6dWvp3r273H///RIVFVXgvgcPHpRbbrlF3nvvPUlISJCWLVvK8ePHZfPmzeaf586dK/379y8SYnz66ady8803m+CiadOmJrw4fPhwsdft2rVLbr/9dlm5cqU5v0mTJpKdnS1btmwxY9WQRQORWrVqlWnuXIQAAggggAACCCCAQDALEGAEc3UYm98ECDD8RsmNEEAAAQQQQAABWwloeKGrLB555BGpW7eu3HvvvdKnTx+pVq2ax3lmZGSYUGPatGkyatQoefLJJ0VXROTm5sry5cvNv4uJiZHXX3/drMRwHceOHTOhh56jzxs8eLBERkZKTk6OfPTRRzJ69GipV6+eLFy4UBo1amQu05UXGl68/PLLMmnSJLnnnnvcqy00+NBxzJ8/X2bMmCFjx471uurDVgVjMggggAACCCCAAAKOEiDAcFS5nTtZAgzn1p6ZI4AAAggggAACxQls3LhR+vbtK7Vr1zYrJy6++OJiwXT1hK6u0JUWr776qpx11lnu8zXEeOGFF8wqiwceeMCEDmFhYeb3169fL//85z9NODJnzpwC2z5piKLnPvbYYybAGDRokLlm06ZNcvXVV0vbtm1lwYIFEh8fX2BsGzZskF69epmtq3TsGqRwIIAAAggggAACCCBgJwECDDtVk7l4FSDA4OVAAAEEEEAAAQQQKCygqynGjx8vs2bNKhAcFCe1atUq6dq1q9x3331m1YYroHBd4wo4dDWFBhyu0EFXXegWVfPmzTMrMQof77//vulnkf++X331lTz44IPSpk0bj1tZuZ6l4YtugZWYmEiREUAAAQQQQAABBBCwlQABhq3KyWS8CRBg8G4ggAACCCCAAAIIFBbYu3evXH/99WbLJ23IXadOnRKRNCjQ7Z8efvhhs8qi8HHkyBGzguLAgQOmwbf2utCeFXru448/bnpZdOnSpch1X375pQlGdDzeGocXvki3nrrqqqvkzjvvlCeeeEIiIiJKHD8nIIAAAggggAACCCBgJQECDCtVi7GWWYAAo8x0XIgAAggggAACCNhWQJtqd+jQwax6GD58uEydOlVWrFghGmx06tTJ9LPo0aOH6VXhOjytlMgP5CnASEtLMyHDc889J+vWrZN27doVMS3NagrtjbFmzRoTimiD8ZdeeknOP/9829aJiSGAAAIIIIAAAgg4V4AAw7m1d9TMCTAcVW4miwACCCCAAAII+CTgWk3RsmVLOX78uCQnJ4v+vQYOuiJCj9tuu02mTJni7lmxdetW0zPDtUVU/h4Yev727dtl4MCB5lrXCgx/BBiugGPLli3uuelztG+Gq+m3T5PmJAQQQAABBBBAAAEELCRAgGGhYjHUsgsQYJTdjisRQAABBBBAAAG7CuiWThMnTjTTmzBhgumH4epZsW3bNhk5cqRoH4r8jbXzhxG6QuPJJ580zbO1gffmzZvNag7dJkqDEH8EGDm5IqEhIj///LO5twYtSUlJJmDRRuK6lZWOM/8qEbvWi3khgAACCCCAAAIIOE+AAMN5NXfkjAkwHFl2Jo0AAggggAACCBQroE24tUn2TTfdZPpOxMbGFjhfgwhdbdGrVy+ZO3euCSr00FUWw4YNM+FGw4YNpUmTJpKSkmJCBd1yat++feY8fwQYubkiISFFp7Fnzx4TvixevFhmzJghY8eOFdfXvJQdAQQQQAABBBBAAAG7CBBg2KWSzKNYAQIMXhAEEEAAAQQQQACBwgKuACP/Cov85+zfv9805M7MzJRFixaZsMJ1HD58WBYsWCAvv/yy6PZOrp4Zl156qQk3wsLCRLeoSkxMNFtS+bMHhmsM33//vfTr109q1aplnlW3bl2KjAACCCCAAAIIIICArQQIMGxVTibjTYAAg3cDAQQQQAABBBBAoLDAK6+8IjfccIPpI6HbMxU+PDXkLklx06ZNcvXVV8u1114r06ZNM022s7OzTcNt3bLqvffek2uuuabIbXT1RteuXeX66683q0Gio6NLepS4xqfbS7311lvSokWLEq/hBAQQQAABBBBAAAEErCRAgGGlajHWMgsQYJSZjgsRQAABBBBAAAHbCqxatcqEBro64oknnpCIiIgCcy1uBYYnFO2DoeHDXXfdJS+88IKMGDHCfZr++3Hjxsm8efPklltuKXL5+++/Lz179jRBiq4M0RUcGnY888wzZluqMWPGFLnGFWDoON944w1p1qyZbWvFxBBAAAEEEEAAAQScKUCAYcG651+C7svw161bJ+3atXOfmpGRIR988IH5pmr9+vUSHh7uXvLeoUMHCQ0N9Xhb3Wd39uzZ8uGHH5pl8q1bt5brrrvOfGNWs2ZNj9e4ltbrN1Ta1LBp06bSvXt38w1Yo0aNfBm+X84hwPALIzdBAAEEEEAAAQRsJfD777/L0KFD5bfffpPXX3+9yAoGVw+MPn36yJw5c4r0yCiMsXbtWrOi4+yzz5ZXX31VzjrrLPcp+nX3P//5T7MyQ7+mrlatmvv3srKy5P7775cpU6bI22+/Lb179za/5wpYbrzxRo/PZwspW72OTAYBBBBAAAEEEEDAgwABhgVfi9IEGLpP79KlS6VVq1Zmphpe6DdG2qxQmxDqvz916pRpOKj/rMvnb731VqlSpUoBmW+//db8e21UqCFE/fr1ZdeuXbJ3717zqTX9hk6bF+Y/fv31V3ONBh6u5oba0FDDj5YtW0XbSJ4AACAASURBVMqzzz4rl112WUAqQIAREGYeggACCCCAAAIIWEpAV0zoh3puvvlms/pBG3W7Qodt27bJyJEj5YcffjBhhP6+t+PYsWOmB8VTTz0lycnJpi+GbiOV/9BzdOXF8uXL5dFHHzXPjIyMlJycHPnoo49k9OjRRYKPQ4cOmQbjn3zySYFr9L76QSENPebPn2++vtfVHbpqgwMBBBBAAAEEEEAAATsJEGDYqZp/zuXkyZMyfvx4842WLlEfOHCguH6Ar58s02+WrrzySvMNmgYL+o3bxo0bzaqIAwcOmG++8q/Y0G+O9Jut1atXmyXx+qkyDTj0OVOnTpXJkyfL7bffbr5xcu3VqyGLjkGDjYceesj8vf6eBijaJFGX6Xfu3Fmee+45r6s3/FkaAgx/anIvBBBAAAEEEEDAPgL6Na0GATNnzizyAR+dpW4tpVtCFf6Aj/ad0O2etmzZYj6go4d+0GfGjBnSrVs399ff+aW2bt1qVnzoNXqufi2uX2vrSmX9e/3a/R//+EcB3C+++EJGjRplrnF9KEh7aug/Hz16VG677TbzdXhsbKx9isJMEEAAAQQQQAABBBD4U4AAw2avgn4z8/TTT5vAQL/R0k936Se79NBPfel2T7raQldltGnTpsDsXUvkhw0bZr4Jcl33zjvviC6bHzt2bIF/rxcnJSWZ4EOXt+e/54YNG6RXr17Stm1bWbBggcTHx7ufpUvkJ02aZFZ75F8iX5GlIMCoSF3ujQACCCCAAAIIWFugLFusamjRv39/SU9PN1ur6gqNq666qsDWUJ5UCm/LqqGEfrBHv6bWJtyur1vzX6shhzYcX7Zsmeg2VQkJCWYLWP2gkj7T9XW7tavA6BFAAAEEEEAAAQQQKCpAgGGzt0L31h00aJDHfXc3bdpklrLrN0i6+kK3jCr8jdH1118vqampsmjRIvMJr8zMTJkwYYJZeaEBR5cuXYqI6TdTuipDgxNdWaFHSU0KP/30U9F+G94aJvq7LAQY/hblfggggAACCCCAAAIVJfBHcraEhoRIQpzn3nQV9VzuiwACCCCAAAIIIIBAsAkQYARbRcoxHtdqiHfffdfjPr1LliyRAQMGmNUP+qvwp7vy99ZwNf7WVRtDhgyRX375RbQRd7NmzYqMUEOT9u3bm22mNLjQ++rqj2eeecZ8Qky3qyp8uD6xVrt2bbNlVWJiYjlmXvKlBBglG3EGAggggAACCCCAQOULHDqRLS/9X4qEhYr0axsrDWsW7E1X+SNkBAgggAACCCCAAAIIBE6AACNw1hX+JNdWT7qv7uzZs4ssX3etisi/UqLwoB555BHT4Fv7VOhKDm3Srasy9HCtyigpjND9gbXhoQYbusz94osvLjL3I0eOmPtrzw0NVnQP4Io8CDAqUpd7I4AAAggggAACCPhD4GRGrtz9ylH55Y8sc7vaNcLkqaEJEh/LSgx/+HIPBBBAAAEEEEAAAesJEGBYr2YeR+zqb6GNtnUFhu6JW/goHE54ulHhc3xZKVH4HL1vSeEEAYZNXjymgQACCCCAAAIIIOBV4NSpU5Kbm2t+PyIiokSplz5Jkbe+POk+75JzImXydTVKvI4TEEAAAQQQQAABBBCwqwABhk0q61p9ceONN8qcOXMkNjaWACOfACswbPKiMw0EEEAAAQQQQMBCAhpgpKSkSHh4uMTFxZU48utnHpYTqTnu8+7sXk06t4gu8TpOQAABBBBAAAEEEEDArgIEGDaobP7eFW+//bb07t3b46zstgKjcA8Pf5dy48aN/r4l90MAAQQQQAABBBBwkEBMTIxoz7fU1FSzdWpxx9bfY+St7xLcp9SIzpLbLz8oEWGnV3BwIIAAAggggAACCCBQWgFPW/uX9h6VfT4BRmVXwA/P//7776Vfv34SHx/vtU+FPua5556TW2+9VebNm2cabns6XCHH66+/Lv3795f9+/eb7aD00GbbdevWLXKZawupevXqmebh2gNj9OjR8uWXX8pbb70lLVq0KHKNawupP/74Q/RZ5557bqklCDBKTcYFCCCAAAIIIIAAAgEUKE2A8Z9NNeWnI5Hu0bVvlCxdzzsRwNHyKAQQQAABBBBAAAG7CRBg2K2iFp2PBguDBw+W++67TzSACAsL8zgTbZY9YMAAmTRpkvlVOADIv5Jj3bp10q5dO9HeGkOGDJFffvlF3njjDWnWrFmRe2uz7vbt25tQRBuF633vuusueeaZZ2Tt2rVy5ZVXeg099BNpOv7ExMQK1WcLqQrl5eYIIIAAAggggAACHgR83UJKm3aPmn+kwB1mDEuQJrXDcUUAAQQQQAABBBBAwNECrMCwePkzMzNlwoQJJjh477335JprrvE6o02bNsnVV18tnTt3lrlz50rVqlULnOtabaH3XLRokTRs2FDy33/lypXSpUuXIvd3rex4+umn5c477zS/r+MZN26c19Ueq1atkq5du5rzn3jiCZ+aGpanVAQY5dHjWgQQQAABBBBAAIGyCPgaYLzwcbK8uyHV/Yg250bKpH407y6LOdcggAACCCCAAAII2EvAtgFGRkaGbN68WaKiouTCCy/0uipBy5mdnS1ffPGFbN++XQYOHOhTg71geQ10CyZdIfHbb795XSHhGquuphgxYoTZ2mnp0qXSpk2bAtPQgKJv374ybNgwmTJlikRGnl7C7moQPnbs2AL/Xn8vKSlJxowZIxpI5L/nhg0bpFevXtK2bVtZsGCB2d7KdWRlZZkVII899pgU17PDn8YEGP7U5F4IIIAAAggggAACvgj4GmD0n35YUtLzmnffdXV1+ftfonx5BOcggAACCCCAAAIIIGBrAdsGGK4eC40aNTKrAaKjo70W0rV10p49ewKynZE/36gdO3bIddddZ3pT+LIVk/abuPnmm822TrNmzZKzzz5bcnNzRRtWaxChW0XpOfm3fTp8+LDZHmr16tXGUrer0nDj5MmTMnXqVJk8ebJ7+yiXs5qOHz9e5syZY8KKe+65R2JjY0WDpYULF5qVFx07dpT58+fLmWee6U8Sj/ciwKhwYh6AAAIIIIAAAgggUEjAlwBjzbZ0mbYsr9dFnfgweWZkokRUCcETAQQQQAABBBBAAAHHC9gmwNAfwutqAP10vx662kAbVjdo0MD0hdCVGN6OLVu2yMSJE+WMM84wTajzrxYI9jekcP+J4oIanYuGDrryQX/pFlKtWrUS/cZKV2XoP+u/VzdtxJ3/0BUqo0aNErVq2rSp1K9fX3bt2iV79+41W0FpUNGkSZMC1+jv33777aIrO3Q7Kv39ffv2iTb9btmypTz77LNy2WWXBYSYACMgzDwEAQQQQAABBBBAIJ+ALwHGfYuOyda9me6rrrssVm74WxyOCCCAAAIIIIAAAgggICK2CjBeeOEFs7qgrMcDDzxgVgt4a4Jd1vtW5HWuxtwlNfDOPwZdBfHBBx+IemkAEh4eLp06dTIBRYcOHSQ0NNTjkHWFyuzZs+XDDz80IUTr1q3N6g/dlqpmzZoer9HVG7qFlDYA1y29NPzo3r27We2hq2MCdRBgBEqa5yCAAAIIIIAAAgi4BEoKMHYfypLbFxRs3j17eKKcXavgh4kQRQABBBBAAAEEEEDAqQK2CTC0gPrD8n//+9+iP2jXbxZ0tYCuKtBP/nv7obxepz/A1+2MtPdDQkKCU98FW8+bAMPW5WVyCCCAAAIIIIBAUAqUFGA8vzpZ3vs6r3n3ZedFyr/70Lw7KIvJoBBAAAEEEEAAAQQqRcBWAUZ+wdL0wKgUeR4aUAECjIBy8zAEEEAAAQQQQAABEfOhqpSUFPOBqbi4ottC9Xv6kKRm5LqtxvesLh0uoHk3Lw8CCCCAAAIIIIAAAi4B2wYYuk2SblmkvS8uvPBCS20LxevpfwECDP+bckcEEEAAAQQQQACB4gWKCzBWbU2TGR8muW9QL6GKzL0pUap43s0VagQQQAABBBBAAAEEHClg2wDDkdVk0l4FCDB4ORBAAAEEEEAAAQQCLVBcgDF+4VH5ft8p95AGtIuVIVfSvDvQNeJ5CCCAAAIIIIAAAsEtYPsAQ1difPHFF7Jx40Y5dOiQ6Yvh7WjQoIFMmTJF4uPjg7tqjK7UAgQYpSbjAgQQQAABBBCwqYB+Tbx06VJZtmyZfP7559KvXz+ZPn26REdHmxmnpaXJnXfeKc8995xPArfcckuB63Nzc2Xr1q0ye/ZsWb16tezdu1c6dOgg/fv3l6FDh0psbKzH+548eVJeeeUVWbJkiaxdu9b0smvXrp0MGTJEevbs6fU6nwZZSSd5CzB+OpglY18s2Lx77shEaVST5t2VVCoeiwACCCCAAAIIIBCkArYOMA4ePChjxoyRN9980yf+bt26yWuvvSaJiYk+nc9J1hEgwLBOrRgpAggggAACCFSMQFZWlvlad9y4cXL06FHzkNatW0v37t3l/vvvN1uv6pGeni6PPvqobNiwodiBHD582GzZOm3aNBN46NdbGl4sXrxYbr31VklOTjb3r1GjhvkQkT5TwxINNmrVqlXg3rt27ZLbb79dVq5cKQ0bNpQmTZpIdnZ2iddVjJT/7uotwJi3MlmWbcpr3t2uWZRMvLa6/x7MnRBAAAEEEEAAAQQQsImArQOMOXPmmACjadOmMmzYMLnkkkuK7YWh37TpN1mRkZE2KS/TcAkQYPAuIIAAAggggICTBTS80FUWjzzyiNStW1fuvfde6dOnj1SrVq1MLLpaQgOHr776ynxYqHnz5uY+uuq5b9++5u9ffPFF6dixowk2NLyYMGGCzJ8/XyZOnCiTJ0+WKlVOrzZw3evll1+WSZMmyT333ONebaEhiYYret2MGTNk7Nix5n5WObwFGL2fOiQZp/Kad0/oVV2uOJ/m3VapK+NEAAEEEEAAAQQQCJyAbQMM/cTX6NGjzTdRr7/+urRo0SJwqjwp6AQIMIKuJAwIAQQQQAABBAIo4AoWateuLXPnzpWLL764XE/X1Rm9evUyHxJyhRG6+kJXbjzwwAPy/PPPy8iRIwuEDb/99pvZDurAgQMFQo9NmzbJ1VdfLW3btpUFCxYU2c7V9azOnTubsevWUlY5PAUYK7akyaz/5jXvbnBGFXlmZKJYKJexCj/jRAABBBBAAAEEELCBgG0DjCNHjsigQYOkfv36MnPmTImJibFBuZhCWQUIMMoqx3UIIIAAAgggYHUB7Qk3fvx4mTVrlixcuNB8jVyew3U/XXmhvTTatGljbuf6ANGXX34pb731VpEPEOUPOPQDRtoTQw9dxfHggw+a++Tfyso1xp07d5pzNXyx2navngKMu185Ktt/y2vePeiKOLm+vee+IOWpE9cigAACCCCAAAIIIGAHAdsGGCdOnDCf+tJ+FvmbEtqhaMyh9AIEGKU34woEEEAAAQQQsIeANtG+/vrrzQd6tEl2nTp1yjUxbdA9YMAAufTSS0W3bHU15XZ9gEhXWGgjbt3GtfChAcTgwYPl4YcfNis1fDk++ugjueqqq0yfjSeeeEIiIiJ8uSwozikcYPz4+ym58+XT/Uf00FUXuvpCV2FwIIAAAggggAACCCCAQFEB2wYY+gkvDS7eeOMN00iwcePG1N/BAgQYDi4+U0cAAQQQQMDhAp9++ql06NBB7rvvPhk+fLhMnTpVVqxYIRpsdOrUSUaNGiU9evTwqQ+cNtbWLaO0H4Wusujatatb1/UBIm3Y7WkFhp5YmgBDe2OsWbPGBB3aq+6ll16S888/31LVLBxgzF2RJP/9Js09hyvPj5J7e9G821JFZbAIIIAAAggggAACARWwbYChigcPHpRbbrlFzjzzTLMfb82aNQOKy8OCR4AAI3hqwUgQQAABBBBAILACrtCgZcuWcvz4cbPVk/59Wlqa6HZPetx2220yZcoU92oKbyN0bed09tlnF+lXoeGGhg2PP/64xx4Y2khcV1DoOd5WYLjuryGI6xg4cKA89thj0qhRo8DC+eFp+QOM6Jg46fPUITmVnde8e2LvGtKuaaQfnsQtEEAAAQQQQAABBBCwp4BtAwzdm3fz5s2yY8cOeeSRR8w3a/qNmn5qq0GDBh6rWb16dbOkPS4uzp7VdvCsCDAcXHymjgACCCCAgMMFNFCYOHGiUZgwYYLphxEfH2/+edu2bWbbVe1DUVJ/DNcK57vuukteeOEFGTFiRBFZXe2h20vpNk8vvviidOzY0TTy1tUUzz77rAkuNEDxFmD8/PPPZqWIfu2elJRkApaEhARzvo4zMtJaP+zPH2B8titM5izPa97d6MwqMndEosPfTqaPAAIIIIAAAggggEDxArYNMFx78OryeF+Pbt26Wa4xoK9zc/p5BBhOfwOYPwIIIIAAAs4V0A/zaJPsm266yWyx6upZ4RJZuXKl9O3bV3r16iVz586VqlWresTas2eP+bBPdHS0114auspi2rRpJijRo23btubDQbt27TL/rH0zdItXX3tg6DM1fNEtYXXbqrFjx5pAxCqHBhhf7kiS1o0j5YG3M+XH/XnNu4dcGScD2tG82yq1ZJwIIIAAAggggAAClSNg2wDDtQIjPT3dZ1ndW7d169aW+2SXzxN08IkEGA4uPlNHAAEEEEDA4QKuAMPbCov9+/fLoEGDJDMzUxYtWiQNGzb0KLZgwQKzCkIDCm2o7S1IyMnJkbVr18qsWbPk448/NisoevfubcIHXaFxww03lLjaI/8Avv/+e+nXr5/UqlXLfNiobt26lqnoxv+lyiPvJEvbc6vIup1Z7nGHhYo8e9MZclZCmGXmwkARQAABBBBAAAEEEKgMAdsGGJWByTODV4AAI3hrw8gQQAABBBBAoGIFXnnlFRMaaB8J3Z6p8OFauXzgwAFZsmSJNG3atMg5v//+uwwdOlQOHz7s9ZySZqEBia7M0O2ndNWHrs7w5XCNT7eX8tYc3Jf7BPqczXsy5aE3jklWdtEn/615lNxzDc27A10TnocAAggggAACCCBgPQHHBRgpKSmiS7m130VoaKj1KsaIyyRAgFEmNi5CAAEEEEAAARsIrFq1Srp27WpWTWgTbe1Pkf/wZQXGO++8I3369DENuCdNmiRhYaVfObB7927Rhty6RZWGKnXq1DHDeO+99+SZZ56RHj16yJgxY4qIuwIMHaduP9WsWbOgr4qGF5PfOF6gYXf+QT/Qp4a0Pc9a/TyCHp0BIoAAAggggAACCNhSwBEBhu6dq0vY9RuvvXv3iqvXRUxMjNx///3SvHlzs5+v1ZoC2vKNrKBJEWBUECy3RQABBBBAAIGgF3Ctnvjtt9/k9ddflxYtWhQYs6sHhgYUc+bMKdIj49ixY6ZhtzbUXrp0qbRp06bUc9Ym3to8XIOK559/3mxF5fr6zBWw3HjjjR6fb7UtpEoKL2rEhMpr/6pZakMuQAABBBBAAAEEEEDAiQK2DjByc3Nl+fLlMmrUKBNcuA5XgFGlShXzzZMuRb/jjjvMsnptSshhPwECDPvVlBkhgAACCCCAgG8C+jWxbtt08803S8+ePU2j7rPOOstcvG3bNvP18A8//CCvvvqq+f3ChyvgGDZsmEyZMqVUH/rRpt5btmyRJ598Ut58803Ta2P27NkSHx/vfsyhQ4dMg/FPPvlEHn30UTNO1weLdMsq/cDR/PnzzbPHjRtXptUfvkmV/6ySwgvXE/pcGiPD/+65WXr5R8EdEEAAAQQQQAABBBCwj4CtA4zt27ebZerHjx+XBx98UDp16iT/7//9P9m3b59pAKjfOH399ddy1113ydatW02QocvrOewnQIBhv5oyIwQQQAABBBDwXUBXQGgQMHPmTLOFU6tWrcy2qrqqQg/dWkq/JtYP+OQ/9Lrbb79d3n77bXn33XfN19O+HBpSaGDx7bffSnJysrnktttuE20ork29Cx9ffPGF+dCRhh3aRLxJkyaSnZ1t/vno0aPmWg0wYmNjfXl8pZzja3jhGhwhRqWUiYcigAACCCCAAAIIWEzAtgGGftJMP8Gl3+i4gom0tDSz969uKaUBRmJioinXxo0bpW/fvtK7d2+P+wJbrKYM14MAAQavBQIIIIAAAgg4XSAjI0M++OADsxpj/fr1Eh4ebgIJDQ46dOjgsT/cp59+KgMGDDANtxcsWFBg5URxnhpUTJ061QQleu/+/fvLBRdcUGwPOl1tob0xli1bJmvXrjVBh45PP5B01VVXlWrlR6BrXdrwghAj0BXieQgggAACCCCAAAJWFbBtgHHixAmzHF4P/SZNm3Z7CzD0U2GjR482n+7SpfP5l7RbtbCMu6AAAQZvBAIIIIAAAggggEBFCJQ1vCDEqIhqcE8EEEAAAQQQQAABuwnYNsA4cuSI2WO3UaNGMn36dNPbwluA4e3f263YTp4PAYaTq8/cEUAAAQQQQACBihHYvDtTJr95XE5l55brAWwnVS4+LkYAAQQQQAABBBCwsYBtA4zSrMA4duyYjBgxwjQEdK3WsHHNHTk1AgxHlp1JI4AAAggggAACFS7w9lep8uKa030+ynK0bhQhk66rIeFhIWW5nGsQQAABBBBAAAEEELC1gG0DDG36N3nyZJkxY0axPTC0V8bixYvl1ltvlTvuuEMmTZpkggwOewkQYNirnswGAQQQQAABBIJHQJuBuw7tq+GkY9u+THl/Y5qs35FepmkTXpSJjYsQQAABBBBAAAEEHCRg2wBDa7h161bTdDAnJ0f+/e9/m+Z/EydOdDfx1m+wFi1aJPfff79UrVrVBB2XXHKJg8rvnKkSYDin1swUAQQQQAABBAIroAFGSkqKaQoeFxcX2IdX0tO+2Z0p73+dKl//lFHmERBelJmOCxFAAAEEEEAAAQQcJGDrAENXVyxZssTdoNtV14SEBKlVq5Zs377d/CsNL+bNmycDBw4U1w+6HfQOOGKqBBiOKDOTRAABBBBAAIFKEHBSgPHljxny3sZU2bo3s1zShBfl4uNiBBBAAAEEEEAAAQcJ2DrA0DpqiLF582Z54oknZPny5ZKcXHB/2h49esjdd98tV155JeGFjV98AgwbF5epIYAAAggggEClCjghwFj7Q7q8vzFVdvyWt11WYfQWDSNkYLtY2XUgq9ieGIQXlfq68nAEEEAAAQQQQAABiwnYPsDIX4+0tDQ5cuSI7N69W+rVqyc1a9Z0zDJ3i72Xfh8uAYbfSbkhAggggAACCCBgBOwcYKzammaCi58PZnmt9l/PiZSB7WOlad28/h/eGnsTXvAfDQIIIIAAAggggAACpRNwVIBROhrOtpMAAYadqslcEEAAAQQQQCCYBOwYYHz4Taos25gm+454Dy7aNYsyKy4an1nFYzkKhxiEF8H01jIWBBBAAAEEEEAAAasIOCLAyMrKMltHaTPv4o7Q0FCpXr266F857CVAgGGvejIbBBBAAAEEEAgeAbsEGNk5Iu99nSoaXhw4nu0V+O9/0eAiTuomhJVYBFeIQXhRIhUnIIAAAggggAACCCDgUcDWAUZGRoa8+OKL8uSTT8revXtLfAW6desmr732miQmJpZ4LidYS4AAw1r1YrQIIIAAAgggYB0BqwcYqRm5Zpuo/36TKkdSvH/g6R+tos1WUWdULTm4yF89DTGuuSRawsNCrFNURooAAggggAACCCCAQJAI2DrA0DBi8ODBhrphw4bSpEmTYldXNGjQQKZMmSLx8fFBUh6G4S8BAgx/SXIfBBBAAAEEEECgoIBVA4zjJ3PkvY2p8tHmNElO8xxchIaIXH1JjAxoFyvVolmlzbuPAAIIIIAAAggggECgBWwbYOiWUaNHj5bVq1fLvHnzpEePHmwNFei3K4ieR4ARRMVgKAgggAACCCBgKwGrBRgHT2SbFRfLv02T9Mxcj7WICg8xwYX2uIgMZ+WErV5YJoMAAggggAACCCBgKQHbBhhHjhyRQYMGSf369WXmzJkSExNjqcIwWP8KEGD415O7IYAAAggggAACLgGrBBjakPv9r1NlxZY00X4Xng5dZWGCi/axQmzBO44AAggggAACCCCAQOUL2DbAcK3A0OBi+vTpEh0dXfnajKDSBAgwKo2eByOAAAIIIICAzQWCPcD46UCWvL8pVVZvTfNaCe1roX0q+rSNtXm1mB4CCCCAAAIIIIAAAtYSsG2AkZubK7NmzZKXXnpJlixZIk2bNrVWZRitXwUIMPzKyc0QQAABBBBAAAG3QLAGGD/8eko+2JQqa39I91qtugkaXMTI1RezWptXGgEEEEAAAQQQQACBYBSwbYCh2LqN1F133SVJSUny5JNPyrnnniuuH2QHYzEYU8UJEGBUnC13RgABBBBAAAFnCwRbgPHtnkz58JtU+XxnhtfCNDqzivS8JEa6tmSVtrPfXmaPAAIIIIAAAgggEOwCtg4wFH/btm0ydOhQ2bx5s1StWlVatWrldTupBg0ayJQpUyQ+Pj7Y68b4SilAgFFKME5HAAEEEEAAAQR8FAiWAOOr/2XIR9+kydc/eQ8umtYNNysu/tY8ysfZcRoCCCCAAAIIIIAAAghUpoCtA4z169ebRt579+71ybhbt27y2muvSWJiok/nc5J1BAgwrFMrRooAAggggAAC1hKo7ADjs+3psvzbNNGVF96OCxtESM+/xshl50VaC5fRIoAAAggggAACCCDgcAHbBhiZmZkyYcIE08B71KhRcuONN8o555xTbLlDQ0OlevXqon/lsJcAAYa96slsEEAAAQQQQCB4BCorwPj4uzQTXGivC2/HxWdrcBEr+lcOBBBAAAEEEEAAAQQQsJ6AbQMM7X+hqy9iYmJkwYIFbAtlvXfTryMmwPArJzdDAAEEEEAAAQTcAoEOMD7anCYrtqTJrt+9Bxe60qLXX2PkLw0ILnhVEUAAAQQQQAABBBCwsoBtA4xjx47JkCFDpF69emYVRnQ0Dfqs/KKWd+wEGOUV5HoEEEAAAQQQQMCzQCACBTFCwAAAIABJREFUjJxckWUbU2XlljTZczjLayk6XBAlvdrEyHl1wikXAggggAACCCCAAAII2EDAtgGGawup7du3y6uvvipnnHGGDcrFFMoqQIBRVjmuQwABBBBAAAEEiheoyAAj/VSufLDpdHDx29FsrwPp0iLaBBeNalahXAgggAACCCCAAAIIIGAjAdsGGFqjrVu3yoABA8xKjHHjxklkJE37bPTuep2KK6zwda779+/39VTOQwABBBBAAAEEECgkoP3jIiIiJCcnR/RDRP44ktNF/m9niKzbFSJHUjzfMTxMpH2TXOnSPFfOrOqPp3IPBBBAAAEEEEAAAQTsJVCnTh3LT8i2AYZ+A3XixAn57LPPZOzYsVK7dm3p3LmzNG7c2Gsz76ioKGndujVBh8VfawIMixeQ4SOAAAIIIICApQT8GWAcPSmydmeIfLYrRJLSPDPERJwOLro2z5UaMZaiYrAIIIAAAggggAACCARUgAAjoNyle5irifeKFSt8vrBbt27y2muvSWJios/XcKI1BNhCyhp1YpQIIIAAAgggYD0Bf2whpdtDLf821TTnPpme6xEhIS5UuraMlmvbxEhcVKj1oBgxAggggAACCCCAAAIIlFrAtiswUlJSZOHChWYVhq9H9erVZfDgwRIXF+frJZxnEQECDIsUimEigAACCCCAgOUENMDY8nOyNDsrotRfR/98KEtWfptmgovMLM/BRe0aYe7gIqJKiOV8GDACCCCAAAIIIIAAAgiUXcC2AUbZSbjSjgIEGHasKnNCAAEEEEAAgWAQ+P6XNHnk7STp/JdwGdklwach7dx/yoQW2pw713NuIQ3OqOIOLny6KSchgAACCCCAAAIIIICA7QQIMGxXUibkSYAAg/cCAQQQQAABBBDwv4AGEQ+9cUyS0k6nEP0vj5WhHbyvZt72S6YJLtZsS/c6mCa1w6VLy2jpflG0/wfMHRFAAAEEEEAAAQQQQMBSAgQYlioXgy2rAAFGWeW4DgEEEEAAAQQQ8CxwOrw4LklpOQVO8BRifLM706y2+Gy79+Cief1w6doiWjq3ILjgnUMAAQQQQAABBBBAAIHTArYJMI4dOybjx4+XX375pcy1bdCggUyZMkXi4+PLfA8uDE4BAozgrAujQgABBBBAAAFrCngLL1yzcYUYX+36/+y9B3iUZfq+fZOEhNCrNEXAQhERFhuLwioKKu7qohQVy88uqGv51rI21HVd8e+qqNg7FsCG6LqoiKKCIizoYkURC11KSAIkgeQ7rie8YWYykymZSWYm53McHITM+7TzeWcS7uu976vICRefLC0KudG+XbKdcDGwZ4PUhMGqIQABCEAAAhCAAAQgAIGEEUgbAWP9+vV22mmn2cyZM2OGNXToUHvuueesVatWMY9Bx+QkgICRnOfCqiAAAQhAAAIQSD0C4cQLb0ftm2faqk07Qm7wkH1ynMfFofvkpB4EVgwBCEAAAhCAAAQgAAEI1AiBtBEwSktLLS8vz/R3rC0jI8OaNWtm+puWXgQQMNLrPNkNBCAAAQhAAAK1QyBS8aKq1R3eo4ETLn7XJbt2NsGsEIAABCAAAQhAAAIQgEDKEEgbASNliLPQWiGAgFEr2JkUAhCAAAQgAIE0IlBd8WLw/rk25IAG1msPhIs0ui3YCgQgAAEIQAACEIAABBJKAAEjoXgZPFkIIGAky0mwDghAAAIQgAAEUpFAdcWLo3vn2mXDmqbi1lkzBCAAAQhAAAIQgAAEIFCLBNJGwCgoKLDJkye7MlKxNpWPGjNmjDVu3DjWIeiXpAQQMJL0YFgWBCAAAQhAAAJJT+CrX0vs1pc22eatsZdq1SY9Y++k3zALhAAEIAABCEAAAhCAAASShkDaCBiYeCfNPZWUC0HASMpjYVEQgAAEIAABCKQIgSlzC+2ZDwpiXm23DvVt/Mjm1jQXr7mYIdIRAhCAAAQgAAEIQAACdZBA2ggYRUVFtmjRItu2bVvMx9igQQPr27ev5eTkxDwGHZOTAAJGcp4Lq4IABCAAAQhAIHUIxCpiIF6kzhmzUghAAAIQgAAEIAABCCQbgbQRMJINLOtJLgIIGMl1HqwGAhCAAAQgAIHUI1BaZnbl0xvsu1UlES8e8SJiVFwIAQhAAAIQgAAEIAABCAQhUKcEjOLiYsvPz6/A0KRJE8vOzubGqAMEEDDqwCGzRQhAAAIQgAAEEkZgzaYd9sDMfFu4rCjiORAvIkbFhRCAAAQgAAEIQAACEIBACAJpL2CUlZXZF198Yf/617/s1VdfrSRgHHPMMXbNNde40lFekJu7Jf0IIGCk35myIwhAAAIQgAAEaobA/34utkkz8+3n37ZHPCHiRcSouBACEIAABCAAAQhAAAIQqIJAWgsYEi8kWlxxxRX2008/hcTQsmVLe+CBB2zUqFGIGGn6dkHASNODZVsQgAAEIAABCCSUwKz/bbNJMzfbtpIyv3kO2DPbuuyWZa99tqXS/IgXCT0SBocABCAAAQhAAAIQgECdIpDWAoYyL0aPHm1r1qyx66+/3s466yxr0aJFxQFv3LjRnnrqKfv73/9ubdu2tWnTptl+++1Xp26AurJZBIy6ctLsEwIQgAAEIFBOYO3atfbaa6/ZjBkzbO7cuTZixAi7++67LTc3NySi7du326effmpTp061Dz/80BYtWmQfffSRDRgwIGif5cuX23333Wdvvvmmffvtt7bnnnvaUUcdZZdccon17t076IMxhYWF9swzz9iUKVPsgw8+cOMOGjTIPUhzxhlnWKNGjZLmCF/8uNCenVNQaT1H9c61cUObWHZWPQs09ka8SJrjYyEQgAAEIAABCEAAAhBICwJpK2Ao++K2226zCRMm2EMPPWSnnHJK0P9E6roXXnjBLrzwQrvqqqvsuuuuIwsjLW5t/00gYKThobIlCEAAAhCAQBACEiGee+45l4G7YcMGd4VKhQ4bNsz9ntegQYOg3JSte/nll7vsXTVl6B5wwAF25513Wr9+/Sr1mTNnjp1//vlOuOjWrZsTL9atW+dEj1DZvUuXLrWLL77Y3n777YrxNfDnn3/u1nrCCSfYww8/7B6sqc22vdRc1sXMxVsrLeOUwxrZmMMb+33fEzEQL2rz1JgbAhCAAAQgAAEIQAAC6UkgbQWMvLw8O/fcc23Hjh32+OOP+2VeBB6lMjHOOecca9y4sSslJXNvWnoRQMBIr/NkNxCAAAQgAIFgBCReKMvi1ltvtQ4dOtjVV19tJ510kjVt2rRKYBIh9Lvgxx9/7LIg/vrXv1rPnj0tIyMjaD/97njBBRfYf/7zHzffmDFjLCcnx0pLS+2tt96ycePG2e67726TJ0+2zp07uzE2b97sMjOUfXHTTTe5ObxsixUrVrg+06dPtxtuuMG9npmZWSuHvGrjDide/PfHYr/5szLruayLIQcEz2CRiHFs31xrmhucWa1shkkhAAEIQAACEIAABCAAgZQnkLYCxvr16+20005z/2kMVy5g69at7ok7lQHQE3utWrVK+YNlA/4EEDC4IyAAAQhAAALpT2DBggV28sknW7t27dxDKcEyJwIpFBUVucyMu+66y8aPH+8ycqsqM6X+EjqOPfZYJ47cf//9fmWfJKJIgPjHP/7hBAz9PurbRyWmgj1cM3/+fDvxxBNdNod+H5UAU9Pt85/Kzbp/Xe9v1t2+RaaNG9rU+nbJruklMR8EIAABCEAAAhCAAAQgUMcJpK2A4WVg6D+g4bIq8vPz3VNvEjIee+wxa9asWR2/LdJv+wgY6Xem7AgCEIAABCDgS0BChMSHiRMn+gkH4Sh5wsFBBx1kjz76qO22227huriHY1SiSmVKlYkR2F5//XVXDuraa6912SDKppAooUyNW265xWVZBDbv4ZvVq1c7fwwJGTXZ3v1iqz0wM9+Kt/ubdffeM9tlXuzeKqsml8NcEIAABCAAAQhAAAIQgAAEHIG0FTBUOurmm292goSefjvyyCNDHvl7773n/kMpk2/vP5ncH+lFAAEjvc6T3UAAAhCAAAQCCcjD4tRTT7WGDRu6Mk3t27ePCJInRuh3RpWRCtf0O6YEiNtvv915WRx99NGVunzyySc2ZMgQtx4vE1gPymzZssWVmlLZ0lDrV7mrZ5991lq3bh1uKXF7/fmPCu25DyubdQ/ev9ysO6d+vbjNxUAQgAAEIAABCEAAAhCAAASiIZC2AoYgeGUEZNaosgBDhw61rKxdT48pxX/mzJl25ZVX2rZt29yTcQMGDIiGH9emCAEEjBQ5KJYJAQhAAAIQiJGATLUHDRrksh7OPvtsZ76t3/MkbAwePNguuugiO/74452A4DUJCn/5y1/sgw8+cL8Hfv/9985EW/+WKffw4cPt0ksvrfCxUD+v9Kiu++ijj4L+7ihPjVGjRrlSVpGWJ33llVdcSaqa9MAo2V7msi7e+aKyWffoAY3s9IGVhZYYj4duEIAABCAAAQhAAAIQgAAEYiKQ1gKGr5GjykS1bNnSDjjgAKtfv76VlJTY559/bhs2bHCm3frPonwwfAWOmIjSKSkJIGAk5bGwKAhAAAIQgEDcCHglmvS73qZNm0y/++lrCQ7KiFAbO3asTZgwocKzwivb9MUXXzixYdGiRda3b1/nh7Z06VInfkjIePrpp504kigBQz5sygYuKCiosfJRKzaUm3UvXu5v1p2ZYc7vYmif4GbdcTswBoIABCAAAQhAAAIQgAAEIBABgbQWMLT/0tJSU4ko1Rv+8MMPKyE5/PDD7cYbb3QlpjIyMiJAxiWpSAABIxVPjTVDAAIQgAAEIiegkk5/+9vfXIdrrrnG+WG0aNHC/XvJkiV27rnn2qeffurnj6GMi9GjR9vChQud2HHfffe5jAr9TihPjX/9619uzD/96U8V/hjxzsAoLCx0a1XZKHlqnHLKKeb93hL57qO7ctGPMuvebCs37vDr2K55uVn377pi1h0dUa6GAAQgAAEIQAACEIAABBJFIK0FDNUolmmimoQMPWX33XffuewLZWHsu+++7gk7hItE3V7JMy4CRvKcBSuBAAQgAAEIJIKAfMz0UMp5553nfCcaNWrkN438Kk4++WQ78cQT7YEHHnAZuF6pp7Vr1wb1TNu8ebNdcsklzlPD87uIp4DhiReTJk2yf/7zn66saaKzgd/+fKtNmplvJTv8zbr375Rt445pYntg1p2I25MxIQABCEAAAhCAAAQgAIEYCaStgCHxQlkXKh9w3XXXOaGCVncJIGDU3bNn5xCAAAQgUDcIeALG5MmT7bTTTqu06ZUrV7rvFxcX2/PPP+9KQ0XiVSGviwsvvNBlY6jcaLwEDJU6lUebskUCS1sl6sQmf1hgL3xUWGn4I3s1sHHHNLUGmHUnCj3jQgACEIAABCAAAQhAAAIxEkhbAWPjxo12+umnO98L7ym7GBnRLQ0IIGCkwSGyBQhAAAIQgEAVBJQlceaZZ9o//vEPZ+Qd2Dy/i9WrV1f4TKxbt85OPfVU0++NL774ou29996V+nneGnowRp5pekhGf6tk1fTp0115qcAmz40hQ4a4sZUNkpvr7yfhK17IXPyOO+5wGSGJakUlZS7r4t3/YdadKMaMCwEIQAACEIAABCAAAQgkhkDaCxjt27e3e++91xo2bJgYgoyaEgQQMFLimFgkBCAAAQhAIGYC77zzjhMNlCWhckzZ2f4+DsEyMJSpO27cOHv33XdtxowZ1q9fv0rzB2Zg6AKJEldccYXzrLjgggsq9Xn99dfthBNOcEKKMkO8kqa6UGVNlQGirItjjjnG+W60bds25n2H6/jL+u1OvPjiJ3+z7ox65rIujsGsOxxCXocABCAAAQhAAAIQgAAEapFA2goYZWVlNnHiRPcfzCeeeMKOOOKIhBsi1uI5MnUYAggY3CIQgAAEIACB9CawatUqO+OMM2zFihUum6J3795+G/Y8ME466SS7//77KzwyHn/8cWfwLbPum2++2c+DwvPAePXVV01/Bg8e7Mb8+OOP7dhjj7U///nPToBo2rRpxVzKrlD50gkTJtjLL79sw4cPr3hNv5++8MILriTVkUceaRJHEile/HdZsT0wc7Ot3uRv1t3WmXU3sX5dc9L7pmB3EIAABCAAAQhAAAIQgEDKE0hbAcMz7X766aedF8aAAQPs97//vfXq1ctatGgR9OAaNGhgffv2tZwc/jOX8nd2wAYQMNLtRNkPBCAAAQhAwJ+AxIHHHnvMzj//fJf9oBKiHTt2dBctWbLEiRRfffWVPfvss+51r0nwUNnRBQsWmMy0VfYpIyPDioqKnO+FhI0RI0Y4scH7HVIlp5R58Z///Mduu+02N6d+f9Tvn2+99ZbL6ujatauby1uD1jd79mw7++yzrU+fPn7rS8RZ/mexzLo3245S/9F7yax7aBPr1DorEdMyJgQgAAEIQAACEIAABCAAgbgSSFsBw6tzPHPmzIiBDR061FTnGMPviJGlzIUIGClzVCwUAhCAAAQgEDOBwsJCl/2g8qHylJBQUFJSYvKkUFNpqSuvvNIvy0LfnzNnjhMhZOrdrVs322OPPWzp0qX2008/2SGHHGJPPvmk9ejRw29dX3zxhcv4+Pzzz10fmYLLU2PRokXua5WXUokor33//fc2evRoW7hwoXtgpk2bNiH32alTJ5fBEeqhm3CAnvmgwKbMDW7WPXZoU8vNrhduCF6HAAQgAAEIQAACEIAABCCQFATSVsAoKCiwyZMnW15eXsSgmzVrZmPGjLHGjRtH3IcLU4MAAkZqnBOrhAAEIAABCFSXgDIn3njjDZeNoVJP9evXd6WfZJY9aNAgl10RrC1fvtyVg3rzzTedkCGRYeTIkXbOOeeEFBsC+0i4OOqoo+ySSy5xJay83z80n8YcNWqUEzzCtVgfqtlaLLPuzfbekm2Vphj1+0Z2xiB+xw3HntchAAEIQAACEIAABCAAgeQikLYCRnJhZjW1TQABo7ZPgPkhAAEIQAACEEgkgZ9+226T/pNvS37xN+uuJ7PuoU3t2L65iZyesSEAAQhAAAIQgAAEIAABCCSEAAJGQrAyaLIRQMBIthNhPRCAAAQgAAEIxIvAgh+KbNLMfFuT52/WvVuzcrPuA/fC3y1erBkHAhCAAAQgAAEIQAACEKhZAggYNcub2WqJAAJGLYFnWghAAAIQgAAEEkrg34vKzbrLyvyn6bVHto0d2sT2bINZd0IPgMEhAAEIQAACEIAABCAAgYQSSHsBQ2aKzzzzjM2ePdtk7O2ZOAajGmu94YSeEIPHhQACRlwwMggEIAABCECgzhLYsWNXdkNmZmZScHj6/QKbOq+yWfcR+zUwmXU3zMGsOykOikVAAAIQgAAEIAABCEAAAjETSGsBY+nSpXb66afbp59+GhEgBIyIMKXkRQgYKXlsLBoCEIAABCCQNAS2b99u+fn5lpWVZU2aNKnVdRUWlZt1v/9lZbPukf0b2Zl/wKy7Vg+IySEAAQhAAAIQgAAEIACBuBFIWwGjrKzMbrvtNrvhhhvs+OOPt8suu8x69+5tGRkZIeHptWbNmlV5TdzIM1CNEkDAqFHcTAYBCEAAAhBIOwLJImAsX7vdHpi52b76taQSY5l1H/c7zLrT7uZjQxCAAAQgAAEIQAACEKjDBNJWwMjLy7Nzzz3XfvnlF3vhhResS5cudfiY2ToCBvcABCAAAQhAAALVIZAMAsb878vNutdt9jfrbtM008Yd08QOwqy7OkdMXwhAAAIQgAAEIAABCEAgCQmkrYAhv4vTTjvNOnfubHfffbfl5vI0WhLefzW2JASMGkPNRBCAAAQgAIG0JFDbAsYbC7fYg2/nV2K73+71bewxTa0zZt1ped+xKQhAAAIQgAAEIAABCNR1AmkrYKhG8bhx4ywnJ8fuvfdea9iwYV0/6zq9fwSMOn38bB4CEIAABCBQbQK1KWA8ObvAXvqksln3H3aadTfCrLva58sAEIAABCAAAQhAAAIQgEByEkhbAUO4H3/8cbvrrrvsxRdfdP4XtLpLAAGj7p49O4cABCAAAQjEg0BtCBj520pdyag5X1U26x7Rv5GdhVl3PI6WMSAAAQhAAAIQgAAEIACBJCaQ1gJGYWGhXXXVVfb99987Q+/f/e53GHQn8c2YyKUhYCSSLmNDAAIQgAAE0p9ATQsYy9Zst0kzN9vXKyqbdY8d2sSG/Y7s4vS/69ghBCAAAQhAAAIQgAAEIJC2AkZBQYFNnjzZmXg/99xz9tNPP7nT7tu3r7Vp0yboyXfq1MkmTJhgLVq04M5IMwIIGGl2oGwHAhCAAAQgUMMEalLA+GSpzLo32/r8Ur9dyqxb4sXBe+fU8O6ZDgIQgAAEIAABCEAAAhCAQO0QSFsBwzPxnjlzZsRkhw4d6sSOVq1aRdyHC1ODAAJGapwTq4QABCAAAQgkK4GaEjBmLNhiD71T2ay7p8y6hza1LrtlJSsi1gUBCEAAAhCAAAQgAAEIQCDuBNJWwCgtLbW8vDzT35G2jIwMa9asGWWmIgWWQtchYKTQYbFUCEAAAhCAQBISqAkB4/H38u2VT7dU2v2gng2ceNG4Qb0kJMOSIAABCEAAAhCAAAQgAAEIJI5A2goYiUPGyMlOwBMrIl3nypUrI72U6yAAAQhAAAIQqKME9KBLdna2ezimuLg4rhQKtplN/qSeLVheWaA4Zv8yO7lfWVznYzAIQAACEIAABCAAAQhAoG4QaN++fcpvFAEj5Y+QDQQSQMDgnoAABCAAAQhAIN4EEiVg/LRe4kWG/biu8opPO7TMjuiOeBHvs2Q8CEAAAhCAAAQgAAEI1BUCCBhJdNKeabeWNGbMGGvcuHHEq/P8MtQBD4yIsaXUhZSQSqnjYrEQgAAEIACBpCOQiBJSc78tN+veWOhf8rR1kwxXMuqQfTDrTrobgQVBAAIQgAAEIAABCEAAAjVKIG0yMKoSITZu3GhXXXWVAzthwgRr0aKFH2QEjBq952plMgSMWsHOpBCAAAQgAIG0IRBvAWP6Z1vskXcrm3X36Fjfxh7T1Lpi1p029w4bgQAEIAABCEAAAhCAAARiJ1AnBIxwAkW412PHS89kIYCAkSwnwTogAAEIQAACqUkgngLGo7Py7bX5lc26B/ZoYOOOaWKNG2SkJiRWDQEIQAACEIAABCAAAQhAIM4EEDDMDAEjzndVEg6HgJGEh8KSIAABCEAAAilEIB4CxqbCUlcy6uNviyrt/KRDG9nZR0ReAjWF0LFUCEAAAhCAAAQgAAEIQAACMRNAwEDAiPnmSaWOCBipdFqsFQIQgAAEIJB8BKorYHy3qsQmzcy3patKKm3uwiFN7I/9GibfplkRBCAAAQhAAAIQgAAEIACBWiaAgIGAUcu3YM1Mj4BRM5yZBQIQgAAEIJCuBKojYHz8zTZ7YGa+5W3xN+tutdOs+1DMutP1tmFfEIAABCAAAQhAAAIQgEA1CSBgIGBU8xZKje4IGKlxTqwSAhCAAAQgkKwEYhUwXp2/xR6bVdmsu7vMuoc2tb3aZiXrllkXBCAAAQhAAAIQgAAEIACBWieAgIGAUes3YU0sAAGjJigzBwQgAAEIQCB9CcQiYDz8Tr69vqCyWffhMuse2sSa5GLWnb53DDuDAAQgAAEIQAACEIAABOJBAAEDASMe91HSj4GAkfRHxAIhAAEIQAACSU0gGgFjQ0G5Wfe87yqbdQ8/pKGdc2STpN4ri4MABCAAAQhAAAIQgAAEIJAsBBAwEDCS5V5M6DoQMBKKl8EhAAEIQAACaU8gUgHjm5UlNuk/m+2HNdsrMbng6Cb2pwMx6077m4UNQgACEIAABCAAAQhAAAJxI5B2AsamTZvsuuuusyZNdj3Zlp+fb7fddpuDFviavue93rx5c3vuueesVatWcQPMQMlBAAEjOc6BVUAAAhCAAARSlYAEjOWrNlvb5vX9fs/03c+HX2+zSTPzbfNWf7Pulo0znN9F/31zUnX7rBsCEIAABCAAAQhAAAIQgECtEEg7AWPmzJkxgxw6dCgCRsz0krsjAkZynw+rgwAEIACB2AisXbvWXnvtNZsxY4bNnTvXRowYYXfffbfl5uaGHVAB+Ztuusn+8Y9/2AUXXBC2XzRzFRUV2RtvvGGPPfaYffzxx+5hkUGDBtmoUaPsjDPOsEaNGoVdX7JdsGZTsd08bZMN6l7fRh3eotLyXv600J54r6DS97t1qG/jZNbdDrPuZDtT1gMBCEAAAhCAAAQgAAEIJD+BtBEwNm7caFdddZX9/PPPMVPv1KmTTZgwwVq0qPyf0pgHpWNSEEDASIpjYBEQgAAEIBAnAhIflDV6xRVX2IYNG9yoffv2tWHDhrls0wYNGoSd6e2337aTTz7ZiQtVCRjRzlVYWOjWcO+997pMhT59+lhWVpZ9/vnnbq0SWe677z5r27Zt2DUmywXr80vtpqkb7ce15WWhzjuqiZ140K5SUA+9nW8zFlY26z6se7lZd9OGmHUny1myDghAAAIQgAAEIAABCEAgtQikjYCRWthZbU0TQMCoaeLMBwEIQAACiSIgQUFZFrfeeqt16NDBrr76ajvppJOsadOmEU+5YsUKO/3002327NmuTygBI5a5pk+f7sYeOHCgTZw40bp27ermWLdunRM2Hn30Ubvnnnvs0ksvNe/nc8QLr4ULJV6Mn7bRlgV4WkjEOKx7jisZ9enSymbdfz64oZ07GLPuWjgypoQABCAAAQhAAAIQgAAE0ogAAkYaHSZbCU0AAYO7AwIQgEDqEoimdFHgLiMpk5SXl2fnnnuuvfTSSyEhVZWhUFxcbIsXL7bXX3/dNm/ebHfccUdEJZxiPZEFCxa4zIl27drZAw88YP369YtqKI+JsiDOP/98u+uuu0IKGNHOtXXrVrv88svt+eeft1dffdUGDx7st7YvvvjCRo8ebXvuuac9++yz1rp166jWXtOFJ231AAAgAElEQVQXhxIvvHXI22JDgb/fhV47/6gmdoJPhkZNr5v5IAABCEAAAhCAAAQgAAEIpAsBBIx0OUn2USUBBAxuEAhAAAKpRyDa0kXBdhhJmaT169fbaaedZlX5aAUKGBIt5s+fb1OnTnXCxU8//eSmj8RLojonIW8JlcxUZsPkyZPduqNtHpNLLrnEhgwZYn/4wx+CrjuWucTh1FNPtezsbFfiShkivs0Ti1ROSoJR7969o11+jV0fTrwItpAWjTJs3DGYddfYITERBCAAAQhAAAIQgAAEIJD2BBAw0v6I2aAIIGBwH0AAAhBILQKxlC4K3GGkZZK+/fZbZy6tYLoyGuTbEK6pfNONN97oLjv88MOte/furjRSogUMTyBo2LChPfPMM9a+fftwS/V73WOibyoDYvny5XbYYYcFXXcscynDQtkhhx56aFCW27ZtsyuvvNImTZpkH330kQ0YMCCq9dfUxbGIF/u2r2/jjmlie7erX1PLZB4IQAACEIAABCAAAQhAAAJpTwABI+2PmA0iYHAPQAACEEg9AtGWLgrcYTRlkryg+5FHHum8JXJzc8MCUwZEWVmZDR8+3HbffXebO3duSCEg7GBRXDBnzhwbNGiQXXvttXb22WfbnXfe6TJHJDaoXNNFF11kxx9/vOXk5FQa1ZeJsh+UffHxxx+HXHcsc1U1nrcgT/yJNYMkClwxXRqLeKGJTh/Y2EYPaBTTnHSCAAQgAAEIQAACEIAABCAAgeAEEDC4M+oEATIw6sQxs0kIQCBNCMRSuihw65GWSVI/L+h+yy232A033BATxUgC9zENHNBJZZnGjBljBxxwgG3atMny8/Pd1/Ke+OSTT9zVY8eOtQkTJlijRv7BdF8mN998s2VlZVUpYMQyVyQcklnAiFW88I5Jxt4n4n0Rj1udMSAAAQhAAAIQgAAEIAABCDgCCBjcCHWCAAJGnThmNgkBCKQJgVhKF/luPZoySeonD4sTTjjBHnroIVdKKZYWSeA+lnED+9x+++32t7/9zX37mmuucX4YLVq0cP9esmSJMyP/9NNPK/ljBDLp2LGj61PVumOZKxIOySpgVFe88M4KESMedzpjQAACEIAABCAAAQhAAAIQKCeAgMGdUCcIIGDUiWNmkxCAQJoQiKV0kbf1aMskqZ+XaXDZZZe5jIZ3333XlWQ65JBD7Mwzz7QzzjijUjZDIOpIAvfxOB4v+H/eeee5clehsixOPPHECg+KYEy8tVS17ljmioRDsgoYYvLou/n22mdbYj6qVk0ybPyIFta1bVbMY9ARAhCAAAQgAAEIQAACEIAABHYRQMDgbqgTBBAw6sQxs0kIQCBNCMRSusjberRlktTP15A7GMIRI0bYfffdZ23btg1JOJLAfTyOJ1zwf+XKlXbaaadZcXGxPf/887bnnntaMCbRCBihvCqCzRUJh3B7iAen6owxYXqeffDVtqiHQLyIGhkdIAABCEAAAhCAAAQgAAEIhCWAgBEWERekAwEEjHQ4RfYAAQjUFQKxlC4Sm1jKJKmfAvT33HOPjR492s4//3xr2rSplZaW2vz5801ZGSrJJG+Mm266yTIzM4MeQySB+3ic3zPPPOOyQv7xj384I+/Atn79eidgrF692qZMmWK77babnX766fbmm29GPP1HH31kAwYMsGjn6tatm3mG6PLleOyxx6xZs2Z+827bts2uvPJKmzRpknnzRLywBF9YsqPMps4ttClzC21HaXSTIV5Ex4urIQABCEAAAhCAAAQgAAEIREogbQSMjRs3ujrQP//8c6R7r3Rdp06dnOmlV0s65oHomHQEEDCS7khYEAQgEEBg7dq19tprr9mMGTNs7ty5pqf+VSIoNzc3LCuvRJCC2vJwCNavrKzMBZeVSeCVSNLT+UcddZRdcskl1rt3b/M+K30nlKH2G2+84YLRCtKrxNKgQYNs1KhREZVWCrv4IBfEUroo1jJJ4danclYSNrp06VKR0RCsT00JGO+8844NGTLELr/8cvvnP/9p2dnZfssJzIqQGFPV70ebN2925t+6F/bZZx/LyMhw4ki/fv0s2rk0hudfonUpk6ZDhw5+68vLy3M+HZ9//rm99NJL7r5LhjbvuyInXny3qiTq5SBeRI2MDhCAAAQgAAEIQAACEIAABCImkDYChvfE4cyZMyPefOCFQ4cOdf/ZbtWqVcxj0DE5CSBgJOe5sCoIQMBMgXf97Lniiitsw4YNDknfvn1t2LBhdt1111mDBg3CYvJKBElcCCZgaA4ZVMv8Wddo/DZt2ti6dets0aJF1qRJE/f6Kaec4idiFBYWujXce++97po+ffpYVlaWCz5rrZGUVgq7+CAXhCsxFM8ySeHWJ17jxo1z4pI4H3rooUG71JSAsWrVKiccKdvkxRdfrCQAePfCSSedZPfff3+1vDtimWvr1q1OXFH5KgkUElt8m+43iV+9evWyxx9/vNYfGlm9aYdNnVdoMxdvDXquzRtl2KbC0OkYiBfh3kG8DgEIQAACEIAABCAAAQhAoHoE0kbAUKkHPdWnv2NteupQpQ70Ny29CCBgpNd5shsIpAsBCQvKllDAXk+qX3311abAs56aj7R5ZZNmz57tugQTMLygds+ePV0GxoEHHuiECv3MVKB57Nixtvvuu9u0adNsv/32q5h6+vTprvzQwIEDbeLEida1a1f3moQPCRuPPvqoK7106aWXBs3eiHQPgddFW7qoOmWSwq3RC8g//PDDVZY8qikBQ5k0yoZRqasTTjjBGXV37NjRbWPJkiUuu+Grr76yZ5991r0erlW17ljn8u6b/v37O/Gre/fule6bRx55xK01WNZPuDXH6/U3Fm6xF+cW2saCyr87ZmXWsxH9G9rI/o3s6fcLghp7I17E6yQYBwIQgAAEIAABCEAAAhCAQGgCaSNgcMgQqIoAAgb3BwQgkIwEFixYYCeffLK1a9fOBaJVtiea5ls2SQHtu+66q5KA4RuAf/nll2348OF+U6hElEoMSaBQFoYEEDXfJ+lfffVVGzx4sF8/laNSaSWVDVKwvHXr1tEsvcproy1dVJ0ySQsXLnSZKdqfvBkCPS6SLQND4IJlxpSUlLhSUGoqLaW9KFsmXAsnvMQyl+6pO+64w3mGBMvcOfvss51wF41QF24f0bz+5S8lLutiwQ9FQbv13zfHRvRvZN061K94/dF38/1EDMSLaIhzLQQgAAEIQAACEIAABCAAgdgJIGD4sNN/uOvXr08GRuz3U9L2RMBI2qNhYRCoswR8hQOZSMt4OdrmZVbIw0Klev7whz9UEjACTZ1ltBzYVMJqzJgxdssttzizarXa9DKIpXRRVeyqCtJ7+2zYsKEzrW7fvr3fUF9++aUrlSV/LGWrSLAJ1sIJAdGebbjrA71J9PuLRJiLLrrIeZREmk0aybpjmas2vFPCMdtSVOaEi2nzCoNe2r5FphMuhh4Q3HfGEzEQL8KR5nUIQAACEIAABCAAAQhAAALxI5D2AoaeHPz3v/9ty5YtC0ntm2++cYEaBS+efvppPDDid38lzUgIGElzFCwEAhDYSSBc4DwcKK90lK5TBsTy5cvtsMMOqyRgeCUWdZ2ehg/2VL6ehpcHh6+QogwLZYfI80HZIerr27Zt2+ae8p80aVKVpZXC7SPY67GWLgo1V1VBel8D9GuuucZlY3h79S2VJWNrZaoEZmh4c0YiBMTCgj7xITDnq202ZW6hLV+3PeiAfzqwoRMvWjauuoyoRIzB++da17bhs1vis3JGgQAEIAABCEAAAhCAAAQgULcJpLWAsWbNGhfIUS3mSBom3pFQSs1rEDBS89xYNQTSmcCcOXPck/LXXnutqaTOnXfeaTNnznSCuvck/fHHH285OTmVMPiWjvKMkmMNoG/cuNHOOecck5jv64ERyXjhzLarc36xlC6KRcBQH/2+oCwW7V8ZFvvss4/t2LEjKrPySHhVhwd9YyPwy/rtNnVuob23ZFvQAfbvlO18Ln7XNTu2CegFAQhAAAIQgAAEIAABCEAAAgklkNYCxv333+8CEgcddJD93//9n3Xu3NmZSarMgkos/PDDD/bmm2+6gNGTTz5pp556qmVn8x/YhN5xtTQ4AkYtgWdaCEAgJAGvbNMBBxxgmzZtMnkt6Gt5T3heBjLXnjBhgjVq1MhvHN/SUTfffLPLqoglgK5MB3lfXHbZZRaYYRDJeIkUMLThWEoXBQMeyV4kmOiBhyeeeMJmzZrlsjAGDBjgTMxlhh14BoHzRDIHb4eaJfDq/C323IcFtrW4rNLETXIzXMbFSYc0rNlFMRsEIAABCEAAAhCAAAQgAAEIREUgbQWMLVu22F/+8hcX0HnxxRetd+/epkCNAj0yB/XqWCtQdP3119unn37qSmdI5KClHwEEjPQ7U3aUmgTWrl1rr732ms2YMcPmzp3rvAVUvig3t3LNeQWU5UkwZcoU++CDDyIKKOtzXqWP7rvvPnv33XddNoOyHEaNGmVnnHFG2CC0Mhv082Dq1Kn24Ycf2qJFi+JeHsk7udtvv92VK1JT6SKVJ5LPgtqSJUvs3HPPrfjZ5OuPEVg6qmPHjq5PLAF0cT3zzDOtT58+9vDDD1vbtm0rbqxIxku0gJGad3lqr1rvAa9FYgKejLtdvLzYlYv64qfioMs7slcDJ150ak0ZqGQ8P9YEAQhAAAIQgAAEIAABCEDAl0DaChieaeluu+3mV7tbgbDzzjvP9PSq6nqr/fjjj3bKKae4ANfll1/OHZKGBBAw0vBQ2VJKEVBQVBkH8lnYsGGDW3vfvn1t2LBhdt1111mDBg389rN06VK7+OKL3Wd1pCV9JF688MILduGFF7psBo3fvHnziMsASezQz4BXX33VraVly5YuI0Klnfr16xd33l7wXz+TJOKEyrI48cQTK36OBSsd5S0sEsHBdxOeeNGuXTuXhdijRw+/PUYyHgJG3G+LWh9Q95jePxIvAn1Pan1xYRaQt6XUGXQr8yJYk2+FhIuBPfw/b5J9X6wPAhCAAAQgAAEIQAACEIBAXSaQ9gKGMip8n+5VWY4hQ4bYo48+6gQLNS9bQ1+rxJTMvGnpRQABI73Ok92kFgEFRPU5rGB3hw4d7Oqrr7aTTjrJmjZtGnQjyryQePHUU0/ZTTfdZH/9618rgvu+psr33HOPXXrppea9vxcsWOBMp9VUBuiII45wr0kwUYaDPveV8eCVXPKd/Ntvv3U+EAraK1NDc/bs2dMyMqo29K3OSYQL/q9cudKUeVFcXFyRNRisdJS3hkgEB+/ar7/+2pVWXL16tT399NMuSyWwRTJeuD1Uhw99a4dAqgoYs/631Z7/qNBWb9pRCVxGPXPChf7kZterHbDMCgEIQAACEIAABCAAAQhAAAIxEUhbAUNPD44bN86Zn/qKEgpSSbhQyQwv20JlpPT18uXL3RPCrVq1igkmnZKXAAJG8p4NK0t/Ap6woCf9H3jggbDZDAsXLrQ//vGPLkvu8ccfryir5JGaP3++KSvhqKOOqshMUPbFbbfdZjfccIM98sgjrvyS975XP6/skgL2vkbVek0+C8oCueuuu2z8+PGulFOwklbxPimVx9LPInlPyMg7sHmZhFqzsgeVUSg/Bnk3Rdo++ugj5+Pg23zFC1+hJ3BMleKSIKQslMcee8yaNWvmd8m2bdvsyiuvtEmTJiWszFak+4z2OgXpZdKtFswkPdrx0un6VBMwlq3ZblPnFdqHXwc36T5k7xwb8ftG1qNj/XQ6JvYCAQhAAAIQgAAEIAABCECgzhBIWwFDgQkFslRr3fPA0Knq6V2Zde+1114VmRkbN250T94qEwMBIz3vfQSM9DxXdpX8BCQOSBCQUbR8hny9HEKtXh4UN954ox188MFBy0t5QrQEEe8z2xOtlWX30ksvOd8j3+YrcOhngpeBp2s8QeSggw5yWRoSCmqiyY9JGYES0P/5z39adna237SBGRjKWBHLn3/+OejyNm/e7My/vZJbyh6ROOJb/kpCjsR9+XtITBIHX6HHd2CV1NLPS61LnJU949vy8vKcUPT5558HZV4TDGOdI9WC9LHuM5Z+qcRm6txCe2ZOgZVV9ui23Zpl2sj+jezYvpX9dWLhQh8IQAACEIAABCAAAQhAAAIQqB0CaStgCOesWbPsz3/+s3Xv3t0ZdQ8dOtQFalRK5JVXXnEBtf79+zuRQ0+R6slWPYEbWIu9do6GWeNJAAEjnjQZCwKRE/CC4CrNp4yD9u3bR945xJVvvfWWHXfccX6B/8BshW7dulXqrSD8mDFj7JZbbnECt9dU3kreHMoykJhdU23VqlWuXJVEBV+h3ZvfKxelclv3339/WAPycCWf1qxZYxdccIG999579tBDDznvp1DihdbgZSc+//zzTqCQ2OLbZHAuAaRXr15BM2VqimMs86RSkD6W/VWnTyqw+eyHInv+w0L7blVJ0K0O+11DG9m/obVumlkdFPSFAAQgAAEIQAACEIAABCAAgSQgkNYChv4TLkFCgoXECT1tKkNKBXn0FLACa17T94MFaJLgjFhCHAggYMQBIkNAIAYCc+bMcf4KKpF09tlnO0PsmTNnus/fwYMH20UXXWTHH398RGV85I2h4LvEBwnNvsbTkWQDBBMwPA8kGVrr9e+//94efvhh07+VyTB8+HDnsyE/pXg3ZYVINDn//PPthBNOcD+jOnbs6KZZsmSJy2746quv7Nlnn3Wvh2tVCRjKUJH3iLJgVPJJmRWR+HtMnz7d/fyU2K9yjHogQM3XiyRYya5wa63t11MhSF9bjJKZzW/5paasizf/G9yke7896jufi4P2yqktfMwLAQhAAAIQgAAEIAABCEAAAnEmkNYChliVlpaaypF899137mlTlcJQ0Gj27NlO2Pjss89MT+rKKHbEiBGWlZUVZ8QMlwwEEDCS4RRYQ10k4IkG8lHYtGmTKZCur/V0v8odqY0dO9YmTJgQNMPAKxelMkVe02e5SiP5igpe2cDbb789qAeGgrIq0yTxwzcDw8vckN+DSlIpq6Bv377OC2np0qVOaJGQEcrourpnKlFG/hsSBySk9+nTx0pKSirYaM3KEIzkZ1NVAoa4yMC8ZcuWjn/9+qH9AHQenmCiEmB33HGH+xnprU9r0XnIHF2ilDJYQhmyV5dPovonc5A+UXuOdNxkZfOfxVvtmQ8KLG9LaaWtNMqpV2HSHek+uQ4CEIAABCAAAQhAAAIQgAAEUoNA2gsYVR2DhIyCggIXNIvkSdTUOFJWGYwAAgb3BQRqh4AXONfsEo3l4dCiRQu3GC/LQCJzKH+MZcuWuewNiR+ex4OC8BIhlKHga8CsbI/Ro0c7odrXnFoiwYMPPuj6SEDxFTCUcaE+Mg5XYP++++5zptf6maDg/b/+9S8X+P/Tn/6UMH8MzfPGG2+4bAyJEBIXvOwUZa9E+vOpKgHj1ltvdb4ikbTAswhcnxhqXSofpRJY+hmaai1Zg/TJwDHZ2Hy7ssSe/6jQFvxQFBTPH/Zr4MSLzm14ACUZ7h/WAAEIQAACEIAABCAAAQhAIN4E0lbAUMBFT9KqzMj+++9vmZmh6yDryd158+bZ119/7bI0GjduHG/OjFfLBBAwavkAmL7OEvAC5+edd557Uj8w2O35PJx44okVZf6qgrV8+XInKLzwwgt2zz33uPJO3vvbt2ygxjj00EPd57kyKdQOOeQQmzp1qp+A4WV4rF271okoRx55pN/0Ek0uueQS59+htR599NF19izTaePJFqRPJrbJwqZke5lNmVdoL3xUGBTPnm2ynEm3BAwaBCAAAQhAAAIQgAAEIAABCKQvgbQVMLyyICoxoqBZbm5uyFP0jEoVGFO5E5UOoaUXAQSM9DpPdpM6BDwBI1SGxcqVK50nUXFxscksWuWawrUvv/zSlfxr27at+8zu0KFDRReVDZR/xcSJE23WrFmuZJLnY6EMjTPPPNMv28MTMFQ+KtTnvzwxLrzwQpeNcfnll4dbHq+nAIFkCdInI6pkYDP32yJ7dk6B/fzb9qCITj60kY38fSNT6SgaBCAAAQhAAAIQgAAEIAABCKQ3gbQRMFQOSk/K6j/eahs3bnQBp06dOpkCaMrECNVUy1tP9LZu3dqZpXrlTVLh6IOV9lDpkXPOOcf0RHOgcONbJz7U/i644IKgoo8EHpVXefPNN01BP9WJHzlypJurTZs2QYeT0evjjz/unnpWRoz8RoYNG+aeaE6EKW6oPSFgpMLdzBrTkYAyFyQayLNCpaACmyc2r1692qZMmeI+I8I1r4/KS7300kvWu3fvcF2cQKISVirTpEwKZWeo6TNKhtb6mfHiiy/a3nvvXWmsYObfYSfkgqQmkAxB+mQFVJtsVm/aYc9/VGCz/rctKJ4D98qxEf0bWq89spMVH+uCAAQgAAEIQAACEIAABCAAgTgTSCsBQ4Gp888/P2ZEMneVUWlV5aZiHjwBHVXXXfXkJ02aVGGuqmkWL17s6rwHM8bNy8tzdeMV9AvVggkYGlOCkGrVK8C4xx57VBjcDhkyxO6//37bZ599/Ib89ddfXR8JHnqqWq//8ssvTvxQrXnVpO/fv38CyFQeEgGjRjAzCQQqEXjnnXdMnxHKXJAhtfwpfFuwDIzp06e7z7Xjjz/eiZ2BzRMw1FfiaPfu3cOS//HHH12JQBlRS1Rp376966PPynHjxtm7775rM2bMsH79+lUaiwyMsHhT7oLaDNInO6zaYjNjwRZ78v0CKyopq4SodZNMJ1wc369hsuNjfRCAAAQgAAEIQAACEIAABCAQZwJpI2CIi56kvf76602ZAiUlJabMCgWrFDivygRVhqlHHHGE/d///Z8rN5IKzbfW++mnn24TJkwwlUBR01PJqgsv4UCijjIkvPbTTz+5p41VckWvNWvWLOx2xVWihgJ8Kselp6mzsrJMAsqdd95pN998s1188cVuDV7Gh8pySVyRsDF+/Hj3tV5TxohKySiYedRRR5kCg6GyN8IuLIoLEDCigMWlEIgjgVWrVjmj5xUrVrgMh8BsCc8D46STTnKfF/LI8ESPs846q+J7vkuqqoRUsKX7ir2PPPKIE3G9zwRdrywxfU+ZePo80+eb1zwPjFdffdX0RxluqdKUcae9qzVt2jRVll0j66ytIH2NbK6ak9Q0myW/FNuzHxSa/g7Wju2b60y62zYL7WVWzS3THQIQgAAEIAABCEAAAhCAAASSmEBaCRi+nKPxwEji8wm5NC+AJ9FCZa86duzod+38+fNdCSnVlvctofXJJ5+4p6ElOOj7kWSbvPLKK6bgokQRiRQ5OTmVgnsKOL722mt28MEHu9e8+VWmRcFB37JcCo4o00UlZV5++WVXnz7RDQEj0YQZHwLBCai8n5cdd8IJJzijbu/zasmSJU44+Oqrr9znmF5Xk6G2TL9nz55tt912m8us8z53JKhed9119uijj7rPoyuuuCLk55g+ayRk33HHHTZt2jT3eagyeIFlAiWuSAhesGCBy/yQyCvRW4KrfC8kbMhzQ4JrKpUYlIAhAUaf8wgY/vdnTQfpU+nzoabYbCkqc+WiXp2/JSieHh3rO+HikH12/c6RShxZKwQgAAEIQAACEIAABCAAAQjEh0DaChgKPMlzQd4X+++/f0SB+vggrZlRvJImDz30kMuOiLSpxvzo0aMt0n5e3XhlXuhJ6aOPPrrSVF6Ne1+DW12vwGKoeWSmO2jQoJBlZSLdT6TXIWBESorrIBB/AsoCkOhw7733VpS7U5acBFU1lZa68sor/TIf5s2bZxdddJETILwSdArI698bNmwIWiLPW7lECgkWXjk9fV8l9STahsqy02eShBKVuAssk3fIIYfYk08+aT169Ig/nASOiIARGm5NBekTeLwJG7om2Hzw1TZ7cnaBrdu8o9I+GmTXs5H9GznxIgOP7oSdMwNDAAIQgAAEIAABCEAAAhBIFQJpK2AEHoD+Qy5PBpWX8ppMpHfffXe/oFkqHNy2bdtcsE/lTELVbA+2Dz0JrfIo+iMx4rfffnMBRflaKECn0lAq9aISLl6Tsa2eTP75559D1pr/+OOP7bDDDnNCioQLiQVan55k/uCDD2zgwIGVlqMg4ahRo1zZKxnktmrVKqHoETASipfBIRCWgETlN954w2Vj6DNDpftUjkkihcTMYGX+lG0hgVSfc/oskfigPvKyOO644/yywXwXIKFC5e369OnjxtZnTc+ePassJaj++vkg8UPl9/QZ1bdvXxs5cqQrw1cTpe7CQozyAgSM0MBqIkgf5XElzeWJZPPLb9vtmTkFNvfboqD7PbxHAydedG27q4xb0oBhIRCAAAQgAAEIQAACEIAABCBQKwTSXsDQf8RlWK1yRf/73/8qQdaTtipnpPIgvnXPa+U0IpzUExX09/PPP28SJiZOnGgq9aQnkwcMGODKPSlbwndPW7Zssb/85S8uONelSxf75ptvnJm2GHlPKg8bNsyVeNETz2qeZ4a+1lze932XGihGaE6VhVGQMpTA4pX4Wr16tSkrROeQyIaAkUi6jA0BCCQjAQSM0KeSyCB9Mt4L0awpUWymzSu0p94vCLqUPVpluYyLwfs3iGapXAsBCEAAAhCAAAQgAAEIQAACdYBAWgsY+k+4MgL0NG5+fr4LkvsG4BWcV/BdLVgJk2Q9fy/4r+CUvCm0djWZlRcUFFSUZVHddv3xMipWrlzpasC///77rr68ast7TxUrO0XXqg69XhM39YskUyLwGq1F81QlTqSKgKH68f/+979dtosyVbp37x4yYyTwCXPdc3r6++STT3ZPjIfKMgl86lv3qAzO9dS3MmOCPZkeai49aR6YRZOs9zHrggAEEksAAQMBI5Y7LN4CxuLlxa5c1PerS4IuZ/ghDZ140TQ3I5bl0gcCEIAABCAAAQhAAAIQgAAE0pxAWrBfJucAACAASURBVAsYqmkuv4fddtvNlRNR6RHfYHBpaanNmjXL/vrXvzrTWF8T6mQ+9++//97ta+HCha6e/I033ujKsEhwUDaGvn/ZZZe5DIhHHnnEZUMoA0FCw1VXXeWyMlTeqW3btn7b9DWyVcBevJJZwPCyKuJxVl27drW77rrL/vjHPzq/FHGcOXOm4+iJXBLADj/8cGccLCNfXeOtQaVuVDZLApDK3CizReMsXbrUZbEoK0Zm5r6ZJuovzvIK0TUqVyNBSaKJvAF0tjfccIPzCfHNpNm0aZNdc801zlBY16hMjl73vAFkhKzXvPOVkKISYCo9RksMgebNm1uHDh0sNzc37AQKDuqzJzs7O+y13gW6XqKVjKyDCVqhBlIfeU3osyHS94vuS2VySdTUWuPRWrdu7QS8hg0bVlq/5pDwumbNGve3mvapz+1mzZo5ToFrV2Bevhoqg6dMNDX5HbVv39710XtPTddp/K1bt7r3lfal7wU29dX7RUbXgeciHnrvqK/e58H6x4NRIsYQRxmm6z7Q5zttFwGdud6zOluJ+7T4sykszrBZ3zezBb/uKkvpy3nvVtvs8C751qVl8HJSnAkEIAABCEAAAhCAAAQgAAEIVJ9Av379qj9ILY+QtgKGgkwK/j711FM2efJkO/LII0Oifu+992zMmDF21llnuWwNL/hVy2cTcnqvrNPcuXNd0FyZFApU+TZPvDn00ENd4FwB93BNgTqNJW4quXXttdfWGQFDIoH27QkTKms1btw4h0xigfxBFFAN1nSvyVdE905gZouCrBLP9HrgWX355ZeudJlKe6ls17HHHuuCuzqHBQsW2CWXXOKyWFQC7cADD6yYWucpUUpChfopQKmm4KqMkh999FG3F5VG070sI/ZffvnFJHzQ4k9AAXOdga94UVXmjq/wpdXoHpHPg+45+TxIlJLgJe8ZnbGvJ423eo3xxRdfOL+Gd9991wlgEsdUAk73hjKFfMumeV9HmrmjoL+Curqn4t30HpOQoT3k5eW5/VfVJCiojzwz1Ecih/p5Ta8rGK0m7tVtGkuClERBBbclkKSSaOG7fwSM0HcDAkZi2Sxc0cje/q6ZbS2pnFXRJGeHEy4O7RS8nFR138P0hwAEIAABCEAAAhCAAAQgAIFdBBAwkvhu8Hwi9DS8grwKCoZqekJdwWo9pSuDWQUkk7l55ZeUISAzbnldBDYFHk899VQXgIzGY0KG2hJzbrnlFhcE98pOaXy9pidWA5uXpSFDdGUgKPAnnsoiUPC9d+/elfp4e9AT1C+++KLtvffeCUUejQeGSjqJgZ5Af/DBB+2YY46p8ul1T1BSkPOFF15w/iK+7ccff3QlpBTg9mWoMl3KvlDmhwQU36fMFajV6xI9HnroIWeQrub5mOhM33rrLRfo9m0KaqtklTJKasIcPaGHloKDR5K547stZehcfPHF7n2s0mEqA6f7yMumkcAlkcI3W0rigu4JlXzTZ5dESmUO6L2+aNEilwGkzzyVE/O9pyQUSOC69957g2buBJsrFY6AMkmhTwk2odnEu0xSKrxXIl1jddgsW7Pdnnw/3/67rDjodEMOyHUm3e1blGdJ0SAAAQhAAAIQgAAEIAABCEAAAuEIpG0Ghhcg79y5swsEV1XaRcKFAsgKXKdC0NcTXCQWfPTRR5WC2L6B7s8++8xPwNBe1ULx0JPgyjbwBAxPCFIJoqlTp7onuwObSlUddthhLsgu1gqaKvCuMlV6onzgwIGV+kRSmirczRvN65EKGL7CgbJQVHIrXEaOSnopW0VPbXvlpXzXFszvQ/MokCwRYuzYse5J+8AWKCbpde88JK4EE6b0fQlXClyGMl2PhhvXRk5AZxpN5o4EBYkXyhJTtoxK2XnZFr7ZNPfcc49deumlFWKEyt79+c9/tp49ezpxQ9k5ur9VZkr3k8RDiYnKPNPnn9emT5/usjr0fpw4caITudSqmivy3dfelQTpQ7OHTWg21QnS197dXjMzx8KmrMzs2TkFNmVu8IyqfTvUd8JF/339s0VrZkfMAgEIQAACEIAABCAAAQhAAAKpTCBtBQwvyK9yI+FKKCkoLMPkxo0bh83WSIbD9spj3X777S5IKcPswOZlYGhvXoaD98S/gqX6E6yuvLIufMdV+SGVUFLfUNke8lu48MIL7V//+pcTgtS8uXyzB3zX+M4779iQIUPc9TIhj8YPIJYziFTAUGkaleBReadp06bZfvvtF8t0fn30VLyehpcvRqQZPgog6Wl5CSIKPP/pT39yY/qex8svv2zDhw/3m2v+/Pl24oknOlEr0rmqvUEGcASizdyRV408V0KVefPOUobuXhZZuPNXiSiJbhIofN+vnkgrUcvzt/E9NmXuyFdHWSASRuVZkSqNIH3ok4JNaDaxBOlT5T1R3XWKzfcrNlvHlvWrzF715pn3XZE9OTvfVmyo7C+TnVXPGXSP7N/QsjLrVXdp9IcABCAAAQhAAAIQgAAEIACBOkggbQUM70n68ePHu3IrKuETzMRW16nsjwLwCvwpaByp2W1t3i/eU9h6EltPYauEjG9T8FKlhE466SS7//773ZPdXh89sa0gpeed4PX7+uuvHScFSX2D96+88oobR0+BK6Du67ehmvPyapAg4WuC7gVfgwVnFRyRgKIMh2BB+ERwjVTA+Oabb2zkyJHOGFv3jp6OV+aJMkYOOeQQl51yxhlnBPUlCFy3OKqMlnxF1P/pp5+2QYMGVbk93Y8yM9a16qcn5sXc1wdBwWatQU2vyd9F3hn//e9/3f0b6VyJ4FxXx4wlc+fTTz+1G2+80Q4++GB3bp6Pg8cwWJaShIi///3vziNF759gdQzlxaJxfcVNr8yZhMJgpeA84U6lq0KVfUvWsyVIH/pkYBOaDQJGaDarNhTbzdM22e/3zbIzjmgZ8sLf8nfYU7MLbPaX24JeM6BbjhMv9mlfP1k/PlgXBCAAAQhAAAIQgAAEIAABCKQAgbQVMMTeCwAuW7bMBQgVDG7Xrp0L9qrcigySFchXoFjlVCRk9OjRIwWOrdysVsKBSj4pQ0Lii2dA7RlAf/XVVy4YqUwHNd8+gWbTCtz/5S9/cU9tKygubwavdJKyOVQeSmbByqyQP4REDF+Daq98lFeaSoFWrUniiW95HD0hrsCqMi+OOOIIZzgdyhw7ngcRqYDhlcNS5oUECN0jEjPUFi9e7DwHVO5JWSe+vgTeWn39Sbzvib+yWvr27RtSHPPKRXl95NmiIPRFF10UVCzRWpQt88Ybb/hhOuigg1xGi9imghAXzzOuzbESkbmjclDHHXdcVFlKWodKSL333ns2Y8aMCoHD80aRoBjME0hm1V7Zt1Bl6WqTb1VzE6QPTQc2odkgYARns27zDrtp6kb7aV15NsUZgxrbqN83qnTx9M+22JOzC6xkR1ml1zq2zHTCxdG9c5P1Y4N1QQACEIAABCAAAQhAAAIQgEAKEUgbAUOChIJ3ajLhlkihp6JVLkXBeD2BHKqpbIrKHymbIZWCvtqTgpVvvvmmM+5ViSIJB3rqXwFwBbglFMhU22u+psGBfXSNjIH1x/eJf31/3rx5LpiuJ7S7detme+yxh2ksrUEBegkVMiD2bcEMin/55RcnLGmtMsju379/jbxdIhUw5GGgUjpqErz0lLv8BNRWrFjheKukUyh/DJXsknAjzxCdhYQGNYlNEppCmclrTHmGqImpGEmMkP+BGPnelwq8SfDQfa0mlmo6G7Xrr7/eZRRV5ftSI9Dr0CTxzNyRMCgBQu9fZWU8+eSTYYVVff6phJXehxIZJWJJkPDe+4E+NcHujWCZG6lwhATpQ58SbEKz0efop9/mWe9O2RGVSUqF90J11yjxYvzUTbZ83Xa/oXxFjK9+LXHlovR3sHbiQQ2deNG8UUZ1l0N/CEAAAhCAAAQgAAEIQAACEICAI5A2Aob35Ls2FWjErcCeAsHKttiwYUPF0SuAryD1ZZdd5md2m0r3hoKd8rhQ9ohKRGlPyhBQhoVKHknICWzqo8wNBetlsq0+gwcPdgKFShwF66MxxFHlqiSYKMCujAKVW5J/SJs2bYJiU/aGPEhUhkleEBI/hg0b5gL6vgbDiWYeqYDhZUJojfKQUMaOb/O8ApR9EawUT+A+tH9ltPy///f/XEBZ2T6+JbiC7VvBaJ2lTJ03bdrksmhU9kvNt+SZhBaN57FXdoiEFQWvAwPYieZb18evbuaOly3miVDiqXJuOs+q3iee6ODxlxirElMjRozwu88QMOrmHYqAEfrcFy3bare8vNkO6pplfzupVd28QXx2HUq88C457fBGVrCtzJR5Eawd0DnbmXT36Zxd51kCAAIQgAAEIAABCEAAAhCAAATiS6BOCBgeMi9LQ38rSO9lasQXKaMlI4FoBYxbbrnFPQEf2DxzeJXT8i3RU9WeV61a5TwrlFkRjb+AhB8Zil977bWmQLVKenljaR0Srbp06eI39dq1a514peyXeJmQJ+N5Jtuaqpu5ozJ3OmcJVir1piwqCYu6D3UPhBK9JCiqjJg+07yMqOOPP97uvPNO6969ewUmBIxku2NqZj0IGME5f/FTsY2ftsmKSsrLH/1hvwb21z81q5lDScJZwokXVS25WcMMl3Hx54MbJuHOWBIEIAABCEAAAhCAAAQgAAEIpAOBOiVgpMOBsYfYCEQqYMyZM8dloYwdO9buuuuuSsbKKgulslzywIjUK8C3jzxGjj766Ig24QWdlSXk+RYosK2SXaNGjbJ7773XGjb0DxopQ+Pmm292f5SZo+toiScQ78wdZTuplJtEKmWPXXrppWHL28lfRqKVSoip7Jm8ZrzsDQSMxN8DyTgDAkblUwkUL7wr6qqIUR3x4qjeuTaif0PbveWuMpXJ+D5gTRCAAAQgAAEIQAACEIAABCCQ2gQQMFL7/Fh9hAQiFTA8s2P5SqiElLJ0fFuwDIyFCxe6YPPBBx/szOLlW+DbfAUMlewaOHCgyTRZ5Z/mz5/vygT169ev0k68oLOewPfEinQOREd4lEl5mSdgxDNz58svv3SloCItVyYwClhLvFLGzkMPPWQXXHCB45XO9w1B+tBvCdj4swklXtRVEaPcsHuT/RTgeRHuQ7ZV40w7/+jGdlh3/5914frxOgQgAAEIQAACEIAABCAAAQhAIBYCCBixUKNPyhGIVMCQP8jFF19sL7/8siv3pGwH3+Z5YHTs2NH5iLRv39480UP+A973fPsEKyGlwKJKVN1+++1OKJGPSGALVkLK80po2rSpPf/88xUG415fmYhrLJW4euutt2zAgAEpd1apuOBEZO54vj4qLxVN6TFPTPEtPRZOmJOgJo8WGclHmlmULOdEkB4BI5J7MZx4kWwixvYdZkXby1yZK/cn6NexX7OtuMy27SyhFQm/wGt8jb1j6U8fCEAAAhCAAAQgAAEIQAACEIBApATSTsD4+eefnbF0bm5upAwqrtPT9mPGjLHGjRtH3ZcOyU0gUgFDu1CZp5NPPtl69uzpxIVevXq5za1YscLGjRtn06dP9yvr45thcc0117hsjCZNmrg+EkTkR6Cn4iWMyNDbuzcV9JYR92677eZKRP3+9793ZYJUBmrBggXO6Hz16tXOLNwTIlQmSFkeKm8l0/U77rgj6Fx6cl9lrlq0aJGwg5FXw7///W979dVX7dNPP3WeC1prq1aVDXG1bnk1iKeyAZTJEs4EXhwUeJfPgwQZeYiovJfKYslTpFGjRlXurbi42BYvXmyvv/6685UQq1g+FyIBGE4gCJa5o/tIgoE8K3TWgc0TMFauXGlTp051fCVQXXXVVW4/Er+6du1aqZ8nYNx0002mP7qnxO7UU0+17OzsoObzeXl5zmtDJuLRiCWRsEn0NQgYoQnDppxNpOKFR7KqclJlZRZCUAj1fX8BYltJmOucWGG2fUe5P0cyN0SMZD4d1gYBCEAAAhCAAAQgAAEIQCB9CKSdgDFz5syYT2fo0KEhA7AxD0rHpCAQjYCxfft2u/vuu10ZHgWeDz30UKtfv74Lhuvf8seQEOEbQJeBsgQKiR8yX1YJKplue8bKJ5xwghMUVA7Ia5pHZX4keHgB/TZt2lSYOEsE0eunnHKKn//BmjVrXGkgBcCDzSWxQ9kb3bp1Swh7CQt6n1122WWmjBA1zXX44Yc7LoGiybp169zT/c8++6wTW/r06eNMqT02hxxyiD355JPWo0ePivVqDvk/XHjhhRVsmjdv7gLsGzZscKWVJGz48lRniRYqy6WAv4QLBe7VxEtnmigBI5bMnXfeecdl+Jx11ll2//33VxJkgpWQ8oSQ1157zQlHgwcP9jvjUCWkPJFNWTvBMosWLVrkhCGJdbp3Eil8xfumJEgfmihsohcvPJpNG2ZY6yYZOzMgdmU6FG9PfmEh3u+xYOO1aZpp40c2t85t8L+oCd7MAQEIQAACEIAABCAAAQhAoC4TSDsB47PPPnPBYwWco22dOnUKGoCNdhyuTz4C0QgYWn1paanJr+LBBx+0WbNmWUlJicuC0FPqemJeAfjApiC2jLMVIFaWgZr6KJtDmRbBMga8LIMnnnjCiQISBCQGSEw7++yzrXfv3kHNmzWXBAyJAl5Gg7ITNJcEj2BZEPE4Fa13ypQpLhNFTRknZ555pssiCdYk0igLQD4f5513nvP9kEijpmD81Vdf7RgHBvGVgaK9qInNEUcc4ThIvNCcjz76qBN+lNmSlbUrgCbR6cYbb3T9JKgoa0HXJlrA0HzRZu6sXbvWMZk9e7bjcv7551fcVxJ9lGmjtUsUuuKKK5wgpuZlWEj8kDeK9ujdsyobprNp166duzf22WefimPR/SJD+P79+/v1853rkUcecfe4936Jxz2T6DEI0ocmXFfZrMnbYas27rAFPxTZ6wu22I7SRN+FdWt8xIu6dd7sFgIQgAAEIAABCEAAAhCAQG0TSDsBwwvwJSqAW9sHxvyxEYhWwIhtlvTvtXz5cldm7ddff3XCwzHHHFNlsNvz7JCxuTIqunTp4gfpxx9/dIKLhAmvdJFEEgX05RESLKCuUl4KxKu81rRp02y//farGHPixImuBNfw4cOdP8jcuXPtsMMOqxEBI5bMnXnz5rlSYMoskYeKBAcFnb1Mk2DZPhKvJAjpj5oyhOSJIiFCmRQa5+mnn3bltnybynipjJYEJS8TRuKPN5cEM2WpaKxUanU1SB/JGaUrm5IdZU6gcH82lf+92v293X1dmiZJEvWz6lmO/tQ3y6nvfa1/B/vadl5bz7JdH9/ryl/LDtJv2rxCmzqvMJLbyV2DeBExKi6EAAQgAAEIQAACEIAABCAAgTgRQMCIE0iGSW4CCBjVPx8JAwpwqxyUgufyYvCyAkKNruyQqgQEX/8QzzzaK5P0ySefBPVj8BU4lPGi0kexzl99Kv4jxJK5I+FB5u8zZsxwWT8qC6bSUBJ2jjvuuKDZPprnww8/dKW33n//fVcqS54iw4YNcybunTt3Drq1YF4k0fiKxJtXPMZL1yB9vNg89s5G69slyw7u1jweQ9bYGAXbSv0Eil0ixQ77LX9Hja0j2ERZmRIQdooKfkJBoLiwS1SoSnQIJizo+syMmtnmMx8U2JS54UUMxIuaOQ9mgQAEIAABCEAAAhCAAAQgAAF/AggY3BF1ggACRvWP2TN6ljdDYOZDqNHlSSFBQk/668n+wNJE3pjyw1BpKpXP8syrlWHhfS9wfK+M0i233OIyNUK1cAJK9akwQm0TQMAIfQJPzc63aZ9ssdxss5tHtrT99oi+tGIiz3d9fqmt2lSeNeFlU6zemVWRv7V26z7t1TbLzj+6iTVpkBGQzVBzwkIi2QeOHU7EQLyoydNgLghAAAIQgAAEIAABCEAAAhDwJYCAwf1QJwgki4ChJ+cV1FdTWaVUat98842NHDnSmXCPHz/ennrqKWeWrTJRMuKWF8YZZ5wR1Osj1D5luH3iiSc6zw/PyNoTNVTayCsrhYCRSndKza4VASM476ffL/ArDdQwp56NH9GiRkWMsjKrKPHkyjt55Z52ihSJMsRulFPP2rXItPbNs6x9i0zbvKXUZn6+NeIbs/ee2TZ+RHMnXNSlFkrEQLyoS3cBe4UABCAAAQhAAAIQgAAEIJB8BBAwku9MWFECCCSTgKEAfUZGhjVr1iwBO03ckF42gzwnJMIoQ0JihtrixYtdpsUJJ5xgDz/8sLVt2zbsQjZu3Oi8KVQ6SqWgBg4c6PooIK2sittvvz2oB4a8Jv75z3+6a8jACIs57S9AwKh8xIHihXdFIkSMbcVlu0QKn2wKeVLoT6Jay8YZ1q55prVvUS5StHdfl//dtGHl2kvvf7nN7nw9L+xy6qp44YEJFDEQL8LeMlwAAQhAAAIQgAAEIAABCEAAAgkmkDYChmq7y8BWTbXgc3JyEoyO4VOJAAJG9U9L5ZxGjx7tBpKJtnwwZJStJmPtcePG2fTp0yPyx5AIcdddd9k111zjxAj5aqjMlNfmzJnj5srOzrYnnnjCjjjiCFd+SgbWMg+XcCHBBAGj+uea6iMgYPifYCjxwrsqFhEjb0ugH0V5NoXKPW0sTFypJ4kRLpPCJ5vCEypiyY4IJ2LUdfEiUMRAvEj1T0fWDwEIQAACEIAABCAAAQhAID0IpI2AkR7HwS4SRQABo/pkPd8JGUU/9thj1q5dO79Bv/jiCyc6KPtC13bo0CHopL7ixdixY23ChAmVyk75XqNBDj30UGvcuLHJK0NNJatUvqquCBgK0kuwUeaOvERouwggYOxiEU68qErEWJu3y4fC86NQ2SeJFFuKyxJyy+Vk1XPiRHm5p51ChTIqdn6diElDiRiIF/60lYkxsGcD69xml7CciPNgTAhAAAIQgAAEIAABCEAAAhCAQDgCCBjhCPF6WhBAwKj+MYYzzlaAXVkY7777rs2YMcP69etXadKysjJ74YUX7MILL7QjjzyyynJT8gv54IMPbOLEiTZr1ixr2bKlDR8+3C699FJThoY8NyZPnmynnXZayM2li4k3QfrQ9y9sytlEKl54JLMy69ne7bJMZtkq9bQjQYkUTXMzykWKCoFilzeFykDVRgsUMRAvauMUmBMCEIAABCAAAQhAAAIQgAAEIBAZAQSMyDhxVYoTQMCo/gFKNBg0aJApa0LlnwJNyLdu3WqXX365EyXkazFgwAC/SQPFiwceeMA6duwY9cLkv6HSU8oCefvtt112RqiGgBE13pTrIAFj8Q95tk+7rDqbnfLU+wU2bV5hrZ2dSg35l3valU0hQ+1kbJ6IgXiRjKfDmiAAAQhAAAIQgAAEIAABCEAAArsIIGBwN9QJAggY1T9mlYg6+eST7YADDnDiQaAJeVUZGBIvZs+ebWeffbbzzXj88cetW7duMS3qxx9/tFNOOcWaNGlizzzzjLVv3x4BIyaS6dHp2xVFdvO0POu5e4Zdf3Lr9NiUzy4Ki8psff4OW59fWv53Qfnfv7l/l9qvG7abjLQT2TIzrNws2/Ok8MumyDRlc6Rik4jRf98ci8VPIxX3y5ohAAEIQAACEIAABCAAAQhAAAKpSAABIxVPjTVHTQABI2pklTrIQPviiy+2l19+2V566SUbMmSI3zWeB4ayKgKFBZWCUskn+WY8+eST1qNHj5gWpDVcddVVNmnSJHvkkUfs3HPPdebeoRoZGDFhTplOS1eV2Pipm2zTlvL6RwN7NLCrT2yWEuuX5LBLmPAXJyRM/LZTrEi0OOHBkrl3ufdEVkC5p0zbrVlmSjBlkRCAAAQgAAEIQAACEIAABCAAAQikHwEEjPQ7U3YUhAACRnxuC5VsUhZGz549XRZGr1693MArVqxw/hfTp0+3e+65x/lUeMyXLFnihAY13z7RrEim3p9//rndcccdNm3aNOd7cd9991mLFi2qHAYBIxrKqXWtEy+mbbJNhf7mDckgYsj02i9rQtkSOzMnPHFiQ0GCTCeiPMbj+ubamIGNrVnD2vGjiHK5XA4BCEAAAhCAAAQgAAEIQAACEIBAHSOAgFHHDryubhcBIz4nLyHh7rvvtltvvdVUMkr+E/Xr17fFixe7f8sfY8KECdaoUSM34caNG+3000+3N99805WM2nPPPUMupHnz5nb77bdb165dK66RSCHBwhtfL2gOzS9T73ANASMcodR8PZR44e0mkSKGhAeXHeFX0mlnBsXO70nAqOmWlWG2PUpN5Mw/NLaR/cvfqzQIQAACEIAABCAAAQhAAAIQgAAEIJCMBBAwkvFUWFPcCSBgxA9paWmpqSTUgw8+aLNmzbKSkhJn2K0si+OPP95ycnIqJlu/fr3Llpg5c2bYBchbY8qUKX7eGBIq7rzzTuvTp48zEB81apTL/sjIiOxpcQSMsNhT7oJw4oW3oWhFDJVqUpZEZXHCEyvKRYqaliZkgt2ySaa1apxhLRtnWKsmmRV/+36vqKTMxk/baF/+UhLRmSJeRISJiyAAAQhAAAIQgAAEIAABCEAAAhCoZQIIGLV8AExfMwQQMGqGM7MkhsCOHTts8+bNlpmZaU2bNk3MJCkwaqTiRaCIsVHlmwrKhYhy8+tdZtheJoXMsmuyZWfVs1ZNJErsFCeaZFgrfe2+V/51yyYZ1qB+5AbZW4oiEzEQL2rypJkLAhCAAAQgAAEIQAACEIAABCAAgeoQQMCoDj36pgwBBIyUOSoWGoQAAoZZtOKFh1Hh/5qUJjLqWYiMiZ2ihMuiyLDGDSLLIor2DRFOxEC8iJYo10MAAhCAAAQgAAEIQAACEIAABCBQmwQQMGqTPnPXGAEEjBpDzUQJIFDXBYxYxYt4H0XzRv7ZESrhVFHSaWfGRItGiREmotlLKBED8SIailwLAQhAAAIQgAAEIAABCEAAAhCAQDIQQMBIhlNgDQkngICRcMRMkEACdVnA+Pm37Xbt8xttU2GUsy40GwAAIABJREFUDtVRnEejBvXKSzbtFCSct8TOkk7l3ysv9ZRZ+9pExLsKFDEQLyJGx4UQgAAEIAABCEAAAhCAAAQgAAEIJBEBBIwkOgyWkjgCCBiJYxuvkWUOnp+f74Zr1qxZvIZNi3HqooCxNm+HLVhWbAt/KLLPfii2HaWxF4LKza5nfTpnW7vm8pjYKVQ4kaLcfyInCp+JVLqhPBHjwL1ybGT/Rqm0dNYKAQhAAAIQgAAEIAABCEAAAhCAAAQcAQQMboQ6QQABI/mPWQJGXl6eZWRkIGAEHFddETAW/VhsC5cV2YIfiu2X9dvjctPu076+jR/R3FT+qS62zVtKrWnDurn3unje7BkCEIAABCAAAQhAAAIQgAAEIJBuBBAw0u1E2U9QAggYyX9jIGCEPqN0FTBWb9phC34osoXLim3BsiIrjXOVqLouXiT/u54VQgACEIAABCAAAQhAAAIQgAAEIACBqgkgYHCH1AkCCBjJf8wIGHVDwJBYUZ5lUWQrNuyI+MY8oHO2HbRXjpmV2WOzCsL2Q7wIi4gLIAABCEAAAhCAAAQgAAEIQAACEIBA0hNAwEj6I2KB8SCAgBEPiokdAwEjPQWMlRvkZbEzy+KHoohvIhlnS7CQf8OBe2Vb/cx6FX3nfL3N7ngtL+RYiBcRY+ZCCEAAAhCAAAQgAAEIQAACEIAABCCQ1AQQMJL6eFhcvAggYMSLZOLGQcBIDwGjrMzKBYsfystCrdoYeZZFrz2ynVgh0aLLbllV3myhRAzEi8S9RxkZAhCAAAQgAAEIQAACEIAABCAAAQjUNAEEjJomzny1QgABo1awRzUpAkbqChi/rt9uC1Qa6oci+++PxRGfe/OGGRUZFhItcrN3ZVlEMkigiIF4EQk1roEABCAAAQhAAAIQgAAEIAABCEAAAqlDAAEjdc6KlVaDAAJGNeDVUFcEjNQRMHaUmp/59ppNkWdZdO9Yv1y06JptEhyq2zwRA/GiuiTpDwEIQAACEIAABCAAAQhAAAIQgAAEko8AAkbynQkrSgCBZBIwPv9hk3VqnWmtWjRLwE5Td0gEjOQWMH7+bbvJgFvm24uXR55l0bhBvZ1ZFjl20F7Z1rhBRtxvUokYvTtlW/NG8R877otlQAhAAAIQgAAEIAABCEAAAhCAAAQgAIGICSBgRIyKC1OZQLIIGEtXFdv4qZtsj1b17O+ntLYsH2PiVOYbj7UjYCSXgFGyvay8LNSyIlvwQ7Gt2xx5lsXe7ZRlke1MuJVxQYMABCAAAQhAAAIQgAAEIAABCEAAAhCAQCwEEDBioUaflCOQDALGD2u22/ipG21DQanj17dLto0f0RwRY+fdhIBR+wLG8nXbnY+FhIsvfoo8y6JBfS/Loly0IBMi5T4iWTAEIAABCEAAAhCAAAQgAAEIQAACEEhKAggYSXksLCreBGpbwAgUL7z9IWLsOmkEjKoFjHvf3GDd2mfZsINaxO3tUVSyM8vihyKXafFbfrm4FknrvFuWHdi1vCxUr07ZkXThGghAAAIQgAAEIAABCEAAAhCAAAQgAAEIREUAASMqXFycqgRqU8AIJV54LBExykkgYIR+d93/Vp69tXibu+DKPzazI3s1iPmtuGyNvCzKsyyW/Bx5loXKnXllofR36yaZMa+BjhCAAAQgAAEIQAACEIAABCAAAQhAAAIQiIQAAkYklLgm5QnUloARTrxAxNh1ayFgBH+bPfCfzfbvRVv9XoxGxNhaXFbhYyHhwithFsmbevdWWS7D4sC9cqxPZ7IsImHGNRCAAAQgAAEIQAACEIAABCAAAQhAAALxI4CAET+WjJTEBGpDwIhUvEDEKCeAgFH5DRRMvPCuqkrE+H51iS1cVmwLfiiyr34tieqdKQ8LZVhItGjXnCyLqOBxMQQgAAEIQAACEIAABCAAAQhAAAIQgEBcCSBgxBUngyUrgZoWMKIVLxAxEDAC3ztViReBIkZhUVmF+bayLDYVRu5l0b55phMrPNEiWd/DrAsCEIAABCAAAQhAAAIQgAAEIAABCECg7hFAwKh7Z14nd1yTAkas4kVdFzHIwNj11oxEvPCubt8i01Zt3BHV+1q+K0606JptKhNFgwAEIAABCEAAAhCAAAQgAAEIQAACEIBAMhJAwEjGU2FNcSdQUwLGmk077P97dkNUPgPBNtugfj07+oBc5zvQa4/61rhBRtyZJNuACBjlJxKNeBHpGbZpqiyLnaLFXjmWlf63U6RouA4CEIAABCAAAQhAAAIQgAAEIAABCEAgiQkgYCTx4bC02Ah4YkWkvVeuXBnppRFd99XKenbvu/VsR+RVfCIad6/dzHq0L7OeHcqsS2uz+mlmT6Bzy8nJsbKyMisqKoqISbpdNHlePXv/23px2Va3dmb7715m+3css44t4jIkg0AAAhCAAAQgAAEIQAACEIAABCAAAQikEIH27dun0GqDLxUBI+WPkA0EEqhtAUPrSZSI4bvXzAxzYkaP9mb7ti2zzq1T+16oiwLGbwVmKzbWsxUbzT76vp6t3Vy9M9R9MLhHuXCRTWWo6sGkNwQgAAEIQAACEIAABCAAAQhAAAIQSHECCBgpfoAsv+4QqKkSUr5EF/1YbOOnbbLtO8oiAt0wp541zMmw3zZH52fgO3izhhmu7FSfLtnWrUN927N16kSx07mE1OYtpbZ83Xb7ad1297f39dbiyO6NiG4gMxt3TFM7rm9upJdzHQQgAAEIQAACEIAABCAAAQhAAAIQgAAEkpoAGRhJfTwsLl4EakPA0NojFTH2aptl40e2MIkYP64tD3R7fxTsztsSez2qji0zrU/nHOvVqb7t276+tWuenLWn0kHAKN5e5idUeILFxoLYzy/S9wDiRaSkuA4CEIAABCAAAQhAAAIQgAAEIAABCEAgVQggYKTKSbHOahGoLQEjEhHDEy9aNg7urJy/rdSWrdn19L4nbFTn6X0JGcrS6N6hvu3Tvr6Fmrta0KPsnGoCxi/rt9vynWKTl1GxcmPs2TNR4vK7HPGiOvToCwEIQAACEIAABCAAAQhAAAIQgAAEIJCsBBAwkvVkWFdcCdSmgFGViBFOvAgFYUNBqf2wuqT8af/fdmVrxGocXq+eWd/O2darU7bL0pCo0bhBfMykIz1ICRiPvr3Buu6WYUf/rmWk3RJ+3brNOypKP/mWgCqNU1LFHq2ybM82O/+0znRfT5lbaO8t2RbR3hAvIsLERRCAAAQgAAEIQAACEIAABCAAAQhAAAIpSAABIwUPjSVHT6C2BYxgIkas4kWo3a/J22FLV5X4lZ/6dUPsGQFNcsv9NLwsjX3bZ1n9rMSJGk+9n2/T5m1x2/vb8GY2oFuD6A+6Gj0KtpX7VDhRaO0un4rCovj4VKh0lzxJKsQKiRatsywjeOKN3TUjL6yIgXhRjQOnKwQgAAEIQAACEIAABCAAAQhAAAIQgEDSE0DASPojYoHxIJAMAoaviLFn60zneZHo0k2/rt9uS1eXlzryyhwpoyDWpiB87z2zXYaGBI2929WPdSi/fk+/X2BT5xX6fS9RIoZM1X0Ntb2sivX58UmpaNU4o5JIIdEip3704k9VIgbiRVxuPQaBAAQgAAEIQAACEIAABCAAAQhAAAIQSGICCBhJfDgsLX4EkkXA8EQMBbQTLV6EoieTcGVqLPMxC6+OSbhEjO4dywUNCRudWmdFdXDBxAtvgOqKGCs27PAXK9aWWHWyUnw3pgwVl01RkVWRaZ3bZFnjBiFSKqKisuviYCIG4kWMMOkGAQhAAAIQgAAEIAABCEAAAhCAAAQgkFIEEDBS6rhYbKwEkknAiHUPieqnAkkSNPTnh9XlnhrKUNhWHHvppP07KUsjq8JPQ5kbwVpV4kU0IoayJ3z9KbyvlW1R3dYgu17Q0k81KUD5ihiIF9U9UfpDAAIQgAAEIAABCEAAAhCAAAQgAAEIpAoBBIxUOSnWWS0CCBjR4SveXmZLV5VnanzvmYWv226lMeoBDXPqWY+OMggvz9KQUfjrC7ZUKhsVapVeJsaWovLyT4EloPK3Vr/8U2aG+Zhp7/KqaNssuPgSHdHqXy0Ro8fu2XZc39zqD8YIEIAABCAAAQhAAAIQgAAEIAABCEAAAhBIAQIIGClwSCyx+gQQMKrPUGbWXqaG/paIoBJNNdWa5mbY5jgIFVrvHir75Guo3TrTdm8VXemrmto380AAAhCAAAQgAAEIQAACEIAABCAAAQhAoK4SQMCoqydfx/aNgJGYA99UWGpLV6v8VHm2hvw1qmMSHu9VqnSV86nw86rIsozo/bTjvTTGgwAEIAABCEAAAhCAAAQgAAEIQAACEIAABMIQQMDgFqkTBBAwau6YJWD8/+zdCdQkVX0H7CsIiAQNkpHNyYx+ECAaYCJhiRz4kEWTkbA6iKCIwyqbQCSIQbawBASUfY3KvsgiQhIRjagoIIqYo0LGQ9gcF1Qiq2z6nf/9Tr2np6f7ffut7q7u6n7qnDks01V167m3q6vqV/feItDI82r86uX01HPdD/E02RGsuHzzhNr/fw+LZZaSVFRX8/ZEgAABAgQIECBAgAABAgQIECBAoLcCAozeetrakAoIMAZbMQufjFDjpXT5N59JC7scdip6Vaz//yzT0KtiyfQnr1lisAdo7wQIECBAgAABAgQIECBAgAABAgQI9FxAgNFzUhscRgEBxvDUyok3/F+688EXShVo9//3T9K8jZcrta6VCBAgQIAAAQIECBAgQIAAAQIECBCol4AAo171pbQlBQQYJeH6tFqZEEN40afKsFkCBAgQIECAAAECBAgQIECAAAECQyogwBjSilGs3goIMHrr2YutTSfEEF70Qtw2CBAgQIAAAQIECBAgQIAAAQIECNRLQIBRr/pS2pICAoyScH1erZMQQ3jR50qweQIECBAgQIAAAQIECBAgQIAAAQJDKiDAGNKKUazeCggweuvZy61NFmIIL3opbVsECBAgQIAAAQIECBAgQIAAAQIE6iUgwKhXfSltSQEBRkm4ilZrFWIILyrCtxsCBAgQIECAAAECBAgQIECAAAECQyogwBjSilGs3goIMHrr2Y+tNYYYwot+CNsmAQIECBAgQIAAAQIECBAgQIAAgXoJCDDqVV9KW1JAgFESruLVIsRYfZWl0ryNl6t4z3ZHgAABAgQIECBAgAABAgQIECBAgMCwCQgwhq1GlKcvAgKMvrDaKAECBAgQIECAAAECBAgQIECAAAECBPomIMDoG60ND5OAAGOYakNZCBAgQIAAAQIECBAgQIAAAQIECBAgMLWAAGNqI58YAQEBxghUokMgQIAAAQIECBAgQIAAAQIECBAgQGCsBAQYY1Xd43uwAozxrXtHToAAAQIECBAgQIAAAQIECBAgQIBAPQUEGPWsN6WepoAAY5pgPk6AAAECBAgQIECAAAECBAgQIECAAIEBCwgwBlwBdl+NgACjGmd7IUCAAAECBAgQIECAAAECBAgQIECAQK8EBBi9krSdoRYQYAx19SgcAQIECBAgQIAAAQIECBAgQIAAAQIEFhMQYGgUYyEgwBiLanaQBAgQIECAAAECBAgQIECAAAECBAiMkIAAY4Qq06G0FxBgaB0ECBAgQIAAAQIECBAgQIAAAQIECBCol4AAo171pbQlBQQYJeGsRoAAAQIECBAgQIAAAQIECBAgQIAAgQEJCDAGBG+31QoIMKr1tjcCBAgQIECAAAECBAgQIECAAAECBAh0KyDA6FbQ+rUQEGDUopoUkgABAgQIECBAgAABAgQIECBAgAABAhMCAgyNYSwEBBhjUc0OkgABAgQIECBAgAABAgQIECBAgACBERIQYIxQZTqU9gICDK2DAAECBAgQIECAAAECBAgQIECAAAEC9RIQYNSrvpS2pIAAoySc1QgQIECAAAECBAgQIECAAAECBAgQIDAgAQHGgODttloBAUa13vZGgAABAgQIECBAgAABAgQIECBAgACBbgUEGN0KWr8WAgKMWlSTQhIgQIAAAQIECBAgQIAAAQIECBAgQGBCQIChMYyFgABjLKrZQRIgQIAAAQIECBAgQIAAAQIECBAgMEICAowRqkyH0l5AgKF1ECBAgAABAgQIECBAgAABAgQIECBAoF4CAox61ZfSlhQQYJSEsxoBAgQIECBAgAABAgQIECBAgAABAgQGJCDAGBC83VYrIMCo1tveCBAgQIAAAQIECBAgQIAAAQIECBAg0K2AAKNbQevXQkCAUYtqUkgCBAgQIECAAAECBAgQIECAAAECBAhMCAgwNIaxEBBgjEU1O0gCBAgQIECAAAECBAgQIECAAAECBEZIQIAxQpXpUNoLCDC0DgIECBAgQIAAAQIECBAgQIAAAQIECNRLQIBRr/pS2pICAoyScFYjQIAAAQIECBAgQIAAAQIECBAgQIDAgAQEGAOCt9tqBQQY1XrbGwECBAgQIECAAAECBAgQIECAAAECBLoVEGB0K2j9WggIMGpRTQpJgAABAgQIECBAgAABAgQIECBAgACBCQEBhsYwFgICjLGoZgdJgAABAgQIECBAgAABAgQIECBAgMAICQgwRqgyHUp7AQGG1kGAAAECBAgQIECAAAECBAgQIECAAIF6CQgw6lVfStuBQBFWdPDR/JGFCxd2+lGfI0CAAAECBAgQIECAAAECBAgQIECAQC0EVllllVqUc7JCCjBqX4UOoFlAgKFNECBAgAABAgQIECBAgAABAgQIECAw7gICjHFvAY6/NgKGkKpNVSkoAQIECBAgQIAAAQIECBAgQIAAAQIEsoAeGBrCWAgIMMaimh0kAQIECBAgQIAAAQIECBAgQIAAAQIjJCDAGKHKdCjtBQQYWgcBAgQIECBAgAABAgQIECBAgAABAgTqJSDAqFd9KW1JAQFGSTirESBAgAABAgQIECBAgAABAgQIECBAYEACAowBwdtttQICjGq97Y0AAQIECBAgQIAAAQIECBAgQIAAAQLdCggwuhW0fi0EBBi1qCaFJECAAAECBAgQIECAAAECBAgQIECAwISAAENjGAsBAcZYVLODJECAAAECBAgQIECAAAECBAgQIEBghAQEGCNUmQ6lvYAAQ+sgQIAAAQIECBAgQIAAAQIECBAgQIBAvQQEGPWqL6UtKSDAKAlnNQIECBAgQIAAAQIECBAgQIAAAQIECAxIQIAxIHi7rVZAgFGtt70RIECAAAECBAgQIECAAAECBAgQIECgWwEBRreC1q+FgACjFtWkkAQIECBAgAABAgQIECBAgAABAgQIEJgQEGBoDGMhIMAYi2p2kAQIECBAgAABAgQIECBAgAABAgQIjJCAAGOEKtOhtBcQYGgdBAgQIECAAAECBAgQIECAAAECBAgQqJeAAKNe9aW0JQUEGCXhrEaAAAECBAgQIECAAAECBAgQIECAAIEBCQgwBgRvt9UKCDCq9bY3AgQIECBAgAABAgQIECBAgAABAgQIdCsgwOhW0Pq1EBBg1KKaFJIAAQIECBAgQIAAAQIECBAgQIAAAQITAgIMjWEsBAQYY1HNDpIAAQIECBAgQIAAAQIECBAgQIAAgRESEGCMUGU6lPYCAgytgwABAgQIECBAgAABAgQIECBAgAABAvUSEGDUq76UtqSAAKMknNUIECBAgAABAgQIECBAgAABAgQIECAwIAEBxoDg7bZaAQFGtd72RoAAAQIECBAgQIAAAQIECBAgQIAAgW4FBBjdClq/FgICjFpUk0ISIECAAAECBAgQIECAAAECBAgQIEBgQkCAoTGMhYAAYyyq2UESIECAAAECBAgQIECAAAECBAgQIDBCAgKMEapMh9JeQIChdRAgQIAAAQIECBAgQIAAAQIECBAgQKBeAgKMetWX0pYUEGCUhLMaAQIECBAgQIAAAQIECBAgQIAAAQIEBiQgwBgQvN1WKyDAqNbb3ggQIECAAAECBAgQIECAAAECBAgQINCtgACjW0Hr10JAgFGLalJIAgQIECBAgAABAgQIECBAgAABAgQITAgIMDSGsRAQYIxFNTtIAgQIECBAgAABAgQIECBAgAABAgRGSECAMUKV6VDaCwgwtA4CBAgQIECAAAECBAgQIECAAAECBAjUS0CAUa/6UtqSAgKMknBWI0CAAAECBAgQIECAAAECBAgQIECAwIAEBBgDgrfbagUEGNV62xsBAgQIECBAgAABAgQIECBAgAABAgS6FRBgdCto/VoICDBqUU0KSYAAAQIECBAgQIAAAQIECBAgQIAAgQkBAYbGMBYCAoyxqGYHSYAAAQIECBAgQIAAAQIECBAgQIDACAkIMEaoMh1KewEBhtZBgAABAgQIECBAgAABAgQIECBAgACBegkIMOpVX0pbUkCAURLOagQIECBAgAABAgQIECBAgAABAgQIEBiQgABjQPB2W62AAKNab3sjQIAAAQIECBAgQIAAAQIECBAgQIBAtwICjG4FrV8LAQFGLapJIQkQIECAAAECBAgQIECAAAECBAgQIDAhIMDQGMZCQIAxFtXsIAkQIECAAAECBAgQIECAAAECBAgQGCEBAcYIVaZDaS8gwNA6CBAgQIAAAQIECBAgQIAAAQIECBAgUC8BAUa96ktpSwoIMErCWY0AAQIECBAgQIAAAQIECBAgQIAAAQIDEhBgDAjebqsVEGBU621vBAgQIECAAAECBAgQIECAAAECBAgQ6FZAgNGt4IDXf+GFF9Itt9ySLr744nTnnXemp59+Om2xxRZp/vz5abvttkvLLrvsYiVsXmeppZbK6+y3335ps802S0sssUTLo3r44YfTWWedlW699db04IMPpjlz5qR58+blfc2YMaPlOk888US65JJL0rXXXpvuu+++tOaaa6a5c+emAw88MM2ePbsyPQFGZdR2RIAAAQIECBAgQIAAAQIECBAgQIAAgZ4ICDB6wjiYjTz77LPp8MMPT+eee25afvnl03rrrZcL8oMf/CAHGR/5yEfSKaeckpZbbrmJAkZ4Ef/vk5/85MQ6L730Urrrrrvyf5944olp3333Ta9+9asXOajYZvz/u+++O4cQM2fOTAsWLEiPPPJI2nrrrdPZZ5+d1lhjjUXWefzxx/M6EXjMmjUr//1jjz2Ww4911103nXfeeWnjjTeuBE+AUQmznRAgQIAAAQIECBAgQIAAAQIECBAgQKBnAgKMnlFWu6GXX345nXbaaemII45IH/jAB3IosfLKK+dCPPTQQ+mggw7KwUH0zIgeEsVy9dVXp7333jttuumm6ZxzzsnBwh//+Md077335l4Rv/jFL9IVV1yR3vGOd0ysE70o9tlnn3T77benM844I+2+++454IgA5dRTT03HHntsOuCAA3IZih4fzz//fA5XItg45phj8r/H30WAcvnll6dDDjkkbbnllumCCy5o23ujl6ICjF5q2hYBAgQIECBAgAABAgQIECBAgAABAgT6LyDA6L9xX/bwox/9KL33ve/NocVll12WVltttUX2c8899+QhpHbdddd0/PHHp9e85jXpySefzGFG9La46aab0gYbbLDIOrfddlvaaaed0h577JHDiGWWWSb//Q033JB23HHHHIo0/v/4u6eeeioHH1/5ylcW2Wax/4022igPIbXCCitM7CvCl6OPPjr39rj++uvTDjvs0Bejxo0KMPpObAcECBAgQIAAAQIECBAgQIAAAQIECBDoqYAAo6ec1W0sei7E8Eznn39+7h3RyfK9730vbbPNNrnnQ/S+iCGjGpfoafH+978/Pffcc+nKK6/MvTNefPHF3Msjel5EwLHVVlsttqtLL70098o4/fTTc8+KWOLzhx56aNvyfeMb38jzbcTnTz755LT00kt3cgilPyPAKE1nRQIECBAgQIAAAQIECBAgQIAAAQIECAxEQIAxEPbudvr73/8+HXbYYenGG29MX/rSl9Lb3/72jjZ4zTXXpPe9732590P8KR7qFyvHsE8RKEQ48q1vfSsPIxW9NmKIqkcffTRPxL3WWmsttq+YPHyTTTbJQUoEF7HdKF/MzXHHHXfk4aqal5gHY+edd849SGLIqhVXXLGjYyj7IQFGWTnrESBAgAABAgQIECBAgAABAgQIECBAYDACAozBuHe11yJUiH9GT4mYw+LMM8/MQz399re/zcFDDPcUvSUaJ+MuekU09pRoLkgMNxUTfMc8FTH8VEzSHb0yYil6ZUwVRsQ+99xzzxTBRruA5Te/+U3efsy5EcFKTAzez0WA0U9d2yZAgAABAgQIECBAgAABAgQIECBAgEDvBQQYvTft+xaLh/+vvPJKnpsihmCKZY011kjPPPNMnuMiliOPPDL/WW655fJ/N4cTrQra/JlOeko0fya2O1U4IcDoezOxAwIECBAgQIAAAQIECBAgQIAAAQIECNRaQIBRw+r76U9/moeCijktYh6L6DGx33775aAiemPE///oRz+ae0BceOGFuTdE9EAQYKTsYyFAgAABAgQIECBAgAABAgQIECBAgACB4RcQYAx/HS1WwmJYp29/+9t5rokTTjghLbPMMot8LibJjpBjo402SpdccklaYYUVBBhJgFHD5q7IBAgQIECAAAECBAgQIECAAAECBAiMqYAAo4YVXwy/9OUvfznddtttea6L5uWJJ57Ic1fEP4s5JmJy7n333Tedf/75ecLtVkvRS+Pqq6/Ok2wvXLgwDwcVS0y2veqqqy62WjGE1Jve9KZ02WWX5Xk39t9//zyU1Re+8IW0zjrrLLZOcQy//vWvU+xr9dVXn3ZNNE9CPu0NTLHCvffe2+tN2h4BAgQIECBAgAABAgQIECBAgAABAgQqEXj7299eyX76uRMBRj91+7Ttp59+OgcEERZ861vfypN2Ny/PPfdcOvjgg9N3v/vdiQAjgozolXH00UfnP80BwPPPP58OOeSQFEFHsd1iwvBHH33/NdFTAAAgAElEQVQ0XXvttWmttdZabF8xVNUmm2ySQ5GYKDy2Gz1Dzj333HTHHXekTTfddLF1OplbYyo+AcZUQv6eAAECBAgQIECAAAECBAgQIECAAIFxFRBgjGvND/i4Y/Luo446Kp100knp8ssvn+gh0VisogdGBBBFD4eYG2ObbbZJW265ZTrnnHPy/BmNS9Hb4sUXX0xXXnllmjVrVop/P+KII3Iw0a63R9Gz4/TTT88BSCzx+UMPPbRtb4+vfOUraeutt86fj0nIl1566b6qFmGHOTD6ymzjBAgQIECAAAECBAgQIECAAAECBAgQ6JmAHhg9o6x2Q1/96lfT9ttvn/+cddZZ6XWve90iBYiwYaeddko77rhjOvvss/ME3xFmzJ8/Pw/tdNNNN6UNNtig5Tp77LFHOuWUUybm1bjhhhvydg466KBF/n+s/NRTT6UDDzwwRSDRuM177rknbbfddovMwVHs7OWXX849QE488cR0/fXXpx122KHveAKMvhPbAQECBAgQIECAAAECBAgQIECAAAECBHoqIMDoKWd1GyuCg0svvTT3kDj88MPzRN3RwyDmbohQ4cc//nGegyJ6OhRL9MbYe++987BOZ555ZnrLW96yyDoxVFR8pnHYp+jNEcND3X777blnxW677ZbDjWeffTadeuqp6dhjj50YPmrZZZfNu4rhqKJMEZ5EWPGxj30shygvvPBC7jUSPS8233zzdNFFF6U3vvGNfYcTYPSd2A4IECBAgAABAgQIECBAgAABAgQIECDQUwEBRk85q93YI488kufCuPXWW9Mb3vCGtO666+bgIHpYxPBQMcxUBAUxqXaxROgQPR/iT3xmvfXWSy+99NLEOvH/Y6LvxnVi3e985ztpv/32S/fff39ac80108yZM9OCBQtSlCECkggq1lhjjUUA4u8POOCAPPRUDEcVf//YY4+lmP8iynreeeeljTfeuBI0AUYlzHZCgAABAgQIECBAgAABAgQIECBAgACBngkIMHpGOZgNRSARPSauuuqqFMNKRZCx7bbbpr322ittuOGGaYklllisYNEL4pZbbkkXX3xxigm4l1pqqbTFFlvkgGKzzTZruU5s5OGHH87DVUVgEiHEnDlz0rx58/KwVDNmzGgJEL03LrnkkjwB+H333ZfDj7lz5+YeIrNnz64MTYBRGbUdESBAgAABAgQIECBAgAABAgQIECBAoCcCAoyeMNrIsAsIMIa9hpSPAAECBAgQIECAAAECBAgQIECAAAECiwoIMLSIsRAQYIxFNTtIAgQIECBAgAABAgQIECBAgAABAgRGSECAMUKV6VDaCwgwtA4CBAgQIECAAAECBAgQIECAAAECBAjUS0CAUa/6UtqSAgKMknBWI0CAAAECBAgQIECAAAECBAgQIECAwIAEBBgDgrfbagUEGNV62xsBAgQIECBAgAABAgQIECBAgAABAgS6FRBgdCto/VoICDBqUU0KSYAAAQIECBAgQIAAAQIECBAgQIAAgQkBAYbGMBYCAoyxqGYHSYAAAQIECBAgQIAAAQIECBAgQIDACAkIMEaoMh1KewEBhtZBgAABAgQIECBAgAABAgQIECBAgACBegkIMOpVX0pbUkCAURLOagQIECBAgAABAgQIECBAgAABAgQIEBiQgABjQPB2W62AAKNab3sjQIAAAQIECBAgQIAAAQIECBAgQIBAtwICjG4FrV8LAQFGLapJIQkQIECAAAECBAgQIECAAAECBAgQIDAhIMDQGMZCQIAxFtXsIAkQIECAAAECBAgQIECAAAECBAgQGCEBAcYIVaZDaS8gwNA6CBAgQIAAAQIECBAgQIAAAQIECBAgUC8BAUa96ktpSwoIMErCWY0AAQIECBAgQIAAAQIECBAgQIAAAQIDEhBgDAjebqsVEGBU621vBAgQIECAAAECBAgQIECAAAECBAgQ6FZAgNGtoPVrISDAqEU1KSQBAgQIECBAgAABAgQIECBAgAABAgQmBAQYGsNYCAgwxqKaHSQBAgQIECBAgAABAgQIECBAgAABAiMkIMAYocp0KO0FBBhaBwECBAgQIECAAAECBAgQIECAAAECBOolIMCoV30pbUkBAUZJOKsRIECAAAECBAgQIECAAAECBAgQIEBgQAICjAHB2221AgKMar3tjQABAgQIECBAgAABAgQIECBAgAABAt0KCDC6FbR+LQQEGLWoJoUkQIAAAQIECBAgQIAAAQIECBAgQIDAhIAAQ2MYCwEBxlhUs4MkQIAAAQIECBAgQIAAAQIECBAgQGCEBAQYI1SZDqW9gABD6yBAgAABAgQIECBAgAABAgQIECBAgEC9BAQY9aovpS0pIMAoCWc1AgQIECBAgAABAgQIECBAgAABAgQIDEhAgDEgeLutVkCAUa23vREgQIAAAQIECBAgQIAAAQIECBAgQKBbAQFGt4LWr4WAAKMW1aSQBAgQIECAAAECBAgQIECAAAECBAgQmBAQYGgMYyEgwBiLanaQBAgQIECAAAECBAgQIECAAAECBAiMkIAAY4Qq06G0FxBgaB0ECBAgQIAAAQIECBAgQIAAAQIECBCol4AAo171pbQlBQQYJeGsRoAAAQIECBAgQIAAAQIECBAgQIAAgQEJCDAGBG+31QoIMKr1tjcCBAgQIECAAAECBAgQIECAAAECBAh0KyDA6FbQ+rUQEGDUopoUkgABAgQIECBAgAABAgQIECBAgAABAhMCAgyNYSwEBBhjUc0OkgABAgQIECBAgAABAgQIECBAgACBERIQYIxQZTqU9gICDK2DAAECBAgQIECAAAECBAgQIECAAAEC9RIQYNSrvpS2pIAAoySc1QgQIECAAAECBAgQIECAAAECBAgQIDAgAQHGgODttloBAUa13vZGgAABAgQIECBAgAABAgQIECBAgACBbgUEGN0KWr8WAgKMWlSTQhIgQIAAAQIECBAgQIAAAQIECBAgQGBCQIChMYyFgABjLKrZQRIgQIAAAQIECBAgQIAAAQIECBAgMEICAowRqkyH0l5AgKF1ECBAgAABAgQIECBAgAABAgQIECBAoF4CAox61ZfSlhQQYJSEsxoBAgQIECBAgAABAgQIECBAgAABAgQGJCDAGBC83VYrIMCo1tveCBAgQIAAAQIECBAgQIAAAQIECBAg0K2AAKNbQevXQkCAUYtqUkgCBAgQIECAAAECBAgQIECAAAECBAhMCAgwNIaxEBBgjEU1O0gCBAgQIECAAAECBAgQIECAAAECBEZIQIAxQpXpUNoLCDC0DgIECBAgQIAAAQIECBAgQIAAAQIECNRLQIBRr/pS2g4EirCig4/mjyxcuLDTj/ocAQIECBAgQIAAAQIECBAgQIAAAQIEaiGwyiqr1KKckxVSgFH7KnQAzQICDG2CAAECBAgQIECAAAECBAgQIECAAIFxFxBgjHsLcPy1ETCEVG2qSkEJECBAgAABAgQIECBAgAABAgQIECCQBfTA0BDGQkCAMRbV7CAJECBAgAABAgQIECBAgAABAgQIEBghAQHGCFWmQ2kvIMDQOggQIECAAAECBAgQIECAAAECBAgQIFAvAQFGvepLaUsKCDBKwlmNAAECBAgQIECAAAECBAgQIECAAAECAxIQYAwI3m6rFRBgVOttbwQIECBAgAABAgQIECBAgAABAgQIEOhWQIDRraD1ayEgwKhFNSkkAQIECBAgQIAAAQIECBAgQIAAAQIEJgQEGBrDWAgIMMaimh0kAQIECBAgQIAAAQIECBAgQIAAAQIjJCDAGKHKdCjtBQQYWgcBAgQIECBAgAABAgQIECBAgAABAgTqJSDAqFd9KW1JAQFGSTirESBAgAABAgQIECBAgAABAgQIECBAYEACAowBwdtttQICjGq97Y0AAQIECBAgQIAAAQIECBAgQIAAAQLdCggwuhW0fi0EBBi1qCaFJECAAAECBAgQIECAAAECBAgQIECAwISAAENjGAsBAcZYVLODJECAAAECBAgQIECAAAECBAgQIEBghAQEGCNUmQ6lvYAAQ+sgQIAAAQIECBAgQIAAAQIECBAgQIBAvQQEGPWqL6UtKSDAKAlnNQIECBAgQIAAAQIECBAgQIAAAQIECAxIQIAxIHi7rVZAgFGtt70RIECAAAECBAgQIECAAAECBAgQIECgWwEBRreC1q+FgACjFtWkkAQIECBAgAABAgQIECBAgAABAgQIEJgQEGBoDGMhIMAYi2p2kAQIECBAgAABAgQIECBAgAABAgQIjJCAAGOEKtOhtBcQYGgdBAgQIECAAAECBAgQIECAAAECBAgQqJeAAKNe9aW0JQUEGCXhrEaAAAECBAgQIECAAAECBAgQIECAAIEBCQgwBgRvt9UKCDCq9bY3AgQIECBAgAABAgQIECBAgAABAgQIdCsgwOhW0Pq1EBBg1KKaFJIAAQIECBAgQIAAAQIECBAgQIAAAQITAgIMjWEsBAQYY1HNDpIAAQIECBAgQIAAAQIECBAgQIAAgRESEGCMUGU6lPYCAgytgwABAgQIECBAgAABAgQIECBAgAABAvUSEGDUq76UtqSAAKMknNUIECBAgAABAgQIECBAgAABAgQIECAwIAEBxoDg7bZaAQFGtd72RoAAAQIECBAgQIAAAQIECBAgQIAAgW4FBBjdClq/FgICjFpUk0ISIECAAAECBAgQIECAAAECBAgQIEBgQkCAoTGMhYAAYyyq2UESIECAAAECBAgQIECAAAECBAgQIDBCAgKMEapMh9JeQIChdRAgQIAAAQIECBAgQIAAAQIECBAgQKBeAgKMetWX0pYUEGCUhLMaAQIECBAgQIAAAQIECBAgQIAAAQIEBiQgwBgQvN1WKyDAqNbb3ggQIECAAAECBAgQIECAAAECBAgQINCtgACjW0Hr10JAgFGLalJIAgQIECBAgAABAgQIECBAgAABAgQITAgIMDSGsRAQYIxFNTtIAgQIECBAgAABAgQIECBAgAABAgRGSECAMUKV6VDaCwgwtA4CBAgQIECAAAECBAgQIECAAAECBAjUS0CAUa/6UtqSAgKMknBWI0CAAAECBAgQIECAAAECBAgQIECAwIAEBBgDgrfbagUEGNV62xsBAgQIECBAgAABAgQIECBAgAABAgS6FRBgdCto/VoICDBqUU0KSYAAAQIECBAgQIAAAQIECBAgQIAAgQkBAYbGMBYCAoyxqGYHSYAAAQIECBAgQIAAAQIECBAgQIDACAkIMEaoMh1KewEBhtZBgAABAgQIECBAgAABAgQIECBAgACBegkIMOpVX0pbUkCAURLOagQIECBAgAABAgQIECBAgAABAgQIEBiQgABjQPB2W62AAKNab3sjQIAAAQIECBAgQIAAAQIECBAgQIBAtwICjG4FrV8LAQFGLapJIQkQIECAAAECBAgQIECAAAECBAgQIDAhIMDQGMZCQIAxFtXsIAkQIECAAAECBAgQIECAAAECBAgQGCEBAcYIVaZDaS8gwNA6CBAgQIAAAQIECBAgQIAAAQIECBAgUC8BAUa96ktpSwoIMErCWY0AAQIECBAgQIAAAQIECBAgQIAAAQIDEhBgDAjebqsVEGBU621vBAgQIECAAAECBAgQIECAAAECBAgQ6FZAgNGtoPVrISDAqEU1KSQBAgQIECBAgAABAgQIECBAgAABAgQmBAQYGsNYCAgwxqKaHSQBAgQIECBAgAABAgQIECBAgAABAiMkIMAYocp0KO0FBBhaBwECBAgQIECAAAECBAgQIECAAAECBOolIMCoV30pbUkBAUZJOKsRIECAAAECBAgQIECAAAECBAgQIEBgQAICjAHB2221AgKMar3tjQABAgQIECBAgAABAgQIECBAgAABAt0KCDC6FbT+0AkUYUWnBVu4cGGnH/U5AgQIECBAgAABAgQIECBAgAABAgQI1EJglVVWqUU5JyukAKP2VegAmgUEGNoEAQIECBAgQIAAAQIECBAgQIAAAQLjLiDAGPcW4PhrI2AIqdpUlYISIECAAAECBAgQIECAAAECBAgQIEAgC+iBoSGMhYAAYyyq2UESIECAAAECBAgQIECAAAECBAgQIDBCAgKMEapMh9JeQIChdRAgQIAAAQIECBAgQIAAAQIECBAgQKBeAgKMetWX0pYUEGCUhLMaAQIECBAgQIAAAQIECBAgQIAAAQIEBiQgwBgQvN1WKyDAqNbb3ggQIECAAAECBAgQIECAAAECBAgQINCtgACjW0Hr10JAgFGLalJIAgQIECBAgAABAgQIECBAgAABAgQITAgIMDSGsRAQYIxFNTtIAgQIECBAgAABAgQIECBAgAABAgRGSECAMUKV6VDaCwgwtA4CBAgQIECAAAECBAgQIECAAAECBAjUS0CAUa/6UtqSAgKMknBWI0CAAAECBAgQIECAAAECBAgQIECAwIAEBBgDgrfbagUEGNV62xsBAgQIECBAgAABAgQIECBAgAABAgS6FRBgdCto/VoICDBqUU0KSYAAAQIECBAgQIAAAQIECBAgQIAAgQkBAYbGMBYCAoyxqGYHSYAAAQIECBAgQIAAAQIECBAgQIDACAkIMEaoMh1KewEBhtZBgAABAgQIECBAgAABAgQIECBAgACBegkIMOpVX0pbUkCAURLOagQIECBAgAABAgQIECBAgAABAgQIEBiQgABjQPB2W62AAKNab3sjQIAAAQIECBAgQIAAAQIECBAgQIBAtwICjG4FrV8LAQFGLapJIQkQIECAAAECBAgQIECAAAECBAgQIDAhIMDQGMZCQIAxFtXsIAkQIECAAAECBAgQIECAAAECBAgQGCEBAcYIVaZDaS8gwNA6CBAgQIAAAQIECBAgQIAAAQIECBAgUC8BAUa96ktpSwoIMErCWY0AAQIECBAgQIAAAQIECBAgQIAAAQIDEhBgDAjebqsVEGBU621vBAgQIECAAAECBAgQIECAAAECBAgQ6FZAgNGtoPVrISDAqEU1KSQBAgQIECBAgAABAgQIECBAgAABAgQmBAQYGsNYCAgwxqKaHSQBAgQIECBAgAABAgQIECBAgAABAiMkIMAYocp0KO0FBBhaBwECBAgQIECAAAECBAgQIECAAAECBOolIMCoV30pbUkBAUZJOKsRIECAAAECBAgQIECAAAECBAgQIEBgQAICjAHB2221AgKMar3tjQABAgQIECBAgAABAgQIECBAgAABAt0KCDC6FbR+LQQEGLWoJoUkQIAAAQIECBAgQIAAAQIECBAgQIDAhIAAQ2MYCwEBxlhUs4MkQIAAAQIECBAgQIAAAQIECBAgQGCEBAQYI1SZDqW9gABD6yBAgAABAgQIECBAgAABAgQIECBAgEC9BAQY9aovpS0pIMAoCWc1AgQIECBAgAABAgQIECBAgAABAgQIDEhAgDEgeLutVkCAUa23vREgQIAAAQIECBAgQIAAAQIECBAgQKBbAQFGt4LWr4WAAKMW1aSQBAgQIECAAAECBAgQIECAAAECBAgQmBAQYGgMYyEgwBiLanaQBAgQIECAAAECBAgQIECAAAECBAiMkIAAY4Qq06G0FxBgaB0ECBAgQIAAAQIECBAgQIAAAQIECBCol4AAo171pbQlBQQYJeGsRoAAAQIECBAgQIAAAQIECBAgQIAAgQEJCDAGBG+31QoIMKr1tjcCBAgQIECAAAECBAgQIECAAAECBAh0KyDA6FbQ+rUQEGDUopoUkgABAgQIECBAgAABAgQIECBAgAABAhMCAgyNYSwEBBhjUc0OkgABAgQIECBAgAABAgQIECBAgACBERIQYIxQZTqU9gICDK2DAAECBAgQIECAAAECBAgQIECAAAEC9RIQYNSrvpS2pIAAoySc1QgQIECAAAECBAgQIECAAAECBAgQIDAgAQHGgODttloBAUa13vZGgAABAgQIECBAgAABAgQIECBAgACBbgUEGN0KWr8WAgKMWlSTQhIgQIAAAQIECBAgQIAAAQIECBAgQGBCQIBR48awcOHCtOuuu6avf/3rbY/i8ssvz58plldeeSUdddRR6aSTTmq7zj777JPOOOOMtOyyyy7ymYcffjidddZZ6dZbb00PPvhgmjNnTpo3b16aP39+mjFjRsvtPfHEE+mSSy5J1157bbrvvvvSmmuumebOnZsOPPDANHv27Mr0BRiVUdsRAQIECBAgQIAAAQIECBAgQIAAAQIEeiIgwOgJ42A28r3vfS9ts8026ec//3nHAcbvfve7tOeee6YvfOEL0wowfvCDH6R999033X333TmEmDlzZlqwYEF65JFH0tZbb53OPvvstMYaayyyzccffzyvE4HHrFmz8t8/9thjOfxYd91103nnnZc23njjSvAEGJUw2wkBAgQIECBAgAABAgQIECBAgAABAgR6JiDA6Bll9Ru6+eab07bbbptOP/30dMghh3RUgAgc3v/+96dVV101XXzxxen1r3/9lOtFL4rolXH77bfnnhm77757evWrX52effbZdOqpp6Zjjz02HXDAAemUU06Z6LXx/PPPp8MPPzwHG8ccc0z+9+jR8cILL6ToFRLl3XLLLdMFF1zQtvfGlAWbxgcEGNPA8lECBAgQIECAAAECBAgQIECAAAECBAgMgYAAYwgqoWwRYhioI488Mt12221pq6226mgzd911V+4xEYHD8ccfn5Zccskp17vhhhvSjjvumA466KAcUiyzzDIT6zz11FN5OKivfOUr6aabbkobbLBB/rt77rknbbfddmmjjTbKQ0itsMIKE+u8/PLL6eijj04nnnhiuv7669MOO+wwZRm6/YAAo1tB6xMgQIAAAQIECBAgQIAAAQIECBAgQKBaAQFGtd4929vvf//7dNhhh+XgIIaDWmeddTra9jXXXJPe9773pfPPPz/3qphqefHFF9MRRxyRe160C0ouvfTS3CujsSdIfP7QQw9tu59vfOMbabPNNss9MU4++eS09NJLT1WUrv5egNEVn5UJECBAgAABAgQIECBAgAABAgQIECBQuYAAo3Ly3uwwhnWKoaBi+fSnP52uuuqqPDTTb3/727TFFlvk3hIRECyxxBITO/zjH/+Yh3uKPxFG/PrXv06f+cxn8rwWG264YQ4hPvjBD6bllltuYp0nn3wyfeADH0iPPvponoh7rbXWWuwA7rzzzrTJJpvkQCSCiwgLIlw599xz0x133JE23XTTxdaJeTB23nnntPLKK6crrrgirbjiir2BabMVAUZfeW2cAAECBAgQIECAAAECBAgQIECAAAECPRcQYPSctJoNPvDAA2nevHk5oIghmeJPTJQdwcZ9992XC9E490T893PPPZcOPvjgPKn2m9/85hTbiMm0Y92YpPvpp59Oc+fOTeecc07eVizFnBnx71deeeXE/288yuYwIubHiInCI9j40pe+lN7+9rcvhvKb3/wm7brrrukXv/hFil4hMTF4PxcBRj91bZsAAQIECBAgQIAAAQIECBAgQIAAAQK9FxBg9N60ki3G0FExl8Xyyy+fez3stttueW6KP/zhDzk4iHkp7r///nTZZZfloCAe4C9cuDD/+9e//vW01157pRNOOGFiAu3HH388z6cRn4+/i21GT4xOeko0fyYApgonBBiVNBM7IUCAAAECBAgQIECAAAECBAgQIECAQG0FBBg1rbqrr746D/8UE2XHcE3R66FxiSGidtpppzw0VMxRscoqq+Qw4vDDD8+fjeGdVlpppUXW+dnPfpaHi7r33nvTjTfemIeiEmDUtIEoNgECBAgQIECAAAECBAgQIECAAAECBGouIMCoeQW2K37MbxFhRPTGiDBjo402mvJIY46M6JVx1FFHpRNPPDF9/OMfH+oAoxgWasoDK/mBCHIsBAgQIECAAAECBAgQIECAAAECBAgQqKNAq6H963YcAoy61ViH5X3++efTIYccki644IL0rW99K73jHe/oaM2YUDuGozruuONykFEMOxUrx9+tuuqqi22n6KXxpje9KQ9BFT089t9//3TXXXelL3zhC2mdddZZbJ1iCKkIWqI3yeqrr95R+Ro/JMCYNpkVCBAgQIAAAQIECBAgQIAAAQIECBAYEwEBxphU9DAeZvSWeOaZZ9Kyyy672PBRUd5iwu6LL754kQAjgo1YYr1WSww3tfvuu08EGE8++WTuyfHoo4+ma6+9Nq211lqLrRa9PDbZZJO0zz775LkzIliIYa1imKo77rgjbbrppout08nQVMPorkwECBAgQIAAAQIECBAgQIAAAQIECBAgUI2AHhjVOPd0L7/73e/SnnvumXs3tAsIip4TEUBcc801ac0118zhwqGHHpqOPvro/Ke5B8Mrr7ySe12cdNJJ6fLLL88Tcb/44ovpiCOOyOvGUFRbbbXVYscSvTz23XffdPrpp+deH7EU+zr//PNzsNG8FJOQx+dPPvnktPTSS/fUyMYIECBAgAABAgQIECBAgAABAgQIECBAoN4CAowa1l8EDccee2w6/vjj05FHHpn/vXES7+idEcM9Rc+JD33oQ+nss89Oyy23XPrqV7+att9++7T++uvnoZ5WW221RY7+Jz/5Sdpll11yaHHdddelt771rfnvb7jhhrTjjjumgw46KJ1yyilpmWWWmVjvqaeeSgceeGCKQOKmm25KG2ywQf67e+65J08wHnNvXHLJJWmFFVaYWOfll1/OAUrMs3H99denHXbYoYa1oMgECBAgQIAAAQIECBAgQIAAAQIECBAg0E8BAUY/dfu47R/+8Ifpfe97X3r88cdzb4eYtyKChT/84Q85FPjYxz6W9x5BRjH/RRE2xDBRe+21V56we8aMGflzDzzwQDr44INzL4sIKaKnxpJLLpn/7oknnsi9KG6//fZF9vXss8+mU089NQcoxfBRxdBUMVTV4YcfnrJ7moUAACAASURBVMOTCCuiPBGivPDCC7l3R/S82HzzzdNFF12U3vjGN/ZRyqYJECBAgAABAgQIECBAgAABAgQIECBAoI4CAow61lpKKXpZ3HjjjTloeOSRR/IQUbNmzcr/HvNLxL/HkE7R46JxqKgFCxakAw44IAcVb3jDG9K6666bImyICbdjiR4d8SfChsblO9/5Ttpvv/3S/fffn/c1c+bMFNuK/W299dY5qFhjjTUWWadxX1Ge+PvHHnssly/2e95556WNN964pjWg2AQIECBAgAABAgQIECBAgAABAgQIECDQTwEBRj91K9j2ww8/nM4666x066235mAgwoW5c+fmYZ1mz57dsgTRcyJ6YcTcGDGHRgQZW2yxRQ4oNttss7TEEku0XK95X3PmzEnz5s1L8+fPn+jJ0bxi9N6IIaRiAvD77ruvo/JVwGYXBAgQIECAAAECBAgQIECAAAECBAgQIDDkAgKMIa8gxSNAgAABAgQIECBAgAABAgQIECBAgAABAuMoIMAYx1p3zAQIECBAgAABAgQIECBAgAABAgQIECBAYMgFBBhDXkGKR4AAAQIECBAgQIAAAQIECBAgQIAAAQIExlFAgDGOte6YCRAgQIAAAQIECBAgQIAAAQIECBAgQIDAkAsIMIa8ghSPAAECBAgQIECAAAECBAgQIECAAAECBAiMo4AAYxxr3TETIECAAAECBAgQIECAAAECBAgQIECAAIEhFxBgDHkFKR4BAgQIECBAgAABAgQIECBAgAABAgQIEBhHAQHGONa6Y55S4De/+U266qqr0he+8IV0xx135M9vttlmaeedd04f/OAH03LLLbfYNv7whz/kz5533nnpq1/9anrppZfSO97xjrTnnnum97znPWmZZZZpud8nnngiXXLJJenaa69N9913X1pzzTXT3Llz04EHHphmz57dcp1nn302XXrppemaa67J+5w1a1bacsst8zrrrLNOetWrXjXlMZb9QJU2Dz/8cDrrrLPSrbfemh588ME0Z86cNG/evDR//vw0Y8aMjg4hrA455JB0zz33ZK/w7dcyzDavvPJKOuqoo9JJJ53U9vD32WefdMYZZ6Rll122p0R//OMf0wMPPJAuvvjiibp8wxvekLbYYou033775e/WEkss0bPvVJl2E2X84Q9/mNvb7bffnh555JHcVnbbbbf04Q9/OK266qo9NSk2Nsw2V1xxRT7+Tpbjjjsut69eLsNsUxznCy+8kG655ZaJ8/7yyy+f2/W+++6b//nqV7+6lyQT26qDTZnvYS+wqrZpLPNTTz2Vf4fjHDrZubTM734vbGIbZX2Kth7n8TvvvDMttdRSU57Dm8sc59j3ve996ROf+ETaddddpzyk2267Le20007pP/7jP/L1VD+XQbp00m7Klq8XZmX33Ys204lNHGPdzjdV2jS3gZ/85Cdpl112SRtttFFfrvm6vb6pymbhwoX5PPT1r3+97dfk8ssv7+hcNd3v2SC/U52eh5vr4emnn87n/LgH22677Xp+rzAM7WYym+effz7fT15wwQUdVfe3vvWtnv9u1aHdFNc3n/vc5/K9ezyj2GGHHVLcY/bzHjyew9x99935mUpxH9fJ85FenG86/U4N6neqSpt47vLFL34xXXbZZflaMc4bnTy/GdR1cR1sytxndHSSqumHBBg1rTjF7p9A/NjGxVmcdOMh67rrrpt3dv/996ff/va3aeutt05nn312WmONNSYKEQ+H4yI3HlzEiTpuCuLm/gc/+EH+7yOPPDL/aQ4+Hn/88fygKx7Qx49sbPOxxx7LP/ix3whDNt5440UO9pe//GXez3XXXTdRvriouuuuu1I8PDvxxBPzNvvx4KxKm7CL44iLkbjgmTlzZlqwYEF+sNyqDlq1iLjQO/PMM9NHP/rR7NnPAGPYbX73u9/lMC1CuXZLPwKMqINw33///fP3J+oy2no8lIg2G0ur70fZ71SZdhNljMAy2ltxobXiiitOtLcNN9wwffazn01rr712T088w24znQAjgp8DDjigZz7DbhMHGhfphx9+eDr33HPzuXe99dbLxz/Veb9bpGG3ifLdeOON6dBDD83n6+K3LQLeCOnb/bZ16xLrV23TWOZoD/H7G38mO5eW+d3vhU03PnGDf8opp6RPfvKTE209XtKYznVH/H7HOSJCiU4eCn7nO9/JAXdce/XjQVCjadl20wuXTtpN2fL1ot2U3XdVNnGM3/jGN9Lee++dr52La4w490x2LT0uNs3H+eSTT+bzU9xD9OOar9hfHdrN9773vbTNNtukn//8522bQyfnqum2pUHadHoenur65iMf+Uj+TWj1Qt90PYblXDyVzXQCjLjuuemmmyauC7sxGYbv1FQ2RRkjHN1jjz3yvXvztV/89+mnn5623377nr9o+fLLL+cw9vjjj5+4j4sXHeOheFx3tns+0ovfqU5sBnldXKVN4zOq4r4oXuAtnt+0u/4f1HVxHWzK3Gf04nwzzNsQYAxz7Shb5QLFm17Ru+Hoo49OH/vYxyYuzuJHMN4avOiiixa76I+wI97iWXnlldM555yT3v72t+eyP/TQQ+mggw7KN1cXXnhhfvOwWOJCKB5+RRhyzDHH5H+PtzbjxzQumOMtj+hVEW96FL0N4kQb5YoHJHFj/6//+q/5Rzl+GO+9994cbPziF7/ID6nXX3/9nvpVaRPWcWMVb1DEBcnuu++eA5m4oD711FPTsccemx+ExMXzZL0FondKrBs3sv0MMOpgEwbvf//7c0+CeIP29a9/fU/bR7uNFW+lPPfcc/m78Xd/93e5t0Vjm40L3eabxDLfqbLtpmgnf/qnf5rL+Ld/+7f54rqxvX3oQx/K39Ve3qzVwaZdvTaGPh/4wAd6fiNbB5t4yytCwegxF0HpW97ylswVvY0OPvjgFA9g4w2kbbfdtqfftWG3KcoXNyRxMxkPFuM8HW85xZv0EWa+6U1vyt/5dr0My4JVadNYxvjdjd/wqO9Y2j0YLPO7X9ai1Xplfa6++upcj5tuumk+R8aDiObrjgg8W/WSiM99+9vfzvUeYUQskz0UjHZy/fXX5+uv+N2Kpd8BxiBc4rg6bTdly9eLtlN23920menY/OxnP0vxGxTXwBEmx3VOXGM0Xku/+93vztfSK6ywQi9IJrYx7DbNBxv3EKeddlo64ogjJj1P9QKpDjY333xz/n2Oh6pxz1XVMgib6ZyHG9tJcX0X97eN97Xx4l3cS8QLf71cht1msmMtQp+4Djj//PNzL6dejogw7DZx/HFvHj0vGp+hNP6m9+var+it+Zd/+Ze5J308Awn7xuvOF198McXvUlzHFEs3v1PT+U4N8rq4KpvGZ1R77bVXOuGEEyaeXzXeT//DP/xDfpb2xje+MVfDIK+Lh92mzH1GL8/Hw7otAcaw1oxyDUSgeBsnelDEw6nmm53iRikezERIEMM1xU1SPLiIB1hx0x3dJBuX4kdrrbXWWmSbMaRRdMFtta/GH4HGbcbbZDGM1Wte85r8xvib3/zmRfYVN2jxFnkEHB//+Md7alilzQ033JB23HHHHP5ESNE4/FYRFnzlK1/Jb7dssMEGLY8z3gKIh0j/93//l29m4+3/fvXAqINNvCkbPVfi4jIeKi655JI9bR/tNhYBVLyJHTfNcYPYfDFfXDzEdyEejEUgV/Y7VabdFBfc8T2L73QYNS7xtmLcoP3617/OF+XFQ+pe4A27zWTHWARM/boZGXab6KkTD2QjZG11HooH9X//93+f4i3FaPtxzu7VMsw2cUMXNy0xnFj0rIqwubE3YPx9POiOhyLtzgndOFVpU9x4xbnjX/7lX/Lb3qusskp+m7ddgFHmd78bj+Z1y/gU58D4DWnV1otzeLx12fx7HRaf+cxn8oPlWCLI+tWvftUywIi28b//+7+5zcRLJPFbUHy+3wFG1S5xwz6ddlOmfL1qN2X23U2bma5N0VOw1fVicZ6OdhvtNK63e7kMu03zsRYva8RLVv/93/+d3vnOd/ZtCKk62MSQqvE7FW1jq6226mXTmHRbVdtM5zwcBf/Rj36U3vve9+aX8uJh/GqrrbbI8RS/Y/HiXtxPDPr6ppvzzXRt2lVs9BqPICyeBxx22GH5Oqjd0NFlG9qwt5t43hFDPr7tbW9b7BlKPNeIl0DjGiFCg3iW0aslgokIZcOn1XOYuLaIsC1ewohnI8U9cFXtZpDXxVXaFC9Kxneh1TOqxpc9G8+5g7ouroNNmfuMXn2vhnk7Aoxhrh1lq1wgxuw7+eST84OnVuO5N3YfLW6oixP20ksvnR/MNI+VH2+ex9u48bbKl770pYneGcWFSLylEQ87mpfotRFzA8RD3yhTbP/73/9+vrmPNwzin/H/GpfiRi7eXIyLpxjGqldLVTaNPyjtbiri4Ub0rGj31lQRAIVH9HyJB9vx8KVfAUYdbOLYowdQu/bWq3bSuJ3f//73uR3GUAURCLZ6O7cI5eJGKeorhm4q850q226KC+54sFEEKP2waN5mHWzaOTT2dGkV+nTrVwebGA4pbt7jDepW55UYRipC2L/6q7/Kw4/16s3fYbcphqr78pe/3HbeguI7H0Mm9rI3WJU2RRsvfnNjuMl//ud/zvUdD8LaBRhlfve7/T4V65f1KQL66BHa6hwZ54N46z2uda688srcO6O46SrGC/+bv/mbfB0T103xZmarHhjFdyraTswbFg8a4rc+XszoZ4BRtUvYTKfdlC1fL9pN2X2XbTPTtYkHJZ///OfzywVx3RvDATUujdfsMVdR9Jbr1TLsNs3HWbyAFT1N43sZPbb7NQdGHWyijPGgOV6GKl5I61XbmGw7Vds0fgc6OQ9H2YuX4aq8X4j91sGmXd0WL/XES06tQp9u21YdbMJgk002aXv9E9cP8RJdjB4RQU+vlggi/vEf/zG/RBL3mq3m2WhVtrK/U9P9Tg3yurhKm/CM35a3vvWt+flMqxEyIjyKoUgbrwEHdV1cB5vpXhP16js17NsRYAx7DSnfUAkUb3PFxUlxQ1282R5vE8Sbhq997WsXK3PzCbu4cI63EuONqMbujMXKrR7sTobR2GujH916p6qIXtnED0q8nfvoo4/mic2j50rzMtVFUgQKxRu+8WAlblL6GWAMu028/RGBV/yJUCh6E0RbjaGbYn6HCIPaTU4/1bF1+/dFgBAX/UWAUeY7VbbdFMFO1UMIdOI2aJtWZWx8k6lfb5nVwabxBubf//3f89BojUvRG6gxgO7kuHrxmUG2m3iIPVmwE8dXPKiO81C8ibf66qv34rA72kavbIqdxZvd0SMzhoqI8HWy36Z+/O53dNDT+FArn+IcGcFD/GnuRdfqxY7YZfz/T3/603nyxs033zy/jdrq5rUoXpzDP/WpT+XwIn6XoideEYD0M8DohKeXLrG/6bSbsuXrZL1efGaYbYqH9hE0x4sU8WClymVYbOK7FG8/x29VnHPjuxj3LP0KMDoxHrRNEbxGWeM8FW8Mx0O16K0dE1VHj554iSx6cFe99NJmuufh4ncq5rFqfOmuaoN2+xukTbsyFW+Wh1k/hg3t1H7QNsVzi9e97nX5ZYbooV0sjT3r4x49hhGqcomgMnrYN75cUtW1zVQvPA36uriXNpPVabxwEC8HR8+3IsAY9uviQdqUuc+o8js1yH0JMAapb9+1Eyi6ucVNULwZGMNFFGOoTvagqnjb7rjjjssn7yKNj4cd7S4QO/nBC8B4oLhw4cI85mMEItElPN6eWWmllSr17ZVN8fZ9FL7xbc7Gg5ks3CkmEIvhvSLVj5uPqJtBBhiDtmnsBRTDjsUY/TEnSIRexYTD8WZiMbZ5VQ0n2m7UUTwIj+9FPByLoa3KfKfKtptiCIG4oI6b1vhexxudEe7Eg7fddtstDyFV1Zwhhf0w2LRqBzHESzysjRu2eBAS37Oql2GxKYbjiN5D0Y7j7cZYvva1r+W3y2L4unbzAvTLbNA2MVxUzAsScx20e6v1pz/9ae4NFm2oyjdfe2nTrv4mCzB6+bvfj/bTzqd4O26ykHeyYKKxrJ1+LtZpF4z049gn22YVLlO9lFGmfFU4DatNXNvExK1xzR09L6L3T1xnNA5n12+fYbFpnK8q7hEiYP6f//mfgQYYw2AT18Hz5s3L9wjRXuJP9B4rJv2N9tE4P2G/28tU135VnYeLl4Hin3EPFnUVQyTHSxkR7kRP6gh3oqdhld+n4n631T1DVTbt2kDxwkq8CBb34vEAv+qliu/UVL/fjXOnxBwIcU8Xo1LEC44xGkKcj5vn9qzCqTE8aXzBs6p2U1z7DeN1cRU2RR033j8WLxQM83XxoG3K3GdU8X0ahn0IMIahFpShFgLFnArxoDN+iOMhTbyJ2BxOtDqY5s90Ek508pniprfYZ1wwxAVG1eFFL2066XnS7jPFBGrRjTGGbVl77bUnHoIMKsAYBpsIuOKm9etf/3pqnlgr3h6OMYDjraH4u7ig6+VE1ZN9uYsHwNFrqfFheJnvVNl2U1yQx0Vt9PiJiZfXW2+9fGMWF5txwxZv7cQE3jHkTVXLMNg0H2u7G6SqTIr9DItNeMRDshjqJno2NS7xFnm0rWhLVS6DtonhSaKnVxx7vNUaDzqa39gvbvbDpco363tpU+bGopPf9E4+06/21M5nqocWUZ5OPjOdz8VnhyXAqMKlmwCjXfn61U4atzuMNkVbjHLGJKHx0OxDH/pQz8ejn8p3WGyKl3pi3osYfz6u74rrpUH1wBgGm+LN2phrJ65742WV6JkSk/7G9zGG2IprwLg2juvnXk7GXOa6uJNzbCefmeo8XPwGxdvSMQxmhH+xxPXvM888k18GiyXuG+JPVfcLsc8q2k2nhkUdFvMoxHxo0QMjXoQaxDIsNvHQNx5Ox5Ca8WJZscT3LOaEi5d7YsjNqpbGADcm9m4c3quTuu7kM1N9p+K7NIzXxVXZhE/xfCZC9Mb58Tq55u3kM71uT8NgU+Y+o9cOw7o9Acaw1oxyDZVAvJETb2/FD1/8ABc3AVHIMg9bOzkZd/KZeLMs3oqMpXjYGg/O4v9V9bC11zZlH0QXQ9tEPcW4rfGWeNxwFA9BBhFgDItNmMZFYzyUj4uH5oCrGGbh3nvvrewCPIKC/fbbLz300EOL1FfZ71SZdhM3XtFeiglmo82ceOKJafbs2fk7FfUXb+DF31f5ZtUw2MRwOM1Lq7dnqj5RD5NNDEsSY7lG+BbzDTX2agqXqm/WhsUmziMxkWMs8Vu5ww475HNP84Oh+PuqAoxe25S5sejkN72Tz/TjOzeZTyc38J18Zqqb/ObjGoYAoyqXsgHGZOXrRztp3OYw2sRcWPGgKM5B0cMrrvviwVnMQxeTvFb1sHVYbIqhbeL6qHipJ+pwkAHGsNjE73YMpbrddtu17J0TLyXE71gMZ1f0uB+V79Rk5+uih2S8CBbfnbjGiWv1+O7EfVb8/49+9KM55Gl8mW8cbFodY/FCRoSk8aJTVeeYQZyLp/qdj/YR3+84137zm9/Mc1E09mqK/45eGTFBfBW9d6I8ESodeuihmSt618ewcMUy1fFM55plqm0N23VxlTYRXsS9dfzZdtttFxklpJNr3k4+08vzz7DYlLnP6KXDMG9LgDHMtaNsQyEQbxDEEETxIxhvqMfbKI1vDwwywGgEioet8bAoxpDefvvt8w/EjBkz+mrYD5syD6KLscfjLam44YiJo+NNqlgGFWAMk81UjSB+rMMshnGKC4x4o7xfS+wrJmmNG6DoGRJvvsUcHI0Xs2W+U2XaTdycxYV2lCG6xceYnEV4URz/r371q/y9/+53v5vHLd9ggw36RZNvDofFplWAUdRLvFUf55riO9Y3kIYND5tNMZF5/C7EDVlMIFvcuDaei5sD735YDZtN45tLMXRA401sPByJ39OY4yjaer/H2O6XTZkbi05uwjr5TC/bUCc+U92Y9/Imv/HYBhlgVO0y3QCjk/L1sp00bquTffeyzUzXpihrcw+5+M2KB1kxTGW/lmGyibd+42WmqIvmcfkHEWAMk00n9R9zNMVcetH+IsyI3ir9Wqq2mez7WQzH+u1vfzsHO433U8Xxf+Mb38jDQIZJTJq8wgor9Iumo+viXp5vOtlWcbCNv1HXX399flmjymWY2k0cdzGRefx7DEkcc8PFEG2N5+IIOBpfMuyXVwxnFfcscc6Pe73zzjsvvfvd716kJ1Undd3JZzq5Bhqm6+IqbWIUg3i2EC8CthqqupNr3k4+06t2NEw2Ze4zeuUw7NsRYAx7DSnfQAW+//3v5yEwiu7EcSEXP4SNS9ENOR76xg9dq5uj4sFf8XC4mPA63g5rNwZ4mYlOi66s8VCt35Nk9cumGO4ojMMtxs9sXoqbr5ggLG7M4q27mJgr3jZr7B4a6w0iwBgmm05vLDoJDbr9MjZeGMS2YqzYuAlqniSxzHeqTLsJm+LitN33Ny46iwnQi0nHunVotf4w2jSWM96gOeCAA9LnPve5vp9bmn2G0aZ4667dsGuNkzr2c1iBYbSJ+ovvTUwoGW+4xm/RSy+9lG8e4/c0htWKECNCwZhEMQKOfiz9tClzY9Gv3/2ydp36xMsQ++67b37oEL+zrZbiPBpvNcfkwO2WTh8GNP52x/6r6qkT+x2Ey3Qe0ndavrLtYrL1Ot13L9vMdGxalb2Ygyzm/2o3r1ovrIbNphhSJl7siWuYxpdEqg4whs2mk/quKkAdhM1k5+Hi3jNeMIjgJua6aF6KCdDjn8PwG97L8810fqN+9KMf5d4EcS/Rz3NLN/cMVdk0zhfQbti1uCaMe77VVlutr72a4rt72mmn5Ret4hlCXLtEz4vmYeCqsinqbxiui6u0aXyRM74n8bJg1H3jMkzXxcNmU+Y+o5PftlH4jABjFGrRMfRcoLH7WKTHMZZjdEFv9cZxhBAxRn7ctMfDmhjPv3lpviD6/e9/PzF0TdxkbLrppout08kb5ZM9SJhsws1uwPptU0wgF2/oxpwEa6211mLFbb6hjcBgk0026fiw+vUgehhtll122ewSP8yxFP/djBVd5KMnRDHRfMeYHX6wsQtpPLBsd0EZmyvznSrTbsKiuICd7LgLm361m2G1aaza4nwUN2rtgsUOm8K0PjasNsU5Pbqkx/BirZaibfXrXDysNlNVcBE2xgO1uOnvR0/BftuUubHo5+/+VObNfz8dn3hAFQ8doqdR/Gl+CDCdB33TeTg0ne1O9/jbfX5QLp0+pJ9O+XplUmxnOvvuZZvp1Kbd8RYPZOPhWb96fA2jTeNcIFO1hRj+sF8PoofRJjziej3mdIjrwFbD2Tz33HP5vi/mR+tXgDoom8nOw8UDxXgI3e64C5t+voQwjDbN36Pixa/JXmCc6rtX5u+H0aY4z8b1Xbt796JtxXwh/ToXNw7dHD3r4zr8rW99a0vmXv5OTefaplVhqrgurtKmGCowhjeP+YRavQAcDsNyXTyMNmXuM8qcT+q4jgCjjrWmzH0ViHG646FKDP0RQ0WdeuqpeSKz5rfEi0IU3W2XXnrplg/22v1gRxIdXRvbvdVYvIUeb6rGsFWx/egCGQ9TY6zNVm9CNr4tPtmDtbKAVdhEb4piWJ92b/80PxiMMVljUqhWS5R5wYIFeTLmePM3blaibmMcxl4uw2oTx1i0tXYPoGKogejiedJJJ+VhlOKNvV4u8R34p3/6p9x+I+yLoK9VMNXNd6pMu4n9Fd+z+D6FU3PA0/idmurt4jJmw2zTeDw333xz/s40no/KHO901hlmm+kEGP0Ylm2Ybaaq469+9at5mMM999xz4rdtqnWm8/dV2JS9sSjzuz+dY+/ks9P1id/XbbbZJm255ZZ5WIjmXqjFjXecg6d6C3U6N/lVBxiDdOnkIf10y9dJW+j0M9Pddy/bzGQ2v/vd7/K1RTwkievCddZZZ7FDKt4W/+Uvf9n2wVqnDq0+N6w20cM15slrtcR36wc/+EG+x4n58uKfcf33lre8pRuKxdYdVptoN/H7Ez3g271EVpzX4uWYfoQ7g7SZ7Dzcyf1A8Z0Km7guXn311Uem3XT6G9V4z9HvEQ8acYe13UwnwIjhePsxLFvM57j//vvnXr8x/Fv0wFh55ZXbts1e/k512m7aFabf18VV2cQ983/913+lD3/4w/m5SwQXe++996RDDg/6uniYbVq1l06uF3t6Qh7CjQkwhrBSFGlwAo1jFE7W7bCxhI3dJluNgVl0mYwHto1jhRbd2luNIRpdiuNhczz4atxm8bA1Hv60Gne0mIz5gQce6Pl4/VXaFMOztBprvxiaJSw6mZOgiiGkht2muDBaf/31FxtiK9ryT37ykzzpeVyQX3fddW3fVinzzYw3hWIC8Rj/sl0X0ubtlv1OlWk3P//5z/Mb9PHdiRux5gcgxXcqJmweN5uiXhrnSOlHMNqqXQ17uykCnXaTuxfnqQice31zO+w28ZA7gv+4cWkOQ6PsEYLFd615XPYy55fmdaq0KXNjUeZ3vxcuxTbK+BRDU0bPuFa/ucVkt3vssceUc+NM5ya/ygBj0C5T3ZCWKV+v2k2ZffeyzUxm0/iwNYYMiXNLcw+hon1GANfr8fqH2Way+q9iCKlhtol2E8NqxfkoXn5qHmIrrnni7fp4CNqPyZkHbTPVebi4Z4h7zQjCXve61y3SnIrvVLzc1+uJq4fdpoAo5kiJe4R2PQ56dQ6uw+93Y6DTbnL34nlIP4bcioA6XkSL6+3J3vhvrJNe/k5N9Z0a5HVxlTbF0IURtLUbJrr5ezHI6+Jhtylzn9Hr884wbk+AMYy1okwDE4g39eOCNR5WxoO6GDOxk6WYuCqS/jhhx4PiuIl66KGH8pjft95662JvtsfNeTzYjYu/xklg4+FtvAUfN2Kbb755uuiii9Ib3/jGXIz4sY0f6HiQ+gfouwAAGVBJREFU2jxx7MMPP5wvxK+66qo8Vn28edBuuKBOjqn5M1XaFBPkRjfTSOZ32223nN7HhW08GIubjXZvzDeXu4oAY9htGh+mxpj98WCxGLYlwq7oJh83JP2Y5DIeVMbbF+985zvzG5IrrbRSR82vzHeqTLuJG9UYIiDKGL1Dor2tvfba+fsb2/vEJz6Rv4OtbnI7OpBJPjTsNkXRqxhKoZlp2G2aJ/GO3nTFTX5832LYqDhPRWgX7b7TuWg6aVPDblPcjPz5n/95/m697W1vy4fVeP5uF/x0cvyTfaZKmzI3FmV+97s1aVy/rE+xXgx3eeaZZ+Y3tePcee+99+aHBTHkY3ym1XCYjfuf6ia/8bNVBhiDdpkqwChbvl60nbL77lWbmcom2uBOO+2UD7Vx4tjoFRsPYj/2sY/la/F4qBZDofVyGXabdsdaRYAx7DbFw9THH398kfuMaDfx4li0m1giyIihaHq5DNpmqvNw4z1D9IiPe9W4hmk85//4xz/OPVjiurmXy7DbFMca907z5s3LcyxEG1lxxRV7ydByW8Nu0ziJdzwLiUm8Y3i2aDc//elP83ONeB7y6U9/Oj8baQ6bywJGIBnX3NFOY4SFuJddbrnlOtpcr36npvpODeq6uEqbxnvw6UzUPqjr4jrYlLnP6Kjh1/xDAoyaV6Di906g8S3jTrbaODZo9JiIk3U85IzUOXpVLLXUUrmLdvx3/P/40/yDGg++I2yIh8ezZs3KXbkfe+yxFDcXMSZtDLmz8cYbL1Kc+Lv58+fnicWj23d8Lk7+8XZkLBHAxJtovRxXfBA2jeMnxpwJM2fOzENBxZBdccEcwU94TbX0O8Coi01jW2vVbtq10al8J/v74g2l//zP/5xyM+9617sWuQko+50q026ijcQF7zHHHJPLGd/fCP9iWIroAhsPoeNivNPwZcqDTSnVxSaOpegaHsFuP4ZSaPaqi02rc3EcS9Fu4qFHvPHby0mq62AT3934DYoHH62+T3Pnzs0PGuM3r5fLIGyayz/Vw9b4fJnf/V44dePTOOZ2DCEVwzHGxOxx3RH/Hb1FY6LvVmPJN5Z9qpv8xs9WFWAMg8tk7aab8nXbbrrZd6/azFTfqbgGi9+lGDokfq/jfBvnlrhWjHP0dNrndLzqYNPuePodYNTBpnHOumgrze0m2lA8FI1eCL160Br1MQw2nZyHwyS+U/HAufmeIb5TMexsPJCe6pxft+9UJzZxTFOdl6Zz3J18tg7tpt25OAKx4hlFvDAXL9F1GjB0YlOcz+Lae6ql+eXHXv1OTdVuBnVdXKVNMSfMVHUQf988XPUgrovrYlPmPqOTOqjzZwQYda49Ze+pQOOYqJ1suHlys3hrJ7rORegQb33FzX08wIpxVt/znve0Hf8vEut4yBVdUO+77758ER0PeOKtxtmzZ7csSjxQjJ4WxfitcXG5xRZb5DEHo9dGq8nGOzmmdp8ZlE30KokHx3EBHT80c+bMyW+8RIDTaUDT7wCjTjZxoRZD2sTNfrTVot3st99+ubdRu3leyradYnzRGKZpqqU5wIjPl/1OlWk3sa9vfvOb+bsY7S0ehBTfqZj7oZcX23FsdbKJN6fizdW4aa1iAu862TSfi8Nogw02yPMmRS+DcW03zd/d+D7FOWbnnXfui8sgv1ON57ZOH2qU+d2f6hw61d93+72K3qExpn70qonjjJc04hw5nd+PqW7yG4+hqgBjGFwmazfdlm+qdjHZ33e77160mU6+U/HgLN6IjrZZXC8W19JxDR5DuPbyIXQvzjdV2bSq334HGHVpN2HTfL3YyT1Y3b9TnZ6H454h3lCP+824r417hrgejp7cG2644dDdM/TiO9WpTTEBdFUTeA/Dd6oTm1bn4ggDo73ESw79uNcshnTt5HvZavSGqtrNIK6Lq7JpHEKsk3poNd9m1dfFdbIpc5/RST3U9TMCjLrWnHITIECAAAECBAgQIECAAAECBAgQIECAAIERFhBgjHDlOjQCBAgQIECAAAECBAgQIECAAAECBAgQIFBXAQFGXWtOuQkQIECAAAECBAgQIECAAAECBAgQIECAwAgLCDBGuHIdGgECBAgQIECAAAECBAgQIECAAAECBAgQqKuAAKOuNafcBAgQIECAAAECBAgQIECAAAECBAgQIEBghAUEGCNcuQ6NAAECBAgQIECAAAECBAgQIECAAAECBAjUVUCAUdeaU24CBAgQIECAAAECBAgQIECAAAECBAgQIDDCAgKMEa5ch0aAAAECBAgQIECAAAECBAgQIECAAAECBOoqIMCoa80pNwECBAgQIECAAAECBAgQIECAAAECBAgQGGEBAcYIV65DI0CAAAECBAgQIECAAAECBAgQIECAAAECdRUQYNS15pSbAAECBAgQIECAAAECBAgQIECAAAECBAiMsIAAY4Qr16ERIECAAAECBAgQIECAAAECBAgQIECAAIG6Cggw6lpzyk2AAAECBAgQIECAAAECBAgQIECAAAECBEZYQIAxwpXr0AgQIECAAAECBAgQIECAAAECBAgQIECAQF0FBBh1rTnlJkCAAAECBAgQIECAAAECBAgQIECAAAECIywgwBjhynVoBAgQIECAAAECBAgQIECAAAECBAgQIECgrgICjLrWnHITIECAAAECBAgQIECAAAECBAgQIECAAIERFhBgjHDlOjQCBAgQIECAAAECBAgQIECAAAECBAgQIFBXAQFGXWtOuQkQIECAAAECBAgQIECAAAECBAgQIECAwAgLCDBGuHIdGgECBAgQIECAAAECBAgQIECAAAECBAgQqKuAAKOuNafcBAgQIECAAAECBAgQIECAAAECBAgQIEBghAUEGCNcuQ6NAAECBAgQIECAAAECBAgQIECAAAECBAjUVUCAUdeaU24CBAgQIECAAAECBAgQIECAAAECBAgQIDDCAgKMEa5ch0aAAAECBAgQIECAAAECBAgQIECAAAECBOoqIMCoa80pNwECBAgQIECAAAECBAgQIECAAAECBAgQGGEBAcYIV65DI0CAAAECBAgQIECAAAECBAgQIECAAAECdRUQYNS15pSbAAECBAgQIECAAAECBAgQIECAAAECBAiMsIAAY4Qr16ERIECAAAECBAgQIECAAAECBAgQIECAAIG6Cggw6lpzyk2AAAECBAgQIECAAAECBAgQIECAAAECBEZYQIAxwpXr0AgQIECAAAECBAgQIECAAAECBAgQIECAQF0FBBh1rTnlJkCAAAECBAgQIECAAAECBAgQIECAAAECIywgwBjhynVoBAgQIECAAAECBAgQIECAAAECBAgQIECgrgICjLrWnHITIECAAAECBAgQIECAAAECBAgQIECAAIERFhBgjHDlOjQCBAgQIECAAAECBAgQIECAAAECBAgQIFBXAQFGXWtOuQkQIECAAAECBAgQIECAAAECBAgQIECAwAgLCDBGuHIdGgECBAgQIECAAAECBAgQIECAAAECBAgQqKuAAKOuNafcBAgQIECAAAECBAgQIECAAAECBAgQIEBghAUEGCNcuQ6NAAECBAgQIECAAAECBAgQIECAAAECBAjUVUCAUdeaU24CBAgQIECAAAECBAgQIECAAAECBAgQIDDCAgKMEa5ch0aAAAECBAgQIECAAAECBAgQIECAAAECBOoqIMCoa80pNwECBAgQIECAAAECBAgQIECAAAECBAgQGGEBAcYIV65DI0CAAAECBAgQIECAAAECBAgQIECAAAECdRUQYNS15pSbAAECBAgQIECAAAECBAgQIECAAAECBAiMsIAAY4Qr16ERIECAAAECBAgQIDC5wMMPP5x22223dOedd6aTTz45HXbYYenVr35125VeeeWVdPrpp6fDDz88bbvttumCCy5IK620EmYCBAgQIECAAAECBPogIMDoA6pNEiBAgAABAgQIECBQH4EvfvGL6QMf+EB6wxvekK644or0jne8o23hI+jYdddd899P9dn6CCgpAQIECBAgQIAAgeEUEGAMZ70oFQECBAgQIECAAAECFQm88MIL6ROf+EQ67bTT0nvf+97cq2KFFVZYbO9PPvlk2meffdJ1112XTjnllHTooYemJZdcsqJS2g0BAgQIECBAgACB8RMQYIxfnTtiAgQIECBAgAABAgSaBBqHkvr0pz+dDjrooPSqV71q4lN//OMf05lnnpk++tGPThpygCVAgAABAgQIECBAoHcCAozeWdoSAQIECBAgQIAAAQI1FiiGknrTm96Urr766rTOOutMHM29996bdtppp/Ta1752sb+LHhy33HJLuvjii/NcGrHEMFR77rlnes973pOWWWaZxVR+85vfpOuvvz7deOONeZ2nn346zZo1K2255ZZp/vz5acMNN0xLLLHExHoxXFXM1XHZZZelP/mTP0mf/OQn089+9rO03XbbpWOOOSbNnDmzxvKKToAAAQIECBAgQKC1gABDyyBAgAABAgQIECBAgEBK6fnnn8+Tc5999tnpgx/8YDrrrLPS6173uvTUU0+lAw88MF166aXpwgsvzMFE0TvjiSeeyBN/R7Cw/PLLp/XWWy9PAn7//fen3/72t3lujRiaasaMGRPGP/nJT9Iee+yR7r777hxarLHGGvnvFixYkB555JG8nfPPPz/tsssuE/spAox58+bl9VZZZZW01FJLpVVXXTWdd955LYe8UqkECBAgQIAAAQIE6i4gwKh7DSo/AQIECBAgQIAAAQI9E4gQIUKHH//4xzms2HnnnfNk3fH/9tprr3TGGWek5ZZbLu+vce6M+LsTTjhhIqiIYCPmyfjUpz6VjjzyyHTsscfmYOPZZ59NBxxwQPrc5z6X59rYfffdJ3poxPYijDjkkEPS3LlzcyhSzMVRBBix31g3yhM9NF588cW09NJL9+z4bYgAAQIECBAgQIDAMAkIMIapNpSFAAECBAgQIECAAIGBC8TwUXvvvXdaf/31c/Dw8Y9/PL388svps5/9bFp77bUnyve9730vbbPNNumv//qv8/BRK6+88iJl/9WvfpVDjwhFYuLvt771renBBx/MvTxiWKlWk4UvXLgw7brrrikmDL/mmmvSmmuumbdZBBjvfve7c7DxZ3/2ZwN3UgACBAgQIECAAAEC/RYQYPRb2PYJECBAgAABAgQIEKiVQONQUjFU0zPPPLPYkE5xQBFA7Lvvvun000/PvSZaLSeddFLugRGhSPTmmGqJuTEiwPjFL37RMsD4yEc+koekes1rXjPVpvw9AQIECBAgQIAAgdoLCDBqX4UOgAABAgQIECBAgACBXgsUQ0nFfBMRGsRwUMXQUbGvV155JR111FEpAoo5c+YsMsdFY1liKKn77rsvHXfccfnzzUuEJTHHxv/8z/+k6NHx5S9/OU/q/Za3vKVlgNFuO70+ftsjQIAAAQIECBAgMAwCAoxhqAVlIECAAAECBAgQIEBgqAQiWIheFdHL4vLLL8+9IhqXxr/vpOCNwUPMgxETgn/+85/PE3I3LjNnzszzZMQ/Ww0hJcDoRNtnCBAgQIAAAQIERkVAgDEqNek4CBAgQIAAAQIECBDomcBUAUZMnn3EEUfkSb07HR4qChfhRMyBce655+b5LbbYYos8h8Zaa62V/uIv/iKXPybobjeElACjZ1VsQwQIECBAgAABAjUQEGDUoJIUkQABAgQIECBAgACBagWmCjCiNBFeHHrooen4449Pn/jEJ9KrXvWqKQt58803p2233Tb/id4dK6200iLrxJBT73//+1P8Uw+MKTl9gAABAgQIECBAYMQFBBgjXsEOjwABAgQIECBAgACB6Qt0EmDcc889abvttsu9Jy677LK02mqrLbKjYhv3339/Ouyww9JOO+2Uw45PfvKTbefEuO222/LnzIEx/TqzBgECBAgQIECAwOgJCDBGr04dEQECBAgQIECAAAECXQp0EmDEZ2I4qLPPPjvtsssu6cQTT0yzZ8/Oe46/u/DCC/PE3euss06eRyP+7oorrki77bZbete73pXOP//8ic+//PLL6Wtf+1reXgQe6667rh4YXdah1QkQIECAAAECBOovIMCofx06AgIECBAgQIAAAQIEeizQSYARu/zlL3+ZDjzwwHTdddel5ZdfPq233nppmWWWSQsWLEiPPPJInucigoxNN900lzA+v88++6QvfvGLLT//4Q9/OD333HPp1ltvTdEbY6ONNsrrFcGHOTB6XNE2R4AAAQIECBAgMNQCAoyhrh6FI0CAAAECBAgQIEBgEAKdBhhRtvjsLbfckv7t3/4t3Xnnnenpp59Oc+bMSfPmzUvz589PM2bMWOQQYn6LSy65JH3uc59LDz74YJo1a1bacsst82c33HDDdNFFF6V99903nXbaaemQQw7Jc2sIMAbRCuyTAAECBAgQIEBg0AICjEHXgP0TIECAAAECBAgQIECAAAECBAgQIECAAAECiwkIMDQKAgQIECBAgAABAgQIECBAgAABAgQIECBAYOgEBBhDVyUKRIAAAQIECBAgQIAAAQIECBAgQIAAAQIECAgwtAECBAgQIECAAAECBAgQIECAAAECBAgQIEBg6AQEGENXJQpEgAABAgQIECBAgAABAgQIECBAgAABAgQICDC0AQIECBAgQIAAAQIECBAgQIAAAQIECBAgQGDoBAQYQ1clCkSAAAECBAgQIECAAAECBAgQIECAAAECBAgIMLQBAgQIECBAgAABAgQIECBAgAABAgQIECBAYOgEBBhDVyUKRIAAAQIECBAgQIAAAQIECBAgQIAAAQIECAgwtAECBAgQIECAAAECBAgQIECAAAECBAgQIEBg6AQEGENXJQpEgAABAgQIECBAgAABAgQIECBAgAABAgQICDC0AQIECBAgQIAAAQIECBAgQIAAAQIECBAgQGDoBAQYQ1clCkSAAAECBAgQIECAAAECBAgQIECAAAECBAj8f+3ZMREAAAyEMP+uscEQB730Nw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LG7iUOIkCAAAECBAgQIECAAAECBAgQIECAAAECBAQMGyBAgAABAgQIECBAgAABAgQIECBAgAABAgR2AgHk9YEtWfU1V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961" y="1434523"/>
            <a:ext cx="7457894" cy="465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284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620206"/>
            <a:ext cx="8229600" cy="1143000"/>
          </a:xfrm>
        </p:spPr>
        <p:txBody>
          <a:bodyPr>
            <a:noAutofit/>
          </a:bodyPr>
          <a:lstStyle/>
          <a:p>
            <a:r>
              <a:rPr lang="en-US" sz="4000" b="1" dirty="0">
                <a:solidFill>
                  <a:srgbClr val="AE2026"/>
                </a:solidFill>
                <a:latin typeface="Gill Sans MT" pitchFamily="34" charset="0"/>
                <a:cs typeface="Arial"/>
              </a:rPr>
              <a:t>Top Languages Other Than English Spoken at Home</a:t>
            </a:r>
            <a:endParaRPr lang="en-US" sz="4000" b="1" dirty="0">
              <a:solidFill>
                <a:schemeClr val="accent2"/>
              </a:solidFill>
              <a:latin typeface="Gill Sans MT" panose="020B0502020104020203" pitchFamily="34" charset="0"/>
            </a:endParaRPr>
          </a:p>
        </p:txBody>
      </p:sp>
      <p:graphicFrame>
        <p:nvGraphicFramePr>
          <p:cNvPr id="7" name="Group 489"/>
          <p:cNvGraphicFramePr>
            <a:graphicFrameLocks/>
          </p:cNvGraphicFramePr>
          <p:nvPr>
            <p:extLst>
              <p:ext uri="{D42A27DB-BD31-4B8C-83A1-F6EECF244321}">
                <p14:modId xmlns:p14="http://schemas.microsoft.com/office/powerpoint/2010/main" val="1648643934"/>
              </p:ext>
            </p:extLst>
          </p:nvPr>
        </p:nvGraphicFramePr>
        <p:xfrm>
          <a:off x="448599" y="2437587"/>
          <a:ext cx="8233064" cy="1513394"/>
        </p:xfrm>
        <a:graphic>
          <a:graphicData uri="http://schemas.openxmlformats.org/drawingml/2006/table">
            <a:tbl>
              <a:tblPr/>
              <a:tblGrid>
                <a:gridCol w="727876">
                  <a:extLst>
                    <a:ext uri="{9D8B030D-6E8A-4147-A177-3AD203B41FA5}">
                      <a16:colId xmlns:a16="http://schemas.microsoft.com/office/drawing/2014/main" val="20000"/>
                    </a:ext>
                  </a:extLst>
                </a:gridCol>
                <a:gridCol w="697871">
                  <a:extLst>
                    <a:ext uri="{9D8B030D-6E8A-4147-A177-3AD203B41FA5}">
                      <a16:colId xmlns:a16="http://schemas.microsoft.com/office/drawing/2014/main" val="20001"/>
                    </a:ext>
                  </a:extLst>
                </a:gridCol>
                <a:gridCol w="679261">
                  <a:extLst>
                    <a:ext uri="{9D8B030D-6E8A-4147-A177-3AD203B41FA5}">
                      <a16:colId xmlns:a16="http://schemas.microsoft.com/office/drawing/2014/main" val="20002"/>
                    </a:ext>
                  </a:extLst>
                </a:gridCol>
                <a:gridCol w="679260">
                  <a:extLst>
                    <a:ext uri="{9D8B030D-6E8A-4147-A177-3AD203B41FA5}">
                      <a16:colId xmlns:a16="http://schemas.microsoft.com/office/drawing/2014/main" val="20003"/>
                    </a:ext>
                  </a:extLst>
                </a:gridCol>
                <a:gridCol w="735092">
                  <a:extLst>
                    <a:ext uri="{9D8B030D-6E8A-4147-A177-3AD203B41FA5}">
                      <a16:colId xmlns:a16="http://schemas.microsoft.com/office/drawing/2014/main" val="20004"/>
                    </a:ext>
                  </a:extLst>
                </a:gridCol>
                <a:gridCol w="642041">
                  <a:extLst>
                    <a:ext uri="{9D8B030D-6E8A-4147-A177-3AD203B41FA5}">
                      <a16:colId xmlns:a16="http://schemas.microsoft.com/office/drawing/2014/main" val="20005"/>
                    </a:ext>
                  </a:extLst>
                </a:gridCol>
                <a:gridCol w="827199">
                  <a:extLst>
                    <a:ext uri="{9D8B030D-6E8A-4147-A177-3AD203B41FA5}">
                      <a16:colId xmlns:a16="http://schemas.microsoft.com/office/drawing/2014/main" val="20006"/>
                    </a:ext>
                  </a:extLst>
                </a:gridCol>
                <a:gridCol w="972947">
                  <a:extLst>
                    <a:ext uri="{9D8B030D-6E8A-4147-A177-3AD203B41FA5}">
                      <a16:colId xmlns:a16="http://schemas.microsoft.com/office/drawing/2014/main" val="20009"/>
                    </a:ext>
                  </a:extLst>
                </a:gridCol>
                <a:gridCol w="768570">
                  <a:extLst>
                    <a:ext uri="{9D8B030D-6E8A-4147-A177-3AD203B41FA5}">
                      <a16:colId xmlns:a16="http://schemas.microsoft.com/office/drawing/2014/main" val="20007"/>
                    </a:ext>
                  </a:extLst>
                </a:gridCol>
                <a:gridCol w="722111">
                  <a:extLst>
                    <a:ext uri="{9D8B030D-6E8A-4147-A177-3AD203B41FA5}">
                      <a16:colId xmlns:a16="http://schemas.microsoft.com/office/drawing/2014/main" val="20008"/>
                    </a:ext>
                  </a:extLst>
                </a:gridCol>
                <a:gridCol w="780836">
                  <a:extLst>
                    <a:ext uri="{9D8B030D-6E8A-4147-A177-3AD203B41FA5}">
                      <a16:colId xmlns:a16="http://schemas.microsoft.com/office/drawing/2014/main" val="20010"/>
                    </a:ext>
                  </a:extLst>
                </a:gridCol>
              </a:tblGrid>
              <a:tr h="582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MT" panose="020B0502020104020203"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tx1"/>
                          </a:solidFill>
                          <a:effectLst/>
                          <a:latin typeface="Gill Sans MT" panose="020B0502020104020203" pitchFamily="34" charset="0"/>
                          <a:cs typeface="Times New Roman" pitchFamily="18" charset="0"/>
                        </a:rPr>
                        <a:t>Spanish</a:t>
                      </a:r>
                      <a:endParaRPr kumimoji="0" lang="en-US" sz="1050" b="0" i="0" u="none" strike="noStrike" cap="none" normalizeH="0" baseline="0" dirty="0">
                        <a:ln>
                          <a:noFill/>
                        </a:ln>
                        <a:solidFill>
                          <a:schemeClr val="tx1"/>
                        </a:solidFill>
                        <a:effectLst/>
                        <a:latin typeface="Gill Sans MT" panose="020B0502020104020203"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tx1"/>
                          </a:solidFill>
                          <a:effectLst/>
                          <a:latin typeface="Gill Sans MT" panose="020B0502020104020203" pitchFamily="34" charset="0"/>
                          <a:cs typeface="Times New Roman" pitchFamily="18" charset="0"/>
                        </a:rPr>
                        <a:t>Hmong</a:t>
                      </a:r>
                      <a:endParaRPr kumimoji="0" lang="en-US" sz="1050" b="0" i="0" u="none" strike="noStrike" cap="none" normalizeH="0" baseline="0" dirty="0">
                        <a:ln>
                          <a:noFill/>
                        </a:ln>
                        <a:solidFill>
                          <a:schemeClr val="tx1"/>
                        </a:solidFill>
                        <a:effectLst/>
                        <a:latin typeface="Gill Sans MT" panose="020B0502020104020203"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a:ln>
                            <a:noFill/>
                          </a:ln>
                          <a:solidFill>
                            <a:schemeClr val="tx1"/>
                          </a:solidFill>
                          <a:effectLst/>
                          <a:latin typeface="Gill Sans MT" panose="020B0502020104020203" pitchFamily="34" charset="0"/>
                          <a:cs typeface="Times New Roman" pitchFamily="18" charset="0"/>
                        </a:rPr>
                        <a:t>Somali</a:t>
                      </a:r>
                      <a:endParaRPr kumimoji="0" lang="en-US" sz="1050" b="0" i="0" u="none" strike="noStrike" cap="none" normalizeH="0" baseline="0" dirty="0">
                        <a:ln>
                          <a:noFill/>
                        </a:ln>
                        <a:solidFill>
                          <a:schemeClr val="tx1"/>
                        </a:solidFill>
                        <a:effectLst/>
                        <a:latin typeface="Gill Sans MT" panose="020B0502020104020203"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a:ln>
                          <a:noFill/>
                        </a:ln>
                        <a:solidFill>
                          <a:schemeClr val="tx1"/>
                        </a:solidFill>
                        <a:effectLst/>
                        <a:latin typeface="Gill Sans MT" panose="020B0502020104020203" pitchFamily="34" charset="0"/>
                        <a:cs typeface="Times New Roman"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a:ln>
                            <a:noFill/>
                          </a:ln>
                          <a:solidFill>
                            <a:schemeClr val="tx1"/>
                          </a:solidFill>
                          <a:effectLst/>
                          <a:latin typeface="Gill Sans MT" panose="020B0502020104020203" pitchFamily="34" charset="0"/>
                          <a:cs typeface="Times New Roman" pitchFamily="18" charset="0"/>
                        </a:rPr>
                        <a:t>Nepali</a:t>
                      </a:r>
                      <a:endParaRPr kumimoji="0" lang="en-US" sz="1050" b="0" i="0" u="none" strike="noStrike" cap="none" normalizeH="0" baseline="0" dirty="0">
                        <a:ln>
                          <a:noFill/>
                        </a:ln>
                        <a:solidFill>
                          <a:schemeClr val="tx1"/>
                        </a:solidFill>
                        <a:effectLst/>
                        <a:latin typeface="Gill Sans MT" panose="020B0502020104020203"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err="1">
                          <a:ln>
                            <a:noFill/>
                          </a:ln>
                          <a:solidFill>
                            <a:schemeClr val="tx1"/>
                          </a:solidFill>
                          <a:effectLst/>
                          <a:latin typeface="Gill Sans MT" panose="020B0502020104020203" pitchFamily="34" charset="0"/>
                          <a:cs typeface="Times New Roman" pitchFamily="18" charset="0"/>
                        </a:rPr>
                        <a:t>S’Gaw</a:t>
                      </a:r>
                      <a:endParaRPr kumimoji="0" lang="en-US" sz="1050" b="0" i="0" u="none" strike="noStrike" cap="none" normalizeH="0" baseline="0" dirty="0">
                        <a:ln>
                          <a:noFill/>
                        </a:ln>
                        <a:solidFill>
                          <a:schemeClr val="tx1"/>
                        </a:solidFill>
                        <a:effectLst/>
                        <a:latin typeface="Gill Sans MT" panose="020B0502020104020203"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a:ln>
                            <a:noFill/>
                          </a:ln>
                          <a:solidFill>
                            <a:schemeClr val="tx1"/>
                          </a:solidFill>
                          <a:effectLst/>
                          <a:latin typeface="Gill Sans MT" panose="020B0502020104020203" pitchFamily="34" charset="0"/>
                        </a:rPr>
                        <a:t>Oromo</a:t>
                      </a:r>
                      <a:endParaRPr kumimoji="0" lang="en-US" sz="1050" b="0" i="0" u="none" strike="noStrike" cap="none" normalizeH="0" baseline="0" dirty="0">
                        <a:ln>
                          <a:noFill/>
                        </a:ln>
                        <a:solidFill>
                          <a:schemeClr val="tx1"/>
                        </a:solidFill>
                        <a:effectLst/>
                        <a:latin typeface="Gill Sans MT" panose="020B0502020104020203"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a:ln>
                            <a:noFill/>
                          </a:ln>
                          <a:solidFill>
                            <a:schemeClr val="tx1"/>
                          </a:solidFill>
                          <a:effectLst/>
                          <a:latin typeface="Gill Sans MT" panose="020B0502020104020203" pitchFamily="34" charset="0"/>
                        </a:rPr>
                        <a:t>Vietnamese</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a:ln>
                            <a:noFill/>
                          </a:ln>
                          <a:solidFill>
                            <a:schemeClr val="tx1"/>
                          </a:solidFill>
                          <a:effectLst/>
                          <a:latin typeface="Gill Sans MT" panose="020B0502020104020203" pitchFamily="34" charset="0"/>
                          <a:cs typeface="Times New Roman" pitchFamily="18" charset="0"/>
                        </a:rPr>
                        <a:t>Karen</a:t>
                      </a:r>
                      <a:endParaRPr kumimoji="0" lang="en-US" sz="1050" b="0" i="0" u="none" strike="noStrike" cap="none" normalizeH="0" baseline="0" dirty="0">
                        <a:ln>
                          <a:noFill/>
                        </a:ln>
                        <a:solidFill>
                          <a:schemeClr val="tx1"/>
                        </a:solidFill>
                        <a:effectLst/>
                        <a:latin typeface="Gill Sans MT" panose="020B0502020104020203"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a:ln>
                            <a:noFill/>
                          </a:ln>
                          <a:solidFill>
                            <a:schemeClr val="tx1"/>
                          </a:solidFill>
                          <a:effectLst/>
                          <a:latin typeface="Gill Sans MT" panose="020B0502020104020203" pitchFamily="34" charset="0"/>
                          <a:cs typeface="Times New Roman" pitchFamily="18" charset="0"/>
                        </a:rPr>
                        <a:t>Arabic</a:t>
                      </a:r>
                      <a:endParaRPr kumimoji="0" lang="en-US" sz="1050" b="0" i="0" u="none" strike="noStrike" cap="none" normalizeH="0" baseline="0" dirty="0">
                        <a:ln>
                          <a:noFill/>
                        </a:ln>
                        <a:solidFill>
                          <a:schemeClr val="tx1"/>
                        </a:solidFill>
                        <a:effectLst/>
                        <a:latin typeface="Gill Sans MT" panose="020B0502020104020203"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a:ln>
                            <a:noFill/>
                          </a:ln>
                          <a:solidFill>
                            <a:schemeClr val="tx1"/>
                          </a:solidFill>
                          <a:effectLst/>
                          <a:latin typeface="Gill Sans MT" panose="020B0502020104020203" pitchFamily="34" charset="0"/>
                          <a:ea typeface="+mn-ea"/>
                          <a:cs typeface="Times New Roman" pitchFamily="18" charset="0"/>
                        </a:rPr>
                        <a:t>Amharic</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07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MT" panose="020B0502020104020203" pitchFamily="34" charset="0"/>
                        </a:rPr>
                        <a:t>Total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MT" panose="020B0502020104020203" pitchFamily="34" charset="0"/>
                        </a:rPr>
                        <a:t>Students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MT" panose="020B0502020104020203" pitchFamily="34" charset="0"/>
                        </a:rPr>
                        <a:t>2,152</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768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ill Sans MT" panose="020B0502020104020203" pitchFamily="34" charset="0"/>
                        </a:rPr>
                        <a:t>(30.3%)</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381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ill Sans MT" panose="020B0502020104020203" pitchFamily="34" charset="0"/>
                        </a:rPr>
                        <a:t>(15.0%)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MT" panose="020B0502020104020203"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318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ill Sans MT" panose="020B0502020104020203" pitchFamily="34" charset="0"/>
                        </a:rPr>
                        <a:t>(12.6%)</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192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ill Sans MT" panose="020B0502020104020203" pitchFamily="34" charset="0"/>
                        </a:rPr>
                        <a:t>(7.6%)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MT" panose="020B0502020104020203"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Gill Sans MT" panose="020B0502020104020203" pitchFamily="34" charset="0"/>
                          <a:ea typeface="+mn-ea"/>
                          <a:cs typeface="+mn-cs"/>
                        </a:rPr>
                        <a:t>142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ill Sans MT" panose="020B0502020104020203" pitchFamily="34" charset="0"/>
                        </a:rPr>
                        <a:t>(5.6%)</a:t>
                      </a:r>
                      <a:r>
                        <a:rPr kumimoji="0" lang="en-US" sz="1200" b="0" i="0" u="none" strike="noStrike" cap="none" normalizeH="0" baseline="0" dirty="0">
                          <a:ln>
                            <a:noFill/>
                          </a:ln>
                          <a:solidFill>
                            <a:schemeClr val="tx1"/>
                          </a:solidFill>
                          <a:effectLst/>
                          <a:latin typeface="Gill Sans MT" panose="020B0502020104020203" pitchFamily="34" charset="0"/>
                        </a:rPr>
                        <a:t> </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91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ill Sans MT" panose="020B0502020104020203" pitchFamily="34" charset="0"/>
                        </a:rPr>
                        <a:t>(3.6%)</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82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ill Sans MT" panose="020B0502020104020203" pitchFamily="34" charset="0"/>
                        </a:rPr>
                        <a:t>(3.2%)</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75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ill Sans MT" panose="020B0502020104020203" pitchFamily="34" charset="0"/>
                        </a:rPr>
                        <a:t>(3.0%) </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54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ill Sans MT" panose="020B0502020104020203" pitchFamily="34" charset="0"/>
                        </a:rPr>
                        <a:t>(2.1%)</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49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ill Sans MT" panose="020B0502020104020203" pitchFamily="34" charset="0"/>
                        </a:rPr>
                        <a:t>(1.9%)</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491"/>
          <p:cNvGraphicFramePr>
            <a:graphicFrameLocks/>
          </p:cNvGraphicFramePr>
          <p:nvPr>
            <p:extLst>
              <p:ext uri="{D42A27DB-BD31-4B8C-83A1-F6EECF244321}">
                <p14:modId xmlns:p14="http://schemas.microsoft.com/office/powerpoint/2010/main" val="768764963"/>
              </p:ext>
            </p:extLst>
          </p:nvPr>
        </p:nvGraphicFramePr>
        <p:xfrm>
          <a:off x="413455" y="4354571"/>
          <a:ext cx="8268207" cy="1246740"/>
        </p:xfrm>
        <a:graphic>
          <a:graphicData uri="http://schemas.openxmlformats.org/drawingml/2006/table">
            <a:tbl>
              <a:tblPr/>
              <a:tblGrid>
                <a:gridCol w="686147">
                  <a:extLst>
                    <a:ext uri="{9D8B030D-6E8A-4147-A177-3AD203B41FA5}">
                      <a16:colId xmlns:a16="http://schemas.microsoft.com/office/drawing/2014/main" val="20000"/>
                    </a:ext>
                  </a:extLst>
                </a:gridCol>
                <a:gridCol w="713284">
                  <a:extLst>
                    <a:ext uri="{9D8B030D-6E8A-4147-A177-3AD203B41FA5}">
                      <a16:colId xmlns:a16="http://schemas.microsoft.com/office/drawing/2014/main" val="20001"/>
                    </a:ext>
                  </a:extLst>
                </a:gridCol>
                <a:gridCol w="818215">
                  <a:extLst>
                    <a:ext uri="{9D8B030D-6E8A-4147-A177-3AD203B41FA5}">
                      <a16:colId xmlns:a16="http://schemas.microsoft.com/office/drawing/2014/main" val="20002"/>
                    </a:ext>
                  </a:extLst>
                </a:gridCol>
                <a:gridCol w="772395">
                  <a:extLst>
                    <a:ext uri="{9D8B030D-6E8A-4147-A177-3AD203B41FA5}">
                      <a16:colId xmlns:a16="http://schemas.microsoft.com/office/drawing/2014/main" val="20003"/>
                    </a:ext>
                  </a:extLst>
                </a:gridCol>
                <a:gridCol w="752759">
                  <a:extLst>
                    <a:ext uri="{9D8B030D-6E8A-4147-A177-3AD203B41FA5}">
                      <a16:colId xmlns:a16="http://schemas.microsoft.com/office/drawing/2014/main" val="20004"/>
                    </a:ext>
                  </a:extLst>
                </a:gridCol>
                <a:gridCol w="746212">
                  <a:extLst>
                    <a:ext uri="{9D8B030D-6E8A-4147-A177-3AD203B41FA5}">
                      <a16:colId xmlns:a16="http://schemas.microsoft.com/office/drawing/2014/main" val="20005"/>
                    </a:ext>
                  </a:extLst>
                </a:gridCol>
                <a:gridCol w="676400">
                  <a:extLst>
                    <a:ext uri="{9D8B030D-6E8A-4147-A177-3AD203B41FA5}">
                      <a16:colId xmlns:a16="http://schemas.microsoft.com/office/drawing/2014/main" val="20006"/>
                    </a:ext>
                  </a:extLst>
                </a:gridCol>
                <a:gridCol w="657546">
                  <a:extLst>
                    <a:ext uri="{9D8B030D-6E8A-4147-A177-3AD203B41FA5}">
                      <a16:colId xmlns:a16="http://schemas.microsoft.com/office/drawing/2014/main" val="20007"/>
                    </a:ext>
                  </a:extLst>
                </a:gridCol>
                <a:gridCol w="996594">
                  <a:extLst>
                    <a:ext uri="{9D8B030D-6E8A-4147-A177-3AD203B41FA5}">
                      <a16:colId xmlns:a16="http://schemas.microsoft.com/office/drawing/2014/main" val="20009"/>
                    </a:ext>
                  </a:extLst>
                </a:gridCol>
                <a:gridCol w="667820">
                  <a:extLst>
                    <a:ext uri="{9D8B030D-6E8A-4147-A177-3AD203B41FA5}">
                      <a16:colId xmlns:a16="http://schemas.microsoft.com/office/drawing/2014/main" val="20008"/>
                    </a:ext>
                  </a:extLst>
                </a:gridCol>
                <a:gridCol w="780835">
                  <a:extLst>
                    <a:ext uri="{9D8B030D-6E8A-4147-A177-3AD203B41FA5}">
                      <a16:colId xmlns:a16="http://schemas.microsoft.com/office/drawing/2014/main" val="20010"/>
                    </a:ext>
                  </a:extLst>
                </a:gridCol>
              </a:tblGrid>
              <a:tr h="515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Gill Sans MT" panose="020B0502020104020203"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Gill Sans MT" panose="020B0502020104020203" pitchFamily="34" charset="0"/>
                          <a:cs typeface="Times New Roman" pitchFamily="18" charset="0"/>
                        </a:rPr>
                        <a:t>Spanish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Gill Sans MT" panose="020B0502020104020203" pitchFamily="34" charset="0"/>
                          <a:cs typeface="Times New Roman" pitchFamily="18" charset="0"/>
                        </a:rPr>
                        <a:t>Hmong</a:t>
                      </a:r>
                      <a:endParaRPr kumimoji="0" lang="en-US" sz="1100" b="0" i="0" u="none" strike="noStrike" cap="none" normalizeH="0" baseline="0" dirty="0">
                        <a:ln>
                          <a:noFill/>
                        </a:ln>
                        <a:solidFill>
                          <a:schemeClr val="tx1"/>
                        </a:solidFill>
                        <a:effectLst/>
                        <a:latin typeface="Gill Sans MT" panose="020B0502020104020203"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Gill Sans MT" panose="020B0502020104020203" pitchFamily="34" charset="0"/>
                          <a:cs typeface="Times New Roman" pitchFamily="18" charset="0"/>
                        </a:rPr>
                        <a:t>Somali</a:t>
                      </a:r>
                      <a:endParaRPr kumimoji="0" lang="en-US" sz="1100" b="0" i="0" u="none" strike="noStrike" cap="none" normalizeH="0" baseline="0" dirty="0">
                        <a:ln>
                          <a:noFill/>
                        </a:ln>
                        <a:solidFill>
                          <a:schemeClr val="tx1"/>
                        </a:solidFill>
                        <a:effectLst/>
                        <a:latin typeface="Gill Sans MT" panose="020B0502020104020203"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Gill Sans MT" panose="020B0502020104020203" pitchFamily="34" charset="0"/>
                          <a:cs typeface="Times New Roman" pitchFamily="18" charset="0"/>
                        </a:rPr>
                        <a:t>Nepali</a:t>
                      </a:r>
                      <a:endParaRPr kumimoji="0" lang="en-US" sz="1100" b="0" i="0" u="none" strike="noStrike" cap="none" normalizeH="0" baseline="0" dirty="0">
                        <a:ln>
                          <a:noFill/>
                        </a:ln>
                        <a:solidFill>
                          <a:schemeClr val="tx1"/>
                        </a:solidFill>
                        <a:effectLst/>
                        <a:latin typeface="Gill Sans MT" panose="020B0502020104020203"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Gill Sans MT" panose="020B0502020104020203" pitchFamily="34" charset="0"/>
                          <a:cs typeface="Times New Roman" pitchFamily="18" charset="0"/>
                        </a:rPr>
                        <a:t>S’Gaw</a:t>
                      </a:r>
                      <a:endParaRPr kumimoji="0" lang="en-US" sz="1100" b="0" i="0" u="none" strike="noStrike" cap="none" normalizeH="0" baseline="0" dirty="0">
                        <a:ln>
                          <a:noFill/>
                        </a:ln>
                        <a:solidFill>
                          <a:schemeClr val="tx1"/>
                        </a:solidFill>
                        <a:effectLst/>
                        <a:latin typeface="Gill Sans MT" panose="020B0502020104020203"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Gill Sans MT" panose="020B0502020104020203" pitchFamily="34" charset="0"/>
                          <a:cs typeface="Times New Roman" pitchFamily="18" charset="0"/>
                        </a:rPr>
                        <a:t>Oromo</a:t>
                      </a:r>
                      <a:endParaRPr kumimoji="0" lang="en-US" sz="1100" b="0" i="0" u="none" strike="noStrike" cap="none" normalizeH="0" baseline="0" dirty="0">
                        <a:ln>
                          <a:noFill/>
                        </a:ln>
                        <a:solidFill>
                          <a:schemeClr val="tx1"/>
                        </a:solidFill>
                        <a:effectLst/>
                        <a:latin typeface="Gill Sans MT" panose="020B0502020104020203"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cap="none" normalizeH="0" baseline="0" dirty="0">
                        <a:ln>
                          <a:noFill/>
                        </a:ln>
                        <a:solidFill>
                          <a:schemeClr val="tx1"/>
                        </a:solidFill>
                        <a:effectLst/>
                        <a:latin typeface="Gill Sans MT" panose="020B0502020104020203" pitchFamily="34"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Gill Sans MT" panose="020B0502020104020203" pitchFamily="34" charset="0"/>
                          <a:cs typeface="Times New Roman" pitchFamily="18" charset="0"/>
                        </a:rPr>
                        <a:t>Karen</a:t>
                      </a:r>
                      <a:endParaRPr kumimoji="0" lang="en-US" sz="1100" b="0" i="0" u="none" strike="noStrike" cap="none" normalizeH="0" baseline="0" dirty="0">
                        <a:ln>
                          <a:noFill/>
                        </a:ln>
                        <a:solidFill>
                          <a:schemeClr val="tx1"/>
                        </a:solidFill>
                        <a:effectLst/>
                        <a:latin typeface="Gill Sans MT" panose="020B0502020104020203"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a:ln>
                            <a:noFill/>
                          </a:ln>
                          <a:solidFill>
                            <a:schemeClr val="tx1"/>
                          </a:solidFill>
                          <a:effectLst/>
                          <a:latin typeface="Gill Sans MT" panose="020B0502020104020203" pitchFamily="34" charset="0"/>
                          <a:ea typeface="+mn-ea"/>
                          <a:cs typeface="Times New Roman" pitchFamily="18" charset="0"/>
                        </a:rPr>
                        <a:t>Vietnamese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Gill Sans MT" panose="020B0502020104020203" pitchFamily="34" charset="0"/>
                          <a:cs typeface="Times New Roman" pitchFamily="18" charset="0"/>
                        </a:rPr>
                        <a:t>Arabic</a:t>
                      </a:r>
                      <a:endParaRPr kumimoji="0" lang="en-US" sz="1100" b="0" i="0" u="none" strike="noStrike" cap="none" normalizeH="0" baseline="0" dirty="0">
                        <a:ln>
                          <a:noFill/>
                        </a:ln>
                        <a:solidFill>
                          <a:schemeClr val="tx1"/>
                        </a:solidFill>
                        <a:effectLst/>
                        <a:latin typeface="Gill Sans MT" panose="020B0502020104020203"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Gill Sans MT" panose="020B0502020104020203" pitchFamily="34"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a:ln>
                            <a:noFill/>
                          </a:ln>
                          <a:solidFill>
                            <a:schemeClr val="tx1"/>
                          </a:solidFill>
                          <a:effectLst/>
                          <a:latin typeface="Gill Sans MT" panose="020B0502020104020203" pitchFamily="34" charset="0"/>
                          <a:ea typeface="+mn-ea"/>
                          <a:cs typeface="Times New Roman" pitchFamily="18" charset="0"/>
                        </a:rPr>
                        <a:t>Amharic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kern="1200" cap="none" normalizeH="0" baseline="0" dirty="0">
                        <a:ln>
                          <a:noFill/>
                        </a:ln>
                        <a:solidFill>
                          <a:schemeClr val="tx1"/>
                        </a:solidFill>
                        <a:effectLst/>
                        <a:latin typeface="Gill Sans MT" panose="020B0502020104020203" pitchFamily="34"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MT" panose="020B0502020104020203" pitchFamily="34" charset="0"/>
                        </a:rPr>
                        <a:t>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MT" panose="020B0502020104020203" pitchFamily="34" charset="0"/>
                        </a:rPr>
                        <a:t>872</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332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MT" panose="020B0502020104020203" pitchFamily="34" charset="0"/>
                        </a:rPr>
                        <a:t>(38.1%)</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156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Gill Sans MT" panose="020B0502020104020203" pitchFamily="34" charset="0"/>
                          <a:ea typeface="+mn-ea"/>
                          <a:cs typeface="+mn-cs"/>
                        </a:rPr>
                        <a:t>(15.7%)</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110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Gill Sans MT" panose="020B0502020104020203" pitchFamily="34" charset="0"/>
                          <a:ea typeface="+mn-ea"/>
                          <a:cs typeface="+mn-cs"/>
                        </a:rPr>
                        <a:t>(12.6%)</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89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Gill Sans MT" panose="020B0502020104020203" pitchFamily="34" charset="0"/>
                          <a:ea typeface="+mn-ea"/>
                          <a:cs typeface="+mn-cs"/>
                        </a:rPr>
                        <a:t>(10.2%)</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70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Gill Sans MT" panose="020B0502020104020203" pitchFamily="34" charset="0"/>
                          <a:ea typeface="+mn-ea"/>
                          <a:cs typeface="+mn-cs"/>
                        </a:rPr>
                        <a:t>(8.0%)</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41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Gill Sans MT" panose="020B0502020104020203" pitchFamily="34" charset="0"/>
                          <a:ea typeface="+mn-ea"/>
                          <a:cs typeface="+mn-cs"/>
                        </a:rPr>
                        <a:t>(4.7%)</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Gill Sans MT" panose="020B0502020104020203" pitchFamily="34" charset="0"/>
                          <a:ea typeface="+mn-ea"/>
                          <a:cs typeface="+mn-cs"/>
                        </a:rPr>
                        <a:t>(2.48%)</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Gill Sans MT" panose="020B0502020104020203" pitchFamily="34" charset="0"/>
                          <a:ea typeface="+mn-ea"/>
                          <a:cs typeface="+mn-cs"/>
                        </a:rPr>
                        <a:t>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Gill Sans MT" panose="020B0502020104020203" pitchFamily="34" charset="0"/>
                          <a:ea typeface="+mn-ea"/>
                          <a:cs typeface="+mn-cs"/>
                        </a:rPr>
                        <a:t>(2.3%)</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18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Gill Sans MT" panose="020B0502020104020203" pitchFamily="34" charset="0"/>
                          <a:ea typeface="+mn-ea"/>
                          <a:cs typeface="+mn-cs"/>
                        </a:rPr>
                        <a:t>(2.1%)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Gill Sans MT" panose="020B0502020104020203" pitchFamily="34" charset="0"/>
                        <a:ea typeface="+mn-ea"/>
                        <a:cs typeface="+mn-cs"/>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MT" panose="020B0502020104020203" pitchFamily="34" charset="0"/>
                        </a:rPr>
                        <a:t>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Gill Sans MT" panose="020B0502020104020203" pitchFamily="34" charset="0"/>
                          <a:ea typeface="+mn-ea"/>
                          <a:cs typeface="+mn-cs"/>
                        </a:rPr>
                        <a:t>(1.9%)</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1059"/>
          <p:cNvSpPr txBox="1">
            <a:spLocks noChangeArrowheads="1"/>
          </p:cNvSpPr>
          <p:nvPr/>
        </p:nvSpPr>
        <p:spPr bwMode="auto">
          <a:xfrm>
            <a:off x="576163" y="6099294"/>
            <a:ext cx="2372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dirty="0">
                <a:solidFill>
                  <a:prstClr val="black"/>
                </a:solidFill>
                <a:latin typeface="Gill Sans MT" panose="020B0502020104020203" pitchFamily="34" charset="0"/>
              </a:rPr>
              <a:t>MARSS Home Primary Languages</a:t>
            </a:r>
          </a:p>
        </p:txBody>
      </p:sp>
      <p:sp>
        <p:nvSpPr>
          <p:cNvPr id="10" name="Rectangle 9"/>
          <p:cNvSpPr/>
          <p:nvPr/>
        </p:nvSpPr>
        <p:spPr>
          <a:xfrm>
            <a:off x="864702" y="2041768"/>
            <a:ext cx="7484165" cy="369332"/>
          </a:xfrm>
          <a:prstGeom prst="rect">
            <a:avLst/>
          </a:prstGeom>
        </p:spPr>
        <p:txBody>
          <a:bodyPr wrap="square">
            <a:spAutoFit/>
          </a:bodyPr>
          <a:lstStyle/>
          <a:p>
            <a:pPr algn="ctr"/>
            <a:r>
              <a:rPr lang="en-US" altLang="en-US" b="1" dirty="0">
                <a:solidFill>
                  <a:prstClr val="black"/>
                </a:solidFill>
                <a:latin typeface="Gill Sans MT" panose="020B0502020104020203" pitchFamily="34" charset="0"/>
              </a:rPr>
              <a:t>Top Ten Home Languages Other Than English</a:t>
            </a:r>
            <a:endParaRPr lang="en-US" b="1" dirty="0">
              <a:solidFill>
                <a:prstClr val="black"/>
              </a:solidFill>
              <a:latin typeface="Gill Sans MT" panose="020B0502020104020203" pitchFamily="34" charset="0"/>
            </a:endParaRPr>
          </a:p>
        </p:txBody>
      </p:sp>
      <p:sp>
        <p:nvSpPr>
          <p:cNvPr id="11" name="Rectangle 10"/>
          <p:cNvSpPr/>
          <p:nvPr/>
        </p:nvSpPr>
        <p:spPr>
          <a:xfrm>
            <a:off x="413456" y="3950981"/>
            <a:ext cx="8273344" cy="369332"/>
          </a:xfrm>
          <a:prstGeom prst="rect">
            <a:avLst/>
          </a:prstGeom>
        </p:spPr>
        <p:txBody>
          <a:bodyPr wrap="square">
            <a:spAutoFit/>
          </a:bodyPr>
          <a:lstStyle/>
          <a:p>
            <a:pPr algn="ctr">
              <a:spcBef>
                <a:spcPct val="0"/>
              </a:spcBef>
            </a:pPr>
            <a:r>
              <a:rPr lang="en-US" altLang="en-US" b="1" dirty="0">
                <a:solidFill>
                  <a:prstClr val="black"/>
                </a:solidFill>
                <a:latin typeface="Gill Sans MT" panose="020B0502020104020203" pitchFamily="34" charset="0"/>
              </a:rPr>
              <a:t>Top Ten Home Languages Among EL Students </a:t>
            </a:r>
          </a:p>
        </p:txBody>
      </p:sp>
    </p:spTree>
    <p:extLst>
      <p:ext uri="{BB962C8B-B14F-4D97-AF65-F5344CB8AC3E}">
        <p14:creationId xmlns:p14="http://schemas.microsoft.com/office/powerpoint/2010/main" val="134581388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Text Box 1059"/>
          <p:cNvSpPr txBox="1">
            <a:spLocks noChangeArrowheads="1"/>
          </p:cNvSpPr>
          <p:nvPr/>
        </p:nvSpPr>
        <p:spPr bwMode="auto">
          <a:xfrm>
            <a:off x="342898" y="6224953"/>
            <a:ext cx="2055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dirty="0">
                <a:solidFill>
                  <a:prstClr val="black"/>
                </a:solidFill>
                <a:latin typeface="Gill Sans MT" panose="020B0502020104020203" pitchFamily="34" charset="0"/>
              </a:rPr>
              <a:t>MARSS Data 10/2021</a:t>
            </a:r>
          </a:p>
        </p:txBody>
      </p:sp>
      <p:sp>
        <p:nvSpPr>
          <p:cNvPr id="4" name="Title 3"/>
          <p:cNvSpPr>
            <a:spLocks noGrp="1"/>
          </p:cNvSpPr>
          <p:nvPr>
            <p:ph type="title"/>
          </p:nvPr>
        </p:nvSpPr>
        <p:spPr>
          <a:xfrm rot="16200000">
            <a:off x="-2246823" y="3089730"/>
            <a:ext cx="6181763" cy="686564"/>
          </a:xfrm>
        </p:spPr>
        <p:txBody>
          <a:bodyPr>
            <a:noAutofit/>
          </a:bodyPr>
          <a:lstStyle/>
          <a:p>
            <a:r>
              <a:rPr lang="en-US" sz="3600" b="1" dirty="0">
                <a:solidFill>
                  <a:srgbClr val="AE2026"/>
                </a:solidFill>
                <a:latin typeface="Gill Sans MT" pitchFamily="34" charset="0"/>
                <a:cs typeface="Arial"/>
              </a:rPr>
              <a:t>Home Languages Spoken</a:t>
            </a:r>
            <a:endParaRPr lang="en-US" sz="3600" b="1" dirty="0">
              <a:solidFill>
                <a:schemeClr val="accent2"/>
              </a:solidFill>
              <a:latin typeface="Gill Sans MT" panose="020B0502020104020203" pitchFamily="34" charset="0"/>
            </a:endParaRPr>
          </a:p>
        </p:txBody>
      </p:sp>
      <p:graphicFrame>
        <p:nvGraphicFramePr>
          <p:cNvPr id="3" name="Group 1460"/>
          <p:cNvGraphicFramePr>
            <a:graphicFrameLocks noGrp="1"/>
          </p:cNvGraphicFramePr>
          <p:nvPr>
            <p:extLst>
              <p:ext uri="{D42A27DB-BD31-4B8C-83A1-F6EECF244321}">
                <p14:modId xmlns:p14="http://schemas.microsoft.com/office/powerpoint/2010/main" val="3142985529"/>
              </p:ext>
            </p:extLst>
          </p:nvPr>
        </p:nvGraphicFramePr>
        <p:xfrm>
          <a:off x="1831735" y="451798"/>
          <a:ext cx="6817180" cy="6050154"/>
        </p:xfrm>
        <a:graphic>
          <a:graphicData uri="http://schemas.openxmlformats.org/drawingml/2006/table">
            <a:tbl>
              <a:tblPr/>
              <a:tblGrid>
                <a:gridCol w="3058320">
                  <a:extLst>
                    <a:ext uri="{9D8B030D-6E8A-4147-A177-3AD203B41FA5}">
                      <a16:colId xmlns:a16="http://schemas.microsoft.com/office/drawing/2014/main" val="20000"/>
                    </a:ext>
                  </a:extLst>
                </a:gridCol>
                <a:gridCol w="754388">
                  <a:extLst>
                    <a:ext uri="{9D8B030D-6E8A-4147-A177-3AD203B41FA5}">
                      <a16:colId xmlns:a16="http://schemas.microsoft.com/office/drawing/2014/main" val="1262500724"/>
                    </a:ext>
                  </a:extLst>
                </a:gridCol>
                <a:gridCol w="708943">
                  <a:extLst>
                    <a:ext uri="{9D8B030D-6E8A-4147-A177-3AD203B41FA5}">
                      <a16:colId xmlns:a16="http://schemas.microsoft.com/office/drawing/2014/main" val="20004"/>
                    </a:ext>
                  </a:extLst>
                </a:gridCol>
                <a:gridCol w="781655">
                  <a:extLst>
                    <a:ext uri="{9D8B030D-6E8A-4147-A177-3AD203B41FA5}">
                      <a16:colId xmlns:a16="http://schemas.microsoft.com/office/drawing/2014/main" val="20001"/>
                    </a:ext>
                  </a:extLst>
                </a:gridCol>
                <a:gridCol w="754387">
                  <a:extLst>
                    <a:ext uri="{9D8B030D-6E8A-4147-A177-3AD203B41FA5}">
                      <a16:colId xmlns:a16="http://schemas.microsoft.com/office/drawing/2014/main" val="20002"/>
                    </a:ext>
                  </a:extLst>
                </a:gridCol>
                <a:gridCol w="759487">
                  <a:extLst>
                    <a:ext uri="{9D8B030D-6E8A-4147-A177-3AD203B41FA5}">
                      <a16:colId xmlns:a16="http://schemas.microsoft.com/office/drawing/2014/main" val="20003"/>
                    </a:ext>
                  </a:extLst>
                </a:gridCol>
              </a:tblGrid>
              <a:tr h="185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Gill Sans MT" panose="020B0502020104020203" pitchFamily="34" charset="0"/>
                        </a:rPr>
                        <a:t>2021-22</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Gill Sans MT" panose="020B0502020104020203" pitchFamily="34" charset="0"/>
                        </a:rPr>
                        <a:t>2020-21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Gill Sans MT" panose="020B0502020104020203" pitchFamily="34" charset="0"/>
                        </a:rPr>
                        <a:t>2019-20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Gill Sans MT" panose="020B0502020104020203" pitchFamily="34" charset="0"/>
                        </a:rPr>
                        <a:t>2018-19</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Gill Sans MT" panose="020B0502020104020203" pitchFamily="34" charset="0"/>
                        </a:rPr>
                        <a:t>2017-18</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English                           </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i="0" kern="1200" dirty="0">
                          <a:solidFill>
                            <a:schemeClr val="tx1"/>
                          </a:solidFill>
                          <a:effectLst/>
                          <a:latin typeface="Gill Sans MT" panose="020B0502020104020203" pitchFamily="34" charset="0"/>
                          <a:ea typeface="+mn-ea"/>
                          <a:cs typeface="+mn-cs"/>
                        </a:rPr>
                        <a:t>4985</a:t>
                      </a:r>
                      <a:endParaRPr lang="en-US" sz="900" b="0" dirty="0">
                        <a:solidFill>
                          <a:srgbClr val="000000"/>
                        </a:solidFill>
                        <a:effectLst/>
                        <a:latin typeface="Gill Sans MT" panose="020B0502020104020203" pitchFamily="34" charset="0"/>
                      </a:endParaRP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5817</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5158</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5232</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5391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Hmong                            </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i="0" kern="1200" dirty="0">
                          <a:solidFill>
                            <a:schemeClr val="tx1"/>
                          </a:solidFill>
                          <a:effectLst/>
                          <a:latin typeface="Gill Sans MT" panose="020B0502020104020203" pitchFamily="34" charset="0"/>
                          <a:ea typeface="+mn-ea"/>
                          <a:cs typeface="+mn-cs"/>
                        </a:rPr>
                        <a:t>381</a:t>
                      </a:r>
                      <a:endParaRPr lang="en-US" sz="900" b="0" dirty="0">
                        <a:solidFill>
                          <a:srgbClr val="000000"/>
                        </a:solidFill>
                        <a:effectLst/>
                        <a:latin typeface="Gill Sans MT" panose="020B0502020104020203" pitchFamily="34" charset="0"/>
                      </a:endParaRP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426</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382</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396</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404</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Spanish                            </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i="0" kern="1200" dirty="0">
                          <a:solidFill>
                            <a:schemeClr val="tx1"/>
                          </a:solidFill>
                          <a:effectLst/>
                          <a:latin typeface="Gill Sans MT" panose="020B0502020104020203" pitchFamily="34" charset="0"/>
                          <a:ea typeface="+mn-ea"/>
                          <a:cs typeface="+mn-cs"/>
                        </a:rPr>
                        <a:t>768</a:t>
                      </a:r>
                      <a:endParaRPr lang="en-US" sz="900" b="0" dirty="0">
                        <a:solidFill>
                          <a:srgbClr val="000000"/>
                        </a:solidFill>
                        <a:effectLst/>
                        <a:latin typeface="Gill Sans MT" panose="020B0502020104020203" pitchFamily="34" charset="0"/>
                      </a:endParaRP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832</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733</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667</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659</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Karen (including Karen, Pwo and Karen, S’gaw )           </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226</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285</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257</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247</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174</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Chinese, Mandarin                              </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i="0" kern="1200" dirty="0">
                          <a:solidFill>
                            <a:schemeClr val="tx1"/>
                          </a:solidFill>
                          <a:effectLst/>
                          <a:latin typeface="Gill Sans MT" panose="020B0502020104020203" pitchFamily="34" charset="0"/>
                          <a:ea typeface="+mn-ea"/>
                          <a:cs typeface="+mn-cs"/>
                        </a:rPr>
                        <a:t>48</a:t>
                      </a:r>
                      <a:endParaRPr lang="en-US" sz="900" b="1" dirty="0">
                        <a:solidFill>
                          <a:srgbClr val="000000"/>
                        </a:solidFill>
                        <a:effectLst/>
                        <a:latin typeface="Gill Sans MT" panose="020B0502020104020203" pitchFamily="34" charset="0"/>
                      </a:endParaRP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70</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56</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64</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68</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Vietnamese                        </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82</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94</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82</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76</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81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Korean                               </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21</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29</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22</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32</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39</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Somali                               </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318</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307</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242</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224</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225</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Arabic                               </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54</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72</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57</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55</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51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Burmese</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22</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34</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29</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30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36</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Japanese                          </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16</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15</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13</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9</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Hindi                     </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11</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17</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14</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13</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13</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Nepali</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192</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241</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196</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182</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161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Cambodian, Khmer</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13</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14</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12</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French</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11</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14</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12</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9</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Oromo     (Ethiopia, Somalia)                  </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91</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94</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77</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73</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81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Swahili</a:t>
                      </a: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23</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26</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22</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21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11</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Amharic (Ethiopia)</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49</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55</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43</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40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38</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23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cs typeface="Times New Roman" pitchFamily="18" charset="0"/>
                        </a:rPr>
                        <a:t>Tigrinya</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b"/>
                      <a:r>
                        <a:rPr lang="en-US" sz="900" b="0" dirty="0">
                          <a:solidFill>
                            <a:srgbClr val="000000"/>
                          </a:solidFill>
                          <a:effectLst/>
                          <a:latin typeface="Gill Sans MT" panose="020B0502020104020203" pitchFamily="34" charset="0"/>
                        </a:rPr>
                        <a:t>13</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&lt;10</a:t>
                      </a:r>
                    </a:p>
                  </a:txBody>
                  <a:tcPr marL="22860" marR="22860" marT="15240" marB="152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&lt;10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&lt;10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&lt;10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24218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Afrikaans, </a:t>
                      </a:r>
                      <a:r>
                        <a:rPr kumimoji="0" lang="en-US" sz="900" b="1" i="1" u="none" strike="noStrike" cap="none" normalizeH="0" baseline="0" dirty="0">
                          <a:ln>
                            <a:noFill/>
                          </a:ln>
                          <a:solidFill>
                            <a:srgbClr val="FF0000"/>
                          </a:solidFill>
                          <a:effectLst/>
                          <a:latin typeface="Gill Sans MT" panose="020B0502020104020203" pitchFamily="34" charset="0"/>
                          <a:cs typeface="Times New Roman" pitchFamily="18" charset="0"/>
                        </a:rPr>
                        <a:t>Ainu, </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Albanian, Anuak, </a:t>
                      </a:r>
                      <a:r>
                        <a:rPr kumimoji="0" lang="en-US" sz="900" b="1" i="1" u="none" strike="noStrike" cap="none" normalizeH="0" baseline="0" dirty="0">
                          <a:ln>
                            <a:noFill/>
                          </a:ln>
                          <a:solidFill>
                            <a:srgbClr val="FF0000"/>
                          </a:solidFill>
                          <a:effectLst/>
                          <a:latin typeface="Gill Sans MT" panose="020B0502020104020203" pitchFamily="34" charset="0"/>
                          <a:cs typeface="Times New Roman" pitchFamily="18" charset="0"/>
                        </a:rPr>
                        <a:t>Bambara</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 Bantu, Bengali, Bosnian, Bulgarian, </a:t>
                      </a:r>
                      <a:r>
                        <a:rPr kumimoji="0" lang="en-US" sz="900" b="1" i="1" u="none" strike="noStrike" cap="none" normalizeH="0" baseline="0" dirty="0">
                          <a:ln>
                            <a:noFill/>
                          </a:ln>
                          <a:solidFill>
                            <a:srgbClr val="FF0000"/>
                          </a:solidFill>
                          <a:effectLst/>
                          <a:latin typeface="Gill Sans MT" panose="020B0502020104020203" pitchFamily="34" charset="0"/>
                          <a:cs typeface="Times New Roman" pitchFamily="18" charset="0"/>
                        </a:rPr>
                        <a:t>Catalan, </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Cebuano, </a:t>
                      </a:r>
                      <a:r>
                        <a:rPr kumimoji="0" lang="en-US" sz="900" b="1" i="1" u="none" strike="noStrike" cap="none" normalizeH="0" baseline="0" dirty="0">
                          <a:ln>
                            <a:noFill/>
                          </a:ln>
                          <a:solidFill>
                            <a:srgbClr val="FF0000"/>
                          </a:solidFill>
                          <a:effectLst/>
                          <a:latin typeface="Gill Sans MT" panose="020B0502020104020203" pitchFamily="34" charset="0"/>
                          <a:cs typeface="Times New Roman" pitchFamily="18" charset="0"/>
                        </a:rPr>
                        <a:t>Chaldean, </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Cheyenne, </a:t>
                      </a:r>
                      <a:r>
                        <a:rPr kumimoji="0" lang="en-US" sz="900" b="1" i="1" u="none" strike="noStrike" cap="none" normalizeH="0" baseline="0" dirty="0">
                          <a:ln>
                            <a:noFill/>
                          </a:ln>
                          <a:solidFill>
                            <a:srgbClr val="FF0000"/>
                          </a:solidFill>
                          <a:effectLst/>
                          <a:latin typeface="Gill Sans MT" panose="020B0502020104020203" pitchFamily="34" charset="0"/>
                          <a:cs typeface="Times New Roman" pitchFamily="18" charset="0"/>
                        </a:rPr>
                        <a:t>Dagari, </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Dakota, Dutch, English (Creolized), Fanti, Farsi, </a:t>
                      </a:r>
                      <a:r>
                        <a:rPr kumimoji="0" lang="en-US" sz="900" b="1" i="1" u="none" strike="noStrike" cap="none" normalizeH="0" baseline="0" dirty="0">
                          <a:ln>
                            <a:noFill/>
                          </a:ln>
                          <a:solidFill>
                            <a:srgbClr val="FF0000"/>
                          </a:solidFill>
                          <a:effectLst/>
                          <a:latin typeface="Gill Sans MT" panose="020B0502020104020203" pitchFamily="34" charset="0"/>
                          <a:cs typeface="Times New Roman" pitchFamily="18" charset="0"/>
                        </a:rPr>
                        <a:t>Filipino,</a:t>
                      </a:r>
                      <a:r>
                        <a:rPr kumimoji="0" lang="en-US" sz="900" b="1" i="1" u="none" strike="noStrike" cap="none" normalizeH="0" baseline="0" dirty="0">
                          <a:ln>
                            <a:noFill/>
                          </a:ln>
                          <a:solidFill>
                            <a:schemeClr val="tx1"/>
                          </a:solidFill>
                          <a:effectLst/>
                          <a:latin typeface="Gill Sans MT" panose="020B0502020104020203" pitchFamily="34" charset="0"/>
                          <a:cs typeface="Times New Roman" pitchFamily="18" charset="0"/>
                        </a:rPr>
                        <a:t> </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Ganda, German, Gokana, Grebo, </a:t>
                      </a:r>
                      <a:r>
                        <a:rPr kumimoji="0" lang="en-US" sz="900" b="1" i="1" u="none" strike="noStrike" cap="none" normalizeH="0" baseline="0" dirty="0">
                          <a:ln>
                            <a:noFill/>
                          </a:ln>
                          <a:solidFill>
                            <a:srgbClr val="FF0000"/>
                          </a:solidFill>
                          <a:effectLst/>
                          <a:latin typeface="Gill Sans MT" panose="020B0502020104020203" pitchFamily="34" charset="0"/>
                          <a:cs typeface="Times New Roman" pitchFamily="18" charset="0"/>
                        </a:rPr>
                        <a:t>Ibibio, </a:t>
                      </a:r>
                      <a:r>
                        <a:rPr kumimoji="0" lang="es-ES" sz="900" b="0" i="1" u="none" strike="noStrike" cap="none" normalizeH="0" baseline="0" dirty="0">
                          <a:ln>
                            <a:noFill/>
                          </a:ln>
                          <a:solidFill>
                            <a:schemeClr val="tx1"/>
                          </a:solidFill>
                          <a:effectLst/>
                          <a:latin typeface="Gill Sans MT" panose="020B0502020104020203" pitchFamily="34" charset="0"/>
                          <a:cs typeface="Times New Roman" pitchFamily="18" charset="0"/>
                        </a:rPr>
                        <a:t>Igbo, </a:t>
                      </a:r>
                      <a:r>
                        <a:rPr kumimoji="0" lang="es-ES" sz="900" b="1" i="1" u="none" strike="noStrike" cap="none" normalizeH="0" baseline="0" dirty="0">
                          <a:ln>
                            <a:noFill/>
                          </a:ln>
                          <a:solidFill>
                            <a:srgbClr val="FF0000"/>
                          </a:solidFill>
                          <a:effectLst/>
                          <a:latin typeface="Gill Sans MT" panose="020B0502020104020203" pitchFamily="34" charset="0"/>
                          <a:cs typeface="Times New Roman" pitchFamily="18" charset="0"/>
                        </a:rPr>
                        <a:t>Ilocano, </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Indonesian</a:t>
                      </a:r>
                      <a:r>
                        <a:rPr kumimoji="0" lang="es-ES" sz="900" b="0" i="1" u="none" strike="noStrike" cap="none" normalizeH="0" baseline="0" dirty="0">
                          <a:ln>
                            <a:noFill/>
                          </a:ln>
                          <a:solidFill>
                            <a:schemeClr val="tx1"/>
                          </a:solidFill>
                          <a:effectLst/>
                          <a:latin typeface="Gill Sans MT" panose="020B0502020104020203" pitchFamily="34" charset="0"/>
                          <a:cs typeface="Times New Roman" pitchFamily="18" charset="0"/>
                        </a:rPr>
                        <a:t>, Italian, Karenni, </a:t>
                      </a:r>
                      <a:r>
                        <a:rPr kumimoji="0" lang="es-ES" sz="900" b="1" i="1" u="none" strike="noStrike" cap="none" normalizeH="0" baseline="0" dirty="0">
                          <a:ln>
                            <a:noFill/>
                          </a:ln>
                          <a:solidFill>
                            <a:srgbClr val="FF0000"/>
                          </a:solidFill>
                          <a:effectLst/>
                          <a:latin typeface="Gill Sans MT" panose="020B0502020104020203" pitchFamily="34" charset="0"/>
                          <a:cs typeface="Times New Roman" pitchFamily="18" charset="0"/>
                        </a:rPr>
                        <a:t>Khazakh, </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Krio, </a:t>
                      </a:r>
                      <a:r>
                        <a:rPr kumimoji="0" lang="es-ES" sz="900" b="0" i="1" u="none" strike="noStrike" cap="none" normalizeH="0" baseline="0" dirty="0">
                          <a:ln>
                            <a:noFill/>
                          </a:ln>
                          <a:solidFill>
                            <a:schemeClr val="tx1"/>
                          </a:solidFill>
                          <a:effectLst/>
                          <a:latin typeface="Gill Sans MT" panose="020B0502020104020203" pitchFamily="34" charset="0"/>
                          <a:cs typeface="Times New Roman" pitchFamily="18" charset="0"/>
                        </a:rPr>
                        <a:t>Kurdish, Kwanyama, Lao, Latvian,</a:t>
                      </a:r>
                      <a:r>
                        <a:rPr kumimoji="0" lang="en-US" sz="900" b="1" i="1" u="none" strike="noStrike" cap="none" normalizeH="0" baseline="0" dirty="0">
                          <a:ln>
                            <a:noFill/>
                          </a:ln>
                          <a:solidFill>
                            <a:srgbClr val="FF0000"/>
                          </a:solidFill>
                          <a:effectLst/>
                          <a:latin typeface="Gill Sans MT" panose="020B0502020104020203" pitchFamily="34" charset="0"/>
                          <a:cs typeface="Times New Roman" pitchFamily="18" charset="0"/>
                        </a:rPr>
                        <a:t> </a:t>
                      </a:r>
                      <a:r>
                        <a:rPr kumimoji="0" lang="es-ES" sz="900" b="0" i="1" u="none" strike="noStrike" cap="none" normalizeH="0" baseline="0" dirty="0">
                          <a:ln>
                            <a:noFill/>
                          </a:ln>
                          <a:solidFill>
                            <a:schemeClr val="tx1"/>
                          </a:solidFill>
                          <a:effectLst/>
                          <a:latin typeface="Gill Sans MT" panose="020B0502020104020203" pitchFamily="34" charset="0"/>
                          <a:cs typeface="Times New Roman" pitchFamily="18" charset="0"/>
                        </a:rPr>
                        <a:t>Lisu,</a:t>
                      </a:r>
                      <a:r>
                        <a:rPr kumimoji="0" lang="en-US" sz="900" b="1" i="1" u="none" strike="noStrike" cap="none" normalizeH="0" baseline="0" dirty="0">
                          <a:ln>
                            <a:noFill/>
                          </a:ln>
                          <a:solidFill>
                            <a:srgbClr val="FF0000"/>
                          </a:solidFill>
                          <a:effectLst/>
                          <a:latin typeface="Gill Sans MT" panose="020B0502020104020203" pitchFamily="34" charset="0"/>
                          <a:cs typeface="Times New Roman" pitchFamily="18" charset="0"/>
                        </a:rPr>
                        <a:t> </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Lithuanian,</a:t>
                      </a:r>
                      <a:r>
                        <a:rPr kumimoji="0" lang="es-ES" sz="900" b="0" i="1" u="none" strike="noStrike" cap="none" normalizeH="0" baseline="0" dirty="0">
                          <a:ln>
                            <a:noFill/>
                          </a:ln>
                          <a:solidFill>
                            <a:schemeClr val="tx1"/>
                          </a:solidFill>
                          <a:effectLst/>
                          <a:latin typeface="Gill Sans MT" panose="020B0502020104020203" pitchFamily="34" charset="0"/>
                          <a:cs typeface="Times New Roman" pitchFamily="18" charset="0"/>
                        </a:rPr>
                        <a:t>  Maay, </a:t>
                      </a:r>
                      <a:r>
                        <a:rPr kumimoji="0" lang="es-ES" sz="900" b="1" i="1" u="none" strike="noStrike" cap="none" normalizeH="0" baseline="0" dirty="0">
                          <a:ln>
                            <a:noFill/>
                          </a:ln>
                          <a:solidFill>
                            <a:srgbClr val="FF0000"/>
                          </a:solidFill>
                          <a:effectLst/>
                          <a:latin typeface="Gill Sans MT" panose="020B0502020104020203" pitchFamily="34" charset="0"/>
                          <a:cs typeface="Times New Roman" pitchFamily="18" charset="0"/>
                        </a:rPr>
                        <a:t>Macedonia, </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Malagasy, Mandingo,</a:t>
                      </a:r>
                      <a:r>
                        <a:rPr kumimoji="0" lang="en-US" sz="900" b="1" i="1" u="none" strike="noStrike" cap="none" normalizeH="0" baseline="0" dirty="0">
                          <a:ln>
                            <a:noFill/>
                          </a:ln>
                          <a:solidFill>
                            <a:srgbClr val="FF0000"/>
                          </a:solidFill>
                          <a:effectLst/>
                          <a:latin typeface="Gill Sans MT" panose="020B0502020104020203" pitchFamily="34" charset="0"/>
                          <a:cs typeface="Times New Roman" pitchFamily="18" charset="0"/>
                        </a:rPr>
                        <a:t> </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Marathi</a:t>
                      </a:r>
                      <a:r>
                        <a:rPr kumimoji="0" lang="en-US" sz="900" b="1" i="1" u="none" strike="noStrike" cap="none" normalizeH="0" baseline="0" dirty="0">
                          <a:ln>
                            <a:noFill/>
                          </a:ln>
                          <a:solidFill>
                            <a:schemeClr val="tx1"/>
                          </a:solidFill>
                          <a:effectLst/>
                          <a:latin typeface="Gill Sans MT" panose="020B0502020104020203" pitchFamily="34" charset="0"/>
                          <a:cs typeface="Times New Roman" pitchFamily="18" charset="0"/>
                        </a:rPr>
                        <a:t>,</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 Ojibwa, </a:t>
                      </a:r>
                      <a:r>
                        <a:rPr kumimoji="0" lang="es-ES" sz="900" b="0" i="1" u="none" strike="noStrike" cap="none" normalizeH="0" baseline="0" dirty="0">
                          <a:ln>
                            <a:noFill/>
                          </a:ln>
                          <a:solidFill>
                            <a:schemeClr val="tx1"/>
                          </a:solidFill>
                          <a:effectLst/>
                          <a:latin typeface="Gill Sans MT" panose="020B0502020104020203" pitchFamily="34" charset="0"/>
                          <a:cs typeface="Times New Roman" pitchFamily="18" charset="0"/>
                        </a:rPr>
                        <a:t>Pashto,</a:t>
                      </a:r>
                      <a:r>
                        <a:rPr kumimoji="0" lang="en-US" sz="900" b="1" i="1" u="none" strike="noStrike" kern="1200" cap="none" spc="0" normalizeH="0" baseline="0" noProof="0" dirty="0">
                          <a:ln>
                            <a:noFill/>
                          </a:ln>
                          <a:solidFill>
                            <a:srgbClr val="FF0000"/>
                          </a:solidFill>
                          <a:effectLst/>
                          <a:uLnTx/>
                          <a:uFillTx/>
                          <a:latin typeface="Gill Sans MT" panose="020B0502020104020203" pitchFamily="34" charset="0"/>
                          <a:ea typeface="+mn-ea"/>
                          <a:cs typeface="Times New Roman" pitchFamily="18" charset="0"/>
                        </a:rPr>
                        <a:t> </a:t>
                      </a:r>
                      <a:r>
                        <a:rPr kumimoji="0" lang="es-ES" sz="900" b="0" i="1" u="none" strike="noStrike" cap="none" normalizeH="0" baseline="0" dirty="0">
                          <a:ln>
                            <a:noFill/>
                          </a:ln>
                          <a:solidFill>
                            <a:schemeClr val="tx1"/>
                          </a:solidFill>
                          <a:effectLst/>
                          <a:latin typeface="Gill Sans MT" panose="020B0502020104020203" pitchFamily="34" charset="0"/>
                          <a:cs typeface="Times New Roman" pitchFamily="18" charset="0"/>
                        </a:rPr>
                        <a:t>Polish, Portuguese, Punjabi, Russian, Samoan, </a:t>
                      </a:r>
                      <a:r>
                        <a:rPr kumimoji="0" lang="es-ES" sz="900" b="1" i="1" u="none" strike="noStrike" cap="none" normalizeH="0" baseline="0" dirty="0">
                          <a:ln>
                            <a:noFill/>
                          </a:ln>
                          <a:solidFill>
                            <a:srgbClr val="FF0000"/>
                          </a:solidFill>
                          <a:effectLst/>
                          <a:latin typeface="Gill Sans MT" panose="020B0502020104020203" pitchFamily="34" charset="0"/>
                          <a:cs typeface="Times New Roman" pitchFamily="18" charset="0"/>
                        </a:rPr>
                        <a:t>Shan, </a:t>
                      </a:r>
                      <a:r>
                        <a:rPr kumimoji="0" lang="es-ES" sz="900" b="0" i="1" u="none" strike="noStrike" cap="none" normalizeH="0" baseline="0" dirty="0">
                          <a:ln>
                            <a:noFill/>
                          </a:ln>
                          <a:solidFill>
                            <a:schemeClr val="tx1"/>
                          </a:solidFill>
                          <a:effectLst/>
                          <a:latin typeface="Gill Sans MT" panose="020B0502020104020203" pitchFamily="34" charset="0"/>
                          <a:cs typeface="Times New Roman" pitchFamily="18" charset="0"/>
                        </a:rPr>
                        <a:t>Sign Language,</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 Slovak, </a:t>
                      </a:r>
                      <a:r>
                        <a:rPr kumimoji="0" lang="en-US" sz="900" b="1" i="1" u="none" strike="noStrike" cap="none" normalizeH="0" baseline="0" dirty="0">
                          <a:ln>
                            <a:noFill/>
                          </a:ln>
                          <a:solidFill>
                            <a:srgbClr val="FF0000"/>
                          </a:solidFill>
                          <a:effectLst/>
                          <a:latin typeface="Gill Sans MT" panose="020B0502020104020203" pitchFamily="34" charset="0"/>
                          <a:cs typeface="Times New Roman" pitchFamily="18" charset="0"/>
                        </a:rPr>
                        <a:t>Swati, Tagalog</a:t>
                      </a:r>
                      <a:r>
                        <a:rPr kumimoji="0" lang="en-US" sz="900" b="0" i="1" u="none" strike="noStrike" cap="none" normalizeH="0" baseline="0" dirty="0">
                          <a:ln>
                            <a:noFill/>
                          </a:ln>
                          <a:solidFill>
                            <a:schemeClr val="tx1"/>
                          </a:solidFill>
                          <a:effectLst/>
                          <a:latin typeface="Gill Sans MT" panose="020B0502020104020203" pitchFamily="34" charset="0"/>
                          <a:cs typeface="Times New Roman" pitchFamily="18" charset="0"/>
                        </a:rPr>
                        <a:t>, Tamil, Telugu, Thai, </a:t>
                      </a:r>
                      <a:r>
                        <a:rPr kumimoji="0" lang="en-US" sz="900" b="1" i="1" u="none" strike="noStrike" cap="none" normalizeH="0" baseline="0" dirty="0">
                          <a:ln>
                            <a:noFill/>
                          </a:ln>
                          <a:solidFill>
                            <a:srgbClr val="FF0000"/>
                          </a:solidFill>
                          <a:effectLst/>
                          <a:latin typeface="Gill Sans MT" panose="020B0502020104020203" pitchFamily="34" charset="0"/>
                          <a:cs typeface="Times New Roman" pitchFamily="18" charset="0"/>
                        </a:rPr>
                        <a:t>Tibetan</a:t>
                      </a:r>
                      <a:r>
                        <a:rPr kumimoji="0" lang="en-US" sz="900" b="0" i="1" u="none" strike="noStrike" cap="none" normalizeH="0" baseline="0" dirty="0">
                          <a:ln>
                            <a:noFill/>
                          </a:ln>
                          <a:solidFill>
                            <a:srgbClr val="FF0000"/>
                          </a:solidFill>
                          <a:effectLst/>
                          <a:latin typeface="Gill Sans MT" panose="020B0502020104020203" pitchFamily="34" charset="0"/>
                          <a:cs typeface="Times New Roman" pitchFamily="18" charset="0"/>
                        </a:rPr>
                        <a:t>, </a:t>
                      </a:r>
                      <a:r>
                        <a:rPr kumimoji="0" lang="es-ES" sz="900" b="0" i="1" u="none" strike="noStrike" cap="none" normalizeH="0" baseline="0" dirty="0">
                          <a:ln>
                            <a:noFill/>
                          </a:ln>
                          <a:solidFill>
                            <a:schemeClr val="tx1"/>
                          </a:solidFill>
                          <a:effectLst/>
                          <a:latin typeface="Gill Sans MT" panose="020B0502020104020203" pitchFamily="34" charset="0"/>
                          <a:cs typeface="Times New Roman" pitchFamily="18" charset="0"/>
                        </a:rPr>
                        <a:t>Turkish, Twi, Ukrainian, </a:t>
                      </a:r>
                      <a:r>
                        <a:rPr kumimoji="0" lang="es-ES" sz="900" b="1" i="1" u="none" strike="noStrike" cap="none" normalizeH="0" baseline="0" dirty="0">
                          <a:ln>
                            <a:noFill/>
                          </a:ln>
                          <a:solidFill>
                            <a:srgbClr val="FF0000"/>
                          </a:solidFill>
                          <a:effectLst/>
                          <a:latin typeface="Gill Sans MT" panose="020B0502020104020203" pitchFamily="34" charset="0"/>
                          <a:cs typeface="Times New Roman" pitchFamily="18" charset="0"/>
                        </a:rPr>
                        <a:t>Urdu, </a:t>
                      </a:r>
                      <a:r>
                        <a:rPr kumimoji="0" lang="es-ES" sz="900" b="0" i="1" u="none" strike="noStrike" cap="none" normalizeH="0" baseline="0" dirty="0">
                          <a:ln>
                            <a:noFill/>
                          </a:ln>
                          <a:solidFill>
                            <a:schemeClr val="tx1"/>
                          </a:solidFill>
                          <a:effectLst/>
                          <a:latin typeface="Gill Sans MT" panose="020B0502020104020203" pitchFamily="34" charset="0"/>
                          <a:cs typeface="Times New Roman" pitchFamily="18" charset="0"/>
                        </a:rPr>
                        <a:t>Wolaytta, Wolof, and Yoruba. </a:t>
                      </a:r>
                      <a:r>
                        <a:rPr kumimoji="0" lang="es-ES" sz="800" b="0" i="1" u="none" strike="noStrike" cap="none" normalizeH="0" baseline="0" dirty="0">
                          <a:ln>
                            <a:noFill/>
                          </a:ln>
                          <a:solidFill>
                            <a:schemeClr val="tx1"/>
                          </a:solidFill>
                          <a:effectLst/>
                          <a:latin typeface="Gill Sans MT" panose="020B0502020104020203" pitchFamily="34" charset="0"/>
                          <a:cs typeface="Times New Roman" pitchFamily="18" charset="0"/>
                        </a:rPr>
                        <a:t>(</a:t>
                      </a:r>
                      <a:r>
                        <a:rPr kumimoji="0" lang="es-ES" sz="800" b="1" i="1" u="none" strike="noStrike" cap="none" normalizeH="0" baseline="0" dirty="0">
                          <a:ln>
                            <a:noFill/>
                          </a:ln>
                          <a:solidFill>
                            <a:srgbClr val="C00000"/>
                          </a:solidFill>
                          <a:effectLst/>
                          <a:latin typeface="Gill Sans MT" panose="020B0502020104020203" pitchFamily="34" charset="0"/>
                          <a:cs typeface="Times New Roman" pitchFamily="18" charset="0"/>
                        </a:rPr>
                        <a:t>Bold are new languages in 2021</a:t>
                      </a:r>
                      <a:r>
                        <a:rPr kumimoji="0" lang="es-ES" sz="800" b="0" i="1" u="none" strike="noStrike" cap="none" normalizeH="0" baseline="0" dirty="0">
                          <a:ln>
                            <a:noFill/>
                          </a:ln>
                          <a:solidFill>
                            <a:schemeClr val="tx1"/>
                          </a:solidFill>
                          <a:effectLst/>
                          <a:latin typeface="Gill Sans MT" panose="020B0502020104020203" pitchFamily="34" charset="0"/>
                          <a:cs typeface="Times New Roman" pitchFamily="18" charset="0"/>
                        </a:rPr>
                        <a:t>)</a:t>
                      </a:r>
                      <a:endParaRPr kumimoji="0" lang="en-US" sz="800" b="0" i="1" u="none" strike="noStrike" cap="none" normalizeH="0" baseline="0" dirty="0">
                        <a:ln>
                          <a:noFill/>
                        </a:ln>
                        <a:solidFill>
                          <a:schemeClr val="tx1"/>
                        </a:solidFill>
                        <a:effectLst/>
                        <a:latin typeface="Gill Sans MT" panose="020B0502020104020203" pitchFamily="34" charset="0"/>
                        <a:cs typeface="Times New Roman"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&lt;10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a:ln>
                            <a:noFill/>
                          </a:ln>
                          <a:solidFill>
                            <a:schemeClr val="tx1"/>
                          </a:solidFill>
                          <a:effectLst/>
                          <a:latin typeface="Gill Sans MT" panose="020B0502020104020203" pitchFamily="34" charset="0"/>
                        </a:rPr>
                        <a:t>&lt;10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a:ln>
                            <a:noFill/>
                          </a:ln>
                          <a:solidFill>
                            <a:schemeClr val="tx1"/>
                          </a:solidFill>
                          <a:effectLst/>
                          <a:latin typeface="Gill Sans MT" panose="020B0502020104020203" pitchFamily="34" charset="0"/>
                        </a:rPr>
                        <a:t>&lt;10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Gill Sans MT" panose="020B0502020104020203" pitchFamily="34" charset="0"/>
                        </a:rPr>
                        <a:t>&lt;10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Gill Sans MT" panose="020B0502020104020203"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38423163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96814" y="2549772"/>
            <a:ext cx="7383585" cy="1569746"/>
          </a:xfrm>
          <a:prstGeom prst="rect">
            <a:avLst/>
          </a:prstGeom>
          <a:noFill/>
        </p:spPr>
        <p:txBody>
          <a:bodyPr wrap="square" rtlCol="0">
            <a:spAutoFit/>
          </a:bodyPr>
          <a:lstStyle/>
          <a:p>
            <a:pPr algn="ctr"/>
            <a:r>
              <a:rPr lang="en-US" sz="4800" b="1" dirty="0">
                <a:solidFill>
                  <a:srgbClr val="AE2026"/>
                </a:solidFill>
                <a:latin typeface="Gill Sans MT" pitchFamily="34" charset="0"/>
                <a:cs typeface="Arial"/>
              </a:rPr>
              <a:t>Educational Benefits Participation</a:t>
            </a:r>
          </a:p>
        </p:txBody>
      </p:sp>
    </p:spTree>
    <p:extLst>
      <p:ext uri="{BB962C8B-B14F-4D97-AF65-F5344CB8AC3E}">
        <p14:creationId xmlns:p14="http://schemas.microsoft.com/office/powerpoint/2010/main" val="199416978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555990"/>
            <a:ext cx="8229600" cy="1143000"/>
          </a:xfrm>
        </p:spPr>
        <p:txBody>
          <a:bodyPr>
            <a:noAutofit/>
          </a:bodyPr>
          <a:lstStyle/>
          <a:p>
            <a:r>
              <a:rPr lang="en-US" sz="4000" b="1" dirty="0">
                <a:solidFill>
                  <a:srgbClr val="AE2026"/>
                </a:solidFill>
                <a:latin typeface="Gill Sans MT" pitchFamily="34" charset="0"/>
                <a:cs typeface="Arial"/>
              </a:rPr>
              <a:t>Educational Benefits</a:t>
            </a:r>
            <a:br>
              <a:rPr lang="en-US" sz="4000" b="1" dirty="0">
                <a:solidFill>
                  <a:schemeClr val="accent2"/>
                </a:solidFill>
                <a:latin typeface="Gill Sans MT" panose="020B0502020104020203" pitchFamily="34" charset="0"/>
              </a:rPr>
            </a:br>
            <a:r>
              <a:rPr lang="en-US" sz="2400" i="1" dirty="0">
                <a:solidFill>
                  <a:srgbClr val="AE2026"/>
                </a:solidFill>
                <a:latin typeface="Gill Sans MT" pitchFamily="34" charset="0"/>
                <a:cs typeface="Arial"/>
              </a:rPr>
              <a:t>District Trend</a:t>
            </a:r>
            <a:endParaRPr lang="en-US" sz="2400" i="1" dirty="0">
              <a:solidFill>
                <a:schemeClr val="accent2"/>
              </a:solidFill>
              <a:latin typeface="Gill Sans MT" panose="020B0502020104020203" pitchFamily="34" charset="0"/>
            </a:endParaRPr>
          </a:p>
        </p:txBody>
      </p:sp>
      <p:sp>
        <p:nvSpPr>
          <p:cNvPr id="5" name="Text Box 1238"/>
          <p:cNvSpPr txBox="1">
            <a:spLocks noChangeArrowheads="1"/>
          </p:cNvSpPr>
          <p:nvPr/>
        </p:nvSpPr>
        <p:spPr bwMode="auto">
          <a:xfrm>
            <a:off x="337928" y="6205678"/>
            <a:ext cx="2261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dirty="0">
                <a:solidFill>
                  <a:prstClr val="black"/>
                </a:solidFill>
                <a:latin typeface="Gill Sans MT" panose="020B0502020104020203" pitchFamily="34" charset="0"/>
              </a:rPr>
              <a:t>MARSS Compensatory Revenue</a:t>
            </a:r>
          </a:p>
        </p:txBody>
      </p:sp>
      <p:graphicFrame>
        <p:nvGraphicFramePr>
          <p:cNvPr id="6" name="Chart 5"/>
          <p:cNvGraphicFramePr>
            <a:graphicFrameLocks/>
          </p:cNvGraphicFramePr>
          <p:nvPr>
            <p:extLst>
              <p:ext uri="{D42A27DB-BD31-4B8C-83A1-F6EECF244321}">
                <p14:modId xmlns:p14="http://schemas.microsoft.com/office/powerpoint/2010/main" val="2449438104"/>
              </p:ext>
            </p:extLst>
          </p:nvPr>
        </p:nvGraphicFramePr>
        <p:xfrm>
          <a:off x="457200" y="1559055"/>
          <a:ext cx="8060076" cy="4646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0795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8417" y="388934"/>
            <a:ext cx="8627165" cy="1143000"/>
          </a:xfrm>
        </p:spPr>
        <p:txBody>
          <a:bodyPr>
            <a:normAutofit/>
          </a:bodyPr>
          <a:lstStyle/>
          <a:p>
            <a:r>
              <a:rPr lang="en-US" sz="4000" b="1" dirty="0">
                <a:solidFill>
                  <a:srgbClr val="AE2026"/>
                </a:solidFill>
                <a:latin typeface="Gill Sans MT" pitchFamily="34" charset="0"/>
                <a:cs typeface="Arial"/>
              </a:rPr>
              <a:t>Educational Benefits 2020-2021</a:t>
            </a:r>
            <a:endParaRPr lang="en-US" sz="4000" b="1" dirty="0">
              <a:solidFill>
                <a:schemeClr val="accent2"/>
              </a:solidFill>
              <a:latin typeface="Gill Sans MT" panose="020B0502020104020203" pitchFamily="34" charset="0"/>
            </a:endParaRPr>
          </a:p>
        </p:txBody>
      </p:sp>
      <p:sp>
        <p:nvSpPr>
          <p:cNvPr id="8" name="AutoShape 8" descr="data:image/png;base64,iVBORw0KGgoAAAANSUhEUgAABeoAAAOoCAYAAACuu8T2AAAgAElEQVR4XuzdC7Be470/8EdESCMMhgo9VVqjqsdlKM64nTlEh7pfKi5BG7e4izsHB3+p+y2lHIzWJWgTotFpS3NMnCB6GJdRarSKnAQxdW1oCPnP85zz7rP3lp39vtnrXe+6fN4Z0yZ7vetZz+f3rKz1ft9nP2uphQsXLgxeBAgQIECAAAECBAgQIECAAAECBAgQIECAQEcElhLUd8RdowQIECBAgAABAgQIECBAgAABAgQIECBAIAkI6g0EAgQIECBAgAABAgQIECBAgAABAgQIECDQQQFBfQfxNU2AAAECBAgQIECAAAECBAgQIECAAAECBAT1xgABAgQIECBAgAABAgQIECBAgAABAgQIEOiggKC+g/iaJkCAAAECBAgQIECAAAECBAgQIECAAAECgnpjgAABAgQIECBAgAABAgQIECBAgAABAgQIdFBAUN9BfE0TIECAAAECBAgQIECAAAECBAgQIECAAAFBvTFAgAABAgQIECBAgAABAgQIECBAgAABAgQ6KCCo7yC+pgkQIECAAAECBAgQIECAAAECBAgQIECAgKDeGCBAgAABAgQIECBAgAABAgQIECBAgAABAh0UENR3EF/TBAgQIECAAAECBAgQIECAAAECBAgQIEBAUG8MECBAgAABAgQIECBAgAABAgQIECBAgACBDgoI6juIr2kCBAgQIECAAAECBAgQIECAAAECBAgQICCoNwYIECBAgAABAgQIECBAgAABAgQIECBAgEAHBQT1HcTXNAECBAgQIECAAAECBAgQIECAAAECBAgQENQbAwQIECBAgAABAgQIECBAgAABAgQIECBAoIMCgvoO4muaAAECBAgQIECAAAECBAgQIECAAAECBAgI6o0BAgQIECBAgAABAgQIECBAgAABAgQIECDQQQFBfQfxNU2AAAECBAgQIECAAAECBAgQIECAAAECBAT1xgABAgQIECBAgAABAgQIECBAgAABAgQIEOiggKC+g/iaJkCAAAECBAgQIECAAAECBAgQIECAAAECgnpjgAABAgQIECBAgAABAgQIECBAgAABAgQIdFBAUN9BfE0TIECAAAECBAgQIECAAAECBAgQIECAAAFBvTFAgAABAgQIECBAgAABAgQIECBAgAABAgQ6KCCo7yC+pgkQIECAAAECBAgQIECAAAECBAgQIECAgKDeGCBAgAABAgQIECBAgAABAgQIECBAgAABAh0UENR3EF/TBAgQIECAAAECBAgQIECAAAECBAgQIEBAUG8MECBAgAABAgQIECBAgAABAgQIECBAgACBDgoI6juIr2kCBAgQIECAAAECBAgQIECAAAECBAgQICCoNwYIECBAgAABAgQIECBAgAABAgQIECBAgEAHBQT1HcTXNAECBAgQIECAAAECBAgQIECAAAECBAgQENQbAwQIECBAgAABAgQIECBAgAABAgQIECBAoIMCgvoO4muaAAECBAgQIECAAAECBAgQIECAAAECBAgI6o0BAgQIECBAgAABAgQIECBAgAABAgQIECDQQQFBfQfxNU2AAAECBAgQIECAAAECBAgQIECAAAECBAT1xgABAgQIECBAgAABAgQIECBAgAABAgQIEOiggKC+g/iaJkCAAAECBAgQIECAAAECBAgQIECAAAECgnpjgAABAgQIECBAgAABAgQIECBAgAABAgQIdFBAUN9BfE0TIECAAAECBAgQIECAAAECBAgQIECAAAFBvTFAgAABAgQIECBAgAABAgQIECBAgAABAgQ6KCCo7yC+pgkQIECAAAECBAgQIECAAAECBAgQIECAgKDeGCBAgAABAgQIECBAgAABAgQIECBAgAABAh0UENR3EF/TBAgQIECAAAECBAgQIECAAAECBAgQIEBAUG8MECBAgAABAgQIECBAgAABAgQIECBAgACBDgoI6juIr2kCBAgQIECAAAECBAgQIECAAAECBAgQICCoNwYIECBAgAABAgQIECBAgAABAgQIECBAgEAHBQT1HcTXNAECBAgQIECAAAECBAgQIECAAAECBAgQENQbAwQIECBAgAABAgQIECBAgAABAgQIECBAoIMClQzqP/jgg3DccceFoUOHhquuuir976Je8+fPDw888EC4+eabw6OPPhqWWWaZsP3224exY8eG7bbbLgwaNOgLb/v888/D9OnTw09+8pMwbdq08Omnn4atttoqHHbYYWGXXXYJyy677BfeM2vWrHDhhReGyZMnh1VXXTXtP24/bNiwL2w7d+7ccPjhh4dvf/vb4fzzzw+DBw/u4PDQNAECBAgQIECAAAECBAgQIECAAAECBAi0W6ByQf28efPC+PHj039HHnlkn0F9DOkvvfTScO6554bhw4eHjTfeOIXuM2fOTH+O7z/qqKN6BOWfffZZuOOOO9KXAB9++GHYcsstU7j/zDPPpD+fddZZ6b/uAfzbb7+djuOVV14JJ5xwQnjvvffCNddcE3bdddfUfu8vEe68885w0UUXhV/84hdhgw02aHf97Z8AAQIECBAgQIAAAQIECBAgQIAAAQIEOixQqaD+zTffDKeddlq4/fbbE+vigvq77747HHHEEWHbbbcN1113XVhrrbXCwoULw5NPPpmC+LivGJrH2fKNV5x1f+CBB4bVV189vWfTTTdNP4oh/PHHHx8eeeSR8O///u9h1KhRXe+59957w6GHHhomTZoUdtxxx9TGDTfckGbYT506tWsf8Q2zZ88Oo0ePDiNHjkz9WHrppTs8PDRPgAABAgQIECBAgAABAgQIECBAgAABAu0WqERQ//HHH6dlZf7f//t/4aWXXgojRowIb7zxRp9B/bvvvhvGjBmTZs9PmTIlbL755j2cH3zwwbDPPvuEH/zgB2nWe1zOJs7Aj+H5tddem9raa6+9erznueeeSwH9N7/5zXDLLbeElVZaKYXycfma2MY999wT1ltvvfSeGPhvvfXWaXZ+DP7jK24b9x1n0se//9rXvtbu2ts/AQIECBAgQIAAAQIECBAgQIAAAQIECBRAoBJBfZz5ftBBB4WVV145/Ou//mv4x3/8xzQrva8Z9U899VRaemaHHXZIM+PjUjfdX3G5mgMOOCB89NFHYeLEiWm2/WuvvZb+bsiQIWmm/RprrNHjPXHbuLTNr371q66Z8vELhJNOOim8+uqr6T2rrLJKj6A+ro0fvzCIr/gFw3777ReOOeaYtH79UkstVYDh4RAIECBAgAABAgQIECBAgAABAgQIECBAoN0ClQjq44z1//7v/w77779/CsMbM9b7Curj7PY4+/28885L//UOxRsB+4033hhmzJiRlr+Js+/j0jUxTI9rzH/pS1/6Qm3icjZxzfvuM+Xj391///0hLrXzjW98o0dQ39huwYIF6Tief/75cNNNN4XVVlut3XW3fwIECBAgQIAAAQIECBAgQIAAAQIECBAoiEAlgvrelv0F9VdddVUYN25cuPLKK9OM90W9eofuv/zlL8Puu++etr/44ovTzPrer8bM/gsuuCCcc8456cfx78aOHbvYNerjuvhxtv5ll12W2vAiQIAAAQIECBAgQIAAAQIECBAgQIAAgfoI1DKoX9TM994l773NokL4ZoL6uIxOnNkfHzgbl8Z577330oz8uAb+RRddFD7//PMU/sdZ/BMmTAgrrLBCfUafnhIgQIAAAQIECBAgQIAAAQIECBAgQIBAENT/78Nc2xXUx/3OmjUrxOA/PoR21VVXDUcffXQ4/PDDw9ChQ0N8cO0RRxwRbrvttrDtttuGN998M1x++eXh1ltvTWvnx7X34+z/uP6+FwECBAgQIECAAAECBAgQIECAAAECBAhUT0BQn0NQ39eweffdd9Ns+69+9atpdv38+fPDcccdF5544on093Ed/LhMz4YbbhjievkrrbTSEo3Adj+YNi7d40WAAAECBAgQIECAAAECBAgQIECAAIFOCmy66aadbH5AbdcyqI+h91FHHRVuuOGGFIgv6tVY+iY+BDY+QPahhx5KD5M988wz0+z4pZde+gtvayyPM378+LRdf6+4fQzoYxsxjJ82bVrYc889w09+8pNw4P9+gXDvvfeGvffeO828HzlyZH+7XOTPBfVLxOZNBAgQIECAAAECBAgQIECAAAECBAiUSEBQX7Bi9fcw2XvuuSeMGjUqnHfeeem/3kF2XC8+rhsfA/0ZM2aErbbaKsycOTMF9TG0j2vMx9nuvV/NrH3feM/s2bPD6NGjU/h+2mmnpeA/zp6PIf2kSZNScB9ff/zjH8P3v//9sP/++zcV/g+0FA2LhQsXDnRX3k+AAAECBAgQIECAAAECBAgQIECAAAECTQjUckb9U089FXbdddewww47hOuuuy6tBd/9NWfOnDSj/ZNPPgkTJ04Ma621VnjttdfCAQccEIYMGRLiTPg11lijx3s+/PDDcMwxx4Tf/e53YerUqWFx397EEPzaa68Nd911V/pv7bXXTvtqrGMfv0hYb7310t+99NJL6cuBOKv+nHPOaaKkA9tEUD8wP+8mQIAAAQIECBAgQIAAAQIECBAgQIBAqwK1DOrj2vBjxoxJs+SnTJkSNt988x5ucZmZffbZJ/zgBz8Il156aVh22WXT+vFx5nsM2ONDYffaa68e73nuuefSLP1vfvOb4ZZbblnsevKN8D3u//jjj++a0W9GfavD1/YECBAgQIAAAQIECBAgQIAAAQIECBAov0Atg/pYtrgu/BFHHBG23XbbFL6vs846Ic50jw9GjQ90ff3119M28eeNV1xSJ860X3311cOECRPCZpttlkL2V155JQXuv/rVr8Idd9zRtb78oobHggUL0nI7jz/+eLj99tvDmmuu2bVZX2vUH3rooeG+++4L22+/fdtHnBn1bSfWAAECBAgQIECAAAECBAgQIECAAAECBHoI1DaonzdvXogPfY3/xaVvNt544/Dpp5+mWfbxz/Hv4wNnBw8e3AUWQ/b4ANqzzjorxKVuttxyy7DMMsuEZ555Jv05/n38b9iwYX0Os/hFQJytHx8i23hgbGPjeExx1n4M7BsPuY3r5MeAPs7sX9x+sxrXgvqsJO2HAAECBAgQIECAAAECBAgQIECAAAECzQnUNqiPPHE5mwceeCDcfPPNIc6Wj6F7DMXHjh0btttuuzBo0KAvKH7++edh+vTp6aGvMVCP4X582Oxhhx0Wdtlll7RMTl+vxkNq33nnnfSg2pVWWukLm8afXXnllWlmfnwddNBBYdy4cWHllVdurqID3EpQP0BAbydAgAABAgQIECBAgAABAgQIECBAgECLApUM6ls0sHk3AUG94UCAAAECBAgQIECAAAECBAgQIECAAIF8BQT1+XoXvjVBfeFL5AAJECBAgAABAgQIECBAgAABAgQIEKiYgKC+YgUdaHcE9QMV9H4CBAgQIECAAAECBAgQIECAAAECBAi0JiCob82r8lsL6itfYh0kQIAAAQIECBAgQIAAAQIECBAgQKBgAoL6ghWk04cjqO90BbRPgAABAgQIECBAgAABAgQIECBAgEDdBAT1dat4P/0V1BsQBAgQIECAAAECBAgQIECAAAECBAgQyFdAUJ+vd+FbE9QXvkQOkAABAgQIECBAgAABAgQIECBAgACBigkI6itW0IF2R1A/UEHvJ0CAAAECBAgQIECAAAECBAgQIECAQGsCgvrWvCq/taC+8iXWQQIECBAgQIAAAQIECBAgQIAAAQIECiYgqC9YQTp9OIL6TldA+wQIECBAgAABAgQIECBAgAABAgQI1E1AUF+3ivfTX0G9AUGAAAECBAgQIECAAAECBAgQIECAAIF8BQT1+XoXvjVBfeFL5AAJECBAgAABAgQIECBAgAABAgQIEKiYgKC+YgUdaHcE9QMV9H4CBAgQIECAAAECBAgQIECAAAECBAi0JiCob82r8lsL6itfYh0kQIAAAQIECBAgQIAAAQIECBAgQKBgAoL6ghWk04cjqO90BbRPgAABAgQIECBAgAABAgQIECBAgEDdBAT1dat4P/0V1BsQBAgQIECAAAECBAgQIECAAAECBAgQyFdAUJ+vd+FbE9QXvkQOkAABAgQIECBAgAABAgQIECBAgACBigkI6itW0IF2R1A/UEHvJ0CAAAECBAgQIECAAAECBAgQIECAQGsCgvrWvCq/taC+8iXWQQIECBAgQIAAAQIECBAgQIAAAQIECiYgqC9YQTp9OIL6TldA+wQIECBAgAABAgQIECBAgAABAgQI1E1AUF+3ivfTX0G9AUGAAAECBAgQIECAAAECBAgQIECAAIF8BQT1+XoXvjVBfeFL5AAJECBAgAABAgQIECBAgAABAgQIEKiYgKC+YgUdaHcE9QMV9H4CBAgQIECAAAECBAgQIECAAAECBAi0JiCob82r8lsL6itfYh0kQIAAAQIECBAgQIAAAQIECBAgQKBgAoL6ghWk04cjqO90BbRPgAABAgQIECBAgAABAgQIECBAgEDdBAT1dat4P/0V1BsQBAgQIECAAAECBAgQIECAAAECBAgQyFdAUJ+vd+FbE9QXvkQOkAABAgQIECBAgAABAgQIECBAgACBigkI6itW0IF2R1A/UEHvJ0CAAAECBAgQIECAAAECBAgQIECAQGsCgvrWvCq/taC+8iXWQQIECBAgQIAAAQIECBAgQIAAAQIECiYgqC9YQTp9OIL6TldA+wQIECBAgAABAgQIECBAgAABAgQI1E1AUF+3ivfTX0G9AUGAAAECBAgQIECAAAECBAgQIECAAIF8BQT1+XoXvjVBfeFL5AAJECBAgAABAgQIECBAgAABAgQIEKiYgKC+YgUdaHcE9QMV9H4CBAgQIECAAAECBAgQIECAAAECBAi0JiCob82r8lsL6itfYh0kQIAAAQIECBAgQIAAAQIECBAgQKBgAoL6ghWk04cjqO90BbRPgAABAgQIECBAgAABAgQIECBAgEDdBAT1dat4P/0V1BsQBAgQIECAAAECBAgQIECAAAECBAgQyFdAUJ+vd+FbE9QXvkQOkAABAgQIECBAgAABAgQIECBAgACBigkI6itW0IF2R1A/UEHvJ0CAAAECBAgQIECAAAECBAgQIECAQGsCgvrWvCq/taC+8iXWQQIECBAgQIAAAQIECBAgQIAAAQIECiYgqC9YQTp9OIL6TldA+wQIECBAgAABAgQIECBAgAABAgQI1E1AUF+3ivfTX0G9AUGAAAECBAgQIECAAAECBAgQIECAAIF8BQT1+XoXvjVBfeFL5AAJECBAgAABAgQIECBAgAABAgQIEKiYgKC+YgUdaHcE9QMV9H4CBAgQIECAAAECBAgQIECAAAECBAi0JiCob82r8lsL6itfYh0kQIAAAQIECBAgQIAAAQIECBAgQKBgAoL6ghWk04cjqO90BbRPgAABAgQIECBAgAABAgQIECBAgEDdBAT1dat4P/0V1BsQBAgQIECAAAECBAgQIECAAAECBAgQyFdAUJ+vd+FbE9QXvkQOkAABAgQIECBAgAABAgQIECBAgACBigkI6itW0IF2R1A/UEHvJ0CAAAECBAgQIECAAAECBAgQIECAQGsCgvrWvCq/taC+8iXWQQIECBAgQIAAAQIECBAgQIAAAQIECiYgqC9YQTp9OIL6TldA+wQIECBAgAABAgQIECBAgAABAgQI1E1AUF+3ivfTX0G9AUGAAAECBAgQIECAAAECBAgQIECAAIF8BQT1+XoXvjVBfeFL5AAJECBAgAABAgQIECBAgAABAgQIEKiYgKC+YgUdaHcE9QMV9H4CBAgQIECAAAECBAgQIECAAAECBAi0JiCob82r8lsL6itfYh0kQIAAAQIECBAgQIAAAQIECBAgQKBgAoL6ghWk04cjqO90BbRPgAABAgQIECBAgAABAgQIECBAgEDdBAT1dat4P/0V1BsQBAgQIECAAAECBAgQIECAAAECBAgQyFdAUJ+vd+FbE9QXvkQOkAABAgQIECBAgAABAgQIECBAgACBigkI6itW0IF2R1A/UEHvJ0CAAAECBAgQIECAAAECBAgQIECAQGsCgvrWvCq1dSOUb7ZTc+bMaXZT2xEgQIAAAQIECBAgQIAAAQIECBAgQCBXgREjRuTaXpaNCeqz1CzZvgT1JSuYwyVAgAABAgQIECBAgAABAgQIECBAoE8BQb3BURkBS99UppQ6QoAAAQIECBAgQIAAAQIECBAgQIBASQTMqC9JofI6TEF9XtLaIUCAAAECBAgQIECAAAECBAgQIECAwP8ICOqNhB4CgnoDggABAgQIECBAgAABAgQIECBAgAABAvkKCOrz9S58a4L6wpfIARIgQIAAAQIECBAgQIAAAQIECBAgUDEBQX3FCjrQ7gjqByro/QQIECBAgAABAgQIECBAgAABAgQIEGhNQFDfmlfltxbUV77EOkiAAAECBAgQIECAAAECBAgQIECAQMEEBPUFK0inD0dQ3+kKaJ8AAQIECBAgQIAAAQIECBAgQIAAgboJCOrrVvF++iuoNyAIECBAgAABAgQIECBAgAABAgQIECCQr4CgPl/vwrcmqC98iRwgAQIECBAgQIAAAQIECBAgQIAAAQIVExDUV6ygA+2OoH6ggt5PgAABAgQIECBAgAABAgQIECBAgACB1gQE9a15VX5rQX3lS6yDBAgQIECAAAECBAgQIECAAAECBAgUTEBQX7CCdPpwBPWdroD2CRAgQIAAAQIECBAgQIAAAQIECBCom4Cgvm4V76e/gnoDggABAgQIECBAgAABAgQIECBAgAABAvkKCOrz9S58a4L6wpfIARIgQIAAAQIECBAgQIAAAQIECBAgUDEBQX3FCjrQ7gjqByro/QQIECBAgAABAgQIECBAgAABAgQIEGhNQFDfmlfltxbUV77EOkiAAAECBAgQIECAAAECBAgQIECAQMEEBPUFK0inD0dQ3+kKaJ8AAQIECBAgQIAAAQIECBAgQIAAgboJCOrrVvF++iuoNyAIECBAgAABAgQIECBAgAABAgQIECCQr4CgPl/vwrcmqC98iRwgAQIECBAgQIAAAQIECBAgQIAAAQIVExDUV6ygA+2OoH6ggt5PgAABAgQIECBAgAABAgQIECBAgACB1gQE9a15VX5rQX3lS6yDBAgQIECAAAECBAgQIECAAAECBAgUTEBQX7CCdPpwBPWdroD2CRAgQIAAAQIECBAgQIAAAQIECBCom4Cgvm4V76e/gnoDggABAgQIECBAgAABAgQIECBAgAABAvkKCOrz9S58a4L6wpfIARIgQIAAAQIECBAgQIAAAQIECBAgUDEBQX3FCjrQ7gjqByro/QQIECBAgAABAgQIECBAgAABAgQIEGhNQFDfmlfltxbUV77EOkiAAAECBAgQIECAAAECBAgQIECAQMEEBPUFK0inD0dQ3+kKaJ8AAQIECBAgQIAAAQIECBAgQIAAgboJCOrrVvF++iuoNyAIECBAgAABAgQIECBAgAABAgQIECCQr4CgPl/vwrcmqC98iRwgAQIECBAgQIAAAQIECBAgQIAAAQIVExDUV6ygA+2OoH6ggt5PgAABAgQIECBAgAABAgQIECBAgACB1gQE9a15VX5rQX3lS6yDBAgQIECAAAECBAgQIECAAAECBAgUTEBQX7CCdPpwBPWdroD2CRAgQIAAAQIECBAgQIAAAQIECBCom4Cgvm4V76e/gnoDggABAgQIECBAgAABAgQIECBAgAABAvkKCOrz9S58a4L6wpfIARIgQIAAAQIECBAgQIAAAQIECBAgUDEBQX3FCjrQ7gjqByro/QQIECBAgAABAgQIECBAgAABAgQIEGhNQFDfmlfltxbUV77EOkiAAAECBAgQIECAAAECBAgQIECAQMEEBPUFK0inD0dQ3+kKaJ8AAQIECBAgQIAAAQIECBAgQIAAgboJCOrrVvF++iuoNyAIECBAgAABAgQIECBAgAABAgQIECCQr4CgPl/vwrcmqC98iRwgAQIECBAgQIAAAQIECBAgQIAAAQIVExDUV6ygA+2OoH6ggt5PgAABAgQIECBAgAABAgQIECBAgACB1gQE9a15VX5rQX3lS6yDBAgQIECAAAECBAgQIECAAAECBAgUTEBQX7CCdPpwBPWdroD2CRAgQIAAAQIECBAgQIAAAQIECBCom4Cgvm4V76e/gnoDggABAgQIECBAgAABAgQIECBAgAABAvkKCOrz9S58a4L6wpfIARIgQIAAAQIECBAgQIAAAQIECBAgUDEBQX3FCjrQ7gjqByro/QQIECBAgAABAgQIECBAgAABAgQIEGhNQFDfmlfltxbUV77EOkiAAAECBAgQIECAAAECBAgQIECAQMEEBPUFK0inD0dQ3+kKaJ8AAQIECBAgQIAAAQIECBAgQIAAgboJCOrrVvF++iuoNyAIECBAgAABAgQIECBAgAABAgQIECCQr4CgPl/vwrcmqC98iRwgAQIECBAgQIAAAQIECBAgQIAAAQIVExDUV6ygA+2OoH6ggt5PgAABAgQIECBAgAABAgQIECBAgACB1gQE9a15VX5rQX3lS6yDBAgQIECAAAECBAgQIECAAAECBAgUTEBQX7CCdPpwBPWdroD2CRAgQIAAAQIECBAgQIAAAQIECBCom4Cgvm4V76e/gnoDggABAgQIECBAgAABAgQIECBAgAABAvkKCOrz9S58a4L6wpfIARIgQIAAAQIECBAgQIAAAQIECBAgUDEBQX3FCjrQ7gjqByro/QQIECBAgAABAgQIECBAgAABAgQIEGhNQFDfmlfltxbUV77EOkiAAAECBAgQIECAAAECBAgQIECAQMEEBPUFK0inD0dQ3+kKaJ8AAQIECBAgQIAAAQIECBAgQIAAgboJCOrrVvF++iuoNyAIECBAgAABAgQIEMaVo4oAACAASURBVCBAgAABAgQIECCQr4CgPl/vwrcmqC98iRwgAQIECBAgQIAAAQIECBAgQIAAAQIVExDUV6ygA+2OoH6ggt5PgAABAgQIECBAgAABAgQIECBAgACB1gQE9a15VX5rQX3lS6yDBAgQIECAAAECBAgQIECAAAECBAgUTEBQX7CCdPpwBPWdroD2CRAgQIAAAQIECBAgQIAAAQIECBCom4Cgvm4V76e/gnoDggABAgQIECBAgAABAgQIECBAgAABAvkKCOrz9S58a4L6wpfIARIgQIAAAQIECBAgQIAAAQIECBAgUDEBQX3FCtpKdxqhfLPvmTNnTrOb2o4AAQIECBAgQIAAAQIECBAgQIAAAQK5CowYMSLX9rJsTFCfpWbJ9iWoL1nBHC4BAgQIECBAgAABAgQIECBAgAABAn0KCOoNjsoIWPqmMqXUEQIECBAgQIAAAQIECBAgQIAAAQIESiJgRn1JCpXXYQrq85LWDgECBAgQIECAAAECBAgQIECAAAECBP5HQFBvJPQQENQbEAQIECBAgAABAgQIECBAgAABAgQIEMhXQFCfr3fhWxPUF75EDpAAAQIECBAgQIAAAQIECBAgQIAAgYoJCOorVtCBdkdQP1BB7ydAgAABAgQIECBAgAABAgQIECBAgEBrAoL61rwqv7WgvvIl1kECBAgQIECAAAECBAgQIECAAAECBAomIKgvWEE6fTiC+k5XQPsECBAgQIAAAQIECBAgQIAAAQIECNRNQFBft4r3019BvQFBgAABAgQIECBAgAABAgQIECBAgACBfAUE9fl6F741QX3hS+QACRAgQIAAAQIECBAgQIAAAQIECBComICgvmIFHWh3BPUDFfR+AgQIECBAgAABAgQIECBAgAABAgQItCYgqG/Nq/JbC+orX2IdJECAAAECBAgQIECAAAECBAgQIECgYAKC+oIVpNOHI6jvdAW0T4AAAQIECBAgQIAAAQIECBAgQIBA3QQE9XWreD/9FdQbEAQIECBAgAABAgQIECBAgAABAgQIEMhXQFCfr3fhWxPUF75EDpAAAQIECBAgQIAAAQIECBAgQIAAgYoJCOorVtCBdkdQP1BB7ydAgAABAgQIECBAgAABAgQIECBAgEBrAoL61rwqv7WgvvIl1kECBAgQIECAAAECBAgQIECAAAECBAomIKgvWEE6fTiC+k5XQPsECBAgQIAAAQIECBAgQIAAAQIECNRNQFBft4r3019BvQFBgAABAgQIECBAgAABAgQIECBAgACBfAUE9fl6F741QX3hS+QACRAgQIAAAQIECBAgQIAAAQIECBComICgvmIFHWh3BPUDFfR+AgQIECBAgAABAgQIECBAgAABAgQItCYgqG/Nq/JbC+orX2IdJECAAAECBAgQIECAAAECBAgQIECgYAKC+oIVpNOHI6jvdAW0T4AAAQIECBAgQIAAAQIECBAgQIBA3QQE9XWreD/9FdQbEAQIECBAgAABAgQIECBAgAABAgQIEMhXQFCfr3fhWxPUF75EDpAAAQIECBAgQIAAAQIECBAgQIAAgYoJCOorVtCBdkdQP1BB7ydAgAABAgQIECBAgAABAgQIECBAgEBrAoL61rwqv7WgvvIl1kECBAgQIECAAAECBAgQIECAAAECBAomIKgvWEE6fTiC+k5XQPsECBAgQIAAAQIECBAgQIAAAQIECNRNQFBft4r3019BvQFBgAABAgQIECBAgAABAgQIECBAgACBfAUE9fl6F741QX3hS+QACRAgQIAAAQIECBAgQIAAAQIECBComICgvmIFHWh3BPUDFfR+AgQIECBAgAABAgQIECBAgAABAgQItCYgqG/Nq/JbC+orX2IdJECAAAECBAgQIECAAAECBAgQIECgYAKC+oIVpNOHI6jvdAW0T4AAAQIECBAgQIAAAQIECBAgQIBA3QQE9XWreD/9FdQbEAQIECBAgAABAgQIECBAgAABAgQIEMhXQFCfr3fhWxPUF75EDpAAAQIECBAgQIAAAQIECBAgQIAAgYoJCOorVtCBdkdQP1BB7ydAgAABAgQIECBAgAABAgQIECBAgEBrAoL61rwqv7WgvvIlLnQHH3300bD11ls3fYwzZswIW221Vdf28+bNC7fddlu45557wvTp08Pw4cPTz0ePHh123333MGzYsB77XrhwYXj44YfD+PHjw7Rp08I222wTTj311PC9730vDBo0qOnjsCEBAgQIECBAgAABAgQIECBAgACBgQgI6geiV8H3CuorWNQSdempp54KZ5111mKP+NNPPw3PPvtsWHfddcNdd90V1l577bT9yy+/HI499tjw4IMPhrXWWiv9/LPPPkvbvvPOO2HfffcNEyZMCF/+8pe79h+/GDjwwAPDzjvvHHbbbbcU1seg/5prrgmjRo0qkZxDJUCAAAECBAgQIECAAAECBAgQKLOAoL7M1WvDsQvq24Bql5kKxDB9zz33DCeeeGI477zzwtJLLx3iTPoY0v/0pz9NfxdnxTdmz7/99tvh7LPPDjfddFO4+uqrw/HHHx/iOP/kk0/CGWecEebOnRuuu+66sOKKK4b58+eH0047Lbz77rvp7+KM/MaXANdff33a7xprrJFpf+yMAAECBAgQIECAAAECBAgQIECAgKDeGOghIKg3IIos0AjSH3rooXD33XeHDTfcMB1unIm/6667hi233DLccsstYaWVVurRjd///vdhjz32CDvssENXAB/D+LgkzhZbbBHOOeecru3jjPqJEyeGO++8M6yyyiopvI9B/+uvvx5uvPHGL+y7yF6OjQABAgQIECBAgAABAgQIECBAoBwCgvpy1Cm3oxTU50atoSUQaATucRmbSy+9NCy77LJpL0888UQ499xzw+abb55C9eWWW67H3l966aWw3377hdVXX70rgG82qI9L6cTZ+rfeemuP9fCX4PC9hQABAgQIECBAgAABAgQIECBAgMAiBQT1BkYPAUG9AVFUgQULFqRlbeI68/fdd1/Yfvvtmz7UX//612kd+pNOOilcfPHFYciQIV1L3/z1r39N+1xhhRW6lr6ZM2dOuPnmm8PHH38cDjvssDRTPy6TM3jw4KbbtCEBAgQIECBAgAABAgQIECBAgACBZgUE9c1K1WQ7QX1NCl3Cbv7hD39ID4T9zne+0xWs99eNuHb9f/zHf6SlbeIs+zgrfv311+962/Tp08MhhxzS9TDZxx57LC1vEx8mG9u68sorQwz5b7/99rDmmmv215yfEyBAgAABAgQIECBAgAABAgQIEFgiAUH9ErFV902C+urWtsw9++yzz9JSN2eddVaYPHly2GuvvfrsTmOZm2effbZrm/333z+MHz8+fO1rX+vxvoULF4aHH344/Sw+pDauVx8fUrvPPvuEZ555JhxwwAHhsssuC7vvvnuZ+Rw7AQIECBAgQIAAAQIECBAgQIBAwQUE9QUvUN6HJ6jPW1x7zQj85S9/CTFsHz58eIgPex0xYkSfb3vllVfCmWeeGd57773wwQcfhJkzZ4aVV145XHDBBWkZm8a69otrN77vuOOOS8vhxC8Ihg4d2sxh2oYAAQIECBAgQIAAAQIECBAgQIDAEgkI6peIrbpvEtRXt7Zl7Vmc9X7ttdemme5x3fgxY8a01JVXX301zcS/6667wtVXXx2OP/740Bjni9pRbO/OO+8MP/7xj9NSOcsvv3y48MIL00z++EXB0UcfHcaOHZv+vxcBAgQIECBAgAABAgQIECBAgACBLAQE9VkoVmgfgvoKFbMiXXnjjTfCwQcfHD788MMUtq+99tot96yxvv2Xv/zlFMKvscYafe7jxRdfTLP3TznllLDDDjuEo446Krz//vvhmGOOCfHBs1dddVXYZZddwkUXXdTU7PyWD9YbCBAgQIAAAQIECBAgQIAAAQIEaicgqK9dyRffYUG9AVE0gVtuuSUtWRPXkT/ttNPC0ksv3fIhxoD9wAMPDHFZnEmTJoUNN9xwkfv4+OOPUxtx6ZsJEyakB8mef/754e677+56z7333hvOOOOMxe6n5QP0BgIECBAgQIAAAQIECBAgQIAAgVoLCOprXf4vdl5Qb0AUSeDdd99NS9388Y9/DL/4xS/CBhtssMjDu//++8P111+fZrrHteV7vxpB/Zw5c8LPf/7z8M1vfrPP/Zx66qlh4sSJYbPNNktL3jz66KNpFv4qq6yS3hP/vPXWW4cZM2aErbbaqkhcjoUAAQIECBAgQIAAAQIECBAgQKCkAoL6khauXYctqG+XrP0uiUCcvb733nundeXjQ137ehDsQw89FHbcccdw6KGHprXlhw0b1qO5Zpa+mT17dhg9enTYaaedwrhx49LMfUH9klTNewgQIECAAAECBAgQIECAAAECBFoVENS3Klbx7QX1FS9wiboXl5+Js+NjCD9lypSw+eab93n0c+fODYcffnh4+OGH09rxRxxxRFeo//bbb4ezzz473HTTTSnsb4Tw3Xe2YMGCcPHFF4eZM2emB9auvvrq6cf33HOPpW9KNGYcKgECBAgQIECAAAECBAgQIECgrAKC+rJWrk3HLahvE6zdtiwwbdq0sOeee6YZ9YuaJd97h48//ngYO3ZsePbZZ8Naa60V1l133fDZZ5+lP7/zzjvh6KOPTkF979n2cT/z5s0LN9xwQ1qHfuTIkV27fuutt8KRRx7Z9TDZ+EDba665Jj1k1sNkWy6pNxAgQIAAAQIECBAgQIAAAQIECPQhIKg3NHoICOoNiCIIxIe6nnTSSeHGG28MkydPDnvttVdThxVnz992221h6tSpYfr06WHllVcO22+/fdh///3Dzjvv3OfSOYvb+axZs9ISOPE4hg8fngL/+IVA/P9eBAgQIECAAAECBAgQIECAAAECBLIQENRnoVihfQjqK1RMXSFAgAABAgQIECBAgAABAgQIECBAoBQCgvpSlCm/gxTU52etJQIECBAgQIAAAQIECBAgQIAAAQIECEQBQb1x0ENAUG9AECBAgAABAgQIECBAgAABAgQIECBAIF8BQX2+3oVvTVBf+BI5QAIECBAgQIAAAQIECBAgQIAAAQIEKiZQy6D+zjvvDAcddFBTpbzgggvCOeec07VtfLjlUUcd1ed7v/vd74a4/1VWWaVrm+4Po1x11VXTgygPO+ywMGzYsC/sZ+7cueHwww8P3/72t8P5558fBg8e3NRxZrWRoD4rSfshQIAAAQIECBAgQIAAAQIECBAgQIBAcwKC+n6cJkyYEI499ti01SeffBLOOOOMcNVVVzUd1L/99tvhyCOPDK+88ko44YQTwnvvvReuueaasOuuu4ZLL700DB06tMe+Ysh/0UUXhV/84hdhgw02aK6KGW4lqM8Q064IECBAgAABAgQIECBAgAABAgQIECDQhEAtg/rFuSxcuDDcddddadb86NGjU5jemPn+/vvvp5nwc+bMCRMnTgxrrbVWv8T33ntvOPTQQ8OkSZPCjjvuGOL+b7jhhnDhhReGqVOnhk033bRrH7Nnz05tjhw5Mpx22mlh6aWX7nf/WW8gqM9a1P4IECBAgAABAgQIECBAgAABAgQIECCweAFBfS+fRx99NBx44IHhK1/5SrjjjjvC1772ta4t/vSnP4VRo0aFb33rW+G6664Lw4cPX6xuDOXj8jVTpkwJ99xzT1hvvfXS9rGNrbfeOu0/thVfcdtrr702zaTv3W6eg1hQn6e2tggQIECAAAECBAgQIECAAAECBAgQIBCCoL7bKGgsU/O73/2uawZ890Eyc+bMNCs+LoUTZ8T3N+P9448/DieddFJ49dVXe6xb3wjqb7755jBmzJjUxEsvvRT222+/cMwxx6RZ+43APO9BKqjPW1x7BAgQIECAAAECBAgQIECAAAECBAjUXUBQ/78jIM5oj8H5EUccEU4++eS0Tvyyyy7bY3zcdttt4ZBDDgm33nprmnF/8cUXh2nTpqWZ8nF5mxi6x4fFdn/FQP/+++8Pd999d/jGN76RftR7Rv2CBQvCeeedF55//vlw0003hdVWW61j41JQ3zF6DRMgQIAAAQIECBAgQIAAAQIECBAgUFMBQf3/Fv4vf/lL2H///cMHH3yQQvUNN9ywx5BoLGMTl7L553/+5/DCCy+kgH7w4MHh2WefDe+8807YYost0pI43dedjw+HHTt27GLXqH/yySfDAQccEC677LKw++67d3QoCuo7yq9xAgQIECBAgAABAgQIECBAgAABAgRqKCCo/9/14a+66qo0k/6cc85Js9t7L2vz4YcfpmVpbr/99vC9730vrSe/zjrrpCHz7rvvpofOxhn28WdxZv7qq6+eftZYTueVV14JJ5xwQnjvvffCNddcE/bZZ580a//zzz9Py+PEZXImTJgQVlhhhY4OQ0F9R/k1ToAAAQIECBAgQIAAAQIECBAgQIBADQUE9SGE7rPp48NcN9hggy8MhRi4n3rqqeG1114L119/fVh//fV7bBNn4h933HEhLo/Tfe35uNGsWbPSmvaTJ09OS+McffTR4fDDDw9Dhw4NDz74YFpuJ75v2223DW+++Wa4/PLL0/I68WG1Bx10UBg3blxYeeWVl3h4tnu9+/gbAV4ECBAgQIAAAQIEyiAQJ8asvfba6TdjG6+5c+eGKVOmhKlTp4bHHnss7LvvviFO5In365999lmPSTzz5s1L9+733HNPmD59elhrrbXCDjvskD4LxN/K7X3vHX8z9+GHHw7jx49Py2Zus8026XNFnOAzaNCgPsk++uij8OKLL5aB1DESIECAAAECBAoj0H2lk8IcVJMHIqgPIT3oNQbixx9/fJoZ33tt+iYtu/YTg/grrrgiLLfccot9a5yJf+SRR4avfvWraXb9/Pnz0w3+E088kf7+S1/6UvqAEG/4b7zxxrDSSis1eyg9thPULxGbNxEgQIAAAQIECFRQ4Fvf+lYK4OMrPisqfhaIE2PiUpbxtckmm6QQ/eyzz0738zFob9xPv/XWW+k+PT6DKk6k2WijjdJvzD799NPpz3EZzP32269HWB+fT3XggQeGnXfeOey2224prI9Bf/wt21GjRi1WOB5TnFTkRYAAAQIECBAg0JyAoL45p0JuFWfEHHvsseGnP/1puuGON89L+mo8JDbevDdm4CxuX/FDQQzoG2vix5v2PffcM/zkJz9JN/Pxde+994a99947zbwfOXLkkh5a0++z9E3TVDYkQIAAAQIECBAosUAM6eM9e/zN1zXWWCOcfvrp6b67r6Uo46SaGN7HCTnxGVSXXHJJ+g3YGOT/5je/SX8XJ9p0f97VJ598Es4444wQZ+zHEH/FFVdMk3NOO+20tHxm/Lu4j/h6+eWX02/uxtn28Xi8CBAgQIAAAQIE6iVQ+xn1L730Upr1Emerx+B8cTfF8UY7/rf88ssvcpQ88sgjYbvttkuzbPoL6mfPnh1Gjx6dwvd4ox7XxI/viSH9pEmTuh5m+8c//jF8//vfTw+6PfPMM9s+OgX1bSfWAAECBAgQIECAQAEE4vKN8blR8dlSMTDvb/ZV43NDnDkfn1u15pprdvUihvVx+cu4pGX3Z17FMD7e82+xxRbp7xuvOKN+4sSJ6fPHKqusksL7+CXA66+/PqDfpC0Aq0MgQIAAAQIECBBYQoHaB/W//OUvw+67754e6BofBjtkyJBFUja2O+yww9KvqcbZMr1fcXmao446Ks3KiTfafS05E2/k48No77rrrvRfXCMzvhrr2Mf1Ltdbb730d40PBHF2T/eb+yWsd79vE9T3S2QDAgQIECBAgACBkgs0ZrXHe/I77rij67dZF9ethx56KOy4445p8ky8b48Tbbq/GvftX/nKV1KQHycCNRvUx9+ejb/lG59TtdVWW5Vc1+ETIECAAAECBAgsiUCtg/oYmMelZ2IA/rOf/SwcfPDBfRr+4Q9/SA+Viq/uv87aeEN8CGwM8eOs+vvuuy9sv/32fe6rcRP/gx/8IK2L3wjHzahfkiHsPQQIECBAgAABAgRaE3jttdfCAQcckCbfxNntI0aM6HcHjedaXXDBBYucQPPXv/41Bf7xc0Fj4k1j6Zv4swkTJqRldRpfEsyZMyfNwv/444/T54gtt9wyLZPT/SG3/R6UDQgQIECAAAECBCojUOug/qOPPgonnHBCukGeMWPGYmevxDUszzvvvDB+/Pj0cKk4+2adddZJAyHejMfla+LMmTgTJj6QtvGAqt4jpbGfxx9//Au/MtvXGvWHHnpov+F/ViPSjPqsJO2HAAECBAgQqLNAXJN8ypQpYerUqeGxxx5LEz76WhoxPjMphsUx3J0+fXpYa621wg477BCOO+64tBxi79/SjJNNHn744XRfGu8ft9lmm7SuebxHHTRoUJ3Zm+57Y8nKODv+hz/8YbjsssvCb3/72xAD/DjhJq43v8suu4Rll122a5+N37Dta0b9ooL6+OZY00MOOaTrYbJxPMTfxI2/pRvHxZVXXhl+/etff+GzQdOdsSEBAgQIECBAgEAlBGod1Pd1M91XZd9+++1w8sknp5vo+NCnjTfeOG36zDPPhA8//DCtPxkfLrXqqqv2OTgaa2HGmfyNB8Y2No4f0mLgHz9wxXXu4yvexMcPCzH8HzZsWNsHnaC+7cQaIECAAAECBCosECdlxJnX48aNC++8807q6SabbJJC9Lg04nLLLdej92+99Va677v//vtDXPt8o402Cu+99154+umn05/j2unxeUrdw/pHH3003UfuvPPOYbfddkv3jjHoj8HvqFGjKqybXdcas+Mb3vFePv7/OLt95syZqaGjjz66xz34c889l9a0byxt032N+rj9iy++mJ4rFV/dl7Ls/cVKXK/+xBNPTPuKnyPizP74RUFcjtOLAAECBAgQIECgvgK1Dur/9Kc/pQ8zMXTv70GyjSESf1X1gQceSLPw44ek+IrrSMZfV+0966b3sIo3/nEt/PihLQbwcd3K3q/4szirJq6VGV8HHXRQ+qAXP6jl8RLU56GsDQIECBAgQKCKAjGkj7Pm4/rla6yxRjj99NNDfM5QXO5kUa/GA0TjRI84g/uSSy5J96Ux2P3Nb36T/i4uzdJ92cXGUipxxn4M8VdcccWupVTieujx7+I+4uvll18O119/fZptH4/H6/8EfvSjH4Wzzjor/UVcbiZOlmncmz///PPp3v6JJ57osX59414+3sf3rlf8YiXOtI9rzcfAv3tQ35f7Bx98kH5rIo6Pxf1GrroRIECAAAECBAjUQ6DWQX09StxaLwX1rXnZmgABAgQIECDQEGj85uTqq6+eAvNNN910sTiN5xbFCRnxNza7z9COYX2cGHLEEUek9dDjEozx4aXNPpy08SXA66+/3ucEkTpXLn6Zcu6554bDDz88fbnS+zdXY+AeZ7zvsccePb78iLPm43OmYogflyhad911w9/+9rc0Cz9O2pk1a1Zi7S+oj/WNE4V+/OMfpwfILr/88ukLnsmTJ6cvWuJs/vhlQONLlzrXSt8JECBAgAABAnURENTXpdJN9lNQ3ySUzQgQIECAAAEC3QQaDwiNzzGKvxnZe4nDRWE99NBDYccdd0wzsWNIG4P47q9GkN9YaiXO+G42qI9Bc3x2UgyB429/evUUaAT1fdUqPug11jD+BsPEiRNTKN94xeUwb7nllvDTn/40xBo11rSPS9rEED/WMYbwq6yySp/sjWVyTjnllPQ8gqOOOiq8//774Zhjjglxec745UEM/uNymd3XyVdHAgQIECBAgACB6goI6qtb2yXqmaB+idi8iQABAgQIEKi5QHwIaVxrPC5VE9eLHzFiRL8ijXXSL7jggjRrvvdrUc9Taix9E382YcKEtGxK40uCGC7HWfhxiZa4dMuWW26ZlnUZPHhwv8dStw1ijeIDXuMDeeMXJc3Y92f01FNPhV133TXsueee6blVvZ9H0Hh/rE9caicufRNrGB8ke/755/dY4ujee+9NtZs0aVJ6oLAXAQIECBAgQIBA9QUE9dWvcUs9FNS3xGVjAgQIECBAgEASeOSRR8J2222XQt8f/vCH6eGgv/3tb0MM8Bszrns/z+iXv/xleoBoXzPqFxXUx7amT5+eQubGw2Qfe+yxtLxNfJjsvvvum553FMPf3svpKNX/CTR+myE+P+riiy8OQ4YM6cGzuBn1i3KMS9nEWfAnn3xy+rJkzJgxfXLHBwfH5wbEmfqbbbZZ+m2K+Oyr7rPw45+33nrrMGPGDL8RYeASIECAAAECBGoiIKivSaGb7aagvlkp2xEgQIAAAQIE/k+gMTs+Pkj0vffeCx9++GF6qGicPR3XL4+vuO54fGhoYz305557Lq2D3ljapvsa9XH7xvIo8f93X/M8hsIPP/xwmg0+bdq0EJdcOfHEE9O+nnnmmTSzP35REL8E8Fq0wBtvvBEOPvjgMHv27B4z2RtbN9aojw8DjuvI917DvvdeG1+erLPOOov9giS2N3r06LDTTjuFcePGpWVyBPVGKQECBAgQIECAQBQQ1BsHPQQE9QYEAQIECBAgQKB1gR/96EfhrLPOSm+MS5bEpU3imvLx9fzzz6elaOIDSLuviR5D/DijO86Gjw8OveSSS9LDQ2MQ//TTT6eZ9jEwjoF/fw8nje3EpVSOO+64tBxO/EJg6NChrXekJu/o/rDe+IVGfPhv44uSRr1eeOGFFLov7guP+MyA+CXN5Zdfnr6cievWx+VvFvVasGBBmr0fv7iJs+7jQ4fjK9bW0jc1GXi6SYAAAQIECBBYjICg3vAQ1BsDBAgQIECAAIEBCjQeTnr44YenJVB6z8BuzNDeY489UigcA/n4irPm4wNIY4gfH1i67rrrhr/97W8pzI1L5cyaNasrzF1vvfX6PMoYPMfAOM7+jg+QXX755dNM7cmTJ6e24mz++GVAo90BbmJJsAAAIABJREFUdrcSb583b144++yz05JB0WXjjTcOn376addvQMRQPS5l03uN/1deeSV9ifLss8+mh8nGV6zN1VdfHb773e+GxsSX3kixvRtuuCGtOT9y5MiuH7/11lvhyCOP7HqYbAz84zHFh8x6mGwlhppOECBAgAABAgSaEhDUN8VUn43MqK9PrfWUAAECBAgQyE6gEdR3nzHffe+LW/P87bffDrfcckuajR2D38aa9nFJmxjix+VRuq9fvqijbiyTc8opp6SA96ijjuoKfuNa9/HLgxj8C3576sUH8T7wwANphntcF36ZZZbp8o/PHBg0aNAXuGON9ttvv/D3v/89bLLJJmnGfXxeQPxNhiV9xS9kfLGypHreR4AAAQIECBCohoCgvhp1zKwXgvrMKO2IAAECBAgQqJHAbbfdlh7wGteNj7Ote7/6ejDs4oieeuqptIzKnnvuGa644oqw3HLLLXLzuIROXGonLn0zYcKE9CBZS6nUaPDpKgECBAgQIECAQCUEBPWVKGN2nRDUZ2dpT/8j8Oe3FoRJj88L//Xn+eHjTxbWkmXokKXCd76+bNjnn4aFr395cC0NdJoAAQJVF3jooYfCjjvumNacj0umDBkypEeXFzejflE2cSmbOAs+Lr0SZ3uPGTOmT8L7778/nHrqqWHixIlhs80283DSqg82/SNAgAABAgQIEKikgKC+kmVd8k4J6pfczju/KBBD+lNueyd8sqCeAX1vkSGDlwqXH7yysN7JQoAAgQoKvPHGG+Hggw8Os2fPDnfffXdah7z7q7FG/d57753Wke+9hn1vkunTp6cZ+uuss056oGnjQae9t4vtjR49Ouy0005h3LhxaZmcuIRKXMal+3I58c9bb711mDFjRthqq60qWAFdIkCAAAECBAgQIFBuAUF9ueuX+dEL6jMnrfUOL5nyfnjkxb/X2qB357ddf7lw+h4rMiFAgACBignEGfBx5vsRRxyR1iyPD4xthOvPP/98OOyww8ILL7yQQvf4875e7777bgrYL7/88hAfKhrXrY/L3yzqtWDBgjR7Pz54Nra9+uqrp83uueceS99UbHzpDgECBAgQIECAQPUFBPXVr3FLPRTUt8Rl434E9rlibm2Xu+mLJi6DM+nk1YwdAgQIEKigwLx588LZZ58drrnmmjB8+PCw8cYbh08//TQF6fEVQ/W4lM3gwT2XQXvllVfSuvbPPvtsephsfK233nrh6quvDt/97ndD4/6sN1ls74Ybbkiz90eOHNn147feeisceeSRXQ+TjYF/PKb4kFkPk63gwNMlAgQIECBAgACBSggI6itRxuw6IajPztKeQvjej97CsAiBX535ZS4ECBAgUFGB+fPnhwceeCDNcI/LzSyzzDJh++23D2PHjg3bbbddGDRo0Bd6HsP5/fbbL/z9738Pm2yySZpxv/POO4cVVlhhiZVmzZqVlsCZPHly+tLg6KOPTscQ/78XAQIECBAgQIAAAQLFExDUF68mHT0iQX1H+SvXuKB+0SUV1FduqOsQAQIECBAgQIAAAQIECBAgQGBAAoL6AfFV782C+urVtJM9EtQL6js5/rRNgAABAgQIECBAgAABAgQIECiLgKC+LJXK6TgF9TlB16QZQb2gviZDXTcJECBAgAABAgQIECBAgAABAgMSENQPiK96bxbUV6+mneyRoF5Q38nxp20CBAgQIECAAAECBAgQIECAQFkEBPVlqVROxymozwm6Js0I6gX1NRnqukmAAAECBAgQINCHwNy5c8OUKVPC1KlTw2OPPRb23XffcNVVV4WhQ4f2abZgwYLwxBNPhJ///OfhP//zP8PTTz8dZsyYEbbaaqse71m4cGF4+OGHw/jx48O0adPCNttsE0499dTwve99b5EP71YkAgQIECBQZAFBfZGr04FjE9R3AL3CTQrqBfUVHt66RoAAAQIECBAgsBiBGLbfeeedYdy4ceGdd95JW26yySYpRD/77LPDcsstt8h3v/baa+Gkk04K9913X/r5yiuvHDbaaKNw2WWXhU033bTHex599NFw4IEHhp133jnstttuKay/7bbbwjXXXBNGjRqlPgQIECBAoFQCgvpSlav9Byuob79xnVoQ1Avq6zTe9ZUAAQIECBAgQOB/BGJIH2fNX3jhhWGNNdYIp59+eth7773DCiussFiil156KYwZMybEAP7ggw9Os+O/9a1vLXJ2/CeffBLOOOOMEGfsX3fddWHFFVcM8+fPD6eddlp49913098NHz48tffyyy+H66+/Pu0vHo8XAQIECBAoooCgvohV6eAxCeo7iF/BpgX1gvoKDmtdIkCAAAECBAgQ6EfgySefDPvss09YffXVU2Deeyb8ot4eQ/Y40/6KK64I//Zv/5YC98UtjxPD+NGjR4ctttginHPOOV27jDPqJ06cmGbzr7LKKim8j/t9/fXXw4033hhWWmkl9SNAgAABAoUUENQXsiydOyhBfefsq9iyoF5QX8VxrU8ECBAgQIAAAQJ9CzRmtV977bXhjjvuSEvTNPP6/e9/H/bYY4/wne98J9x0001htdVWW+zbmg3qH3zwwXDssceGW2+99Qtr3DdzXLYhQIAAAQJ5CQjq85IuSTuC+pIUqiSHKagX1JdkqDpMAgQIECBAgACBjATiGvMHHHBA+NKXvpTWix8xYkRTe45L5cT17G+++ea0/E1/r8bSN3/961/DhAkT0rI6jS8J5syZk/bz8ccfh8MOOyxsueWWaZmcwYMH97dbPydAgAABAh0TENR3jL6YDQvqi1mXsh6VoF5QX9ax67gJECBAgAABAgSWTOCRRx4J2223XTjzzDPDD3/4w/QQ2N/+9rchBvjbb799GDt2bNhll13Csssu29XARx99FE444YQwffr0tGTNn/70p7RMTfzzWmutFfbaa69w/PHHh6997Ws9Dir+/JBDDul6mOxjjz2W3hcfJrvvvvuGK6+8Mvz6178Ot99+e1hzzTWXrEPeRYAAAQIEchIQ1OcEXZZmBPVlqVQ5jlNQL6gvx0h1lAQIECBAgAABAlkJxKD9oIMOChtttFF47733wocffpj+f5zdPnPmzNTM0UcfHS699NIwbNiw9Oc4Kz4ukfPcc8+lde2ffvrpsMkmm6Q15uODYGPIHwP7n/3sZ+lLgMZr4cKF4eGHHw7jx48P06ZNS+vVn3jiiWl9/GeeeSbN7I9fFOy+++5Zdc9+CBAgQIBA2wQE9W2jLeeOBfXlrFtRj1pQL6gv6th0XAQIECBAgAABAu0R+NGPfhTOOuustPO43Ex8KGzjAa7PP/98WormiSee6LF+fZxBP2rUqPDUU0+lUD8uZbPVVluFQYMGpeVs4sz4uM/ddtutqfXrP/jgg3Dcccel5XDiFwKLeyhtexTslQABAgQItC4gqG/drNLvENRXury5d05QL6jPfdBpkAABAgQIECBAoKMCF154YTj33HPD4YcfHuK6841Z842Dig93jTPe44Njr7vuujB8+PDw0ksvhf322y/MnTs3Bfj/8i//0qMPjeA9rnkf3z9y5Mg++xhn2cdZ/T/+8Y/TA2SXX375EI9p8uTJqa04mz8uvxP/vxcBAgQIECiSgKC+SNUowLEI6gtQhAodgqBeUF+h4awrBAgQIECAAAECTQg0gvoYuMflbHq/4oNe49/Hh8FOnDgxLWnTCOrjsjcxZI9L3vR+xbXnjzrqqDS7/qSTTurzSF588cWw//77h1NOOSXssMMO6T3vv/9+OOaYY9ISO/HLg7hG/kUXXdRjnfwmumYTAgQIECDQVgFBfVt5y7dzQX35albkIxbUC+qLPD4dGwECBAgQIECAQPYCcdZ7fMBrXDc+PlC296uxHv2bb74Z7rnnnrDeeuuFt99+O60n/+6774a77747fOMb3/jC+xpr319wwQXhnHPOWeSBx3Xw41I7cQZ+XD4nPkj2/PPPT/vccMMN03vuvffetCTPpEmTuv4uewV7JECAAAECrQsI6ls3q/Q7BPWVLm/unRPUC+pzH3QaJECAAAECBAgQ6KjAQw89FHbcccc06/3iiy8OQ4YM6XE8i5pRHx84G2e8/+53vwtTp04Nm2666Rf60MyM+vvvvz+ceuqpaab+Zpttlpa8efTRR3vM0o9/3nrrrcOMGTPSOvheBAgQIECgKAKC+qJUoiDHIagvSCEqchiCekF9RYaybhAgQIAAAQIECDQp8MYbb4SDDz44zJ49u8dM9sbbG2vU77333mkd+cYa9rfcckt60Gx8aGycBT948OCuFhtr1N93330h/rf99tt/4Whie6NHjw477bRTGDduXFh66aUF9U3WzGYECBAgUAwBQX0x6lCYoxDUF6YUlTgQQb2gvhIDWScIECBAgAABAgSaFogPc7355pvDEUccEXbffff0wNg111wzvf/5559PYfwLL7wQbr/99vTzxqsRtD/55JPh+uuvT0vhDBo0KMyfPz+tSx8D/H333TfEmfUrrbRSj+NZsGBBmr0/c+bM1HZc6z6+4tI6lr5punQ2JECAAIEOCwjqO1yAojUvqC9aRcp9PIJ6QX25R7CjJ0CAAAECBAgQWBKBefPmhbPPPjtcc801Yfjw4WHjjTcOn376aQrS4yuG6ieffHKPWfPx7x955JEU8MeHy8a16//hH/4hvPzyy+G1114LW2yxRbj11lvD+uuv/4VDiu3dcMMNac35kSNHdv38rbfeCkceeWTXw2TjEjvxmOJDZj1Mdkkq6z0ECBAg0E4BQX07dUu4b0F9CYtW4EMW1AvqCzw8HRoBAgQIECBAgEAbBeJM+AceeCDNcI/rwi+zzDJpyZqxY8eG7bbbLs2WX9Tr1VdfTQ+C/dWvfpUC+0022SR8//vfD2PGjAmrrrpqy0c8a9astATO5MmT05cGRx99dDqG+P+9CBAgQIBAkQQE9UWqRgGORVBfgCJU6BAE9YL6Cg1nXSFAgAABAgQIECBAgAABAgQItE1AUN822nLuWFBfzroV9agF9YL6oo5Nx0WAAAECBAgQIECAAAECBAgQKJKAoL5I1SjAsQjqC1CECh2CoF5QX6HhrCsECBAgUGCBP7+1IEx6fF74rz/PDx9/srDAR9q+Qxs6ZKnwna8vG/b5p2Hh618e3L6G7JkAAQIECBAgQKAtAoL6trCWd6eC+vLWrohHLqgX1BdxXDomAgQIEKiWQAzpT7ntnfDJgnoG9L2rOWTwUuHyg1cW1ldrmOsNAQIECBAgUAMBQX0NitxKFwX1rWjZtj8BQb2gvr8x4ucECBAgQGCgApdMeT888uLfB7qbSr1/2/WXC6fvsWKl+qQzBAgQIECAAIGqCwjqq17hFvsnqG8RzOaLFRDUC+qdIgQIECBAoN0C+1wxt7bL3fRlG5fBmXTyau2mt38CBAgQIECAAIEMBQT1GWJWYVeC+ipUsTh9ENQL6oszGh0JAQIECFRVwP2G+42qjm39IkCAAAECBOolIKivV7377a2gvl8iG7Qg4IOzD84tDBebEiBAgACBJRJwv+F+Y4kGjjcRIECAAAECBAomIKgvWEE6fTiC+k5XoFrt++Dsg3O1RrTeECBQJ4H4gNJJj88L//Xn+bVdViUun/Kdry8b9vmnYYV+MKn7Dfcbdfq3SV8JECBAgACB6goI6qtb2yXqmaB+idi8qQ8BH5x9cHZyECBAoIwCMaQ/5bZ3wicLFpbx8DM/5iGDlwqXH7xyYcN69xvuNzIf9HZIgAABAgQIEOiAgKC+A+hFblJQX+TqlO/YfHD2wbl8o9YREyBAIIRLprwfHnnx7yi6CWy7/nLh9D1WLKSJ+w33G4UcmA6KAAECBAgQINCigKC+RbCqby6or3qF8+2fD84+OOc74rRGgACBbAT2uWJubZe76UswLoMz6eTVsgHOeC/uN9xvZDyk7I4AAQIECBAg0BEBQX1H2IvbqKC+uLUp45H54OyDcxnHrWMmQICA61e5rl/qVa56+ReGAAECBAgQIEBg0QKCeiOjh4Cg3oDIUsAHZx+csxxP9kWAAIG8BFy/ynX9Uq9y1Suv81g7BAgQIECAAIGyCQjqy1axNh+voL7NwDXbvQ/OPjjXbMjrLgECFRFw/SrX9Uu9ylWvivwzoRsECBAgQIAAgcwFBPWZk5Z7h4L6ctevaEfvg7MPzkUbk46HAAECzQi4fpXr+qVe5apXM+egbQgQIECAAAECdRQQ1Nex6ovps6DegMhSwAdnH5yzHE/2RYAAgbwEXL/Kdf1Sr3LVK6/zWDsECBAgQIAAgbIJCOrLVrE2H6+gvs3ANdu9D84+ONdsyOsuAQIVEXD9Ktf1S73KVa+K/DOhGwQIECBAgACBzAUE9ZmTlnuHgvpy169oR++Dsw/ORRuTjocAAQLNCLh+lev6pV7lqlcz56BtCBAgQIAAAQJ1FBDU17Hqi+mzoN6AyFLAB2cfnLMcT/ZFgACBvARcv8p1/VKvctUrr/NYOwQIECBAgACBsgkI6stWsTYfr6C+zcA1270Pzj4412zI6y4BAhURcP0q1/VLvcpVr4r8M6EbBAgQIECAAIHMBQT1mZOWe4eC+nLXr2hH74OzD85FG5OOhwABAs0IuH6V6/qlXuWqVzPnoG0IECBAgAABAnUUENTXser/2+dGKN8swZw5c5rd1HYEksBhPx1EYhECNx/6ORcCBAgQKLCA69eii1PU65d6lateBT71HRoBAgQIECBQAYERI0aUtheC+tKWbuAHLqgfuKE9LF7AB2cfnJ0jBAgQKKOA61e5rl/qVa56lfHfBMdMgAABAgQIlEdAUF+eWjnSfgQsfWOIZCngV9EXrfmrM7+cJbN9ESBAgEDGAq5f5bp+qVe56pXx6Wp3BAgQIECAAIHKCJhRX5lSZtMRQX02jvbyPwI+OPvg7FwgQIBAGQVcv8p1/VKvctWrjP8mOGYCBAgQIECAQB4Cgvo8lEvUhqC+RMUqwaH64OyDcwmGqUMkQIDAFwRcv8p1/VKvctXLPzkECBAgQIAAAQKLFhDUGxk9BAT1BkSWAj44++Cc5XiyLwIECOQl4PpVruuXepWrXnmdx9ohQIAAAQIECJRNQFBftoq1+XgF9W0GrtnufXD2wblmQ153CRCoiIDrV7muX+pVrnpV5J+JWnXjz28tCJMenxf+68/zw8efLKxV3xudHTpkqfCdry8b9vmnYeHrXx5cSwOdJkCAAIH2Cwjq229cqhYE9aUqV+EP1gdnH5wLP0gdIAECBBYh4PpVruuXepWrXv7RKZdADOlPue2d8MmCegb0vas1ZPBS4fKDVxbWl2sYO1oCBAiURkBQX5pS5XOggvp8nOvSig/OPjjXZazrJwEC1RJw/SrX9Uu9ylWvav1rUf3eXDLl/fDIi3+vfkdb6OG26y8XTt9jxRbeYVMCBAgQINCcgKC+OafabCWor02pc+moD84+OOcy0DRCgACBjAVcv8p1/VKvctUr49PV7tossM8Vc2u73E1ftHEZnEknr9ZmebsnQIAAgToKCOrrWPXF9FlQb0BkKeCDsw/OWY4n+yJAgEBeAq5f5bp+qVe56pXXeaydbAScX86vbEaSvRAgQIBAMwKC+maUarSNoL5Gxc6hq27s3djnMMw0QYAAgcwFXL/Kdf1Sr3LVK/MT1g7bKuD8cn61dYDZOQECBAj0EBDUGxA9B8RSS6U/L1zoYUGGxsAF3Ni7sR/4KLIHAgQI5C/g+lWu65d6late+Z/RWhyIgPPL+TWQ8eO9BAgQINCagKC+Na/Kb21GfeVLnGsH3di7sc91wGmMAAECGQm4fpXr+qVe5apXRqep3eQk4PxyfuU01DRDgAABAiEEQb1h0ENAUG9AZCngxt6NfZbjyb4IECCQl4DrV7muX+pVrnrldR5rJxsB55fzK5uRZC8ECBAg0IyAoL4ZpRptI6ivUbFz6Kobezf2OQwzTRAgQCBzAdevcl2/1Ktc9cr8hLXDtgo4v5xfbR1gdk6AAAECPQQE9QZEzwFhjXojIkMBN/Zu7DMcTnZFgACB3ARcv8p1/VKvctUrtxNZQ5kIOL+cX5kMJDshQIAAgaYEBPVNMdVnIzPq61PrPHrqxt6NfR7jTBsECBDIWsD1q1zXL/UqV72yPl/tr70Czi/nV3tHmL0TIECAQHcBQb3x0ENAUG9AZCngxt6NfZbjyb4IECCQl4DrV7muX+pVrnrldR5rJxsB55fzK5uRZC8ECBAg0IyAoL4ZpRptI6ivUbFz6Kobezf2OQwzTRAgQCBzAdevcl2/1Ktc9cr8hLXDtgo4v5xfbR1gdk6AAAECPQQE9QZEzwFhjXojIkMBN/Zu7DMcTnZFgACB3ARcv8p1/VKvctUrtxNZQ5kIOL+cX5kMJDshQIAAgaYEBPVNMdVnIzPq61PrPHrqxt6NfR7jTBsECBDIWsD1q1zXL/UqV72yPl/tr70Czi/nV3tHmL0TIECAQHcBQb3x0ENAUG9AZCngxt6NfZbjyb4IECCQl4DrV7muX+pVrnrldR5rJxsB55fzK5uRZC8ECBAg0IyAoL4ZpRptI6ivUbFz6Kobezf2OQwzTRAgQCBzAdevcl2/1Ktc9cr8hLXDtgo4v5xfbR1gdk6AAAECPQQE9QZEzwFhjXojIkMBN/Zu7DMcTnZFgACB3ARcv8p1/VKvctUrtxNZQ5kIOL+cX5kMJDshQIAAgaYEBPVNMdVnIzPq61PrPHrqxt6NfR7jTBsECBDIWsD1q1zXL/UqV72yPl/tr70Czi/nV3tHmL0TIECAQHcBQb3x0ENAUG9AZCngxt6NfZbjyb4IECCQl4DrV7muX+pVrnrldR5rJxsB55fzK5uRZC8ECBAg0IyAoL4ZpRptI6ivUbFz6Kobezf2OQwzTRAgQCBzAdevcl2/1Ktc9cr8hLXDtgo4v5xfbR1gdk6AAAECPQQE9QZEzwFhjXojIkMBN/Zu7DMcTnZFgACB3ARcv8p1/VKvctUrtxNZQ5kIOL+cX5kMJDshQIAAgaYEBPVNMdVnIzPq61PrPHrqxt6NfR7jTBsECBDIWsD1q1zXL/UqV72yPl/tr70Czi/nV3tHmL0TIECAQHcBQb3x0ENAUG9AZCngxt6NfZbjyb4IECCQl4DrV7muX+pVrnrldR5rJxsB55fzK5uRZC8ECBAg0IyAoL4ZpRptI6ivUbFz6Kobezf2OQwzTRAgQCBzAdevcl2/1Ktc9cr8hLXDtgo4v5xfbR1gdk6AAAECPQQE9QZEzwFhjXojIkMBN/Zu7DMcTnZFgACB3ARcv8p1/VKvctUrtxNZQ5kIOL+cX5kMJDshQIAAgaYEBPVNMdVnIzPq61PrPHrqxt6NfR7jTBsECBDIWsD1q1zXL/UqV72yPl/tr70Czi/nV3tHmL0TIECAQHcBQb3x0ENAUG9AZCngxt6NfZbjyb4IECCQl4DrV7muX+pVrnrldR5rJxsB55fzK5uRZC8ECBAg0IyAoL4ZpRptI6ivUbFz6Kobezf2OQwzTRAgQCBzAdevcl2/1Ktc9cr8hLXDtgo4v5xfbR1gdk6AAAECPQQE9QZEzwFhjXojIkMBN/Zu7DMcTnZFgACB3ARcv8p1/VKvctUrtxNZQ5kIOL+cX5kMJDshQIAAgaYEBPVNMdVnIzPq61PrPHrqxt6NfR7jTBsECBDIWsD1q1zXL/UqV72yPl/tr70Czi/nV3tHmL0TIECAQHcBQb3x0ENAUG9AZCngxt6NfZbjyb4IECCQl4DrV7muX+pVrnrldR5rJxsB55fzK5uRZC8ECBAg0IyAoL4ZpRptI6ivUbFz6Kobezf2OQwzTRAgQCBzAdevcl2/1Ktc9cr8hLXDtgo4v5xfbR1gdk6AAAECPQQE9QZEzwFhjXojIkMBN/Zu7DMcTnZFgACB3ARcv8p1/VKvctUrtxNZQ5kIOL+cX5kMJDshQIAAgaYEBPVNMdVnIzPq61PrPHrqxt6NfR7jTBsECBDIWsD1q1zXL/UqV72yPl/tr70Czi/nV3tHmL0TIECAQHcBQb3x0ENAUG9AZCngxt6NfZbjyb4IECCQl4DrV7muX+pVrnrldR5rJxsB55fzK5uRZC8ECBAg0IyAoL4ZpRptI6ivUbFz6Kobezf2OQwzTRAgQCBzAdevcl2/1Ktc9cr8hLXDtgo4v5xfbR1gdk6AAAECPQQE9QZEzwFhjXojIkMBN/Zu7DMcTnZFgACB3ARcv8p1/VKvctUrtxNZQ5kIOL+cX5kMJDshQIAAgaYEBPVNMdVnIzPq61PrPHrqxt6NfR7jTBsECBDIWsD1q1zXL/UqV72yPl/tr70Czi/nV3tHmL0TIECAQHcBQb3x0ENAUG9AZCngxt6NfZbjyb4IECCQl4DrV7muX+pVrnrldR5rJxsB55fzK5uRZC8ECBAg0IyAoL4ZpRptI6ivUbFz6Kobezf2OQwzTRAgQCBzAdevcl2/1Ktc9cr8hLXDtgo4v5xfbR1gdk6AAAECPQQE9QZEzwFhjXojIkMBN/Zu7DMcTnZFgACB3ARcv8p1/VKvctUrtxNZQ5kIOL+cX5kMJDshQIAAgaYEBPVNMdVnIzPq61PrPHrqxt6NfR7jTBsECBDIWsD1q1zXL/UqV72yPl/tr70Czi/nV3tHmL0TIECAQHcBQb3x0ENAUG9AZCngxt6NfZbjyb4IECCQl4DrV7muX+pVrnrldR5rJxsB55fzK5uRZC8ECBAg0IyAoL4ZpRptI6ivUbFz6Kobezf2OQwzTRAgQCBzAdevcl2/1Ktc9cr8hLXDtgo4v5xfbR1gdk6AAAECPQQE9QZEzwFhjXojIkMBN/Zu7DMcTnZFgACB3ARcv8p1/VKvctUrtxNZQ5kIOL+cX5kMJDshQIAAgaYEBPVNMdVnIzPq61PrPHrqxt6NfR7jTBsECBDIWsD1q1zXL/UqV72yPl9iTf79AAAgAElEQVTtr70Czi/nV3tHmL0TIECAQHcBQb3x0ENAUG9AZCngxt6NfZbjyb4IECCQl4DrV7muX+pVrnrldR5rJxsB55fzK5uRZC8ECBAg0IyAoL4ZpRptI6ivUbFz6Kobezf2OQwzTRAgQCBzAdevcl2/1Ktc9cr8hLXDtgo4v5xfbR1gdk6AAAECPQQE9QZEzwFhjXojIkMBN/Zu7DMcTnZFgACB3ARcv8p1/VKvctUrtxNZQ5kIOL+cX5kMJDshQIAAgaYEBPVNMdVnIzPq61PrPHrqxt6NfR7jTBsECBDIWsD1q1zXL/UqV72yPl/tr70Czi/nV3tHmL0TIECAQHcBQb3x0ENAUG9AZCngxt6NfZbjyb4IECCQl4DrV7muX+pVrnrldR5rJxsB55fzK5uRZC8ECBAg0IyAoL4ZpRptI6ivUbFz6Kobezf2OQwzTRAgQCBzAdevcl2/1Ktc9cr8hLXDtgo4v5xfbR1gdk6AAAECPQQE9QZEzwFhjXojIkMBN/Zu7DMcTnZFgACB3ARcv8p1/VKvctUrtxNZQ5kIOL+cX5kMJDshQIAAgaYEBPVNMdVnIzPq61PrPHrqxt6NfR7jTBsECBDIWsD1q1zXL/UqV72yPl/tr70Czi/nV3tHmL0TIECAQHcBQb3x0ENAUG9AZCngxt6NfZbjyb4IECCQl4DrV7muX+pVrnrldR5rJxsB55fzK5uRZC8ECBAg0IyAoL4ZpRptI6ivUbFz6Kobezf2OQwzTRAgQCBzAdevcl2/1Ktc9cr8hLXDtgo4v5xfbR1gdk6AAAECPQQE9QZEzwFhjXojIkMBN/Zu7DMcTnZFgACB3ARcv8p1/VKvctUrtxNZQ5kIOL+cX5kMJDshQIAAgaYEBPVNMdVnIzPq61PrPHrqxt6NfR7jTBsECBDIWsD1q1zXL/UqV72yPl/tr70Czi/nV3tHmL0TIECAQHcBQX2Nx0MjlG+WYM6cOc1uajsCSeCwnw4isQiBmw/9nAsBAgQIFFjA9WvRxSnq9Uu9ylWvAp/6Dm0RAs4v55cTgwABAmUTGDFiRNkOuet4/z97bwIsVXmtfy8BQWQKEIWAuZDBP6i5oBEjCRgqYbglEFAvhFniBUUmlTEIASMGRAgiKgQDSgQlEBnEobxBkaBg0GgxlCnkI/ETuPAJRBAJIoThq/X+bx9Pc/pw+nTvvftde/+6yio8vfc7PM/7rHf102+vjVFvlrr8B45Rnz+GtHB+BEjsSezRCAiAAAhYRID9y9b+BV+2+LIYE5I8ZvSFvpK8/pk7CICATQQw6m3yxqgzIEDpG5ZFkAjwU9nMaL58b70gYaYtEAABEACBgBFg/7K1f8GXLb4ClivNhYwA+kJfIS8xmgcBEAABECiGACfqWQ5pCGDUsyCCRIDEnsQ+yPVEWyAAAiAQFQLsX7b2L/iyxVdUOqafYBBAX+grmJVEKyAAAiAAAtkggFGfDUoJugajPkFkRzBVEnsS+wiWGV2AAAiAQOAIsH/Z2r/gyxZfgQuWBkNFAH2hr1AXGI2DAAiAAAikIYBRz4JIXxAXXOD+/+zZsyADAnkjQGJPYp/3IqIBEAABECgAAuxftvYv+LLFVwEkTZd5IIC+0Fcey4dbQQAEQAAEyokARn05AYv75ZyojzvD0c6PxJ7EPtoVR28gAAIgEAwC7F+29i/4ssVXMCqllagQQF/oK6q1Rj8gAAIgAAIiGPWsgjQEMOpZEEEiQGJPYh/keqItEAABEIgKAfYvW/sXfNniKyod008wCKAv9BXMSqIVEAABEACBbBDAqM8GpQRdg1GfILIjmCqJPYl9BMuMLkAABEAgcATYv2ztX/Bli6/ABUuDoSKAvtBXqAuMxkEABEAABNIQwKhnQaQvCGrUsyICRIDEnsQ+wOVEUyAAAiAQGQLsX7b2L/iyxVdkQqajQBBAX+grkIVEIyAAAiAAAlkhgFGfFUzJuYgT9cnhOoqZktiT2EexzugDBEAABIJGgP3L1v4FX7b4ClqvtBcuAugLfYW7wmgdBEAABECgOAIY9ayHNAQw6lkQQSJAYk9iH+R6oi0QAAEQiAoB9i9b+xd82eIrKh3TTzAIoC/0FcxKohUQAAEQAIFsEMCozwalBF2DUZ8gsiOYKok9iX0Ey4wuQAAEQCBwBNi/bO1f8GWLr8AFS4OhIoC+0FeoC4zGQQAEQAAE0hDAqGdBpC8IatSzIgJEgMSexD7A5URTIAACIBAZAuxftvYv+LLFV2RCpqNAEEBf6CuQhUQjIAACIAACWSGAUZ8VTMm5iBP1yeE6ipmS2JPYR7HO6AMEQAAEgkaA/cvW/gVftvgKWq+0Fy4C6At9hbvCaB0EQAAEQKA4Ahj1rIc0BDDqWRBBIkBiT2If5HqiLRAAARCICgH2L1v7F3zZ4isqHdNPMAigL/QVzEqiFRAAARAAgWwQwKjPBqUEXYNRnyCyI5gqiT2JfQTLjC5AAARAIHAE2L9s7V/wZYuvwAVLg6EigL7QV6gLjMZBAARAAATSEMCoZ0GkLwhq1LMiAkSAxJ7EPsDlRFMgAAIgEBkC7F+29i/4ssVXZEKmo0AQQF/oK5CFRCMgAAIgAAJZIYBRnxVMybmIE/XJ4TqKmZLYk9hHsc7oAwRAAASCRoD9y9b+BV+2+Apar7QXLgLoC32Fu8JoHQRAAARAoDgCGPWshzQEMOpZEEEiQGJPYh/keqItEAABEIgKAfYvW/sXfNniKyod008wCKAv9BXMSqIVEAABEACBbBDAqM8GpQRdg1GfILIjmCqJPYl9BMuMLkAABEAgcATYv2ztX/Bli6/ABUuDoSKAvtBXqAuMxkEABEAABNIQwKhnQaQvCGrUsyICRIDEnsQ+wOVEUyAAAiAQGQLsX7b2L/iyxVdkQqajQBBAX+grkIVEIyAAAiAAAlkhgFGfFUzJuYgT9cnhOoqZktiT2EexzugDBEAABIJGgP3L1v4FX7b4ClqvtBcuAugrGfo6cuSIDBw4UJYvX17qgho0aJDMmjVLqlatWnTNiRMn5KWXXpIFCxbIxo0b5ejRo9KmTRvp0aOH3HrrrVKtWrW09s6ePSvr1q2TqVOnytq1a+WGG26QMWPGSKdOnaRChQrhLmZaBwEQAAEDCGDUGyApyiFi1EeJdvz7IrFPRmIf/5XMDEEABJKGAPuXrf0LvmzxlbR4Yn2+6CsZ+vrkk0+kT58+8sc//jFro/7YsWMyYcIEmT17ttSoUUOuvvpqqVSpkmzdulUOHTok3bt3l8cee0zq1atX1Kaa+dpPx44dpUuXLs6sX7RokWujZ8+e1uXC+EEABEAgbwQw6vOGMF4NYNTHi89Cz4bEPhmJfaHXGf2DAAiAQNAIsH/Z2r/gyxZfQeuV9sJFAH0lQ187duxwp+CbNWsmc+bMccZ7Wa/Vq1dLv3795Ic//KE8+uij8s1vftPdcvDgQWfgz58/Xx555BG56667RH2GkydPyrhx4+TAgQOuj1q1aomeyB87dqwcPnw4rd+dO3fK3Llz3Wn7Bg0alDUU3gcBEACB2CCAUR8bKoOZCEZ9MDjSyv9FgMQ+GYk96x0EQAAE4oYA+5et/Qu+bPEVt3gR9/mgr2Toa9u2bdKtWzf58Y9/XKK8TSYEjh8/LiNGjJAlS5bIqlWrpG3btmmXaXt6Qr5Ro0ayePFi+epXv+rMeDX2r7/+epk4cWLR9XqiXtt59tlnpW7dus68V6N/9+7d8sQTT0jt2rXjLjPmBwIgAAJFCGDUsxjSEMCoZ0EEiQCJfTIS+yDXDG2BAAiAgA8IsH/Z2r/gyxZfPmicMWSPAPpKhr60JE3r1q1l8uTJaSZ6aStl165d0rt3b6lcubIz2M899Z6qea9lcLTuvZ7Uz9aoX7NmjQwbNkwWLlworVq1yn6xciUIgAAIxAABjPoYkBjkFDDqg0STtkjsk5HYs9JBAARAIG4IsH/Z2r/gyxZfcYsXcZ8P+kqGvl544QXp2rWrzJs3T/ShsWW9UifwW7ZsmbFUzhdffCGjRo1y5Ws2bNjgDPdU6Ruth6+162vWrFlU+mbfvn3ugbR6Ul8faqvtapkcrXnPCwRAAASShABGfZLYzmKuGPVZgMQlWSNAYp+MxD7rBcGFIAACIGAEAfYvW/sXfNniy0gYYJj/iwD6Soa+9FR837595Z577pGjR4/Ka6+9JnpqXsvU9O/fX2699VapVq1aERipE/hq6s+aNUuqVq1aAqgHHnhAJk2aJM8884x7gKy+1q9f79pLPUz2rbfecuVt9GGy+vDZhx9+WF555RVXLqdhw4boEARAAAQShwBGfeIoP/+EMepZEEEiQGKfjMQ+yDVDWyAAAiDgAwLsX7b2L/iyxZcPGmcM2SOAvpKhr5SpXtrKUBNdT8HXq1fPXZKrUX/27FlZt26dTJ06VdauXeu+CNAvB7Q+/pYtW1w5nRkzZrjT/bxAAARAIIkIYNQnkfXzzBmjngURJAIk9slI7INcM7QFAiAAAj4gwP5la/+CL1t8+aBxxpA9AugrGfrSU++PPPKIewDsHXfc4crSnDlzRt555x1npL/99tuudv19990nFStWzNmoL23lffbZZzJ8+HDX7/Tp0zOe0M9+1XIlCIAACNhFAKPeLnehjByjPhRYE9soiX0yEvvELnAmDgIgEFsE2L9s7V/wZYuv2AaOmE4MfaGvN954wxn43/jGN2TJkiXSqFGjQI16PWWvpXcef/xx9wDZ6tWri57wX7FihdSoUUOGDBkigwcPdv/mBQIgAAJxRwCjPu4Ml3N+GPXlBIzLz4sAiT2JPRIBARAAAYsIsH/Z2r/gyxZfFmNCkseMvtCX1qwfOnSoPP/887JmzRr3oNdcS99kQnP79u3Sq1cvGT16tLRr107uvPNOOXLkiOtTHzyrNfA7d+4sU6ZMkSpVqiRZjswdBEAgAQhg1CeA5PJMEaO+PGhxbVkIkNiT2Je1RngfBEAABHxEgP3L1v4FX7b48lHzjKl0BNAX+jp+/LiMGDHCPfR1w4YN0qpVK9m2bZurK9+8eXNZsGCB1KpVKw2oL774QkaNGiVz584tuicTktr22LFjRUvfaA18fZDs/fffL0uXLpVmzZq5W1auXCnjxo2T5cuXF/0NzYIACIBAXBHAqI8rsznOC6M+R+C4LSMCJPYk9kgDBEAABCwiwP5la/+CL1t8WYwJSR4z+oq/vt577z0ZP368tG3b1pnrWoO++CvTifpdu3a5B79WrlzZla1p0KBB2j16In7gwIGydevW8xrsq1evljFjxriSOi1atHAlb/S0vrZZt25d12bq9H7qS4Ik65G5gwAIxB8BjPr4c1yuGWLUlwsuLi4DARL7+Cf2iAAEQAAE4ogA+5et/Qu+bPEVx5gR5zmhr/jrK2W6X3zxxbJo0SL52te+ljbpv/71r9K9e3epXbt2UY361Cl7Ndj1pHuHDh3S7tm8ebP06NFDvvOd78iTTz7p7j33tXfvXunXr5/ceOONMnLkSPcFAUZ9nKMJcwMBEMgGAYz6bFBK0DUY9QkiO4KpktjHP7GPYBnRBQiAAAhEjgD7l639C75s8RW5oOkwLwTQV/z1derUKbnvvvtk6tSprsSMnq5PPbj14MGDMmHCBJk/f757X8vUpE7c62l4Ndq///3vy+zZs6Vp06YOrOL3/Pa3v3Un61M+QwpN7XPatGmyadMmVzqnfv367q1ly5ZR+iYvxXIzCICAdQQw6q0zGPD4MeoDBjThzZHYxz+xT/gSZ/ogAAIxRYD9y9b+BV+2+Ipp2IjttNBXMvS1f/9+GT58uDz33HPSqFEjufzyy+X06dOudM2hQ4fciXqtIV+vXr0iQE6cOCEPPfSQM/nV2L/66qulUqVKRff813/9l3sQbM2aNUuAeOzYMZk3b56rOd++ffui93UcgwYNKnqYrJbd0S8B9CGzPEw2tmGGiYEACBRDAKOe5ZCGAEY9CyJIBEjsk5HYB7lmaAsEQAAEfECA/cvW/gVftvjyQeOMIXsE0Fdy9KXmuZ6Sf+qpp2Tt2rXOfNcHx+qp+a5du0q1atVKgKFm/UsvveROxWsteTXW27Rp48re3HrrrRnvKWv17dmzx5XAWbFihRvDkCFDZPDgwUWn/Mu6n/dBAARAwDICGPWW2Qth7Bj1IYCa4CZJ7JOT2Cd4mTN1EACBGCLA/mVr/4IvW3zFMGTEekroC33FeoEzORAAARDwDAGMes8IKfRwMOoLzUC8+iexJ7GP14pmNiAAAklBgP3L1v4FX7b4Skocics80Rf6istaZh4gAAIgYAEBjHoLLEU4Roz6CMFOQFck9iT2CVjmTBEEQCCGCLB/2dq/4MsWXzEMGbGeEvpCX7Fe4EwOBEAABDxDAKPeM0IKPRyM+kIzEK/+SexJ7OO1opkNCIBAUhBg/7K1f8GXLb6SEkfiMk/0hb7ispaZBwiAAAhYQACj3gJLEY4Roz5CsBPQFYk9iX0CljlTBAEQiCEC7F+29i/4ssVXDENGrKeEvtBXrBc4kwMBEAABzxDAqPeMkEIPB6O+0AzEq38SexL7eK1oZgMCIJAUBNi/bO1f8GWLr6TEkbjME32hr7isZeYBAiAAAhYQwKi3wFKEY8SojxDsBHRFYk9in4BlzhRBAARiiAD7l639C75s8RXDkBHrKaEv9BXrBc7kQAAEQMAzBDDqPSOk0MPBqC80A/Hqn8SexD5eK5rZgAAIJAUB9i9b+xd82eIrKXEkLvNEX+grLmuZeYAACICABQQw6i2wFOEYMeojBDsBXZHYk9gnYJkzRRAAgRgiwP5la/+CL1t8xTBkxHpK6At9xXqBMzkQAAEQ8AwBjHrPCCn0cDDqC81AvPonsSexj9eKZjYgAAJJQYD9y9b+BV+2+EpKHInLPNEX+orLWmYeIAACIGABAYx6CyxFOEaM+gjBTkBXJPYk9glY5kwRBEAghgiwf9nav+DLFl8xDBmxnhL6Ql+xXuBMDgRAAAQ8QwCj3jNCCj0cjPpCMxCv/knsSezjtaKZDQiAQFIQYP+ytX/Bly2+khJH4jJP9IW+4rKWmQcIgAAIWEAAo94CSxGOEaM+QrAT0BWJPYl9ApY5UwQBEIghAuxftvYv+LLFVwxDRqynhL7QV6wXOJMDARAAAc8QwKj3jJBCDwejvtAMxKt/EnsS+3itaGYDAiCQFATYv2ztX/Bli6+kxJG4zBN9oa+4rGXmAQIgAAIWEMCot8BShGPEqI8Q7AR0RWJPYp+AZc4UQQAEYogA+5et/Qu+bPEVw5AR6ymhL/QV6wXO5EAABEDAMwQw6j0jpNDDwagvNAPx6p/EnsQ+Xiua2YAACCQFAfYvW/sXfNniKylxJC7zRF/oKy5rmXmAAAiAgAUEMOotsBThGDHqIwQ7AV2R2JPYJ2CZM0UQAIEYIsD+ZWv/gi9bfMUwZMR6SugLfcV6gTM5EAABEPAMAYx6zwgp9HAw6gvNQLz6J7EnsY/XimY2IAACSUGA/cvW/gVftvhKShyJyzzRF/qKy1pmHiAAAiBgAQGMegssRThGjPoIwU5AVyT2JPYJWOZMEQRAIIYIsH/Z2r/gyxZfMQwZsZ4S+kJfsV7gTA4EQAAEPEMgsUb96dOnZeLEifLggw+WSsmgQYNk1qxZUrVq1aJrzpw5I+vXr5ff/OY3snbtWvnXv/4lrVq1koEDB0rnzp2lSpUqJdrbs2ePPPDAA7JixQq55JJLZPDgwe76atWqlbj2wIEDcvvtt8t3vvMduf/++6VSpUqRLhmM+kjhjn1nJPYk9rFf5EwQBEAglgiwf9nav+DLFl+xDBoxnhT6Ql8xXt5MDQRAAAS8QyCxRv2RI0ecWb58+fKsjXo195955hkZPny4HD16VFq2bCkXXnihbNmyxf3/+PHj3X/FDfiDBw+KGv4ffvih3H333fLpp5/K7Nmz5Sc/+YlMnz497UsAHcizzz4rU6ZMkeeee06uuuqqyBcMRn3kkMe6QxJ7EvtYL3AmBwIgEFsE2L9s7V/wZYuv2AaOmE4MfaGvmC5tpgUCIAACXiKQWKN+165d0rt3b2nQoIEsWLBAatWqVSZBGzdulD59+kj9+vVlzpw5cu2117p71IS/66675I033pDf/va30rNnz6K2Vq5cKT/72c/cFwIdOnSQs2fPyrx589wJ+xdffLGoDb1h79690q9fP2nfvr2MHTtWKlasWOaYgr4Aoz5oRJPdHol9chP7bdu2uVi4fft22bBhg/vl0bmvF154Qbp27XpekRS/V+PnunXrZOrUqe4XTTfccIOMGTNGOnXqJBUqVEi22Jg9CIBAoAiwf9nav+DLFl+BipXGQkcAfaGv0BcZHYAACIAACBQhkFijftOmTc44HzZsmDPNyzLFT5w44czzRx991JWwueWWW9KWUcqUatq0qTz55JNSu3ZtZ8pr+Zrnn39eli1bJk2aNHH3qOHfunVrdzpfjX996bXatp6k1783bty4IMsUo74gsMe2UxL7ZCb2n332mfvl0aJFixwApRn1+guivn37Zm3Up74s7dixo3Tp0sWZ9dqH/kqp+BeksRUUEwMBEIgMAfYvW/sXfNniKzIh01EgCKAv9BXIQqIREAABEACBrBBIrFGvxrkaO3q6XUvTlPVKncCvXLmyK0+jJ/GLvz7//HNX2ubll18uOil//PhxGTFihHz00Ufunrp167pbUka9nuQfMGCA+9uOHTukR48eMnToUFeSJ2WYlzWuoN/HqA8a0WS3R2KfvMRev3TU2HbHHXcUTb40o16/JJ00aZKsWbPG/ZLofK+TJ0/KuHHjRJ/job9o0l9Bpb5APXz4sPtbjRo1XBM7d+6UuXPnutP258bqZCuS2YMACGSLAPuXrf0Lvmzxla0Ouc4PBNAX+vJjJTIKEAABEEgGAok06lMn3fW0uxpE//jHP9yJzLfffluuv/566d+/v9x6661pteZTJ/DVTNdrL7744hIrJGU6FT8pr39bvXq1LF26VL797W+nGfWp606dOiX33XefvP/++zJ//ny59NJLC7b6MOoLBn0sOyaxT15in/p10eWXX+7K0egvijIZ9cUf6F2akV8cPTXjtTSYxmh9EHjqpSfqlyxZUvRlqJr3EyZMkN27d8sTTzzhft3ECwRAAATKiwD7l639C75s8VVePXJ9YRFAX+irsCuQ3kEABEAgWQgk0qgvfvr9G9/4hnzwwQfSvHlzUcM89WBYrXmsJzQbNWrkVkSqlrKekJ82bZroyfpzX6kyDpMnTy4ykvRvgwcPPm+N+nfffdfVy58xY0aZ9ZrDXp4Y9WEjnKz2SeyTldinSt785S9/kaeeekp+97vfObM8kxGf+sWRfglavDRYaQrJ1qjXL1+1pNnChQsz1sVPlgKZLQiAQK4IsH/Z2r/gyxZfueqS+wqDAPpCX4VZefQKAiAAAslEIJFG/b59+1xt+D/96U9y++23y5QpU+SSSy5xK+B//ud/ZPz48bJ48WL33qxZs9zJ+kwmfDZG/cGDB11pHX3grJbG+fTTT92J/G7durl+z5w548rjqGn12GOPSc2aNQu6EjHqCwp/7DonsU9OYl+85I0+VFu/fBw1alSpRv2RI0dcmS/9RVOmcmLnIpcqffPJJ58UxcpU6RuN6VpuR+OottmyZUtXJqdSpUqx0xQTAgEQiAYB9i9b+xd82eIrGhXTS1AIoC/0FdRaoh0QAAEQAIGyEUikUa/14PXBsGriaB3jevXqpSG1d+9eV2JBT7qvWrVK2rZtm7NRrw3v2bPHPbBWH0KrXwgMGTLEfQlQtWpVV3pHazlr+YYf/vCH8vHHH8uvf/1rdxpU6y3rgxZHjhwpderUKZvNAK7AqA8ARJooQoDEPjmJfarkzXXXXeeM9AsvvNB9CVnaiXo13PULU/3yUh8O+/rrr8v69etdrOvatav7YrNZs2Zpz+vQ97U0Wephsm+99ZZrX7/87N69uzz88MPyyiuvuC9aGzZsiBJBAARAIGcE2L9s7V/wZYuvnIXJjQVBAH2hr4IsPDoFARAAgYQikEijviyu9WSonnbXOshTp06Ve++9Ny+jvrT+tJSDnrb/t3/7N9efng4dPny4q5Wvf9c6+HqiX82qqGotY9SXtTp4vzwIkNgnI7EvXvJGn8ehMStV2qY0oz71AO2tW7dmBEkNey0/ps8FKR6X1q1b5+Ly2rVrXb36e+65x/1CScuW+VJCrDwa4VoQAAE/EWD/srV/wZctvvxUPaMqDQH0hb5QBwiAAAiAQHQIYNSXgvW5pW5effVV6dChgzPt9XR8xYoVS9yZuidl7pdFo16vBn3K2FLj6eabb5bf/OY37qSpvlauXCn/+Z//6U7et2/fvqwmM76fMrlyujmLm/SXB7xAIBMCk9ZcBjAZEJjc4X9M4/LVr37VfcGoseXckjdaekb/XpZRr+VqtMyYlgfTB3t/97vfdQ+fVdNfT8br36644gp57rnn5KqrrjovXqkvCrR02PTp092vlTK99Pkk27dvN409gwcBEIgGAfavzDj7un/Bly2+olExvQSFAPqyp6//7+iF8ub/W0P+n4NV5eTpC4JaCqbaqVzxrPyfS47LDd84Kl+r8S9TY2ewIAAC+SNw7bXX5t9IgVpIrFGvJpK+SjN0tBSNllhIPRhWH3ioRr2e7tQyC3ra/dyXGviTJk2SZ555pshoL43XVHkdNd+1DI8a/3p6Xk365cuXuxOp+tIH3f70pz+VXr16uS8Jcnlh1OeCGvcEgQCJvb3EPhve//3f/73ogdrnlrxJPWejLKP+fP0Uv1dNey2hoy/9UuDceKZ/0y89H3/8cVcyrHr16kWlxrR8mJYa0wd667/1pV8M7N69O5tpcg0IgECCEWD/srV/wZctvhIcWkxOHX3Z0pea9AvevlT+dSaZBv25bF1Y4awMvIHpFJcAACAASURBVP4AZr3J6MOgQSB3BDDqc8euIHeqIa513++77z7337nGz+nTp13ZmwcffLDIdN+1a5crq1C5cuWMDz48evSoDB06VF577TV58cUX5XyLQo2lRx99VH7/+9+7/77xjW84HFJ17JctWyZNmjRxf0uVh9BT9TqmsF+Uvgkb4WS1z09lM/P98r3pz8WwuioylbxJzSUfo17bSP2KSY32mTNnykUXXZQRJj0hr19kjh49Wtq1ayd33nmn6INqNR5rHXyN9507d3a/XqpSpYpVqBk3CIBAxAiwf9nav+DLFl8Ry5nu8kQAfdnS10PPH5E3tn+RJ+vxuv2HV1wkP7+pVrwmxWxAAARii0AiT9SnSsy0aNEi40MHU8bPyZMni8ouaP14PfmuBrs+FPaWW25JWxSpU6VNmzaVJ598UmrXrl3qokmZ77fddpvcddddRV8UhHWivjyrF6O+PGhxbVkIkNjbSuzL4vPc9/VLxZ49e2Z9mz57Q+Ncab9kKt7Qxo0bpXXr1u55HaXdo18GaFzWLwz0Abb6IFktmZMqJ6btafmwcePGpf1SKesBcyEIgEBiEWD/srV/wZctvhIbWIxOHH3Z0le3mQfk+MmzRldbOMOuWvkCWT7q0nAap1UQAAEQCBiBRBr1qVOgWt7m9ttvdyctL7nkEgetlpq5++67XU14rXWsJ+9T9ejVONLa8fXr13emkBr9amx/+OGHznB/+eWXyyx7c+rUKXeK/89//nOJLwlKq1H/s5/9TFatWiVt27YNmP6SzWHUhw5xojogsbeV2Jd3ca5evVrmzp2b8bYzZ87Izp07RX+N1LJlS9GSON/73vdkwoQJ7nqNu++//757MKzWoj/3lc2Jeu1/zJgxsmTJEheP9VdJGqe1FE7dunVdkynDf8OGDdKqVavyTpHrQQAEEooA+5et/Qu+bPGV0LBidtroy5a+4MsWX2YDAwMHARAIDYFEGvWKphpIw4YNc4Z8nTp1pHnz5u7hh1qLXl/6kEP9r1q1akXgq8k+b94893ctdaPm04UXXihbtmxx/5/pnnOZ0wevduvWzZlUqQfGpq45duyYOx2qhr2eItXXE0884Qx6/dKg+FjCWhEY9WEhm8x2SRSTmyiWVfomVYJswYIFMmDAgDSgtPyYnoxX4714jfriF6We83HjjTcWfaGKUZ/MOMOsQSAMBNi/bO1f8GWLrzA0S5vhIYC+bOkLvmzxFZ5yaRkEQMAqAok16pUwNcb1VL2Wb1i/fr0z7NUU1wcPtmnTRipUqFCCVz0lqtfqQ1/VUP/Xv/7lTmkOHDjQ1UE+Xw3klHF16NAhZ8BnKo+j76kxpQ+k1Vffvn2dCaVji+KFUR8Fysnpg0QxuYliWUZ9qlyYPvdjzpw58oMf/MD9QkljrJaw0RrzX/nKV1x8Tj2zI4Wmfmk6bdo098WqGv36Kyd96bWUvklOfGGmIBAmAuxftvYv+LLFV5jape3gEUBftvQFX7b4Cl6xtAgCIGAdgUQb9dbJC2P8GPVhoJrcNkkUk5solmXU60O11VhXQ16/oEyVxzl48KBs3rzZfTmpBn6PHj1KPPBbv2TVXzc1a9ZM2rdvXwTy/v373a+RUg+T1V86zZ492z1klofJJjcOMXMQyAUB9i9b+xd82eIrF01yT+EQQF+29AVftvgqnLLpGQRAwFcEMOp9ZaZA48KoLxDwMe2WRDG5iWJZRr0io2a9Phdk/vz57qGvWs9eT8936tTJ/UpJH86diknZSmTPnj2uZI4+9LtGjRoyZMgQ9ysp/TcvEAABEMgWAfYvW/sXfNniK1sdcp0fCKAvW/qCL1t8+aFyRgECIOATAhj1PrHhwVgw6j0gIUZDIFEkUYzRcmYqIAACCUKA/cvW/gVftvhKUCiJxVTRly19wZctvmIRJJhETgikSsFu375dNmzY4Epqn/s6t1y3Hj7T6/r16yddu3Yt8RxLPQi3bt06mTp1qivVfcMNN8iYMWPcQbhMpb1zGjg3hY4ARn3oENvqAKPeFl++j5ZEkUTR9zXK+EAABEAgEwLsX7b2L/iyxRdRxxYC6MuWvuDLFl+2ogGjDQqBzz77TIYPH+6emamvTEb9zp07ZdiwYbJmzRpp1KiRXH755XL69GnZunWrKx3bvXt3eeyxx6RevXpFw9q4caP06dNHOnbsKF26dHFmvfah5WB79uwZ1PBpJ2QEMOpDBtha8xj11hjze7wkiiSKfq9QRgcCIAACmRFg/7K1f8GXLb6IO7YQQF+29AVftviyFQ0YbRAI6Kn3BQsWyB133FHU3LlGvZ6kV5P+d7/7ndx3333uVHy1atXc9fpMtwkTJrjysY888ojcddddrlzsyZMnZdy4cXLgwAH3rLdatWrJiRMnZOzYsXL48GH3t1Q5WP0SYO7cua7dBg0aBDEt2ggQAYz6AMGMQ1MY9XFg0Z85kCiSKPqzGhkJCIAACGSPAPuXrf0Lvmzxlb0SudIHBNCXLX3Bly2+fNA4Y4gWgVTJGz0hr+Vonn/++RIn6t977z35yU9+Ii1btpQnn3xSateunTbId955R2666SZp165dkQGvZryWxLn++utl4sSJRdfrifolS5bIs88+K3Xr1nXmvRr9u3fvlieeeKJE29GiQW+ZEMCoZ12kIYBRz4IIEgESRRLFINcTbYEACIBAVAiwf9nav+DLFl9R6Zh+gkEAfdnSF3zZ4isYldKKFQRSJW/+8pe/yFNPPeVOzKtZfu6J+rffflsmTZok3/ve95ypftFFF6VNcceOHdKjRw+pX79+kQGfrVGvpXT0tP7ChQsz1sW3gmWcx4lRH2d2c5gbRn0OoHFLqQiQKJIoIg8QAAEQsIgA+5et/Qu+bPFlMSYkeczoy5a+4MsWX0mOLUmbe/GSN7/97W+ld+/eMmrUqIxGfVnYvPLKK64O/YgRI2TatGlSuXLlotI3n3zyiatdX7NmzaLSN/v27XPldo4fPy4DBw50J/W1TE6lSpXK6or3C4AARn0BQPe5S4x6n9mxNzYSRRJFe6uWEYMACICACPuXrf0LvmzxRYyxhQD6sqUv+LLFl61owGjzQSBV8ua6665zRvqFF17ojPZMJ+pL60dr17/++uuutI2estdT8VdccUXR5evXr5f+/fsXPUz2rbfecu3rw2T14bMPP/ywqMm/ePFiadiwYT7T4d4QEcCoDxFci01j1Ftkzd8xkyiSKPq7OhkZCIAACJSOAPuXrf0LvmzxReyxhQD6sqUv+LLFl61owGhzRaB4yZulS5dKs2bN3On2bIz6VJmbrVu3FnXfq1cvmTp1qjRu3DhtSHpqf926de69tWvXunr199xzj3Tr1k22bNniTvHPmDFDunbtmutUuC8CBDDqIwDZUhcY9ZbY8n+sJIokiv6vUkYIAiAAAiURYP+ytX/Bly2+iDm2EEBftvQFX7b4shUNGG0uCJxb8kZLz6jvlq1R/+GHH8q9994rn376qajhv2nTJqlTp45MnjzZlbGpUqVKmcNKfVGg5XCmT58uVatWLfMeLigcAhj1hcPey54x6r2kxeygSBRJFM0uXgYOAiCQaATYv2ztX/Bli69EBxeDk0dftvQFX7b4MhgSGHI5ETi35I2a5frK1qg/t7uPPvpIxo8fL7///e/lkUcekbvuussZ/6W99IuCZ599Vh5//HFXKqd69erywAMPyIoVK6RGjRoyZMgQGTx4sPs3Lz8QwKj3gwdvRoFR7w0VsRgIiSKJYiwWMpMAARBIHALsX7b2L/iyxVfiAorxCaMvW/qCL1t8GQ8PDL8MBDKVvEndkqtRr/f/9a9/dTXn69Wr50z4Bg0alDqS7du3i5bKGT16tLRr107uvPNOOXLkiAwdOlT0wbOzZs2Szp07y5QpU7I6nQ/p4SOAUR8+xqZ6wKg3RZf3gyVRJFH0fpEyQBAAARDIgAD7l639C75s8UXQsYUA+rKlL/iyxZetaMBoy4vAsmXLpGfPnlnfNmjQIGecl1WaRg32Pn36iJbFWb58uat5n+mlXwaMHTvWlczRB9jqg2Tvv/9+SdXJ13tWrlwp48aNO287WU+ACwNBAKM+EBjj0whGfXy49GEmJIokij6sQ8YAAiAAAuVFgP3L1v4FX7b4Kq8eub6wCKAvW/qCL1t8FVbd9B42AqtXr5a5c+dm7ObMmTOyc+dO2bVrl7Rs2VK0JM73vvc9mTBhgvzxj3909+lJ9+HDh5e4P2XU79u3T/7whz9I06ZNM/ah/Y8ZM0aWLFkiLVq0cCVvNm7c6E7h161b192j/9+6dWvZsGGDtGrVKmxIaD8LBDDqswApSZdg1CeJ7fDnSqJIohj+KqMHEAABEAgeAfYvW/sXfNniK3jF0mKYCKAvW/qCL1t8hald2vYbgfOVvnn11VelQ4cO8rOf/czVlq9WrVraZLIpfbN3717p16+f3HjjjTJy5EipWLEiRr3fS6JodBj1RoiKapgY9VEhnYx+SBRJFJOx0pklCIBA3BBg/7K1f8GXLb7iFi/iPh/0ZUtf8GWLr7jHD+ZXOgLnM+oPHDggt99+u6xbt87Vjr/jjjuK6scfPHjQnbqfP3++TJ8+vciEL97TqVOnZNq0abJp0yZZsGCB1K9f372tpXgofeP/qsSo95+jSEeIUR8p3LHvjESRRDH2i5wJggAIxBIB9i9b+xd82eIrlkEjxpNCX7b0BV+2+Ipx6GBqZSBQ1sNk//znP8vgwYNl69at0qhRI7n88svl9OnT7v8PHTokQ4YMcUb9uafttdtjx47JvHnzXO369u3bF41k//79onXwUw+TPXr0qMyePds9ZJaHyfqzZDHq/eHCi5Fg1HtBQ2wGQaJIohibxcxEQAAEEoUA+5et/Qu+bPGVqGASg8miL1v6gi9bfMUgRDCFHBEoy6jXZvX0/KJFi+TFF1+U9evXS506daRt27bSq1cv6dixY9Ep+/IMYc+ePa4EzooVK6RGjRrO8NcvBPTfvPxAAKPeDx68GQVGvTdUxGIgJIokirFYyEwCBEAgcQiwf9nav+DLFl+JCyjGJ4y+bOkLvmzxZTw8MHwQAIEQEMCoDwFUy01i1Ftmz7+xkyiSKPq3KhkRCIAACJSNAPuXrf0LvmzxVbYCucInBNCXLX3Bly2+fNI6YwEBEPADAYx6P3jwZhQY9d5QEYuBkCiSKMZiITMJEACBxCHA/mVr/4IvW3wlLqAYnzD6sqUv+LLFl/HwwPBBAARCQACjPgRQLTeJUW+ZPf/GTqJIoujfqmREIAACIFA2AuxftvYv+LLFV9kK5AqfEEBftvQFX7b48knrjAUEQMAPBDDq/eDBm1Fg1HtDRSwGQqJIohiLhcwkQAAEEocA+5et/Qu+bPGVuIBifMLoy5a+4MsWX8bDA8MHARAIAQGM+hBAtdwkRr1l9vwbO4kiiaJ/q5IRgQAIgEDZCLB/2dq/4MsWX2UrkCt8QgB92dIXfNniyyetMxYQAAE/EMCo94MHb0aBUe8NFbEYCIkiiWIsFjKTAAEQSBwC7F+29i/4ssVX4gKK8QmjL1v6gi9bfBkPDwwfBEAgBAQw6kMA1XKTGPWW2fNv7CSKJIr+rUpGBAIgAAJlI8D+ZWv/gi9bfJWtQK7wCQH0ZUtf8GWLL5+0zlhAAAT8QACj3g8evBkFRr03VMRiICSKJIqxWMhMAgRAIHEIsH/Z2r/gyxZfiQsoxieMvmzpC75s8WU8PDB8EACBEBDAqA8BVMtNYtRbZs+/sZMokij6tyoZEQiAAAiUjQD7l639C75s8VW2ArnCJwTQly19wZctvnzSOmMBARDwAwGMej948GYUGPXeUBGLgZAokijGYiEzCRAAgcQhwP5la/+CL1t8JS6gGJ8w+rKlL/iyxZfx8MDwQQAEQkAAoz4EUC03iVFvmT3/xk6iSKLo36pkRCAAAiBQNgLsX7b2L/iyxVfZCuQKnxBAX7b0BV+2+PJJ64wFBEDADwQw6v3gwZtRYNR7Q0UsBkKiaC9R/Pv+U7L8z8fkL38/IcdPno3FOizvJKpWvkCu+1YV6fb9avKtepXKezvXgwAIxAAB9i9b+xd82eIrBiEiUVNAX7b0BV+2+EpUMGGyIAACWSGAUZ8VTMm5CKM+OVxHMVMSRVuJopr0oxcdkpOnkmnQn8tW5UoXyK9vrYNZH0WwoA8Q8AwB9i9b+xd82eLLM7kznDIQQF+29AVftvgiAIEACIDAuQhg1LMm0hDAqGdBBIkAiaKtRPGh54/IG9u/CHIJmG/rh1dcJD+/qZb5eTABEACB8iHA/mVr/4IvW3yVT41cXWgE0JctfcGXLb4KrW/6BwEQ8A8BjHr/OCnoiDDqCwp/7DonUbSVKHabeSCx5W5KE5+WwVk+6tLYaZMJgQAInB8B9i9b+xd82eKL+GMLAfRlS1/wZYsvW9GA0YIACESBAEZ9FCgb6iOuRv3Zs2dl27Zt8thjj8lrr70mu3btkiZNmkinTp1k4MCB0rRpU0nNvThdx44dk0WLFsmyZctk/fr10qhRI2nXrp0MHz5cmjVrVuIe7WfdunUydepUWbt2rdxwww0yZswY10+FChUMrYRghkqiaCtRhC9bfAWjUloBARDIhADx0FY8hC9bfBF1bCGAvmzpC75s8WUrGjBaEACBKBDAqI8CZUN9xNGoP3XqlMybN0/Gjx8vR48elZYtW0rNmjXl4MGDsnnzZqlTp47MmTNHevTokWa879+/XwYNGiSrV6921zRv3lw+/fTT896zceNG6dOnj3Ts2FG6dOnizHo1+mfPni09e/Y0tBKCGSqJoq1EEb5s8RWMSmkFBEAAoz77NfDyvfWyvzjCK9m/2L8iXG6J6wp92dIXfNniK3EBhQmDAAiUiQBGfZkQJeuCOBr1apbffPPNcuWVV7oT9S1atHCG/JkzZ+SVV16RoUOHymWXXSbPPPOMNG7c2BF+4sQJmTBhgsycOVMGDx4sDz30kNSoUUP0xPx///d/u79dfPHFsnTpUneyXl8nT56UcePGyYEDB5zxX6tWLdfO2LFj5fDhw+5v2oa+du7cKXPnznWn7Rs0aBDbRUaiaCtRhC9bfMU2cDAxEPAAAeKhrXgIX7b48kDiDKEcCKAvW/qCL1t8lUOKXAoCIJAQBDDqE0J0ttOMm1GfMs9nzZolK1askFtuuSUNipSR/uijj8qaNWukffv27v0dO3a4E/Z6kn7x4sXSsGHDovvUrF+wYIHccccdMnHiRLnvvvukYsWKzozv16+fXH/99e7vqZeeqF+yZIk8++yzUrdu3aIvAXbv3i1PPPGE1K5dO1t6zF1HomgrUYQvW3yZCwgMGAQMIUA8tBUP4csWX4ZCAUMVEfRlS1/wZYsvggwIgAAInIsARj1rIg2BuBn1x48fl1/96lfy7rvvurrx1157bQnGH3jgAZk0aZI7Ua9la/T16quvSocOHeTee+8VfV+N+OKvlJGvJ/HVyFezPVujXr8QGDZsmCxcuFBatWoV6xVIomgrUYQvW3zFOngwORAoMALEQ1vxEL5s8VVgedN9ORFAX7b0BV+2+CqnHLkcBEAgAQhg1CeA5PJMMW5GfVlzP3LkiCt98/rrr8uLL75YZOTr6fe+ffvK5MmT007Hp9r75JNPnKn/8ccfuwfN6oNpU6f39T0tsaN18FMn9vft2+dO4esXB/rwWq2Tr2VyKlWqVNYQTb9PomgrUYQvW3yZDg4MHgQ8R4B4aCsewpctvjyXP8M7BwH0ZUtf8GWLLwIOCIAACJyLAEY9ayINgaQY9Vqf/qOPPpLHH39ctCzOtGnTZNSoUUXG+QsvvCBdu3Yt9UR9JqNegVy/fr3079+/6GGyb731litvow+T7d69uzz88MOuLv655XTiugxJFG0livBli6+4xg3mBQI+IEA8tBUP4csWXz5onDFkjwD6sqUv+LLFV/ZK5EoQAIGkIIBRnxSms5xn3I36VJmbFByNGjVypXHURK9SpUoRStu2bZNu3bq5h8xmMtW3b98uvXr1ctenTtTrv7V+/bp161yZHX2Irdarv+eee1xbW7Zskd69e8uMGTPclwBJeJEo2koU4csWX0mIIcwRBAqFAPHQVjyEL1t8FUrX9JsbAujLlr7gyxZfuamSu0AABOKMAEZ9nNnNYW5xN+q1JM1LL70keqJ+586dsmvXLuncubMzz5s2bVqEmJaoGTFihDsNP3jwYHnooYekRo0azojfvHmzO2mvteabN2+eZtSXBvlnn30mw4cPd+Vwpk+fLlWrVs2BHXu3kCjaShThyxZf9iICIwYBOwgQD23FQ/iyxZedSMBIFQH0ZUtf8GWLL6IMCIAACJyLAEY9ayINgbgb9cUnq/Xjn3vuOfnFL37hTs7rw2QbN25cdImemr/tttvk7bffFj15f/nll8s///lP2bRpkzP39+zZ464tfqI+03JSc19r3muZHX2AbPXq1d0DalesWOHM/yFDhrgvA/TfcXuRKNpKFOHLFl9xixfMBwR8QoB4aCsewpctvnzSOmMpGwH0ZUtf8GWLr7IVyBUgAAJJQwCjPmmMlzHfJBn1CsXp06fl/vvvd8b5vHnzZNCgQWkIHTx4UJ588kn53e9+Jzt27JC2bds6U11L2qiJX7FiRWfC161bt1RkU2VyRo8eLe3atZM777xTUg+x1Vr3WiNfjf8pU6akld+Jw9IkUbSVKMKXLb7iECOYAwj4igDx0FY8hC9bfPmqe8aVGQH0ZUtf8GWLL+IOCIAACJyLAEY9ayINgaQZ9Tp5Ndr79u1b6oNjMy2R9957T37yk5/IzTffLDNnzpSLLroo40rSEjpjx44VLX2jZXf0QbL6xcDSpUulWbNm7p6VK1fKuHHjZPny5UV/i8uyJFG0lSjCly2+4hInmAcI+IgA8dBWPIQvW3z5qHnGVDoC6MuWvuDLFl/EHhAAARDAqGcNnBeBuBn1hw8fLjLKH3zwQfnmN79ZYv4po/6+++4T/S+FQWlAaSkbPQU/atQoWbBggQwYMKBUTFevXi1jxoyRJUuWSIsWLdzJ/Y0bN6adwtf/b926tWzYsEFatWoVqxVKomgrUYQvW3zFKlgwGRDwDAHioa14CF+2+PJM7gynDATQly19wZctvghA9hD4+/5TsvzPx+Qvfz8hx0+etTeBAEZctfIFct23qki371eTb9WrFECLNFEcAU7Usx7SEIibUX/06FEZOnSoPP/887Jq1SpXuqb4q6zSN5mWx/r166V///7O9F+8eLE0bNgw4yrau3ev9OvXT2688UYZOXKkK5ODUY/gFIGX763nJRAk9iT2Xi5MBgUCBUCAeGgrHsKXLb4KIGm6zAMB9GVLX/Bli688pMmtBUBATfrRiw7JyVPJNOjPhbxypQvk17fWwawPeC1i1AcMqPXm4mbUKx+pE/MdOnSQ2bNnS9OmTR1NZ86ccaVo1MivX7++M931gbGlvfR0vrb161//WvQLAK1br+VvMr1OnTol06ZNcw+e1VP32r6+9MGzlL6xrpL8x49Rnz+GUbbgK19RYkBfIJA0BDA6bBkd8GWLr6TFE+vzRV+29AVftviyHh+SNv6Hnj8ib2z/ImnTPu98f3jFRfLzm2qBSYAIYNQHCGYcmoqjUX/s2DGZOnWq+09fLVu2lJo1a4o+KHbz5s3SqFEjefrpp6VNmzYlKPzwww9d7fqtW7e6h8nqq0mTJvLII4/If/zHf5RaJkf71IfTah369u3bF7W7f/9+98Da1MNk1fDXLw/0IbM8TDYOCspuDr4avyT2JPbZrWCuAoH4I0A8tBUP4csWX/GPIPGaIfqypS/4ssVXvKJF/GfTbeaBxJa7KY1dLYOzfNSl8Sc/whli1EcItoWu4mjUK+56ev7NN9+UhQsXyp/+9CfZtWuXXHPNNdKpUydXY75x48YZ6VFzvkePHvLFF1+467t27SodO3Z0Rn+urz179rgSOCtWrJAaNWrIkCFDZPDgwe7fcXuRKNpKFOHLFl9xixfMBwR8QoB4aCsewpctvnzSOmMpGwH0ZUtf8GWLr7IVyBU+IYC+0FcU6xGjPgqUDfURV6PeEAWxGiobma2NDL5s8RWrYMFkQMAzBIiHtuIhfNniyzO5M5wyEEBftvQFX7b4IgDZQgB9oa8oVixGfRQoG+oDo94QWQaGykZmayODL1t8GQgBDBEEzCJAPLQVD+HLFl9mA0NCB46+bOkLvmzxldCwYnba6At9RbF4MeqjQNlQHxj1hsgyMFQ2MlsbGXzZ4stACGCIIGAWAeKhrXgIX7b4MhsYEjpw9GVLX/Bli6+EhhWz00Zf6CuKxYtRHwXKhvrAqDdEloGhspHZ2sjgyxZfBkIAQwQBswgQD23FQ/iyxZfZwJDQgaMvW/qCL1t8JTSsmJ02+kJfUSxejPooUDbUB0a9IbIMDJWNzNZGBl+2+DIQAhgiCJhFgHhoKx7Cly2+zAaGhA4cfdnSF3zZ4iuhYcXstNEX+opi8WLUR4GyoT4w6g2RZWCobGS2NjL4ssWXgRDAEEHALALEQ1vxEL5s8WU2MCR04OjLlr7gyxZfCQ0rZqeNvtBXFIsXoz4KlA31gVFviCwDQ2Ujs7WRwZctvgyEAIYIAmYRIB7aiofwZYsvs4EhoQNHX7b0BV+2+EpoWDE7bfSFvqJYvBj1UaDsaR8pUz7b4e3bty/bS7kOBBwCA39XASQyILDgZ2e8xAW+MtPiK19eLiIGFTgCtWvXlsqVK0uFCiXj6alTp+T48ePyz3/+s9R+a9WqJRdeeKFUrFgxrY2zZ8+6+/S/KlWqSPXq1V0/xV96zcmTJ+XQoUOBz8v3BomHtuIhfNniy3f9M750BNCXLX3Bly2+iDe2EEBfdvT1ta99zdbiKjZajHqz1OU/cIz6/DGkhfMjwEZmZyPji5XS1zJGPZGuEAiocV6tWrWMBv2541Ez3EElUAAAIABJREFUXQ33EydOFL1Vo0YNufjii897f8qs177OlxOcOXNGjh496tpWU19fn3/+eVp/hcAozD7Zv9i/wlxfUbXN/hUV0vHuh3hIPIzDCicexoHFws+BeGgnHmLUF14vjCAgBCh9ExCQNOMQ4KdhmRfCy/fW83KFwJctvrxcRAwKBGKCAPHQVjyEL1t8xSRMJGYa6MuWvuDLFl+JCSQxmSj6Ql9RLGVO1EeBsqE+MOoNkWVgqGxktjYy+LLFl4EQwBADQEBPvW/btk0ee+wxee2112TXrl3SpEkT6dSpkwwcOFCaNm163tPwWh7n7bfflj/84Q/y5ptvyubNm2XDhg3SqlWrtNFpP+vWrZOpU6fK2rVr5YYbbpAxY8a4fjKV3Qlgal43QTy0FQ/hyxZfXoufwZVAAH3Z0hd82eKLkGMLAfSFvqJYsRj1UaBsqA+MekNkGRgqG5mtjQy+bPFlIAQwxDwRUJN93rx5Mn78eFd6pmXLllKzZk05ePCgM9zr1Kkjc+bMkR49emQ069XUHzFihKxatcqNRK9v3ry5zJgxQ6699tq00W3cuFH69OkjHTt2lC5dujizftGiRTJ79mzp2bNnnjOxdzvx0FY8hC9bfNmLCMkeMfqypS/4ssVXsqOLvdmjL/QVxarFqI8CZUN9YNQbIsvAUNnIbG1k8GWLLwMhgCHmiYCa5TfffLNceeWV7kR9ixYtnCGvNeNfeeUVGTp0qFx22WXyzDPPSOPGjdN627FjhwwYMEDUgL/11lvd6XhtJ9PpeK1xP27cODlw4IAz/vUBtFrvfuzYsXL48GH3N615r6+dO3fK3LlzXXsNGjTIc4b+3k48tBUP4csWX/4qn5FlQgB92dIXfNnii6hjCwH0hb6iWLEY9VGgbKgPjHpDZBkYKhuZrY0MvmzxZSAEMMQ8EEiZ57NmzZIVK1bILbfcktZaykh/9NFHZc2aNdK+ffui9/W9CRMmyMyZM+WXv/ylM9yrVq1a6mjUjO/Xr59cf/31MnHixKLr9ET9kiVL5Nlnn5W6des6817b3b17tzzxxBNSu3btPGbo963EQ1vxEL5s8eW3+hnduQigL1v6gi9bfOUacXItjfjCCy9I165dz9tt8RKJlEZMhwp9JUNfueoyqPsw6oNCMibtYNTHhEhPpsFGZmsjgy9bfHkic4YREgLHjx+XX/3qV/Luu++6uvHnlqrRbh944AGZNGmSO1GvZWtSr3feeUduuukmue6662T+/Ply6aWXnneU2Rr1+oXAsGHDZOHChSVq3IcEQ8GaJR7aiofwZYuvggmbjnNCAH3Z0hd82eIrF1HmUxpRD1/07ds3a6Oe0ogY9dms0ZfvrZfNZVyTJQIY9VkClZTLMOqTwnQ08yRRtJUowpctvqJRMb34isCRI0dc6ZvXX39dXnzxxTQjX0/hjxw5UhYsWODK35T1Sp3e/+STT1yJHa2Dnzqxv2/fPteOfnGgD6/VOvlaJqdSpUplNWv6feKhrXgIX7b4Mh0cEjh49GVLX/Bli69cQko+pRFThzzO/TVmpnFQGrEkKugr/vrKRZNB34NRHzSixtvDqDdOoGfDZyOztZHBly2+PJM7w4kIAa1P/9FHH8njjz8uashPmzZNRo0aVWScf/7553L33XfL+vXrXcmav/3tb65Mjf5/o0aNXAmdu+66q0RNe32/f//+RQ+Tfeutt9x9+jDZ7t27y8MPP+zq4i9evFgaNmwY0WwL1w3x0FY8hC9bfBVO2fScCwLoy5a+4MsWX+XVZD6lEU+fPu1KHD744INSvLxNaWPI9heXlEYsL4vxu54T9cFyilEfLJ7mW8OoN0+hVxMgUbSVKMKXLb68EjuDCR2B1AmoVEdqumtpHDXRq1SpUtS/norXMjjbtm2T+vXry+bNm+Waa65xNeb1QbC7du1yhv3TTz8tbdq0Kbrv3BqkWq/+nnvukW7dusmWLVukd+/eMmPGjDLrmoYOREQdEA9txUP4ssVXRDKmm4AQQF+29AVftvgqr0zzKY2o944YMUI2bdoky5YtkyZNmpy3+2yNekojlpfF+F2PUR8spxj1weJpvjWMevMUejUBEkVbiSJ82eLLK7EzmNAR0JI0L730kuiJ+pTh3rlzZ2eeN23atKh/PUHfs2dPee+996R58+aulE2rVq2kQoUKrpyNnowfP368dOnSJav69Z999pkMHz7clcOZPn36eR9KGzoIEXZAPLQVD+HLFl8RSpmuAkAAfdnSF3zZ4isAiaY1cb7SiPqeljH8xz/+4X512aBBg/N2T2nEkvCgr2TrK2i9ltYeRn1USBvpB6PeCFFGhslGZmsjgy9bfBkJAwwzBATUcH/uuefkF7/4hVx22WXuYbKNGzd2Pe3YsUN69OghBw4ccH//8Y9/nDaClPG+aNEiKas+qZ6y1w9yWmZHHyBbvXp19wDbFStWSI0aNWTIkCEyePBg9++4vYiHtuIhfNniK27xIu7zQV+29AVftvgKKn6UVRpR+0n96vLTTz91pQ71OUda+rBOnTruF5NaOrFZs2aS8oT0HkojpjOEvpKpr6B0mm07GPXZIpWQ6zDqE0J0RNNkI7O1kcGXLb4ikjHdeIqA1hm9//77nXE+b948GTRoUJpRr2Vv1GTXkjfnvrT2/J133ulO1+tPoEt7bd++XXr16iWjR4+Wdu3auXtSJ7X0w57WyNdT/VOmTEkrv+MpZOUaFvHQVjyEL1t8lUuMXFxwBNCXLX3Bly2+8hV4tqURtZ/UYY6tW7dm7FYN+zlz5rgDH8V9oXXr1snUqVNFH2JLacT9+VIWy/spfRMsrRj1weJpvjWMevMUejUBEkVbiSJ82eLLK7EzmIIgoEZ837595d5773WGfcWKFeXgwYOunrzWFV26dKl8+9vfLjG21H2TJ092DxXL9NI6pmPHjhU9ga/lc/RBsvrFgLapp630tXLlShk3bpwsX7686G8FASKETomHtuIhfNniKwTJ0mSICKAvW/qCL1t85SvdbEsjaj/79u1z5Q81V9Sc7rvf/a4rjai5nh7e0L9dccUV7lebV1111XmHRmnEfJmL1/0Y9cHyiVEfLJ7mW8OoN0+hVxMgUbSVKMKXLb68EjuDCRwBNdpTRvmDDz4o3/zmN0s13O+77z7R/3QPP3r0qAwdOlRee+01efHFF+Xaa68tcV82J+pXr14tY8aMkSVLlkiLFi3cFwEbN25MO6Wv/9+6dWvZsGGDq4Mfpxfx0FY8hC9bfMUpViRhLujLlr7gyxZfQcaQ85VGLKuf1INmNUcs6xeXlEYsC83kvY9RHyznGPXB4mm+NYx68xR6NQESRVuJInzZ4ssrsTOYwBFIGe7PP/+8rFq1Stq2bZvWR2mlb/SiJ5980j0sTE9N6emoSpUqFd2bOgGlbWZqVy/cu3ev9OvXT2688UYZOXKkO6mPUR84xSYb9PWDGPsX+5dJQRkZNPqypS/4ssVX0GHgfPlhWX29+uqr0qFDB/cMopkzZ8pFF12U8RZKI5aFZPLe9zU/tMoERr1V5kIaN0Z9SMAmtFkSRVuJInzZ4iuhYSVR006VqNEPTbNnz5amTZu6+esDw7QUjZ6c11r0ixcvlssvv7wIm5TR/u6778rcuXNdKRz9abOetNJTUmrgd+/eXfTUVO3atdMwPXXqlEybNk02bdokCxYscO3ra9myZZS+SdTqsxUP2b9s8YWUbCGAvmzpC75s8RVGNMhUGjGbflK/lNTnHulziKpWrVriNkojUqM+01rCqM9GYdlfg1GfPVaJuBKjPhE0RzZJEkVbiSJ82eIrMiHTUcEQOHbsmHt4l/6nr5YtW0rNmjVdbdHNmzdLo0aN5Omnn5Y2bdqUGOMbb7whd9xxh3twWJMmTeTrX/+67Ny5U3bt2uUeBLZw4UJXh/Tcl/apD6fVOvTt27cvenv//v3ugbWph8nqiX/98kAfMsvDZAu2RCLv2NcPYuxf7F+RiyFBHaIvW/qCL1t8lTeU5Foa8YsvvnD52vvvv+/yykw5YDYn6imNiFGPUV9e1Zb/eoz68mMW6zsw6mNNb+STI1G0lSjCly2+Ihc0HRYEAT09/+abbzpj/U9/+pMz2q+55hrp1KmTDBgwQBo3blzquD766CP3INiXX37ZGfZ6309/+lN33yWXXFLu+ezZs8eVwFmxYoXUqFHD/TR68ODB7t9xexEPbcVD+LLFV9ziRdzng75s6Qu+bPFV3viRT2lEPSWvJQ31F5OaCxZ/FS+ZU1qNekojiqCveOurvHoM63qM+rCQNdouRr1R4jwdNhuZrY0Mvmzx5ansGRYIxAIB4qGteAhftviKRZBI0CTQly19wZctvnIJJbmWRty2bZv07NlTKleuLHPmzJEf/OAHov5P8ZKKX/nKV1y5Q/01ZvEXpRH/LxroK/76ykWTQd+DUR80osbbw6g3TqBnw2cjs7WRwZctvjyTO8MBgVghQDy0FQ/hyxZfsQoWCZgM+rKlL/iyxVcuISTX0ohnz551Jrw+4+jQoUMlSirWqVPHGfg9evRwBn7xF6URMerPt1Z9LY2Yi758uAej3gcWPBqDBaP+7/tPyfI/H5O//P2EHD951iP0ohtK1coXyHXfqiLdvl9NvlWvUnQdl7MnEkVbiSJ82eKrnHLkchAAgXIgQDy0FQ/hyxZf5ZAil3qAAPqypS/4ssVXrhLPtTSimvUffPCBzJ8/X1auXOlKKurpeS2pOHDgQGnatGkJk76sMVIasSyE4v8+Rn2wHGPUB4un+dZ8N+rVpB+96JCcPJVMg/7cBVa50gXy61vreGvWkyjaShThyxZf5jccJgACHiNAPLQVD+HLFl8eS5+hZUAAfdnSF3zZ4ougYwsB9IW+olixGPVRoGyoD9+N+oeePyJvbP/CEKLhD/WHV1wkP7+pVvgd5dADG5mtjQy+bPGVgyS5BQRAIEsEiIe24iF82eIrSxlymScIoC9b+oIvW3x5InOGkSUC6At9ZblU8roMoz4v+OJ3s+9GfbeZBxJb7qa01aZlcJaPutTLxchGZmsjgy9bfHkpegYFAjFBgHhoKx7Cly2+YhImEjMN9GVLX/Bli6/EBJKYTBR9oa8oljJGfRQoG+rDd6OewGgrMMIXfBkKf6UOlZp7cWCROYBA+RBg/2L/Kt+K8fNq9i8/ebE2KuIh8dDams00XuJhHFgs/ByIh7biYeFXTG4jwKjPDbfY3oVRb5NaXxMPNjJbGxl82eLLZrRi1CBgAwHioa14CF+2+LIRBRhlCgH0ZUtf8GWLLyKNLQTQF/qKYsVi1EeBsqE+MOoNkVVsqBj1tniDL/iyhQCjBYHkIcAHMVsfxODLFl/Jiyi2Z4y+bOkLvmzxZTs6JG/06At9RbHqMeqjQNlQHxj1hsjCqLdJlohg1Nuizle+bKHIaEHAFgJ8ELP1QQy+bPFlKxowWvRlS1/wZYsvIowtBNAX+opixWLUR4GyoT4w6g2RhVFvkyyMenO8YdSbo4wBg0DeCPBBzNYHMfiyxVfeAqWBSBFAX7b0BV+2+IpUzHSWNwLoC33lvYiyaACjPguQknQJRr1Ntn01EtnIbG1k8GWLL5vRilGDgA0EiIe24iF82eLLRhRglCkE0JctfcGXLb6INLYQQF/oK4oVi1EfBcqG+sCoN0RWsaFi1NviDb7gyxYCjBYEkocAH8RsfRCDL1t8JS+i2J4x+rKlL/iyxZft6JC80aMv9BXFqseojwJlQ31g1BsiC6PeJlmUvjHHm69frJgDkgGDgCEE+CBm64MYfNniy1AoYKgigr5s6Qu+bPFFkLGFAPpCX1GsWIz6KFA21AdGvSGyMOptkoVRb443jHpzlDFgEMgbAT6I2fogBl+2+MpboDQQKQLoy5a+4MsWX5GKmc7yRgB9oa+8F1EWDWDUZwFSki7BqLfJtq9GIhuZrY0MvmzxZTNaMWoQsIEA8dBWPIQvW3zZiAKMMoUA+rKlL/iyxReRxhYC6At9RbFiMeqjQNlQHxj1hsgqNlSMelu8wRd82UKA0YJA8hDgg5itD2LwZYuv5EUU2zNGX7b0BV+2+LIdHZI3evSFvqJY9Rj1UaBsqA+MekNkYdTbJIvSN+Z48/WLFXNAMmAQMIQAH8RsfRCDL1t8GQoFDJUa9aWuAV/zQ+Ih8ZDAFR4C6At9hbe6vmwZoz4KlA31gVFviCyMeptkYdSb483XD2LmgGTAIGAIAT6I2fogBl+2+DIUChgqRj1GfUxUQD4fEyILPA3yDfKNKJYgRn0UKBvqA6PeEFkY9TbJwqg3xxuJvTnKGDAI5I0AH8RsfRCDL1t85S1QGogUAfRlS1/wZYuvSMVMZ3kjgL7QV96LKIsGMOqzAClJl2DU22TbVyORjczWRgZftviyGa0YNQjYQIB4aCsewpctvmxEAUaZQgB92dIXfNnii0hjCwH0hb6iWLEY9VGgbKgPjHpDZBUbKka9Ld7gC75sIcBoQSB5CPBBzNYHMfiyxVfyIortGaMvW/qCL1t82Y4OyRs9+kJfUax6jPooUDbUB0a9IbIw6m2SRekbc7z5+sWKOSAZMAgYQoAPYrY+iMGXLb4MhQKGSo36UteAr/kh8ZB4SOAKDwH0hb7CW11ftoxRHwXKhvrAqDdEFka9TbIw6s3x5usHMXNAMmAQMIQAH8RsfRCDL1t8GQoFDBWjHqM+Jiogn48JkQWeBvkG+UYUSxCjPgqUDfWBUW+ILIx6m2Rh1JvjjcTeHGUMGATyRoAPYrY+iMGXLb7yFigNRIoA+rKlL/iyxVekYqazvBFAX+gr70WURQMY9VmAlKRLMOptsu2rkchGZmsjgy9bfNmMVowaBGwgQDy0FQ/hyxZfNqIAo0whgL5s6Qu+bPFFpLGFAPpCX1GsWIz6KFA21AdGvSGyig0Vo94Wb/AFX7YQYLQgkDwE+CBm64MYfNniK3kRxfaM0ZctfcGXLb5sR4fkjR59oa8oVj1GfRQoG+oDo94QWRj1Nsmi9I053nz9YsUckAwYBAwhwAcxWx/E4MsWX4ZCAUOlRn2pa8DX/JB4SDwkcIWHAPpCX+Gtri9bxqiPAmVDfWDUGyILo94mWRj15njz9YOYOSAZMAgYQoAPYrY+iMGXLb4MhQKGilGPUR8TFZDPx4TIAk+DfIN8I4oliFEfBcqG+sCoN0QWRr1NsjDqzfFGYm+OMgYMAnkjwAcxWx/E4MsWX3kLlAYiRQB92dIXfNniK1Ix01neCKAv9JX3IsqiAYz6LEBK0iUY9TbZ9tVIZCOztZHBly2+bEarZI/67/tPyfI/H5O//P2EHD95NpFgVK18gVz3rSrS7fvV5Fv1KnmLAfHQVjyEL1t8eSt8BpYRAfRlS1/wZYsvwo4tBNAX+opixWLUR4GyoT4w6g2RVWyoGPW2eIMv+LKFAKMNAgE16UcvOiQnTyXToD8Xw8qVLpBf31rHW7OeD2K2PojBly2+goiptBEdAujLlr7gyxZf0SmZnoJAAH2hryDWUVltYNSXhVDC3seot0k4xq8t3uALvmwhwGiDQOCh54/IG9u/CKKp2LTxwysukp/fVMvL+fBBzNYHMfiyxZeXomdQpSKAvmzpC75s8aWj5ReXIvzi0vYm5Ku/YRVVjHqrzIU0boz6kIANuVlfAyOJoq1EEb5s8RVyWKH5gBHoNvNAYsvdlAalfihbPurSgJEOpjnioa14CF+2+ApGpbQSFQLoy5a+4MsWX/ziMp0vfnEZVWQPth9f/ahgZxldaxj10WFtoieMehM0lRikr4GRRNFWoghftviyGa2SO2r0ZUtf8AVfcYhWvuaHccA2SXMgHhIP47DefY2H/OKy5OriF5f2FOervuwh+X9HjFFvlbmQxo1RHxKwITfra2AksSexD3npR9K8r/qKZPJ0EhgCxEPiYWCLqYAN+RoP0ZctfRVwCdN1DgigL1v6gi9bfPGLy5J88YvLHAJ1gW/xNT8sMCw5d49RnzN08bwRo94mr74GRhJFW4kifNniy2a0Su6o0ZctfcEXfMUhWvmaH8YB2yTNgXhIPIzDevc1HqIv9IW+4oBAsHPAqA8WT/OtYdTbpJDEwxZv8AVfthBgtEEgwAcxPogFsY4K3Qb7V6EZKF//vvJVvllwdaERYP9i/yr0Ggyif1/jIfpCX0Gs70K34au+Co1Lrv1j1OeKXEzvw6i3SayvgZHEg8TDpqLSR+2rvuKAbZLmQDwkHsZhvfsaD9GXLX3FQQtJmgP6sqUv+IKvOMQn8g1bLPrKly0UvxwtRr1V5kIaN0Z9SMCG3KyvgZFEkUQx5KUfSfO+6iuSydNJYAgQD4mHgS2mAjbkazxEX7b0VcAlTNc5IIC+bOkLvuArB5l7dwv5hneUnHdAvvJlC0WMeqt8hT5ujPrQIQ6lA18DI4kiiWIoCz7iRn3VV8Qw0F2eCBAPiYd5LiEvbvc1HqIvW/ryYjEziKwRQF+29AVf8JW1uD2+kHzDY3IyDM1XvmyhiFFvla/Qx41RHzrEoXTga2AkUSRRDGXBR9yor/qKGAa6yxMB4iHxMM8l5MXtvsZD9GVLX14sZgaRNQLoy5a+4Au+sha3xxeSb3hMDkZ96ORQ+iZ0iG11gFFvi6/UaNnIbPEGX/BlCwFGGwQCfHDmg3MQ66jQbbB/FZqB8vXvK1/lmwVXFxoB9i/2r0KvwSD69zUeoi/0FcT6LnQbvuqr0Ljk2j9Gfa7IxfQ+jHqbxPoaGEk8SDxsKip91L7qKw7YJmkOxEPiYRzWu6/xEH3Z0lcctJCkOaAvW/qCL/iKQ3wi37DFoq982ULxy9Fi1FtlLqRxY9SHBGzIzfoaGEkUSRRDXvqRNO+rviKZPJ0EhgDxkHgY2GIqYEO+xkP0ZUtfBVzCdJ0DAujLlr7gC75ykLl3t5BveEfJeQfkK1+2UMSot8pX6OPGqA8d4lA68DUwkiiSKIay4CNu1Fd9RQwD3eWJAPGQeJjnEvLidl/jIfqypS8vFjODyBoB9GVLX/AFX1mL2+MLyTc8JifD0HzlyxaKGPVW+Qp03ClTPttG9+3bl+2loV038HcVQmvbcsMLfnbGy+HDV2Za4MvL5VrqoHzlyxaKjJZ4SDyMgwp8jYfoy5a+4qCFJM0BfdnSF3zBVxziE/mGLRZ95OtrX/uaLRCLjZbSN2apy3/gGPX5Y+hLCz4GRsWGRJFE0ReN5DMOX/WVz5y4N3oEiIfEw+hXXfA9+hoP0ZctfQW/MmkxTATQly19wRd8hRkPomqbfCMqpIPpx0e+MOqD4ZZWPECA0jcekJDDEHz9qRE/vcxMJnzlsMgLeIuvfBUQErrOAQHiIfEwh2Xj3S2+xkP0ZUtf3i1sBnReBNCXLX3BF3zFIaSRb9hi0Ve+bKH45Wg5UW+VuZDGjVEfErAhN+trYCRRJFEMeelH0ryv+opk8nQSGALEQ+JhYIupgA35Gg/Rly19FXAJ03UOCKAvW/qCL/jKQebe3UK+4R0l5x2Qr3zZQhGj3ipfoY8boz50iEPpwNfASKJIohjKgo+4UV/1FTEMdJcnAsRD4mGeS8iL232Nh+jLlr68WMwMImsE0JctfcEXfGUtbo8vJN/wmJwMQ/OVL1soYtRb5Sv0cWPUhw5xKB34GhhJFEkUQ1nwETfqq74ihoHu8kSAeEg8zHMJeXG7r/EQfdnSlxeLmUFkjQD6sqUv+IKvrMXt8YXkGx6Tg1EfOjmUvgkdYlsdYNTb4is1WjYyW7zBF3zZQoDRBoEAH5z54BzEOip0G+xfhWagfP37ylf5ZsHVhUaA/Yv9q9BrMIj+fY2H6At9BbG+C92Gr/oqNC659o9RnytyMb0Po94msb4GRhIPEg+bikofta/6igO2SZoD8ZB4GIf17ms8RF+29BUHLSRpDujLlr7gC77iEJ/IN2yx6CtftlD8crQY9VaZC2ncGPUhARtys74GRhJFEsWQl34kzfuqr0gmTyeBIUA8JB4GtpgK2JCv8RB92dJXAZcwXeeAAPqypS/4gq8cZO7dLeQb3lFy3gH5ypctFDHqrfIV+rgx6kOHOJQOfA2MJIokiqEs+Igb9VVfEcNAd3kiQDwkHua5hLy43dd4iL5s6cuLxcwgskYAfdnSF3zBV9bi9vhC8g2PyckwNF/5soUiRr1VvkIfN0Z96BCH0oGvgZFEkUQxlAUfcaO+6itiGOguTwSIh8TDPJeQF7f7Gg/Rly195bqYz549K9u2bZPHHntMXnvtNdm1a5c0atRI2rVrJ8OHD5dmzZpJ6rNMpj5OnTolb7/9tvzhD3+QN998UzZv3iwbNmyQVq1apV2u/axbt06mTp0qa9eulRtuuEHGjBkjnTp1kgoVKuQ6fLP3oS9b+oIv+DIbbIoNnHzDFou+8mULRYx6q3yFPm6M+tAhDqUDXwMjiSKJYigLPuJGfdVXxDDQXZ4IEA+Jh3kuIS9u9zUeoi9b+splMavJPm/ePBk/frwcPXpUrrnmGrnkkkvk4MGDznCvUaOGe79Xr14ZzXo19UeMGCGrVq1y3depU0eaN28uM2bMkGuvvTZtSBs3bpQ+ffpIx44dpUuXLs6sX7RokcyePVt69uyZy/BN34O+bOkLvuDLdMD538GTb9hi0Ve+bKGIUW+Vr9DHjVEfOsShdOBrYCRRJFEMZcFH3Kiv+ooYBrrLEwHiIfEwzyXkxe2+xkP0ZUtfuSzmNWvWSLdu3eTKK690J+pbtGjhDPkzZ87IkiVLZMiQIXLZZZfJc889J1dddVVaFzt27JABAwaIGvC33nqrOx2v7WQ6HX/y5EkZN26cHDhwQObMmSO1atWSEydOyNixY+Xw4cPub/qlgL527twpc+fOde01aNAgl2mZuAd92dIXfMGXicBSxiDJN2yx6CtftlDEqLfKV+jjxqgPHeJQOvA1MJIokiiGsuAjbtRXfUUMA93liQDxkHgTZc3zAAAgAElEQVSY5xLy4nZf4yH6sqWv8i7m48ePu9PwTzzxhKxYsUJuueWWtCZSRvqjjz7qTtUPGjSo6H19b8KECTJz5kz55S9/6Qz3qlWrljoENeP79esn119/vUycOLHoOj1Rr18IPPvss1K3bl1n3mu7u3fvduOqXbt2eadl5nr0ZUtf8AVfZoLLeQZKvmGLRV/5soUiRr1VvkIfN0Z96BCH0oGvgZFEkUQxlAUfcaO+6itiGOguTwSIh8TDPJeQF7f7Gg/Rly19lXcxf/LJJ64UzccffyzLli2TJk2alGhCDfS+ffvK5MmT0wz2d955R2666Sa57rrrZP78+XLppZeet/tsjXo94T9s2DBZuHBhiRr35Z2f79ejL1v6gi/48j2mZDM+8o1sUPLnGl/58geh8o3kgrP6tBxeIPC/CGDU21wKvgZGEkUSRZuKSh+1r/qKA7ZJmgPxkHgYh/XuazxEX7b0VV4taHmbI0eOuNu07EylSpVKNDFr1iwZOXKkPPPMM87UT71Sf1+wYIErf1PWK1X6Rr8c0BI7NWvWLCp9s2/fPtF29IT/wIEDpWXLlq5MTqbxlNWPpffRly19wRd8WYovpY2VfMMWi77yZQvFL0eLUW+VuZDGjVEfErAhN+trYCRRJFEMeelH0ryv+opk8nQSGALEQ+JhYIupgA35Gg/Rly19Bb2E9RS8mvAffPBBWo36zz//XO6++25Zv369K1nzt7/9zZWp0f9v1KiRK6Fz1113SePGjdOGpO/379+/6GGyb731lrtPHybbvXt3efjhh+WVV16RxYsXS8OGDYOejnftoS9b+oIv+PIuiOQwIPKNHEAr4C2+8lVASPLqGqM+L/jidzNGvU1OfQ2MJIokijYVlT5qX/UVB2yTNAfiIfEwDuvd13iIvmzpK0gt6I/DtTb9PffcI1OnTnU16CtWrOi6SJXM2bZtm9SvX182b94s11xzjasxrw+C3bVrlzPsn376aWnTpk3RsLTNdevWufbWrl3r6tVr+/ow2y1btkjv3r1lxowZ0rVr1yCn4m1b6MuWvuALvrwNJuUYGPlGOcDy4FJf+fIAmpyGgFGfE2zxvQmj3ia3vgZGEkUSRZuKwqiPA2++zYF4SDz0bU3mMh7yjVxQK9w9vvIVJCKp0+9XX321O/Ver169oub1BH3Pnj3lvffek+bNm7tSNq1atZIKFSq4cjZ6Mn78+PHSpUuXrOrXf/bZZzJ8+HBXDmf69OnnfShtkHMsdFvsX+xfhV6DQfTvazxEX+griPVd6DZ81Vehccm1f4z6XJGL6X0Y9TaJ9TUwkniQeNhUFEZ9HHjzbQ7EQ+Khb2syl/GQb+SCWuHu8ZWvoBBJmfR6Wl4f6nrFFVekNb1jxw7p0aOHHDhwwNWu//GPf5z2fsp4X7RokejDYdu3b1/q0PSUvZbPefzxx11f1atXlwceeEBWrFjh6uYPGTJEBg8e7P4dtxf7F/tXHNa0r/EQfaEv9BUHBIKdA0Z9sHiabw2j3iaFJB62eIMv+LKFAKMNAgE+iPFBLIh1VOg22L8KzUD5+veVr/LNIvPV27dvl9tuu00+/vjjEqVrUnekjHo18tVk15I35770FP6dd97pTtePGDGi1KFpf7169ZLRo0dLu3bt3D36gNuhQ4e6Ejv60NrOnTvLlClTpEqVKkFM0Zs22L/Yv7xZjHkMxNd4iL7QVx7L2ptbfdWXNwCVcyAY9eUELO6XY9TbZNjXwEjiQeJhU1Hpo/ZVX3HANklzIB4SD+Ow3n2Nh+jLlr7y1UJxk/6pp56SH/3oR5L6DFO87YMHD7p68vqw2aVLl8q3v/3tEl2rgd+3b1+ZPHmyTJw4MePQjh8/7mrf6wl8LZ+jD5K9//77XZvNmjVz96xcuVLGjRsny5cvL/pbvvP05X70ZUtf8AVfvsSOfMZBvpEPetHf6ytf0SMRTI8Y9cHgGJtWMOptUulrYCRRJFG0qSiM+jjw5tsciIfEQ9/WZC7jId/IBbXC3eMrX/kgsnfvXneK/c0335Q5c+a40jaZTHrt4+jRo+7a1157TV588UW59tprS3SdzYn61atXy5gxY2TJkiXSokULV/Jm48aNaaf09f9bt24tGzZscHXw4/Ri/2L/isN69jUeoi/0hb7igECwc8CoDxZP861h1NukkMTDFm/wBV+2EGC0QSDABzE+iAWxjgrdBvtXoRkoX/++8lW+WXx59f79+2XQoEHy+uuvy7x581wpmtJM+tRdTz75pAwcONA9NFZPwVeqVKmowVSN+lWrVon+17Zt2xJD0y8G+vXrJzfeeKOMHDlSKlasiFGfK4Exu89XfZFvkG/EQWroyxaLvvJlC8UvR4tRb5W5kMaNUR8SsCE362tgJFEkUQx56UfSvK/6imTydBIYAsRD4mFgi6mADfkaD9GXLX3lsoT1dPzPf/5z91DYuXPnupI2FSpUKLOplNH+7rvvpt134sQJV5deDfzu3buLnqyvXbt2WnunTp2SadOmyaZNm2TBggWite71tWzZMkrflIl8/C8gHtriGL7gKwgEyDfin28EsU7ybQOjPl8EY3Y/Rr1NQkk8bPEGX/BVSATOnj0r27Ztc3V2tRzArl27pFGjRu7heMOHD3e1dTOdUHzhhReka9eu5x168Z/8az/r1q2TqVOnytq1a+WGG25wpQM6deqUlblSSIzC6JvE3lZiD1/wFUYciLpNX/ONXHB48MEHnalep04dad68uVx44YWlNjNkyJC0/eqNN96QO+64Q/Thsk2aNJGvf/3rsnPnTrf/XX/99bJw4UK54oorSrR37Ngxd3Jf98X27dsXvZ862Z96mKx+iTB79my3j/Iw2VzYtXmPr/pi/2L/sqmo9FGjL1ss+sqXLRS/HC1GvVXmQho3Rn1IwIbcrK+BkUSRRDHkpR9J877qK5fJ6+lANR3U7FBj4ZprrpFLLrlE9IF7mzdvlho1apRaTiD1wL3z9VvcqNd6vX369JGOHTtKly5dnFm/aNEiZ2b07Nkzl+Gbvod4SDw0vYD/d/C+xkP0ZUtfuWhB68JPmjQpq1v11L3uP8VfH330kfuC+uWXX3aGve5/P/3pT2XAgAFuHyzva8+ePa4EzooVK9zeqV8ODB482P07bi/0ZUtf8AVfcYhB5Bu2WPSVL1soYtRb5Sv0cWPUhw5xKB34GhhJFEkUQ1nwETfqq75ygWHNmjXSrVs3ufLKK51hoQ/F07h/5swZ95A8NRouu+wyee655+Sqq65K6yJlkmgbxU8WZhrHyZMnZdy4cXLgwAH3sL9atWqJlhkYO3asHD582P0tZWboqUYtY6Cn7Rs0aJDLtEzcQzwkHppYqGUM0td4iL5s6SsOWkjSHNCXLX3BF3zFIT6Rb9hi0Ve+bKGIUW+Vr9DHjVEfOsShdOBrYCRRJFEMZcFH3Kiv+iovDMePH5cRI0a4Orx6AvCWW25JayJlpD/66KPuVL0+sC/1On36tEycOFG09EDxU/OljUHNeH34npYU0PtSLz1Rr18I6On8unXrOvN+woQJsnv37oz1gcs7R5+vJx4SD31en9mOzdd4iL5s6Svb9cZ1fiCAvmzpC77gy4/Ikd8oyDfywy/qu33lK2ocguqP0jdBIRmTdjDqbRLpa2AkUSRRtKmo9FH7qq/yYvvJJ5+4UgAff/yxexCe1uk995UqbzN58uQ0gz1l8usD9Uq7t3hb2Rr1ejp/2LBhrj5wq1atyjslU9cTD4mHphZsKYP1NR6iL1v6ioMWkjQH9GVLX/AFX3GIT+Qbtlj0lS9bKH45Wox6q8yFNG6M+pCADblZXwMjiSKJYshLP5LmfdVXeSev5W30wXf60rIzlSpVKtHErFmzZOTIkXJufV+9b+DAgfKPf/zDnYYvq0RNqvSNfjmgJXZq1qxZVPpm3759smDBAlHzX9ts2bKlK5OTaTzlnaPP1xMPiYc+r89sx+ZrPERftvSV7XrjOj8QQF+29AVf8OVH5MhvFOQb+eEX9d2+8hU1DkH1h1EfFJIxaQej3iaRvgZGEkUSRZuKSh+1r/oKGls9Ba8P1fvggw9K1KhPncb/9NNP3cNhX3/9dVm/fr3UqVNHunbtKnfffbc0a9bM1btPvfT9/v37Fz1M9q233nLlbfRhst27d5eHH35YXnnlFVm8eLE0bNgw6Ol41x7xkHjo3aLMYUC+xkP0ZUtfOSw9bikgAujLlr7gC74KGC4C65p8IzAoI2nIV74imXwInWDUhwCq5SYx6m2y52tgJFEkUbSpqOQZ9WfPnhWtTX/PPffI1KlT3UNfK1asWATEjh07pEePHrJ169aMlKphrw+I1WuK7yPr1q1z7a1du9bVq9f29WG2W7Zskd69e8uMGTOc0Z+EF/GQeBiHdU6+YYtFX/myhSKjZf9i/4qDCnyNh+gLfaGvOCAQ7Bww6oPF03xrGPU2KSTxsMUbfMGXbwikTr9fffXV7tR7vXr10oao5WrGjx8vBw8elPvvv1+++93vSoUKFeSzzz5zJ+P1b1dccUWJk/iZ5qn3DB8+3JXDmT59ulStWtU3OEIZDx/E+CAWysKKuFH2r4gBz7M7X/nKc1rcHjEC7F/sXxEvuVC68zUeoi/0FcqCj7hRX/UVMQyBdYdRHxiU8WgIo94mj74GRhIPEg+bikofta/6CgrblElfv35991BXNdzL80o9aFYNfjXtR4wYUertenJfa9w//vjjrq/q1avLAw88ICtWrHB184cMGSKDBw92/47bi3hIPIzDmvY1HqIvW/qKgxaSNAf0ZUtf8AVfcYhP5Bu2WPSVL1sofjlajHqrzIU0boz6kIANuVlfAyOJIoliyEs/kuZ91VcQk9++fbvcdttt8vHHH8vTTz8tbdq0yanZV199VTp06OCM9pkzZ8pFF12UsR3tr1evXjJ69Ghp166d3Hnnne4Bt0OHDhWtg68Ps+3cubNMmTJFqlSpktNYfL2JeEg89HVtlmdcvsZD9GVLX+VZc1xbeATQly19wRd8FT5q5D8C8o38MYyyBV/5ihKDIPvCqA8SzRi0hVFvk0RfAyOJIomiTUWlj9pXfeWLbXGT/qmnnpIf/ehHaQ+DLU/7GzdulNatW8ugQYOc2Z6pnI2evNfa91r65rHHHnMPktWSOUuXLnUPotXXypUrZdy4cbJ8+fKiv5VnHD5fSzwkHvq8PrMdm6/xEH3Z0le2643r/EAAfdnSF3zBlx+RI79RkG/kh1/Ud/vKV9Q4BNUfRn1QSMakHYx6m0T6GhhJFEkUbSoq/kb93r173Sn2N998s8RDYM/l7IsvvnAn3N9//333YNhMpXGyOVG/evVqGTNmjCxZskRatGjhSt6owa+lcOrWreu6TRn+GzZskFatWsVh+RTNgXhIPIzDgibfsMWir3zZQpHRsn+xf8VBBb7GQ/SFvtBXHBAIdg4Y9cHiab41jHqbFJJ42OINvuCrkAjs37/fnXx//fXXZd68ea4UTSr2lzYuPSU/cuRIWbBggQwYMCDtstOnT7uT8Wq8l1ajXr8Y6Nevn9x4442unYoVK2LUF3IReNQ38dAjMrIYCnxlAZJHl/jKl0cQMZQsEMBIxEjMYpl4f4mv8RB9oS/vxZPFAH3VVxZD9/ISjHovaSncoDDqC4d9Pj37GhhJPEg88lnXvtzrq75ywefo0aPy85//XJ555hmZO3eu9O7dWypUqFBmU9u2bZOePXtK5cqV3Qn8H/zgB87cP3PmjCtho6fzv/KVr8iyZcukSZMmae2dOnVKpk2bJps2bXJGvz60Vl96LaVvyoQ+9hf4qi/2L/avOIjPV33FAdskzYF4SDyMw3r3NR6iL/SFvuKAQLBzwKgPFk/zrWHU26SQxMMWb/AFX4VC4MEHH5Tx48dLnTp1pHnz5nLhhReWOhR9MGzXrl3d+2fPnnXGuhryhw4dkpYtW0rNmjXl4MGDsnnzZteeGvg9evQocTr/2LFj7uS+1qFv3759UX+pk/2ph8nqlwizZ892D5nlYbKFWiHR90s8jB7zfHqEr3zQi/5eX/mKHgl6zAcBjESMxHzWjy/3+hoP0Rf68kUj+YzDV33lM6dC3otRX0j0Pewbo95DUrIYkq+BkcSDxCOL5ev9Jb7qKxfgtDzNpEmTsrpVT9336dOn6Fo16z/44AOZP3++e+jrrl273On5Tp06ycCBA6Vp06ZlltA5t+M9e/a4EjgrVqyQGjVqiH45MHjwYPfvuL2Ih8TDOKxpX+Mh+rKlrzhoIUlzQF+29AVf8BWH+ES+YYtFX/myheKXo8Wot8pcSOPGqA8J2JCb9TUwkiiSKIa89CNp3ld9RTJ5OgkMAeIh8TCwxVTAhnyNh+jLlr4KuITpOgcE0JctfcEXfOUgc+9uId/wjpLzDshXvmyhiFFvla/Qx41RHzrEoXTga2AkUSRRDGXBR9yor/qKGAa6yxMB4iHxMM8l5MXtvsZD9GVLX14sZgaRNQLoy5a+4Au+sha3xxeSb3hMToah+cqXLRQx6q3yFfq4MepDhziUDnwNjCSKJIqhLPiIG/VVXxHDQHd5IkA8JB7muYS8uN3XeIi+bOnLi8XMILJGAH3Z0hd8wVfW4vb4QvINj8nBqA+dHErfhA6xrQ4w6m3xlRotG5kt3uALvmwhwGiDQIAPznxwDmIdFboN9q9CM1C+/n3lq3yz4OpCI8D+xf5V6DUYRP++xkP0hb6CWN+FbsNXfRUal1z7x6jPFbmY3odRb5NYXwMjiQeJh01FpY/aV33FAdskzYF4SDyMw3r3NR6iL1v6ioMWkjQH9GVLX/AFX3GIT+Qbtlj0lS9bKH45Wox6q8yFNG6M+pCADblZXwMjiSKJYshLP5LmfdVXJJOnk8AQIB4SDwNbTAVsyNd4iL5s6auAS5iuc0AAfdnSF3zBVw4y9+4W8g3vKDnvgHzlyxaKGPVW+Qp93Bj1oUMcSge+BkYSRRLFUBZ8xI36qq+IYaC7PBEgHhIP81xCXtzuazxEX7b05cViZhBZI4C+bOkLvuAra3F7fCH5hsfkZBiar3zZQhGj3ipfoY8boz50iEPpwNfASKJIohjKgo+4UV/1FTEMdJcnAsRD4mGeS8iL232Nh+jLlr68WMwMImsE0JctfcEXfGUtbo8vJN/wmByM+tDJofRN6BDb6gCj3hZfqdGykdniDb7gyxYCjDYIBPjgzAfnINZRodtg/yo0A+Xr31e+yjcLri40Auxf7F+FXoNB9O9rPERf6CuI9V3oNnzVV6FxybV/jPpckYvpfRj1Non1NTCSeJB42FRU+qh91VccsE3SHIiHxMM4rHdf4yH6sqWvOGghSXNAX7b0BV/wFYf4RL5hi0Vf+bKF4pejxai3ylxI48aoDwnYkJv1NTCSKJIohrz0I2neV31FMnk6CQwB4iHxMLDFVMCGfI2H6MuWvgq4hOk6BwTQly19wRd8/f/tnQv4rtWY8JfOtR1ml9JpUJgkk0OMiGJSZpQptVU6ic46qYiiEjJ0kEoqSlRU2iUlc4kQmkKIcaiLiXSY1Og4SQe777of37O977vf0/1/77Xue/3f3/+6XN987fWsez2/3zo99/scZjDMwx3CfiOckqENiuqrLook6mv1lb3dJOqzI84SIOrEyEaRjWKWDl+40qjjqzAGwk1IgPmQ+XDCLhTi8KjzIeOrrvEVojPTiLEJML7qGl/4wtfYgztwQfYbgeX0aVpUX3VRJFFfq6/s7SZRnx1xlgBRJ0Y2imwUs3T4wpVGHV+FMRBuQgLMh8yHE3ahEIdHnQ8ZX3WNrxCdmUaMTYDxVdf4whe+xh7cgQuy3wgsh0R9djm8+iY74roCkKivy1fbWhayurzhC191EaC1FgS4cObC2aIfedfB+uVtQBc/qi/dWVDamwDrF+uXdx+0iB91PmR8Mb4s+rd3HVHHlzeXmcYnUT9TcrP0OBL1dYqNOjGy8WDjUeeI6m511PE1G9hO0zkwHzIfzob+HnU+ZHzVNb6ktf/9h8fS/GseTD/874fTQ488PhuGh/ocll3qCemlz1o6zXv5nPSspy2hPr7UAYyvusYXvvBVam7IGYf9Rk669nVH9WV/pmVqnOpE/R//+Md03nnnpfnz56errrqqIb7RRhulbbfdNu28885pzpw5i1g4/fTT01577TXQzute97r0+c9/Pq2wwgoLy9xyyy3pgx/8YLrooovSiiuumPbee++022679a3/zjvvTLvvvnt6/vOfn4466qi0xBJlN20k6ssMPOsoUSdGNopsFK37ukd9UceXBwtizpwA8yHz4cx7T5wjo86HjK+6xpck6d959t3pkcemM0Hfa2upJZ6Qjtt5+bDJesZXXeMLX/iKs2uYeUvYb8ycnceRUX15sLCIObWJ+htvvDHtuuuu6eqrr07LL798esELXtDw/OlPf5ruvvvutOmmm6ZPfOIT6TnPec5Czo888kh6z3vek0444YSxE/V33XVX2nPPPdNNN92UDjjggHTvvfemE088Mb3hDW9IxxxzTFp22WW76pIk/9FHH50uvPDCtM4661g4VtVBol6FK0zhqBMjG0U2imEGyQQNiTq+JjglDnUgwHzIfOjQ7cxDRp0PGV91ja+PXnJf+s6v/mzeP2uucMO1l0nv3vIpIU+B8VXX+MIXvkJOJMpGsd9QAnMuHtWXM5YZh5/KRP3999+f9ttvv3T22WenI488Mr3rXe9aeHe7JNbf+973pk9/+tNNgl2S8m0y/b777mvuhL/99tvTF77whfSMZzxjJPiLL7447bLLLs1d+5L8f/zxx9Npp53W3GF/2WWXpfXWW29hHbfddlvaaaed0iabbJIOOeSQtPjii4+s37oAiXpromXqizoxslFko1hmBOSNEnV85T1rarcmwHzIfGjdpzzqizofMr7qGl/zjr9zal93M2jcymtw5h+8ksewHhmT8VXX+MIXvkYO6goKsN+oQFJHE6P6qovi31o7lYn6H/3oR80d7euvv34688wz09y5c7v8tQnzW2+9tUmwr7vuus2//+Y3v0nbbbddet7znpdOOeWU9KQnPWmod0nKy+trLrnkknTBBRektdZaqykvd/G/8pWvTOeee27aYYcdmv8mZU866aTmTnr578985jNd+hSJehfsEweNOjGyUWSjOHHnDlBB1PEVAA1NUBBgPmQ+VHSXsEWjzoeML8ZX2EGjaBjjSwErQFF8BZCgaAK+FLACFMVXAAmKJkT1pTiFUEWnMlH/5S9/OX3kIx9Jr3/969Phhx++iJCHHnooHXjggUneR/+9730vbbDBBk2Za6+9trkrft99923uiB91x3tbz+9+97uu99a3ifozzjijef2O/MmreOTd+Pvss09z136bMC/dW0jUlyZuEy/qxMiFMxfONj3ct5ao48uXCtG1BJgPmQ+1fSZi+ajzIeOL8RVxvGjbxPjSEvMtjy9f/tro+NIS8y2PL1/+2uhRfWnPI0r5qUzUj4L/wAMPNAnzc845pytRL6/Kectb3pLOOuustPrqqzfJ/iuvvLK5U15ebyNJd/lYbOefJPTlh4Hzzz8/PfvZz27+qfeO+scee6x5Bc/Pf/7z5pU7K63k99gjifpRvSPmv0edGLlw5sI55ojRtSrq+NKdBaW9CTAfMh9690GL+FHnQ8YX48uif3vXwfjyNqCLjy8dL+/S+PI2oIuPLx0v79JRfXlzmWl8EvV9yP3gBz9IW265ZfMxV0nOr7LKKs2raeQ1NvK/V7/61emXv/xlk6BfYoklFn6A9mUve1nzSpzO987Lx2H33nvvoe+ov+6669L222+fjj322LTFFlvM1KXJcSTqTTAWryTqxMiFMxfOxQdDhoBRx1eGU6XKjASYD5kPM3avYlVHnQ8ZX4yvYoMgYyDGV0a4GarGVwaoGavEV0a4GarGVwaoGauM6ivjKWetmkR9D94//OEPzUdk5S74T33qUwtfQ9N5l/1mm23WvE9+zTXXbI6+55570jHHHNPcYS//Jq+0WXnllZt/k4/TSn033XRTOuCAA9K9996bTjzxxDRv3rx09NFHpwULFjSv2ZHX5Jx88snpyU9+clbhoyonUT+KUMx/jzoxcuHMhXPMEaNrVdTxpTsLSnsTYD5kPvTugxbxo86HjC/Gl0X/9q6D8eVtQBcfXzpe3qXx5W1AFx9fOl7epaP68uYy0/gk6jvISVL94IMPbl558/a3v71Jvs+ZM2dhwv1d73pXuvnmm9MnP/nJtPbaa3cxv//++9N+++3X3IHf+e55KXTLLbc077S/6KKLmlfjSN277757WnbZZdMVV1yR9thjj+a4DTfcMN1xxx3puOOOa16vIx+r3XHHHdNBBx2Ull9++Zk6Vh1Hol6FK0zhqBMjF85cOIcZJBM0JOr4muCUONSBAPMh86FDtzMPGXU+ZHwxvsw7u0OFjC8H6BOExNcE8BwOxZcD9AlC4msCeA6HRvXlgMIkJIn6/49REvByZ/uXvvSlJokud8drk+PymhtJrEsi/vjjj0/LLLPMUElyJ77cbf/0pz+9ubv+4YcfbpL93//+95v/vtxyy6UTTjghrbvuus2HbefOnTsj6bk/TCuv7in1d8QVq5cKVVWcD2x6a8j24qu/FnyF7K4DGxXVV10UaS3zIfPhbBgFUedDxhfji/GVjwDji/GVr3eVq5n1qxxri0j4sqBYro6IvjpfSV6OhE0kEvUppR//+Mdp//33bz7yKolySZrL3ezav/YjsZJklwS73DE/7E8S+xJLPjQryXj5MO0b3/jGdOqpp6YddtihOfTiiy9OW2+9dXPn/SabbKJtUlOeRP2MsFV1UMSJUQCysWdjX9VAGtDYqONrNrCdpnNgPmQ+nA39Pep8yPhifDG+8hFgfDG+8vWucjWzfpVjbREJXxYUy9UR0ReJ+nL+TSPJB2LlDnp5tczdd02bASwAACAASURBVN+d3ve+9zXvkV966aX7xnnkkUeS/O+JT3xi33//zne+kzbaaKPmbvhRifrbbrst7bTTTk3y/ZBDDkmLL754c4wk6efPn98k7uXvhhtuSNtss01685vfnA499FDT8+9XGa++yY44S4CojxrxKHp/3fjKMgyyVRrVV7YTpuIsBJgPmQ+zdKzClUadDxlfjK/CQyFLOMZXFqzZKsVXNrRZKsZXFqzZKsVXNrRZKo7qK8vJFqh0au+ol4+4fuELX2heUyOvuDn22GObO9cXW2yxvtgvvfTStMUWWzQfl5WPwcpraXr/5PU0e+21V/M++ve+970D72SXHwjkY7TnnXde87811lijqap9j/0FF1yQ1lprrea/3XjjjWnbbbdt2nb44Ydn7xIk6rMjzhIg6sTIhTMXzlk6fOFKo46vwhgINyEB5kPmwwm7UIjDo86HjC/GV4gBMmEjGF8TAix8OL4KA58wHL4mBFj4cHwVBj5huKi+Jjwtt8OnMlEviXJJkEtSfdVVV02nnXZacyf8sFfE/OIXv0hvetObGlHtq2o6rclHYCWJL3fVy136G2+88UCpbfL9rW99a/PKnTYud9SPHgdciHEhNrqXxC8RdSFjfNU1vqS1//2Hx9L8ax5MP/zvh9NDjzwev/NnaOGySz0hvfRZS6d5L5+TnvW0JTJEsKmS8VXX+MIXvmxGvm8t7Dd8+Wuj40tLzLc8vnz5a6PjS0vMtzy+fPlro0f1pT2PKOWnMlH/61//unntjCTXP/e5zzVJ+lF/jz32WDryyCPThz/84bTZZps1d8SvueaazWFSj7y+5pxzzkn77rtvOuaYYwa+n76t55prrmnKr7baagtDD3pH/S677DIy+T+q/eP+O3fUj0sqVrmoEyOJDhIdsUbKzFoTdXxJkv6dZ9+dHnlsOhP0vTaXWuIJ6bidlw+brGc+ZD6c2QwU66io8yHji/EVa6TMrDWMr5lx8zoKX17kZxYXXzPj5nUUvrzIzyxuVF8zOxv/o6YuUS9308sHXMd9jcz3vve9tMEGGzSm7rrrrnTwwQc3CXb52OwLX/jC5r9ff/316YEHHmiS/8cff3xaccUVB5q97rrr0rx585o2tB+MbQs/+OCDTcJfEvbynnv5k9fpyN35kvyfM2dO9h5Doj474iwBok6MXDhz4ZylwxeuNOr4+ugl96Xv/OrPhWnEDrfh2sukd2/5lJCNZD5kPgzZMZWNijofMr4YX8quHLI44yukloGNwhe+LAiwfrF+WfQj7zqizofeXGYaf+oS9ffdd1/zihr5YOs4f52Jein/8MMPp6985SvpjDPOSFdffXVThSTypc7NN9984IdopdxDDz2UDjzwwObDtZKAnzt37iJNkH/72Mc+ls4999zm33bcccfmY7fyHv0SfyTqS1C2jxF1YmTjwcbDvreXrzHq+Jp3/J1T+7qbQb1AXoMz/+CVyneSMSIyHzIfjtFNwheJOh8yvhhf4QfPGA1kfI0BKVARfAWSMUZT8DUGpEBF8BVIxhhNieprjKaHLDJ1ifqQFgI1ikR9IBmKpkSdGLlw5sJZ0Y3DFmV8hVXTt2H4wpcFAdYv1i+LfuRdB/OhtwFdfHzpeHmXxpe3AV18fOl4eZfGl7cBXfyovnRnEac0ifo4LkK0hER9CA3qRkSdGEl0kOhQd+aABzC+AkoZ0iR84cuCAOsX65dFP/Kug/nQ24AuPr50vLxL48vbgC4+vnS8vEvjy9uALn5UX7qziFOaRH0cFyFaQqI+hAZ1I6JOjCQ6SHSoO3PAAxhfAaWQqK9LCr7wlZkA+w32G5m7WJHq2W8UwWwWBF9mKItUhK8imM2C4MsMZZGKovoqcvIZgpCozwC15ipJ1NdpL+rEyIUzF851jqjuVjO+6rKIL3xZEGD9Yv2y6EfedTAfehvQxceXjpd3aXx5G9DFx5eOl3dpfHkb0MWP6kt3FnFKk6iP4yJES0jUh9CgbkTUiZFEB4kOdWcOeADjK6CUIU3CF74sCLB+sX5Z9CPvOpgPvQ3o4uNLx8u7NL68Deji40vHy7s0vrwN6OJH9aU7izilSdTHcRGiJSTqQ2hQNyLqxEiig0SHujMHPIDxFVAKifq6pOALX5kJsN9gv5G5ixWpnv1GEcxmQfBlhrJIRfgqgtksCL7MUBapKKqvIiefIQiJ+gxQa66SRH2d9qJOjFw4c+Fc54jqbjXjqy6L+MKXBQHWL9Yvi37kXQfzobcBXXx86Xh5l8aXtwFdfHzpeHmXxpe3AV38qL50ZxGnNIn6OC5CtIREfQgN6kZEnRhJdJDoUHfmgAcwvgJKGdIkfOHLggDrF+uXRT/yroP50NuALj6+dLy8S+PL24AuPr50vLxL48vbgC5+VF+6s4hTmkR9HBchWkKiPoQGdSOiTowkOkh0qDtzwAMYXwGlkKivSwq+8JWZAPsN9huZu1iR6tlvFMFsFgRfZiiLVISvIpjNguDLDGWRiqL6KnLyGYKQqM8AteYqSdTXaS/qxMiFMxfOdY6o7lYzvuqyiC98WRBg/WL9suhH3nUwH3ob0MXHl46Xd2l8eRvQxceXjpd3aXx5G9DFj+pLdxZxSpOoj+MiREtI1IfQoG5E1ImRRAeJDnVnDngA4yuglCFNwhe+LAiwfrF+WfQj7zqYD70N6OLjS8fLuzS+vA3o4uNLx8u7NL68DejiR/WlO4s4pUnUx3ERoiUk6kNoUDci6sRIooNEh7ozBzyA8RVQCon6uqTgC1+ZCbDfYL+RuYsVqZ79RhHMZkHwZYaySEX4KoLZLAi+zFAWqSiqryInnyEIifoMUGuukkR9nfaiToxcOHPhXOeI6m4146sui/jClwUB1i/WL4t+5F0H86G3AV18fOl4eZfGl7cBXXx86Xh5l8aXtwFd/Ki+dGcRpzSJ+jguQrSERH0IDepGRJ0YSXSQ6FB35oAHML4CShnSJHzhy4IA6xfrl0U/8q6D+dDbgC4+vnS8vEvjy9uALj6+dLy8S+PL24AuflRfurOIU5pEfRwXIVpCoj6EBnUjok6MJDpIdKg7c8ADGF8BpZCor0sKvvCVmQD7DfYbmbtYkerZbxTBbBYEX2Yoi1SEryKYzYLgywxlkYqi+ipy8hmCkKjPALXmKknU12kv6sTIhTMXznWOqO5WM77qsogvfFkQYP1i/bLoR951MB96G9DFx5eOl3dpfHkb0MXHl46Xd2l8eRvQxY/qS3cWcUqTqI/jIkRLSNSH0KBuRNSJkUQHiQ51Zw54AOMroJQhTcIXviwIsH6xfln0I+86mA+9Deji40vHy7s0vrwN6OLjS8fLuzS+vA3o4kf1pTuLOKVJ1MdxEaIlJOpDaFA3IurESKKDRIe6Mwc8gPEVUAqJ+rqk4AtfmQmw32C/kbmLFame/UYRzGZB8GWGskhF+CqC2SwIvsxQFqkoqq8iJ58hCIn6DFBrrpJEfZ32ok6MXDhz4VzniOpuNeOrLov4wpcFAdYv1i+LfuRdB/OhtwFdfHzpeHmXxpe3AV18fOl4eZfGl7cBXfyovnRnEac0ifo4LkK0hER9CA3qRkSdGEl0kOhQd+aABzC+AkoZ0iR84cuCAOsX65dFP/Kug/nQ24AuPr50vLxL48vbgC4+vnS8vEvjy9uALn5UX7qziFOaRH0cFyFaQqI+hAZ1I6JOjCQ6SHSoO3PAAxhfAaWQqK9LCr7wlZkA+w32G5m7WJHq2W8UwWwWBF9mKItUhK8imM2C4MsMZZGKovoqcvIZgpCozwC15ipJ1NdpL+rEyIUzF851jqjuVjO+6rKIL3xZEGD9Yv2y6EfedTAfehvQxceXjpd3aXx5G9DFx5eOl3dpfHkb0MWP6kt3FnFKk6iP4yJES0jUh9CgbkTUiZFEB4kOdWcOeADjK6CUIU3CF74sCLB+sX5Z9CPvOpgPvQ3o4uNLx8u7NL68Deji40vHy7s0vrwN6OJH9aU7izilSdTHcRGiJSTqQ2hQNyLqxEiig0SHujMHPIDxFVAKifq6pOALX5kJsN9gv5G5ixWpnv1GEcxmQfBlhrJIRfgqgtksCL7MUBapKKqvIiefIQiJ+gxQa66SRH2d9qJOjFw4c+Fc54jqbjXjqy6L+MKXBQHWL9Yvi37kXQfzobcBXXx86Xh5l8aXtwFdfHzpeHmXxpe3AV38qL50ZxGnNIn6OC5CtIREfQgN6kZEnRhJdJDoUHfmgAcwvgJKGdIkfOHLggDrF+uXRT/yroP50NuALj6+dLy8S+PL24AuPr50vLxL48vbgC5+VF+6s4hTmkR9HBchWkKiPoQGdSOiTowkOkh0qDtzwAMYXwGlkKivSwq+8JWZAPsN9huZu1iR6tlvFMFsFgRfZiiLVISvIpjNguDLDGWRiqL6KnLyGYKQqM8AteYqSdTXaS/qxMiFMxfOdY6o7lYzvuqyiC98WRBg/WL9suhH3nUwH3ob0MXHl46Xd2l8eRvQxceXjpd3aXx5G9DFj+pLdxZxSpOoj+MiREtI1IfQoG5E1ImRRAeJDnVnDngA4yuglCFNwhe+LAiwfrF+WfQj7zqYD70N6OLjS8fLuzS+vA3o4uNLx8u7NL68DejiR/WlO4s4pUnUx3ERoiUk6kNoUDci6sRIooNEh7ozBzyA8RVQCon6uqTgC1+ZCbDfYL+RuYsVqZ79RhHMZkHwZYaySEX4KoLZLAi+zFAWqSiqryInnyEIifoMUGuukkR9nfaiToxcOHPhXOeI6m4146sui/jClwUB1i/WL4t+5F0H86G3AV18fOl4eZfGl7cBXXx86Xh5l8aXtwFd/Ki+dGcRpzSJ+jguQrSERH0IDepGRJ0YSXSQ6FB35oAHML4CShnSJHzhy4IA6xfrl0U/8q6D+dDbgC4+vnS8vEvjy9uALj6+dLy8S+PL24AuflRfurOIU5pEfRwXIVpCoj6EBnUjok6MJDpIdKg7c8ADGF8BpZCor0sKvvCVmQD7DfYbmbtYkerZbxTBbBYEX2Yoi1SEryKYzYLgywxlkYqi+ipy8hmCkKjPALXmKknU12kv6sTIhTMXznWOqO5WM77qsogvfFkQYP1i/bLoR951MB96G9DFx5eOl3dpfHkb0MXHl46Xd2l8eRvQxY/qS3cWcUqTqI/jIkRLSNSH0KBuRNSJkUQHiQ51Zw54AOMroJQhTcIXviwIsH6xfln0I+86mA+9Deji40vHy7s0vrwN6OLjS8fLuzS+vA3o4kf1pTuLOKVJ1MdxEaIlJOpDaFA3IurESKKDRIe6Mwc8gPEVUAqJ+rqk4AtfmQmw32C/kbmLFame/UYRzGZB8GWGskhF+CqC2SwIvsxQFqkoqq8iJ58hCIn6DFBrrpJEfZ32ok6MXDhz4VzniOpuNeOrLov4wpcFAdYv1i+LfuRdB/OhtwFdfHzpeHmXxpe3AV18fOl4eZfGl7cBXfyovnRnEac0ifo4LkK0hER9CA3qRkSdGEl0kOhQd+aABzC+AkoZ0iR84cuCAOsX65dFP/Kug/nQ24AuPr50vLxL48vbgC4+vnS8vEvjy9uALn5UX7qziFOaRH0cFyFaQqI+hAZ1I6JOjCQ6SHSoO3PAAxhfAaWQqK9LCr7wlZkA+w32G5m7WJHq2W8UwWwWBF9mKItUhK8imM2C4MsMZZGKovoqcvIZgpCozwC15ipJ1NdpL+rEyIUzF851jqjuVjO+6rKIL3xZEGD9Yv2y6EfedTAfehvQxceXjpd3aXx5G9DFx5eOl3dpfHkb0MWP6kt3FnFKk6iP4yJES0jUh9CgbkTUiZFEB4kOdWcOeADjK6CUIU3CF74sCLB+sX5Z9CPvOpgPvQ3o4uNLx8u7NL68Deji40vHy7s0vrwN6OJH9aU7izilSdTHcRGiJSTqQ2hQNyLqxEiig0SHujMHPIDxFVAKifq6pOALX5kJsN9gv5G5ixWpnv1GEcxmQfBlhrJIRfgqgtksCL7MUBapKKqvIiefIQiJ+gxQa66SRH2d9qJOjFw4c+Fc54jqbjXjqy6L+MKXBQHWL9Yvi37kXQfzobcBXXx86Xh5l8aXtwFdfHzpeHmXxpe3AV38qL50ZxGnNIn6OC5CtIREfQgN6kZEnRhJdJDoUHfmgAcwvgJKGdIkfOHLggDrF+uXRT/yroP50NuALj6+dLy8S+PL24AuPr50vLxL48vbgC5+VF+6s4hTmkR9HBchWkKiPoQGdSOiTowkOkh0qDtzwAMYXwGlkKivSwq+8JWZAPsN9huZu1iR6tlvFMFsFgRfZiiLVISvIpjNguDLDGWRiqL6KnLyGYKQqM8AteYqSdTXaS/qxMiFMxfOdY6o7lYzvuqyiC98WRBg/WL9suhH3nUwH3ob0MXHl46Xd2l8eRvQxceXjpd3aXx5G9DFj+pLdxZxSpOoj+MiREtI1IfQoG5E1ImRRAeJDnVnDngA4yuglCFNwhe+LAiwfrF+WfQj7zqYD70N6OLjS8fLuzS+vA3o4uNLx8u7NL68DejiR/WlO4s4pUnUx3ERoiUk6kNoUDci6sRIooNEh7ozBzyA8RVQCon6uqTgC1+ZCbDfYL+RuYsVqZ79RhHMZkHwZYaySEX4KoLZLAi+zFAWqSiqryInnyEIifoMUGuukkR9nfaiToxcOHPhXOeI6m4146sui/jClwUB1i/WL4t+5F0H86G3AV18fOl4eZfGl7cBXXx86Xh5l8aXtwFd/Ki+dGcRpzSJ+jguQrSERH0IDepGRJ0YSXSQ6FB35oAHML4CShnSJHzhy4IA6xfrl0U/8q6D+dDbgC4+vnS8vEvjy9uALj6+dLy8S+PL24AuflRfurOIU5pEfRwXIVpCoj6EBnUjok6MJDpIdKg7c8ADGF8BpZCor0sKvvCVmQD7DfYbmbtYkerZbxTBbBYEX2Yoi1SEryKYzYLgywxlkYqi+ipy8hmCkKjPALXmKknU12kv6sTIhTMXznWOqO5WM77qsogvfFkQYP1i/bLoR951MB96G9DFx5eOl3dpfHkb0MXHl46Xd2l8eRvQxY/qS3cWcUqTqI/jIkRLSNSH0KBuRNSJkUQHiQ51Zw54AOMroJQhTcIXviwIsH6xfln0I+86mA+9Deji40vHy7s0vrwN6OLjS8fLuzS+vA3o4kf1pTuLOKVJ1MdxEaIlJOpDaFA3IurESKKDRIe6Mwc8gPEVUAqJ+rqk4AtfmQmw32C/kbmLFame/UYRzGZB8GWGskhF+CqC2SwIvsxQFqkoqq8iJ58hCIn6DFBrrpJEfZ32ok6MXDhz4VzniOpuNeOrLov4wpcFAdYv1i+LfuRdB/OhtwFdfHzpeHmXxpe3AV18fOl4eZfGl7cBXfyovnRnEac0ifo4LkK0hER9CA3qRkSdGEl0kOhQd+aABzC+AkoZ0iR84cuCAOsX65dFP/Kug/nQ24AuPr50vLxL48vbgC4+vnS8vEvjy9uALn5UX7qziFOaRH0cFyFaQqI+hAZ1I6JOjCQ6SHSoO3PAAxhfAaWQqK9LCr7wlZkA+w32G5m7WJHq2W8UwWwWBF9mKItUhK8imM2C4MsMZZGKovoqcvIZgpCozwC15ipJ1NdpL+rEyIUzF851jqjuVjO+6rKIL3xZEGD9Yv2y6EfedTAfehvQxceXjpd3aXx5G9DFx5eOl3dpfHkb0MWP6kt3FnFKk6iP46J4S9qk/LiBb7/99nGLZiu322cXy1Z3zRWfscuCkM3HV38t+ArZXQc2Cl/4siDAfMh8aNGPvOtgPvQ2oIuPLx0v79L48jagi48vHS/v0vjyNqCLjy8dL+/SEX2tssoq3lhmHJ9E/YzR1X8gifr6HbZnEHFilLaRmCIxNRtGGeOrLov4wpcFAdYv1i+LfuRdB/OhtwFdfHzpeHmXxpe3AV18fOl4eZfGl7cBXfyIvkjU6xxSOjABXn0TWM6QpkV91IhXB/SXhq+6xhm+8GVBgPmQ+dCiH3nXwXzobUAXH186Xt6l8eVtQBcfXzpe3qXx5W1AFx9fOl7epaP68uYy0/jcUT9TcrP0OBL1dYqNOjGSmCIxVeeI6m4146sui/jClwUB1i/WL4t+5F0H86G3AV18fOl4eZfGl7cBXXx86Xh5l8aXtwFd/Ki+dGcRpzSJ+jguQrSERH0IDepGRJ0YSXSQ6FB35oAHML4CShnSJHzhy4IA6xfrl0U/8q6D+dDbgC4+vnS8vEvjy9uALj6+dLy8S+PL24AuflRfurOIU5pEfRwXIVpCoj6EBnUjok6MJDpIdKg7c8ADGF8BpZCor0sKvvCVmQD7DfYbmbtYkerZbxTBbBYEX2Yoi1SEryKYzYLgywxlkYqi+ipy8hmCkKjPALXmKknU12kv6sTIhTMXznWOqO5WM77qsogvfFkQYP1i/bLoR951MB96G9DFx5eOl3dpfHkb0MXHl46Xd2l8eRvQxY/qS3cWcUqTqI/jIkRLSNSH0KBuRNSJkUQHiQ51Zw54AOMroJQhTcIXviwIsH6xfln0I+86mA+9Deji40vHy7s0vrwN6OLjS8fLuzS+vA3o4kf1pTuLOKVJ1MdxEaIlJOpDaFA3IurESKKDRIe6Mwc8gPEVUAqJ+rqk4AtfmQmw32C/kbmLFame/UYRzGZB8GWGskhF+CqC2SwIvsxQFqkoqq8iJ58hCIn6DFBrrpJEfZ32ok6MXDhz4VzniOpuNeOrLov4wpcFAdYv1i+LfuRdB/OhtwFdfHzpeHmXxpe3AV18fOl4eZfGl7cBXfyovnRnEac0ifo4LkK0hER9CA3qRkSdGEl0kOhQd+aABzC+AkoZ0iR84cuCAOsX65dFP/Kug/nQ24AuPr50vLxL48vbgC4+vnS8vEvjy9uALn5UX7qziFOaRH0cFyFaQqI+hAZ1I6JOjCQ6SHSoO3PAAxhfAaWQqK9LCr7wlZkA+w32G5m7WJHq2W8UwWwWBF9mKItUhK8imM2C4MsMZZGKovoqcvIZgpCozwC15ipJ1NdpL+rEyIUzF851jqjuVjO+6rKIL3xZEGD9Yv2y6EfedTAfehvQxceXjpd3aXx5G9DFx5eOl3dpfHkb0MWP6kt3FnFKk6iP4yJES0jUh9CgbkTUiZFEB4kOdWcOeADjK6CUIU3CF74sCLB+sX5Z9CPvOpgPvQ3o4uNLx8u7NL68Deji40vHy7s0vrwN6OJH9aU7izilSdTHcRGiJSTqQ2hQNyLqxEiig0SHujMHPIDxFVAKifq6pOALX5kJsN9gv5G5ixWpnv1GEcxmQfBlhrJIRfgqgtksCL7MUBapKKqvIiefIQiJ+gxQa66SRH2d9qJOjFw4c+Fc54jqbjXjqy6L+MKXBQHWL9Yvi37kXQfzobcBXXx86Xh5l8aXtwFdfHzpeHmXxpe3AV38qL50ZxGnNIn6OC5CtIREfQgN6kZEnRhJdJDoUHfmgAcwvgJKGdIkfOHLggDrF+uXRT/yroP50NuALj6+dLy8S+PL24AuPr50vLxL48vbgC5+VF+6s4hTmkR9HBchWkKiPoQGdSOiTowkOkh0qDtzwAMYXwGlkKivSwq+8JWZAPsN9huZu1iR6tlvFMFsFgRfZiiLVISvIpjNguDLDGWRiqL6KnLyGYKQqM8AteYqSdTXaS/qxMiFMxfOdY6o7lYzvuqyiC98WRBg/WL9suhH3nUwH3ob0MXHl46Xd2l8eRvQxceXjpd3aXx5G9DFj+pLdxZxSpOoj+MiREtI1IfQoG5E1ImRRAeJDnVnDngA4yuglCFNwhe+LAiwfrF+WfQj7zqYD70N6OLjS8fLuzS+vA3o4uNLx8u7NL68DejiR/WlO4s4pUnUx3ERoiUk6kNoUDci6sRIooNEh7ozBzyA8RVQCon6uqTgC1+ZCbDfYL+RuYsVqZ79RhHMZkHwZYaySEX4KoLZLAi+zFAWqSiqryInnyEIifoMUGuukkR9nfaiToxcOHPhXOeI6m4146sui/jClwUB1i/WL4t+5F0H86G3AV18fOl4eZfGl7cBXXx86Xh5l8aXtwFd/Ki+dGcRpzSJ+jguQrSERH0IDepGRJ0YSXSQ6FB35oAHML4CShnSJHzhy4IA6xfrl0U/8q6D+dDbgC4+vnS8vEvjy9uALj6+dLy8S+PL24AuflRfurOIU5pEfRwXIVpCoj6EBnUjok6MJDpIdKg7c8ADGF8BpZCor0sKvvCVmQD7DfYbmbtYkerZbxTBbBYEX2Yoi1SEryKYzYLgywxlkYqi+ipy8hmCkKjPALXmKknU12kv6sTIhTMXznWOqO5WM77qsogvfFkQYP1i/bLoR951MB96G9DFx5eOl3dpfHkb0MXHl46Xd2l8eRvQxY/qS3cWcUqTqI/jIkRLSNSH0KBuRNSJkUQHiQ51Zw54AOMroJQhTcIXviwIsH6xfln0I+86mA+9Deji40vHy7s0vrwN6OLjS8fLuzS+vA3o4kf1pTuLOKVJ1MdxEaIlJOpDaFA3IurESKKDRIe6Mwc8gPEVUAqJ+rqk4AtfmQmw32C/kbmLFame/UYRzGZB8GWGskhF+CqC2SwIvsxQFqkoqq8iJ58hCIn6DFBrrpJEfZ32ok6MXDhz4VzniOpuNeOrLov4wpcFAdYv1i+LfuRdB/OhtwFdfHzpeHmXxpe3AV18fOl4eZfGl7cBXfyovnRnEac0ifo4LkK0hER9CA3qRkSdGEl0kOhQd+aABzC+AkoZ0iR84cuCAOsX65dFP/Kug/nQ24AuPr50vLxL48vbgC4+vnS8vEvjy9uALn5UX7qziFOaRH0cFyFaQqI+hAZ1I6JOjCQ6SHSoO3PAAxhfAaWQqK9LCr7wlZkA+w32G5m7WJHq2W8UwWwWBF9mKItUhK8imM2C4MsMZZGKovoqcvIZgpCozwC15ipJ1NdpL+rEyIUzF851jqjuVjO+6rKIL3xZEGD9Yv2y6EfedTAfehvQbZXQRgAAIABJREFUxceXjpd3aXx5G9DFx5eOl3dpfHkb0MWP6kt3FnFKk6iP4yJES0jUh9CgbkTUiZFEB4kOdWcOeADjK6CUIU3CF74sCLB+sX5Z9CPvOpgPvQ3o4uNLx8u7NL68Deji40vHy7s0vrwN6OJH9aU7izilSdTHcRGiJSTqQ2hQNyLqxEiig0SHujMHPIDxFVAKifq6pOALX5kJsN9gv5G5ixWpnv1GEcxmQfBlhrJIRfgqgtksCL7MUBapKKqvIiefIQiJ+gxQa66SRH2d9qJOjFw4c+Fc54jqbjXjqy6L+MKXBQHWL9Yvi37kXQfzobcBXXx86Xh5l8aXtwFdfHzpeHmXxpe3AV38qL50ZxGnNIn6OC5CtIREfQgN6kZEnRhJdJDoUHfmgAcwvgJKGdIkfOHLggDrF+uXRT/yroP50NuALj6+dLy8S+PL24AuPr50vLxL48vbgC5+VF+6s4hTmkR9HBchWkKiPoQGdSOiTowkOkh0qDtzwAMYXwGlkKivSwq+8JWZAPsN9huZu1iR6tlvFMFsFgRfZiiLVISvIpjNguDLDGWRiqL6KnLyGYKQqM8AteYqSdTXaS/qxMiFMxfOdY6o7lYzvuqyiC98WRBg/WL9suhH3nUwH3ob0MXHl46Xd2l8eRvQxceXjpd3aXx5G9DFj+pLdxZxSpOoj+MiREtI1IfQoG5E1ImRRAeJDnVnDngA4yuglCFNwhe+LAiwfrF+WfQj7zqYD70N6OLjS8fLuzS+vA3o4uNLx8u7NL68DejiR/WlO4s4pUnUx3ERoiUk6kNoUDci6sRIooNEh7ozBzyA8RVQCon6uqTgC1+ZCbDfYL+RuYsVqZ79RhHMZkHwZYaySEX4KoLZLAi+zFAWqSiqryInnyEIifoMUGuukkR9nfaiToxcOHPhXOeI6m4146sui/jClwUB1i/WL4t+5F0H86G3AV18fOl4eZfGl7cBXXx86Xh5l8aXtwFd/Ki+dGcRpzSJ+jguQrSERH0IDepGRJ0YSXSQ6FB35oAHML4CShnSJHzhy4IA6xfrl0U/8q6D+dDbgC4+vnS8vEvjy9uALj6+dLy8S+PL24AuflRfurOIU5pEfRwXIVpCoj6EBnUjok6MJDpIdKg7c8ADGF8BpZCor0sKvvCVmQD7DfYbmbtYkerZbxTBbBYEX2Yoi1SEryKYzYLgywxlkYqi+ipy8hmCkKjPALXmKknU12kv6sTIhTMXznWOqO5WM77qsogvfFkQYP1i/bLoR951MB96G9DFx5eOl3dpfHkb0MXHl46Xd2l8eRvQxY/qS3cWcUqTqI/jIkRLSNSH0KBuRNSJkUQHiQ51Zw54AOMroJQhTcIXviwIsH6xfln0I+86mA+9Deji40vHy7s0vrwN6OLjS8fLuzS+vA3o4kf1pTuLOKVJ1MdxEaIlJOpDaFA3IurESKKDRIe6Mwc8gPEVUAqJ+rqk4AtfmQmw32C/kbmLFame/UYRzGZB8GWGskhF+CqC2SwIvsxQFqkoqq8iJ58hCIn6DFBrrpJEfZ32ok6MXDhz4VzniOpuNeOrLov4wpcFAdYv1i+LfuRdB/OhtwFdfHzpeHmXxpe3AV18fOl4eZfGl7cBXfyovnRnEac0ifo4LkK0hER9CA3qRkSdGEl0kOhQd+aABzC+AkoZ0iR84cuCAOsX65dFP/Kug/nQ24AuPr50vLxL48vbgC4+vnS8vEvjy9uALn5UX7qziFOaRH0cFyFaQqI+hAZ1I6JOjCQ6SHSoO3PAAxhfAaWQqK9LCr7wlZkA+w32G5m7WJHq2W8UwWwWBF9mKItUhK8imM2C4MsMZZGKovoqcvIZgpCozwC15ipJ1NdpL+rEyIUzF851jqjuVjO+6rKIL3xZEGD9Yv2y6EfedTAfehvQxceXjpd3aXx5G9DFx5eOl3dpfHkb0MWP6kt3FnFKk6iP4yJES0jUh9CgbkTUiZFEB4kOdWcOeADjK6CUIU3CF74sCLB+sX5Z9CPvOpgPvQ3o4uNLx8u7NL68Deji40vHy7s0vrwN6OJH9aU7izilSdTHcRGiJSTqQ2hQNyLqxEiig0SHujMHPIDxFVAKifq6pOALX5kJsN9gv5G5ixWpnv1GEcxmQfBlhrJIRfgqgtksCL7MUBapKKqvIiefIQiJ+gxQa66SRH2d9qJOjFw4c+Fc54jqbjXjqy6L+MKXBQHWL9Yvi37kXQfzobcBXXx86Xh5l8aXtwFdfHzpeHmXxpe3AV38qL50ZxGnNIn6OC5CtIREfQgN6kZEnRhJdJDoUHfmgAcwvgJKGdIkfOHLggDrF+uXRT/yroP50NuALj6+dLy8S+PL24AuPr50vLxL48vbgC5+VF+6s4hTmkR9HBchWkKiPoQGdSOiTowkOkh0qDtzwAMYXwGlkKivSwq+8JWZAPsN9huZu1iR6tlvFMFsFgRfZiiLVISvIpjNguDLDGWRiqL6KnLyGYKQqM8AteYqSdTXaS/qxMiFMxfOdY6o7lYzvuqyiC98WRBg/WL9suhH3nUwH3ob0MXHl46Xd2l8eRvQxceXjpd3aXx5G9DFj+pLdxZxSpOoj+MiREtI1IfQoG5E1ImRRAeJDnVnDngA4yuglCFNwhe+LAiwfrF+WfQj7zqYD70N6OLjS8fLuzS+vA3o4uNLx8u7NL68DejiR/WlO4s4pUnUx3ERoiUk6kNoUDci6sRIooNEh7ozBzyA8RVQCon6uqTgC1+ZCbDfYL+RuYsVqZ79RhHMZkHwZYaySEX4KoLZLAi+zFAWqSiqryInnyEIifoMUGuukkR9nfaiToxcOHPhXOeI6m4146sui/jClwUB1i/WL4t+5F0H86G3AV18fOl4eZfGl7cBXXx86Xh5l8aXtwFd/Ki+dGcRpzSJ+jguQrSERH0IDepGRJ0YSXSQ6FB35oAHML4CShnSJHzhy4IA6xfrl0U/8q6D+dDbgC4+vnS8vEvjy9uALj6+dLy8S+PL24AuflRfurOIU5pEfRwXIVpCoj6EBnUjok6MJDpIdKg7c8ADGF8BpZCor0sKvvCVmQD7DfYbmbtYkerZbxTBbBYEX2Yoi1SEryKYzYLgywxlkYqi+ipy8hmCkKjPALXmKknU12kv6sTIhTMXznWOqO5WM77qsogvfFkQYP1i/bLoR951MB96G9DFx5eOl3dpfHkb0MXHl46Xd2l8eRvQxY/qS3cWcUqTqI/jIkRLSNSH0KBuRNSJkUQHiQ51Zw54AOMroJQhTcIXviwIsH6xfln0I+86mA+9Deji40vHy7s0vrwN6OLjS8fLuzS+vA3o4kf1pTuLOKVJ1MdxEaIlJOpDaFA3IurESKKDRIe6Mwc8gPEVUAqJ+rqk4AtfmQmw32C/kbmLFame/UYRzGZB8GWGskhF+CqC2SwIvsxQFqkoqq8iJ58hCIn6DFBrrpJEfZ32ok6MXDhz4VzniOpuNeOrLov4wpcFAdYv1i+LfuRdB/OhtwFdfHzpeHmXxpe3AV18fOl4eZfGl7cBXfyovnRnEac0ifo4LkK0hER9CA3qRkSdGEl0kOhQd+aABzC+AkoZ0iR84cuCAOsX65dFP/Kug/nQ24AuPr50vLxL48vbgC4+vnS8vEvjy9uALn5UX7qziFOaRH0cFyFaQqI+hAZ1I6JOjCQ6SHSoO3PAAxhfAaWQqK9LCr7wlZkA+w32G5m7WJHq2W8UwWwWBF9mKItUhK8imM2C4MsMZZGKovoqcvIZgpCozwC1lirbpPy47b399tvHLZqt3G6fXSxb3TVXfMYuC0I2H1/9teArZHcd2Ch84cuCAPMh86FFP/Kug/nQ24AuPr50vLxL48vbgC4+vnS8vEvjy9uALj6+dLy8S0f0tcoqq3hjmXF8EvUzRlf/gSTq63fYnkHEiVHaRmKKxNRsGGWMr7os4gtfFgRYv1i/LPqRdx3Mh94GdPHxpePlXRpf3gZ08fGl4+VdGl/eBnTxI/oiUa9zSOnABHj1TWA5Q5oW9VEjHkXvLw1fdY0zfOHLggDzIfOhRT/yroP50NuALj6+dLy8S+PL24AuPr50vLxL48vbgC4+vnS8vEtH9eXNZabxuaN+puRm6XEk6usUG3ViJDFFYqrOEdXdasZXXRbxhS8LAqxfrF8W/ci7DuZDbwO6+PjS8fIujS9vA7r4+NLx8i6NL28DuvhRfenOIk5pEvVxXIRoCYn6EBrUjYg6MZLoINGh7swBD2B8BZQypEn4wpcFAdYv1i+LfuRdB/OhtwFdfHzpeHmXxpe3AV18fOl4eZfGl7cBXfyovnRnEac0ifo4LkK0hER9CA3qRkSdGEl0kOhQd+aABzC+AkohUV+XFHzhKzMB9hvsNzJ3sSLVs98ogtksCL7MUBapCF9FMJsFwZcZyiIVRfVV5OQzBCFRnwFqzVWSqK/TXtSJkQtnLpzrHFHdrWZ81WURX/iyIMD6xfpl0Y+862A+9Dagi48vHS/v0vjyNqCLjy8dL+/S+PI2oIsf1ZfuLOKUJlEfx0WIlpCoD6FB3YioEyOJDhId6s4c8ADGV0ApQ5qEL3xZEGD9Yv2y6EfedTAfehvQxceXjpd3aXx5G9DFx5eOl3dpfHkb0MWP6kt3FnFKk6iP4yJES0jUh9CgbkTUiZFEB4kOdWcOeADjK6AUEvV1ScEXvjITYL/BfiNzFytSPfuNIpjNguDLDGWRivBVBLNZEHyZoSxSUVRfRU4+QxAS9Rmg1lwlifo67UWdGLlw5sK5zhHV3WrGV10W8YUvCwKsX6xfFv3Iuw7mQ28Duvj40vHyLo0vbwO6+PjS8fIujS9vA7r4UX3pziJOaRL1cVyEaAmJ+hAa1I2IOjGS6CDRoe7MAQ9gfAWUMqRJ+MKXBQHWL9Yvi37kXQfzobcBXXx86Xh5l8aXtwFdfHzpeHmXxpe3AV38qL50ZxGnNIn6OC5CtIREfQgN6kZEnRhJdJDoUHfmgAcwvgJKIVFflxR84SszAfYb7Dcyd7Ei1bPfKILZLAi+zFAWqQhfRTCbBcGXGcoiFUX1VeTkMwQhUZ8Bas1Vkqiv017UiZELZy6c6xxR3a1mfNVlEV/4siDA+sX6ZdGPvOtgPvQ2oIuPLx0v79L48jagi48vHS/v0vjyNqCLH9WX7izilCZRH8dFiJaQqA+hQd2IqBMjiQ4SHerOHPAAxldAKUOahC98WRBg/WL9suhH3nUwH3ob0MXHl46Xd2l8eRvQxceXjpd3aXx5G9DFj+pLdxZxSpOoj+MiREtI1IfQoG5E1ImRRAeJDnVnDngA4yugFBL1dUnBF74yE2C/wX4jcxcrUj37jSKYzYLgywxlkYrwVQSzWRB8maEsUlFUX0VOPkMQEvUZoNZcJYn6Ou1FnRi5cObCuc4R1d1qxlddFvGFLwsCrF+sXxb9yLsO5kNvA7r4+NLx8i6NL28Duvj40vHyLo0vbwO6+FF96c4iTmkS9XFchGgJifoQGtSNiDoxkugg0aHuzAEPYHwFlDKkSfjClwUB1i/WL4t+5F0H86G3AV18fOl4eZfGl7cBXXx86Xh5l8aXtwFd/Ki+dGcRpzSJ+jguQrSERH0IDepGRJ0YSXSQ6FB35oAHML4CSiFRX5cUfOErMwH2G+w3MnexItWz3yiC2SwIvsxQFqkIX0UwmwXBlxnKIhVF9VXk5DMEIVGfAWrNVZKor9Ne1ImRC2cunOscUd2tZnzVZRFf+LIgwPrF+mXRj7zrYD70NqCLjy8dL+/S+PI2oIuPLx0v79L48jagix/Vl+4s4pQmUR/HRYiWkKgPoUHdiKgTI4kOEh3qzhzwAMZXQClDmoQvfFkQYP1i/bLoR951MB96G9DFx5eOl3dpfHkb0MXHl46Xd2l8eRvQxY/qS3cWcUqTqI/jIkRLSNSH0KBuRNSJkUQHiQ51Zw54AOMroBQS9XVJwRe+MhNgv8F+I3MXK1I9+40imM2C4MsMZZGK8FUEs1kQfJmhLFJRVF9FTj5DEBL1GaDWXCWJ+jrtRZ0YuXDmwrnOEdXdasZXXRbxhS8LAqxfrF8W/ci7DuZDbwO6+PjS8fIujS9vA7r4+NLx8i6NL28DuvhRfenOIk5pEvVxXIRoCYn6EBrUjYg6MZLoINGh7swBD2B8BZQypEn4wpcFAdYv1i+LfuRdB/OhtwFdfHzpeHmXxpe3AV18fOl4eZfGl7cBXfyovnRnEac0ifo4LkK0hER9CA3qRkSdGEl0kOhQd+aABzC+AkohUV+XFHzhKzMB9hvsNzJ3sSLVs98ogtksCL7MUBapCF9FMJsFwZcZyiIVRfVV5OQzBCFRnwFqzVWSqK/TXtSJkQtnLpzrHFHdrWZ81WURX/iyIMD6xfpl0Y+862A+9Dagi48vHS/v0vjyNqCLjy8dL+/S+PI2oIsf1ZfuLOKUJlEfx0WIlpCoD6FB3YioEyOJDhId6s4c8ADGV0ApQ5qEL3xZEGD9Yv2y6EfedTAfehvQxceXjpd3aXx5G9DFx5eOl3dpfHkb0MWP6kt3FnFKk6iP4yJES0jUh9CgbkTUiZFEB4kOdWcOeADjK6AUEvV1ScEXvjITYL/BfiNzFytSPfuNIpjNguDLDGWRivBVBLNZEHyZoSxSUVRfRU4+QxAS9Rmg1lwlifo67UWdGLlw5sK5zhHV3WrGV10W8YUvCwKsX6xfFv3Iuw7mQ28Duvj40vHyLo0vbwO6+PjS8fIujS9vA7r4UX3pziJOaRL1cVyEaAmJ+hAa1I2IOjGS6CDRoe7MAQ9gfAWUMqRJ+MKXBQHWL9Yvi37kXQfzobcBXXx86Xh5l8aXtwFdfHzpeHmXxpe3AV38qL50ZxGnNIn6OC5CtIREfQgN6kZEnRhJdJDoUHfmgAcwvgJKIVFflxR84SszAfYb7Dcyd7Ei1bPfKILZLAi+zFAWqQhfRTCbBcGXGcoiFUX1VeTkMwQhUZ8Bas1Vkqiv017UiZELZy6c6xxR3a1mfNVlEV/4siDA+sX6ZdGPvOtgPvQ2oIuPLx0v79L48jagi48vHS/v0vjyNqCLH9WX7izilCZRH8dFiJaQqA+hQd2IqBMjiQ4SHerOHPAAxldAKUOahC98WRBg/WL9suhH3nUwH3ob0MXHl46Xd2l8eRvQxceXjpd3aXx5G9DFj+pLdxZxSpOoj+MiREtI1IfQoG5E1ImRRAeJDnVnDngA4yugFBL1dUnBF74yE2C/wX4jcxcrUj37jSKYzYLgywxlkYrwVQSzWRB8maEsUlFUX0VOPkMQEvUZoNZcJYn6Ou1FnRi5cObCuc4R1d1qxlddFvGFLwsCrF+sXxb9yLsO5kNvA7r4+NLx8i6NL28Duvj40vHyLo0vbwO6+FF96c4iTmkS9XFchGgJifoQGtSNiDoxkugg0aHuzAEPYHwFlDKkSfjClwUB1i/WL4t+5F0H86G3AV18fOl4eZfGl7cBXXx86Xh5l8aXtwFd/Ki+dGcRpzSJ+jguQrSERH0IDepGRJ0YSXSQ6FB35oAHML4CSiFRX5cUfOErMwH2G+w3MnexItWz3yiC2SwIvsxQFqkIX0UwmwXBlxnKIhVF9VXk5DMEIVGfAWrNVZKor9Ne1ImRC2cunOscUd2tZnzVZRFf+LIgwPrF+mXRj7zrYD70NqCLjy8dL+/S+PI2oIuPLx0v79L48jagix/Vl+4s4pQmUR/HRYiWkKgPoUHdiKgTI4kOEh3qzhzwAMZXQClDmoQvfFkQYP1i/bLoR951MB96G9DFx5eOl3dpfHkb0MXHl46Xd2l8eRvQxY/qS3cWcUqTqI/jIkRLSNSH0KBuRNSJkUQHiQ51Zw54AOMroBQS9XVJwRe+MhNgv8F+I3MXK1I9+40imM2C4MsMZZGK8FUEs1kQfJmhLFJRVF9FTj5DEBL1GaDWXCWJ+jrtRZ0YuXDmwrnOEdXdasZXXRbxhS8LAqxfrF8W/ci7DuZDbwO6+PjS8fIujS9vA7r4+NLx8i6NL28DuvhRfenOIk5pEvVxXIRoCYn6EBrUjYg6MZLoINGh7swBD2B8BZQypEn4wpcFAdYv1i+LfuRdB/OhtwFdfHzpeHmXxpe3AV18fOl4eZfGl7cBXfyovnRnEac0ifo4LkK0hER9CA3qRkSdGEl0kOhQd+aABzC+AkohUV+XFHzhKzMB9hvsNzJ3sSLVs98ogtksCL7MUBapCF9FMJsFwZcZyiIVRfVV5OQzBCFRnwFqzVWSqK/TXtSJkQtnLpzrHFHdrWZ81WURX/iyIMD6xfpl0Y+862A+9Dagi48vHS/v0vjyNqCLjy8dL+/S+PI2oIsf1ZfuLOKUJlEfx0WIlpCoD6FB3YioEyOJDhId6s4c8ADGV0ApQ5qEL3xZEGD9Yv2y6EfedTAfehvQxceXjpd3aXx5G9DFx5eOl3dpfHkb0MWP6kt3FnFKk6iP4yJES0jUh9CgbkTUiZFEB4kOdWcOeADjK6AUEvV1ScEXvjITYL/BfiNzFytSPfuNIpjNguDLDGWRivBVBLNZEHyZoSxSUVRfRU4+QxAS9Rmg1lwlifo67UWdGLlw5sK5zhHV3WrGV10W8YUvCwKsX6xfFv3Iuw7mQ28Duvj40vHyLo0vbwO6+PjS8fIujS9vA7r4UX3pziJOaRL1cVyEaAmJ+hAa1I2IOjGS6CDRoe7MAQ9gfAWUMqRJ+MKXBQHWL9Yvi37kXQfzobcBXXx86Xh5l8aXtwFdfHzpeHmXxpe3AV38qL50ZxGnNIn6OC5CtIREfQgN6kZEnRhJdJDoUHfmgAcwvgJKIVFflxR84SszAfYb7Dcyd7Ei1bPfKILZLAi+zFAWqQhfRTCbBcGXGcoiFUX1VeTkMwQhUZ8Bas1Vkqiv017UiZELZy6c6xxR3a1mfNVlEV/4siDA+sX6ZdGPvOtgPvQ2oIuPLx0v79L48jagi48vHS/v0vjyNqCLH9WX7izilCZRH8dFiJaQqA+hQd2IqBMjiQ4SHerOHPAAxldAKUOahC98WRBg/WL9suhH3nUwH3ob0MXHl46Xd2l8eRvQxceXjpd3aXx5G9DFj+pLdxZxSpOoj+MiREtI1IfQoG5E1ImRRAeJDnVnDngA4yugFBL1dUnBF74yE2C/wX4jcxcrUj37jSKYzYLgywxlkYrwVQSzWRB8maEsUlFUX0VOPkMQEvUZoNZcJYn6Ou1FnRi5cObCuc4R1d1qxlddFvGFLwsCrF+sXxb9yLsO5kNvA7r4+NLx8i6NL28Duvj40vHyLo0vbwO6+FF96c4iTmkS9XFchGgJifoQGtSNiDoxkugg0aHuzAEPYHwFlDKkSfjClwUB1i/WL4t+5F0H86G3AV18fOl4eZfGl7cBXXx86Xh5l8aXtwFd/Ki+dGcRpzSJ+jguQrSERH0IDepGRJ0YSXSQ6FB35oAHML4CSiFRX5cUfOErMwH2G+w3MnexItWz3yiC2SwIvsxQFqkIX0UwmwXBlxnKIhVF9VXk5DMEIVGfAWrNVZKor9Ne1ImRC2cunOscUd2tZnzVZRFf+LIgwPrF+mXRj7zrYD70NqCLjy8dL+/S+PI2oIuPLx0v79L48jagix/Vl+4s4pQmUR/HRYiWkKgPoUHdiKgTI4kOEh3qzhzwAMZXQClDmoQvfFkQYP1i/bLoR951MB96G9DFx5eOl3dpfHkb0MXHl46Xd2l8eRvQxY/qS3cWcUqTqI/jIkRLSNSH0KBuRNSJkUQHiQ51Zw54AOMroBQS9XVJwRe+MhNgv8F+I3MXK1I9+40imM2C4MsMZZGK8FUEs1kQfJmhLFJRVF9FTj5DEBL1SqgLFixIV111VTr11FPTlVdemR599NG0wQYbpN122y1tvvnmaemll16kxltuuSV98IMfTBdddFFaccUV0957792UnzNnziJl77zzzrT77run5z//+emoo45KSyyxhLKFkxUnUT8ZP6+jo06MXDhz4ew1JizjMr4saeavC1/5GVtGwJclzfx14Ss/Y8sI+LKkmb8ufOVnbBkBX5Y089eFr/yMLSPgy5Jm/rqi+sp/5nkikKhXcP3LX/6Szj333LTffvulBx54IK2//vppySWXTNdff33z/z/ssMOa/3Um4O+666605557pptuuikdcMAB6d57700nnnhiesMb3pCOOeaYtOyyy3a14POf/3w6+uij04UXXpjWWWcdRetsipKot+FYupaoEyOJehL1pcdCjniMrxxU89WJr3xsc9SMrxxU89WJr3xsc9SMrxxU89WJr3xsc9SMrxxU89WJr3xsc9SMrxxU89UZ1Ve+M85bM4l6Bd+rr7467bDDDmnllVdOp5xySlpvvfWaoyUJv//++6fvfOc76VOf+lTabrvtFtZ68cUXp1122SXNnz8/bbrppunxxx9Pp512WnOH/WWXXbawDjngtttuSzvttFPaZJNN0iGHHJIWX3xxRetsipKot+FYupaoEyOJehL1pcdCjniMrxxU89WJr3xsc9SMrxxU89WJr3xsc9SMrxxU89WJr3xsc9SMrxxU89WJr3xsc9SMrxxU89UZ1Ve+M85bM4n6Mfk+/PDDTfL8pJNOal5hs9VWW3Ud+bOf/axJ0D/3uc9NZ555Zpo7d26TlJfX11xyySXpggsuSGuttVZzjCT8X/nKVzZ350viX/6krNQtd9LLf3/mM585Zstsi5Got+VZqraoEyOJ+v49AF+lRoZNHHzZcCxVC75KkbaJgy8bjqVqwVcp0jZx8GXDsVQt+CpF2iYOvmw4lqoFX6VI28TBlw3HUrVE9VXq/K3jkKgfk+jNN9+ctt9++7TUUksleT3Nqquu2nXkn/70p+bVNpdffvnCO+UfeuihdOCBB6bf/e53zTErrLBCc0ybqD/jjDPSrrvu2vy3G2+8MW277bZpn332ad5f3ybMx2yeWTES9WYoi1YUdWIkUd+/G+Cr6PCYOBhY8CCLAAAgAElEQVS+JkZYtAJ8FcU9cTB8TYywaAX4Kop74mD4mhhh0QrwVRT3xMHwNTHCohXgqyjuiYPha2KERSuI6qsoBMNgJOrHhHnttdc2r66RZLq8Y3655ZZb5Eh5nc0RRxzRdae8/Lcvf/nL6fzzz0/Pfvazm2N676h/7LHH0pFHHpl+/vOfp09/+tNppZVWGrNV9sVI1NszLVFj1ImRRD2J+hL9P3cMxlduwrb148uWZ+7a8JWbsG39+LLlmbs2fOUmbFs/vmx55q4NX7kJ29aPL1ueuWvDV27CtvVH9WV7luVqI1E/JutLL700bbHFFs0d8h/5yEeaO+t7/+Su+R133DF94AMfSIcffnjzz/Lf9t5776HvqL/uuuuau/WPPfbYJobnH4l6T/ozjx11YiRRT6J+5r06zpGMrzguxmkJvsahFKcMvuK4GKcl+BqHUpwy+IrjYpyW4GscSnHK4CuOi3Fagq9xKMUpg684LsZpSVRf47Q9YhkS9WNa6ZeEHydRf9ddd6U999yz+eCsvBrn3nvvbe7InzdvXjr66KPTggULmuS/vCbn5JNPTk9+8pPHbFGeYiTq83DNXWvUiZFEPYn63H2/RP2MrxKU7WLgy45liZrwVYKyXQx82bEsURO+SlC2i4EvO5YlasJXCcp2MfBlx7JETfgqQdkuRlRfdmdYtiYS9WPynmmiXqq/5ZZbkrwCRz5Cu+KKK6a3v/3taffdd0/LLrtsuuKKK9Iee+yRzj777LThhhumO+64Ix133HHprLPOSk960pOaO/QPOuigtPzyy4/Z0smKkaifjJ/X0VEnRhL1JOq9xoRlXMaXJc38deErP2PLCPiypJm/LnzlZ2wZAV+WNPPXha/8jC0j4MuSZv668JWfsWUEfFnSzF9XVF/5zzxPBBL1Y3KdJFE/KMQ999zT3G3/9Kc/vbm7/uGHH0777bdf+v73v9/8d3kP/gknnJDWXXfddPrpp6e5c+eO2druYrk/TLveeuvNqF0zOehpW18+k8Nm/TF/uGizkOeIr/5a8BWyuw5sFL7wZUGA+ZD50KIfedfBfOhtQBcfXzpe3qXx5W1AFx9fOl7epfHlbUAXH186Xt6lI/qSV4zX+keifkxzX//615uPyR566KHN3fGLL774Ike2yfwPf/jDTblRf1JeEvTyoVlJxl955ZXpjW98Yzr11FPTDjvs0Bx+8cUXp6233rq5836TTTYZVWXff59Nifol5/71g7z8dRN49J7fhESCr/5a8BWyuw5sFL7wZUGA+ZD50KIfedfBfOhtQBcfXzpe3qXx5W1AFx9fOl7epfHlbUAXH186Xt6lI/oiUe/dKwrEv/baa5tE/bbbbtu8Y17udu/9kwT+EUcckc4999yFifZBTbvtttvSTjvt1CTfDznkkCbxL3fPS5J+/vz5TeJe/m644Ya0zTbbpDe/+c1jJf8LoCAEBCAAAQhAAAIQgAAEIAABCEAAAhCAAAQgAAEIGBLgjvoxYd58881p++23T0sttVSSO+FXXXXVriMfeOCBtM8++6RvfOMb6bLLLkvDXgfz+OOPp5NOOimdd955zf/WWGONpq72PfYXXHBBWmuttZr/duONNzY/Dshd9YcffviYraUYBCAAAQhAAAIQgAAEIAABCEAAAhCAAAQgAAEI1EKARP2YpuT98XLnuyTY5aOwW221VdeRP/vZz9J2222Xnvvc56Yzzzxz6Pvk2+T7W9/61rT//vun9tU03FE/pgyKQQACEIAABCAAAQhAAAIQgAAEIAABCEAAAhCYRQRI1CtkXn311c0rbVZeeeV08sknp5e85CVNkv2mm25qEu6XX375yNfePPbYY+nII49M11xzTTrnnHPSaquttrAFg95Rv8suu6QvfelLaeONN1a0lqIQgAAEIAABCEAAAhCAAAQgAAEIQAACEIAABCBQAwES9QpLkmQ/7bTT0mGHHZbkVTfrr79+WnLJJdP111/f/P/lv8v/5syZM7BW+aDBvHnzmo/Ith+MbQs/+OCDzV37krDfc889m/98+umnNwn6Y445Zmi9itOgKAQgAAEIQAACEIAABCAAAQhAAAIQgAAEIAABCAQiQKJeKWPBggXpqquuaj76Kgn1Rx99NG2wwQZpt912S5tvvnlaeumlB9b40EMPpQMPPDDdfffdTQJ+7ty5i5SVf/vYxz7W3JkvfzvuuGM66KCD0vLLL69sKcUhAAEIQAACEIAABCAAAQhAAAIQgAAEIAABCECgBgIk6muwRBshAAEIQAACEIAABCAAAQhAAAIQgAAEIAABCEBg1hIgUT9r1XJiEIAABCAAAQhAAAIQgAAEIAABCEAAAhCAAAQgUAMBEvU1WKKNEIAABCAAAQhAAAIQgAAEIAABCEAAAhCAAAQgMGsJkKiftWo5MQhAAAIQgAAEIAABCEAAAhCAAAQgAAEIQAACEKiBAIn6GizRRghAAAIQgAAEIAABCEAAAhCAAAQgAAEIQAACEJi1BEjUz1q1nBgEIAABCEAAAhCAAAQgAAEIQAACEIAABCAAAQjUQIBEfQ2WaCMEIAABCEAAAhCAAAQgAAEIQAACEIAABCAAAQjMWgIk6met2tl7YldffXV65StfOfIE119//fTa17427bjjjmmttdYaWf4HP/hB2nLLLdP//M//pDPOOCPtuuuuQ4/54Ac/mI444oh07rnnph122GFo2c9//vNNOz7wgQ+kww8/fJGyf/zjH9NFF12UvvSlLyU5vwceeCA94xnPSC972cvSG9/4xvSGN7whzZkzZ+Q5RC4g5yicvva1r43VzEFc8TQWvhkVyjG2Hn/88XTCCSekgw8+OK299trpwgsvTOuss87A9t14441p2223TT/96U/Tk570pGZMbLzxxkPPR8bszjvvnL7xjW+kF7zgBemCCy5YZMwvWLAgff/730/nn39+0wcljvy188T222+fnvvc56YnPOEJM2IX+aBxvAqHV7ziFWm33XYbykF83nzzzemLX/xi+upXv5quuuqq5tRf9KIXpVe96lVpu+22a+atxRZbrC+SafZg1UdG+ZT1Tly87W1v6+uinYvvuOOOvmOls50PPfRQOvDAA9Ppp5+evve976UNNtjA6jSmtp4777wzXXLJJV3rvTh7+ctfnmQe2nDDDdPSSy/dxafTwyBwsmeQ+U/mzy222KL6PUOODjJq7PTG7F1PRh0/k33b/fff36xJMp9ec801XWvTZptt1uwdpd7ZuDZZOe7cN4xTZ+dcNmp/3llf63/PPfds9jXLLrvsOOGmqkwOnpPsI4fBb/ctMu/+0z/9E2NsCCyLvj+TtW+qBs+Akx1n/e89tDPfMM7xw66Fbr/99ub6/bbbbkvz589P6667bt+Wypx40EEHNf92xRVXpE022aRvubPPPju95S1vafaWH/nIR9JSSy1VleY2/zOo0eNcD7XjaVBeaFwgDz/8cJM/kj3keuutN+5hTa5Jcmle8cdu6JQXJFE/5R2gxtNvJ5fll1++uShdcsklFzkNufC59tprm/8uFzif+9zn0kYbbTTwdP/yl7+ko446Kn384x9vNt6SjDjzzDPT3LlzBx5jkaiXzadcoL3jHe9YeHHWL6C0RxIlwxKc0V1aJOrxlNdyjrHVJtF/9rOfJdksvv/97282Z4OSDr0X3PLD1pFHHpkWX3zxgSf/9a9/PW266abNv/dL1N99993ND2Sf/OQnB9YhPwq8733vSwcccMAiSbK81PPXPiq51NkC4XDaaaelN7/5zYs4Eo7HHHNMw7H9MfE5z3lOk5SX5H3744ckiGXzveKKK3ad3LR7sDI9rk9xKf1extsSSyyxMDyJeisTunpk/pOx9aEPfSjJWOjcw9x1113pJz/5SVPh5ptvnj72sY8lGVvt3zgX2p2tkUS97Bme9rSn6Ro5y0uPO3ZaDNpEfSc+2beddNJJ6cUvfnFfqvKj5cUXX9ysO+3cKRf4Mm8++uijzY/V0k9kHB9yyCHNj90khvt3UBL1cQZujkT9TPeRN910U3rhC1/Yd9zInHr99dc3e5lh+544ZH1bMkmifpK1z/esY0TXrv/Sam2ivj3TfuvNI488kt7znvc0P07KzU5yM0Dvn4yjffbZJ51zzjnNP0mO5L3vfe8i1xGddY1zo2MMA92tGJWo7yz99re/vWEh+73OP6tE+b//+7+nww47TH0jjXf8iF4jtolEfUQrtGkogXZyed3rXpdkQ7jCCiv0LS8XvpJUOu6445o76+UX3FVWWaVv2fbX4ic/+cnpqU99anPX76g7eS0S9ZK8lDtQb7311mZB22mnndLKK6/cJL5kMbvhhhuahNd5552X5M4qudNf/r3Gv85E/UzvzMRTXvM5xlabRN93333Tz3/+8yZhOGwsthfccoElSQm5c2NYefnxRpKRslmRv97EymOPPdYk+j/84Q83yXwZZy996UubuuWHMkmEfPnLX242tZJslk2m3Dkym+5eHOVVOMjYkh8qZb6UJx9kM95518wf/vCHtN9++zVzoyQShakkoNo75yXp9OMf/7jhK3fSyOZU5t/2SSA82I3dURfM9913X7rsssuaBKD8yR1QL3nJSxY2gES9nYtxa3rwwQebsXHiiSc288/RRx+dXvOa1yz8AUXG4G9/+9vGmaz3vYn2zgv1QRe3smf45je/2VxQS5JXLt7kBoTOH2nGbe9sLTdqLhx13qOOF08//OEP07HHHpu+8pWvNE+0nHXWWc2c2vkn86H8aCOO5GYTcSZ3GK600koLi0kZ8SlJevEpe0FJ1uNzUUvtvkH+pd8TdcO85kgsj+pHs/nfc/Cc6T5yVH+QefnUU09t9n+rr776yCc+Z7O3Uec2at8x6PhJ175R7ZqGfx9n/R/GYdTxsn+XJyxl7Mo6I9dFveuN/PC/1157pUMPPbRJPPfePCX5jHnz5jU3FMoPa3//93/f5Cye8pSndDVNcjPyBItcbw27Oz+y1zb/0+9u9Pa68tJLL00f/ehHmx/he6+HLM+tbctM8yqTtsU7/qTtj348ifrohmjfIgRGXSh1HtAmdr/97W83r2iQR8r7/cldTVtvvXWz+MiFlfzfb33rW5tEU+8j6O3xFon69jExqUsu1PpdgN1zzz1JHrOVBFmtvz4LM4tEPZ7yTgjWY0seyZMkgyQqJHF45ZVXNmNMHtPbaqut+p5Me8EtT7OsscYazbHDHqGUzZ5s+p71rGelW265Jcl46bxQb/9dLhYkAdabMGkbIcl6+aFM7oKUZL38YDdb/sb1Kk8iSTJefhiRO3rlTmz560yy77333s3mU+666ff3m9/8Ju2yyy7NY5WdrxDDg11vGueCuX36SMab/EglF1ftH4l6Oxfj1CQXbjIW9thjjyYBf8opp6TVVlut76FygSzrvVzAdj5NNOpCu7MymS/lgvkf//Ef0xe+8IXmqUL+/kpg3LlwEK9xj5e7C9/97nc3ScB+r0mRetpXJn7mM59pfrQZ9OPwr371q+YJJ/khpvcHVLz+lQCJ+jg9wTpRP8k+UqiM+uGm805gefpaXqPI36IExtl39B5lsfbhIjVPI7evIJxJHmDc48XXt771rea1ie160+ZNfvSjHzWv4ZVrpH4J+Hbcy2sx5RVuslbJdV/v61hG1VOD72GJ+s72y81p8jpRee3qTLyNw8I7Ue4dfxxGNZchUV+zvSlt+7gXSoLnT3/6U/MqC1lUBk2SksCTu30lefgf//Efac0112w2avIutmHv0540US+bz3e9613p5JNPHjmBS+JMFmm5cJfX5NT4N2miHk/5rVuPrV/84hfpTW96U5MokuS33BUo31yQH8I+8YlP9H2HcnvBLU+OSMJXklsyPvvdwSFE2h9vZHxLjN73bss3Df71X/+1uYt11BM4kvCXP7lzROaB2fKn8dreNSN3gBx//PFpmWWWSa1H4TFOokh+XJHNujwtJAkmef8kHux607gXzIMSJiTq7VyMU1P72ga5WJMEfPuarkHHyg+a8noceYpO7mB74hOfqLpQb29QkAtiSdrLu2f5+ysBzVzYj5nm+PaJyXvvvbcrYdHuZT772c82TzHtv//+Q5/g6nw/t8zJw14dN62eSdTHMW+dqJ9kHylURiXqZXzJk0fyv0nf1xzHgn1Lxt13dEa2WPvsz6S+GsdNtA86M83xnTfmdL5D/n//93+bm5kkNyL7e/mmV/vXvs5GngCT8Xbdddc131aRp8bkh+rOv3Z+GPRqnBrsjJuo7/yhSm6e6PyBY9CrZyQ3JE/jSVkpIz8kyqub5Xi5nmrfIjHodW9trqvlLNfFsoeUbyqKO/kWo7yC9ve///3Ad9TLHkVuXpNjpQ3yJz/QyI8O8kS13MA6Kn4NHmtoI4n6GizRxi4CFhdKnRW2m0BZdOS99H/3d3+38OOXwy6KJk3USxvaO+rlbkd5lcSgu/dnQxeYNFGPp/y9wHpsyXiShb0dR5KwkI80y/cj5GOK8vGu3r/ORL28hkU2irJxlE3Hqquu2lW8vdPql7/8ZTOW3vnOdy6SqG/v5JY77WUDM+h9wfnp+kXQeG0T9Z0b9HaemuQDeniw8z/OBXPnHfW9H0cnUW/nYpya5BFouZP+X/7lX2b8tI7mQrtN1Mtc2u+OtnHaPFvLaObCfgw0x7frk7ynvjNh0b4iQN5ZK095yZNjo/7ktWKSRJR3A2+zzTZDv9kyqq7Z+O8k6uNYtU7UT7KPFCqjEvWSvJIEpNxJLMmpf/u3f4sDM1BLxtl39DbXYu0LhMCtKZr1v18jtcfLjTWS0JUPlLbXXp2vGe19yrndc8jrbuSJQXmNnySW//mf/7nro9ud76cf9qS0G+gxA4+bqJfqhIUk2OVpyc5X/fRL1EuCXJ5Cl++Atd8wklcM/frXv25eFfT617++2UsIZ3k9rOSO5AY4Wf/khgx5fbPcZCX7zXYelv2C3CQir36W1+zJdbQ86SfXzf0+Jtv5mlN5clq+8SF/7fc82tf4SLlh8cdESbERBEjU00WqIzDOhVL7nlB5D6wsBnJHrrzGpvdDXJ13KnW+6qF9NEvetTbo/dgWiXp5pFlesSOTqPxKufvuuze/WsoEPZvekS2dbJJEPZ7KDFPLsSWJ8TYp35ksapO+gz4S25mol8S6bEqkbL9NXbsBkjtUZYzLkzC9d9RLkl9+KJBXS8md/dImuav/H/7hH5o7vafhbxyvwqHz1TdtYunPf/5z815k2Tj2uztmXH54GJfU6HKjLphl7Mk3ViSxJ5vs3o+KkqgfzdiyRPuxr0Hvdh0nluZCu331jTxy3u8HznHizdYy486Fg85fe3y/Hz5lTynvo5cfseWbBcstt9xsxV3svEjUF0M9MpBlon7SfaQ0dlCivvc7YLIvlPEqH3Pmb1ECo/Yd/ZhZrH24KPfqm5b1oB/72x9eel+nKH1DnlyWp1LkJh/5TpKsb1JP5+v32rvy5Vqj5tfyaRL1na/W6vwhsF+iXp6mlHlInkbofMVo56v0em8gHfTqmXYeFqfy9J78GNl+/1CuffvFl5sL5FtKEkPyUZJDa+dD+UFTPhYs59B58w+vvsk7Q5Goz8uX2jMQaCeXcaqWXwPl1z/5hbL3i9tyfPtYXu9rbjofTR70Pm3NV7/btvZ7rFLuLpZHn+UDZO2f/Iq98cYbJ/lgrtx1/LSnPa36xH1non6Uu96PouBpFDGbf7ccW+2Go/c1N+2TEfLLf7+7CTsT9bLRkA8qywaw3+tv5N/lnenyyip5Ikbe+dubqBcyMp7lw0iSFJENj/zJ3CA/iskYe9WrXtW8z3m2Ju5HJZckiS53Z8imTJJI8p0OeeTxOc95zsINt9wJMundZtPuwWaU/u31HaPqk021PKnVm3jQzMWdMbw+VjXqPCP/e+cdZJ03A2jbPE6ivv2IsLw2R+ZRuTnhoIMO4u7rDtiaNU4O631l4qi5tNdre7Hc+TSS5iJf20+mtfygx/B7efR+bF7+vTOhMS6/SZ4uGzdGreUseU66j5S7Tcf5k5s8ZN6UO1X5609Am6i3Wvvw0Z2oH4eHXNd0vupznP1DZ72Dbqxr59l11123uXO+/VaV3IAle025FpPrKrm5Tq4nem+yam+ClKdW5JjemyfHObcIZTRr+CD2/RLl7dzZ71sZ8iSerDvyzQB5jc2cOXMaFKMS9YOe5OwXv33aTz6sLdeAvd9Skict5IcYqVO+wSPXzCTq8/ZIEvV5+VJ7BgLt5NI+FiSP8sjfo48+2jwCJI8XyZ1kMolIAm5YkrvdBMq7qXsXjfbd1/Ke7H7v07ZK1EvbZSL/7ne/2/zCLB++lUecOv/ksSn5pVoSZ7X+aZJDvQkhPJWxbjW2Ol+70Zvo6HwdQO8rOeQsexP1suGTOwHkzu7Ou0Pbzc+dd97ZvLJqwYIFAxP1Uq/UI+NK3q341a9+tfm4dOef/Dgm34yQOxlm2yuoNMkpeepA7iqTjb78TfIkTL9eO80erEbxuD4H/VCtmYs720yiXm9Qe4E8KEJnPeO0Qi7o5MdJeZUff38jMO7YaY/wSNQPSzr3SzTj92/7hlGJWRL1+XuLVaLeYh8pNyDIU2VtQlD2ie1rJGSvI085SdJJEvRytyl/gwloE/VWax9O4iTq+90p3/43uVu+8xrt61//evM9ns530bdzwyRP50boD7kS9e0TC8JN7myX19mMuoFsVKK+83tjnez6Jerbp/003w8gUZ+3R5Koz8uX2jMQGHZH01133dVMbp/+9Keb5J48vjPoMcbOhGG/u+bb12rIBzf6vU/b4tU3/fDIRlLuCpaPschdrJdffnnz44NsKuVXVvmoSI1/M0344amcbaux1Y4daXm/u+bbH8HkET9Jss+dO3fhSfYm6uUHOfkRTV6/0vn6m/bOfHm8Un7hlzEy6I76fgTlIkLe0Sc/Akl75PVT8te+f6+9W6Ec/XyRRiWnJKErT+7I5lA+APv0pz99YWMGPbZp1dpp8mDFbNQF86hXv/HqGysTo+vpfK+r1R31g6LKj40vf/nLk9x4IHddzbYfHEfTHl1Ce0d8b43a42dyRz2J+tEee0vw6hs9s1xHWL36xmIfKefY++obebLv2GOPbW5+kj2P3IhV801QuTwOmvvGfZrEau0rdX6R40z6o4f2+EHX6513ysvNTrLPaO/Cltf3ys0BbWK5/S6VXN/J3dnyFLXcYS+vYan92zm5EvWSw9pvv/2aOUv+5PpX3q4g3wuQ9/33u/F0VKJ+0Aey+yXqNXmtdryQqM87c5Coz8uX2jMQGHWhJB+4kI2EvKZhWNKtTfTJe+JH/fV7n7ZmQtNsXHvbIhO3PMIuH9Z805ve1Nzt2pnYHNX2KP8+00Q9nsoZtBpb7ce/RrVcEsTyLm3ZiLR/vYl6+cJ9+2EjSSK3G0GJIeOy/RFNk3zsbZf8OCYJe7mjXu7Akk2lfIxntvyN8jrsPDsfX859F8xs92DVn0Yl6ts4srbJ01jSp9tHkuXfNGOl8wKPO+pnZrDzo/Gyb5CPg2n/tBfa2vqnpfwkc6Ew0h7fz31719qgO936udCM2Wlx2XmeJOrjWNdc7wxbyyz2kUKl3zvqOz/aKHu93u+4xKEZpyXj7js6W2yx9sUh4NeSSdd/7fFtkl3yD50fQBUC7Z3y7Y0H7XjvffqsjfnNb36zqUM+Yio3UMqfXGM99alP9QM6YWRNor594kAYdN5s1i9RLs2SuUn2CHJjZnsDWdtcublNvg8gr3pt/0jUTygz+OEk6oMLonmLEhjnQknKyN21sth86lOfaj5q0vtx1nYT+KIXvWjgXfey0MiXrp/3vOctcmfwpIl6aaP8cip3wMmd/8sss8xA3e2HXeTDSoM+jBS9r8w0UY+ncmYtxlb7fQd5SqXzkePes5AN4E9+8pPm+wzyQ1R792e/RH37QTH5EU5eDyV3Gcj7t2V8yutznvKUp/RNPkpb5L2JcozcNS+PEQ77az/8N+gOhHImbCON43VYxH53hQ4rLw7lkXJ59Zh8LFteT4YHO6fjXjAPujjTJP1I1E/uTXzJdzbk3a3jXKDKI+TveMc70hprrNF8g0MucLUX2pO3enbWMOlcqDm+81tHnUmM9j298uRSvyfO+pHXjNnZaW74WZGoj2PdIlFvtY8UKoOumeQVOJI4lGTYYYcd1txhv8QSS8QBGawl4+47OpttsfYFw+DSnEnXf+3x7etm++1Z2iS+XN/Jx4Lf//73p6985SuLJPQFVHtNdf7556e11147zZs3r/nfTG9YcIHfJ6gmUd/ebChPGnTORYMS9W04eXpBrnnlRrXOtyu89rWvbRL5q6yySlOURH2UXpGnHSTq83Cl1owExrlQko8jyp23csetvJNSLoZkkWj/2sTfN77xja47DXub3ZaTu35736c9aaK+fVxMko6jLtZmw0XaTBL1eMo4kPpUbTG22rvfZdwNS0q15eQdyhdeeGFaZ511mhb1S9TLf2/vzJEnZZ75zGc2mz15HY48PSN//cZI56O38mOYvCKn9we7TgyaC8yyZiaLNo7XYRHajaaUkQ23fEhq0J9sLmWu3GOPPRpH8n8/8YlPbOZi2dRPs4fJLP7t6HEvmEnUWxGfrJ72Y+iSEJILLnndwrA/uetKxo584Fp+ZJTX3mkvtCdr8ew9etK5UHO87PHkKTD561zjOhP4g24k6TUwG/aAOXsVifqcdHV1a/ZRg9Yyq32ktHxQol72KtJWSdZL0kt+TJPXS/DXn8C4+47Ooy3WPnx0v6O+9871cfho9g+SP5Eba+TO7X5vE2jrkjlXrsvkSWS5jmtvmupsT/ujtFwPyF3g8oSnXMPJx2Rr/hs3Ud95PdT7vcNRifpePrfeemvaa6+9mtchdz7dapmob39YGfSOerlpdNddd21ewSOvD5NXS/Pqm7w9mUR9Xr7UntcDOnQAAA+MSURBVIHAuBdKt912W7MB+9a3vtUk9OQL5O1du+2vxfLLZO87snub3N7R3fs+7UkT9Z0Xa/KL9CGHHDLwC+jy6Jh85HJU8jMDbrMqZ5Kox5MZ/rEqmnRsdX78a1RCtrP/d5YdlKhvN3yS+JBEvbxXtPORzEGJjLYPyVMxp5xySvOh6X5/0h5J5Mv3LWayER4LsFOhcb0Oap54lace5K4zucP3ox/9aJLXFvX7k9etyF308v7/zlcI4cFO/rgXzO1Y4tU3duxnWlObvJLXLMg8tNpqq/WtqvPVfR//+MebJ47kx0XNhfZM2zgNx006F457vHzb46CDDmqSF737T+Es7/d9y1ve0iD/zGc+k17zmtcM/BFZvtMjCX35/tKaa65Z7VOVOfsXifqcdHV1T5qot9xHSsuHPYV8//33N082yx2qNb9aVGdoZqXH3Xf01j7p2jez1s6uoyZd/8c9XhLLslffeeedm3fNyzXWS17ykkVgSkJXnkCRawJJ6Mtr3GR96r0RSp4OlDyMJHaXW2659J//+Z+zYv0aN1H/X//1X83593ulam+i/s9//nOTp5J8j/wAIt8N6/wb9HSrZaK+vc6WH1Xk+q13n9reRCLXeO2T8CTq8841JOrz8qX2DATGvVCS0HL3p/ySK3/tnWyaTaAc195NKr9mdr5Pe9JEfefFmjxKJh9ikV+mX/rSlzYJ+/ajsvIKEbmwl18y5WKtvUMrA9qsVWoT9XjKqqNv5ZOOrfbuGRkz/T7A3Bu0/RGs81G+QYn69j1/0kb5KJG8MkqS9e1HXwcl6jvfRSpPr7znPe9pXou18sorp8UWW6xJgMnm5JOf/GTzZIv8ICeb0EEfoS5vZfKIGq+DonUmEGWukjtuXvziFzcM5U/uwpENpvzg+NOf/nSR74PgYXKPbQ2jLpjFhbxWSl7hJI8k9yYgNHfn8uobG2+d/V/WeLkgk+Rs+6oFWe9//OMfNxe7cjHU+97kcS+0bVo7e2uZdC4cdfz//d//NR7lbjMZey972cuaC97ej1VKQkTWG7lDTl4NJj8Sy8WvvOaoTXbIOL7mmmuaC2KpS9avD33oQ2n33XfnFR09XZREfZwxO2mi3nIfKVRGvS5UxvSoV6XGoevXklH7jkEtm3Tt8zvjOJEnXf9HHS9rzR133NGsSfI2grvvvrtZd+TH5n7f1GlfaSRP/UnyvfPd653U2qea5QOyct0myWfJZwy60ScO8eEtGZaol72c7LFlzZabmmRt2nfffRuektvp3cd3vmq1vSaW/d9JJ52U5PV48if7Bbnp9G1ve1taffXVm5vJ5IY1+WvbIu+0lx9Y2r9R83C/O/rlpgDZg8rNc7LPkH1qey18ww03pAMOOCDJjw+SW5MPCQ+LX4vL6O0kUR/dEO1bhMCoC6XOAzrvlmgTcHIhJY9f/f73vx/ry+MycUnySSbNzvdpWyTqZfL92te+1ryPVibzQX+z4QJNm6j/7W9/i6fC43/SsfXd7343bb311gtfeSLvjh/21zqWV0LID1JbbbXVwFffSD3tY3nyf/e+impY8lE2nfIIpyTjh/1JAlo+kNSbVCmswTycxuuw4LKRl7lQEk/yJ6/kEFayGZfkvHCWDbhs5uQHkfZHlLbOafdgJbb1OU598o5R2fyvtdZaC4uTqB+HnH0Zucta7j6TC2H5k3VdnpKTC2F5X7L8YC9/cjEmZTp/LBx1oW3f2tlZo2bstAQ6n7DSHC9jT9as9rVuvUTbi2+ZK3/4wx82/yzjVObVRx99dOGcKv9d1ia5g1G+qTTs9W2z09rosyJRP5pRqRKjEkSd7eiX/JXvCVntIyXWqER956s+Bv2wVopd5Diaua/3w/OTrH2RmZRqW+f6P27M173udc2rnVZYYYWuJ/JGHS97+Pe9733NPr59C0HvMe1387797W+nV7ziFQtf0dev7ksvvbS58UD+2g/QjmpD9H9v8z/jtFOe2JGEd++PE/0S5bI3lyfwJOkuf/JdNfmBo/2mm+wNhKHks9p9QDvftvtJeTWN/PA4ah4e9OoduSlL2iyv62vrlDlSvtcof7KHlRsM2ptMBsUfhw1lRhMgUT+aESWCEdAmna677romcdh+WFZ+0ZRHkXrfFzbsNNuvnMt77tt3jVok6tuY8oPCV7/61eaOfUlathfsG220UXr961/f3EXf/rIaTMfYzdEm6tvJH09jI5644CRjS+6SkHfySmKiN4k+qGGd75BvPcuTK9tuu21zx3u7yWyPb7/rII9Q9l58jUo+yl0O8joWOU6+TXHttdc21crG59WvfnWzsZE7BAZtTCeG61iB1uuwpsqGTeaoL37xi0l+mJE7t+VPEkibbbZZ2n777Zt3UQ5KJk2zB6suMOqCWfq0JIDlPaByN71s9Dv/Ro2VzrLcUW9l7a/1DOr/kqCVC2tZ6yVZ1D6p0kYnUW/jYdTY6RdFk6gXj/K0l9wMIh/T7ryDbtAZyM0gcue87P/6zalbbrllM7/29gkbIrOjFhL1cTyOShB1trQ3US//Jk+XWO0jpb5RiXop87vf/a55vai0hw/L9u9LmrmzN1E/ydoXp2f7tSR3ol6SyHK3u3w/Z5tttmmui4b9IPzII480N+PIK1rkO2Hy/w5a6wa9gtGP5uSRRyXqJcEuT4rLtay8drXf2j0oUS5PoMh7/OXpBnlaQW5wkn2FXF9JAr29k749Cyl/3HHHpbPOOqvJHR166KHNXfZy17vMaZ137Pebe/v9e9sGeS2fvApJEvayP5VXHMkPM53nMyh+vycxJic/fTWQqJ8+55wxBCAAAQhAAAIQgAAEIAABCEAAAhCAAAQgAAEIBCJAoj6QDJoCAQhAAAIQgAAEIAABCEAAAhCAAAQgAAEIQAAC00eARP30OeeMIQABCEAAAhCAAAQgAAEIQAACEIAABCAAAQhAIBABEvWBZNAUCEAAAhCAAAQgAAEIQAACEIAABCAAAQhAAAIQmD4CJOqnzzlnDAEIQAACEIAABCAAAQhAAAIQgAAEIAABCEAAAoEIkKgPJIOmQAACEIAABCAAAQhAAAIQgAAEIAABCEAAAhCAwPQRIFE/fc45YwhAAAIQgAAEIAABCEAAAhCAAAQgAAEIQAACEAhEgER9IBk0BQIQgAAEIAABCEAAAhCAAAQgAAEIQAACEIAABKaPAIn66XPOGUMAAhCAAAQgAAEIQAACEIAABCAAAQhAAAIQgEAgAiTqA8mgKRCAAAQgAAEIQAACEIAABCAAAQhAAAIQgAAEIDB9BEjUT59zzhgCEIAABCAAAQhAAAIQgAAEIAABCEAAAhCAAAQCESBRH0gGTYEABCAAAQhAAAIQgAAEIAABCEAAAhCAAAQgAIHpI0Cifvqcc8YQgAAEIAABCEAAAhCAAAQgAAEIQAACEIAABCAQiACJ+kAyaAoEIAABCEAAAhCAAAQgAAEIQAACEIAABCAAAQhMHwES9dPnnDOGAAQgAAEIQAACEIAABCAAAQhAAAIQgAAEIACBQARI1AeSQVMgAAEIQAACEIAABCAAAQhAAAIQgAAEIAABCEBg+giQqJ8+55wxBCAAAQhAAAIQgAAEIAABCEAAAhCAAAQgAAEIBCJAoj6QDJoCAQhAAAIQgAAEIAABCEAAAhCAAAQgAAEIQAAC00eARP30OeeMIQABCEAAAhCAAAQgAAEIQAACEIAABCAAAQhAIBABEvWBZNAUCEAAAhCAAAQgAAEIQAACEIAABCAAAQhAAAIQmD4CJOqnzzlnDAEIQAACEIAABCAAAQhAAAIQgAAEIAABCEAAAoEIkKgPJIOmQAACEIAABCAAAQhAAAIQgAAEIAABCEAAAhCAwPQRIFE/fc45YwhAAAIQgAAEIAABCEAAAhCAAAQgAAEIQAACEAhEgER9IBk0BQIQgAAEIAABCEAAAhCAAAQgAAEIQAACEIAABKaPAIn66XPOGUMAAhCAAAQgAAEIQAACEIAABCAAAQhAAAIQgEAgAiTqA8mgKRCAAAQgAAEIQAACEIAABCAAAQhAAAIQgAAEIDB9BEjUT59zzhgCEIAABCAAAQhAAAIQgAAEIAABCEAAAhCAAAQCESBRH0gGTYEABCAAAQhAAAIQgAAEIAABCEAAAhCAAAQgAIHpI0Cifvqcc8YQgAAEIAABCEAAAhCAAAQgAAEIQAACEIAABCAQiACJ+kAyaAoEIAABCEAAAhCAAAQgAAEIQAACEIAABCAAAQhMHwES9dPnnDOGAAQgAAEIQAACEIAABCAAAQhAAAIQgAAEIACBQARI1AeSQVMgAAEIQAACEIAABCAAAQhAAAIQgAAEIAABCEBg+giQqJ8+55wxBCAAAQhAAAIQgAAEIAABCEAAAhCAAAQgAAEIBCJAoj6QDJoCAQhAAAIQgAAEIAABCEAAAhCAAAQgAAEIQAAC00eARP30OeeMIQABCEAAAhCAAAQgAAEIQAACEIAABCAAAQhAIBABEvWBZNAUCEAAAhCAAAQgAAEIQAACEIAABCAAAQhAAAIQmD4CJOqnzzlnDAEIQAACEIAABCAAAQhAAAIQgAAEIAABCEAAAoEIkKgPJIOmQAACEIAABCAAAQhAAAIQgAAEIAABCEAAAhCAwPQRIFE/fc45YwhAAAIQgAAEIAABCEAAAhCAAAQgAAEIQAACEAhEgER9IBk0BQIQgAAEIAABCEAAAhCAAAQgAAEIQAACEIAABKaPAIn66XPOGUMAAhCAAAQgAAEIQAACEIAABCAAAQhAAAIQgEAgAiTqA8mgKRCAAAQgAAEIQAACEIAABCAAAQhAAAIQgAAEIDB9BEjUT59zzhgCEIAABCAAAQhAAAIQgAAEIAABCEAAAhCAAAQCESBRH0gGTYEABCAAAQhAAAIQgAAEIAABCEAAAhCAAAQgAIHpI0Cifvqcc8YQgAAEIAABCEAAAhCAAAQgAAEIQAACEIAABCAQiACJ+kAyaAoEIAABCEAAAhCAAAQgAAEIQAACEIAABCAAAQhMHwES9dPnnDOGAAQgAAEIQAACEIAABCAAAQhAAAIQgAAEIACBQARI1AeSQVMgAAEIQAACEIAABCAAAQhAAAIQgAAEIAABCEBg+giQqJ8+55wxBCAAAQhAAAIQgAAEIAABCEAAAhCAAAQgAAEIBCJAoj6QDJoCAQhAAAIQgAAEIAABCEAAAhCAAAQgAAEIQAAC00eARP30OeeMIQABCEAAAhCAAAQgAAEIQAACEIAABCAAAQhAIBABEvWBZNAUCEAAAhCAAAQgAAEIQAACEIAABCAAAQhAAAIQmD4C/w/f+2JLFDekG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568" y="1402161"/>
            <a:ext cx="8108272" cy="480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238"/>
          <p:cNvSpPr txBox="1">
            <a:spLocks noChangeArrowheads="1"/>
          </p:cNvSpPr>
          <p:nvPr/>
        </p:nvSpPr>
        <p:spPr bwMode="auto">
          <a:xfrm>
            <a:off x="337928" y="6205678"/>
            <a:ext cx="2261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dirty="0">
                <a:solidFill>
                  <a:prstClr val="black"/>
                </a:solidFill>
                <a:latin typeface="Gill Sans MT" panose="020B0502020104020203" pitchFamily="34" charset="0"/>
              </a:rPr>
              <a:t>MARSS Compensatory Revenue</a:t>
            </a:r>
          </a:p>
        </p:txBody>
      </p:sp>
    </p:spTree>
    <p:extLst>
      <p:ext uri="{BB962C8B-B14F-4D97-AF65-F5344CB8AC3E}">
        <p14:creationId xmlns:p14="http://schemas.microsoft.com/office/powerpoint/2010/main" val="864869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567713"/>
            <a:ext cx="8229600" cy="1143000"/>
          </a:xfrm>
        </p:spPr>
        <p:txBody>
          <a:bodyPr>
            <a:normAutofit fontScale="90000"/>
          </a:bodyPr>
          <a:lstStyle/>
          <a:p>
            <a:r>
              <a:rPr lang="en-US" b="1" dirty="0">
                <a:solidFill>
                  <a:srgbClr val="AE2026"/>
                </a:solidFill>
                <a:latin typeface="Gill Sans MT" pitchFamily="34" charset="0"/>
                <a:cs typeface="Arial"/>
              </a:rPr>
              <a:t>Educational Benefits</a:t>
            </a:r>
            <a:br>
              <a:rPr lang="en-US" b="1" dirty="0">
                <a:solidFill>
                  <a:schemeClr val="accent2"/>
                </a:solidFill>
                <a:latin typeface="Gill Sans MT" panose="020B0502020104020203" pitchFamily="34" charset="0"/>
              </a:rPr>
            </a:br>
            <a:r>
              <a:rPr lang="en-US" sz="2800" i="1" dirty="0">
                <a:solidFill>
                  <a:srgbClr val="AE2026"/>
                </a:solidFill>
                <a:latin typeface="Gill Sans MT" pitchFamily="34" charset="0"/>
                <a:cs typeface="Arial"/>
              </a:rPr>
              <a:t>School Trend</a:t>
            </a:r>
            <a:endParaRPr lang="en-US" sz="2700" i="1" dirty="0">
              <a:solidFill>
                <a:schemeClr val="accent2"/>
              </a:solidFill>
            </a:endParaRPr>
          </a:p>
        </p:txBody>
      </p:sp>
      <p:sp>
        <p:nvSpPr>
          <p:cNvPr id="6" name="Text Box 1238"/>
          <p:cNvSpPr txBox="1">
            <a:spLocks noChangeArrowheads="1"/>
          </p:cNvSpPr>
          <p:nvPr/>
        </p:nvSpPr>
        <p:spPr bwMode="auto">
          <a:xfrm>
            <a:off x="337928" y="6205678"/>
            <a:ext cx="2261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dirty="0">
                <a:solidFill>
                  <a:prstClr val="black"/>
                </a:solidFill>
                <a:latin typeface="Gill Sans MT" panose="020B0502020104020203" pitchFamily="34" charset="0"/>
              </a:rPr>
              <a:t>MARSS Compensatory Revenue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59" y="1579362"/>
            <a:ext cx="7953317" cy="459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831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96814" y="2901462"/>
            <a:ext cx="7383585" cy="830997"/>
          </a:xfrm>
          <a:prstGeom prst="rect">
            <a:avLst/>
          </a:prstGeom>
          <a:noFill/>
        </p:spPr>
        <p:txBody>
          <a:bodyPr wrap="square" rtlCol="0">
            <a:spAutoFit/>
          </a:bodyPr>
          <a:lstStyle/>
          <a:p>
            <a:pPr algn="ctr"/>
            <a:r>
              <a:rPr lang="en-US" sz="4800" b="1" dirty="0">
                <a:solidFill>
                  <a:srgbClr val="AE2026"/>
                </a:solidFill>
                <a:latin typeface="Gill Sans MT" pitchFamily="34" charset="0"/>
                <a:cs typeface="Arial"/>
              </a:rPr>
              <a:t>Questions</a:t>
            </a:r>
          </a:p>
        </p:txBody>
      </p:sp>
    </p:spTree>
    <p:extLst>
      <p:ext uri="{BB962C8B-B14F-4D97-AF65-F5344CB8AC3E}">
        <p14:creationId xmlns:p14="http://schemas.microsoft.com/office/powerpoint/2010/main" val="84363699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9656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C00000"/>
                </a:solidFill>
                <a:latin typeface="Gill Sans MT" panose="020B0502020104020203" pitchFamily="34" charset="0"/>
              </a:rPr>
              <a:t>2021 Enrollment by Grade Level</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23" y="1495794"/>
            <a:ext cx="7953454" cy="472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01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38468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C00000"/>
                </a:solidFill>
                <a:latin typeface="Gill Sans MT" panose="020B0502020104020203" pitchFamily="34" charset="0"/>
              </a:rPr>
              <a:t>K-6 Enrollment 2008-2021</a:t>
            </a:r>
          </a:p>
        </p:txBody>
      </p:sp>
      <p:sp>
        <p:nvSpPr>
          <p:cNvPr id="5" name="TextBox 1"/>
          <p:cNvSpPr txBox="1">
            <a:spLocks noChangeArrowheads="1"/>
          </p:cNvSpPr>
          <p:nvPr/>
        </p:nvSpPr>
        <p:spPr bwMode="auto">
          <a:xfrm>
            <a:off x="836140" y="5904179"/>
            <a:ext cx="64652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r>
              <a:rPr lang="en-US" altLang="en-US" sz="1600" dirty="0">
                <a:latin typeface="Gill Sans MT" panose="020B0502020104020203" pitchFamily="34" charset="0"/>
              </a:rPr>
              <a:t>* Data includes Harambee Elementary</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087" y="1195651"/>
            <a:ext cx="7511823" cy="470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95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8468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C00000"/>
                </a:solidFill>
                <a:latin typeface="Gill Sans MT" panose="020B0502020104020203" pitchFamily="34" charset="0"/>
              </a:rPr>
              <a:t>7-12 Enrollment 2006-2020</a:t>
            </a:r>
          </a:p>
        </p:txBody>
      </p:sp>
      <p:graphicFrame>
        <p:nvGraphicFramePr>
          <p:cNvPr id="4" name="Chart 3"/>
          <p:cNvGraphicFramePr/>
          <p:nvPr>
            <p:extLst>
              <p:ext uri="{D42A27DB-BD31-4B8C-83A1-F6EECF244321}">
                <p14:modId xmlns:p14="http://schemas.microsoft.com/office/powerpoint/2010/main" val="4017345412"/>
              </p:ext>
            </p:extLst>
          </p:nvPr>
        </p:nvGraphicFramePr>
        <p:xfrm>
          <a:off x="457200" y="1842169"/>
          <a:ext cx="8229600" cy="4064000"/>
        </p:xfrm>
        <a:graphic>
          <a:graphicData uri="http://schemas.openxmlformats.org/drawingml/2006/chart">
            <c:chart xmlns:c="http://schemas.openxmlformats.org/drawingml/2006/chart" xmlns:r="http://schemas.openxmlformats.org/officeDocument/2006/relationships" r:id="rId4"/>
          </a:graphicData>
        </a:graphic>
      </p:graphicFrame>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28" y="1274298"/>
            <a:ext cx="8070544" cy="506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04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495096"/>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C00000"/>
                </a:solidFill>
                <a:latin typeface="Gill Sans MT" panose="020B0502020104020203" pitchFamily="34" charset="0"/>
              </a:rPr>
              <a:t>Elementary Building </a:t>
            </a:r>
          </a:p>
          <a:p>
            <a:r>
              <a:rPr lang="en-US" sz="4000" b="1" dirty="0">
                <a:solidFill>
                  <a:srgbClr val="C00000"/>
                </a:solidFill>
                <a:latin typeface="Gill Sans MT" panose="020B0502020104020203" pitchFamily="34" charset="0"/>
              </a:rPr>
              <a:t>Enrollment Trends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80" y="1638095"/>
            <a:ext cx="8131787" cy="464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18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9468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C00000"/>
                </a:solidFill>
                <a:latin typeface="Gill Sans MT" panose="020B0502020104020203" pitchFamily="34" charset="0"/>
              </a:rPr>
              <a:t>2021 Average Class Size - Elem</a:t>
            </a:r>
          </a:p>
        </p:txBody>
      </p:sp>
      <p:graphicFrame>
        <p:nvGraphicFramePr>
          <p:cNvPr id="2" name="Table 1"/>
          <p:cNvGraphicFramePr>
            <a:graphicFrameLocks noGrp="1"/>
          </p:cNvGraphicFramePr>
          <p:nvPr>
            <p:extLst>
              <p:ext uri="{D42A27DB-BD31-4B8C-83A1-F6EECF244321}">
                <p14:modId xmlns:p14="http://schemas.microsoft.com/office/powerpoint/2010/main" val="2574965167"/>
              </p:ext>
            </p:extLst>
          </p:nvPr>
        </p:nvGraphicFramePr>
        <p:xfrm>
          <a:off x="889906" y="1167493"/>
          <a:ext cx="7364187" cy="5216981"/>
        </p:xfrm>
        <a:graphic>
          <a:graphicData uri="http://schemas.openxmlformats.org/drawingml/2006/table">
            <a:tbl>
              <a:tblPr/>
              <a:tblGrid>
                <a:gridCol w="818243">
                  <a:extLst>
                    <a:ext uri="{9D8B030D-6E8A-4147-A177-3AD203B41FA5}">
                      <a16:colId xmlns:a16="http://schemas.microsoft.com/office/drawing/2014/main" val="20000"/>
                    </a:ext>
                  </a:extLst>
                </a:gridCol>
                <a:gridCol w="818243">
                  <a:extLst>
                    <a:ext uri="{9D8B030D-6E8A-4147-A177-3AD203B41FA5}">
                      <a16:colId xmlns:a16="http://schemas.microsoft.com/office/drawing/2014/main" val="20001"/>
                    </a:ext>
                  </a:extLst>
                </a:gridCol>
                <a:gridCol w="818243">
                  <a:extLst>
                    <a:ext uri="{9D8B030D-6E8A-4147-A177-3AD203B41FA5}">
                      <a16:colId xmlns:a16="http://schemas.microsoft.com/office/drawing/2014/main" val="20002"/>
                    </a:ext>
                  </a:extLst>
                </a:gridCol>
                <a:gridCol w="818243">
                  <a:extLst>
                    <a:ext uri="{9D8B030D-6E8A-4147-A177-3AD203B41FA5}">
                      <a16:colId xmlns:a16="http://schemas.microsoft.com/office/drawing/2014/main" val="20003"/>
                    </a:ext>
                  </a:extLst>
                </a:gridCol>
                <a:gridCol w="818243">
                  <a:extLst>
                    <a:ext uri="{9D8B030D-6E8A-4147-A177-3AD203B41FA5}">
                      <a16:colId xmlns:a16="http://schemas.microsoft.com/office/drawing/2014/main" val="20004"/>
                    </a:ext>
                  </a:extLst>
                </a:gridCol>
                <a:gridCol w="818243">
                  <a:extLst>
                    <a:ext uri="{9D8B030D-6E8A-4147-A177-3AD203B41FA5}">
                      <a16:colId xmlns:a16="http://schemas.microsoft.com/office/drawing/2014/main" val="20005"/>
                    </a:ext>
                  </a:extLst>
                </a:gridCol>
                <a:gridCol w="818243">
                  <a:extLst>
                    <a:ext uri="{9D8B030D-6E8A-4147-A177-3AD203B41FA5}">
                      <a16:colId xmlns:a16="http://schemas.microsoft.com/office/drawing/2014/main" val="20006"/>
                    </a:ext>
                  </a:extLst>
                </a:gridCol>
                <a:gridCol w="818243">
                  <a:extLst>
                    <a:ext uri="{9D8B030D-6E8A-4147-A177-3AD203B41FA5}">
                      <a16:colId xmlns:a16="http://schemas.microsoft.com/office/drawing/2014/main" val="20007"/>
                    </a:ext>
                  </a:extLst>
                </a:gridCol>
                <a:gridCol w="818243">
                  <a:extLst>
                    <a:ext uri="{9D8B030D-6E8A-4147-A177-3AD203B41FA5}">
                      <a16:colId xmlns:a16="http://schemas.microsoft.com/office/drawing/2014/main" val="20008"/>
                    </a:ext>
                  </a:extLst>
                </a:gridCol>
              </a:tblGrid>
              <a:tr h="338765">
                <a:tc>
                  <a:txBody>
                    <a:bodyPr/>
                    <a:lstStyle/>
                    <a:p>
                      <a:pPr rtl="0" fontAlgn="b"/>
                      <a:endParaRPr lang="en-US" sz="1700" dirty="0">
                        <a:effectLst/>
                      </a:endParaRPr>
                    </a:p>
                  </a:txBody>
                  <a:tcPr marL="22042" marR="22042" marT="14695" marB="14695" anchor="b">
                    <a:lnL w="7620" cap="flat" cmpd="sng" algn="ctr">
                      <a:solidFill>
                        <a:srgbClr val="FFFFFF"/>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504D"/>
                    </a:solidFill>
                  </a:tcPr>
                </a:tc>
                <a:tc>
                  <a:txBody>
                    <a:bodyPr/>
                    <a:lstStyle/>
                    <a:p>
                      <a:pPr algn="ctr" rtl="0" fontAlgn="b"/>
                      <a:r>
                        <a:rPr lang="en-US" sz="1400" b="1">
                          <a:solidFill>
                            <a:srgbClr val="FFFFFF"/>
                          </a:solidFill>
                          <a:effectLst/>
                          <a:latin typeface="Calibri"/>
                        </a:rPr>
                        <a:t>K</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504D"/>
                    </a:solidFill>
                  </a:tcPr>
                </a:tc>
                <a:tc>
                  <a:txBody>
                    <a:bodyPr/>
                    <a:lstStyle/>
                    <a:p>
                      <a:pPr algn="ctr" rtl="0" fontAlgn="b"/>
                      <a:r>
                        <a:rPr lang="en-US" sz="1400" b="1">
                          <a:solidFill>
                            <a:srgbClr val="FFFFFF"/>
                          </a:solidFill>
                          <a:effectLst/>
                          <a:latin typeface="Calibri"/>
                        </a:rPr>
                        <a:t>1st</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504D"/>
                    </a:solidFill>
                  </a:tcPr>
                </a:tc>
                <a:tc>
                  <a:txBody>
                    <a:bodyPr/>
                    <a:lstStyle/>
                    <a:p>
                      <a:pPr algn="ctr" rtl="0" fontAlgn="b"/>
                      <a:r>
                        <a:rPr lang="en-US" sz="1400" b="1">
                          <a:solidFill>
                            <a:srgbClr val="FFFFFF"/>
                          </a:solidFill>
                          <a:effectLst/>
                          <a:latin typeface="Calibri"/>
                        </a:rPr>
                        <a:t>2nd</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504D"/>
                    </a:solidFill>
                  </a:tcPr>
                </a:tc>
                <a:tc>
                  <a:txBody>
                    <a:bodyPr/>
                    <a:lstStyle/>
                    <a:p>
                      <a:pPr algn="ctr" rtl="0" fontAlgn="b"/>
                      <a:r>
                        <a:rPr lang="en-US" sz="1400" b="1">
                          <a:solidFill>
                            <a:srgbClr val="FFFFFF"/>
                          </a:solidFill>
                          <a:effectLst/>
                          <a:latin typeface="Calibri"/>
                        </a:rPr>
                        <a:t>3rd</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504D"/>
                    </a:solidFill>
                  </a:tcPr>
                </a:tc>
                <a:tc>
                  <a:txBody>
                    <a:bodyPr/>
                    <a:lstStyle/>
                    <a:p>
                      <a:pPr algn="ctr" rtl="0" fontAlgn="b"/>
                      <a:r>
                        <a:rPr lang="en-US" sz="1400" b="1">
                          <a:solidFill>
                            <a:srgbClr val="FFFFFF"/>
                          </a:solidFill>
                          <a:effectLst/>
                          <a:latin typeface="Calibri"/>
                        </a:rPr>
                        <a:t>4th</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504D"/>
                    </a:solidFill>
                  </a:tcPr>
                </a:tc>
                <a:tc>
                  <a:txBody>
                    <a:bodyPr/>
                    <a:lstStyle/>
                    <a:p>
                      <a:pPr algn="ctr" rtl="0" fontAlgn="b"/>
                      <a:r>
                        <a:rPr lang="en-US" sz="1400" b="1">
                          <a:solidFill>
                            <a:srgbClr val="FFFFFF"/>
                          </a:solidFill>
                          <a:effectLst/>
                          <a:latin typeface="Calibri"/>
                        </a:rPr>
                        <a:t>5th</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504D"/>
                    </a:solidFill>
                  </a:tcPr>
                </a:tc>
                <a:tc>
                  <a:txBody>
                    <a:bodyPr/>
                    <a:lstStyle/>
                    <a:p>
                      <a:pPr algn="ctr" rtl="0" fontAlgn="b"/>
                      <a:r>
                        <a:rPr lang="en-US" sz="1400" b="1">
                          <a:solidFill>
                            <a:srgbClr val="FFFFFF"/>
                          </a:solidFill>
                          <a:effectLst/>
                          <a:latin typeface="Calibri"/>
                        </a:rPr>
                        <a:t>6th</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504D"/>
                    </a:solidFill>
                  </a:tcPr>
                </a:tc>
                <a:tc>
                  <a:txBody>
                    <a:bodyPr/>
                    <a:lstStyle/>
                    <a:p>
                      <a:pPr algn="ctr" rtl="0" fontAlgn="b"/>
                      <a:r>
                        <a:rPr lang="en-US" sz="1400" b="1">
                          <a:solidFill>
                            <a:srgbClr val="FFFFFF"/>
                          </a:solidFill>
                          <a:effectLst/>
                          <a:latin typeface="Calibri"/>
                        </a:rPr>
                        <a:t>Building</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542024">
                <a:tc>
                  <a:txBody>
                    <a:bodyPr/>
                    <a:lstStyle/>
                    <a:p>
                      <a:pPr rtl="0" fontAlgn="b"/>
                      <a:r>
                        <a:rPr lang="en-US" sz="1400" b="0">
                          <a:effectLst/>
                          <a:latin typeface="Calibri"/>
                        </a:rPr>
                        <a:t>Brimhall</a:t>
                      </a:r>
                    </a:p>
                  </a:txBody>
                  <a:tcPr marL="22042" marR="22042" marT="14695" marB="14695" anchor="b">
                    <a:lnL w="7620" cap="flat" cmpd="sng" algn="ctr">
                      <a:solidFill>
                        <a:srgbClr val="FFFFFF"/>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21.25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dirty="0">
                          <a:effectLst/>
                          <a:latin typeface="Calibri"/>
                        </a:rPr>
                        <a:t>20.5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26.33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28</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27.67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1">
                          <a:effectLst/>
                          <a:latin typeface="Calibri"/>
                        </a:rPr>
                        <a:t>24.74 / 24.42</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extLst>
                  <a:ext uri="{0D108BD9-81ED-4DB2-BD59-A6C34878D82A}">
                    <a16:rowId xmlns:a16="http://schemas.microsoft.com/office/drawing/2014/main" val="10001"/>
                  </a:ext>
                </a:extLst>
              </a:tr>
              <a:tr h="542024">
                <a:tc>
                  <a:txBody>
                    <a:bodyPr/>
                    <a:lstStyle/>
                    <a:p>
                      <a:pPr rtl="0" fontAlgn="b"/>
                      <a:r>
                        <a:rPr lang="en-US" sz="1400" b="0">
                          <a:effectLst/>
                          <a:latin typeface="Calibri"/>
                        </a:rPr>
                        <a:t>Central Park</a:t>
                      </a:r>
                    </a:p>
                  </a:txBody>
                  <a:tcPr marL="22042" marR="22042" marT="14695" marB="14695" anchor="b">
                    <a:lnL w="7620" cap="flat" cmpd="sng" algn="ctr">
                      <a:solidFill>
                        <a:srgbClr val="FFFFFF"/>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18.75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21.67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19.67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24.50</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20.5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25.5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1" dirty="0">
                          <a:effectLst/>
                          <a:latin typeface="Calibri"/>
                        </a:rPr>
                        <a:t>23.18 / 22.44 </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extLst>
                  <a:ext uri="{0D108BD9-81ED-4DB2-BD59-A6C34878D82A}">
                    <a16:rowId xmlns:a16="http://schemas.microsoft.com/office/drawing/2014/main" val="10002"/>
                  </a:ext>
                </a:extLst>
              </a:tr>
              <a:tr h="542024">
                <a:tc>
                  <a:txBody>
                    <a:bodyPr/>
                    <a:lstStyle/>
                    <a:p>
                      <a:pPr rtl="0" fontAlgn="b"/>
                      <a:r>
                        <a:rPr lang="en-US" sz="1400" b="0">
                          <a:effectLst/>
                          <a:latin typeface="Calibri"/>
                        </a:rPr>
                        <a:t>Edgerton</a:t>
                      </a:r>
                    </a:p>
                  </a:txBody>
                  <a:tcPr marL="22042" marR="22042" marT="14695" marB="14695" anchor="b">
                    <a:lnL w="7620" cap="flat" cmpd="sng" algn="ctr">
                      <a:solidFill>
                        <a:srgbClr val="FFFFFF"/>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18.33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18.33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18.67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23.67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22</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25.67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1">
                          <a:effectLst/>
                          <a:latin typeface="Calibri"/>
                        </a:rPr>
                        <a:t>23.63 / 23.31</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extLst>
                  <a:ext uri="{0D108BD9-81ED-4DB2-BD59-A6C34878D82A}">
                    <a16:rowId xmlns:a16="http://schemas.microsoft.com/office/drawing/2014/main" val="10003"/>
                  </a:ext>
                </a:extLst>
              </a:tr>
              <a:tr h="542024">
                <a:tc>
                  <a:txBody>
                    <a:bodyPr/>
                    <a:lstStyle/>
                    <a:p>
                      <a:pPr rtl="0" fontAlgn="b"/>
                      <a:r>
                        <a:rPr lang="en-US" sz="1400" b="0">
                          <a:effectLst/>
                          <a:latin typeface="Calibri"/>
                        </a:rPr>
                        <a:t>Falcon Heights</a:t>
                      </a:r>
                    </a:p>
                  </a:txBody>
                  <a:tcPr marL="22042" marR="22042" marT="14695" marB="14695" anchor="b">
                    <a:lnL w="7620" cap="flat" cmpd="sng" algn="ctr">
                      <a:solidFill>
                        <a:srgbClr val="FFFFFF"/>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22.33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22</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23.33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23.67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25.67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32</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1">
                          <a:effectLst/>
                          <a:latin typeface="Calibri"/>
                        </a:rPr>
                        <a:t>25.79 / 26.11</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extLst>
                  <a:ext uri="{0D108BD9-81ED-4DB2-BD59-A6C34878D82A}">
                    <a16:rowId xmlns:a16="http://schemas.microsoft.com/office/drawing/2014/main" val="10004"/>
                  </a:ext>
                </a:extLst>
              </a:tr>
              <a:tr h="542024">
                <a:tc>
                  <a:txBody>
                    <a:bodyPr/>
                    <a:lstStyle/>
                    <a:p>
                      <a:pPr rtl="0" fontAlgn="b"/>
                      <a:r>
                        <a:rPr lang="en-US" sz="1400" b="0">
                          <a:effectLst/>
                          <a:latin typeface="Calibri"/>
                        </a:rPr>
                        <a:t>Harambee</a:t>
                      </a:r>
                    </a:p>
                  </a:txBody>
                  <a:tcPr marL="22042" marR="22042" marT="14695" marB="14695" anchor="b">
                    <a:lnL w="7620" cap="flat" cmpd="sng" algn="ctr">
                      <a:solidFill>
                        <a:srgbClr val="FFFFFF"/>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18.5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26</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20.5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23.5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18.5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1">
                          <a:effectLst/>
                          <a:latin typeface="Calibri"/>
                        </a:rPr>
                        <a:t>23.92 / 24.08</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extLst>
                  <a:ext uri="{0D108BD9-81ED-4DB2-BD59-A6C34878D82A}">
                    <a16:rowId xmlns:a16="http://schemas.microsoft.com/office/drawing/2014/main" val="10005"/>
                  </a:ext>
                </a:extLst>
              </a:tr>
              <a:tr h="542024">
                <a:tc>
                  <a:txBody>
                    <a:bodyPr/>
                    <a:lstStyle/>
                    <a:p>
                      <a:pPr rtl="0" fontAlgn="b"/>
                      <a:r>
                        <a:rPr lang="en-US" sz="1400" b="0">
                          <a:effectLst/>
                          <a:latin typeface="Calibri"/>
                        </a:rPr>
                        <a:t>Little Canada</a:t>
                      </a:r>
                    </a:p>
                  </a:txBody>
                  <a:tcPr marL="22042" marR="22042" marT="14695" marB="14695" anchor="b">
                    <a:lnL w="7620" cap="flat" cmpd="sng" algn="ctr">
                      <a:solidFill>
                        <a:srgbClr val="FFFFFF"/>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17.67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20.4</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23.75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14.33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13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11.5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12.67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1">
                          <a:effectLst/>
                          <a:latin typeface="Calibri"/>
                        </a:rPr>
                        <a:t>23.54 / 23.03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extLst>
                  <a:ext uri="{0D108BD9-81ED-4DB2-BD59-A6C34878D82A}">
                    <a16:rowId xmlns:a16="http://schemas.microsoft.com/office/drawing/2014/main" val="10006"/>
                  </a:ext>
                </a:extLst>
              </a:tr>
              <a:tr h="542024">
                <a:tc>
                  <a:txBody>
                    <a:bodyPr/>
                    <a:lstStyle/>
                    <a:p>
                      <a:pPr rtl="0" fontAlgn="b"/>
                      <a:r>
                        <a:rPr lang="en-US" sz="1400" b="0">
                          <a:effectLst/>
                          <a:latin typeface="Calibri"/>
                        </a:rPr>
                        <a:t>E.D. Williams</a:t>
                      </a:r>
                    </a:p>
                  </a:txBody>
                  <a:tcPr marL="22042" marR="22042" marT="14695" marB="14695" anchor="b">
                    <a:lnL w="7620" cap="flat" cmpd="sng" algn="ctr">
                      <a:solidFill>
                        <a:srgbClr val="FFFFFF"/>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20.67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22.67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30.5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31.5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27.5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29</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tc>
                  <a:txBody>
                    <a:bodyPr/>
                    <a:lstStyle/>
                    <a:p>
                      <a:pPr algn="ctr" rtl="0" fontAlgn="b"/>
                      <a:r>
                        <a:rPr lang="en-US" sz="1400" b="1">
                          <a:effectLst/>
                          <a:latin typeface="Calibri"/>
                        </a:rPr>
                        <a:t>25.52 / 25.63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8D0D0"/>
                    </a:solidFill>
                  </a:tcPr>
                </a:tc>
                <a:extLst>
                  <a:ext uri="{0D108BD9-81ED-4DB2-BD59-A6C34878D82A}">
                    <a16:rowId xmlns:a16="http://schemas.microsoft.com/office/drawing/2014/main" val="10007"/>
                  </a:ext>
                </a:extLst>
              </a:tr>
              <a:tr h="542024">
                <a:tc>
                  <a:txBody>
                    <a:bodyPr/>
                    <a:lstStyle/>
                    <a:p>
                      <a:pPr rtl="0" fontAlgn="b"/>
                      <a:r>
                        <a:rPr lang="en-US" sz="1400" b="0">
                          <a:effectLst/>
                          <a:latin typeface="Calibri"/>
                        </a:rPr>
                        <a:t>Parkview</a:t>
                      </a:r>
                    </a:p>
                  </a:txBody>
                  <a:tcPr marL="22042" marR="22042" marT="14695" marB="14695" anchor="b">
                    <a:lnL w="7620" cap="flat" cmpd="sng" algn="ctr">
                      <a:solidFill>
                        <a:srgbClr val="FFFFFF"/>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20.75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27.67</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24</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23.33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27.33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31</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0">
                          <a:effectLst/>
                          <a:latin typeface="Calibri"/>
                        </a:rPr>
                        <a:t>32.33</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tc>
                  <a:txBody>
                    <a:bodyPr/>
                    <a:lstStyle/>
                    <a:p>
                      <a:pPr algn="ctr" rtl="0" fontAlgn="b"/>
                      <a:r>
                        <a:rPr lang="en-US" sz="1400" b="1">
                          <a:effectLst/>
                          <a:latin typeface="Calibri"/>
                        </a:rPr>
                        <a:t>26.80 / 27.22</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4E9E9"/>
                    </a:solidFill>
                  </a:tcPr>
                </a:tc>
                <a:extLst>
                  <a:ext uri="{0D108BD9-81ED-4DB2-BD59-A6C34878D82A}">
                    <a16:rowId xmlns:a16="http://schemas.microsoft.com/office/drawing/2014/main" val="10008"/>
                  </a:ext>
                </a:extLst>
              </a:tr>
              <a:tr h="542024">
                <a:tc>
                  <a:txBody>
                    <a:bodyPr/>
                    <a:lstStyle/>
                    <a:p>
                      <a:pPr rtl="0" fontAlgn="b"/>
                      <a:r>
                        <a:rPr lang="en-US" sz="1400" b="0">
                          <a:effectLst/>
                          <a:latin typeface="Calibri"/>
                        </a:rPr>
                        <a:t>District</a:t>
                      </a:r>
                    </a:p>
                  </a:txBody>
                  <a:tcPr marL="22042" marR="22042" marT="14695" marB="14695" anchor="b">
                    <a:lnL w="7620" cap="flat" cmpd="sng" algn="ctr">
                      <a:solidFill>
                        <a:srgbClr val="FFFFFF"/>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20.36</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21.62</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22.68</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24.8</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25</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D0D0"/>
                    </a:solidFill>
                  </a:tcPr>
                </a:tc>
                <a:tc>
                  <a:txBody>
                    <a:bodyPr/>
                    <a:lstStyle/>
                    <a:p>
                      <a:pPr algn="ctr" rtl="0" fontAlgn="b"/>
                      <a:r>
                        <a:rPr lang="en-US" sz="1400" b="0">
                          <a:effectLst/>
                          <a:latin typeface="Calibri"/>
                        </a:rPr>
                        <a:t>26.488</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D0D0"/>
                    </a:solidFill>
                  </a:tcPr>
                </a:tc>
                <a:tc>
                  <a:txBody>
                    <a:bodyPr/>
                    <a:lstStyle/>
                    <a:p>
                      <a:pPr algn="ctr" rtl="0" fontAlgn="b"/>
                      <a:r>
                        <a:rPr lang="en-US" sz="1400" b="1" dirty="0">
                          <a:effectLst/>
                          <a:latin typeface="Calibri"/>
                        </a:rPr>
                        <a:t>24.67 / 24.52</a:t>
                      </a:r>
                    </a:p>
                  </a:txBody>
                  <a:tcPr marL="22042" marR="22042" marT="14695" marB="14695" anchor="b">
                    <a:lnL w="7620" cap="flat" cmpd="sng" algn="ctr">
                      <a:solidFill>
                        <a:srgbClr val="CCCCCC"/>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4189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sz="4000" b="1" dirty="0">
                <a:solidFill>
                  <a:srgbClr val="C00000"/>
                </a:solidFill>
                <a:latin typeface="Gill Sans MT" panose="020B0502020104020203" pitchFamily="34" charset="0"/>
              </a:rPr>
              <a:t>2021Average Class Size Grades 7-8</a:t>
            </a:r>
          </a:p>
        </p:txBody>
      </p:sp>
      <p:graphicFrame>
        <p:nvGraphicFramePr>
          <p:cNvPr id="3" name="Table 2"/>
          <p:cNvGraphicFramePr>
            <a:graphicFrameLocks noGrp="1"/>
          </p:cNvGraphicFramePr>
          <p:nvPr>
            <p:extLst>
              <p:ext uri="{D42A27DB-BD31-4B8C-83A1-F6EECF244321}">
                <p14:modId xmlns:p14="http://schemas.microsoft.com/office/powerpoint/2010/main" val="819109155"/>
              </p:ext>
            </p:extLst>
          </p:nvPr>
        </p:nvGraphicFramePr>
        <p:xfrm>
          <a:off x="595223" y="1397000"/>
          <a:ext cx="7953555" cy="2595880"/>
        </p:xfrm>
        <a:graphic>
          <a:graphicData uri="http://schemas.openxmlformats.org/drawingml/2006/table">
            <a:tbl>
              <a:tblPr firstRow="1" bandRow="1">
                <a:tableStyleId>{21E4AEA4-8DFA-4A89-87EB-49C32662AFE0}</a:tableStyleId>
              </a:tblPr>
              <a:tblGrid>
                <a:gridCol w="1590711">
                  <a:extLst>
                    <a:ext uri="{9D8B030D-6E8A-4147-A177-3AD203B41FA5}">
                      <a16:colId xmlns:a16="http://schemas.microsoft.com/office/drawing/2014/main" val="20000"/>
                    </a:ext>
                  </a:extLst>
                </a:gridCol>
                <a:gridCol w="1590711">
                  <a:extLst>
                    <a:ext uri="{9D8B030D-6E8A-4147-A177-3AD203B41FA5}">
                      <a16:colId xmlns:a16="http://schemas.microsoft.com/office/drawing/2014/main" val="20001"/>
                    </a:ext>
                  </a:extLst>
                </a:gridCol>
                <a:gridCol w="1590711">
                  <a:extLst>
                    <a:ext uri="{9D8B030D-6E8A-4147-A177-3AD203B41FA5}">
                      <a16:colId xmlns:a16="http://schemas.microsoft.com/office/drawing/2014/main" val="20002"/>
                    </a:ext>
                  </a:extLst>
                </a:gridCol>
                <a:gridCol w="1590711">
                  <a:extLst>
                    <a:ext uri="{9D8B030D-6E8A-4147-A177-3AD203B41FA5}">
                      <a16:colId xmlns:a16="http://schemas.microsoft.com/office/drawing/2014/main" val="20003"/>
                    </a:ext>
                  </a:extLst>
                </a:gridCol>
                <a:gridCol w="1590711">
                  <a:extLst>
                    <a:ext uri="{9D8B030D-6E8A-4147-A177-3AD203B41FA5}">
                      <a16:colId xmlns:a16="http://schemas.microsoft.com/office/drawing/2014/main" val="20004"/>
                    </a:ext>
                  </a:extLst>
                </a:gridCol>
              </a:tblGrid>
              <a:tr h="370840">
                <a:tc>
                  <a:txBody>
                    <a:bodyPr/>
                    <a:lstStyle/>
                    <a:p>
                      <a:pPr algn="ctr"/>
                      <a:r>
                        <a:rPr lang="en-US" sz="1600" dirty="0">
                          <a:latin typeface="+mn-lt"/>
                        </a:rPr>
                        <a:t>Class</a:t>
                      </a:r>
                    </a:p>
                  </a:txBody>
                  <a:tcPr/>
                </a:tc>
                <a:tc>
                  <a:txBody>
                    <a:bodyPr/>
                    <a:lstStyle/>
                    <a:p>
                      <a:pPr algn="ctr"/>
                      <a:r>
                        <a:rPr lang="en-US" sz="1600" dirty="0">
                          <a:latin typeface="+mn-lt"/>
                        </a:rPr>
                        <a:t># of Sections</a:t>
                      </a:r>
                    </a:p>
                  </a:txBody>
                  <a:tcPr/>
                </a:tc>
                <a:tc>
                  <a:txBody>
                    <a:bodyPr/>
                    <a:lstStyle/>
                    <a:p>
                      <a:pPr algn="ctr"/>
                      <a:r>
                        <a:rPr lang="en-US" sz="1600" dirty="0">
                          <a:latin typeface="+mn-lt"/>
                        </a:rPr>
                        <a:t>Range</a:t>
                      </a:r>
                    </a:p>
                  </a:txBody>
                  <a:tcPr/>
                </a:tc>
                <a:tc>
                  <a:txBody>
                    <a:bodyPr/>
                    <a:lstStyle/>
                    <a:p>
                      <a:pPr algn="ctr"/>
                      <a:r>
                        <a:rPr lang="en-US" sz="1600" dirty="0">
                          <a:latin typeface="+mn-lt"/>
                        </a:rPr>
                        <a:t>Average 2021</a:t>
                      </a:r>
                    </a:p>
                  </a:txBody>
                  <a:tcPr/>
                </a:tc>
                <a:tc>
                  <a:txBody>
                    <a:bodyPr/>
                    <a:lstStyle/>
                    <a:p>
                      <a:pPr algn="ctr"/>
                      <a:r>
                        <a:rPr lang="en-US" sz="1600" dirty="0">
                          <a:latin typeface="+mn-lt"/>
                        </a:rPr>
                        <a:t>Average 2020</a:t>
                      </a:r>
                    </a:p>
                  </a:txBody>
                  <a:tcPr/>
                </a:tc>
                <a:extLst>
                  <a:ext uri="{0D108BD9-81ED-4DB2-BD59-A6C34878D82A}">
                    <a16:rowId xmlns:a16="http://schemas.microsoft.com/office/drawing/2014/main" val="10000"/>
                  </a:ext>
                </a:extLst>
              </a:tr>
              <a:tr h="370840">
                <a:tc>
                  <a:txBody>
                    <a:bodyPr/>
                    <a:lstStyle/>
                    <a:p>
                      <a:pPr algn="ctr"/>
                      <a:r>
                        <a:rPr lang="en-US" sz="1600" dirty="0">
                          <a:latin typeface="+mn-lt"/>
                        </a:rPr>
                        <a:t>Language</a:t>
                      </a:r>
                      <a:r>
                        <a:rPr lang="en-US" sz="1600" baseline="0" dirty="0">
                          <a:latin typeface="+mn-lt"/>
                        </a:rPr>
                        <a:t> Arts</a:t>
                      </a:r>
                      <a:endParaRPr lang="en-US" sz="1600" dirty="0">
                        <a:latin typeface="+mn-lt"/>
                      </a:endParaRPr>
                    </a:p>
                  </a:txBody>
                  <a:tcPr anchor="ctr"/>
                </a:tc>
                <a:tc>
                  <a:txBody>
                    <a:bodyPr/>
                    <a:lstStyle/>
                    <a:p>
                      <a:pPr algn="ctr" rtl="0" fontAlgn="b"/>
                      <a:r>
                        <a:rPr lang="en-US">
                          <a:effectLst/>
                        </a:rPr>
                        <a:t>31</a:t>
                      </a:r>
                    </a:p>
                  </a:txBody>
                  <a:tcPr marL="22860" marR="22860" marT="15240" marB="15240" anchor="b"/>
                </a:tc>
                <a:tc>
                  <a:txBody>
                    <a:bodyPr/>
                    <a:lstStyle/>
                    <a:p>
                      <a:pPr algn="ctr" rtl="0" fontAlgn="b"/>
                      <a:r>
                        <a:rPr lang="en-US">
                          <a:effectLst/>
                        </a:rPr>
                        <a:t>15-34</a:t>
                      </a:r>
                    </a:p>
                  </a:txBody>
                  <a:tcPr marL="22860" marR="22860" marT="15240" marB="15240" anchor="b"/>
                </a:tc>
                <a:tc>
                  <a:txBody>
                    <a:bodyPr/>
                    <a:lstStyle/>
                    <a:p>
                      <a:pPr algn="ctr" rtl="0" fontAlgn="b"/>
                      <a:r>
                        <a:rPr lang="en-US">
                          <a:effectLst/>
                        </a:rPr>
                        <a:t>29.26</a:t>
                      </a:r>
                    </a:p>
                  </a:txBody>
                  <a:tcPr marL="22860" marR="22860" marT="15240" marB="15240" anchor="b"/>
                </a:tc>
                <a:tc>
                  <a:txBody>
                    <a:bodyPr/>
                    <a:lstStyle/>
                    <a:p>
                      <a:pPr algn="ctr" rtl="0" fontAlgn="b"/>
                      <a:r>
                        <a:rPr lang="en-US" sz="1800" b="0" dirty="0">
                          <a:effectLst/>
                          <a:latin typeface="+mn-lt"/>
                        </a:rPr>
                        <a:t>29.72</a:t>
                      </a:r>
                    </a:p>
                  </a:txBody>
                  <a:tcPr marL="22860" marR="22860" marT="15240" marB="15240" anchor="ctr">
                    <a:solidFill>
                      <a:schemeClr val="accent2"/>
                    </a:solidFill>
                  </a:tcPr>
                </a:tc>
                <a:extLst>
                  <a:ext uri="{0D108BD9-81ED-4DB2-BD59-A6C34878D82A}">
                    <a16:rowId xmlns:a16="http://schemas.microsoft.com/office/drawing/2014/main" val="10001"/>
                  </a:ext>
                </a:extLst>
              </a:tr>
              <a:tr h="370840">
                <a:tc>
                  <a:txBody>
                    <a:bodyPr/>
                    <a:lstStyle/>
                    <a:p>
                      <a:pPr algn="ctr"/>
                      <a:r>
                        <a:rPr lang="en-US" sz="1600" dirty="0">
                          <a:latin typeface="+mn-lt"/>
                        </a:rPr>
                        <a:t>Math</a:t>
                      </a:r>
                    </a:p>
                  </a:txBody>
                  <a:tcPr anchor="ctr"/>
                </a:tc>
                <a:tc>
                  <a:txBody>
                    <a:bodyPr/>
                    <a:lstStyle/>
                    <a:p>
                      <a:pPr algn="ctr" rtl="0" fontAlgn="b"/>
                      <a:r>
                        <a:rPr lang="en-US">
                          <a:effectLst/>
                        </a:rPr>
                        <a:t>33</a:t>
                      </a:r>
                    </a:p>
                  </a:txBody>
                  <a:tcPr marL="22860" marR="22860" marT="15240" marB="15240" anchor="b"/>
                </a:tc>
                <a:tc>
                  <a:txBody>
                    <a:bodyPr/>
                    <a:lstStyle/>
                    <a:p>
                      <a:pPr algn="ctr" rtl="0" fontAlgn="b"/>
                      <a:r>
                        <a:rPr lang="en-US">
                          <a:effectLst/>
                        </a:rPr>
                        <a:t>17-37</a:t>
                      </a:r>
                    </a:p>
                  </a:txBody>
                  <a:tcPr marL="22860" marR="22860" marT="15240" marB="15240" anchor="b"/>
                </a:tc>
                <a:tc>
                  <a:txBody>
                    <a:bodyPr/>
                    <a:lstStyle/>
                    <a:p>
                      <a:pPr algn="ctr" rtl="0" fontAlgn="b"/>
                      <a:r>
                        <a:rPr lang="en-US" dirty="0">
                          <a:effectLst/>
                        </a:rPr>
                        <a:t>27.73</a:t>
                      </a:r>
                    </a:p>
                  </a:txBody>
                  <a:tcPr marL="22860" marR="22860" marT="15240" marB="15240" anchor="b"/>
                </a:tc>
                <a:tc>
                  <a:txBody>
                    <a:bodyPr/>
                    <a:lstStyle/>
                    <a:p>
                      <a:pPr algn="ctr" rtl="0" fontAlgn="b"/>
                      <a:r>
                        <a:rPr lang="en-US" sz="1800" b="0" dirty="0">
                          <a:effectLst/>
                          <a:latin typeface="+mn-lt"/>
                        </a:rPr>
                        <a:t>29.21</a:t>
                      </a:r>
                    </a:p>
                  </a:txBody>
                  <a:tcPr marL="22860" marR="22860" marT="15240" marB="15240" anchor="ctr">
                    <a:solidFill>
                      <a:schemeClr val="accent2"/>
                    </a:solidFill>
                  </a:tcPr>
                </a:tc>
                <a:extLst>
                  <a:ext uri="{0D108BD9-81ED-4DB2-BD59-A6C34878D82A}">
                    <a16:rowId xmlns:a16="http://schemas.microsoft.com/office/drawing/2014/main" val="10002"/>
                  </a:ext>
                </a:extLst>
              </a:tr>
              <a:tr h="370840">
                <a:tc>
                  <a:txBody>
                    <a:bodyPr/>
                    <a:lstStyle/>
                    <a:p>
                      <a:pPr algn="ctr"/>
                      <a:r>
                        <a:rPr lang="en-US" sz="1600" dirty="0">
                          <a:latin typeface="+mn-lt"/>
                        </a:rPr>
                        <a:t>Science</a:t>
                      </a:r>
                    </a:p>
                  </a:txBody>
                  <a:tcPr anchor="ctr"/>
                </a:tc>
                <a:tc>
                  <a:txBody>
                    <a:bodyPr/>
                    <a:lstStyle/>
                    <a:p>
                      <a:pPr algn="ctr" rtl="0" fontAlgn="b"/>
                      <a:r>
                        <a:rPr lang="en-US">
                          <a:effectLst/>
                        </a:rPr>
                        <a:t>33</a:t>
                      </a:r>
                    </a:p>
                  </a:txBody>
                  <a:tcPr marL="22860" marR="22860" marT="15240" marB="15240" anchor="b"/>
                </a:tc>
                <a:tc>
                  <a:txBody>
                    <a:bodyPr/>
                    <a:lstStyle/>
                    <a:p>
                      <a:pPr algn="ctr" rtl="0" fontAlgn="b"/>
                      <a:r>
                        <a:rPr lang="en-US">
                          <a:effectLst/>
                        </a:rPr>
                        <a:t>18-33</a:t>
                      </a:r>
                    </a:p>
                  </a:txBody>
                  <a:tcPr marL="22860" marR="22860" marT="15240" marB="15240" anchor="b"/>
                </a:tc>
                <a:tc>
                  <a:txBody>
                    <a:bodyPr/>
                    <a:lstStyle/>
                    <a:p>
                      <a:pPr algn="ctr" rtl="0" fontAlgn="b"/>
                      <a:r>
                        <a:rPr lang="en-US">
                          <a:effectLst/>
                        </a:rPr>
                        <a:t>29.18</a:t>
                      </a:r>
                    </a:p>
                  </a:txBody>
                  <a:tcPr marL="22860" marR="22860" marT="15240" marB="15240" anchor="b"/>
                </a:tc>
                <a:tc>
                  <a:txBody>
                    <a:bodyPr/>
                    <a:lstStyle/>
                    <a:p>
                      <a:pPr algn="ctr" rtl="0" fontAlgn="b"/>
                      <a:r>
                        <a:rPr lang="en-US" sz="1800" b="0" dirty="0">
                          <a:effectLst/>
                          <a:latin typeface="+mn-lt"/>
                        </a:rPr>
                        <a:t>29.94</a:t>
                      </a:r>
                    </a:p>
                  </a:txBody>
                  <a:tcPr marL="22860" marR="22860" marT="15240" marB="15240" anchor="ctr">
                    <a:solidFill>
                      <a:schemeClr val="accent2"/>
                    </a:solidFill>
                  </a:tcPr>
                </a:tc>
                <a:extLst>
                  <a:ext uri="{0D108BD9-81ED-4DB2-BD59-A6C34878D82A}">
                    <a16:rowId xmlns:a16="http://schemas.microsoft.com/office/drawing/2014/main" val="10003"/>
                  </a:ext>
                </a:extLst>
              </a:tr>
              <a:tr h="370840">
                <a:tc>
                  <a:txBody>
                    <a:bodyPr/>
                    <a:lstStyle/>
                    <a:p>
                      <a:pPr algn="ctr"/>
                      <a:r>
                        <a:rPr lang="en-US" sz="1600" dirty="0">
                          <a:latin typeface="+mn-lt"/>
                        </a:rPr>
                        <a:t>Social Studies</a:t>
                      </a:r>
                    </a:p>
                  </a:txBody>
                  <a:tcPr anchor="ctr"/>
                </a:tc>
                <a:tc>
                  <a:txBody>
                    <a:bodyPr/>
                    <a:lstStyle/>
                    <a:p>
                      <a:pPr algn="ctr" rtl="0" fontAlgn="b"/>
                      <a:r>
                        <a:rPr lang="en-US">
                          <a:effectLst/>
                        </a:rPr>
                        <a:t>37</a:t>
                      </a:r>
                    </a:p>
                  </a:txBody>
                  <a:tcPr marL="22860" marR="22860" marT="15240" marB="15240" anchor="b"/>
                </a:tc>
                <a:tc>
                  <a:txBody>
                    <a:bodyPr/>
                    <a:lstStyle/>
                    <a:p>
                      <a:pPr algn="ctr" rtl="0" fontAlgn="b"/>
                      <a:r>
                        <a:rPr lang="en-US">
                          <a:effectLst/>
                        </a:rPr>
                        <a:t>17-33</a:t>
                      </a:r>
                    </a:p>
                  </a:txBody>
                  <a:tcPr marL="22860" marR="22860" marT="15240" marB="15240" anchor="b"/>
                </a:tc>
                <a:tc>
                  <a:txBody>
                    <a:bodyPr/>
                    <a:lstStyle/>
                    <a:p>
                      <a:pPr algn="ctr" rtl="0" fontAlgn="b"/>
                      <a:r>
                        <a:rPr lang="en-US">
                          <a:effectLst/>
                        </a:rPr>
                        <a:t>28.92</a:t>
                      </a:r>
                    </a:p>
                  </a:txBody>
                  <a:tcPr marL="22860" marR="22860" marT="15240" marB="15240" anchor="b"/>
                </a:tc>
                <a:tc>
                  <a:txBody>
                    <a:bodyPr/>
                    <a:lstStyle/>
                    <a:p>
                      <a:pPr algn="ctr" rtl="0" fontAlgn="b"/>
                      <a:r>
                        <a:rPr lang="en-US" sz="1800" b="0" dirty="0">
                          <a:effectLst/>
                          <a:latin typeface="+mn-lt"/>
                        </a:rPr>
                        <a:t>29.68</a:t>
                      </a:r>
                    </a:p>
                  </a:txBody>
                  <a:tcPr marL="22860" marR="22860" marT="15240" marB="15240" anchor="ctr">
                    <a:solidFill>
                      <a:schemeClr val="accent2"/>
                    </a:solidFill>
                  </a:tcPr>
                </a:tc>
                <a:extLst>
                  <a:ext uri="{0D108BD9-81ED-4DB2-BD59-A6C34878D82A}">
                    <a16:rowId xmlns:a16="http://schemas.microsoft.com/office/drawing/2014/main" val="10004"/>
                  </a:ext>
                </a:extLst>
              </a:tr>
              <a:tr h="370840">
                <a:tc>
                  <a:txBody>
                    <a:bodyPr/>
                    <a:lstStyle/>
                    <a:p>
                      <a:pPr algn="ctr"/>
                      <a:r>
                        <a:rPr lang="en-US" sz="1600" dirty="0">
                          <a:latin typeface="+mn-lt"/>
                        </a:rPr>
                        <a:t>Electives</a:t>
                      </a:r>
                    </a:p>
                  </a:txBody>
                  <a:tcPr anchor="ctr"/>
                </a:tc>
                <a:tc>
                  <a:txBody>
                    <a:bodyPr/>
                    <a:lstStyle/>
                    <a:p>
                      <a:pPr algn="ctr" rtl="0" fontAlgn="b"/>
                      <a:r>
                        <a:rPr lang="en-US" dirty="0">
                          <a:effectLst/>
                        </a:rPr>
                        <a:t>110</a:t>
                      </a:r>
                    </a:p>
                  </a:txBody>
                  <a:tcPr marL="22860" marR="22860" marT="15240" marB="15240" anchor="b"/>
                </a:tc>
                <a:tc>
                  <a:txBody>
                    <a:bodyPr/>
                    <a:lstStyle/>
                    <a:p>
                      <a:pPr algn="ctr" rtl="0" fontAlgn="b"/>
                      <a:r>
                        <a:rPr lang="en-US" dirty="0">
                          <a:effectLst/>
                        </a:rPr>
                        <a:t>16-38</a:t>
                      </a:r>
                    </a:p>
                  </a:txBody>
                  <a:tcPr marL="22860" marR="22860" marT="15240" marB="15240" anchor="b"/>
                </a:tc>
                <a:tc>
                  <a:txBody>
                    <a:bodyPr/>
                    <a:lstStyle/>
                    <a:p>
                      <a:pPr algn="ctr" rtl="0" fontAlgn="b"/>
                      <a:r>
                        <a:rPr lang="en-US" dirty="0">
                          <a:effectLst/>
                        </a:rPr>
                        <a:t>28.89</a:t>
                      </a:r>
                    </a:p>
                  </a:txBody>
                  <a:tcPr marL="22860" marR="22860" marT="15240" marB="15240" anchor="b"/>
                </a:tc>
                <a:tc>
                  <a:txBody>
                    <a:bodyPr/>
                    <a:lstStyle/>
                    <a:p>
                      <a:pPr algn="ctr" rtl="0" fontAlgn="b"/>
                      <a:r>
                        <a:rPr lang="en-US" sz="1800" b="0" dirty="0">
                          <a:effectLst/>
                          <a:latin typeface="+mn-lt"/>
                        </a:rPr>
                        <a:t>30.32</a:t>
                      </a:r>
                    </a:p>
                  </a:txBody>
                  <a:tcPr marL="22860" marR="22860" marT="15240" marB="15240" anchor="ctr">
                    <a:solidFill>
                      <a:schemeClr val="accent2"/>
                    </a:solidFill>
                  </a:tcPr>
                </a:tc>
                <a:extLst>
                  <a:ext uri="{0D108BD9-81ED-4DB2-BD59-A6C34878D82A}">
                    <a16:rowId xmlns:a16="http://schemas.microsoft.com/office/drawing/2014/main" val="10005"/>
                  </a:ext>
                </a:extLst>
              </a:tr>
              <a:tr h="370840">
                <a:tc>
                  <a:txBody>
                    <a:bodyPr/>
                    <a:lstStyle/>
                    <a:p>
                      <a:pPr algn="ctr"/>
                      <a:r>
                        <a:rPr lang="en-US" sz="1800" b="1" dirty="0">
                          <a:latin typeface="+mn-lt"/>
                        </a:rPr>
                        <a:t>TOTAL</a:t>
                      </a:r>
                    </a:p>
                  </a:txBody>
                  <a:tcPr anchor="ctr">
                    <a:solidFill>
                      <a:schemeClr val="accent2"/>
                    </a:solidFill>
                  </a:tcPr>
                </a:tc>
                <a:tc>
                  <a:txBody>
                    <a:bodyPr/>
                    <a:lstStyle/>
                    <a:p>
                      <a:pPr algn="ctr"/>
                      <a:r>
                        <a:rPr lang="en-US" sz="1800" b="1" dirty="0">
                          <a:latin typeface="+mn-lt"/>
                        </a:rPr>
                        <a:t>244</a:t>
                      </a:r>
                    </a:p>
                  </a:txBody>
                  <a:tcPr anchor="ctr">
                    <a:solidFill>
                      <a:schemeClr val="accent2"/>
                    </a:solidFill>
                  </a:tcPr>
                </a:tc>
                <a:tc>
                  <a:txBody>
                    <a:bodyPr/>
                    <a:lstStyle/>
                    <a:p>
                      <a:pPr algn="ctr"/>
                      <a:endParaRPr lang="en-US" sz="1800" b="1" dirty="0">
                        <a:latin typeface="+mn-lt"/>
                      </a:endParaRPr>
                    </a:p>
                  </a:txBody>
                  <a:tcPr anchor="ctr">
                    <a:solidFill>
                      <a:schemeClr val="accent2"/>
                    </a:solidFill>
                  </a:tcPr>
                </a:tc>
                <a:tc>
                  <a:txBody>
                    <a:bodyPr/>
                    <a:lstStyle/>
                    <a:p>
                      <a:pPr algn="ctr" rtl="0" fontAlgn="b"/>
                      <a:r>
                        <a:rPr lang="en-US" sz="1800" b="1" i="0" kern="1200" dirty="0">
                          <a:solidFill>
                            <a:schemeClr val="dk1"/>
                          </a:solidFill>
                          <a:effectLst/>
                          <a:latin typeface="+mn-lt"/>
                          <a:ea typeface="+mn-ea"/>
                          <a:cs typeface="+mn-cs"/>
                        </a:rPr>
                        <a:t>28.82</a:t>
                      </a:r>
                      <a:endParaRPr lang="en-US" sz="1800" b="1" dirty="0">
                        <a:effectLst/>
                      </a:endParaRPr>
                    </a:p>
                  </a:txBody>
                  <a:tcPr marL="22860" marR="22860" marT="15240" marB="15240" anchor="ctr">
                    <a:solidFill>
                      <a:schemeClr val="accent2"/>
                    </a:solidFill>
                  </a:tcPr>
                </a:tc>
                <a:tc>
                  <a:txBody>
                    <a:bodyPr/>
                    <a:lstStyle/>
                    <a:p>
                      <a:pPr algn="ctr"/>
                      <a:r>
                        <a:rPr lang="en-US" sz="1800" b="1" dirty="0">
                          <a:latin typeface="+mn-lt"/>
                        </a:rPr>
                        <a:t>29.93</a:t>
                      </a:r>
                    </a:p>
                  </a:txBody>
                  <a:tcPr anchor="ctr">
                    <a:solidFill>
                      <a:schemeClr val="accent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421283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8628</TotalTime>
  <Words>3518</Words>
  <Application>Microsoft Macintosh PowerPoint</Application>
  <PresentationFormat>On-screen Show (4:3)</PresentationFormat>
  <Paragraphs>1714</Paragraphs>
  <Slides>36</Slides>
  <Notes>36</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Gill Sans MT</vt:lpstr>
      <vt:lpstr>Roboto</vt:lpstr>
      <vt:lpstr>Times New Roman</vt:lpstr>
      <vt:lpstr>PresentationTemplate</vt:lpstr>
      <vt:lpstr>1_PresentationTemplate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2021Average Class Size Grades 7-8</vt:lpstr>
      <vt:lpstr>2021 Average Class Size Grades 9-12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Ethnic Composition  </vt:lpstr>
      <vt:lpstr>District Enrollment by Ethnicity</vt:lpstr>
      <vt:lpstr>Enrollment by Ethnicity</vt:lpstr>
      <vt:lpstr>Ethnicity by Building</vt:lpstr>
      <vt:lpstr>BIPOC Students by Building</vt:lpstr>
      <vt:lpstr>Surrounding Districts by        Race/Ethnicity</vt:lpstr>
      <vt:lpstr>PowerPoint Presentation</vt:lpstr>
      <vt:lpstr>English Learners Enrollment</vt:lpstr>
      <vt:lpstr>English Learners Enrollment</vt:lpstr>
      <vt:lpstr>EL District Trend</vt:lpstr>
      <vt:lpstr>EL School Trend</vt:lpstr>
      <vt:lpstr>Roseville Area Schools: Languages</vt:lpstr>
      <vt:lpstr>Top Languages Other Than English Spoken at Home</vt:lpstr>
      <vt:lpstr>Home Languages Spoken</vt:lpstr>
      <vt:lpstr>PowerPoint Presentation</vt:lpstr>
      <vt:lpstr>Educational Benefits District Trend</vt:lpstr>
      <vt:lpstr>Educational Benefits 2020-2021</vt:lpstr>
      <vt:lpstr>Educational Benefits School Trend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Young</dc:creator>
  <cp:lastModifiedBy>ARDITO, CARRIE</cp:lastModifiedBy>
  <cp:revision>515</cp:revision>
  <cp:lastPrinted>2019-10-15T18:40:33Z</cp:lastPrinted>
  <dcterms:created xsi:type="dcterms:W3CDTF">2014-06-24T15:56:25Z</dcterms:created>
  <dcterms:modified xsi:type="dcterms:W3CDTF">2022-07-12T19:54:20Z</dcterms:modified>
</cp:coreProperties>
</file>