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1404" r:id="rId2"/>
    <p:sldId id="1396" r:id="rId3"/>
    <p:sldId id="1287" r:id="rId4"/>
    <p:sldId id="1292" r:id="rId5"/>
    <p:sldId id="1349" r:id="rId6"/>
    <p:sldId id="1288" r:id="rId7"/>
    <p:sldId id="1391" r:id="rId8"/>
    <p:sldId id="1350" r:id="rId9"/>
    <p:sldId id="1354" r:id="rId10"/>
    <p:sldId id="1289" r:id="rId11"/>
    <p:sldId id="1356" r:id="rId12"/>
    <p:sldId id="1371" r:id="rId13"/>
    <p:sldId id="1398" r:id="rId14"/>
    <p:sldId id="1397" r:id="rId15"/>
    <p:sldId id="1295" r:id="rId16"/>
    <p:sldId id="1352" r:id="rId17"/>
    <p:sldId id="280" r:id="rId18"/>
    <p:sldId id="1379" r:id="rId19"/>
    <p:sldId id="1389" r:id="rId20"/>
    <p:sldId id="1400" r:id="rId21"/>
    <p:sldId id="1382" r:id="rId22"/>
    <p:sldId id="1392" r:id="rId23"/>
    <p:sldId id="1393" r:id="rId24"/>
    <p:sldId id="1383" r:id="rId25"/>
    <p:sldId id="1402" r:id="rId26"/>
    <p:sldId id="1403" r:id="rId27"/>
    <p:sldId id="13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19"/>
    <p:restoredTop sz="95928"/>
  </p:normalViewPr>
  <p:slideViewPr>
    <p:cSldViewPr snapToGrid="0" snapToObjects="1">
      <p:cViewPr>
        <p:scale>
          <a:sx n="100" d="100"/>
          <a:sy n="100" d="100"/>
        </p:scale>
        <p:origin x="144" y="288"/>
      </p:cViewPr>
      <p:guideLst/>
    </p:cSldViewPr>
  </p:slideViewPr>
  <p:outlineViewPr>
    <p:cViewPr>
      <p:scale>
        <a:sx n="33" d="100"/>
        <a:sy n="33" d="100"/>
      </p:scale>
      <p:origin x="0" y="-6176"/>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7" d="100"/>
          <a:sy n="87" d="100"/>
        </p:scale>
        <p:origin x="390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224EC4-2182-4A57-AAF1-8052F6C8D063}" type="doc">
      <dgm:prSet loTypeId="urn:microsoft.com/office/officeart/2005/8/layout/radial1" loCatId="relationship" qsTypeId="urn:microsoft.com/office/officeart/2005/8/quickstyle/simple3" qsCatId="simple" csTypeId="urn:microsoft.com/office/officeart/2005/8/colors/colorful4" csCatId="colorful" phldr="1"/>
      <dgm:spPr/>
      <dgm:t>
        <a:bodyPr/>
        <a:lstStyle/>
        <a:p>
          <a:endParaRPr lang="en-US"/>
        </a:p>
      </dgm:t>
    </dgm:pt>
    <dgm:pt modelId="{4B35AC50-959E-455B-9341-DB49DFBFE1C7}">
      <dgm:prSet phldrT="[Text]" custT="1"/>
      <dgm:spPr/>
      <dgm:t>
        <a:bodyPr/>
        <a:lstStyle/>
        <a:p>
          <a:r>
            <a:rPr lang="en-US" sz="1400" b="1" dirty="0">
              <a:latin typeface="Avenir Medium"/>
            </a:rPr>
            <a:t>Sustainable Investing</a:t>
          </a:r>
        </a:p>
      </dgm:t>
    </dgm:pt>
    <dgm:pt modelId="{E0C7E93D-3B4A-4146-B857-9310BFAF6F3E}" type="parTrans" cxnId="{986831C0-6F51-49E2-B0C4-BD892CEB5D51}">
      <dgm:prSet/>
      <dgm:spPr/>
      <dgm:t>
        <a:bodyPr/>
        <a:lstStyle/>
        <a:p>
          <a:endParaRPr lang="en-US" sz="1100" b="1">
            <a:latin typeface="Avenir Medium"/>
          </a:endParaRPr>
        </a:p>
      </dgm:t>
    </dgm:pt>
    <dgm:pt modelId="{29261F89-F160-4543-81A1-D833CEB24CD0}" type="sibTrans" cxnId="{986831C0-6F51-49E2-B0C4-BD892CEB5D51}">
      <dgm:prSet/>
      <dgm:spPr/>
      <dgm:t>
        <a:bodyPr/>
        <a:lstStyle/>
        <a:p>
          <a:endParaRPr lang="en-US" sz="1100" b="1">
            <a:latin typeface="Avenir Medium"/>
          </a:endParaRPr>
        </a:p>
      </dgm:t>
    </dgm:pt>
    <dgm:pt modelId="{645FAE0F-01C6-4452-B59F-CEDD0F906FE2}">
      <dgm:prSet phldrT="[Text]" custT="1"/>
      <dgm:spPr/>
      <dgm:t>
        <a:bodyPr/>
        <a:lstStyle/>
        <a:p>
          <a:r>
            <a:rPr lang="en-US" sz="1000" b="0" dirty="0">
              <a:latin typeface="Avenir Medium"/>
            </a:rPr>
            <a:t>Ethical Investing</a:t>
          </a:r>
        </a:p>
      </dgm:t>
    </dgm:pt>
    <dgm:pt modelId="{AC40560F-2A6C-414C-BFC4-AD2C27DA780E}" type="parTrans" cxnId="{D1A85196-D8CD-4259-900C-8E0C7D23A43C}">
      <dgm:prSet custT="1"/>
      <dgm:spPr/>
      <dgm:t>
        <a:bodyPr/>
        <a:lstStyle/>
        <a:p>
          <a:endParaRPr lang="en-US" sz="1100" b="1">
            <a:latin typeface="Avenir Medium"/>
          </a:endParaRPr>
        </a:p>
      </dgm:t>
    </dgm:pt>
    <dgm:pt modelId="{7B5770C5-B7DF-479A-B942-530D77FD0CD4}" type="sibTrans" cxnId="{D1A85196-D8CD-4259-900C-8E0C7D23A43C}">
      <dgm:prSet/>
      <dgm:spPr/>
      <dgm:t>
        <a:bodyPr/>
        <a:lstStyle/>
        <a:p>
          <a:endParaRPr lang="en-US" sz="1100" b="1">
            <a:latin typeface="Avenir Medium"/>
          </a:endParaRPr>
        </a:p>
      </dgm:t>
    </dgm:pt>
    <dgm:pt modelId="{E2878068-ED65-4B36-86C4-CEECEED86CF8}">
      <dgm:prSet phldrT="[Text]" custT="1"/>
      <dgm:spPr/>
      <dgm:t>
        <a:bodyPr/>
        <a:lstStyle/>
        <a:p>
          <a:r>
            <a:rPr lang="en-US" sz="1000" b="0" dirty="0">
              <a:latin typeface="Avenir Medium"/>
            </a:rPr>
            <a:t>Green or Blue Investing</a:t>
          </a:r>
        </a:p>
      </dgm:t>
    </dgm:pt>
    <dgm:pt modelId="{F6C9A45C-6181-48CF-A31F-289069F5ECC5}" type="parTrans" cxnId="{E5CCA5DB-97A0-4179-B97E-2059EF6E03A5}">
      <dgm:prSet custT="1"/>
      <dgm:spPr/>
      <dgm:t>
        <a:bodyPr/>
        <a:lstStyle/>
        <a:p>
          <a:endParaRPr lang="en-US" sz="1100" b="1">
            <a:latin typeface="Avenir Medium"/>
          </a:endParaRPr>
        </a:p>
      </dgm:t>
    </dgm:pt>
    <dgm:pt modelId="{2E258478-9F0B-46A2-8990-7BFB983EF4BE}" type="sibTrans" cxnId="{E5CCA5DB-97A0-4179-B97E-2059EF6E03A5}">
      <dgm:prSet/>
      <dgm:spPr/>
      <dgm:t>
        <a:bodyPr/>
        <a:lstStyle/>
        <a:p>
          <a:endParaRPr lang="en-US" sz="1100" b="1">
            <a:latin typeface="Avenir Medium"/>
          </a:endParaRPr>
        </a:p>
      </dgm:t>
    </dgm:pt>
    <dgm:pt modelId="{E7E750B9-C841-4EC2-98EB-ABC8FC0611C1}">
      <dgm:prSet phldrT="[Text]" custT="1"/>
      <dgm:spPr/>
      <dgm:t>
        <a:bodyPr/>
        <a:lstStyle/>
        <a:p>
          <a:r>
            <a:rPr lang="en-US" sz="1000" b="0" dirty="0">
              <a:latin typeface="Avenir Medium"/>
            </a:rPr>
            <a:t>Values-based Investing</a:t>
          </a:r>
        </a:p>
      </dgm:t>
    </dgm:pt>
    <dgm:pt modelId="{6D52910A-5F26-4148-AE2E-089917B74D63}" type="parTrans" cxnId="{A565A934-DC9A-4660-A2CC-4C7465AF0E22}">
      <dgm:prSet custT="1"/>
      <dgm:spPr/>
      <dgm:t>
        <a:bodyPr/>
        <a:lstStyle/>
        <a:p>
          <a:endParaRPr lang="en-US" sz="1100" b="1">
            <a:latin typeface="Avenir Medium"/>
          </a:endParaRPr>
        </a:p>
      </dgm:t>
    </dgm:pt>
    <dgm:pt modelId="{123B26F8-9B47-4087-BB96-17B21AAC472D}" type="sibTrans" cxnId="{A565A934-DC9A-4660-A2CC-4C7465AF0E22}">
      <dgm:prSet/>
      <dgm:spPr/>
      <dgm:t>
        <a:bodyPr/>
        <a:lstStyle/>
        <a:p>
          <a:endParaRPr lang="en-US" sz="1100" b="1">
            <a:latin typeface="Avenir Medium"/>
          </a:endParaRPr>
        </a:p>
      </dgm:t>
    </dgm:pt>
    <dgm:pt modelId="{B1D82E01-95BA-422F-9B19-83EB64379B4F}">
      <dgm:prSet phldrT="[Text]" custT="1"/>
      <dgm:spPr/>
      <dgm:t>
        <a:bodyPr/>
        <a:lstStyle/>
        <a:p>
          <a:r>
            <a:rPr lang="en-US" sz="1000" b="0" dirty="0">
              <a:latin typeface="Avenir Medium"/>
            </a:rPr>
            <a:t>Impact Investing</a:t>
          </a:r>
        </a:p>
      </dgm:t>
    </dgm:pt>
    <dgm:pt modelId="{A28130EB-B58D-416B-9605-ACA2878E1BCB}" type="parTrans" cxnId="{0A559480-55E3-4AE4-99AC-4F255BD9F071}">
      <dgm:prSet custT="1"/>
      <dgm:spPr/>
      <dgm:t>
        <a:bodyPr/>
        <a:lstStyle/>
        <a:p>
          <a:endParaRPr lang="en-US" sz="1100" b="1">
            <a:latin typeface="Avenir Medium"/>
          </a:endParaRPr>
        </a:p>
      </dgm:t>
    </dgm:pt>
    <dgm:pt modelId="{D2292A67-9BDC-49C3-BD96-F38D0A5AAE7F}" type="sibTrans" cxnId="{0A559480-55E3-4AE4-99AC-4F255BD9F071}">
      <dgm:prSet/>
      <dgm:spPr/>
      <dgm:t>
        <a:bodyPr/>
        <a:lstStyle/>
        <a:p>
          <a:endParaRPr lang="en-US" sz="1100" b="1">
            <a:latin typeface="Avenir Medium"/>
          </a:endParaRPr>
        </a:p>
      </dgm:t>
    </dgm:pt>
    <dgm:pt modelId="{BC62832D-E1C2-4733-9316-E269833E97A0}">
      <dgm:prSet phldrT="[Text]" custT="1"/>
      <dgm:spPr/>
      <dgm:t>
        <a:bodyPr/>
        <a:lstStyle/>
        <a:p>
          <a:pPr marL="0" indent="0">
            <a:tabLst>
              <a:tab pos="85725" algn="l"/>
            </a:tabLst>
          </a:pPr>
          <a:r>
            <a:rPr lang="en-US" sz="1000" b="0" dirty="0">
              <a:latin typeface="Avenir Medium"/>
            </a:rPr>
            <a:t>Mission-Based Investing</a:t>
          </a:r>
        </a:p>
      </dgm:t>
    </dgm:pt>
    <dgm:pt modelId="{825CDB1E-1B51-4C59-A4FA-E3622F09EE1A}" type="parTrans" cxnId="{85FF7159-AB82-493A-BAF3-51FD815DB1AC}">
      <dgm:prSet custT="1"/>
      <dgm:spPr/>
      <dgm:t>
        <a:bodyPr/>
        <a:lstStyle/>
        <a:p>
          <a:endParaRPr lang="en-US" sz="1100" b="1">
            <a:latin typeface="Avenir Medium"/>
          </a:endParaRPr>
        </a:p>
      </dgm:t>
    </dgm:pt>
    <dgm:pt modelId="{1ACD71E7-B336-422A-9C64-A4CAE04611C0}" type="sibTrans" cxnId="{85FF7159-AB82-493A-BAF3-51FD815DB1AC}">
      <dgm:prSet/>
      <dgm:spPr/>
      <dgm:t>
        <a:bodyPr/>
        <a:lstStyle/>
        <a:p>
          <a:endParaRPr lang="en-US" sz="1100" b="1">
            <a:latin typeface="Avenir Medium"/>
          </a:endParaRPr>
        </a:p>
      </dgm:t>
    </dgm:pt>
    <dgm:pt modelId="{AA25E253-4FE3-449F-9C07-45155898AF0B}">
      <dgm:prSet phldrT="[Text]" custT="1"/>
      <dgm:spPr/>
      <dgm:t>
        <a:bodyPr/>
        <a:lstStyle/>
        <a:p>
          <a:r>
            <a:rPr lang="en-US" sz="1000" b="0" dirty="0">
              <a:latin typeface="Avenir Medium"/>
            </a:rPr>
            <a:t>Social Investing</a:t>
          </a:r>
        </a:p>
      </dgm:t>
    </dgm:pt>
    <dgm:pt modelId="{B3E715B1-E08E-429E-9AEF-AC7455D8F6B4}" type="parTrans" cxnId="{26E8A99B-C16E-4D06-AC03-EA44E11B8168}">
      <dgm:prSet custT="1"/>
      <dgm:spPr/>
      <dgm:t>
        <a:bodyPr/>
        <a:lstStyle/>
        <a:p>
          <a:endParaRPr lang="en-US" sz="1100" b="1">
            <a:latin typeface="Avenir Medium"/>
          </a:endParaRPr>
        </a:p>
      </dgm:t>
    </dgm:pt>
    <dgm:pt modelId="{57307F7A-3067-4EC8-9DFE-9A94EA037A66}" type="sibTrans" cxnId="{26E8A99B-C16E-4D06-AC03-EA44E11B8168}">
      <dgm:prSet/>
      <dgm:spPr/>
      <dgm:t>
        <a:bodyPr/>
        <a:lstStyle/>
        <a:p>
          <a:endParaRPr lang="en-US" sz="1100" b="1">
            <a:latin typeface="Avenir Medium"/>
          </a:endParaRPr>
        </a:p>
      </dgm:t>
    </dgm:pt>
    <dgm:pt modelId="{B0268B46-87FC-458D-861F-917891B78A49}">
      <dgm:prSet phldrT="[Text]" custT="1"/>
      <dgm:spPr/>
      <dgm:t>
        <a:bodyPr/>
        <a:lstStyle/>
        <a:p>
          <a:r>
            <a:rPr lang="en-US" sz="1000" b="0" dirty="0">
              <a:latin typeface="Avenir Medium"/>
            </a:rPr>
            <a:t>Triple  Bottom Line Investing</a:t>
          </a:r>
        </a:p>
      </dgm:t>
    </dgm:pt>
    <dgm:pt modelId="{56032FD1-8C33-4472-B4C8-4584A6C41176}" type="parTrans" cxnId="{EDE819ED-B186-407A-BDFD-44C35D780626}">
      <dgm:prSet custT="1"/>
      <dgm:spPr/>
      <dgm:t>
        <a:bodyPr/>
        <a:lstStyle/>
        <a:p>
          <a:endParaRPr lang="en-US" sz="1100" b="1">
            <a:latin typeface="Avenir Medium"/>
          </a:endParaRPr>
        </a:p>
      </dgm:t>
    </dgm:pt>
    <dgm:pt modelId="{1A281665-6412-4339-A1AF-F52DFEDE0CB6}" type="sibTrans" cxnId="{EDE819ED-B186-407A-BDFD-44C35D780626}">
      <dgm:prSet/>
      <dgm:spPr/>
      <dgm:t>
        <a:bodyPr/>
        <a:lstStyle/>
        <a:p>
          <a:endParaRPr lang="en-US" sz="1100" b="1">
            <a:latin typeface="Avenir Medium"/>
          </a:endParaRPr>
        </a:p>
      </dgm:t>
    </dgm:pt>
    <dgm:pt modelId="{9FD74BEA-8612-49D2-971F-CC96F72B9ADE}">
      <dgm:prSet phldrT="[Text]" custT="1"/>
      <dgm:spPr/>
      <dgm:t>
        <a:bodyPr/>
        <a:lstStyle/>
        <a:p>
          <a:r>
            <a:rPr lang="en-US" sz="1000" b="0" dirty="0">
              <a:latin typeface="Avenir Medium"/>
            </a:rPr>
            <a:t>Responsible Investing</a:t>
          </a:r>
        </a:p>
      </dgm:t>
    </dgm:pt>
    <dgm:pt modelId="{709E1AC1-54B1-46F3-8333-88DA820116EA}" type="parTrans" cxnId="{DC200DB9-4795-4797-9D66-CA52EAD1D7CC}">
      <dgm:prSet custT="1"/>
      <dgm:spPr/>
      <dgm:t>
        <a:bodyPr/>
        <a:lstStyle/>
        <a:p>
          <a:endParaRPr lang="en-US" sz="1100" b="1">
            <a:latin typeface="Avenir Medium"/>
          </a:endParaRPr>
        </a:p>
      </dgm:t>
    </dgm:pt>
    <dgm:pt modelId="{FF5A6038-2A2B-46DC-AF55-15AEF39BCD64}" type="sibTrans" cxnId="{DC200DB9-4795-4797-9D66-CA52EAD1D7CC}">
      <dgm:prSet/>
      <dgm:spPr/>
      <dgm:t>
        <a:bodyPr/>
        <a:lstStyle/>
        <a:p>
          <a:endParaRPr lang="en-US" sz="1100" b="1">
            <a:latin typeface="Avenir Medium"/>
          </a:endParaRPr>
        </a:p>
      </dgm:t>
    </dgm:pt>
    <dgm:pt modelId="{55842898-73DD-4919-8BC5-AA0683B1BC63}">
      <dgm:prSet phldrT="[Text]" custT="1"/>
      <dgm:spPr/>
      <dgm:t>
        <a:bodyPr/>
        <a:lstStyle/>
        <a:p>
          <a:r>
            <a:rPr lang="en-US" sz="1000" b="0" dirty="0">
              <a:latin typeface="Avenir Medium"/>
            </a:rPr>
            <a:t>Socially Responsible Investing</a:t>
          </a:r>
        </a:p>
      </dgm:t>
    </dgm:pt>
    <dgm:pt modelId="{8AB2B0AA-CD29-42F2-8E93-8D6DAFDD336A}" type="parTrans" cxnId="{B488C176-E4F7-4E5B-A8C8-9C23AA22DDD4}">
      <dgm:prSet custT="1"/>
      <dgm:spPr/>
      <dgm:t>
        <a:bodyPr/>
        <a:lstStyle/>
        <a:p>
          <a:endParaRPr lang="en-US" sz="1100" b="1">
            <a:latin typeface="Avenir Medium"/>
          </a:endParaRPr>
        </a:p>
      </dgm:t>
    </dgm:pt>
    <dgm:pt modelId="{9288920B-35C0-491F-BE4D-2B6E4F0A030D}" type="sibTrans" cxnId="{B488C176-E4F7-4E5B-A8C8-9C23AA22DDD4}">
      <dgm:prSet/>
      <dgm:spPr/>
      <dgm:t>
        <a:bodyPr/>
        <a:lstStyle/>
        <a:p>
          <a:endParaRPr lang="en-US" sz="1100" b="1">
            <a:latin typeface="Avenir Medium"/>
          </a:endParaRPr>
        </a:p>
      </dgm:t>
    </dgm:pt>
    <dgm:pt modelId="{39395615-5301-4E13-BF19-6336F3D80D6D}">
      <dgm:prSet phldrT="[Text]" custT="1"/>
      <dgm:spPr/>
      <dgm:t>
        <a:bodyPr/>
        <a:lstStyle/>
        <a:p>
          <a:r>
            <a:rPr lang="en-US" sz="1000" b="0" dirty="0">
              <a:latin typeface="Avenir Medium"/>
            </a:rPr>
            <a:t>ESG Investing</a:t>
          </a:r>
        </a:p>
      </dgm:t>
    </dgm:pt>
    <dgm:pt modelId="{3560FDAC-059C-47D2-89A1-1913027909E3}" type="parTrans" cxnId="{3928198F-51A5-42B6-947C-21DBFB2EA0B2}">
      <dgm:prSet custT="1"/>
      <dgm:spPr/>
      <dgm:t>
        <a:bodyPr/>
        <a:lstStyle/>
        <a:p>
          <a:endParaRPr lang="en-US" sz="1100" b="1">
            <a:latin typeface="Avenir Medium"/>
          </a:endParaRPr>
        </a:p>
      </dgm:t>
    </dgm:pt>
    <dgm:pt modelId="{4BCDC878-95D6-4BFC-AF86-46C50879243C}" type="sibTrans" cxnId="{3928198F-51A5-42B6-947C-21DBFB2EA0B2}">
      <dgm:prSet/>
      <dgm:spPr/>
      <dgm:t>
        <a:bodyPr/>
        <a:lstStyle/>
        <a:p>
          <a:endParaRPr lang="en-US" sz="1100" b="1">
            <a:latin typeface="Avenir Medium"/>
          </a:endParaRPr>
        </a:p>
      </dgm:t>
    </dgm:pt>
    <dgm:pt modelId="{0E8E1BB4-1874-4080-8E7E-288FC538C895}" type="pres">
      <dgm:prSet presAssocID="{57224EC4-2182-4A57-AAF1-8052F6C8D063}" presName="cycle" presStyleCnt="0">
        <dgm:presLayoutVars>
          <dgm:chMax val="1"/>
          <dgm:dir/>
          <dgm:animLvl val="ctr"/>
          <dgm:resizeHandles val="exact"/>
        </dgm:presLayoutVars>
      </dgm:prSet>
      <dgm:spPr/>
    </dgm:pt>
    <dgm:pt modelId="{8AEBE464-B2AB-41A7-BF92-59ED7AFFAEBF}" type="pres">
      <dgm:prSet presAssocID="{4B35AC50-959E-455B-9341-DB49DFBFE1C7}" presName="centerShape" presStyleLbl="node0" presStyleIdx="0" presStyleCnt="1" custScaleX="177156" custScaleY="177156" custLinFactNeighborX="-719" custLinFactNeighborY="414"/>
      <dgm:spPr/>
    </dgm:pt>
    <dgm:pt modelId="{E52B306C-633E-4007-A476-6E604C0E3216}" type="pres">
      <dgm:prSet presAssocID="{AC40560F-2A6C-414C-BFC4-AD2C27DA780E}" presName="Name9" presStyleLbl="parChTrans1D2" presStyleIdx="0" presStyleCnt="10"/>
      <dgm:spPr/>
    </dgm:pt>
    <dgm:pt modelId="{0A4ED363-A98B-4E6C-ABB5-E666A1E099D8}" type="pres">
      <dgm:prSet presAssocID="{AC40560F-2A6C-414C-BFC4-AD2C27DA780E}" presName="connTx" presStyleLbl="parChTrans1D2" presStyleIdx="0" presStyleCnt="10"/>
      <dgm:spPr/>
    </dgm:pt>
    <dgm:pt modelId="{E6C8B1C6-305E-4CCF-AC9E-54C3001C70D9}" type="pres">
      <dgm:prSet presAssocID="{645FAE0F-01C6-4452-B59F-CEDD0F906FE2}" presName="node" presStyleLbl="node1" presStyleIdx="0" presStyleCnt="10" custScaleX="110000" custScaleY="110000">
        <dgm:presLayoutVars>
          <dgm:bulletEnabled val="1"/>
        </dgm:presLayoutVars>
      </dgm:prSet>
      <dgm:spPr/>
    </dgm:pt>
    <dgm:pt modelId="{99F0BB40-9C18-4896-874B-CE165DAA539D}" type="pres">
      <dgm:prSet presAssocID="{F6C9A45C-6181-48CF-A31F-289069F5ECC5}" presName="Name9" presStyleLbl="parChTrans1D2" presStyleIdx="1" presStyleCnt="10"/>
      <dgm:spPr/>
    </dgm:pt>
    <dgm:pt modelId="{D7F0461A-76EA-4D70-9F6A-2488718F1E9F}" type="pres">
      <dgm:prSet presAssocID="{F6C9A45C-6181-48CF-A31F-289069F5ECC5}" presName="connTx" presStyleLbl="parChTrans1D2" presStyleIdx="1" presStyleCnt="10"/>
      <dgm:spPr/>
    </dgm:pt>
    <dgm:pt modelId="{257403DE-F252-4AC1-B7BA-8863E7B3C980}" type="pres">
      <dgm:prSet presAssocID="{E2878068-ED65-4B36-86C4-CEECEED86CF8}" presName="node" presStyleLbl="node1" presStyleIdx="1" presStyleCnt="10" custScaleX="110000" custScaleY="110000">
        <dgm:presLayoutVars>
          <dgm:bulletEnabled val="1"/>
        </dgm:presLayoutVars>
      </dgm:prSet>
      <dgm:spPr/>
    </dgm:pt>
    <dgm:pt modelId="{8C38E010-5615-434A-986F-E1C0A08BBB24}" type="pres">
      <dgm:prSet presAssocID="{6D52910A-5F26-4148-AE2E-089917B74D63}" presName="Name9" presStyleLbl="parChTrans1D2" presStyleIdx="2" presStyleCnt="10"/>
      <dgm:spPr/>
    </dgm:pt>
    <dgm:pt modelId="{5C4E76A0-5082-4AB7-A63F-D9B19F310488}" type="pres">
      <dgm:prSet presAssocID="{6D52910A-5F26-4148-AE2E-089917B74D63}" presName="connTx" presStyleLbl="parChTrans1D2" presStyleIdx="2" presStyleCnt="10"/>
      <dgm:spPr/>
    </dgm:pt>
    <dgm:pt modelId="{72A61461-6E35-4CDA-90C4-90A4910209B1}" type="pres">
      <dgm:prSet presAssocID="{E7E750B9-C841-4EC2-98EB-ABC8FC0611C1}" presName="node" presStyleLbl="node1" presStyleIdx="2" presStyleCnt="10" custScaleX="121000" custScaleY="121000">
        <dgm:presLayoutVars>
          <dgm:bulletEnabled val="1"/>
        </dgm:presLayoutVars>
      </dgm:prSet>
      <dgm:spPr/>
    </dgm:pt>
    <dgm:pt modelId="{139A66AC-5FE5-467B-B236-43E1E0DF616B}" type="pres">
      <dgm:prSet presAssocID="{A28130EB-B58D-416B-9605-ACA2878E1BCB}" presName="Name9" presStyleLbl="parChTrans1D2" presStyleIdx="3" presStyleCnt="10"/>
      <dgm:spPr/>
    </dgm:pt>
    <dgm:pt modelId="{316BEB12-5522-4B4E-815D-1877C59A720F}" type="pres">
      <dgm:prSet presAssocID="{A28130EB-B58D-416B-9605-ACA2878E1BCB}" presName="connTx" presStyleLbl="parChTrans1D2" presStyleIdx="3" presStyleCnt="10"/>
      <dgm:spPr/>
    </dgm:pt>
    <dgm:pt modelId="{F1620524-FCDD-46D5-888F-ABE198D5A3EF}" type="pres">
      <dgm:prSet presAssocID="{B1D82E01-95BA-422F-9B19-83EB64379B4F}" presName="node" presStyleLbl="node1" presStyleIdx="3" presStyleCnt="10" custScaleX="121000" custScaleY="121000">
        <dgm:presLayoutVars>
          <dgm:bulletEnabled val="1"/>
        </dgm:presLayoutVars>
      </dgm:prSet>
      <dgm:spPr/>
    </dgm:pt>
    <dgm:pt modelId="{C704D3D9-80A8-41EE-A379-51B5C9FC2212}" type="pres">
      <dgm:prSet presAssocID="{B3E715B1-E08E-429E-9AEF-AC7455D8F6B4}" presName="Name9" presStyleLbl="parChTrans1D2" presStyleIdx="4" presStyleCnt="10"/>
      <dgm:spPr/>
    </dgm:pt>
    <dgm:pt modelId="{01B56FD2-E5A3-4FE3-96F6-39B826328120}" type="pres">
      <dgm:prSet presAssocID="{B3E715B1-E08E-429E-9AEF-AC7455D8F6B4}" presName="connTx" presStyleLbl="parChTrans1D2" presStyleIdx="4" presStyleCnt="10"/>
      <dgm:spPr/>
    </dgm:pt>
    <dgm:pt modelId="{7361DD78-563C-406D-BA17-D28F6648C925}" type="pres">
      <dgm:prSet presAssocID="{AA25E253-4FE3-449F-9C07-45155898AF0B}" presName="node" presStyleLbl="node1" presStyleIdx="4" presStyleCnt="10" custScaleX="121000" custScaleY="121000">
        <dgm:presLayoutVars>
          <dgm:bulletEnabled val="1"/>
        </dgm:presLayoutVars>
      </dgm:prSet>
      <dgm:spPr/>
    </dgm:pt>
    <dgm:pt modelId="{CC807A31-4E6E-4B13-B9D1-BFD4E2A98709}" type="pres">
      <dgm:prSet presAssocID="{56032FD1-8C33-4472-B4C8-4584A6C41176}" presName="Name9" presStyleLbl="parChTrans1D2" presStyleIdx="5" presStyleCnt="10"/>
      <dgm:spPr/>
    </dgm:pt>
    <dgm:pt modelId="{4324FC0D-867D-4574-AD1A-BAAE35095BA8}" type="pres">
      <dgm:prSet presAssocID="{56032FD1-8C33-4472-B4C8-4584A6C41176}" presName="connTx" presStyleLbl="parChTrans1D2" presStyleIdx="5" presStyleCnt="10"/>
      <dgm:spPr/>
    </dgm:pt>
    <dgm:pt modelId="{89E0104E-1A38-4694-BD18-86D422676120}" type="pres">
      <dgm:prSet presAssocID="{B0268B46-87FC-458D-861F-917891B78A49}" presName="node" presStyleLbl="node1" presStyleIdx="5" presStyleCnt="10" custScaleX="121000" custScaleY="121000">
        <dgm:presLayoutVars>
          <dgm:bulletEnabled val="1"/>
        </dgm:presLayoutVars>
      </dgm:prSet>
      <dgm:spPr/>
    </dgm:pt>
    <dgm:pt modelId="{E68E9A45-FD94-440A-8D15-0880C24793EB}" type="pres">
      <dgm:prSet presAssocID="{709E1AC1-54B1-46F3-8333-88DA820116EA}" presName="Name9" presStyleLbl="parChTrans1D2" presStyleIdx="6" presStyleCnt="10"/>
      <dgm:spPr/>
    </dgm:pt>
    <dgm:pt modelId="{04CEC3FC-BDEE-4078-8B7A-F6BB51CCB163}" type="pres">
      <dgm:prSet presAssocID="{709E1AC1-54B1-46F3-8333-88DA820116EA}" presName="connTx" presStyleLbl="parChTrans1D2" presStyleIdx="6" presStyleCnt="10"/>
      <dgm:spPr/>
    </dgm:pt>
    <dgm:pt modelId="{671508E4-079E-4ABD-B203-33C0EF378A2B}" type="pres">
      <dgm:prSet presAssocID="{9FD74BEA-8612-49D2-971F-CC96F72B9ADE}" presName="node" presStyleLbl="node1" presStyleIdx="6" presStyleCnt="10" custScaleX="133100" custScaleY="133100">
        <dgm:presLayoutVars>
          <dgm:bulletEnabled val="1"/>
        </dgm:presLayoutVars>
      </dgm:prSet>
      <dgm:spPr/>
    </dgm:pt>
    <dgm:pt modelId="{A1816E0D-DD34-4696-8F7A-8B44166094B2}" type="pres">
      <dgm:prSet presAssocID="{825CDB1E-1B51-4C59-A4FA-E3622F09EE1A}" presName="Name9" presStyleLbl="parChTrans1D2" presStyleIdx="7" presStyleCnt="10"/>
      <dgm:spPr/>
    </dgm:pt>
    <dgm:pt modelId="{1CAFEAF6-C583-4574-BCF6-467E8FF176FF}" type="pres">
      <dgm:prSet presAssocID="{825CDB1E-1B51-4C59-A4FA-E3622F09EE1A}" presName="connTx" presStyleLbl="parChTrans1D2" presStyleIdx="7" presStyleCnt="10"/>
      <dgm:spPr/>
    </dgm:pt>
    <dgm:pt modelId="{BC30B71D-C1C4-49FA-A299-E8A1F2E2CE16}" type="pres">
      <dgm:prSet presAssocID="{BC62832D-E1C2-4733-9316-E269833E97A0}" presName="node" presStyleLbl="node1" presStyleIdx="7" presStyleCnt="10" custScaleX="121000" custScaleY="121000">
        <dgm:presLayoutVars>
          <dgm:bulletEnabled val="1"/>
        </dgm:presLayoutVars>
      </dgm:prSet>
      <dgm:spPr/>
    </dgm:pt>
    <dgm:pt modelId="{09257A29-5AFD-4E36-8A22-FB09BCE94111}" type="pres">
      <dgm:prSet presAssocID="{8AB2B0AA-CD29-42F2-8E93-8D6DAFDD336A}" presName="Name9" presStyleLbl="parChTrans1D2" presStyleIdx="8" presStyleCnt="10"/>
      <dgm:spPr/>
    </dgm:pt>
    <dgm:pt modelId="{29C75520-B26C-4A4E-8D62-CA648D40A85A}" type="pres">
      <dgm:prSet presAssocID="{8AB2B0AA-CD29-42F2-8E93-8D6DAFDD336A}" presName="connTx" presStyleLbl="parChTrans1D2" presStyleIdx="8" presStyleCnt="10"/>
      <dgm:spPr/>
    </dgm:pt>
    <dgm:pt modelId="{0F8DA660-2811-4B2D-9A54-52A72E9DB41B}" type="pres">
      <dgm:prSet presAssocID="{55842898-73DD-4919-8BC5-AA0683B1BC63}" presName="node" presStyleLbl="node1" presStyleIdx="8" presStyleCnt="10" custScaleX="133100" custScaleY="133100">
        <dgm:presLayoutVars>
          <dgm:bulletEnabled val="1"/>
        </dgm:presLayoutVars>
      </dgm:prSet>
      <dgm:spPr/>
    </dgm:pt>
    <dgm:pt modelId="{F05A1C83-6F7D-4A65-BA8D-83C0E668BC84}" type="pres">
      <dgm:prSet presAssocID="{3560FDAC-059C-47D2-89A1-1913027909E3}" presName="Name9" presStyleLbl="parChTrans1D2" presStyleIdx="9" presStyleCnt="10"/>
      <dgm:spPr/>
    </dgm:pt>
    <dgm:pt modelId="{F143E266-FAD1-40C1-9A06-3EE79879E1C8}" type="pres">
      <dgm:prSet presAssocID="{3560FDAC-059C-47D2-89A1-1913027909E3}" presName="connTx" presStyleLbl="parChTrans1D2" presStyleIdx="9" presStyleCnt="10"/>
      <dgm:spPr/>
    </dgm:pt>
    <dgm:pt modelId="{9EEA9F6F-B1B1-4E56-8E78-D3E0E1A3FC7D}" type="pres">
      <dgm:prSet presAssocID="{39395615-5301-4E13-BF19-6336F3D80D6D}" presName="node" presStyleLbl="node1" presStyleIdx="9" presStyleCnt="10" custScaleX="121000" custScaleY="121000">
        <dgm:presLayoutVars>
          <dgm:bulletEnabled val="1"/>
        </dgm:presLayoutVars>
      </dgm:prSet>
      <dgm:spPr/>
    </dgm:pt>
  </dgm:ptLst>
  <dgm:cxnLst>
    <dgm:cxn modelId="{624F4703-B833-4A76-AFAC-7C2ABB867455}" type="presOf" srcId="{57224EC4-2182-4A57-AAF1-8052F6C8D063}" destId="{0E8E1BB4-1874-4080-8E7E-288FC538C895}" srcOrd="0" destOrd="0" presId="urn:microsoft.com/office/officeart/2005/8/layout/radial1"/>
    <dgm:cxn modelId="{2F554807-F181-4613-BB58-B1CECDEBBFFE}" type="presOf" srcId="{E2878068-ED65-4B36-86C4-CEECEED86CF8}" destId="{257403DE-F252-4AC1-B7BA-8863E7B3C980}" srcOrd="0" destOrd="0" presId="urn:microsoft.com/office/officeart/2005/8/layout/radial1"/>
    <dgm:cxn modelId="{A88E7F0C-162D-4878-8238-0FDC14B77F28}" type="presOf" srcId="{6D52910A-5F26-4148-AE2E-089917B74D63}" destId="{5C4E76A0-5082-4AB7-A63F-D9B19F310488}" srcOrd="1" destOrd="0" presId="urn:microsoft.com/office/officeart/2005/8/layout/radial1"/>
    <dgm:cxn modelId="{2AB4621A-9952-47FC-9A1B-2D0FB6841894}" type="presOf" srcId="{825CDB1E-1B51-4C59-A4FA-E3622F09EE1A}" destId="{A1816E0D-DD34-4696-8F7A-8B44166094B2}" srcOrd="0" destOrd="0" presId="urn:microsoft.com/office/officeart/2005/8/layout/radial1"/>
    <dgm:cxn modelId="{D74A7C1B-D72F-40C7-AC25-6803F2FCB025}" type="presOf" srcId="{8AB2B0AA-CD29-42F2-8E93-8D6DAFDD336A}" destId="{09257A29-5AFD-4E36-8A22-FB09BCE94111}" srcOrd="0" destOrd="0" presId="urn:microsoft.com/office/officeart/2005/8/layout/radial1"/>
    <dgm:cxn modelId="{982D0F27-6323-433B-BDB7-B1F3B8FDCF7B}" type="presOf" srcId="{A28130EB-B58D-416B-9605-ACA2878E1BCB}" destId="{139A66AC-5FE5-467B-B236-43E1E0DF616B}" srcOrd="0" destOrd="0" presId="urn:microsoft.com/office/officeart/2005/8/layout/radial1"/>
    <dgm:cxn modelId="{A565A934-DC9A-4660-A2CC-4C7465AF0E22}" srcId="{4B35AC50-959E-455B-9341-DB49DFBFE1C7}" destId="{E7E750B9-C841-4EC2-98EB-ABC8FC0611C1}" srcOrd="2" destOrd="0" parTransId="{6D52910A-5F26-4148-AE2E-089917B74D63}" sibTransId="{123B26F8-9B47-4087-BB96-17B21AAC472D}"/>
    <dgm:cxn modelId="{3ACCA339-9F45-4B9D-B070-7340656129ED}" type="presOf" srcId="{F6C9A45C-6181-48CF-A31F-289069F5ECC5}" destId="{99F0BB40-9C18-4896-874B-CE165DAA539D}" srcOrd="0" destOrd="0" presId="urn:microsoft.com/office/officeart/2005/8/layout/radial1"/>
    <dgm:cxn modelId="{22927045-6EFA-4113-860E-B340195BA8EA}" type="presOf" srcId="{AC40560F-2A6C-414C-BFC4-AD2C27DA780E}" destId="{0A4ED363-A98B-4E6C-ABB5-E666A1E099D8}" srcOrd="1" destOrd="0" presId="urn:microsoft.com/office/officeart/2005/8/layout/radial1"/>
    <dgm:cxn modelId="{38C24252-6E8C-46F4-B8F6-B976FE2A50DE}" type="presOf" srcId="{BC62832D-E1C2-4733-9316-E269833E97A0}" destId="{BC30B71D-C1C4-49FA-A299-E8A1F2E2CE16}" srcOrd="0" destOrd="0" presId="urn:microsoft.com/office/officeart/2005/8/layout/radial1"/>
    <dgm:cxn modelId="{B94D5853-2F49-44BB-814A-0CE8F4BFDE97}" type="presOf" srcId="{8AB2B0AA-CD29-42F2-8E93-8D6DAFDD336A}" destId="{29C75520-B26C-4A4E-8D62-CA648D40A85A}" srcOrd="1" destOrd="0" presId="urn:microsoft.com/office/officeart/2005/8/layout/radial1"/>
    <dgm:cxn modelId="{0557F057-69A5-4B6F-8C91-293A5C06A126}" type="presOf" srcId="{4B35AC50-959E-455B-9341-DB49DFBFE1C7}" destId="{8AEBE464-B2AB-41A7-BF92-59ED7AFFAEBF}" srcOrd="0" destOrd="0" presId="urn:microsoft.com/office/officeart/2005/8/layout/radial1"/>
    <dgm:cxn modelId="{85FF7159-AB82-493A-BAF3-51FD815DB1AC}" srcId="{4B35AC50-959E-455B-9341-DB49DFBFE1C7}" destId="{BC62832D-E1C2-4733-9316-E269833E97A0}" srcOrd="7" destOrd="0" parTransId="{825CDB1E-1B51-4C59-A4FA-E3622F09EE1A}" sibTransId="{1ACD71E7-B336-422A-9C64-A4CAE04611C0}"/>
    <dgm:cxn modelId="{99FB355A-F9F5-4D33-8578-70AAD9916197}" type="presOf" srcId="{B3E715B1-E08E-429E-9AEF-AC7455D8F6B4}" destId="{01B56FD2-E5A3-4FE3-96F6-39B826328120}" srcOrd="1" destOrd="0" presId="urn:microsoft.com/office/officeart/2005/8/layout/radial1"/>
    <dgm:cxn modelId="{C2370866-5B1C-474B-B21C-2004BCA3932A}" type="presOf" srcId="{B1D82E01-95BA-422F-9B19-83EB64379B4F}" destId="{F1620524-FCDD-46D5-888F-ABE198D5A3EF}" srcOrd="0" destOrd="0" presId="urn:microsoft.com/office/officeart/2005/8/layout/radial1"/>
    <dgm:cxn modelId="{18F9146C-DBFC-407F-996B-26CBDB47A625}" type="presOf" srcId="{6D52910A-5F26-4148-AE2E-089917B74D63}" destId="{8C38E010-5615-434A-986F-E1C0A08BBB24}" srcOrd="0" destOrd="0" presId="urn:microsoft.com/office/officeart/2005/8/layout/radial1"/>
    <dgm:cxn modelId="{00ABA96C-DC96-43C0-B575-F56D10D2CB9A}" type="presOf" srcId="{3560FDAC-059C-47D2-89A1-1913027909E3}" destId="{F05A1C83-6F7D-4A65-BA8D-83C0E668BC84}" srcOrd="0" destOrd="0" presId="urn:microsoft.com/office/officeart/2005/8/layout/radial1"/>
    <dgm:cxn modelId="{B629E76D-AF0E-4E17-A3E5-1FC10389EF56}" type="presOf" srcId="{709E1AC1-54B1-46F3-8333-88DA820116EA}" destId="{04CEC3FC-BDEE-4078-8B7A-F6BB51CCB163}" srcOrd="1" destOrd="0" presId="urn:microsoft.com/office/officeart/2005/8/layout/radial1"/>
    <dgm:cxn modelId="{275FBD6F-6AF3-4628-A1D3-A3F3EB04D2A1}" type="presOf" srcId="{9FD74BEA-8612-49D2-971F-CC96F72B9ADE}" destId="{671508E4-079E-4ABD-B203-33C0EF378A2B}" srcOrd="0" destOrd="0" presId="urn:microsoft.com/office/officeart/2005/8/layout/radial1"/>
    <dgm:cxn modelId="{B488C176-E4F7-4E5B-A8C8-9C23AA22DDD4}" srcId="{4B35AC50-959E-455B-9341-DB49DFBFE1C7}" destId="{55842898-73DD-4919-8BC5-AA0683B1BC63}" srcOrd="8" destOrd="0" parTransId="{8AB2B0AA-CD29-42F2-8E93-8D6DAFDD336A}" sibTransId="{9288920B-35C0-491F-BE4D-2B6E4F0A030D}"/>
    <dgm:cxn modelId="{6172D479-EE42-4D26-9820-715C5AB121D4}" type="presOf" srcId="{B3E715B1-E08E-429E-9AEF-AC7455D8F6B4}" destId="{C704D3D9-80A8-41EE-A379-51B5C9FC2212}" srcOrd="0" destOrd="0" presId="urn:microsoft.com/office/officeart/2005/8/layout/radial1"/>
    <dgm:cxn modelId="{F291967D-74F5-4C07-B628-DCFE687F3E08}" type="presOf" srcId="{645FAE0F-01C6-4452-B59F-CEDD0F906FE2}" destId="{E6C8B1C6-305E-4CCF-AC9E-54C3001C70D9}" srcOrd="0" destOrd="0" presId="urn:microsoft.com/office/officeart/2005/8/layout/radial1"/>
    <dgm:cxn modelId="{0A559480-55E3-4AE4-99AC-4F255BD9F071}" srcId="{4B35AC50-959E-455B-9341-DB49DFBFE1C7}" destId="{B1D82E01-95BA-422F-9B19-83EB64379B4F}" srcOrd="3" destOrd="0" parTransId="{A28130EB-B58D-416B-9605-ACA2878E1BCB}" sibTransId="{D2292A67-9BDC-49C3-BD96-F38D0A5AAE7F}"/>
    <dgm:cxn modelId="{FCC33187-3866-4AF7-85B7-13BDA2C51D05}" type="presOf" srcId="{55842898-73DD-4919-8BC5-AA0683B1BC63}" destId="{0F8DA660-2811-4B2D-9A54-52A72E9DB41B}" srcOrd="0" destOrd="0" presId="urn:microsoft.com/office/officeart/2005/8/layout/radial1"/>
    <dgm:cxn modelId="{A3161E8A-280A-4794-84AA-F6B6495CA669}" type="presOf" srcId="{B0268B46-87FC-458D-861F-917891B78A49}" destId="{89E0104E-1A38-4694-BD18-86D422676120}" srcOrd="0" destOrd="0" presId="urn:microsoft.com/office/officeart/2005/8/layout/radial1"/>
    <dgm:cxn modelId="{2127B78E-C618-443D-86E3-E4F93E3A115E}" type="presOf" srcId="{A28130EB-B58D-416B-9605-ACA2878E1BCB}" destId="{316BEB12-5522-4B4E-815D-1877C59A720F}" srcOrd="1" destOrd="0" presId="urn:microsoft.com/office/officeart/2005/8/layout/radial1"/>
    <dgm:cxn modelId="{3928198F-51A5-42B6-947C-21DBFB2EA0B2}" srcId="{4B35AC50-959E-455B-9341-DB49DFBFE1C7}" destId="{39395615-5301-4E13-BF19-6336F3D80D6D}" srcOrd="9" destOrd="0" parTransId="{3560FDAC-059C-47D2-89A1-1913027909E3}" sibTransId="{4BCDC878-95D6-4BFC-AF86-46C50879243C}"/>
    <dgm:cxn modelId="{74D77090-62ED-4095-9200-C6CD6385B333}" type="presOf" srcId="{39395615-5301-4E13-BF19-6336F3D80D6D}" destId="{9EEA9F6F-B1B1-4E56-8E78-D3E0E1A3FC7D}" srcOrd="0" destOrd="0" presId="urn:microsoft.com/office/officeart/2005/8/layout/radial1"/>
    <dgm:cxn modelId="{D1A85196-D8CD-4259-900C-8E0C7D23A43C}" srcId="{4B35AC50-959E-455B-9341-DB49DFBFE1C7}" destId="{645FAE0F-01C6-4452-B59F-CEDD0F906FE2}" srcOrd="0" destOrd="0" parTransId="{AC40560F-2A6C-414C-BFC4-AD2C27DA780E}" sibTransId="{7B5770C5-B7DF-479A-B942-530D77FD0CD4}"/>
    <dgm:cxn modelId="{26E8A99B-C16E-4D06-AC03-EA44E11B8168}" srcId="{4B35AC50-959E-455B-9341-DB49DFBFE1C7}" destId="{AA25E253-4FE3-449F-9C07-45155898AF0B}" srcOrd="4" destOrd="0" parTransId="{B3E715B1-E08E-429E-9AEF-AC7455D8F6B4}" sibTransId="{57307F7A-3067-4EC8-9DFE-9A94EA037A66}"/>
    <dgm:cxn modelId="{BF73D09E-4C19-4585-9AE5-1B6F9FF881C3}" type="presOf" srcId="{AA25E253-4FE3-449F-9C07-45155898AF0B}" destId="{7361DD78-563C-406D-BA17-D28F6648C925}" srcOrd="0" destOrd="0" presId="urn:microsoft.com/office/officeart/2005/8/layout/radial1"/>
    <dgm:cxn modelId="{DC200DB9-4795-4797-9D66-CA52EAD1D7CC}" srcId="{4B35AC50-959E-455B-9341-DB49DFBFE1C7}" destId="{9FD74BEA-8612-49D2-971F-CC96F72B9ADE}" srcOrd="6" destOrd="0" parTransId="{709E1AC1-54B1-46F3-8333-88DA820116EA}" sibTransId="{FF5A6038-2A2B-46DC-AF55-15AEF39BCD64}"/>
    <dgm:cxn modelId="{986831C0-6F51-49E2-B0C4-BD892CEB5D51}" srcId="{57224EC4-2182-4A57-AAF1-8052F6C8D063}" destId="{4B35AC50-959E-455B-9341-DB49DFBFE1C7}" srcOrd="0" destOrd="0" parTransId="{E0C7E93D-3B4A-4146-B857-9310BFAF6F3E}" sibTransId="{29261F89-F160-4543-81A1-D833CEB24CD0}"/>
    <dgm:cxn modelId="{06AAA1C4-32F0-41F6-A308-231CFFDDC77F}" type="presOf" srcId="{56032FD1-8C33-4472-B4C8-4584A6C41176}" destId="{4324FC0D-867D-4574-AD1A-BAAE35095BA8}" srcOrd="1" destOrd="0" presId="urn:microsoft.com/office/officeart/2005/8/layout/radial1"/>
    <dgm:cxn modelId="{D6B6BFCB-BFDD-4044-9D79-47F6237677DB}" type="presOf" srcId="{AC40560F-2A6C-414C-BFC4-AD2C27DA780E}" destId="{E52B306C-633E-4007-A476-6E604C0E3216}" srcOrd="0" destOrd="0" presId="urn:microsoft.com/office/officeart/2005/8/layout/radial1"/>
    <dgm:cxn modelId="{6C575DCE-A30F-4DEA-988C-E5D2938A55FE}" type="presOf" srcId="{825CDB1E-1B51-4C59-A4FA-E3622F09EE1A}" destId="{1CAFEAF6-C583-4574-BCF6-467E8FF176FF}" srcOrd="1" destOrd="0" presId="urn:microsoft.com/office/officeart/2005/8/layout/radial1"/>
    <dgm:cxn modelId="{E5CCA5DB-97A0-4179-B97E-2059EF6E03A5}" srcId="{4B35AC50-959E-455B-9341-DB49DFBFE1C7}" destId="{E2878068-ED65-4B36-86C4-CEECEED86CF8}" srcOrd="1" destOrd="0" parTransId="{F6C9A45C-6181-48CF-A31F-289069F5ECC5}" sibTransId="{2E258478-9F0B-46A2-8990-7BFB983EF4BE}"/>
    <dgm:cxn modelId="{6982EFDC-933C-4634-872C-D7BFDD41AD55}" type="presOf" srcId="{709E1AC1-54B1-46F3-8333-88DA820116EA}" destId="{E68E9A45-FD94-440A-8D15-0880C24793EB}" srcOrd="0" destOrd="0" presId="urn:microsoft.com/office/officeart/2005/8/layout/radial1"/>
    <dgm:cxn modelId="{3A2532DE-4351-4013-8567-2C8068F8EDCD}" type="presOf" srcId="{F6C9A45C-6181-48CF-A31F-289069F5ECC5}" destId="{D7F0461A-76EA-4D70-9F6A-2488718F1E9F}" srcOrd="1" destOrd="0" presId="urn:microsoft.com/office/officeart/2005/8/layout/radial1"/>
    <dgm:cxn modelId="{EA76ABE5-C5F0-4E0F-A128-4E829716D195}" type="presOf" srcId="{56032FD1-8C33-4472-B4C8-4584A6C41176}" destId="{CC807A31-4E6E-4B13-B9D1-BFD4E2A98709}" srcOrd="0" destOrd="0" presId="urn:microsoft.com/office/officeart/2005/8/layout/radial1"/>
    <dgm:cxn modelId="{EDE819ED-B186-407A-BDFD-44C35D780626}" srcId="{4B35AC50-959E-455B-9341-DB49DFBFE1C7}" destId="{B0268B46-87FC-458D-861F-917891B78A49}" srcOrd="5" destOrd="0" parTransId="{56032FD1-8C33-4472-B4C8-4584A6C41176}" sibTransId="{1A281665-6412-4339-A1AF-F52DFEDE0CB6}"/>
    <dgm:cxn modelId="{A8E235EE-8748-40B5-9594-290C67E12AA2}" type="presOf" srcId="{E7E750B9-C841-4EC2-98EB-ABC8FC0611C1}" destId="{72A61461-6E35-4CDA-90C4-90A4910209B1}" srcOrd="0" destOrd="0" presId="urn:microsoft.com/office/officeart/2005/8/layout/radial1"/>
    <dgm:cxn modelId="{374C7EFD-DC62-43E1-B5A5-4ED7B983FDDE}" type="presOf" srcId="{3560FDAC-059C-47D2-89A1-1913027909E3}" destId="{F143E266-FAD1-40C1-9A06-3EE79879E1C8}" srcOrd="1" destOrd="0" presId="urn:microsoft.com/office/officeart/2005/8/layout/radial1"/>
    <dgm:cxn modelId="{671DD4F7-2EF6-4A0A-A0A2-E73B304FC472}" type="presParOf" srcId="{0E8E1BB4-1874-4080-8E7E-288FC538C895}" destId="{8AEBE464-B2AB-41A7-BF92-59ED7AFFAEBF}" srcOrd="0" destOrd="0" presId="urn:microsoft.com/office/officeart/2005/8/layout/radial1"/>
    <dgm:cxn modelId="{9FFF34B4-8FE9-467E-B6B9-16C6F20841AF}" type="presParOf" srcId="{0E8E1BB4-1874-4080-8E7E-288FC538C895}" destId="{E52B306C-633E-4007-A476-6E604C0E3216}" srcOrd="1" destOrd="0" presId="urn:microsoft.com/office/officeart/2005/8/layout/radial1"/>
    <dgm:cxn modelId="{8F5DF96F-0133-4543-83A8-FEDB4A9439F1}" type="presParOf" srcId="{E52B306C-633E-4007-A476-6E604C0E3216}" destId="{0A4ED363-A98B-4E6C-ABB5-E666A1E099D8}" srcOrd="0" destOrd="0" presId="urn:microsoft.com/office/officeart/2005/8/layout/radial1"/>
    <dgm:cxn modelId="{B334E65A-70E2-4DE0-8841-454151B0001B}" type="presParOf" srcId="{0E8E1BB4-1874-4080-8E7E-288FC538C895}" destId="{E6C8B1C6-305E-4CCF-AC9E-54C3001C70D9}" srcOrd="2" destOrd="0" presId="urn:microsoft.com/office/officeart/2005/8/layout/radial1"/>
    <dgm:cxn modelId="{6609C0B5-6B85-47D4-8CDD-3CA128014D2F}" type="presParOf" srcId="{0E8E1BB4-1874-4080-8E7E-288FC538C895}" destId="{99F0BB40-9C18-4896-874B-CE165DAA539D}" srcOrd="3" destOrd="0" presId="urn:microsoft.com/office/officeart/2005/8/layout/radial1"/>
    <dgm:cxn modelId="{20A98291-87CD-4902-9AD3-CC6B52A47017}" type="presParOf" srcId="{99F0BB40-9C18-4896-874B-CE165DAA539D}" destId="{D7F0461A-76EA-4D70-9F6A-2488718F1E9F}" srcOrd="0" destOrd="0" presId="urn:microsoft.com/office/officeart/2005/8/layout/radial1"/>
    <dgm:cxn modelId="{34483597-237D-433A-A233-C7150776AF3B}" type="presParOf" srcId="{0E8E1BB4-1874-4080-8E7E-288FC538C895}" destId="{257403DE-F252-4AC1-B7BA-8863E7B3C980}" srcOrd="4" destOrd="0" presId="urn:microsoft.com/office/officeart/2005/8/layout/radial1"/>
    <dgm:cxn modelId="{8E85F8EC-F441-4399-BE0B-3C6A0017370B}" type="presParOf" srcId="{0E8E1BB4-1874-4080-8E7E-288FC538C895}" destId="{8C38E010-5615-434A-986F-E1C0A08BBB24}" srcOrd="5" destOrd="0" presId="urn:microsoft.com/office/officeart/2005/8/layout/radial1"/>
    <dgm:cxn modelId="{D16908B2-CB4C-4BAF-876E-46F8590C1150}" type="presParOf" srcId="{8C38E010-5615-434A-986F-E1C0A08BBB24}" destId="{5C4E76A0-5082-4AB7-A63F-D9B19F310488}" srcOrd="0" destOrd="0" presId="urn:microsoft.com/office/officeart/2005/8/layout/radial1"/>
    <dgm:cxn modelId="{97E7FE22-9ACD-4691-AD35-C519CCB0A88F}" type="presParOf" srcId="{0E8E1BB4-1874-4080-8E7E-288FC538C895}" destId="{72A61461-6E35-4CDA-90C4-90A4910209B1}" srcOrd="6" destOrd="0" presId="urn:microsoft.com/office/officeart/2005/8/layout/radial1"/>
    <dgm:cxn modelId="{CCBFDB2C-2B62-417B-A870-1B4F6C814461}" type="presParOf" srcId="{0E8E1BB4-1874-4080-8E7E-288FC538C895}" destId="{139A66AC-5FE5-467B-B236-43E1E0DF616B}" srcOrd="7" destOrd="0" presId="urn:microsoft.com/office/officeart/2005/8/layout/radial1"/>
    <dgm:cxn modelId="{EF55945C-0D1E-41DC-9EC9-05A606A895FB}" type="presParOf" srcId="{139A66AC-5FE5-467B-B236-43E1E0DF616B}" destId="{316BEB12-5522-4B4E-815D-1877C59A720F}" srcOrd="0" destOrd="0" presId="urn:microsoft.com/office/officeart/2005/8/layout/radial1"/>
    <dgm:cxn modelId="{26495B66-0298-4AA9-B3EB-956D9C8A03AA}" type="presParOf" srcId="{0E8E1BB4-1874-4080-8E7E-288FC538C895}" destId="{F1620524-FCDD-46D5-888F-ABE198D5A3EF}" srcOrd="8" destOrd="0" presId="urn:microsoft.com/office/officeart/2005/8/layout/radial1"/>
    <dgm:cxn modelId="{99F3E89F-C357-42F3-9802-3D5801F44167}" type="presParOf" srcId="{0E8E1BB4-1874-4080-8E7E-288FC538C895}" destId="{C704D3D9-80A8-41EE-A379-51B5C9FC2212}" srcOrd="9" destOrd="0" presId="urn:microsoft.com/office/officeart/2005/8/layout/radial1"/>
    <dgm:cxn modelId="{5D3C2EFE-DBBA-4FCF-93F0-A8B0097E6429}" type="presParOf" srcId="{C704D3D9-80A8-41EE-A379-51B5C9FC2212}" destId="{01B56FD2-E5A3-4FE3-96F6-39B826328120}" srcOrd="0" destOrd="0" presId="urn:microsoft.com/office/officeart/2005/8/layout/radial1"/>
    <dgm:cxn modelId="{AAD28DEE-A564-47BB-BE1A-A453269760FB}" type="presParOf" srcId="{0E8E1BB4-1874-4080-8E7E-288FC538C895}" destId="{7361DD78-563C-406D-BA17-D28F6648C925}" srcOrd="10" destOrd="0" presId="urn:microsoft.com/office/officeart/2005/8/layout/radial1"/>
    <dgm:cxn modelId="{FB84A5F3-E28F-4721-A8E0-6E6BF65B1CB9}" type="presParOf" srcId="{0E8E1BB4-1874-4080-8E7E-288FC538C895}" destId="{CC807A31-4E6E-4B13-B9D1-BFD4E2A98709}" srcOrd="11" destOrd="0" presId="urn:microsoft.com/office/officeart/2005/8/layout/radial1"/>
    <dgm:cxn modelId="{3C70BD01-4CBF-4894-9BF6-7304DAED5AE4}" type="presParOf" srcId="{CC807A31-4E6E-4B13-B9D1-BFD4E2A98709}" destId="{4324FC0D-867D-4574-AD1A-BAAE35095BA8}" srcOrd="0" destOrd="0" presId="urn:microsoft.com/office/officeart/2005/8/layout/radial1"/>
    <dgm:cxn modelId="{B450B994-2B39-46B0-9DBF-4ED349E2C490}" type="presParOf" srcId="{0E8E1BB4-1874-4080-8E7E-288FC538C895}" destId="{89E0104E-1A38-4694-BD18-86D422676120}" srcOrd="12" destOrd="0" presId="urn:microsoft.com/office/officeart/2005/8/layout/radial1"/>
    <dgm:cxn modelId="{52FC8ADE-2386-484F-9D7B-170A133D1ED0}" type="presParOf" srcId="{0E8E1BB4-1874-4080-8E7E-288FC538C895}" destId="{E68E9A45-FD94-440A-8D15-0880C24793EB}" srcOrd="13" destOrd="0" presId="urn:microsoft.com/office/officeart/2005/8/layout/radial1"/>
    <dgm:cxn modelId="{04BFE19B-2F72-4563-BE3A-081F7B268B6F}" type="presParOf" srcId="{E68E9A45-FD94-440A-8D15-0880C24793EB}" destId="{04CEC3FC-BDEE-4078-8B7A-F6BB51CCB163}" srcOrd="0" destOrd="0" presId="urn:microsoft.com/office/officeart/2005/8/layout/radial1"/>
    <dgm:cxn modelId="{10EB5CAE-DF03-414B-8843-E74ABABB9DCD}" type="presParOf" srcId="{0E8E1BB4-1874-4080-8E7E-288FC538C895}" destId="{671508E4-079E-4ABD-B203-33C0EF378A2B}" srcOrd="14" destOrd="0" presId="urn:microsoft.com/office/officeart/2005/8/layout/radial1"/>
    <dgm:cxn modelId="{F4C87378-FCED-481B-AB0D-8F6A5D6706BA}" type="presParOf" srcId="{0E8E1BB4-1874-4080-8E7E-288FC538C895}" destId="{A1816E0D-DD34-4696-8F7A-8B44166094B2}" srcOrd="15" destOrd="0" presId="urn:microsoft.com/office/officeart/2005/8/layout/radial1"/>
    <dgm:cxn modelId="{E085386D-FC93-4B70-BB7C-85B0E865DEDF}" type="presParOf" srcId="{A1816E0D-DD34-4696-8F7A-8B44166094B2}" destId="{1CAFEAF6-C583-4574-BCF6-467E8FF176FF}" srcOrd="0" destOrd="0" presId="urn:microsoft.com/office/officeart/2005/8/layout/radial1"/>
    <dgm:cxn modelId="{76B51B75-56C1-4DFF-8D08-CBD64ABDBDAF}" type="presParOf" srcId="{0E8E1BB4-1874-4080-8E7E-288FC538C895}" destId="{BC30B71D-C1C4-49FA-A299-E8A1F2E2CE16}" srcOrd="16" destOrd="0" presId="urn:microsoft.com/office/officeart/2005/8/layout/radial1"/>
    <dgm:cxn modelId="{54732823-63A5-42F5-BBEB-716E156E03FC}" type="presParOf" srcId="{0E8E1BB4-1874-4080-8E7E-288FC538C895}" destId="{09257A29-5AFD-4E36-8A22-FB09BCE94111}" srcOrd="17" destOrd="0" presId="urn:microsoft.com/office/officeart/2005/8/layout/radial1"/>
    <dgm:cxn modelId="{2955F815-A527-4FCC-BBAF-AC4CA12D6C6E}" type="presParOf" srcId="{09257A29-5AFD-4E36-8A22-FB09BCE94111}" destId="{29C75520-B26C-4A4E-8D62-CA648D40A85A}" srcOrd="0" destOrd="0" presId="urn:microsoft.com/office/officeart/2005/8/layout/radial1"/>
    <dgm:cxn modelId="{80F3250F-1D1D-4303-B682-C6A5C050CADF}" type="presParOf" srcId="{0E8E1BB4-1874-4080-8E7E-288FC538C895}" destId="{0F8DA660-2811-4B2D-9A54-52A72E9DB41B}" srcOrd="18" destOrd="0" presId="urn:microsoft.com/office/officeart/2005/8/layout/radial1"/>
    <dgm:cxn modelId="{1BAC5FAE-A9A3-4A68-8ED2-0049DC3FAB45}" type="presParOf" srcId="{0E8E1BB4-1874-4080-8E7E-288FC538C895}" destId="{F05A1C83-6F7D-4A65-BA8D-83C0E668BC84}" srcOrd="19" destOrd="0" presId="urn:microsoft.com/office/officeart/2005/8/layout/radial1"/>
    <dgm:cxn modelId="{18728C64-4FFA-43D5-BC82-8CFB8642C056}" type="presParOf" srcId="{F05A1C83-6F7D-4A65-BA8D-83C0E668BC84}" destId="{F143E266-FAD1-40C1-9A06-3EE79879E1C8}" srcOrd="0" destOrd="0" presId="urn:microsoft.com/office/officeart/2005/8/layout/radial1"/>
    <dgm:cxn modelId="{D2D39A6C-1DF5-48CF-9F8F-546335FB03FF}" type="presParOf" srcId="{0E8E1BB4-1874-4080-8E7E-288FC538C895}" destId="{9EEA9F6F-B1B1-4E56-8E78-D3E0E1A3FC7D}" srcOrd="2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225736-183E-444F-A0B5-919D06EEEA58}" type="doc">
      <dgm:prSet loTypeId="urn:microsoft.com/office/officeart/2005/8/layout/chevron1" loCatId="process" qsTypeId="urn:microsoft.com/office/officeart/2005/8/quickstyle/simple5" qsCatId="simple" csTypeId="urn:microsoft.com/office/officeart/2005/8/colors/colorful1" csCatId="colorful" phldr="1"/>
      <dgm:spPr/>
      <dgm:t>
        <a:bodyPr/>
        <a:lstStyle/>
        <a:p>
          <a:endParaRPr lang="en-US"/>
        </a:p>
      </dgm:t>
    </dgm:pt>
    <dgm:pt modelId="{69D99341-A4C5-4404-AC80-029ECF546C60}">
      <dgm:prSet phldrT="[Text]" custT="1"/>
      <dgm:spPr/>
      <dgm:t>
        <a:bodyPr/>
        <a:lstStyle/>
        <a:p>
          <a:r>
            <a:rPr lang="en-US" sz="1400" b="1" dirty="0">
              <a:latin typeface="Avenir Medium" panose="02000503020000020003"/>
            </a:rPr>
            <a:t>Pre-1960</a:t>
          </a:r>
        </a:p>
      </dgm:t>
    </dgm:pt>
    <dgm:pt modelId="{294A9732-94DA-435D-9CF0-0446D7A46BA9}" type="parTrans" cxnId="{38847700-B741-4333-B463-1484C44B8606}">
      <dgm:prSet/>
      <dgm:spPr/>
      <dgm:t>
        <a:bodyPr/>
        <a:lstStyle/>
        <a:p>
          <a:endParaRPr lang="en-US"/>
        </a:p>
      </dgm:t>
    </dgm:pt>
    <dgm:pt modelId="{72682C99-2DA8-481C-85D6-9D89DF7FDCEE}" type="sibTrans" cxnId="{38847700-B741-4333-B463-1484C44B8606}">
      <dgm:prSet/>
      <dgm:spPr/>
      <dgm:t>
        <a:bodyPr/>
        <a:lstStyle/>
        <a:p>
          <a:endParaRPr lang="en-US"/>
        </a:p>
      </dgm:t>
    </dgm:pt>
    <dgm:pt modelId="{959921D3-DB42-4352-8DF5-D088BB876141}">
      <dgm:prSet custT="1"/>
      <dgm:spPr/>
      <dgm:t>
        <a:bodyPr/>
        <a:lstStyle/>
        <a:p>
          <a:r>
            <a:rPr lang="en-US" sz="1400" b="1" dirty="0">
              <a:latin typeface="Avenir Medium" panose="02000503020000020003"/>
            </a:rPr>
            <a:t>1970s</a:t>
          </a:r>
        </a:p>
      </dgm:t>
    </dgm:pt>
    <dgm:pt modelId="{3A640DCF-37DC-4893-A36A-EE4E39764D0E}" type="parTrans" cxnId="{9BBA03CC-AC4A-4CE9-9F3D-14AEF1AABC96}">
      <dgm:prSet/>
      <dgm:spPr/>
      <dgm:t>
        <a:bodyPr/>
        <a:lstStyle/>
        <a:p>
          <a:endParaRPr lang="en-US"/>
        </a:p>
      </dgm:t>
    </dgm:pt>
    <dgm:pt modelId="{71C076CA-25CE-4E96-96C1-3FAE89AA3966}" type="sibTrans" cxnId="{9BBA03CC-AC4A-4CE9-9F3D-14AEF1AABC96}">
      <dgm:prSet/>
      <dgm:spPr/>
      <dgm:t>
        <a:bodyPr/>
        <a:lstStyle/>
        <a:p>
          <a:endParaRPr lang="en-US"/>
        </a:p>
      </dgm:t>
    </dgm:pt>
    <dgm:pt modelId="{8FC61DEE-21AF-48F1-9CCF-39A4AFE3585F}">
      <dgm:prSet custT="1"/>
      <dgm:spPr/>
      <dgm:t>
        <a:bodyPr/>
        <a:lstStyle/>
        <a:p>
          <a:r>
            <a:rPr lang="en-US" sz="1400" b="1" dirty="0">
              <a:latin typeface="Avenir Medium" panose="02000503020000020003"/>
            </a:rPr>
            <a:t>1980s</a:t>
          </a:r>
        </a:p>
      </dgm:t>
    </dgm:pt>
    <dgm:pt modelId="{830A0F66-D466-42BA-AD7D-9232916D30E4}" type="parTrans" cxnId="{2D7C5627-DE80-4217-B702-F3F5AD26DFB3}">
      <dgm:prSet/>
      <dgm:spPr/>
      <dgm:t>
        <a:bodyPr/>
        <a:lstStyle/>
        <a:p>
          <a:endParaRPr lang="en-US"/>
        </a:p>
      </dgm:t>
    </dgm:pt>
    <dgm:pt modelId="{95E1097A-12C2-4272-85CF-B62D0039232A}" type="sibTrans" cxnId="{2D7C5627-DE80-4217-B702-F3F5AD26DFB3}">
      <dgm:prSet/>
      <dgm:spPr/>
      <dgm:t>
        <a:bodyPr/>
        <a:lstStyle/>
        <a:p>
          <a:endParaRPr lang="en-US"/>
        </a:p>
      </dgm:t>
    </dgm:pt>
    <dgm:pt modelId="{662F5E30-5836-41EA-B1E6-81BF6B19F9F6}">
      <dgm:prSet custT="1"/>
      <dgm:spPr/>
      <dgm:t>
        <a:bodyPr/>
        <a:lstStyle/>
        <a:p>
          <a:r>
            <a:rPr lang="en-US" sz="1400" b="1" dirty="0">
              <a:latin typeface="Avenir Medium" panose="02000503020000020003"/>
            </a:rPr>
            <a:t>1990s</a:t>
          </a:r>
        </a:p>
      </dgm:t>
    </dgm:pt>
    <dgm:pt modelId="{2DC8B1FE-861B-49B8-8580-E663D017DC68}" type="parTrans" cxnId="{81108651-490E-4EAC-B35A-E6E4737FA10F}">
      <dgm:prSet/>
      <dgm:spPr/>
      <dgm:t>
        <a:bodyPr/>
        <a:lstStyle/>
        <a:p>
          <a:endParaRPr lang="en-US"/>
        </a:p>
      </dgm:t>
    </dgm:pt>
    <dgm:pt modelId="{0A6047EE-EDE7-404B-B1C3-535D510C1577}" type="sibTrans" cxnId="{81108651-490E-4EAC-B35A-E6E4737FA10F}">
      <dgm:prSet/>
      <dgm:spPr/>
      <dgm:t>
        <a:bodyPr/>
        <a:lstStyle/>
        <a:p>
          <a:endParaRPr lang="en-US"/>
        </a:p>
      </dgm:t>
    </dgm:pt>
    <dgm:pt modelId="{4B3AAB71-A5B8-42EC-9637-43DC9F0D1562}">
      <dgm:prSet custT="1"/>
      <dgm:spPr/>
      <dgm:t>
        <a:bodyPr/>
        <a:lstStyle/>
        <a:p>
          <a:r>
            <a:rPr lang="en-US" sz="1400" b="1" dirty="0">
              <a:latin typeface="Avenir Medium" panose="02000503020000020003"/>
            </a:rPr>
            <a:t>2000-2010</a:t>
          </a:r>
        </a:p>
      </dgm:t>
    </dgm:pt>
    <dgm:pt modelId="{A64410CE-C5D2-4F26-9117-7E1E6163D7DA}" type="parTrans" cxnId="{0FC8BCAC-0931-47E2-9D87-55E2BA6A6271}">
      <dgm:prSet/>
      <dgm:spPr/>
      <dgm:t>
        <a:bodyPr/>
        <a:lstStyle/>
        <a:p>
          <a:endParaRPr lang="en-US"/>
        </a:p>
      </dgm:t>
    </dgm:pt>
    <dgm:pt modelId="{062DA62F-6E30-4197-B285-F421F476EEEC}" type="sibTrans" cxnId="{0FC8BCAC-0931-47E2-9D87-55E2BA6A6271}">
      <dgm:prSet/>
      <dgm:spPr/>
      <dgm:t>
        <a:bodyPr/>
        <a:lstStyle/>
        <a:p>
          <a:endParaRPr lang="en-US"/>
        </a:p>
      </dgm:t>
    </dgm:pt>
    <dgm:pt modelId="{CEC0FAA6-96F5-4566-8B45-0BA1D927A223}">
      <dgm:prSet custT="1"/>
      <dgm:spPr/>
      <dgm:t>
        <a:bodyPr/>
        <a:lstStyle/>
        <a:p>
          <a:r>
            <a:rPr lang="en-US" sz="1400" b="1" dirty="0">
              <a:latin typeface="Avenir Medium" panose="02000503020000020003"/>
            </a:rPr>
            <a:t>2010-2022</a:t>
          </a:r>
        </a:p>
      </dgm:t>
    </dgm:pt>
    <dgm:pt modelId="{DFD0570E-E0BD-494C-BF05-71B79CA0B633}" type="parTrans" cxnId="{3985CEDD-0315-4711-835B-2D32EE998DDE}">
      <dgm:prSet/>
      <dgm:spPr/>
      <dgm:t>
        <a:bodyPr/>
        <a:lstStyle/>
        <a:p>
          <a:endParaRPr lang="en-US"/>
        </a:p>
      </dgm:t>
    </dgm:pt>
    <dgm:pt modelId="{637E93D0-15D5-47C2-95F8-2484647873E5}" type="sibTrans" cxnId="{3985CEDD-0315-4711-835B-2D32EE998DDE}">
      <dgm:prSet/>
      <dgm:spPr/>
      <dgm:t>
        <a:bodyPr/>
        <a:lstStyle/>
        <a:p>
          <a:endParaRPr lang="en-US"/>
        </a:p>
      </dgm:t>
    </dgm:pt>
    <dgm:pt modelId="{F0E09044-48A6-4012-978E-6009ACC73089}">
      <dgm:prSet phldrT="[Text]" custT="1"/>
      <dgm:spPr/>
      <dgm:t>
        <a:bodyPr/>
        <a:lstStyle/>
        <a:p>
          <a:r>
            <a:rPr lang="en-US" sz="1400" b="1" dirty="0">
              <a:latin typeface="Avenir Medium" panose="02000503020000020003"/>
            </a:rPr>
            <a:t>1960s</a:t>
          </a:r>
        </a:p>
      </dgm:t>
    </dgm:pt>
    <dgm:pt modelId="{A0379757-89F4-4D09-9D17-FA5D8CD75CEF}" type="sibTrans" cxnId="{C73E7468-19F6-419F-80C2-196009BA49D7}">
      <dgm:prSet/>
      <dgm:spPr/>
      <dgm:t>
        <a:bodyPr/>
        <a:lstStyle/>
        <a:p>
          <a:endParaRPr lang="en-US"/>
        </a:p>
      </dgm:t>
    </dgm:pt>
    <dgm:pt modelId="{22FBC897-44B2-4D46-8D5E-777074C804CD}" type="parTrans" cxnId="{C73E7468-19F6-419F-80C2-196009BA49D7}">
      <dgm:prSet/>
      <dgm:spPr/>
      <dgm:t>
        <a:bodyPr/>
        <a:lstStyle/>
        <a:p>
          <a:endParaRPr lang="en-US"/>
        </a:p>
      </dgm:t>
    </dgm:pt>
    <dgm:pt modelId="{CFEE385F-E00B-4A92-B938-1CE828AC8986}" type="pres">
      <dgm:prSet presAssocID="{3B225736-183E-444F-A0B5-919D06EEEA58}" presName="Name0" presStyleCnt="0">
        <dgm:presLayoutVars>
          <dgm:dir/>
          <dgm:animLvl val="lvl"/>
          <dgm:resizeHandles val="exact"/>
        </dgm:presLayoutVars>
      </dgm:prSet>
      <dgm:spPr/>
    </dgm:pt>
    <dgm:pt modelId="{FF8F3ECD-52A5-EF4F-87FD-2C630A7A2E4A}" type="pres">
      <dgm:prSet presAssocID="{69D99341-A4C5-4404-AC80-029ECF546C60}" presName="parTxOnly" presStyleLbl="node1" presStyleIdx="0" presStyleCnt="7">
        <dgm:presLayoutVars>
          <dgm:chMax val="0"/>
          <dgm:chPref val="0"/>
          <dgm:bulletEnabled val="1"/>
        </dgm:presLayoutVars>
      </dgm:prSet>
      <dgm:spPr/>
    </dgm:pt>
    <dgm:pt modelId="{BA28A9E8-0863-224D-93C2-270686E617D9}" type="pres">
      <dgm:prSet presAssocID="{72682C99-2DA8-481C-85D6-9D89DF7FDCEE}" presName="parTxOnlySpace" presStyleCnt="0"/>
      <dgm:spPr/>
    </dgm:pt>
    <dgm:pt modelId="{E800A182-FB71-5848-80FB-5763EF510B1A}" type="pres">
      <dgm:prSet presAssocID="{F0E09044-48A6-4012-978E-6009ACC73089}" presName="parTxOnly" presStyleLbl="node1" presStyleIdx="1" presStyleCnt="7">
        <dgm:presLayoutVars>
          <dgm:chMax val="0"/>
          <dgm:chPref val="0"/>
          <dgm:bulletEnabled val="1"/>
        </dgm:presLayoutVars>
      </dgm:prSet>
      <dgm:spPr/>
    </dgm:pt>
    <dgm:pt modelId="{B89503E3-F61B-C840-8DEA-4BA4C334E951}" type="pres">
      <dgm:prSet presAssocID="{A0379757-89F4-4D09-9D17-FA5D8CD75CEF}" presName="parTxOnlySpace" presStyleCnt="0"/>
      <dgm:spPr/>
    </dgm:pt>
    <dgm:pt modelId="{578DF1A6-C3AE-2C4A-9408-ECF74791C6BB}" type="pres">
      <dgm:prSet presAssocID="{959921D3-DB42-4352-8DF5-D088BB876141}" presName="parTxOnly" presStyleLbl="node1" presStyleIdx="2" presStyleCnt="7">
        <dgm:presLayoutVars>
          <dgm:chMax val="0"/>
          <dgm:chPref val="0"/>
          <dgm:bulletEnabled val="1"/>
        </dgm:presLayoutVars>
      </dgm:prSet>
      <dgm:spPr/>
    </dgm:pt>
    <dgm:pt modelId="{7D4B871C-37E1-AE48-B294-0D9B8F27E13E}" type="pres">
      <dgm:prSet presAssocID="{71C076CA-25CE-4E96-96C1-3FAE89AA3966}" presName="parTxOnlySpace" presStyleCnt="0"/>
      <dgm:spPr/>
    </dgm:pt>
    <dgm:pt modelId="{ED95FB77-74D1-B745-B4EC-6B3ACAE5AC50}" type="pres">
      <dgm:prSet presAssocID="{8FC61DEE-21AF-48F1-9CCF-39A4AFE3585F}" presName="parTxOnly" presStyleLbl="node1" presStyleIdx="3" presStyleCnt="7">
        <dgm:presLayoutVars>
          <dgm:chMax val="0"/>
          <dgm:chPref val="0"/>
          <dgm:bulletEnabled val="1"/>
        </dgm:presLayoutVars>
      </dgm:prSet>
      <dgm:spPr/>
    </dgm:pt>
    <dgm:pt modelId="{5C83F3F2-5C17-D54F-8F68-CF5A80D9CB8A}" type="pres">
      <dgm:prSet presAssocID="{95E1097A-12C2-4272-85CF-B62D0039232A}" presName="parTxOnlySpace" presStyleCnt="0"/>
      <dgm:spPr/>
    </dgm:pt>
    <dgm:pt modelId="{794647A2-9BC1-284E-BD62-29817B5FA820}" type="pres">
      <dgm:prSet presAssocID="{662F5E30-5836-41EA-B1E6-81BF6B19F9F6}" presName="parTxOnly" presStyleLbl="node1" presStyleIdx="4" presStyleCnt="7">
        <dgm:presLayoutVars>
          <dgm:chMax val="0"/>
          <dgm:chPref val="0"/>
          <dgm:bulletEnabled val="1"/>
        </dgm:presLayoutVars>
      </dgm:prSet>
      <dgm:spPr/>
    </dgm:pt>
    <dgm:pt modelId="{A84B92C5-BE47-3B4A-A17A-E9B207033B0B}" type="pres">
      <dgm:prSet presAssocID="{0A6047EE-EDE7-404B-B1C3-535D510C1577}" presName="parTxOnlySpace" presStyleCnt="0"/>
      <dgm:spPr/>
    </dgm:pt>
    <dgm:pt modelId="{CB725BBB-AE6A-C44C-B3A9-B832DDC860CE}" type="pres">
      <dgm:prSet presAssocID="{4B3AAB71-A5B8-42EC-9637-43DC9F0D1562}" presName="parTxOnly" presStyleLbl="node1" presStyleIdx="5" presStyleCnt="7">
        <dgm:presLayoutVars>
          <dgm:chMax val="0"/>
          <dgm:chPref val="0"/>
          <dgm:bulletEnabled val="1"/>
        </dgm:presLayoutVars>
      </dgm:prSet>
      <dgm:spPr/>
    </dgm:pt>
    <dgm:pt modelId="{04323C43-FEA1-FE4C-A90B-3C303D391B9D}" type="pres">
      <dgm:prSet presAssocID="{062DA62F-6E30-4197-B285-F421F476EEEC}" presName="parTxOnlySpace" presStyleCnt="0"/>
      <dgm:spPr/>
    </dgm:pt>
    <dgm:pt modelId="{7DA5C730-FEBE-024A-8672-2E19D197544E}" type="pres">
      <dgm:prSet presAssocID="{CEC0FAA6-96F5-4566-8B45-0BA1D927A223}" presName="parTxOnly" presStyleLbl="node1" presStyleIdx="6" presStyleCnt="7">
        <dgm:presLayoutVars>
          <dgm:chMax val="0"/>
          <dgm:chPref val="0"/>
          <dgm:bulletEnabled val="1"/>
        </dgm:presLayoutVars>
      </dgm:prSet>
      <dgm:spPr/>
    </dgm:pt>
  </dgm:ptLst>
  <dgm:cxnLst>
    <dgm:cxn modelId="{38847700-B741-4333-B463-1484C44B8606}" srcId="{3B225736-183E-444F-A0B5-919D06EEEA58}" destId="{69D99341-A4C5-4404-AC80-029ECF546C60}" srcOrd="0" destOrd="0" parTransId="{294A9732-94DA-435D-9CF0-0446D7A46BA9}" sibTransId="{72682C99-2DA8-481C-85D6-9D89DF7FDCEE}"/>
    <dgm:cxn modelId="{C917750E-007F-734C-88F8-86DE5C68CCA6}" type="presOf" srcId="{959921D3-DB42-4352-8DF5-D088BB876141}" destId="{578DF1A6-C3AE-2C4A-9408-ECF74791C6BB}" srcOrd="0" destOrd="0" presId="urn:microsoft.com/office/officeart/2005/8/layout/chevron1"/>
    <dgm:cxn modelId="{53D8710F-4C22-DA48-AD74-1B21282834AC}" type="presOf" srcId="{662F5E30-5836-41EA-B1E6-81BF6B19F9F6}" destId="{794647A2-9BC1-284E-BD62-29817B5FA820}" srcOrd="0" destOrd="0" presId="urn:microsoft.com/office/officeart/2005/8/layout/chevron1"/>
    <dgm:cxn modelId="{65BA3114-D903-4A48-90EE-5DFA4B586D42}" type="presOf" srcId="{CEC0FAA6-96F5-4566-8B45-0BA1D927A223}" destId="{7DA5C730-FEBE-024A-8672-2E19D197544E}" srcOrd="0" destOrd="0" presId="urn:microsoft.com/office/officeart/2005/8/layout/chevron1"/>
    <dgm:cxn modelId="{2D7C5627-DE80-4217-B702-F3F5AD26DFB3}" srcId="{3B225736-183E-444F-A0B5-919D06EEEA58}" destId="{8FC61DEE-21AF-48F1-9CCF-39A4AFE3585F}" srcOrd="3" destOrd="0" parTransId="{830A0F66-D466-42BA-AD7D-9232916D30E4}" sibTransId="{95E1097A-12C2-4272-85CF-B62D0039232A}"/>
    <dgm:cxn modelId="{81108651-490E-4EAC-B35A-E6E4737FA10F}" srcId="{3B225736-183E-444F-A0B5-919D06EEEA58}" destId="{662F5E30-5836-41EA-B1E6-81BF6B19F9F6}" srcOrd="4" destOrd="0" parTransId="{2DC8B1FE-861B-49B8-8580-E663D017DC68}" sibTransId="{0A6047EE-EDE7-404B-B1C3-535D510C1577}"/>
    <dgm:cxn modelId="{C73E7468-19F6-419F-80C2-196009BA49D7}" srcId="{3B225736-183E-444F-A0B5-919D06EEEA58}" destId="{F0E09044-48A6-4012-978E-6009ACC73089}" srcOrd="1" destOrd="0" parTransId="{22FBC897-44B2-4D46-8D5E-777074C804CD}" sibTransId="{A0379757-89F4-4D09-9D17-FA5D8CD75CEF}"/>
    <dgm:cxn modelId="{F0450C96-4B75-43E3-AE2C-770783FFCBE1}" type="presOf" srcId="{3B225736-183E-444F-A0B5-919D06EEEA58}" destId="{CFEE385F-E00B-4A92-B938-1CE828AC8986}" srcOrd="0" destOrd="0" presId="urn:microsoft.com/office/officeart/2005/8/layout/chevron1"/>
    <dgm:cxn modelId="{0FC8BCAC-0931-47E2-9D87-55E2BA6A6271}" srcId="{3B225736-183E-444F-A0B5-919D06EEEA58}" destId="{4B3AAB71-A5B8-42EC-9637-43DC9F0D1562}" srcOrd="5" destOrd="0" parTransId="{A64410CE-C5D2-4F26-9117-7E1E6163D7DA}" sibTransId="{062DA62F-6E30-4197-B285-F421F476EEEC}"/>
    <dgm:cxn modelId="{5FD881AE-E5EC-034B-8B0C-92D4B41F9337}" type="presOf" srcId="{F0E09044-48A6-4012-978E-6009ACC73089}" destId="{E800A182-FB71-5848-80FB-5763EF510B1A}" srcOrd="0" destOrd="0" presId="urn:microsoft.com/office/officeart/2005/8/layout/chevron1"/>
    <dgm:cxn modelId="{16A7F5B1-0D9F-6C48-A91C-EE83A5C74391}" type="presOf" srcId="{69D99341-A4C5-4404-AC80-029ECF546C60}" destId="{FF8F3ECD-52A5-EF4F-87FD-2C630A7A2E4A}" srcOrd="0" destOrd="0" presId="urn:microsoft.com/office/officeart/2005/8/layout/chevron1"/>
    <dgm:cxn modelId="{9BBA03CC-AC4A-4CE9-9F3D-14AEF1AABC96}" srcId="{3B225736-183E-444F-A0B5-919D06EEEA58}" destId="{959921D3-DB42-4352-8DF5-D088BB876141}" srcOrd="2" destOrd="0" parTransId="{3A640DCF-37DC-4893-A36A-EE4E39764D0E}" sibTransId="{71C076CA-25CE-4E96-96C1-3FAE89AA3966}"/>
    <dgm:cxn modelId="{3985CEDD-0315-4711-835B-2D32EE998DDE}" srcId="{3B225736-183E-444F-A0B5-919D06EEEA58}" destId="{CEC0FAA6-96F5-4566-8B45-0BA1D927A223}" srcOrd="6" destOrd="0" parTransId="{DFD0570E-E0BD-494C-BF05-71B79CA0B633}" sibTransId="{637E93D0-15D5-47C2-95F8-2484647873E5}"/>
    <dgm:cxn modelId="{E12C2BDF-B7A3-F74C-999A-9653E25F0E62}" type="presOf" srcId="{8FC61DEE-21AF-48F1-9CCF-39A4AFE3585F}" destId="{ED95FB77-74D1-B745-B4EC-6B3ACAE5AC50}" srcOrd="0" destOrd="0" presId="urn:microsoft.com/office/officeart/2005/8/layout/chevron1"/>
    <dgm:cxn modelId="{0A4DF2E1-55A5-2F42-B18A-A1AD583F52E1}" type="presOf" srcId="{4B3AAB71-A5B8-42EC-9637-43DC9F0D1562}" destId="{CB725BBB-AE6A-C44C-B3A9-B832DDC860CE}" srcOrd="0" destOrd="0" presId="urn:microsoft.com/office/officeart/2005/8/layout/chevron1"/>
    <dgm:cxn modelId="{ABC5444F-7FE7-514A-B4BA-7A3AFA867480}" type="presParOf" srcId="{CFEE385F-E00B-4A92-B938-1CE828AC8986}" destId="{FF8F3ECD-52A5-EF4F-87FD-2C630A7A2E4A}" srcOrd="0" destOrd="0" presId="urn:microsoft.com/office/officeart/2005/8/layout/chevron1"/>
    <dgm:cxn modelId="{8ACCD540-2031-DE4E-B82B-39715E38F41C}" type="presParOf" srcId="{CFEE385F-E00B-4A92-B938-1CE828AC8986}" destId="{BA28A9E8-0863-224D-93C2-270686E617D9}" srcOrd="1" destOrd="0" presId="urn:microsoft.com/office/officeart/2005/8/layout/chevron1"/>
    <dgm:cxn modelId="{25C85DD0-FB12-2E4F-8F0D-841D9D59115B}" type="presParOf" srcId="{CFEE385F-E00B-4A92-B938-1CE828AC8986}" destId="{E800A182-FB71-5848-80FB-5763EF510B1A}" srcOrd="2" destOrd="0" presId="urn:microsoft.com/office/officeart/2005/8/layout/chevron1"/>
    <dgm:cxn modelId="{6E048ABB-FF57-4F4C-8D57-CCA0058CE16F}" type="presParOf" srcId="{CFEE385F-E00B-4A92-B938-1CE828AC8986}" destId="{B89503E3-F61B-C840-8DEA-4BA4C334E951}" srcOrd="3" destOrd="0" presId="urn:microsoft.com/office/officeart/2005/8/layout/chevron1"/>
    <dgm:cxn modelId="{301B13BB-7193-2F48-B882-7BAA5B0C1B64}" type="presParOf" srcId="{CFEE385F-E00B-4A92-B938-1CE828AC8986}" destId="{578DF1A6-C3AE-2C4A-9408-ECF74791C6BB}" srcOrd="4" destOrd="0" presId="urn:microsoft.com/office/officeart/2005/8/layout/chevron1"/>
    <dgm:cxn modelId="{EEA9598B-F54E-BE44-B712-BFEA4B6E49F0}" type="presParOf" srcId="{CFEE385F-E00B-4A92-B938-1CE828AC8986}" destId="{7D4B871C-37E1-AE48-B294-0D9B8F27E13E}" srcOrd="5" destOrd="0" presId="urn:microsoft.com/office/officeart/2005/8/layout/chevron1"/>
    <dgm:cxn modelId="{D75BCDA6-516A-CB46-A7A3-592871693AA2}" type="presParOf" srcId="{CFEE385F-E00B-4A92-B938-1CE828AC8986}" destId="{ED95FB77-74D1-B745-B4EC-6B3ACAE5AC50}" srcOrd="6" destOrd="0" presId="urn:microsoft.com/office/officeart/2005/8/layout/chevron1"/>
    <dgm:cxn modelId="{03661A64-BE0B-EE45-981B-D129874C877A}" type="presParOf" srcId="{CFEE385F-E00B-4A92-B938-1CE828AC8986}" destId="{5C83F3F2-5C17-D54F-8F68-CF5A80D9CB8A}" srcOrd="7" destOrd="0" presId="urn:microsoft.com/office/officeart/2005/8/layout/chevron1"/>
    <dgm:cxn modelId="{EF89B5AF-D33B-704E-94EC-FC7928C3C254}" type="presParOf" srcId="{CFEE385F-E00B-4A92-B938-1CE828AC8986}" destId="{794647A2-9BC1-284E-BD62-29817B5FA820}" srcOrd="8" destOrd="0" presId="urn:microsoft.com/office/officeart/2005/8/layout/chevron1"/>
    <dgm:cxn modelId="{E4162B3C-7821-714D-BCE7-2153DD1983C1}" type="presParOf" srcId="{CFEE385F-E00B-4A92-B938-1CE828AC8986}" destId="{A84B92C5-BE47-3B4A-A17A-E9B207033B0B}" srcOrd="9" destOrd="0" presId="urn:microsoft.com/office/officeart/2005/8/layout/chevron1"/>
    <dgm:cxn modelId="{8DE2F65B-1823-8546-9D58-28BF19640A45}" type="presParOf" srcId="{CFEE385F-E00B-4A92-B938-1CE828AC8986}" destId="{CB725BBB-AE6A-C44C-B3A9-B832DDC860CE}" srcOrd="10" destOrd="0" presId="urn:microsoft.com/office/officeart/2005/8/layout/chevron1"/>
    <dgm:cxn modelId="{80487120-B826-1C40-8054-B7595E19FC3D}" type="presParOf" srcId="{CFEE385F-E00B-4A92-B938-1CE828AC8986}" destId="{04323C43-FEA1-FE4C-A90B-3C303D391B9D}" srcOrd="11" destOrd="0" presId="urn:microsoft.com/office/officeart/2005/8/layout/chevron1"/>
    <dgm:cxn modelId="{16F6F9F8-52C2-FA40-BFDD-B52CA880F097}" type="presParOf" srcId="{CFEE385F-E00B-4A92-B938-1CE828AC8986}" destId="{7DA5C730-FEBE-024A-8672-2E19D197544E}"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3CF19C-A446-4622-901E-179C918F0102}" type="doc">
      <dgm:prSet loTypeId="urn:microsoft.com/office/officeart/2005/8/layout/hProcess3" loCatId="process" qsTypeId="urn:microsoft.com/office/officeart/2005/8/quickstyle/simple3" qsCatId="simple" csTypeId="urn:microsoft.com/office/officeart/2005/8/colors/colorful3" csCatId="colorful" phldr="1"/>
      <dgm:spPr/>
    </dgm:pt>
    <dgm:pt modelId="{08555919-C238-4AC3-95ED-98836C386E57}">
      <dgm:prSet phldrT="[Text]" custT="1"/>
      <dgm:spPr/>
      <dgm:t>
        <a:bodyPr/>
        <a:lstStyle/>
        <a:p>
          <a:r>
            <a:rPr lang="en-US" sz="1000" b="0" i="1" dirty="0">
              <a:latin typeface="Avenir Medium" panose="02000503020000020003"/>
            </a:rPr>
            <a:t>Faith-based “sin" screens</a:t>
          </a:r>
        </a:p>
      </dgm:t>
    </dgm:pt>
    <dgm:pt modelId="{1B238AC4-EAED-4829-B205-62109BD5E0FE}" type="parTrans" cxnId="{B94CA97A-0693-4977-9CC9-71573D7A29A9}">
      <dgm:prSet/>
      <dgm:spPr/>
      <dgm:t>
        <a:bodyPr/>
        <a:lstStyle/>
        <a:p>
          <a:endParaRPr lang="en-US"/>
        </a:p>
      </dgm:t>
    </dgm:pt>
    <dgm:pt modelId="{E963D378-8C3E-4CBC-9E74-20E61DCDA77C}" type="sibTrans" cxnId="{B94CA97A-0693-4977-9CC9-71573D7A29A9}">
      <dgm:prSet/>
      <dgm:spPr/>
      <dgm:t>
        <a:bodyPr/>
        <a:lstStyle/>
        <a:p>
          <a:endParaRPr lang="en-US"/>
        </a:p>
      </dgm:t>
    </dgm:pt>
    <dgm:pt modelId="{7ADBD586-420C-4240-80A4-F19622CE43AB}">
      <dgm:prSet phldrT="[Text]" custT="1"/>
      <dgm:spPr/>
      <dgm:t>
        <a:bodyPr/>
        <a:lstStyle/>
        <a:p>
          <a:r>
            <a:rPr lang="en-US" sz="1000" b="0" i="1" dirty="0">
              <a:latin typeface="Avenir Medium" panose="02000503020000020003"/>
            </a:rPr>
            <a:t>Development and awareness of CSR</a:t>
          </a:r>
        </a:p>
      </dgm:t>
    </dgm:pt>
    <dgm:pt modelId="{0DCB5C79-7820-4607-B880-59F6E99C0E40}" type="parTrans" cxnId="{46AC3795-8C45-49C8-B5ED-656EE0DCFA04}">
      <dgm:prSet/>
      <dgm:spPr/>
      <dgm:t>
        <a:bodyPr/>
        <a:lstStyle/>
        <a:p>
          <a:endParaRPr lang="en-US"/>
        </a:p>
      </dgm:t>
    </dgm:pt>
    <dgm:pt modelId="{2E8BC7B7-05C5-4BA3-A6DF-FAB9B23E4F1D}" type="sibTrans" cxnId="{46AC3795-8C45-49C8-B5ED-656EE0DCFA04}">
      <dgm:prSet/>
      <dgm:spPr/>
      <dgm:t>
        <a:bodyPr/>
        <a:lstStyle/>
        <a:p>
          <a:endParaRPr lang="en-US"/>
        </a:p>
      </dgm:t>
    </dgm:pt>
    <dgm:pt modelId="{1D084E06-83CA-424B-8A04-6170AEC88532}">
      <dgm:prSet phldrT="[Text]" custT="1"/>
      <dgm:spPr/>
      <dgm:t>
        <a:bodyPr/>
        <a:lstStyle/>
        <a:p>
          <a:r>
            <a:rPr lang="en-US" sz="1000" b="0" i="1" dirty="0">
              <a:latin typeface="Avenir Medium" panose="02000503020000020003"/>
            </a:rPr>
            <a:t>Move to positive selection</a:t>
          </a:r>
        </a:p>
      </dgm:t>
    </dgm:pt>
    <dgm:pt modelId="{E8E53225-68CD-4DE9-B1CD-BE7C8DDB5B9A}" type="parTrans" cxnId="{FD47F5AF-C665-436D-A23B-1A6FED93EB7F}">
      <dgm:prSet/>
      <dgm:spPr/>
      <dgm:t>
        <a:bodyPr/>
        <a:lstStyle/>
        <a:p>
          <a:endParaRPr lang="en-US"/>
        </a:p>
      </dgm:t>
    </dgm:pt>
    <dgm:pt modelId="{CE7E8291-D3DC-4319-BF75-26349C65161C}" type="sibTrans" cxnId="{FD47F5AF-C665-436D-A23B-1A6FED93EB7F}">
      <dgm:prSet/>
      <dgm:spPr/>
      <dgm:t>
        <a:bodyPr/>
        <a:lstStyle/>
        <a:p>
          <a:endParaRPr lang="en-US"/>
        </a:p>
      </dgm:t>
    </dgm:pt>
    <dgm:pt modelId="{4A48E200-A74C-43AE-91D4-BCFE2D4BA75E}">
      <dgm:prSet phldrT="[Text]" custT="1"/>
      <dgm:spPr/>
      <dgm:t>
        <a:bodyPr/>
        <a:lstStyle/>
        <a:p>
          <a:r>
            <a:rPr lang="en-US" sz="1000" b="0" i="1" dirty="0">
              <a:latin typeface="Avenir Medium" panose="02000503020000020003"/>
            </a:rPr>
            <a:t>Expansion beyond activism</a:t>
          </a:r>
        </a:p>
      </dgm:t>
    </dgm:pt>
    <dgm:pt modelId="{BDBE65D9-2930-4063-A532-36A12322B426}" type="parTrans" cxnId="{34361E9E-4FE4-455E-93B8-79FD4E20C719}">
      <dgm:prSet/>
      <dgm:spPr/>
      <dgm:t>
        <a:bodyPr/>
        <a:lstStyle/>
        <a:p>
          <a:endParaRPr lang="en-US"/>
        </a:p>
      </dgm:t>
    </dgm:pt>
    <dgm:pt modelId="{CA704D9C-69A5-4260-BBBA-99C5621B6309}" type="sibTrans" cxnId="{34361E9E-4FE4-455E-93B8-79FD4E20C719}">
      <dgm:prSet/>
      <dgm:spPr/>
      <dgm:t>
        <a:bodyPr/>
        <a:lstStyle/>
        <a:p>
          <a:endParaRPr lang="en-US"/>
        </a:p>
      </dgm:t>
    </dgm:pt>
    <dgm:pt modelId="{7098A51B-BFB2-47F6-ABBF-6757DF244460}">
      <dgm:prSet phldrT="[Text]" custT="1"/>
      <dgm:spPr/>
      <dgm:t>
        <a:bodyPr/>
        <a:lstStyle/>
        <a:p>
          <a:r>
            <a:rPr lang="en-US" sz="1000" b="0" i="1" dirty="0">
              <a:latin typeface="Avenir Medium" panose="02000503020000020003"/>
            </a:rPr>
            <a:t>Mainstreaming sustainable investment</a:t>
          </a:r>
        </a:p>
      </dgm:t>
    </dgm:pt>
    <dgm:pt modelId="{2F345C2E-795E-4B27-97AD-7ECA8EF5A0F1}" type="parTrans" cxnId="{B0D03943-BB77-4AA0-A6CE-08569564B335}">
      <dgm:prSet/>
      <dgm:spPr/>
      <dgm:t>
        <a:bodyPr/>
        <a:lstStyle/>
        <a:p>
          <a:endParaRPr lang="en-US"/>
        </a:p>
      </dgm:t>
    </dgm:pt>
    <dgm:pt modelId="{AE20D11C-5231-4B62-A755-F3A8B708286B}" type="sibTrans" cxnId="{B0D03943-BB77-4AA0-A6CE-08569564B335}">
      <dgm:prSet/>
      <dgm:spPr/>
      <dgm:t>
        <a:bodyPr/>
        <a:lstStyle/>
        <a:p>
          <a:endParaRPr lang="en-US"/>
        </a:p>
      </dgm:t>
    </dgm:pt>
    <dgm:pt modelId="{0D46C2B6-161D-4AD0-A4D6-3D82172C6069}">
      <dgm:prSet phldrT="[Text]" custT="1"/>
      <dgm:spPr/>
      <dgm:t>
        <a:bodyPr/>
        <a:lstStyle/>
        <a:p>
          <a:r>
            <a:rPr lang="en-US" sz="1000" b="0" i="1" dirty="0">
              <a:latin typeface="Avenir Medium" panose="02000503020000020003"/>
            </a:rPr>
            <a:t>Global standards and regulation</a:t>
          </a:r>
        </a:p>
      </dgm:t>
    </dgm:pt>
    <dgm:pt modelId="{DD126D4D-878E-43C8-9DDE-6D69127FA0E3}" type="parTrans" cxnId="{2FD80DCC-6C9A-4F7B-B293-7C2B9107F4A2}">
      <dgm:prSet/>
      <dgm:spPr/>
      <dgm:t>
        <a:bodyPr/>
        <a:lstStyle/>
        <a:p>
          <a:endParaRPr lang="en-US"/>
        </a:p>
      </dgm:t>
    </dgm:pt>
    <dgm:pt modelId="{42D87A28-416A-4027-B6C5-40937D9BB3CF}" type="sibTrans" cxnId="{2FD80DCC-6C9A-4F7B-B293-7C2B9107F4A2}">
      <dgm:prSet/>
      <dgm:spPr/>
      <dgm:t>
        <a:bodyPr/>
        <a:lstStyle/>
        <a:p>
          <a:endParaRPr lang="en-US"/>
        </a:p>
      </dgm:t>
    </dgm:pt>
    <dgm:pt modelId="{EA4AD88D-EF4F-4D37-834C-CC091EAAF453}" type="pres">
      <dgm:prSet presAssocID="{6E3CF19C-A446-4622-901E-179C918F0102}" presName="Name0" presStyleCnt="0">
        <dgm:presLayoutVars>
          <dgm:dir/>
          <dgm:animLvl val="lvl"/>
          <dgm:resizeHandles val="exact"/>
        </dgm:presLayoutVars>
      </dgm:prSet>
      <dgm:spPr/>
    </dgm:pt>
    <dgm:pt modelId="{17E2967A-1861-4C1E-9665-9B2962CFC65F}" type="pres">
      <dgm:prSet presAssocID="{6E3CF19C-A446-4622-901E-179C918F0102}" presName="dummy" presStyleCnt="0"/>
      <dgm:spPr/>
    </dgm:pt>
    <dgm:pt modelId="{6953226F-9717-4F1B-9B50-B1E168836F52}" type="pres">
      <dgm:prSet presAssocID="{6E3CF19C-A446-4622-901E-179C918F0102}" presName="linH" presStyleCnt="0"/>
      <dgm:spPr/>
    </dgm:pt>
    <dgm:pt modelId="{057ABEB3-18AC-4553-8E1C-AA980E7FF3E0}" type="pres">
      <dgm:prSet presAssocID="{6E3CF19C-A446-4622-901E-179C918F0102}" presName="padding1" presStyleCnt="0"/>
      <dgm:spPr/>
    </dgm:pt>
    <dgm:pt modelId="{51C5B4C0-3CDC-476A-8AAA-0353AF9993E4}" type="pres">
      <dgm:prSet presAssocID="{08555919-C238-4AC3-95ED-98836C386E57}" presName="linV" presStyleCnt="0"/>
      <dgm:spPr/>
    </dgm:pt>
    <dgm:pt modelId="{70C96AE8-363C-4F0D-A25A-8DBA97E0FA4D}" type="pres">
      <dgm:prSet presAssocID="{08555919-C238-4AC3-95ED-98836C386E57}" presName="spVertical1" presStyleCnt="0"/>
      <dgm:spPr/>
    </dgm:pt>
    <dgm:pt modelId="{8B864CC3-BBD8-424C-ADCC-7E7DC687B6D5}" type="pres">
      <dgm:prSet presAssocID="{08555919-C238-4AC3-95ED-98836C386E57}" presName="parTx" presStyleLbl="revTx" presStyleIdx="0" presStyleCnt="6">
        <dgm:presLayoutVars>
          <dgm:chMax val="0"/>
          <dgm:chPref val="0"/>
          <dgm:bulletEnabled val="1"/>
        </dgm:presLayoutVars>
      </dgm:prSet>
      <dgm:spPr/>
    </dgm:pt>
    <dgm:pt modelId="{AF6BB5D6-6A5A-43E6-AADB-A511EBC5643A}" type="pres">
      <dgm:prSet presAssocID="{08555919-C238-4AC3-95ED-98836C386E57}" presName="spVertical2" presStyleCnt="0"/>
      <dgm:spPr/>
    </dgm:pt>
    <dgm:pt modelId="{8B886A0D-511C-4CEC-B1E1-4EF56CE3F3D5}" type="pres">
      <dgm:prSet presAssocID="{08555919-C238-4AC3-95ED-98836C386E57}" presName="spVertical3" presStyleCnt="0"/>
      <dgm:spPr/>
    </dgm:pt>
    <dgm:pt modelId="{9E08B0BC-3890-4937-A13B-528E12700337}" type="pres">
      <dgm:prSet presAssocID="{E963D378-8C3E-4CBC-9E74-20E61DCDA77C}" presName="space" presStyleCnt="0"/>
      <dgm:spPr/>
    </dgm:pt>
    <dgm:pt modelId="{DF17D6F6-5362-467E-95D0-F3680DD8F32E}" type="pres">
      <dgm:prSet presAssocID="{7ADBD586-420C-4240-80A4-F19622CE43AB}" presName="linV" presStyleCnt="0"/>
      <dgm:spPr/>
    </dgm:pt>
    <dgm:pt modelId="{944B6497-BF98-4CB0-B184-30108B1E56C8}" type="pres">
      <dgm:prSet presAssocID="{7ADBD586-420C-4240-80A4-F19622CE43AB}" presName="spVertical1" presStyleCnt="0"/>
      <dgm:spPr/>
    </dgm:pt>
    <dgm:pt modelId="{640A9A96-ED18-4D70-9A0D-AE871F018250}" type="pres">
      <dgm:prSet presAssocID="{7ADBD586-420C-4240-80A4-F19622CE43AB}" presName="parTx" presStyleLbl="revTx" presStyleIdx="1" presStyleCnt="6">
        <dgm:presLayoutVars>
          <dgm:chMax val="0"/>
          <dgm:chPref val="0"/>
          <dgm:bulletEnabled val="1"/>
        </dgm:presLayoutVars>
      </dgm:prSet>
      <dgm:spPr/>
    </dgm:pt>
    <dgm:pt modelId="{9606C370-F1FD-4E8B-9DA2-C63CF3740F9A}" type="pres">
      <dgm:prSet presAssocID="{7ADBD586-420C-4240-80A4-F19622CE43AB}" presName="spVertical2" presStyleCnt="0"/>
      <dgm:spPr/>
    </dgm:pt>
    <dgm:pt modelId="{BD51B7E5-3926-457B-81F0-9E313D756916}" type="pres">
      <dgm:prSet presAssocID="{7ADBD586-420C-4240-80A4-F19622CE43AB}" presName="spVertical3" presStyleCnt="0"/>
      <dgm:spPr/>
    </dgm:pt>
    <dgm:pt modelId="{C38470C7-080F-461E-A657-90A75964381A}" type="pres">
      <dgm:prSet presAssocID="{2E8BC7B7-05C5-4BA3-A6DF-FAB9B23E4F1D}" presName="space" presStyleCnt="0"/>
      <dgm:spPr/>
    </dgm:pt>
    <dgm:pt modelId="{4A7734EA-BF3A-47F0-B59A-F83F2EA8B62C}" type="pres">
      <dgm:prSet presAssocID="{1D084E06-83CA-424B-8A04-6170AEC88532}" presName="linV" presStyleCnt="0"/>
      <dgm:spPr/>
    </dgm:pt>
    <dgm:pt modelId="{5150F05A-E049-4093-ADFC-BF848753DB88}" type="pres">
      <dgm:prSet presAssocID="{1D084E06-83CA-424B-8A04-6170AEC88532}" presName="spVertical1" presStyleCnt="0"/>
      <dgm:spPr/>
    </dgm:pt>
    <dgm:pt modelId="{FF6697F1-419B-4725-9B31-B454785F47E3}" type="pres">
      <dgm:prSet presAssocID="{1D084E06-83CA-424B-8A04-6170AEC88532}" presName="parTx" presStyleLbl="revTx" presStyleIdx="2" presStyleCnt="6">
        <dgm:presLayoutVars>
          <dgm:chMax val="0"/>
          <dgm:chPref val="0"/>
          <dgm:bulletEnabled val="1"/>
        </dgm:presLayoutVars>
      </dgm:prSet>
      <dgm:spPr/>
    </dgm:pt>
    <dgm:pt modelId="{833F974D-4C80-4C92-8768-1ECF85EB3EAF}" type="pres">
      <dgm:prSet presAssocID="{1D084E06-83CA-424B-8A04-6170AEC88532}" presName="spVertical2" presStyleCnt="0"/>
      <dgm:spPr/>
    </dgm:pt>
    <dgm:pt modelId="{D7BF83FC-AA25-4AE7-BBF2-588ADFF58EE7}" type="pres">
      <dgm:prSet presAssocID="{1D084E06-83CA-424B-8A04-6170AEC88532}" presName="spVertical3" presStyleCnt="0"/>
      <dgm:spPr/>
    </dgm:pt>
    <dgm:pt modelId="{242B417E-FEE8-402B-B1EE-3E0B5C6066E0}" type="pres">
      <dgm:prSet presAssocID="{CE7E8291-D3DC-4319-BF75-26349C65161C}" presName="space" presStyleCnt="0"/>
      <dgm:spPr/>
    </dgm:pt>
    <dgm:pt modelId="{837F3893-2B37-4887-AFC9-92AD2A2F69AB}" type="pres">
      <dgm:prSet presAssocID="{4A48E200-A74C-43AE-91D4-BCFE2D4BA75E}" presName="linV" presStyleCnt="0"/>
      <dgm:spPr/>
    </dgm:pt>
    <dgm:pt modelId="{3B9FA358-D5E2-4AA1-8E1F-F3E5831534A1}" type="pres">
      <dgm:prSet presAssocID="{4A48E200-A74C-43AE-91D4-BCFE2D4BA75E}" presName="spVertical1" presStyleCnt="0"/>
      <dgm:spPr/>
    </dgm:pt>
    <dgm:pt modelId="{D948065B-4FE1-44FE-AEAA-DF7524BD08D5}" type="pres">
      <dgm:prSet presAssocID="{4A48E200-A74C-43AE-91D4-BCFE2D4BA75E}" presName="parTx" presStyleLbl="revTx" presStyleIdx="3" presStyleCnt="6">
        <dgm:presLayoutVars>
          <dgm:chMax val="0"/>
          <dgm:chPref val="0"/>
          <dgm:bulletEnabled val="1"/>
        </dgm:presLayoutVars>
      </dgm:prSet>
      <dgm:spPr/>
    </dgm:pt>
    <dgm:pt modelId="{9245A2A4-8279-46AE-97A1-9C0A72DF2CA3}" type="pres">
      <dgm:prSet presAssocID="{4A48E200-A74C-43AE-91D4-BCFE2D4BA75E}" presName="spVertical2" presStyleCnt="0"/>
      <dgm:spPr/>
    </dgm:pt>
    <dgm:pt modelId="{6EA53529-3C4F-475F-B19C-31156556E658}" type="pres">
      <dgm:prSet presAssocID="{4A48E200-A74C-43AE-91D4-BCFE2D4BA75E}" presName="spVertical3" presStyleCnt="0"/>
      <dgm:spPr/>
    </dgm:pt>
    <dgm:pt modelId="{240B55E2-9479-4155-B0F9-338F63D93D32}" type="pres">
      <dgm:prSet presAssocID="{CA704D9C-69A5-4260-BBBA-99C5621B6309}" presName="space" presStyleCnt="0"/>
      <dgm:spPr/>
    </dgm:pt>
    <dgm:pt modelId="{FA24266F-3A9D-4BFE-87A1-09EC06EAE0B8}" type="pres">
      <dgm:prSet presAssocID="{7098A51B-BFB2-47F6-ABBF-6757DF244460}" presName="linV" presStyleCnt="0"/>
      <dgm:spPr/>
    </dgm:pt>
    <dgm:pt modelId="{E8C05B22-6A3A-45EF-85E4-0FA033D7A147}" type="pres">
      <dgm:prSet presAssocID="{7098A51B-BFB2-47F6-ABBF-6757DF244460}" presName="spVertical1" presStyleCnt="0"/>
      <dgm:spPr/>
    </dgm:pt>
    <dgm:pt modelId="{68944735-69DC-49ED-8FCD-66B09A3A5E78}" type="pres">
      <dgm:prSet presAssocID="{7098A51B-BFB2-47F6-ABBF-6757DF244460}" presName="parTx" presStyleLbl="revTx" presStyleIdx="4" presStyleCnt="6">
        <dgm:presLayoutVars>
          <dgm:chMax val="0"/>
          <dgm:chPref val="0"/>
          <dgm:bulletEnabled val="1"/>
        </dgm:presLayoutVars>
      </dgm:prSet>
      <dgm:spPr/>
    </dgm:pt>
    <dgm:pt modelId="{8BAB105A-2EC5-4C5C-95FA-02D67007747D}" type="pres">
      <dgm:prSet presAssocID="{7098A51B-BFB2-47F6-ABBF-6757DF244460}" presName="spVertical2" presStyleCnt="0"/>
      <dgm:spPr/>
    </dgm:pt>
    <dgm:pt modelId="{646F359C-6843-4968-84F8-9E863A9FE550}" type="pres">
      <dgm:prSet presAssocID="{7098A51B-BFB2-47F6-ABBF-6757DF244460}" presName="spVertical3" presStyleCnt="0"/>
      <dgm:spPr/>
    </dgm:pt>
    <dgm:pt modelId="{70DA1FB7-51A9-46A6-9674-A3790B70044C}" type="pres">
      <dgm:prSet presAssocID="{AE20D11C-5231-4B62-A755-F3A8B708286B}" presName="space" presStyleCnt="0"/>
      <dgm:spPr/>
    </dgm:pt>
    <dgm:pt modelId="{F90D5D08-D7D6-4D97-96EB-F2901FA52D08}" type="pres">
      <dgm:prSet presAssocID="{0D46C2B6-161D-4AD0-A4D6-3D82172C6069}" presName="linV" presStyleCnt="0"/>
      <dgm:spPr/>
    </dgm:pt>
    <dgm:pt modelId="{25E641D5-D4B8-4000-B705-F20FDED31AAF}" type="pres">
      <dgm:prSet presAssocID="{0D46C2B6-161D-4AD0-A4D6-3D82172C6069}" presName="spVertical1" presStyleCnt="0"/>
      <dgm:spPr/>
    </dgm:pt>
    <dgm:pt modelId="{14A13CED-CBD0-4A7F-A4BE-6BBB0B895CCF}" type="pres">
      <dgm:prSet presAssocID="{0D46C2B6-161D-4AD0-A4D6-3D82172C6069}" presName="parTx" presStyleLbl="revTx" presStyleIdx="5" presStyleCnt="6">
        <dgm:presLayoutVars>
          <dgm:chMax val="0"/>
          <dgm:chPref val="0"/>
          <dgm:bulletEnabled val="1"/>
        </dgm:presLayoutVars>
      </dgm:prSet>
      <dgm:spPr/>
    </dgm:pt>
    <dgm:pt modelId="{86C67D67-8063-43CF-8348-A044B2E1E305}" type="pres">
      <dgm:prSet presAssocID="{0D46C2B6-161D-4AD0-A4D6-3D82172C6069}" presName="spVertical2" presStyleCnt="0"/>
      <dgm:spPr/>
    </dgm:pt>
    <dgm:pt modelId="{8C212314-2781-4C94-A35F-59F5E81A1F53}" type="pres">
      <dgm:prSet presAssocID="{0D46C2B6-161D-4AD0-A4D6-3D82172C6069}" presName="spVertical3" presStyleCnt="0"/>
      <dgm:spPr/>
    </dgm:pt>
    <dgm:pt modelId="{419F3DC8-D7B4-4360-96F8-07C463066CB8}" type="pres">
      <dgm:prSet presAssocID="{6E3CF19C-A446-4622-901E-179C918F0102}" presName="padding2" presStyleCnt="0"/>
      <dgm:spPr/>
    </dgm:pt>
    <dgm:pt modelId="{0E156503-A23D-4881-877C-6BF6AB519E74}" type="pres">
      <dgm:prSet presAssocID="{6E3CF19C-A446-4622-901E-179C918F0102}" presName="negArrow" presStyleCnt="0"/>
      <dgm:spPr/>
    </dgm:pt>
    <dgm:pt modelId="{5C00B49C-A577-41F0-8A07-3872C0B1F64E}" type="pres">
      <dgm:prSet presAssocID="{6E3CF19C-A446-4622-901E-179C918F0102}" presName="backgroundArrow" presStyleLbl="node1" presStyleIdx="0" presStyleCnt="1" custScaleY="197920"/>
      <dgm:spPr/>
    </dgm:pt>
  </dgm:ptLst>
  <dgm:cxnLst>
    <dgm:cxn modelId="{0D54B605-8B88-49D2-B00E-9133A96F5782}" type="presOf" srcId="{6E3CF19C-A446-4622-901E-179C918F0102}" destId="{EA4AD88D-EF4F-4D37-834C-CC091EAAF453}" srcOrd="0" destOrd="0" presId="urn:microsoft.com/office/officeart/2005/8/layout/hProcess3"/>
    <dgm:cxn modelId="{D57B5107-13CF-4BF0-948E-81DF358D414E}" type="presOf" srcId="{1D084E06-83CA-424B-8A04-6170AEC88532}" destId="{FF6697F1-419B-4725-9B31-B454785F47E3}" srcOrd="0" destOrd="0" presId="urn:microsoft.com/office/officeart/2005/8/layout/hProcess3"/>
    <dgm:cxn modelId="{8F5B073D-1E7E-42F3-971C-1B0F0BE0483B}" type="presOf" srcId="{0D46C2B6-161D-4AD0-A4D6-3D82172C6069}" destId="{14A13CED-CBD0-4A7F-A4BE-6BBB0B895CCF}" srcOrd="0" destOrd="0" presId="urn:microsoft.com/office/officeart/2005/8/layout/hProcess3"/>
    <dgm:cxn modelId="{B0D03943-BB77-4AA0-A6CE-08569564B335}" srcId="{6E3CF19C-A446-4622-901E-179C918F0102}" destId="{7098A51B-BFB2-47F6-ABBF-6757DF244460}" srcOrd="4" destOrd="0" parTransId="{2F345C2E-795E-4B27-97AD-7ECA8EF5A0F1}" sibTransId="{AE20D11C-5231-4B62-A755-F3A8B708286B}"/>
    <dgm:cxn modelId="{B91EBC4D-2299-4988-A78F-67023CBE4CC0}" type="presOf" srcId="{4A48E200-A74C-43AE-91D4-BCFE2D4BA75E}" destId="{D948065B-4FE1-44FE-AEAA-DF7524BD08D5}" srcOrd="0" destOrd="0" presId="urn:microsoft.com/office/officeart/2005/8/layout/hProcess3"/>
    <dgm:cxn modelId="{7FAC1672-FE51-4725-AAB5-9E68AF03255C}" type="presOf" srcId="{7098A51B-BFB2-47F6-ABBF-6757DF244460}" destId="{68944735-69DC-49ED-8FCD-66B09A3A5E78}" srcOrd="0" destOrd="0" presId="urn:microsoft.com/office/officeart/2005/8/layout/hProcess3"/>
    <dgm:cxn modelId="{B94CA97A-0693-4977-9CC9-71573D7A29A9}" srcId="{6E3CF19C-A446-4622-901E-179C918F0102}" destId="{08555919-C238-4AC3-95ED-98836C386E57}" srcOrd="0" destOrd="0" parTransId="{1B238AC4-EAED-4829-B205-62109BD5E0FE}" sibTransId="{E963D378-8C3E-4CBC-9E74-20E61DCDA77C}"/>
    <dgm:cxn modelId="{09387189-BCEF-41DE-ADDE-8FD77998044E}" type="presOf" srcId="{7ADBD586-420C-4240-80A4-F19622CE43AB}" destId="{640A9A96-ED18-4D70-9A0D-AE871F018250}" srcOrd="0" destOrd="0" presId="urn:microsoft.com/office/officeart/2005/8/layout/hProcess3"/>
    <dgm:cxn modelId="{46AC3795-8C45-49C8-B5ED-656EE0DCFA04}" srcId="{6E3CF19C-A446-4622-901E-179C918F0102}" destId="{7ADBD586-420C-4240-80A4-F19622CE43AB}" srcOrd="1" destOrd="0" parTransId="{0DCB5C79-7820-4607-B880-59F6E99C0E40}" sibTransId="{2E8BC7B7-05C5-4BA3-A6DF-FAB9B23E4F1D}"/>
    <dgm:cxn modelId="{34361E9E-4FE4-455E-93B8-79FD4E20C719}" srcId="{6E3CF19C-A446-4622-901E-179C918F0102}" destId="{4A48E200-A74C-43AE-91D4-BCFE2D4BA75E}" srcOrd="3" destOrd="0" parTransId="{BDBE65D9-2930-4063-A532-36A12322B426}" sibTransId="{CA704D9C-69A5-4260-BBBA-99C5621B6309}"/>
    <dgm:cxn modelId="{FD47F5AF-C665-436D-A23B-1A6FED93EB7F}" srcId="{6E3CF19C-A446-4622-901E-179C918F0102}" destId="{1D084E06-83CA-424B-8A04-6170AEC88532}" srcOrd="2" destOrd="0" parTransId="{E8E53225-68CD-4DE9-B1CD-BE7C8DDB5B9A}" sibTransId="{CE7E8291-D3DC-4319-BF75-26349C65161C}"/>
    <dgm:cxn modelId="{2FD80DCC-6C9A-4F7B-B293-7C2B9107F4A2}" srcId="{6E3CF19C-A446-4622-901E-179C918F0102}" destId="{0D46C2B6-161D-4AD0-A4D6-3D82172C6069}" srcOrd="5" destOrd="0" parTransId="{DD126D4D-878E-43C8-9DDE-6D69127FA0E3}" sibTransId="{42D87A28-416A-4027-B6C5-40937D9BB3CF}"/>
    <dgm:cxn modelId="{021986E1-D9F0-4670-A17E-C22ABDF841E2}" type="presOf" srcId="{08555919-C238-4AC3-95ED-98836C386E57}" destId="{8B864CC3-BBD8-424C-ADCC-7E7DC687B6D5}" srcOrd="0" destOrd="0" presId="urn:microsoft.com/office/officeart/2005/8/layout/hProcess3"/>
    <dgm:cxn modelId="{475F0B59-E56D-4D29-8B38-C5D51517096A}" type="presParOf" srcId="{EA4AD88D-EF4F-4D37-834C-CC091EAAF453}" destId="{17E2967A-1861-4C1E-9665-9B2962CFC65F}" srcOrd="0" destOrd="0" presId="urn:microsoft.com/office/officeart/2005/8/layout/hProcess3"/>
    <dgm:cxn modelId="{3082DBA9-C46B-4E8A-921D-EA7FE5C436D3}" type="presParOf" srcId="{EA4AD88D-EF4F-4D37-834C-CC091EAAF453}" destId="{6953226F-9717-4F1B-9B50-B1E168836F52}" srcOrd="1" destOrd="0" presId="urn:microsoft.com/office/officeart/2005/8/layout/hProcess3"/>
    <dgm:cxn modelId="{09FC3902-A74A-4749-866C-0940A6791C6C}" type="presParOf" srcId="{6953226F-9717-4F1B-9B50-B1E168836F52}" destId="{057ABEB3-18AC-4553-8E1C-AA980E7FF3E0}" srcOrd="0" destOrd="0" presId="urn:microsoft.com/office/officeart/2005/8/layout/hProcess3"/>
    <dgm:cxn modelId="{C73A8E88-7396-46ED-9BCF-E753353500F6}" type="presParOf" srcId="{6953226F-9717-4F1B-9B50-B1E168836F52}" destId="{51C5B4C0-3CDC-476A-8AAA-0353AF9993E4}" srcOrd="1" destOrd="0" presId="urn:microsoft.com/office/officeart/2005/8/layout/hProcess3"/>
    <dgm:cxn modelId="{5C75D3F6-8A53-483C-8454-2103C8E0DEF1}" type="presParOf" srcId="{51C5B4C0-3CDC-476A-8AAA-0353AF9993E4}" destId="{70C96AE8-363C-4F0D-A25A-8DBA97E0FA4D}" srcOrd="0" destOrd="0" presId="urn:microsoft.com/office/officeart/2005/8/layout/hProcess3"/>
    <dgm:cxn modelId="{547989A5-7D46-426C-AC19-B6CB86E7BBEB}" type="presParOf" srcId="{51C5B4C0-3CDC-476A-8AAA-0353AF9993E4}" destId="{8B864CC3-BBD8-424C-ADCC-7E7DC687B6D5}" srcOrd="1" destOrd="0" presId="urn:microsoft.com/office/officeart/2005/8/layout/hProcess3"/>
    <dgm:cxn modelId="{2AD8686E-DA8C-45C9-BDA0-22D6E371DFA1}" type="presParOf" srcId="{51C5B4C0-3CDC-476A-8AAA-0353AF9993E4}" destId="{AF6BB5D6-6A5A-43E6-AADB-A511EBC5643A}" srcOrd="2" destOrd="0" presId="urn:microsoft.com/office/officeart/2005/8/layout/hProcess3"/>
    <dgm:cxn modelId="{974486FA-AAA9-4FC9-A6C9-4EB63293031F}" type="presParOf" srcId="{51C5B4C0-3CDC-476A-8AAA-0353AF9993E4}" destId="{8B886A0D-511C-4CEC-B1E1-4EF56CE3F3D5}" srcOrd="3" destOrd="0" presId="urn:microsoft.com/office/officeart/2005/8/layout/hProcess3"/>
    <dgm:cxn modelId="{CA7F83BD-F8DE-42DD-8B23-E6997C9E42D3}" type="presParOf" srcId="{6953226F-9717-4F1B-9B50-B1E168836F52}" destId="{9E08B0BC-3890-4937-A13B-528E12700337}" srcOrd="2" destOrd="0" presId="urn:microsoft.com/office/officeart/2005/8/layout/hProcess3"/>
    <dgm:cxn modelId="{5CD014E7-3172-42D0-9057-88221C9B5D7C}" type="presParOf" srcId="{6953226F-9717-4F1B-9B50-B1E168836F52}" destId="{DF17D6F6-5362-467E-95D0-F3680DD8F32E}" srcOrd="3" destOrd="0" presId="urn:microsoft.com/office/officeart/2005/8/layout/hProcess3"/>
    <dgm:cxn modelId="{C26E65D5-DC08-498D-B7E7-F34BBE9A858F}" type="presParOf" srcId="{DF17D6F6-5362-467E-95D0-F3680DD8F32E}" destId="{944B6497-BF98-4CB0-B184-30108B1E56C8}" srcOrd="0" destOrd="0" presId="urn:microsoft.com/office/officeart/2005/8/layout/hProcess3"/>
    <dgm:cxn modelId="{3642B0C6-1BE5-4778-BF1C-2DA6D56FB662}" type="presParOf" srcId="{DF17D6F6-5362-467E-95D0-F3680DD8F32E}" destId="{640A9A96-ED18-4D70-9A0D-AE871F018250}" srcOrd="1" destOrd="0" presId="urn:microsoft.com/office/officeart/2005/8/layout/hProcess3"/>
    <dgm:cxn modelId="{F6565D3E-FDC2-46F6-842C-30479736910E}" type="presParOf" srcId="{DF17D6F6-5362-467E-95D0-F3680DD8F32E}" destId="{9606C370-F1FD-4E8B-9DA2-C63CF3740F9A}" srcOrd="2" destOrd="0" presId="urn:microsoft.com/office/officeart/2005/8/layout/hProcess3"/>
    <dgm:cxn modelId="{E98C3309-5AC3-4744-BB3B-FA16F5C4C2C1}" type="presParOf" srcId="{DF17D6F6-5362-467E-95D0-F3680DD8F32E}" destId="{BD51B7E5-3926-457B-81F0-9E313D756916}" srcOrd="3" destOrd="0" presId="urn:microsoft.com/office/officeart/2005/8/layout/hProcess3"/>
    <dgm:cxn modelId="{123ED3ED-1763-4568-A6C3-22D5AC018A34}" type="presParOf" srcId="{6953226F-9717-4F1B-9B50-B1E168836F52}" destId="{C38470C7-080F-461E-A657-90A75964381A}" srcOrd="4" destOrd="0" presId="urn:microsoft.com/office/officeart/2005/8/layout/hProcess3"/>
    <dgm:cxn modelId="{FEB78B03-1EEC-4E04-AE38-B66D74F74155}" type="presParOf" srcId="{6953226F-9717-4F1B-9B50-B1E168836F52}" destId="{4A7734EA-BF3A-47F0-B59A-F83F2EA8B62C}" srcOrd="5" destOrd="0" presId="urn:microsoft.com/office/officeart/2005/8/layout/hProcess3"/>
    <dgm:cxn modelId="{F83E8295-C361-459D-8923-BABC5100B23B}" type="presParOf" srcId="{4A7734EA-BF3A-47F0-B59A-F83F2EA8B62C}" destId="{5150F05A-E049-4093-ADFC-BF848753DB88}" srcOrd="0" destOrd="0" presId="urn:microsoft.com/office/officeart/2005/8/layout/hProcess3"/>
    <dgm:cxn modelId="{F3CA917E-D91D-4848-A73E-56B71DCC6F18}" type="presParOf" srcId="{4A7734EA-BF3A-47F0-B59A-F83F2EA8B62C}" destId="{FF6697F1-419B-4725-9B31-B454785F47E3}" srcOrd="1" destOrd="0" presId="urn:microsoft.com/office/officeart/2005/8/layout/hProcess3"/>
    <dgm:cxn modelId="{C3AA623F-BD05-4F50-8DF3-51ECB7ED5805}" type="presParOf" srcId="{4A7734EA-BF3A-47F0-B59A-F83F2EA8B62C}" destId="{833F974D-4C80-4C92-8768-1ECF85EB3EAF}" srcOrd="2" destOrd="0" presId="urn:microsoft.com/office/officeart/2005/8/layout/hProcess3"/>
    <dgm:cxn modelId="{D57EE17B-2DE0-4D0F-B63C-A2029C9A7AFA}" type="presParOf" srcId="{4A7734EA-BF3A-47F0-B59A-F83F2EA8B62C}" destId="{D7BF83FC-AA25-4AE7-BBF2-588ADFF58EE7}" srcOrd="3" destOrd="0" presId="urn:microsoft.com/office/officeart/2005/8/layout/hProcess3"/>
    <dgm:cxn modelId="{397FE75F-D752-4411-82C4-79BD65363272}" type="presParOf" srcId="{6953226F-9717-4F1B-9B50-B1E168836F52}" destId="{242B417E-FEE8-402B-B1EE-3E0B5C6066E0}" srcOrd="6" destOrd="0" presId="urn:microsoft.com/office/officeart/2005/8/layout/hProcess3"/>
    <dgm:cxn modelId="{FBAFD159-A792-4A99-B431-3188AB9A6679}" type="presParOf" srcId="{6953226F-9717-4F1B-9B50-B1E168836F52}" destId="{837F3893-2B37-4887-AFC9-92AD2A2F69AB}" srcOrd="7" destOrd="0" presId="urn:microsoft.com/office/officeart/2005/8/layout/hProcess3"/>
    <dgm:cxn modelId="{A6B55366-6E98-40DE-901B-3562FFB693C9}" type="presParOf" srcId="{837F3893-2B37-4887-AFC9-92AD2A2F69AB}" destId="{3B9FA358-D5E2-4AA1-8E1F-F3E5831534A1}" srcOrd="0" destOrd="0" presId="urn:microsoft.com/office/officeart/2005/8/layout/hProcess3"/>
    <dgm:cxn modelId="{930C5010-C034-4A09-80FA-3ECED75AB681}" type="presParOf" srcId="{837F3893-2B37-4887-AFC9-92AD2A2F69AB}" destId="{D948065B-4FE1-44FE-AEAA-DF7524BD08D5}" srcOrd="1" destOrd="0" presId="urn:microsoft.com/office/officeart/2005/8/layout/hProcess3"/>
    <dgm:cxn modelId="{69D8C806-E462-45A3-A382-40A6CA61C6A9}" type="presParOf" srcId="{837F3893-2B37-4887-AFC9-92AD2A2F69AB}" destId="{9245A2A4-8279-46AE-97A1-9C0A72DF2CA3}" srcOrd="2" destOrd="0" presId="urn:microsoft.com/office/officeart/2005/8/layout/hProcess3"/>
    <dgm:cxn modelId="{279F31F4-7752-44A5-A151-B3E48E2A2127}" type="presParOf" srcId="{837F3893-2B37-4887-AFC9-92AD2A2F69AB}" destId="{6EA53529-3C4F-475F-B19C-31156556E658}" srcOrd="3" destOrd="0" presId="urn:microsoft.com/office/officeart/2005/8/layout/hProcess3"/>
    <dgm:cxn modelId="{BF151FCE-24CB-42A7-8DF2-E5A18451C7C3}" type="presParOf" srcId="{6953226F-9717-4F1B-9B50-B1E168836F52}" destId="{240B55E2-9479-4155-B0F9-338F63D93D32}" srcOrd="8" destOrd="0" presId="urn:microsoft.com/office/officeart/2005/8/layout/hProcess3"/>
    <dgm:cxn modelId="{D35E6AF2-A51F-4DA1-966B-2341C666243E}" type="presParOf" srcId="{6953226F-9717-4F1B-9B50-B1E168836F52}" destId="{FA24266F-3A9D-4BFE-87A1-09EC06EAE0B8}" srcOrd="9" destOrd="0" presId="urn:microsoft.com/office/officeart/2005/8/layout/hProcess3"/>
    <dgm:cxn modelId="{032B877D-A4A5-493E-B4F7-0DBF8D13F48D}" type="presParOf" srcId="{FA24266F-3A9D-4BFE-87A1-09EC06EAE0B8}" destId="{E8C05B22-6A3A-45EF-85E4-0FA033D7A147}" srcOrd="0" destOrd="0" presId="urn:microsoft.com/office/officeart/2005/8/layout/hProcess3"/>
    <dgm:cxn modelId="{3A40B5E4-5A47-404E-B81E-6F241E4B3397}" type="presParOf" srcId="{FA24266F-3A9D-4BFE-87A1-09EC06EAE0B8}" destId="{68944735-69DC-49ED-8FCD-66B09A3A5E78}" srcOrd="1" destOrd="0" presId="urn:microsoft.com/office/officeart/2005/8/layout/hProcess3"/>
    <dgm:cxn modelId="{37C45C6E-63C6-4AB4-856B-E227231822F9}" type="presParOf" srcId="{FA24266F-3A9D-4BFE-87A1-09EC06EAE0B8}" destId="{8BAB105A-2EC5-4C5C-95FA-02D67007747D}" srcOrd="2" destOrd="0" presId="urn:microsoft.com/office/officeart/2005/8/layout/hProcess3"/>
    <dgm:cxn modelId="{2F9FC1F1-E458-4109-94B1-AB1881E125A2}" type="presParOf" srcId="{FA24266F-3A9D-4BFE-87A1-09EC06EAE0B8}" destId="{646F359C-6843-4968-84F8-9E863A9FE550}" srcOrd="3" destOrd="0" presId="urn:microsoft.com/office/officeart/2005/8/layout/hProcess3"/>
    <dgm:cxn modelId="{0ABE5C28-E15E-4C92-89C0-A07A125F534B}" type="presParOf" srcId="{6953226F-9717-4F1B-9B50-B1E168836F52}" destId="{70DA1FB7-51A9-46A6-9674-A3790B70044C}" srcOrd="10" destOrd="0" presId="urn:microsoft.com/office/officeart/2005/8/layout/hProcess3"/>
    <dgm:cxn modelId="{34996B43-3D29-4D5B-980E-F5434B421D9A}" type="presParOf" srcId="{6953226F-9717-4F1B-9B50-B1E168836F52}" destId="{F90D5D08-D7D6-4D97-96EB-F2901FA52D08}" srcOrd="11" destOrd="0" presId="urn:microsoft.com/office/officeart/2005/8/layout/hProcess3"/>
    <dgm:cxn modelId="{CC509A22-C929-4D0A-A314-A9DEBEFE49F5}" type="presParOf" srcId="{F90D5D08-D7D6-4D97-96EB-F2901FA52D08}" destId="{25E641D5-D4B8-4000-B705-F20FDED31AAF}" srcOrd="0" destOrd="0" presId="urn:microsoft.com/office/officeart/2005/8/layout/hProcess3"/>
    <dgm:cxn modelId="{BEE0A3DF-9557-4D5B-A440-22503E35FCBC}" type="presParOf" srcId="{F90D5D08-D7D6-4D97-96EB-F2901FA52D08}" destId="{14A13CED-CBD0-4A7F-A4BE-6BBB0B895CCF}" srcOrd="1" destOrd="0" presId="urn:microsoft.com/office/officeart/2005/8/layout/hProcess3"/>
    <dgm:cxn modelId="{998FAB22-9AF1-45DA-BB49-C30DFB16BA75}" type="presParOf" srcId="{F90D5D08-D7D6-4D97-96EB-F2901FA52D08}" destId="{86C67D67-8063-43CF-8348-A044B2E1E305}" srcOrd="2" destOrd="0" presId="urn:microsoft.com/office/officeart/2005/8/layout/hProcess3"/>
    <dgm:cxn modelId="{368C47FB-7B6B-4EFD-A849-DDF49893954D}" type="presParOf" srcId="{F90D5D08-D7D6-4D97-96EB-F2901FA52D08}" destId="{8C212314-2781-4C94-A35F-59F5E81A1F53}" srcOrd="3" destOrd="0" presId="urn:microsoft.com/office/officeart/2005/8/layout/hProcess3"/>
    <dgm:cxn modelId="{BE9473D3-67CB-419E-9FF2-639E373C02C3}" type="presParOf" srcId="{6953226F-9717-4F1B-9B50-B1E168836F52}" destId="{419F3DC8-D7B4-4360-96F8-07C463066CB8}" srcOrd="12" destOrd="0" presId="urn:microsoft.com/office/officeart/2005/8/layout/hProcess3"/>
    <dgm:cxn modelId="{D61021A9-662B-45AB-81D8-B12F528A817C}" type="presParOf" srcId="{6953226F-9717-4F1B-9B50-B1E168836F52}" destId="{0E156503-A23D-4881-877C-6BF6AB519E74}" srcOrd="13" destOrd="0" presId="urn:microsoft.com/office/officeart/2005/8/layout/hProcess3"/>
    <dgm:cxn modelId="{DB4FC527-BBDD-4475-A0CA-D951C7B0F9B9}" type="presParOf" srcId="{6953226F-9717-4F1B-9B50-B1E168836F52}" destId="{5C00B49C-A577-41F0-8A07-3872C0B1F64E}" srcOrd="14" destOrd="0" presId="urn:microsoft.com/office/officeart/2005/8/layout/h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BE464-B2AB-41A7-BF92-59ED7AFFAEBF}">
      <dsp:nvSpPr>
        <dsp:cNvPr id="0" name=""/>
        <dsp:cNvSpPr/>
      </dsp:nvSpPr>
      <dsp:spPr>
        <a:xfrm>
          <a:off x="2096960" y="1365020"/>
          <a:ext cx="1410832" cy="1410832"/>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venir Medium"/>
            </a:rPr>
            <a:t>Sustainable Investing</a:t>
          </a:r>
        </a:p>
      </dsp:txBody>
      <dsp:txXfrm>
        <a:off x="2303572" y="1571632"/>
        <a:ext cx="997608" cy="997608"/>
      </dsp:txXfrm>
    </dsp:sp>
    <dsp:sp modelId="{E52B306C-633E-4007-A476-6E604C0E3216}">
      <dsp:nvSpPr>
        <dsp:cNvPr id="0" name=""/>
        <dsp:cNvSpPr/>
      </dsp:nvSpPr>
      <dsp:spPr>
        <a:xfrm rot="16249026">
          <a:off x="2543391" y="1079394"/>
          <a:ext cx="545873" cy="25576"/>
        </a:xfrm>
        <a:custGeom>
          <a:avLst/>
          <a:gdLst/>
          <a:ahLst/>
          <a:cxnLst/>
          <a:rect l="0" t="0" r="0" b="0"/>
          <a:pathLst>
            <a:path>
              <a:moveTo>
                <a:pt x="0" y="12788"/>
              </a:moveTo>
              <a:lnTo>
                <a:pt x="545873"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latin typeface="Avenir Medium"/>
          </a:endParaRPr>
        </a:p>
      </dsp:txBody>
      <dsp:txXfrm>
        <a:off x="2802681" y="1078535"/>
        <a:ext cx="27293" cy="27293"/>
      </dsp:txXfrm>
    </dsp:sp>
    <dsp:sp modelId="{E6C8B1C6-305E-4CCF-AC9E-54C3001C70D9}">
      <dsp:nvSpPr>
        <dsp:cNvPr id="0" name=""/>
        <dsp:cNvSpPr/>
      </dsp:nvSpPr>
      <dsp:spPr>
        <a:xfrm>
          <a:off x="2388458" y="-56698"/>
          <a:ext cx="876016" cy="876016"/>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kern="1200" dirty="0">
              <a:latin typeface="Avenir Medium"/>
            </a:rPr>
            <a:t>Ethical Investing</a:t>
          </a:r>
        </a:p>
      </dsp:txBody>
      <dsp:txXfrm>
        <a:off x="2516748" y="71592"/>
        <a:ext cx="619436" cy="619436"/>
      </dsp:txXfrm>
    </dsp:sp>
    <dsp:sp modelId="{99F0BB40-9C18-4896-874B-CE165DAA539D}">
      <dsp:nvSpPr>
        <dsp:cNvPr id="0" name=""/>
        <dsp:cNvSpPr/>
      </dsp:nvSpPr>
      <dsp:spPr>
        <a:xfrm rot="18382915">
          <a:off x="3107450" y="1265415"/>
          <a:ext cx="557250" cy="25576"/>
        </a:xfrm>
        <a:custGeom>
          <a:avLst/>
          <a:gdLst/>
          <a:ahLst/>
          <a:cxnLst/>
          <a:rect l="0" t="0" r="0" b="0"/>
          <a:pathLst>
            <a:path>
              <a:moveTo>
                <a:pt x="0" y="12788"/>
              </a:moveTo>
              <a:lnTo>
                <a:pt x="557250"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latin typeface="Avenir Medium"/>
          </a:endParaRPr>
        </a:p>
      </dsp:txBody>
      <dsp:txXfrm>
        <a:off x="3372144" y="1264271"/>
        <a:ext cx="27862" cy="27862"/>
      </dsp:txXfrm>
    </dsp:sp>
    <dsp:sp modelId="{257403DE-F252-4AC1-B7BA-8863E7B3C980}">
      <dsp:nvSpPr>
        <dsp:cNvPr id="0" name=""/>
        <dsp:cNvSpPr/>
      </dsp:nvSpPr>
      <dsp:spPr>
        <a:xfrm>
          <a:off x="3373149" y="263246"/>
          <a:ext cx="876016" cy="876016"/>
        </a:xfrm>
        <a:prstGeom prst="ellipse">
          <a:avLst/>
        </a:prstGeom>
        <a:gradFill rotWithShape="0">
          <a:gsLst>
            <a:gs pos="0">
              <a:schemeClr val="accent4">
                <a:hueOff val="1088988"/>
                <a:satOff val="-4531"/>
                <a:lumOff val="1068"/>
                <a:alphaOff val="0"/>
                <a:lumMod val="110000"/>
                <a:satMod val="105000"/>
                <a:tint val="67000"/>
              </a:schemeClr>
            </a:gs>
            <a:gs pos="50000">
              <a:schemeClr val="accent4">
                <a:hueOff val="1088988"/>
                <a:satOff val="-4531"/>
                <a:lumOff val="1068"/>
                <a:alphaOff val="0"/>
                <a:lumMod val="105000"/>
                <a:satMod val="103000"/>
                <a:tint val="73000"/>
              </a:schemeClr>
            </a:gs>
            <a:gs pos="100000">
              <a:schemeClr val="accent4">
                <a:hueOff val="1088988"/>
                <a:satOff val="-4531"/>
                <a:lumOff val="106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kern="1200" dirty="0">
              <a:latin typeface="Avenir Medium"/>
            </a:rPr>
            <a:t>Green or Blue Investing</a:t>
          </a:r>
        </a:p>
      </dsp:txBody>
      <dsp:txXfrm>
        <a:off x="3501439" y="391536"/>
        <a:ext cx="619436" cy="619436"/>
      </dsp:txXfrm>
    </dsp:sp>
    <dsp:sp modelId="{8C38E010-5615-434A-986F-E1C0A08BBB24}">
      <dsp:nvSpPr>
        <dsp:cNvPr id="0" name=""/>
        <dsp:cNvSpPr/>
      </dsp:nvSpPr>
      <dsp:spPr>
        <a:xfrm rot="20508393">
          <a:off x="3459648" y="1756963"/>
          <a:ext cx="515237" cy="25576"/>
        </a:xfrm>
        <a:custGeom>
          <a:avLst/>
          <a:gdLst/>
          <a:ahLst/>
          <a:cxnLst/>
          <a:rect l="0" t="0" r="0" b="0"/>
          <a:pathLst>
            <a:path>
              <a:moveTo>
                <a:pt x="0" y="12788"/>
              </a:moveTo>
              <a:lnTo>
                <a:pt x="515237"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latin typeface="Avenir Medium"/>
          </a:endParaRPr>
        </a:p>
      </dsp:txBody>
      <dsp:txXfrm>
        <a:off x="3704386" y="1756870"/>
        <a:ext cx="25761" cy="25761"/>
      </dsp:txXfrm>
    </dsp:sp>
    <dsp:sp modelId="{72A61461-6E35-4CDA-90C4-90A4910209B1}">
      <dsp:nvSpPr>
        <dsp:cNvPr id="0" name=""/>
        <dsp:cNvSpPr/>
      </dsp:nvSpPr>
      <dsp:spPr>
        <a:xfrm>
          <a:off x="3937920" y="1057073"/>
          <a:ext cx="963617" cy="963617"/>
        </a:xfrm>
        <a:prstGeom prst="ellipse">
          <a:avLst/>
        </a:prstGeom>
        <a:gradFill rotWithShape="0">
          <a:gsLst>
            <a:gs pos="0">
              <a:schemeClr val="accent4">
                <a:hueOff val="2177976"/>
                <a:satOff val="-9062"/>
                <a:lumOff val="2135"/>
                <a:alphaOff val="0"/>
                <a:lumMod val="110000"/>
                <a:satMod val="105000"/>
                <a:tint val="67000"/>
              </a:schemeClr>
            </a:gs>
            <a:gs pos="50000">
              <a:schemeClr val="accent4">
                <a:hueOff val="2177976"/>
                <a:satOff val="-9062"/>
                <a:lumOff val="2135"/>
                <a:alphaOff val="0"/>
                <a:lumMod val="105000"/>
                <a:satMod val="103000"/>
                <a:tint val="73000"/>
              </a:schemeClr>
            </a:gs>
            <a:gs pos="100000">
              <a:schemeClr val="accent4">
                <a:hueOff val="2177976"/>
                <a:satOff val="-9062"/>
                <a:lumOff val="213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kern="1200" dirty="0">
              <a:latin typeface="Avenir Medium"/>
            </a:rPr>
            <a:t>Values-based Investing</a:t>
          </a:r>
        </a:p>
      </dsp:txBody>
      <dsp:txXfrm>
        <a:off x="4079038" y="1198191"/>
        <a:ext cx="681381" cy="681381"/>
      </dsp:txXfrm>
    </dsp:sp>
    <dsp:sp modelId="{139A66AC-5FE5-467B-B236-43E1E0DF616B}">
      <dsp:nvSpPr>
        <dsp:cNvPr id="0" name=""/>
        <dsp:cNvSpPr/>
      </dsp:nvSpPr>
      <dsp:spPr>
        <a:xfrm rot="1038120">
          <a:off x="3464407" y="2342805"/>
          <a:ext cx="506780" cy="25576"/>
        </a:xfrm>
        <a:custGeom>
          <a:avLst/>
          <a:gdLst/>
          <a:ahLst/>
          <a:cxnLst/>
          <a:rect l="0" t="0" r="0" b="0"/>
          <a:pathLst>
            <a:path>
              <a:moveTo>
                <a:pt x="0" y="12788"/>
              </a:moveTo>
              <a:lnTo>
                <a:pt x="506780"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latin typeface="Avenir Medium"/>
          </a:endParaRPr>
        </a:p>
      </dsp:txBody>
      <dsp:txXfrm>
        <a:off x="3705128" y="2342923"/>
        <a:ext cx="25339" cy="25339"/>
      </dsp:txXfrm>
    </dsp:sp>
    <dsp:sp modelId="{F1620524-FCDD-46D5-888F-ABE198D5A3EF}">
      <dsp:nvSpPr>
        <dsp:cNvPr id="0" name=""/>
        <dsp:cNvSpPr/>
      </dsp:nvSpPr>
      <dsp:spPr>
        <a:xfrm>
          <a:off x="3937920" y="2092438"/>
          <a:ext cx="963617" cy="963617"/>
        </a:xfrm>
        <a:prstGeom prst="ellipse">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kern="1200" dirty="0">
              <a:latin typeface="Avenir Medium"/>
            </a:rPr>
            <a:t>Impact Investing</a:t>
          </a:r>
        </a:p>
      </dsp:txBody>
      <dsp:txXfrm>
        <a:off x="4079038" y="2233556"/>
        <a:ext cx="681381" cy="681381"/>
      </dsp:txXfrm>
    </dsp:sp>
    <dsp:sp modelId="{C704D3D9-80A8-41EE-A379-51B5C9FC2212}">
      <dsp:nvSpPr>
        <dsp:cNvPr id="0" name=""/>
        <dsp:cNvSpPr/>
      </dsp:nvSpPr>
      <dsp:spPr>
        <a:xfrm rot="3183380">
          <a:off x="3128366" y="2817723"/>
          <a:ext cx="491195" cy="25576"/>
        </a:xfrm>
        <a:custGeom>
          <a:avLst/>
          <a:gdLst/>
          <a:ahLst/>
          <a:cxnLst/>
          <a:rect l="0" t="0" r="0" b="0"/>
          <a:pathLst>
            <a:path>
              <a:moveTo>
                <a:pt x="0" y="12788"/>
              </a:moveTo>
              <a:lnTo>
                <a:pt x="491195"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latin typeface="Avenir Medium"/>
          </a:endParaRPr>
        </a:p>
      </dsp:txBody>
      <dsp:txXfrm>
        <a:off x="3361684" y="2818232"/>
        <a:ext cx="24559" cy="24559"/>
      </dsp:txXfrm>
    </dsp:sp>
    <dsp:sp modelId="{7361DD78-563C-406D-BA17-D28F6648C925}">
      <dsp:nvSpPr>
        <dsp:cNvPr id="0" name=""/>
        <dsp:cNvSpPr/>
      </dsp:nvSpPr>
      <dsp:spPr>
        <a:xfrm>
          <a:off x="3329348" y="2930066"/>
          <a:ext cx="963617" cy="963617"/>
        </a:xfrm>
        <a:prstGeom prst="ellipse">
          <a:avLst/>
        </a:prstGeom>
        <a:gradFill rotWithShape="0">
          <a:gsLst>
            <a:gs pos="0">
              <a:schemeClr val="accent4">
                <a:hueOff val="4355951"/>
                <a:satOff val="-18123"/>
                <a:lumOff val="4270"/>
                <a:alphaOff val="0"/>
                <a:lumMod val="110000"/>
                <a:satMod val="105000"/>
                <a:tint val="67000"/>
              </a:schemeClr>
            </a:gs>
            <a:gs pos="50000">
              <a:schemeClr val="accent4">
                <a:hueOff val="4355951"/>
                <a:satOff val="-18123"/>
                <a:lumOff val="4270"/>
                <a:alphaOff val="0"/>
                <a:lumMod val="105000"/>
                <a:satMod val="103000"/>
                <a:tint val="73000"/>
              </a:schemeClr>
            </a:gs>
            <a:gs pos="100000">
              <a:schemeClr val="accent4">
                <a:hueOff val="4355951"/>
                <a:satOff val="-18123"/>
                <a:lumOff val="427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kern="1200" dirty="0">
              <a:latin typeface="Avenir Medium"/>
            </a:rPr>
            <a:t>Social Investing</a:t>
          </a:r>
        </a:p>
      </dsp:txBody>
      <dsp:txXfrm>
        <a:off x="3470466" y="3071184"/>
        <a:ext cx="681381" cy="681381"/>
      </dsp:txXfrm>
    </dsp:sp>
    <dsp:sp modelId="{CC807A31-4E6E-4B13-B9D1-BFD4E2A98709}">
      <dsp:nvSpPr>
        <dsp:cNvPr id="0" name=""/>
        <dsp:cNvSpPr/>
      </dsp:nvSpPr>
      <dsp:spPr>
        <a:xfrm rot="5350156">
          <a:off x="2578876" y="3000131"/>
          <a:ext cx="474333" cy="25576"/>
        </a:xfrm>
        <a:custGeom>
          <a:avLst/>
          <a:gdLst/>
          <a:ahLst/>
          <a:cxnLst/>
          <a:rect l="0" t="0" r="0" b="0"/>
          <a:pathLst>
            <a:path>
              <a:moveTo>
                <a:pt x="0" y="12788"/>
              </a:moveTo>
              <a:lnTo>
                <a:pt x="474333"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latin typeface="Avenir Medium"/>
          </a:endParaRPr>
        </a:p>
      </dsp:txBody>
      <dsp:txXfrm>
        <a:off x="2804184" y="3001061"/>
        <a:ext cx="23716" cy="23716"/>
      </dsp:txXfrm>
    </dsp:sp>
    <dsp:sp modelId="{89E0104E-1A38-4694-BD18-86D422676120}">
      <dsp:nvSpPr>
        <dsp:cNvPr id="0" name=""/>
        <dsp:cNvSpPr/>
      </dsp:nvSpPr>
      <dsp:spPr>
        <a:xfrm>
          <a:off x="2344657" y="3250011"/>
          <a:ext cx="963617" cy="963617"/>
        </a:xfrm>
        <a:prstGeom prst="ellipse">
          <a:avLst/>
        </a:prstGeom>
        <a:gradFill rotWithShape="0">
          <a:gsLst>
            <a:gs pos="0">
              <a:schemeClr val="accent4">
                <a:hueOff val="5444940"/>
                <a:satOff val="-22654"/>
                <a:lumOff val="5338"/>
                <a:alphaOff val="0"/>
                <a:lumMod val="110000"/>
                <a:satMod val="105000"/>
                <a:tint val="67000"/>
              </a:schemeClr>
            </a:gs>
            <a:gs pos="50000">
              <a:schemeClr val="accent4">
                <a:hueOff val="5444940"/>
                <a:satOff val="-22654"/>
                <a:lumOff val="5338"/>
                <a:alphaOff val="0"/>
                <a:lumMod val="105000"/>
                <a:satMod val="103000"/>
                <a:tint val="73000"/>
              </a:schemeClr>
            </a:gs>
            <a:gs pos="100000">
              <a:schemeClr val="accent4">
                <a:hueOff val="5444940"/>
                <a:satOff val="-22654"/>
                <a:lumOff val="533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kern="1200" dirty="0">
              <a:latin typeface="Avenir Medium"/>
            </a:rPr>
            <a:t>Triple  Bottom Line Investing</a:t>
          </a:r>
        </a:p>
      </dsp:txBody>
      <dsp:txXfrm>
        <a:off x="2485775" y="3391129"/>
        <a:ext cx="681381" cy="681381"/>
      </dsp:txXfrm>
    </dsp:sp>
    <dsp:sp modelId="{E68E9A45-FD94-440A-8D15-0880C24793EB}">
      <dsp:nvSpPr>
        <dsp:cNvPr id="0" name=""/>
        <dsp:cNvSpPr/>
      </dsp:nvSpPr>
      <dsp:spPr>
        <a:xfrm rot="7536380">
          <a:off x="2063755" y="2799681"/>
          <a:ext cx="414506" cy="25576"/>
        </a:xfrm>
        <a:custGeom>
          <a:avLst/>
          <a:gdLst/>
          <a:ahLst/>
          <a:cxnLst/>
          <a:rect l="0" t="0" r="0" b="0"/>
          <a:pathLst>
            <a:path>
              <a:moveTo>
                <a:pt x="0" y="12788"/>
              </a:moveTo>
              <a:lnTo>
                <a:pt x="414506"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latin typeface="Avenir Medium"/>
          </a:endParaRPr>
        </a:p>
      </dsp:txBody>
      <dsp:txXfrm rot="10800000">
        <a:off x="2260646" y="2802106"/>
        <a:ext cx="20725" cy="20725"/>
      </dsp:txXfrm>
    </dsp:sp>
    <dsp:sp modelId="{671508E4-079E-4ABD-B203-33C0EF378A2B}">
      <dsp:nvSpPr>
        <dsp:cNvPr id="0" name=""/>
        <dsp:cNvSpPr/>
      </dsp:nvSpPr>
      <dsp:spPr>
        <a:xfrm>
          <a:off x="1311786" y="2881885"/>
          <a:ext cx="1059979" cy="1059979"/>
        </a:xfrm>
        <a:prstGeom prst="ellipse">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kern="1200" dirty="0">
              <a:latin typeface="Avenir Medium"/>
            </a:rPr>
            <a:t>Responsible Investing</a:t>
          </a:r>
        </a:p>
      </dsp:txBody>
      <dsp:txXfrm>
        <a:off x="1467016" y="3037115"/>
        <a:ext cx="749519" cy="749519"/>
      </dsp:txXfrm>
    </dsp:sp>
    <dsp:sp modelId="{A1816E0D-DD34-4696-8F7A-8B44166094B2}">
      <dsp:nvSpPr>
        <dsp:cNvPr id="0" name=""/>
        <dsp:cNvSpPr/>
      </dsp:nvSpPr>
      <dsp:spPr>
        <a:xfrm rot="9731990">
          <a:off x="1680917" y="2343731"/>
          <a:ext cx="460842" cy="25576"/>
        </a:xfrm>
        <a:custGeom>
          <a:avLst/>
          <a:gdLst/>
          <a:ahLst/>
          <a:cxnLst/>
          <a:rect l="0" t="0" r="0" b="0"/>
          <a:pathLst>
            <a:path>
              <a:moveTo>
                <a:pt x="0" y="12788"/>
              </a:moveTo>
              <a:lnTo>
                <a:pt x="460842"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latin typeface="Avenir Medium"/>
          </a:endParaRPr>
        </a:p>
      </dsp:txBody>
      <dsp:txXfrm rot="10800000">
        <a:off x="1899818" y="2344998"/>
        <a:ext cx="23042" cy="23042"/>
      </dsp:txXfrm>
    </dsp:sp>
    <dsp:sp modelId="{BC30B71D-C1C4-49FA-A299-E8A1F2E2CE16}">
      <dsp:nvSpPr>
        <dsp:cNvPr id="0" name=""/>
        <dsp:cNvSpPr/>
      </dsp:nvSpPr>
      <dsp:spPr>
        <a:xfrm>
          <a:off x="751395" y="2092438"/>
          <a:ext cx="963617" cy="963617"/>
        </a:xfrm>
        <a:prstGeom prst="ellipse">
          <a:avLst/>
        </a:prstGeom>
        <a:gradFill rotWithShape="0">
          <a:gsLst>
            <a:gs pos="0">
              <a:schemeClr val="accent4">
                <a:hueOff val="7622915"/>
                <a:satOff val="-31715"/>
                <a:lumOff val="7473"/>
                <a:alphaOff val="0"/>
                <a:lumMod val="110000"/>
                <a:satMod val="105000"/>
                <a:tint val="67000"/>
              </a:schemeClr>
            </a:gs>
            <a:gs pos="50000">
              <a:schemeClr val="accent4">
                <a:hueOff val="7622915"/>
                <a:satOff val="-31715"/>
                <a:lumOff val="7473"/>
                <a:alphaOff val="0"/>
                <a:lumMod val="105000"/>
                <a:satMod val="103000"/>
                <a:tint val="73000"/>
              </a:schemeClr>
            </a:gs>
            <a:gs pos="100000">
              <a:schemeClr val="accent4">
                <a:hueOff val="7622915"/>
                <a:satOff val="-31715"/>
                <a:lumOff val="747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tabLst>
              <a:tab pos="85725" algn="l"/>
            </a:tabLst>
          </a:pPr>
          <a:r>
            <a:rPr lang="en-US" sz="1000" b="0" kern="1200" dirty="0">
              <a:latin typeface="Avenir Medium"/>
            </a:rPr>
            <a:t>Mission-Based Investing</a:t>
          </a:r>
        </a:p>
      </dsp:txBody>
      <dsp:txXfrm>
        <a:off x="892513" y="2233556"/>
        <a:ext cx="681381" cy="681381"/>
      </dsp:txXfrm>
    </dsp:sp>
    <dsp:sp modelId="{09257A29-5AFD-4E36-8A22-FB09BCE94111}">
      <dsp:nvSpPr>
        <dsp:cNvPr id="0" name=""/>
        <dsp:cNvSpPr/>
      </dsp:nvSpPr>
      <dsp:spPr>
        <a:xfrm rot="11922821">
          <a:off x="1724038" y="1763729"/>
          <a:ext cx="421353" cy="25576"/>
        </a:xfrm>
        <a:custGeom>
          <a:avLst/>
          <a:gdLst/>
          <a:ahLst/>
          <a:cxnLst/>
          <a:rect l="0" t="0" r="0" b="0"/>
          <a:pathLst>
            <a:path>
              <a:moveTo>
                <a:pt x="0" y="12788"/>
              </a:moveTo>
              <a:lnTo>
                <a:pt x="421353"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latin typeface="Avenir Medium"/>
          </a:endParaRPr>
        </a:p>
      </dsp:txBody>
      <dsp:txXfrm rot="10800000">
        <a:off x="1924180" y="1765983"/>
        <a:ext cx="21067" cy="21067"/>
      </dsp:txXfrm>
    </dsp:sp>
    <dsp:sp modelId="{0F8DA660-2811-4B2D-9A54-52A72E9DB41B}">
      <dsp:nvSpPr>
        <dsp:cNvPr id="0" name=""/>
        <dsp:cNvSpPr/>
      </dsp:nvSpPr>
      <dsp:spPr>
        <a:xfrm>
          <a:off x="703214" y="1008892"/>
          <a:ext cx="1059979" cy="1059979"/>
        </a:xfrm>
        <a:prstGeom prst="ellipse">
          <a:avLst/>
        </a:prstGeom>
        <a:gradFill rotWithShape="0">
          <a:gsLst>
            <a:gs pos="0">
              <a:schemeClr val="accent4">
                <a:hueOff val="8711903"/>
                <a:satOff val="-36246"/>
                <a:lumOff val="8540"/>
                <a:alphaOff val="0"/>
                <a:lumMod val="110000"/>
                <a:satMod val="105000"/>
                <a:tint val="67000"/>
              </a:schemeClr>
            </a:gs>
            <a:gs pos="50000">
              <a:schemeClr val="accent4">
                <a:hueOff val="8711903"/>
                <a:satOff val="-36246"/>
                <a:lumOff val="8540"/>
                <a:alphaOff val="0"/>
                <a:lumMod val="105000"/>
                <a:satMod val="103000"/>
                <a:tint val="73000"/>
              </a:schemeClr>
            </a:gs>
            <a:gs pos="100000">
              <a:schemeClr val="accent4">
                <a:hueOff val="8711903"/>
                <a:satOff val="-36246"/>
                <a:lumOff val="854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kern="1200" dirty="0">
              <a:latin typeface="Avenir Medium"/>
            </a:rPr>
            <a:t>Socially Responsible Investing</a:t>
          </a:r>
        </a:p>
      </dsp:txBody>
      <dsp:txXfrm>
        <a:off x="858444" y="1164122"/>
        <a:ext cx="749519" cy="749519"/>
      </dsp:txXfrm>
    </dsp:sp>
    <dsp:sp modelId="{F05A1C83-6F7D-4A65-BA8D-83C0E668BC84}">
      <dsp:nvSpPr>
        <dsp:cNvPr id="0" name=""/>
        <dsp:cNvSpPr/>
      </dsp:nvSpPr>
      <dsp:spPr>
        <a:xfrm rot="14096819">
          <a:off x="2015203" y="1281532"/>
          <a:ext cx="485320" cy="25576"/>
        </a:xfrm>
        <a:custGeom>
          <a:avLst/>
          <a:gdLst/>
          <a:ahLst/>
          <a:cxnLst/>
          <a:rect l="0" t="0" r="0" b="0"/>
          <a:pathLst>
            <a:path>
              <a:moveTo>
                <a:pt x="0" y="12788"/>
              </a:moveTo>
              <a:lnTo>
                <a:pt x="485320"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latin typeface="Avenir Medium"/>
          </a:endParaRPr>
        </a:p>
      </dsp:txBody>
      <dsp:txXfrm rot="10800000">
        <a:off x="2245731" y="1282187"/>
        <a:ext cx="24266" cy="24266"/>
      </dsp:txXfrm>
    </dsp:sp>
    <dsp:sp modelId="{9EEA9F6F-B1B1-4E56-8E78-D3E0E1A3FC7D}">
      <dsp:nvSpPr>
        <dsp:cNvPr id="0" name=""/>
        <dsp:cNvSpPr/>
      </dsp:nvSpPr>
      <dsp:spPr>
        <a:xfrm>
          <a:off x="1359967" y="219446"/>
          <a:ext cx="963617" cy="963617"/>
        </a:xfrm>
        <a:prstGeom prst="ellipse">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kern="1200" dirty="0">
              <a:latin typeface="Avenir Medium"/>
            </a:rPr>
            <a:t>ESG Investing</a:t>
          </a:r>
        </a:p>
      </dsp:txBody>
      <dsp:txXfrm>
        <a:off x="1501085" y="360564"/>
        <a:ext cx="681381" cy="6813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8F3ECD-52A5-EF4F-87FD-2C630A7A2E4A}">
      <dsp:nvSpPr>
        <dsp:cNvPr id="0" name=""/>
        <dsp:cNvSpPr/>
      </dsp:nvSpPr>
      <dsp:spPr>
        <a:xfrm>
          <a:off x="0" y="251597"/>
          <a:ext cx="1758570" cy="703428"/>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venir Medium" panose="02000503020000020003"/>
            </a:rPr>
            <a:t>Pre-1960</a:t>
          </a:r>
        </a:p>
      </dsp:txBody>
      <dsp:txXfrm>
        <a:off x="351714" y="251597"/>
        <a:ext cx="1055142" cy="703428"/>
      </dsp:txXfrm>
    </dsp:sp>
    <dsp:sp modelId="{E800A182-FB71-5848-80FB-5763EF510B1A}">
      <dsp:nvSpPr>
        <dsp:cNvPr id="0" name=""/>
        <dsp:cNvSpPr/>
      </dsp:nvSpPr>
      <dsp:spPr>
        <a:xfrm>
          <a:off x="1582713" y="251597"/>
          <a:ext cx="1758570" cy="703428"/>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venir Medium" panose="02000503020000020003"/>
            </a:rPr>
            <a:t>1960s</a:t>
          </a:r>
        </a:p>
      </dsp:txBody>
      <dsp:txXfrm>
        <a:off x="1934427" y="251597"/>
        <a:ext cx="1055142" cy="703428"/>
      </dsp:txXfrm>
    </dsp:sp>
    <dsp:sp modelId="{578DF1A6-C3AE-2C4A-9408-ECF74791C6BB}">
      <dsp:nvSpPr>
        <dsp:cNvPr id="0" name=""/>
        <dsp:cNvSpPr/>
      </dsp:nvSpPr>
      <dsp:spPr>
        <a:xfrm>
          <a:off x="3165426" y="251597"/>
          <a:ext cx="1758570" cy="703428"/>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venir Medium" panose="02000503020000020003"/>
            </a:rPr>
            <a:t>1970s</a:t>
          </a:r>
        </a:p>
      </dsp:txBody>
      <dsp:txXfrm>
        <a:off x="3517140" y="251597"/>
        <a:ext cx="1055142" cy="703428"/>
      </dsp:txXfrm>
    </dsp:sp>
    <dsp:sp modelId="{ED95FB77-74D1-B745-B4EC-6B3ACAE5AC50}">
      <dsp:nvSpPr>
        <dsp:cNvPr id="0" name=""/>
        <dsp:cNvSpPr/>
      </dsp:nvSpPr>
      <dsp:spPr>
        <a:xfrm>
          <a:off x="4748139" y="251597"/>
          <a:ext cx="1758570" cy="703428"/>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venir Medium" panose="02000503020000020003"/>
            </a:rPr>
            <a:t>1980s</a:t>
          </a:r>
        </a:p>
      </dsp:txBody>
      <dsp:txXfrm>
        <a:off x="5099853" y="251597"/>
        <a:ext cx="1055142" cy="703428"/>
      </dsp:txXfrm>
    </dsp:sp>
    <dsp:sp modelId="{794647A2-9BC1-284E-BD62-29817B5FA820}">
      <dsp:nvSpPr>
        <dsp:cNvPr id="0" name=""/>
        <dsp:cNvSpPr/>
      </dsp:nvSpPr>
      <dsp:spPr>
        <a:xfrm>
          <a:off x="6330852" y="251597"/>
          <a:ext cx="1758570" cy="703428"/>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venir Medium" panose="02000503020000020003"/>
            </a:rPr>
            <a:t>1990s</a:t>
          </a:r>
        </a:p>
      </dsp:txBody>
      <dsp:txXfrm>
        <a:off x="6682566" y="251597"/>
        <a:ext cx="1055142" cy="703428"/>
      </dsp:txXfrm>
    </dsp:sp>
    <dsp:sp modelId="{CB725BBB-AE6A-C44C-B3A9-B832DDC860CE}">
      <dsp:nvSpPr>
        <dsp:cNvPr id="0" name=""/>
        <dsp:cNvSpPr/>
      </dsp:nvSpPr>
      <dsp:spPr>
        <a:xfrm>
          <a:off x="7913565" y="251597"/>
          <a:ext cx="1758570" cy="703428"/>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venir Medium" panose="02000503020000020003"/>
            </a:rPr>
            <a:t>2000-2010</a:t>
          </a:r>
        </a:p>
      </dsp:txBody>
      <dsp:txXfrm>
        <a:off x="8265279" y="251597"/>
        <a:ext cx="1055142" cy="703428"/>
      </dsp:txXfrm>
    </dsp:sp>
    <dsp:sp modelId="{7DA5C730-FEBE-024A-8672-2E19D197544E}">
      <dsp:nvSpPr>
        <dsp:cNvPr id="0" name=""/>
        <dsp:cNvSpPr/>
      </dsp:nvSpPr>
      <dsp:spPr>
        <a:xfrm>
          <a:off x="9496278" y="251597"/>
          <a:ext cx="1758570" cy="703428"/>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venir Medium" panose="02000503020000020003"/>
            </a:rPr>
            <a:t>2010-2022</a:t>
          </a:r>
        </a:p>
      </dsp:txBody>
      <dsp:txXfrm>
        <a:off x="9847992" y="251597"/>
        <a:ext cx="1055142" cy="7034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0B49C-A577-41F0-8A07-3872C0B1F64E}">
      <dsp:nvSpPr>
        <dsp:cNvPr id="0" name=""/>
        <dsp:cNvSpPr/>
      </dsp:nvSpPr>
      <dsp:spPr>
        <a:xfrm>
          <a:off x="27757" y="0"/>
          <a:ext cx="11336024" cy="790988"/>
        </a:xfrm>
        <a:prstGeom prst="rightArrow">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4A13CED-CBD0-4A7F-A4BE-6BBB0B895CCF}">
      <dsp:nvSpPr>
        <dsp:cNvPr id="0" name=""/>
        <dsp:cNvSpPr/>
      </dsp:nvSpPr>
      <dsp:spPr>
        <a:xfrm>
          <a:off x="9705714" y="197701"/>
          <a:ext cx="1461284" cy="39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0" bIns="101600" numCol="1" spcCol="1270" anchor="ctr" anchorCtr="0">
          <a:noAutofit/>
        </a:bodyPr>
        <a:lstStyle/>
        <a:p>
          <a:pPr marL="0" lvl="0" indent="0" algn="ctr" defTabSz="444500">
            <a:lnSpc>
              <a:spcPct val="90000"/>
            </a:lnSpc>
            <a:spcBef>
              <a:spcPct val="0"/>
            </a:spcBef>
            <a:spcAft>
              <a:spcPct val="35000"/>
            </a:spcAft>
            <a:buNone/>
          </a:pPr>
          <a:r>
            <a:rPr lang="en-US" sz="1000" b="0" i="1" kern="1200" dirty="0">
              <a:latin typeface="Avenir Medium" panose="02000503020000020003"/>
            </a:rPr>
            <a:t>Global standards and regulation</a:t>
          </a:r>
        </a:p>
      </dsp:txBody>
      <dsp:txXfrm>
        <a:off x="9705714" y="197701"/>
        <a:ext cx="1461284" cy="395402"/>
      </dsp:txXfrm>
    </dsp:sp>
    <dsp:sp modelId="{68944735-69DC-49ED-8FCD-66B09A3A5E78}">
      <dsp:nvSpPr>
        <dsp:cNvPr id="0" name=""/>
        <dsp:cNvSpPr/>
      </dsp:nvSpPr>
      <dsp:spPr>
        <a:xfrm>
          <a:off x="7952172" y="197701"/>
          <a:ext cx="1461284" cy="39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0" bIns="101600" numCol="1" spcCol="1270" anchor="ctr" anchorCtr="0">
          <a:noAutofit/>
        </a:bodyPr>
        <a:lstStyle/>
        <a:p>
          <a:pPr marL="0" lvl="0" indent="0" algn="ctr" defTabSz="444500">
            <a:lnSpc>
              <a:spcPct val="90000"/>
            </a:lnSpc>
            <a:spcBef>
              <a:spcPct val="0"/>
            </a:spcBef>
            <a:spcAft>
              <a:spcPct val="35000"/>
            </a:spcAft>
            <a:buNone/>
          </a:pPr>
          <a:r>
            <a:rPr lang="en-US" sz="1000" b="0" i="1" kern="1200" dirty="0">
              <a:latin typeface="Avenir Medium" panose="02000503020000020003"/>
            </a:rPr>
            <a:t>Mainstreaming sustainable investment</a:t>
          </a:r>
        </a:p>
      </dsp:txBody>
      <dsp:txXfrm>
        <a:off x="7952172" y="197701"/>
        <a:ext cx="1461284" cy="395402"/>
      </dsp:txXfrm>
    </dsp:sp>
    <dsp:sp modelId="{D948065B-4FE1-44FE-AEAA-DF7524BD08D5}">
      <dsp:nvSpPr>
        <dsp:cNvPr id="0" name=""/>
        <dsp:cNvSpPr/>
      </dsp:nvSpPr>
      <dsp:spPr>
        <a:xfrm>
          <a:off x="6198631" y="197701"/>
          <a:ext cx="1461284" cy="39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0" bIns="101600" numCol="1" spcCol="1270" anchor="ctr" anchorCtr="0">
          <a:noAutofit/>
        </a:bodyPr>
        <a:lstStyle/>
        <a:p>
          <a:pPr marL="0" lvl="0" indent="0" algn="ctr" defTabSz="444500">
            <a:lnSpc>
              <a:spcPct val="90000"/>
            </a:lnSpc>
            <a:spcBef>
              <a:spcPct val="0"/>
            </a:spcBef>
            <a:spcAft>
              <a:spcPct val="35000"/>
            </a:spcAft>
            <a:buNone/>
          </a:pPr>
          <a:r>
            <a:rPr lang="en-US" sz="1000" b="0" i="1" kern="1200" dirty="0">
              <a:latin typeface="Avenir Medium" panose="02000503020000020003"/>
            </a:rPr>
            <a:t>Expansion beyond activism</a:t>
          </a:r>
        </a:p>
      </dsp:txBody>
      <dsp:txXfrm>
        <a:off x="6198631" y="197701"/>
        <a:ext cx="1461284" cy="395402"/>
      </dsp:txXfrm>
    </dsp:sp>
    <dsp:sp modelId="{FF6697F1-419B-4725-9B31-B454785F47E3}">
      <dsp:nvSpPr>
        <dsp:cNvPr id="0" name=""/>
        <dsp:cNvSpPr/>
      </dsp:nvSpPr>
      <dsp:spPr>
        <a:xfrm>
          <a:off x="4445090" y="197701"/>
          <a:ext cx="1461284" cy="39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0" bIns="101600" numCol="1" spcCol="1270" anchor="ctr" anchorCtr="0">
          <a:noAutofit/>
        </a:bodyPr>
        <a:lstStyle/>
        <a:p>
          <a:pPr marL="0" lvl="0" indent="0" algn="ctr" defTabSz="444500">
            <a:lnSpc>
              <a:spcPct val="90000"/>
            </a:lnSpc>
            <a:spcBef>
              <a:spcPct val="0"/>
            </a:spcBef>
            <a:spcAft>
              <a:spcPct val="35000"/>
            </a:spcAft>
            <a:buNone/>
          </a:pPr>
          <a:r>
            <a:rPr lang="en-US" sz="1000" b="0" i="1" kern="1200" dirty="0">
              <a:latin typeface="Avenir Medium" panose="02000503020000020003"/>
            </a:rPr>
            <a:t>Move to positive selection</a:t>
          </a:r>
        </a:p>
      </dsp:txBody>
      <dsp:txXfrm>
        <a:off x="4445090" y="197701"/>
        <a:ext cx="1461284" cy="395402"/>
      </dsp:txXfrm>
    </dsp:sp>
    <dsp:sp modelId="{640A9A96-ED18-4D70-9A0D-AE871F018250}">
      <dsp:nvSpPr>
        <dsp:cNvPr id="0" name=""/>
        <dsp:cNvSpPr/>
      </dsp:nvSpPr>
      <dsp:spPr>
        <a:xfrm>
          <a:off x="2691548" y="197701"/>
          <a:ext cx="1461284" cy="39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0" bIns="101600" numCol="1" spcCol="1270" anchor="ctr" anchorCtr="0">
          <a:noAutofit/>
        </a:bodyPr>
        <a:lstStyle/>
        <a:p>
          <a:pPr marL="0" lvl="0" indent="0" algn="ctr" defTabSz="444500">
            <a:lnSpc>
              <a:spcPct val="90000"/>
            </a:lnSpc>
            <a:spcBef>
              <a:spcPct val="0"/>
            </a:spcBef>
            <a:spcAft>
              <a:spcPct val="35000"/>
            </a:spcAft>
            <a:buNone/>
          </a:pPr>
          <a:r>
            <a:rPr lang="en-US" sz="1000" b="0" i="1" kern="1200" dirty="0">
              <a:latin typeface="Avenir Medium" panose="02000503020000020003"/>
            </a:rPr>
            <a:t>Development and awareness of CSR</a:t>
          </a:r>
        </a:p>
      </dsp:txBody>
      <dsp:txXfrm>
        <a:off x="2691548" y="197701"/>
        <a:ext cx="1461284" cy="395402"/>
      </dsp:txXfrm>
    </dsp:sp>
    <dsp:sp modelId="{8B864CC3-BBD8-424C-ADCC-7E7DC687B6D5}">
      <dsp:nvSpPr>
        <dsp:cNvPr id="0" name=""/>
        <dsp:cNvSpPr/>
      </dsp:nvSpPr>
      <dsp:spPr>
        <a:xfrm>
          <a:off x="938007" y="197701"/>
          <a:ext cx="1461284" cy="39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0" bIns="101600" numCol="1" spcCol="1270" anchor="ctr" anchorCtr="0">
          <a:noAutofit/>
        </a:bodyPr>
        <a:lstStyle/>
        <a:p>
          <a:pPr marL="0" lvl="0" indent="0" algn="ctr" defTabSz="444500">
            <a:lnSpc>
              <a:spcPct val="90000"/>
            </a:lnSpc>
            <a:spcBef>
              <a:spcPct val="0"/>
            </a:spcBef>
            <a:spcAft>
              <a:spcPct val="35000"/>
            </a:spcAft>
            <a:buNone/>
          </a:pPr>
          <a:r>
            <a:rPr lang="en-US" sz="1000" b="0" i="1" kern="1200" dirty="0">
              <a:latin typeface="Avenir Medium" panose="02000503020000020003"/>
            </a:rPr>
            <a:t>Faith-based “sin" screens</a:t>
          </a:r>
        </a:p>
      </dsp:txBody>
      <dsp:txXfrm>
        <a:off x="938007" y="197701"/>
        <a:ext cx="1461284" cy="39540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26T18:41:49.378"/>
    </inkml:context>
    <inkml:brush xml:id="br0">
      <inkml:brushProperty name="width" value="0.025" units="cm"/>
      <inkml:brushProperty name="height" value="0.025" units="cm"/>
      <inkml:brushProperty name="color" value="#004F8B"/>
    </inkml:brush>
  </inkml:definitions>
  <inkml:trace contextRef="#ctx0" brushRef="#br0">8 1 24575,'0'4'0,"0"2"0,0-2 0,0 4 0,0-2 0,0 2 0,0-1 0,0 0 0,-1-1 0,1 0 0,-1-1 0,0-1 0,0 1 0,0 1 0,0-1 0,1 0 0,-1 0 0,1-1 0,0-1 0,0 0 0,0 0 0,0 1 0,0 1 0,0 1 0,0-1 0,0 0 0,0 0 0,0 0 0,0-1 0,0-1 0,0 1 0,0-2 0,0 1 0,0 0 0,0 0 0,1 0 0,-1-1 0,0 0 0,0 0 0,0 1 0,0-1 0,0 0 0,0 0 0,0 1 0,0-1 0,0 0 0,0-1 0,0 0 0,0 0 0,0 0 0,0-1 0,0 1 0,0 0 0,0 1 0,0-1 0,0 0 0,1-5 0,-1 2 0,1-6 0,-1 0 0,1 0 0,0-2 0,0 2 0,-1-1 0,1 1 0,-1-1 0,0 1 0,0-1 0,0 2 0,0 0 0,0 1 0,0 1 0,0 0 0,0-1 0,0 1 0,0 0 0,0 2 0,0 0 0,-1-1 0,1 1 0,0-1 0,0 0 0,0 0 0,0 0 0,0 0 0,0 1 0,0 1 0,0 1 0,0-1 0,0 0 0,0 1 0,0-1 0,0 0 0,0 1 0,1-1 0,-1 1 0,0 0 0,1 0 0,-1 1 0,1-1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DDA222-719E-714D-BEFC-D64CC6EF016E}" type="datetimeFigureOut">
              <a:rPr lang="en-US" smtClean="0"/>
              <a:t>7/2/22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B962A5-F4AE-E14A-9094-EE45A48B94BC}" type="slidenum">
              <a:rPr lang="en-US" smtClean="0"/>
              <a:t>‹#›</a:t>
            </a:fld>
            <a:endParaRPr lang="en-US"/>
          </a:p>
        </p:txBody>
      </p:sp>
    </p:spTree>
    <p:extLst>
      <p:ext uri="{BB962C8B-B14F-4D97-AF65-F5344CB8AC3E}">
        <p14:creationId xmlns:p14="http://schemas.microsoft.com/office/powerpoint/2010/main" val="2143590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Welcome and thanks for joining.</a:t>
            </a:r>
          </a:p>
          <a:p>
            <a:r>
              <a:rPr lang="en-US" dirty="0"/>
              <a:t>My disclaimer: You’re going to get more information than you probably wanted on Sustainable Investment.  And less information than you probably need.</a:t>
            </a:r>
          </a:p>
          <a:p>
            <a:r>
              <a:rPr lang="en-US" dirty="0"/>
              <a:t>________________________________________________________________</a:t>
            </a:r>
          </a:p>
          <a:p>
            <a:r>
              <a:rPr lang="en-US" dirty="0"/>
              <a:t>I can sum up everything I have to say in 3 points:</a:t>
            </a:r>
          </a:p>
          <a:p>
            <a:endParaRPr lang="en-US" dirty="0"/>
          </a:p>
          <a:p>
            <a:r>
              <a:rPr lang="en-US" dirty="0"/>
              <a:t>1. We are on the cusp of an extraordinary environmental and economic transformation.  Trillions of dollars are going to be needed to transition our energy, agricultural, and infrastructure systems.  Those trillions will only be found if the private sector steps up and changes its investment practices.</a:t>
            </a:r>
          </a:p>
          <a:p>
            <a:endParaRPr lang="en-US" dirty="0"/>
          </a:p>
          <a:p>
            <a:r>
              <a:rPr lang="en-US" dirty="0"/>
              <a:t>2. And every time you interact with a bank, an insurance company, a credit card company, or  your pension fund or 401K administrator, you are interacting with a financial institution that is making deliberate choices about how to invest </a:t>
            </a:r>
            <a:r>
              <a:rPr lang="en-US" u="sng" dirty="0"/>
              <a:t>your</a:t>
            </a:r>
            <a:r>
              <a:rPr lang="en-US" dirty="0"/>
              <a:t> money</a:t>
            </a:r>
          </a:p>
          <a:p>
            <a:endParaRPr lang="en-US" dirty="0"/>
          </a:p>
          <a:p>
            <a:r>
              <a:rPr lang="en-US" dirty="0"/>
              <a:t>3. Every spend you and they make has an impact—so its time we try to make that impact as positive as possible through better and more informed choices.</a:t>
            </a:r>
          </a:p>
          <a:p>
            <a:endParaRPr lang="en-US" dirty="0"/>
          </a:p>
        </p:txBody>
      </p:sp>
      <p:sp>
        <p:nvSpPr>
          <p:cNvPr id="4" name="Slide Number Placeholder 3"/>
          <p:cNvSpPr>
            <a:spLocks noGrp="1"/>
          </p:cNvSpPr>
          <p:nvPr>
            <p:ph type="sldNum" sz="quarter" idx="5"/>
          </p:nvPr>
        </p:nvSpPr>
        <p:spPr/>
        <p:txBody>
          <a:bodyPr/>
          <a:lstStyle/>
          <a:p>
            <a:fld id="{DCB962A5-F4AE-E14A-9094-EE45A48B94BC}" type="slidenum">
              <a:rPr lang="en-US" smtClean="0"/>
              <a:t>1</a:t>
            </a:fld>
            <a:endParaRPr lang="en-US"/>
          </a:p>
        </p:txBody>
      </p:sp>
    </p:spTree>
    <p:extLst>
      <p:ext uri="{BB962C8B-B14F-4D97-AF65-F5344CB8AC3E}">
        <p14:creationId xmlns:p14="http://schemas.microsoft.com/office/powerpoint/2010/main" val="885507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962A5-F4AE-E14A-9094-EE45A48B94BC}" type="slidenum">
              <a:rPr lang="en-US" smtClean="0"/>
              <a:t>10</a:t>
            </a:fld>
            <a:endParaRPr lang="en-US"/>
          </a:p>
        </p:txBody>
      </p:sp>
    </p:spTree>
    <p:extLst>
      <p:ext uri="{BB962C8B-B14F-4D97-AF65-F5344CB8AC3E}">
        <p14:creationId xmlns:p14="http://schemas.microsoft.com/office/powerpoint/2010/main" val="3699305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6048"/>
            <a:ext cx="5486400" cy="412351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Environment, Social, and Governance analysis isn’t rocket science. But in ESG analysis it tends to be BACKWARD LOOKING:  What </a:t>
            </a:r>
            <a:r>
              <a:rPr lang="en-GB" dirty="0"/>
              <a:t>has been </a:t>
            </a:r>
            <a:r>
              <a:rPr lang="en-GB" sz="1200" kern="1200" dirty="0">
                <a:solidFill>
                  <a:schemeClr val="tx1"/>
                </a:solidFill>
                <a:effectLst/>
                <a:latin typeface="+mn-lt"/>
                <a:ea typeface="+mn-ea"/>
                <a:cs typeface="+mn-cs"/>
              </a:rPr>
              <a:t>the company’s performance RECORD in these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ESG issues are often interlinked, and it can be challenging to classify an ESG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issue as only an environmental, social, or governance issue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Environment usually refers to the </a:t>
            </a:r>
            <a:r>
              <a:rPr lang="en-GB" dirty="0"/>
              <a:t>external impacts of production or operations, like  carbon emissions, water and air pollution, supply chain management, Energy efficiency,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Social tends to refer to the working environment:  Worker diversity, worker rights, health and safety,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Governance usually is looking at how the company  conducts itself: what is its board composition, is it diverse, do they have strong ethics and anti-corruption policies, etc.</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One of the reasons investment analysis have been slow to incorporate ESG concerns is that they are frequently what we call externalities, and it is difficult to assign monetary value for this characteristics when  determining the company value.  For example, what is the cost of high worker turn-over.  Surely there is one, but how to value?</a:t>
            </a:r>
            <a:endParaRPr lang="en-GB" sz="1200" kern="1200" dirty="0">
              <a:solidFill>
                <a:schemeClr val="tx1"/>
              </a:solidFill>
              <a:effectLst/>
              <a:latin typeface="+mn-lt"/>
              <a:ea typeface="+mn-ea"/>
              <a:cs typeface="+mn-cs"/>
            </a:endParaRPr>
          </a:p>
          <a:p>
            <a:pPr>
              <a:defRPr/>
            </a:pPr>
            <a:endParaRPr lang="en-GB" dirty="0"/>
          </a:p>
        </p:txBody>
      </p:sp>
      <p:sp>
        <p:nvSpPr>
          <p:cNvPr id="4" name="Slide Number Placeholder 3"/>
          <p:cNvSpPr>
            <a:spLocks noGrp="1"/>
          </p:cNvSpPr>
          <p:nvPr>
            <p:ph type="sldNum" sz="quarter" idx="5"/>
          </p:nvPr>
        </p:nvSpPr>
        <p:spPr/>
        <p:txBody>
          <a:bodyPr/>
          <a:lstStyle/>
          <a:p>
            <a:fld id="{9567B348-CB2D-8A4D-88D9-349E979A0BFB}" type="slidenum">
              <a:rPr lang="en-GB" smtClean="0"/>
              <a:t>11</a:t>
            </a:fld>
            <a:endParaRPr lang="en-GB"/>
          </a:p>
        </p:txBody>
      </p:sp>
    </p:spTree>
    <p:extLst>
      <p:ext uri="{BB962C8B-B14F-4D97-AF65-F5344CB8AC3E}">
        <p14:creationId xmlns:p14="http://schemas.microsoft.com/office/powerpoint/2010/main" val="269314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868807"/>
          </a:xfrm>
          <a:prstGeom prst="rect">
            <a:avLst/>
          </a:prstGeom>
        </p:spPr>
        <p:txBody>
          <a:bodyPr/>
          <a:lstStyle/>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So what are the tools that YOU have as an individual investor.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These are engagement approaches used by Asset Managers large and small, but they can be used by you, too.</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Almost every month, you probably get proxy voting requests on all kinds of issues and probably just delete them from your In –box. This is how shareholders can provide input into how the company is run.</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Companies also offer “dialogues” to their shareholders, which may not actually be DIALOGUES, but they give you information on their approach and forward strategies.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And Shareholder resolutions—which are usually included on the proxy forms</a:t>
            </a:r>
          </a:p>
          <a:p>
            <a:r>
              <a:rPr lang="en-US" dirty="0">
                <a:latin typeface="Calibri" panose="020F0502020204030204" pitchFamily="34" charset="0"/>
                <a:cs typeface="Calibri" panose="020F0502020204030204" pitchFamily="34" charset="0"/>
              </a:rPr>
              <a:t>An old example:</a:t>
            </a:r>
          </a:p>
          <a:p>
            <a:r>
              <a:rPr lang="en-US" u="sng" dirty="0">
                <a:solidFill>
                  <a:srgbClr val="222222"/>
                </a:solidFill>
                <a:latin typeface="Neue Helvetica W02"/>
              </a:rPr>
              <a:t>1966-67</a:t>
            </a:r>
            <a:r>
              <a:rPr lang="en-US" dirty="0">
                <a:solidFill>
                  <a:srgbClr val="222222"/>
                </a:solidFill>
                <a:latin typeface="Neue Helvetica W02"/>
              </a:rPr>
              <a:t> KODAK -  Shareholders in Eastman Kodak (Unitarians, United Church of Christ,  Methodists, and TIAA/CREF sponsored a shareholder resolution that Kodak had a responsibility to the African-American residents of Rochester, NY, and should provide them with a proportionate share of Kodak’s available jobs. This passed at the annual shareholders meeting—and –hopefully-was enacted.</a:t>
            </a:r>
          </a:p>
          <a:p>
            <a:endParaRPr lang="en-US" dirty="0">
              <a:solidFill>
                <a:srgbClr val="222222"/>
              </a:solidFill>
              <a:latin typeface="Neue Helvetica W02"/>
            </a:endParaRPr>
          </a:p>
        </p:txBody>
      </p:sp>
      <p:sp>
        <p:nvSpPr>
          <p:cNvPr id="4" name="Slide Number Placeholder 3"/>
          <p:cNvSpPr>
            <a:spLocks noGrp="1"/>
          </p:cNvSpPr>
          <p:nvPr>
            <p:ph type="sldNum" sz="quarter" idx="5"/>
          </p:nvPr>
        </p:nvSpPr>
        <p:spPr/>
        <p:txBody>
          <a:bodyPr/>
          <a:lstStyle/>
          <a:p>
            <a:fld id="{9567B348-CB2D-8A4D-88D9-349E979A0BFB}" type="slidenum">
              <a:rPr lang="en-GB" smtClean="0"/>
              <a:t>12</a:t>
            </a:fld>
            <a:endParaRPr lang="en-GB"/>
          </a:p>
        </p:txBody>
      </p:sp>
    </p:spTree>
    <p:extLst>
      <p:ext uri="{BB962C8B-B14F-4D97-AF65-F5344CB8AC3E}">
        <p14:creationId xmlns:p14="http://schemas.microsoft.com/office/powerpoint/2010/main" val="186084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b="1" dirty="0"/>
              <a:t>It may seem like your share of the vote is too small to matter BUT it is essential that company boards hear shareholders concerns:</a:t>
            </a:r>
          </a:p>
          <a:p>
            <a:endParaRPr lang="en-US" b="1" dirty="0"/>
          </a:p>
          <a:p>
            <a:r>
              <a:rPr lang="en-US" dirty="0"/>
              <a:t>Binding resolutions can concretely reshape the course of a company. </a:t>
            </a:r>
          </a:p>
          <a:p>
            <a:endParaRPr lang="en-US" dirty="0"/>
          </a:p>
          <a:p>
            <a:r>
              <a:rPr lang="en-US" dirty="0"/>
              <a:t>Corporate board elections can change a board from being crony boards to those with a  broader focus. </a:t>
            </a:r>
          </a:p>
          <a:p>
            <a:pPr lvl="1"/>
            <a:endParaRPr lang="en-US" b="1" dirty="0"/>
          </a:p>
          <a:p>
            <a:pPr lvl="1"/>
            <a:r>
              <a:rPr lang="en-US" b="1" dirty="0"/>
              <a:t>Investors have been systematically organizing efforts to vote in women and vote out board members who deny climate change.</a:t>
            </a:r>
          </a:p>
          <a:p>
            <a:pPr lvl="1"/>
            <a:endParaRPr lang="en-US" b="1" dirty="0"/>
          </a:p>
          <a:p>
            <a:r>
              <a:rPr lang="en-US" dirty="0"/>
              <a:t>Even the nonbinding proposals such as advisory votes on compensation practices provides feedback and can help change the incentives of company executives. </a:t>
            </a:r>
          </a:p>
          <a:p>
            <a:endParaRPr lang="en-US" dirty="0"/>
          </a:p>
          <a:p>
            <a:r>
              <a:rPr lang="en-US" dirty="0"/>
              <a:t>However small your share, It is an opportunity to weigh in on the governance and direction of a company. </a:t>
            </a:r>
          </a:p>
          <a:p>
            <a:endParaRPr lang="en-US" b="1" dirty="0"/>
          </a:p>
          <a:p>
            <a:r>
              <a:rPr lang="en-US" b="1" dirty="0"/>
              <a:t>So… VOTE YOUR PROXIES</a:t>
            </a:r>
          </a:p>
          <a:p>
            <a:r>
              <a:rPr lang="en-US" b="1" dirty="0"/>
              <a:t>BE ENGAGED</a:t>
            </a:r>
          </a:p>
          <a:p>
            <a:endParaRPr lang="en-US" dirty="0"/>
          </a:p>
        </p:txBody>
      </p:sp>
      <p:sp>
        <p:nvSpPr>
          <p:cNvPr id="4" name="Slide Number Placeholder 3"/>
          <p:cNvSpPr>
            <a:spLocks noGrp="1"/>
          </p:cNvSpPr>
          <p:nvPr>
            <p:ph type="sldNum" sz="quarter" idx="5"/>
          </p:nvPr>
        </p:nvSpPr>
        <p:spPr/>
        <p:txBody>
          <a:bodyPr/>
          <a:lstStyle/>
          <a:p>
            <a:fld id="{DCB962A5-F4AE-E14A-9094-EE45A48B94BC}" type="slidenum">
              <a:rPr lang="en-US" smtClean="0"/>
              <a:t>13</a:t>
            </a:fld>
            <a:endParaRPr lang="en-US"/>
          </a:p>
        </p:txBody>
      </p:sp>
    </p:spTree>
    <p:extLst>
      <p:ext uri="{BB962C8B-B14F-4D97-AF65-F5344CB8AC3E}">
        <p14:creationId xmlns:p14="http://schemas.microsoft.com/office/powerpoint/2010/main" val="4154010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52730"/>
            <a:ext cx="5486400" cy="3548270"/>
          </a:xfrm>
          <a:prstGeom prst="rect">
            <a:avLst/>
          </a:prstGeom>
        </p:spPr>
        <p:txBody>
          <a:bodyPr/>
          <a:lstStyle/>
          <a:p>
            <a:r>
              <a:rPr lang="en-US" dirty="0"/>
              <a:t>There isn’t much information there. The only clear approach that Wellesley is </a:t>
            </a:r>
            <a:r>
              <a:rPr lang="en-US" u="sng" dirty="0"/>
              <a:t>disclosing</a:t>
            </a:r>
            <a:r>
              <a:rPr lang="en-US" dirty="0"/>
              <a:t> is </a:t>
            </a:r>
            <a:r>
              <a:rPr lang="en-US" u="sng" dirty="0"/>
              <a:t>exclusionary—</a:t>
            </a:r>
            <a:r>
              <a:rPr lang="en-US" dirty="0"/>
              <a:t>stepping away from fossil fuels.  Hopefully their strategy is more more nuanced than that—and includes more  Sustainability considerations.</a:t>
            </a:r>
          </a:p>
          <a:p>
            <a:endParaRPr lang="en-US" dirty="0"/>
          </a:p>
          <a:p>
            <a:r>
              <a:rPr lang="en-US" dirty="0"/>
              <a:t>The word </a:t>
            </a:r>
            <a:r>
              <a:rPr lang="en-US" b="1" dirty="0"/>
              <a:t>“Sustainability</a:t>
            </a:r>
            <a:r>
              <a:rPr lang="en-US" dirty="0"/>
              <a:t>” doesn’t appear.  It doesn’t have to, but Its unclear what the criteria for screening managers (like NEPC) actually is—they screen for “ethical, investment, operational, and performance standards.”  ESG performance is probably a key part of that.  But there is no information as to whether there is a proactive strategy for addressing future sustainability.</a:t>
            </a:r>
          </a:p>
          <a:p>
            <a:endParaRPr lang="en-US" dirty="0"/>
          </a:p>
          <a:p>
            <a:r>
              <a:rPr lang="en-US" dirty="0">
                <a:latin typeface="Calibri" panose="020F0502020204030204" pitchFamily="34" charset="0"/>
                <a:ea typeface="Calibri" panose="020F0502020204030204" pitchFamily="34" charset="0"/>
                <a:cs typeface="Times New Roman" panose="02020603050405020304" pitchFamily="18" charset="0"/>
              </a:rPr>
              <a:t>In 2021, fossil fuel holdings made up 2.9% of the portfolio, down from 3.7% in 2020. But they admit that in fact fossil fuel stocks have declined in value and other sectors have increased in value so it doesn’t tell us a lot about divestment progress.</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A committee comprised of trustees, students, faculty and staff set the proxy voting policies.</a:t>
            </a:r>
          </a:p>
          <a:p>
            <a:endParaRPr lang="en-US" dirty="0">
              <a:latin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As alumnae, We have the right to ask for more information AND to request that they invest in line with our values (whatever they may be).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CB962A5-F4AE-E14A-9094-EE45A48B94BC}" type="slidenum">
              <a:rPr lang="en-US" smtClean="0"/>
              <a:t>14</a:t>
            </a:fld>
            <a:endParaRPr lang="en-US"/>
          </a:p>
        </p:txBody>
      </p:sp>
    </p:spTree>
    <p:extLst>
      <p:ext uri="{BB962C8B-B14F-4D97-AF65-F5344CB8AC3E}">
        <p14:creationId xmlns:p14="http://schemas.microsoft.com/office/powerpoint/2010/main" val="2386885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Reporting –to you--by your advisor, your bank, your pension fund  is an essential part of the Sustainable investment process.</a:t>
            </a:r>
          </a:p>
          <a:p>
            <a:endParaRPr lang="en-US" dirty="0"/>
          </a:p>
          <a:p>
            <a:r>
              <a:rPr lang="en-US" dirty="0"/>
              <a:t>Each of these entities should be publicly reporting their progress and sustainability strategy.</a:t>
            </a:r>
          </a:p>
          <a:p>
            <a:endParaRPr lang="en-US" dirty="0"/>
          </a:p>
          <a:p>
            <a:r>
              <a:rPr lang="en-US" dirty="0"/>
              <a:t>And there are many voluntary channels for them to report now, such as through the Global Reporting Initiative, the Principles for Responsible Investment, the CDP.  Each has its own standards and framework.  </a:t>
            </a:r>
          </a:p>
          <a:p>
            <a:endParaRPr lang="en-US" dirty="0"/>
          </a:p>
          <a:p>
            <a:r>
              <a:rPr lang="en-US" dirty="0"/>
              <a:t>One of the unifying frameworks for reporting the  performance of the companies (corporations) and Investment Houses is the UN Sustainable Development Goals, which were established in 2015.  </a:t>
            </a:r>
          </a:p>
          <a:p>
            <a:endParaRPr lang="en-US" dirty="0"/>
          </a:p>
        </p:txBody>
      </p:sp>
      <p:sp>
        <p:nvSpPr>
          <p:cNvPr id="4" name="Slide Number Placeholder 3"/>
          <p:cNvSpPr>
            <a:spLocks noGrp="1"/>
          </p:cNvSpPr>
          <p:nvPr>
            <p:ph type="sldNum" sz="quarter" idx="5"/>
          </p:nvPr>
        </p:nvSpPr>
        <p:spPr/>
        <p:txBody>
          <a:bodyPr/>
          <a:lstStyle/>
          <a:p>
            <a:fld id="{DCB962A5-F4AE-E14A-9094-EE45A48B94BC}" type="slidenum">
              <a:rPr lang="en-US" smtClean="0"/>
              <a:t>15</a:t>
            </a:fld>
            <a:endParaRPr lang="en-US"/>
          </a:p>
        </p:txBody>
      </p:sp>
    </p:spTree>
    <p:extLst>
      <p:ext uri="{BB962C8B-B14F-4D97-AF65-F5344CB8AC3E}">
        <p14:creationId xmlns:p14="http://schemas.microsoft.com/office/powerpoint/2010/main" val="2960253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050" dirty="0">
                <a:solidFill>
                  <a:srgbClr val="FF0000"/>
                </a:solidFill>
              </a:rPr>
              <a:t>This of the most interesting developments (Institutional Investors and Big Corporations reporting their contribution to the UNSDGs</a:t>
            </a:r>
            <a:endParaRPr lang="en-US" sz="1050" dirty="0">
              <a:solidFill>
                <a:srgbClr val="000000"/>
              </a:solidFill>
            </a:endParaRPr>
          </a:p>
          <a:p>
            <a:r>
              <a:rPr lang="en-US" sz="1050" dirty="0">
                <a:solidFill>
                  <a:srgbClr val="000000"/>
                </a:solidFill>
              </a:rPr>
              <a:t>The SDGs are a universal call to action to end poverty, protect the planet, and ensure that by 2030 as many people as possible enjoy peace and prosperity. WE HAVE A LONG WAY TO GO.</a:t>
            </a:r>
            <a:r>
              <a:rPr lang="en-US" sz="1050" dirty="0">
                <a:solidFill>
                  <a:srgbClr val="FF0000"/>
                </a:solidFill>
              </a:rPr>
              <a:t>.</a:t>
            </a:r>
            <a:endParaRPr lang="en-US" sz="1050" dirty="0"/>
          </a:p>
          <a:p>
            <a:endParaRPr lang="en-US" sz="1050" dirty="0">
              <a:solidFill>
                <a:srgbClr val="000000"/>
              </a:solidFill>
            </a:endParaRPr>
          </a:p>
          <a:p>
            <a:r>
              <a:rPr lang="en-US" sz="1050" dirty="0"/>
              <a:t>They are</a:t>
            </a:r>
          </a:p>
          <a:p>
            <a:pPr marL="361950" lvl="1" indent="0">
              <a:buNone/>
            </a:pPr>
            <a:r>
              <a:rPr lang="en-US" sz="1050" b="1" i="1" dirty="0"/>
              <a:t>1: Reduction in Poverty</a:t>
            </a:r>
          </a:p>
          <a:p>
            <a:pPr marL="361950" lvl="1" indent="0">
              <a:buNone/>
            </a:pPr>
            <a:r>
              <a:rPr lang="en-US" sz="1050" b="1" i="1" dirty="0"/>
              <a:t>3: Health and Wellbeing</a:t>
            </a:r>
          </a:p>
          <a:p>
            <a:pPr marL="361950" lvl="1" indent="0">
              <a:buNone/>
            </a:pPr>
            <a:r>
              <a:rPr lang="en-US" sz="1050" b="1" i="1" dirty="0"/>
              <a:t>4: Quality Education</a:t>
            </a:r>
          </a:p>
          <a:p>
            <a:pPr marL="361950" lvl="1" indent="0">
              <a:buNone/>
            </a:pPr>
            <a:r>
              <a:rPr lang="en-US" sz="1050" b="1" i="1" dirty="0"/>
              <a:t>5: Gender Equality</a:t>
            </a:r>
          </a:p>
          <a:p>
            <a:pPr marL="361950" lvl="1" indent="0">
              <a:buNone/>
            </a:pPr>
            <a:r>
              <a:rPr lang="en-US" sz="1050" b="1" i="1" dirty="0"/>
              <a:t>7: Affordable Energy </a:t>
            </a:r>
          </a:p>
          <a:p>
            <a:pPr marL="361950" lvl="1" indent="0">
              <a:buNone/>
            </a:pPr>
            <a:r>
              <a:rPr lang="en-US" sz="1050" b="1" i="1" dirty="0"/>
              <a:t>8: Decent Work and Economic Growth</a:t>
            </a:r>
          </a:p>
          <a:p>
            <a:pPr marL="361950" lvl="1" indent="0">
              <a:buNone/>
            </a:pPr>
            <a:r>
              <a:rPr lang="en-US" sz="1050" b="1" i="1" dirty="0"/>
              <a:t>9: Industry, Innovation and Infrastructure </a:t>
            </a:r>
          </a:p>
          <a:p>
            <a:pPr marL="361950" lvl="1" indent="0">
              <a:buNone/>
            </a:pPr>
            <a:r>
              <a:rPr lang="en-US" sz="1050" b="1" i="1" dirty="0"/>
              <a:t>10: Reduced Inequality</a:t>
            </a:r>
          </a:p>
          <a:p>
            <a:pPr marL="361950" lvl="1" indent="0">
              <a:buNone/>
            </a:pPr>
            <a:r>
              <a:rPr lang="en-US" sz="1050" b="1" i="1" dirty="0"/>
              <a:t>11: Sustainable Cities </a:t>
            </a:r>
          </a:p>
          <a:p>
            <a:pPr marL="361950" lvl="1" indent="0">
              <a:buNone/>
            </a:pPr>
            <a:r>
              <a:rPr lang="en-US" sz="1050" b="1" i="1" dirty="0"/>
              <a:t>12: Responsible Consumption and Production</a:t>
            </a:r>
          </a:p>
          <a:p>
            <a:pPr marL="361950" lvl="1" indent="0">
              <a:buNone/>
            </a:pPr>
            <a:r>
              <a:rPr lang="en-US" sz="1050" b="1" i="1" dirty="0"/>
              <a:t>13: Climate Action</a:t>
            </a:r>
          </a:p>
          <a:p>
            <a:pPr marL="361950" lvl="1" indent="0">
              <a:buNone/>
            </a:pPr>
            <a:r>
              <a:rPr lang="en-US" sz="1050" b="1" i="1" dirty="0"/>
              <a:t>14. Life under Water</a:t>
            </a:r>
          </a:p>
          <a:p>
            <a:pPr marL="361950" lvl="1" indent="0">
              <a:buNone/>
            </a:pPr>
            <a:r>
              <a:rPr lang="en-US" sz="1050" b="1" i="1" dirty="0"/>
              <a:t>15. Life on Land</a:t>
            </a:r>
          </a:p>
          <a:p>
            <a:pPr marL="361950" lvl="1" indent="0">
              <a:buNone/>
            </a:pPr>
            <a:r>
              <a:rPr lang="en-US" sz="1050" b="1" i="1" dirty="0"/>
              <a:t>16. Peace and </a:t>
            </a:r>
            <a:r>
              <a:rPr lang="en-US" sz="1050" b="1" i="1" dirty="0" err="1"/>
              <a:t>Justic</a:t>
            </a:r>
            <a:endParaRPr lang="en-US" sz="1050" b="1" i="1" dirty="0"/>
          </a:p>
          <a:p>
            <a:pPr marL="361950" lvl="1" indent="0">
              <a:buNone/>
            </a:pPr>
            <a:r>
              <a:rPr lang="en-US" sz="1050" b="1" i="1" dirty="0"/>
              <a:t>17. </a:t>
            </a:r>
            <a:r>
              <a:rPr lang="en-US" sz="1050" b="1" i="1" dirty="0" err="1"/>
              <a:t>Parternships</a:t>
            </a:r>
            <a:endParaRPr lang="en-US" sz="1050" b="1" i="1" dirty="0"/>
          </a:p>
          <a:p>
            <a:endParaRPr lang="en-US" sz="1050" dirty="0">
              <a:solidFill>
                <a:srgbClr val="000000"/>
              </a:solidFill>
            </a:endParaRPr>
          </a:p>
          <a:p>
            <a:r>
              <a:rPr lang="en-US" sz="1050" dirty="0">
                <a:solidFill>
                  <a:srgbClr val="000000"/>
                </a:solidFill>
              </a:rPr>
              <a:t>.</a:t>
            </a:r>
          </a:p>
          <a:p>
            <a:endParaRPr lang="en-US" dirty="0"/>
          </a:p>
        </p:txBody>
      </p:sp>
      <p:sp>
        <p:nvSpPr>
          <p:cNvPr id="4" name="Slide Number Placeholder 3"/>
          <p:cNvSpPr>
            <a:spLocks noGrp="1"/>
          </p:cNvSpPr>
          <p:nvPr>
            <p:ph type="sldNum" sz="quarter" idx="5"/>
          </p:nvPr>
        </p:nvSpPr>
        <p:spPr/>
        <p:txBody>
          <a:bodyPr/>
          <a:lstStyle/>
          <a:p>
            <a:fld id="{DCB962A5-F4AE-E14A-9094-EE45A48B94BC}" type="slidenum">
              <a:rPr lang="en-US" smtClean="0"/>
              <a:t>16</a:t>
            </a:fld>
            <a:endParaRPr lang="en-US"/>
          </a:p>
        </p:txBody>
      </p:sp>
    </p:spTree>
    <p:extLst>
      <p:ext uri="{BB962C8B-B14F-4D97-AF65-F5344CB8AC3E}">
        <p14:creationId xmlns:p14="http://schemas.microsoft.com/office/powerpoint/2010/main" val="3996704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This is my favorite representation of the SDGs, because it shows the SDGs NOT as a line of independent boxes but as a </a:t>
            </a:r>
            <a:r>
              <a:rPr lang="en-US" u="sng" dirty="0"/>
              <a:t>nested interrelationship</a:t>
            </a:r>
            <a:r>
              <a:rPr lang="en-US" dirty="0"/>
              <a:t>.  </a:t>
            </a:r>
          </a:p>
          <a:p>
            <a:endParaRPr lang="en-US" dirty="0"/>
          </a:p>
          <a:p>
            <a:r>
              <a:rPr lang="en-US" dirty="0"/>
              <a:t>They are integrated.  And action in one area depends on and influences success in other areas.</a:t>
            </a:r>
          </a:p>
          <a:p>
            <a:endParaRPr lang="en-US" dirty="0"/>
          </a:p>
          <a:p>
            <a:r>
              <a:rPr lang="en-US" dirty="0"/>
              <a:t>The Biosphere underlays it all and we are finally waking up to its fragility.</a:t>
            </a:r>
          </a:p>
          <a:p>
            <a:endParaRPr lang="en-US" dirty="0"/>
          </a:p>
          <a:p>
            <a:r>
              <a:rPr lang="en-US" dirty="0"/>
              <a:t>Society exists within, is constrained by, manages, and changes the biosphere.</a:t>
            </a:r>
          </a:p>
          <a:p>
            <a:endParaRPr lang="en-US" dirty="0"/>
          </a:p>
          <a:p>
            <a:r>
              <a:rPr lang="en-US" dirty="0"/>
              <a:t>And the economy is a social construct built on each of the other layers and deeply dependent on the natural and social capital contained within them.</a:t>
            </a:r>
          </a:p>
          <a:p>
            <a:endParaRPr lang="en-US" dirty="0"/>
          </a:p>
          <a:p>
            <a:r>
              <a:rPr lang="en-US" dirty="0"/>
              <a:t>Progressive companies / Responsible companies / competitive companies are beginning to recognize that their shareholders and clients want to know what  THEY are doing to support the goals for a sustainable future.</a:t>
            </a:r>
          </a:p>
          <a:p>
            <a:pPr marL="361950" lvl="1" indent="0">
              <a:buNone/>
            </a:pPr>
            <a:endParaRPr lang="en-US" b="1" i="1" dirty="0">
              <a:latin typeface="Avenir Medium" panose="02000503020000020003"/>
            </a:endParaRPr>
          </a:p>
          <a:p>
            <a:r>
              <a:rPr lang="en-US" dirty="0"/>
              <a:t>Ask for and Look for reports from the companies you are involved with.  It is a form of accountability—a window into how they view their role in the world.</a:t>
            </a:r>
          </a:p>
        </p:txBody>
      </p:sp>
      <p:sp>
        <p:nvSpPr>
          <p:cNvPr id="4" name="Slide Number Placeholder 3"/>
          <p:cNvSpPr>
            <a:spLocks noGrp="1"/>
          </p:cNvSpPr>
          <p:nvPr>
            <p:ph type="sldNum" sz="quarter" idx="5"/>
          </p:nvPr>
        </p:nvSpPr>
        <p:spPr/>
        <p:txBody>
          <a:bodyPr/>
          <a:lstStyle/>
          <a:p>
            <a:fld id="{DCB962A5-F4AE-E14A-9094-EE45A48B94BC}" type="slidenum">
              <a:rPr lang="en-US" smtClean="0"/>
              <a:t>17</a:t>
            </a:fld>
            <a:endParaRPr lang="en-US"/>
          </a:p>
        </p:txBody>
      </p:sp>
    </p:spTree>
    <p:extLst>
      <p:ext uri="{BB962C8B-B14F-4D97-AF65-F5344CB8AC3E}">
        <p14:creationId xmlns:p14="http://schemas.microsoft.com/office/powerpoint/2010/main" val="3825404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DON’T TRY TO READ ALL THIS!</a:t>
            </a:r>
          </a:p>
          <a:p>
            <a:endParaRPr lang="en-GB" dirty="0"/>
          </a:p>
          <a:p>
            <a:r>
              <a:rPr lang="en-GB" dirty="0"/>
              <a:t>This is a just a quick take on some of the many frameworks and standards that companies, supranational agencies, and countries are being asked to measure themselves against and report according to the metrics put forward</a:t>
            </a:r>
          </a:p>
          <a:p>
            <a:endParaRPr lang="en-GB" dirty="0"/>
          </a:p>
          <a:p>
            <a:r>
              <a:rPr lang="en-GB" dirty="0"/>
              <a:t>The goal of all is greater insight into the strategies and social and environmental footprints of the groups we are putting our money with.  Each of these groups and others can be resources for you if you want to learn more.  In a number of cases at least part of their site content is </a:t>
            </a:r>
            <a:r>
              <a:rPr lang="en-GB" dirty="0" err="1"/>
              <a:t>publically</a:t>
            </a:r>
            <a:r>
              <a:rPr lang="en-GB" dirty="0"/>
              <a:t> available. </a:t>
            </a:r>
          </a:p>
          <a:p>
            <a:endParaRPr lang="en-GB" dirty="0"/>
          </a:p>
          <a:p>
            <a:r>
              <a:rPr lang="en-GB" dirty="0"/>
              <a:t>I’ll also leave you with more resources at the end for reading and research.</a:t>
            </a:r>
          </a:p>
        </p:txBody>
      </p:sp>
      <p:sp>
        <p:nvSpPr>
          <p:cNvPr id="4" name="Slide Number Placeholder 3"/>
          <p:cNvSpPr>
            <a:spLocks noGrp="1"/>
          </p:cNvSpPr>
          <p:nvPr>
            <p:ph type="sldNum" sz="quarter" idx="5"/>
          </p:nvPr>
        </p:nvSpPr>
        <p:spPr/>
        <p:txBody>
          <a:bodyPr/>
          <a:lstStyle/>
          <a:p>
            <a:fld id="{9567B348-CB2D-8A4D-88D9-349E979A0BFB}" type="slidenum">
              <a:rPr lang="en-GB" smtClean="0"/>
              <a:t>18</a:t>
            </a:fld>
            <a:endParaRPr lang="en-GB"/>
          </a:p>
        </p:txBody>
      </p:sp>
    </p:spTree>
    <p:extLst>
      <p:ext uri="{BB962C8B-B14F-4D97-AF65-F5344CB8AC3E}">
        <p14:creationId xmlns:p14="http://schemas.microsoft.com/office/powerpoint/2010/main" val="818928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333333"/>
                </a:solidFill>
                <a:effectLst/>
              </a:rPr>
              <a:t>If your want to do some research on your own this is a very useful 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333333"/>
              </a:solidFill>
              <a:effectLst/>
            </a:endParaRPr>
          </a:p>
          <a:p>
            <a:pPr>
              <a:defRPr/>
            </a:pPr>
            <a:r>
              <a:rPr lang="en-US" i="1" dirty="0"/>
              <a:t>The EU taxonomy </a:t>
            </a:r>
            <a:r>
              <a:rPr lang="en-US" dirty="0"/>
              <a:t>Addresses “greenwashing” by setting out criteria for determining if an activity is environmentally sustainable. </a:t>
            </a:r>
            <a:r>
              <a:rPr lang="en-US" i="1" dirty="0"/>
              <a:t>It is a classification system.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a:r>
              <a:rPr lang="en-US" dirty="0"/>
              <a:t>The Taxonomy only applies to EU entities, but the site is open, and if you have a question as to whether an activity or enterprise can be considered green, they have guidance. </a:t>
            </a:r>
            <a:endParaRPr lang="en-US" u="none" strike="noStrike" dirty="0"/>
          </a:p>
          <a:p>
            <a:pPr algn="l"/>
            <a:endParaRPr lang="en-US" i="0" u="none" strike="noStrike" dirty="0">
              <a:effectLst/>
            </a:endParaRPr>
          </a:p>
          <a:p>
            <a:pPr algn="l"/>
            <a:r>
              <a:rPr lang="en-US" i="0" u="none" strike="noStrike" dirty="0">
                <a:effectLst/>
              </a:rPr>
              <a:t>Rules for most sectors came into effect this month, covering things like steel plants, electric cars and building renovations. The rules for gas and nuclear energy are delayed because of intense lobbying from governments who disagree on whether the fuels help fight climate change.</a:t>
            </a:r>
            <a:r>
              <a:rPr lang="en-US" i="0" dirty="0">
                <a:effectLst/>
              </a:rPr>
              <a:t> The European Commission HAS  proposed a green label for some gas and nuclear, however.</a:t>
            </a:r>
          </a:p>
          <a:p>
            <a:pPr algn="l"/>
            <a:endParaRPr lang="en-US" dirty="0"/>
          </a:p>
          <a:p>
            <a:pPr algn="l"/>
            <a:r>
              <a:rPr lang="en-US" i="0" dirty="0">
                <a:effectLst/>
              </a:rPr>
              <a:t>ANY US fund selling in the EU as “sustainab</a:t>
            </a:r>
            <a:r>
              <a:rPr lang="en-US" dirty="0"/>
              <a:t>le” needs to acknowledge the EU taxonomy.</a:t>
            </a:r>
            <a:endParaRPr lang="en-US" i="0" dirty="0">
              <a:effectLst/>
            </a:endParaRPr>
          </a:p>
          <a:p>
            <a:pPr algn="l"/>
            <a:endParaRPr lang="en-US" i="0" u="none" strike="noStrike" dirty="0">
              <a:effectLst/>
              <a:latin typeface="knowledge-regular"/>
            </a:endParaRPr>
          </a:p>
          <a:p>
            <a:pPr algn="l"/>
            <a:endParaRPr lang="en-US" b="0" i="0" u="none" strike="noStrike" dirty="0">
              <a:solidFill>
                <a:srgbClr val="404040"/>
              </a:solidFill>
              <a:effectLst/>
              <a:latin typeface="knowledge-regular"/>
            </a:endParaRPr>
          </a:p>
          <a:p>
            <a:endParaRPr lang="en-GB" dirty="0"/>
          </a:p>
        </p:txBody>
      </p:sp>
      <p:sp>
        <p:nvSpPr>
          <p:cNvPr id="4" name="Slide Number Placeholder 3"/>
          <p:cNvSpPr>
            <a:spLocks noGrp="1"/>
          </p:cNvSpPr>
          <p:nvPr>
            <p:ph type="sldNum" sz="quarter" idx="5"/>
          </p:nvPr>
        </p:nvSpPr>
        <p:spPr>
          <a:xfrm>
            <a:off x="3884613" y="8716209"/>
            <a:ext cx="2971800" cy="458787"/>
          </a:xfrm>
        </p:spPr>
        <p:txBody>
          <a:bodyPr/>
          <a:lstStyle/>
          <a:p>
            <a:fld id="{9567B348-CB2D-8A4D-88D9-349E979A0BFB}" type="slidenum">
              <a:rPr lang="en-GB" smtClean="0"/>
              <a:t>19</a:t>
            </a:fld>
            <a:endParaRPr lang="en-GB" dirty="0"/>
          </a:p>
        </p:txBody>
      </p:sp>
    </p:spTree>
    <p:extLst>
      <p:ext uri="{BB962C8B-B14F-4D97-AF65-F5344CB8AC3E}">
        <p14:creationId xmlns:p14="http://schemas.microsoft.com/office/powerpoint/2010/main" val="3332080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1818" y="4416048"/>
            <a:ext cx="5486400" cy="3600450"/>
          </a:xfrm>
          <a:prstGeom prst="rect">
            <a:avLst/>
          </a:prstGeom>
        </p:spPr>
        <p:txBody>
          <a:bodyPr/>
          <a:lstStyle/>
          <a:p>
            <a:r>
              <a:rPr lang="en-US" dirty="0"/>
              <a:t>I’m going try to cover in brief  things like the terms that are used, the history of sustainable investment, reporting, and questions you should ask.</a:t>
            </a:r>
          </a:p>
          <a:p>
            <a:endParaRPr lang="en-US" dirty="0"/>
          </a:p>
          <a:p>
            <a:r>
              <a:rPr lang="en-US" dirty="0"/>
              <a:t>Why are these important?</a:t>
            </a:r>
          </a:p>
          <a:p>
            <a:endParaRPr lang="en-US" dirty="0"/>
          </a:p>
          <a:p>
            <a:r>
              <a:rPr lang="en-US" u="sng" dirty="0"/>
              <a:t>There are a lot of terms flying around</a:t>
            </a:r>
            <a:r>
              <a:rPr lang="en-US" dirty="0"/>
              <a:t>.  Although practitioners might argue they are different, in fact, they are often used interchangeably.  For example, Wellesley uses the term “Responsible Investment”</a:t>
            </a:r>
          </a:p>
          <a:p>
            <a:endParaRPr lang="en-US" dirty="0"/>
          </a:p>
          <a:p>
            <a:r>
              <a:rPr lang="en-US" u="sng" dirty="0"/>
              <a:t>Why is the history important</a:t>
            </a:r>
            <a:r>
              <a:rPr lang="en-US" dirty="0"/>
              <a:t>?  Because many money managers will argue there just isn’t enough information yet about how Sustainable Investments perform.  We have decades of experience we can refer to.</a:t>
            </a:r>
          </a:p>
          <a:p>
            <a:endParaRPr lang="en-US" dirty="0"/>
          </a:p>
          <a:p>
            <a:r>
              <a:rPr lang="en-US" u="sng" dirty="0"/>
              <a:t>Why is reporting important? </a:t>
            </a:r>
            <a:r>
              <a:rPr lang="en-US" dirty="0"/>
              <a:t>Because it provides YOU the information you need about where your money is going.  It is a form of accountability for the investor/money manager.</a:t>
            </a:r>
          </a:p>
          <a:p>
            <a:endParaRPr lang="en-US" dirty="0"/>
          </a:p>
          <a:p>
            <a:endParaRPr lang="en-US" dirty="0"/>
          </a:p>
        </p:txBody>
      </p:sp>
      <p:sp>
        <p:nvSpPr>
          <p:cNvPr id="4" name="Slide Number Placeholder 3"/>
          <p:cNvSpPr>
            <a:spLocks noGrp="1"/>
          </p:cNvSpPr>
          <p:nvPr>
            <p:ph type="sldNum" sz="quarter" idx="5"/>
          </p:nvPr>
        </p:nvSpPr>
        <p:spPr/>
        <p:txBody>
          <a:bodyPr/>
          <a:lstStyle/>
          <a:p>
            <a:fld id="{DCB962A5-F4AE-E14A-9094-EE45A48B94BC}" type="slidenum">
              <a:rPr lang="en-US" smtClean="0"/>
              <a:t>2</a:t>
            </a:fld>
            <a:endParaRPr lang="en-US"/>
          </a:p>
        </p:txBody>
      </p:sp>
    </p:spTree>
    <p:extLst>
      <p:ext uri="{BB962C8B-B14F-4D97-AF65-F5344CB8AC3E}">
        <p14:creationId xmlns:p14="http://schemas.microsoft.com/office/powerpoint/2010/main" val="1710707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962A5-F4AE-E14A-9094-EE45A48B94BC}" type="slidenum">
              <a:rPr lang="en-US" smtClean="0"/>
              <a:t>20</a:t>
            </a:fld>
            <a:endParaRPr lang="en-US"/>
          </a:p>
        </p:txBody>
      </p:sp>
    </p:spTree>
    <p:extLst>
      <p:ext uri="{BB962C8B-B14F-4D97-AF65-F5344CB8AC3E}">
        <p14:creationId xmlns:p14="http://schemas.microsoft.com/office/powerpoint/2010/main" val="2775826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962A5-F4AE-E14A-9094-EE45A48B94BC}" type="slidenum">
              <a:rPr lang="en-US" smtClean="0"/>
              <a:t>21</a:t>
            </a:fld>
            <a:endParaRPr lang="en-US"/>
          </a:p>
        </p:txBody>
      </p:sp>
    </p:spTree>
    <p:extLst>
      <p:ext uri="{BB962C8B-B14F-4D97-AF65-F5344CB8AC3E}">
        <p14:creationId xmlns:p14="http://schemas.microsoft.com/office/powerpoint/2010/main" val="1224197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962A5-F4AE-E14A-9094-EE45A48B94BC}" type="slidenum">
              <a:rPr lang="en-US" smtClean="0"/>
              <a:t>22</a:t>
            </a:fld>
            <a:endParaRPr lang="en-US"/>
          </a:p>
        </p:txBody>
      </p:sp>
    </p:spTree>
    <p:extLst>
      <p:ext uri="{BB962C8B-B14F-4D97-AF65-F5344CB8AC3E}">
        <p14:creationId xmlns:p14="http://schemas.microsoft.com/office/powerpoint/2010/main" val="134657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962A5-F4AE-E14A-9094-EE45A48B94BC}" type="slidenum">
              <a:rPr lang="en-US" smtClean="0"/>
              <a:t>23</a:t>
            </a:fld>
            <a:endParaRPr lang="en-US"/>
          </a:p>
        </p:txBody>
      </p:sp>
    </p:spTree>
    <p:extLst>
      <p:ext uri="{BB962C8B-B14F-4D97-AF65-F5344CB8AC3E}">
        <p14:creationId xmlns:p14="http://schemas.microsoft.com/office/powerpoint/2010/main" val="3513342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962A5-F4AE-E14A-9094-EE45A48B94BC}" type="slidenum">
              <a:rPr lang="en-US" smtClean="0"/>
              <a:t>24</a:t>
            </a:fld>
            <a:endParaRPr lang="en-US"/>
          </a:p>
        </p:txBody>
      </p:sp>
    </p:spTree>
    <p:extLst>
      <p:ext uri="{BB962C8B-B14F-4D97-AF65-F5344CB8AC3E}">
        <p14:creationId xmlns:p14="http://schemas.microsoft.com/office/powerpoint/2010/main" val="2111583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I’ve tried to include sources that put significant information up in the public domain.  </a:t>
            </a:r>
          </a:p>
          <a:p>
            <a:endParaRPr lang="en-US" dirty="0"/>
          </a:p>
          <a:p>
            <a:endParaRPr lang="en-US" dirty="0"/>
          </a:p>
          <a:p>
            <a:r>
              <a:rPr lang="en-US" dirty="0"/>
              <a:t>The US SIF has educational materials, a directory of asset managers and advisors, and research on its web.</a:t>
            </a:r>
          </a:p>
          <a:p>
            <a:endParaRPr lang="en-US" dirty="0"/>
          </a:p>
          <a:p>
            <a:r>
              <a:rPr lang="en-US" dirty="0"/>
              <a:t>First Affirmative is a network of independent financial advisors committed to sustainable investment.</a:t>
            </a:r>
          </a:p>
          <a:p>
            <a:endParaRPr lang="en-US" dirty="0"/>
          </a:p>
          <a:p>
            <a:r>
              <a:rPr lang="en-US" dirty="0"/>
              <a:t>PRI is the global organization charged with promoting ESG—most proactive companies are members—check to see if your bank or investment house reports to them and if you can access their “transparency report”</a:t>
            </a:r>
          </a:p>
          <a:p>
            <a:endParaRPr lang="en-US" dirty="0"/>
          </a:p>
        </p:txBody>
      </p:sp>
      <p:sp>
        <p:nvSpPr>
          <p:cNvPr id="4" name="Slide Number Placeholder 3"/>
          <p:cNvSpPr>
            <a:spLocks noGrp="1"/>
          </p:cNvSpPr>
          <p:nvPr>
            <p:ph type="sldNum" sz="quarter" idx="5"/>
          </p:nvPr>
        </p:nvSpPr>
        <p:spPr/>
        <p:txBody>
          <a:bodyPr/>
          <a:lstStyle/>
          <a:p>
            <a:fld id="{DCB962A5-F4AE-E14A-9094-EE45A48B94BC}" type="slidenum">
              <a:rPr lang="en-US" smtClean="0"/>
              <a:t>25</a:t>
            </a:fld>
            <a:endParaRPr lang="en-US"/>
          </a:p>
        </p:txBody>
      </p:sp>
    </p:spTree>
    <p:extLst>
      <p:ext uri="{BB962C8B-B14F-4D97-AF65-F5344CB8AC3E}">
        <p14:creationId xmlns:p14="http://schemas.microsoft.com/office/powerpoint/2010/main" val="1481681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AS YOU SOW is a highly respected advocacy and research group.</a:t>
            </a:r>
          </a:p>
          <a:p>
            <a:endParaRPr lang="en-US" dirty="0"/>
          </a:p>
          <a:p>
            <a:r>
              <a:rPr lang="en-US" dirty="0"/>
              <a:t>CDP is the Grandmother of carbon accounting for corporations</a:t>
            </a:r>
          </a:p>
          <a:p>
            <a:endParaRPr lang="en-US" dirty="0"/>
          </a:p>
          <a:p>
            <a:r>
              <a:rPr lang="en-US" dirty="0"/>
              <a:t>Carbon tracker is a good independent ranker of climate performance.</a:t>
            </a:r>
          </a:p>
          <a:p>
            <a:endParaRPr lang="en-US" dirty="0"/>
          </a:p>
          <a:p>
            <a:r>
              <a:rPr lang="en-US" dirty="0"/>
              <a:t>There is lots, lots more.  Google away.</a:t>
            </a:r>
          </a:p>
          <a:p>
            <a:endParaRPr lang="en-US" dirty="0"/>
          </a:p>
          <a:p>
            <a:r>
              <a:rPr lang="en-US" dirty="0"/>
              <a:t>GO AT ‘EM.  Good luck!</a:t>
            </a:r>
          </a:p>
        </p:txBody>
      </p:sp>
      <p:sp>
        <p:nvSpPr>
          <p:cNvPr id="4" name="Slide Number Placeholder 3"/>
          <p:cNvSpPr>
            <a:spLocks noGrp="1"/>
          </p:cNvSpPr>
          <p:nvPr>
            <p:ph type="sldNum" sz="quarter" idx="5"/>
          </p:nvPr>
        </p:nvSpPr>
        <p:spPr/>
        <p:txBody>
          <a:bodyPr/>
          <a:lstStyle/>
          <a:p>
            <a:fld id="{DCB962A5-F4AE-E14A-9094-EE45A48B94BC}" type="slidenum">
              <a:rPr lang="en-US" smtClean="0"/>
              <a:t>26</a:t>
            </a:fld>
            <a:endParaRPr lang="en-US"/>
          </a:p>
        </p:txBody>
      </p:sp>
    </p:spTree>
    <p:extLst>
      <p:ext uri="{BB962C8B-B14F-4D97-AF65-F5344CB8AC3E}">
        <p14:creationId xmlns:p14="http://schemas.microsoft.com/office/powerpoint/2010/main" val="3949085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962A5-F4AE-E14A-9094-EE45A48B94BC}" type="slidenum">
              <a:rPr lang="en-US" smtClean="0"/>
              <a:t>27</a:t>
            </a:fld>
            <a:endParaRPr lang="en-US"/>
          </a:p>
        </p:txBody>
      </p:sp>
    </p:spTree>
    <p:extLst>
      <p:ext uri="{BB962C8B-B14F-4D97-AF65-F5344CB8AC3E}">
        <p14:creationId xmlns:p14="http://schemas.microsoft.com/office/powerpoint/2010/main" val="1204849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First, Although the terms are frequently muddled or mixed up, I view ESG investing as a subset of all good investing, including Sustainable Investing</a:t>
            </a:r>
          </a:p>
          <a:p>
            <a:endParaRPr lang="en-US" dirty="0"/>
          </a:p>
          <a:p>
            <a:r>
              <a:rPr lang="en-US" dirty="0"/>
              <a:t>ESG refers to “Environment, Social, and Governance” assessment and standards. This is when investments—whether bonds or equities or alternatives are assessed for their quality of management in each of these 3 areas.</a:t>
            </a:r>
          </a:p>
          <a:p>
            <a:endParaRPr lang="en-US" dirty="0"/>
          </a:p>
          <a:p>
            <a:r>
              <a:rPr lang="en-US" dirty="0"/>
              <a:t> In the Investing community, ESG is the fastest-growing segment of the asset management industry. </a:t>
            </a:r>
          </a:p>
          <a:p>
            <a:br>
              <a:rPr lang="en-US" dirty="0"/>
            </a:br>
            <a:r>
              <a:rPr lang="en-US" dirty="0"/>
              <a:t>But this area is new and a bit of a wild west. Critics say some companies and investors are using the loosely defined terms to “greenwash,” or make unrealistic or misleading claims, especially about their environmental credentials.</a:t>
            </a:r>
          </a:p>
          <a:p>
            <a:endParaRPr lang="en-US" dirty="0"/>
          </a:p>
        </p:txBody>
      </p:sp>
      <p:sp>
        <p:nvSpPr>
          <p:cNvPr id="4" name="Slide Number Placeholder 3"/>
          <p:cNvSpPr>
            <a:spLocks noGrp="1"/>
          </p:cNvSpPr>
          <p:nvPr>
            <p:ph type="sldNum" sz="quarter" idx="5"/>
          </p:nvPr>
        </p:nvSpPr>
        <p:spPr/>
        <p:txBody>
          <a:bodyPr/>
          <a:lstStyle/>
          <a:p>
            <a:fld id="{DCB962A5-F4AE-E14A-9094-EE45A48B94BC}" type="slidenum">
              <a:rPr lang="en-US" smtClean="0"/>
              <a:t>3</a:t>
            </a:fld>
            <a:endParaRPr lang="en-US"/>
          </a:p>
        </p:txBody>
      </p:sp>
    </p:spTree>
    <p:extLst>
      <p:ext uri="{BB962C8B-B14F-4D97-AF65-F5344CB8AC3E}">
        <p14:creationId xmlns:p14="http://schemas.microsoft.com/office/powerpoint/2010/main" val="629427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a:defRPr/>
            </a:pPr>
            <a:r>
              <a:rPr lang="en-GB" dirty="0"/>
              <a:t>Many of these names are used just to describe the practice of investing with consideration for specific issues. But now they are being blended under “Sustainable Investing. “</a:t>
            </a:r>
          </a:p>
          <a:p>
            <a:pPr>
              <a:defRPr/>
            </a:pPr>
            <a:endParaRPr lang="en-GB" dirty="0"/>
          </a:p>
          <a:p>
            <a:pPr>
              <a:defRPr/>
            </a:pPr>
            <a:r>
              <a:rPr lang="en-GB" dirty="0"/>
              <a:t>Sometimes the preferred terms vary by geographic region and some are subsets of others--like green investing may be part of impact investing etc.</a:t>
            </a:r>
          </a:p>
          <a:p>
            <a:pPr>
              <a:defRPr/>
            </a:pPr>
            <a:endParaRPr lang="en-GB" dirty="0"/>
          </a:p>
          <a:p>
            <a:pPr>
              <a:defRPr/>
            </a:pPr>
            <a:r>
              <a:rPr lang="en-GB" dirty="0"/>
              <a:t>Some of these terms are no longer commonly used or are phasing out like triple bottom line investing.  This also adds to the confusion.</a:t>
            </a:r>
            <a:endParaRPr lang="en-GB" sz="1200" dirty="0"/>
          </a:p>
          <a:p>
            <a:endParaRPr lang="en-GB" dirty="0"/>
          </a:p>
        </p:txBody>
      </p:sp>
      <p:sp>
        <p:nvSpPr>
          <p:cNvPr id="4" name="Slide Number Placeholder 3"/>
          <p:cNvSpPr>
            <a:spLocks noGrp="1"/>
          </p:cNvSpPr>
          <p:nvPr>
            <p:ph type="sldNum" sz="quarter" idx="5"/>
          </p:nvPr>
        </p:nvSpPr>
        <p:spPr/>
        <p:txBody>
          <a:bodyPr/>
          <a:lstStyle/>
          <a:p>
            <a:fld id="{9567B348-CB2D-8A4D-88D9-349E979A0BFB}" type="slidenum">
              <a:rPr lang="en-GB" smtClean="0"/>
              <a:t>4</a:t>
            </a:fld>
            <a:endParaRPr lang="en-GB" dirty="0"/>
          </a:p>
        </p:txBody>
      </p:sp>
    </p:spTree>
    <p:extLst>
      <p:ext uri="{BB962C8B-B14F-4D97-AF65-F5344CB8AC3E}">
        <p14:creationId xmlns:p14="http://schemas.microsoft.com/office/powerpoint/2010/main" val="12917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08563"/>
          </a:xfrm>
          <a:prstGeom prst="rect">
            <a:avLst/>
          </a:prstGeom>
        </p:spPr>
        <p:txBody>
          <a:bodyPr/>
          <a:lstStyle/>
          <a:p>
            <a:r>
              <a:rPr lang="en-US" sz="1050" dirty="0">
                <a:latin typeface="+mj-lt"/>
                <a:cs typeface="Calibri" panose="020F0502020204030204" pitchFamily="34" charset="0"/>
              </a:rPr>
              <a:t>Investment managers use multiple approaches to analyse their investments.  But for Sustainable investment it really falls into 4 broad areas.</a:t>
            </a:r>
          </a:p>
          <a:p>
            <a:endParaRPr lang="en-US" sz="1050" dirty="0">
              <a:latin typeface="+mj-lt"/>
              <a:cs typeface="Calibri" panose="020F0502020204030204" pitchFamily="34" charset="0"/>
            </a:endParaRPr>
          </a:p>
          <a:p>
            <a:r>
              <a:rPr lang="en-GB" sz="1050" b="1" dirty="0">
                <a:latin typeface="+mj-lt"/>
              </a:rPr>
              <a:t>Your banks, insurance companies, NGOs  and almost all institutional investors are </a:t>
            </a:r>
            <a:r>
              <a:rPr lang="en-GB" sz="1050" b="1" u="sng" dirty="0">
                <a:latin typeface="+mj-lt"/>
              </a:rPr>
              <a:t>consciously</a:t>
            </a:r>
            <a:r>
              <a:rPr lang="en-GB" sz="1050" b="1" dirty="0">
                <a:latin typeface="+mj-lt"/>
              </a:rPr>
              <a:t> choosing or NOT choosing to pursue these approaches.  </a:t>
            </a:r>
          </a:p>
          <a:p>
            <a:endParaRPr lang="en-US" sz="1050" b="1" dirty="0">
              <a:latin typeface="+mj-lt"/>
              <a:cs typeface="Calibri" panose="020F0502020204030204" pitchFamily="34" charset="0"/>
            </a:endParaRPr>
          </a:p>
          <a:p>
            <a:r>
              <a:rPr lang="en-US" sz="1050" b="1" dirty="0">
                <a:latin typeface="+mj-lt"/>
                <a:cs typeface="Calibri" panose="020F0502020204030204" pitchFamily="34" charset="0"/>
              </a:rPr>
              <a:t>SRI:  Socially responsible investment</a:t>
            </a:r>
            <a:r>
              <a:rPr lang="en-US" sz="1050" dirty="0">
                <a:latin typeface="+mj-lt"/>
                <a:cs typeface="Calibri" panose="020F0502020204030204" pitchFamily="34" charset="0"/>
              </a:rPr>
              <a:t>:  </a:t>
            </a:r>
            <a:r>
              <a:rPr lang="en-US" sz="1050" b="1" dirty="0">
                <a:latin typeface="+mj-lt"/>
                <a:cs typeface="Calibri" panose="020F0502020204030204" pitchFamily="34" charset="0"/>
              </a:rPr>
              <a:t>“KNOW WHY YOU OWN IT”. </a:t>
            </a:r>
            <a:r>
              <a:rPr lang="en-GB" sz="1050" b="1" dirty="0">
                <a:latin typeface="+mj-lt"/>
                <a:cs typeface="Calibri" panose="020F0502020204030204" pitchFamily="34" charset="0"/>
              </a:rPr>
              <a:t>Historically, this has focused on </a:t>
            </a:r>
            <a:r>
              <a:rPr lang="en-GB" sz="1050" b="1" i="1" dirty="0">
                <a:latin typeface="+mj-lt"/>
                <a:cs typeface="Calibri" panose="020F0502020204030204" pitchFamily="34" charset="0"/>
              </a:rPr>
              <a:t>negative</a:t>
            </a:r>
            <a:r>
              <a:rPr lang="en-GB" sz="1050" b="1" dirty="0">
                <a:latin typeface="+mj-lt"/>
                <a:cs typeface="Calibri" panose="020F0502020204030204" pitchFamily="34" charset="0"/>
              </a:rPr>
              <a:t>, or </a:t>
            </a:r>
            <a:r>
              <a:rPr lang="en-GB" sz="1050" b="1" i="1" dirty="0">
                <a:latin typeface="+mj-lt"/>
                <a:cs typeface="Calibri" panose="020F0502020204030204" pitchFamily="34" charset="0"/>
              </a:rPr>
              <a:t>exclusionary</a:t>
            </a:r>
            <a:r>
              <a:rPr lang="en-GB" sz="1050" b="1" dirty="0">
                <a:latin typeface="+mj-lt"/>
                <a:cs typeface="Calibri" panose="020F0502020204030204" pitchFamily="34" charset="0"/>
              </a:rPr>
              <a:t> criteria; screening out investments based on moral or ethical considerations.</a:t>
            </a:r>
            <a:r>
              <a:rPr lang="en-GB" sz="1050" dirty="0">
                <a:latin typeface="+mj-lt"/>
                <a:cs typeface="Calibri" panose="020F0502020204030204" pitchFamily="34" charset="0"/>
              </a:rPr>
              <a:t>  Examples of asset managers include </a:t>
            </a:r>
            <a:r>
              <a:rPr lang="en-GB" sz="1050" dirty="0" err="1">
                <a:latin typeface="+mj-lt"/>
                <a:cs typeface="Calibri" panose="020F0502020204030204" pitchFamily="34" charset="0"/>
              </a:rPr>
              <a:t>Everence</a:t>
            </a:r>
            <a:r>
              <a:rPr lang="en-GB" sz="1050" dirty="0">
                <a:latin typeface="+mj-lt"/>
                <a:cs typeface="Calibri" panose="020F0502020204030204" pitchFamily="34" charset="0"/>
              </a:rPr>
              <a:t>, Pax, Trillium, Calvert, and many others.  Issues like Apartheid,  Nuclear power, Armaments</a:t>
            </a:r>
          </a:p>
          <a:p>
            <a:endParaRPr lang="en-GB" sz="1050" dirty="0">
              <a:latin typeface="+mj-lt"/>
              <a:cs typeface="Calibri" panose="020F0502020204030204" pitchFamily="34" charset="0"/>
            </a:endParaRPr>
          </a:p>
          <a:p>
            <a:r>
              <a:rPr lang="en-GB" sz="1050" b="1" dirty="0">
                <a:latin typeface="+mj-lt"/>
                <a:cs typeface="Calibri" panose="020F0502020204030204" pitchFamily="34" charset="0"/>
              </a:rPr>
              <a:t>ESG: “KNOW WHAT YOU ARE INVESTED IN</a:t>
            </a:r>
            <a:r>
              <a:rPr lang="en-GB" sz="1050" dirty="0">
                <a:latin typeface="+mj-lt"/>
                <a:cs typeface="Calibri" panose="020F0502020204030204" pitchFamily="34" charset="0"/>
              </a:rPr>
              <a:t>” </a:t>
            </a:r>
            <a:r>
              <a:rPr lang="en-GB" sz="1050" b="1" dirty="0">
                <a:latin typeface="+mj-lt"/>
                <a:cs typeface="Calibri" panose="020F0502020204030204" pitchFamily="34" charset="0"/>
              </a:rPr>
              <a:t>The </a:t>
            </a:r>
            <a:r>
              <a:rPr lang="en-GB" sz="1050" b="1" i="1" dirty="0">
                <a:latin typeface="+mj-lt"/>
                <a:cs typeface="Calibri" panose="020F0502020204030204" pitchFamily="34" charset="0"/>
              </a:rPr>
              <a:t>systematic</a:t>
            </a:r>
            <a:r>
              <a:rPr lang="en-GB" sz="1050" b="1" dirty="0">
                <a:latin typeface="+mj-lt"/>
                <a:cs typeface="Calibri" panose="020F0502020204030204" pitchFamily="34" charset="0"/>
              </a:rPr>
              <a:t> assessment </a:t>
            </a:r>
            <a:r>
              <a:rPr lang="en-GB" sz="1050" b="1" i="1" dirty="0">
                <a:latin typeface="+mj-lt"/>
                <a:cs typeface="Calibri" panose="020F0502020204030204" pitchFamily="34" charset="0"/>
              </a:rPr>
              <a:t>of Environmental Social and Governance concerns  in </a:t>
            </a:r>
            <a:r>
              <a:rPr lang="en-GB" sz="1050" b="1" dirty="0">
                <a:latin typeface="+mj-lt"/>
                <a:cs typeface="Calibri" panose="020F0502020204030204" pitchFamily="34" charset="0"/>
              </a:rPr>
              <a:t>investment processes </a:t>
            </a:r>
            <a:r>
              <a:rPr lang="en-GB" sz="1050" dirty="0">
                <a:latin typeface="+mj-lt"/>
                <a:cs typeface="Calibri" panose="020F0502020204030204" pitchFamily="34" charset="0"/>
              </a:rPr>
              <a:t>is now becoming </a:t>
            </a:r>
            <a:r>
              <a:rPr lang="en-GB" sz="1050" b="1" dirty="0">
                <a:latin typeface="+mj-lt"/>
                <a:cs typeface="Calibri" panose="020F0502020204030204" pitchFamily="34" charset="0"/>
              </a:rPr>
              <a:t>mainstream</a:t>
            </a:r>
            <a:r>
              <a:rPr lang="en-GB" sz="1050" dirty="0">
                <a:latin typeface="+mj-lt"/>
                <a:cs typeface="Calibri" panose="020F0502020204030204" pitchFamily="34" charset="0"/>
              </a:rPr>
              <a:t> and you will see mutual fund offerings listed  – But….they must be queried carefully. Goldman Sachs, BNY Mellon examples</a:t>
            </a:r>
          </a:p>
          <a:p>
            <a:endParaRPr lang="en-GB" sz="1050" b="1" dirty="0">
              <a:latin typeface="+mj-lt"/>
              <a:cs typeface="Calibri" panose="020F0502020204030204" pitchFamily="34" charset="0"/>
            </a:endParaRPr>
          </a:p>
          <a:p>
            <a:r>
              <a:rPr lang="en-GB" sz="1050" b="1" dirty="0">
                <a:latin typeface="+mj-lt"/>
                <a:cs typeface="Calibri" panose="020F0502020204030204" pitchFamily="34" charset="0"/>
              </a:rPr>
              <a:t>IMPACT INVESTING</a:t>
            </a:r>
            <a:r>
              <a:rPr lang="en-GB" sz="1050" dirty="0">
                <a:latin typeface="+mj-lt"/>
                <a:cs typeface="Calibri" panose="020F0502020204030204" pitchFamily="34" charset="0"/>
              </a:rPr>
              <a:t>:  </a:t>
            </a:r>
            <a:r>
              <a:rPr lang="en-GB" sz="1050" b="1" dirty="0">
                <a:latin typeface="+mj-lt"/>
                <a:cs typeface="Calibri" panose="020F0502020204030204" pitchFamily="34" charset="0"/>
              </a:rPr>
              <a:t>“KNOW WHAT IT DOES” This is </a:t>
            </a:r>
            <a:r>
              <a:rPr lang="en-GB" sz="1050" b="1" dirty="0"/>
              <a:t>Investing  </a:t>
            </a:r>
            <a:r>
              <a:rPr lang="en-GB" sz="1050" b="1" i="1" dirty="0"/>
              <a:t>to generate </a:t>
            </a:r>
            <a:r>
              <a:rPr lang="en-GB" sz="1050" b="1" i="1" u="sng" dirty="0"/>
              <a:t>specific</a:t>
            </a:r>
            <a:r>
              <a:rPr lang="en-GB" sz="1050" b="1" i="1" dirty="0"/>
              <a:t>, measurable and positive social and/or environmental outcomes</a:t>
            </a:r>
            <a:r>
              <a:rPr lang="en-GB" sz="1050" b="1" dirty="0"/>
              <a:t>. This IS the new horizon.  </a:t>
            </a:r>
            <a:r>
              <a:rPr lang="en-GB" sz="1050" dirty="0">
                <a:latin typeface="+mj-lt"/>
              </a:rPr>
              <a:t>Affirmative Investment is an example of an impact investor</a:t>
            </a:r>
          </a:p>
          <a:p>
            <a:endParaRPr lang="en-GB" sz="1050" b="1" dirty="0">
              <a:latin typeface="+mj-lt"/>
            </a:endParaRPr>
          </a:p>
          <a:p>
            <a:r>
              <a:rPr lang="en-GB" sz="1050" b="1" dirty="0">
                <a:latin typeface="+mj-lt"/>
              </a:rPr>
              <a:t>STEWARDSHIP/ENGAGEMENT:  “KNOW HOW TO CHANGE IT.” With engagement  </a:t>
            </a:r>
            <a:r>
              <a:rPr lang="en-GB" sz="1050" dirty="0">
                <a:latin typeface="+mj-lt"/>
              </a:rPr>
              <a:t>Investors work to  </a:t>
            </a:r>
            <a:r>
              <a:rPr lang="en-GB" sz="1050" i="1" dirty="0">
                <a:latin typeface="+mj-lt"/>
              </a:rPr>
              <a:t>positively influence </a:t>
            </a:r>
            <a:r>
              <a:rPr lang="en-GB" sz="1050" dirty="0">
                <a:latin typeface="+mj-lt"/>
              </a:rPr>
              <a:t>corporate or issuer behaviour. In Affirmative we frequently worked with potential investees to get certain changes, for example in reporting.</a:t>
            </a:r>
          </a:p>
          <a:p>
            <a:endParaRPr lang="en-GB" sz="1050" b="1" dirty="0">
              <a:latin typeface="+mj-lt"/>
            </a:endParaRPr>
          </a:p>
          <a:p>
            <a:endParaRPr lang="en-US"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CB962A5-F4AE-E14A-9094-EE45A48B94BC}" type="slidenum">
              <a:rPr lang="en-US" smtClean="0"/>
              <a:t>5</a:t>
            </a:fld>
            <a:endParaRPr lang="en-US"/>
          </a:p>
        </p:txBody>
      </p:sp>
    </p:spTree>
    <p:extLst>
      <p:ext uri="{BB962C8B-B14F-4D97-AF65-F5344CB8AC3E}">
        <p14:creationId xmlns:p14="http://schemas.microsoft.com/office/powerpoint/2010/main" val="2486277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fld id="{DCB962A5-F4AE-E14A-9094-EE45A48B94BC}" type="slidenum">
              <a:rPr lang="en-US" smtClean="0"/>
              <a:t>6</a:t>
            </a:fld>
            <a:endParaRPr lang="en-US"/>
          </a:p>
        </p:txBody>
      </p:sp>
    </p:spTree>
    <p:extLst>
      <p:ext uri="{BB962C8B-B14F-4D97-AF65-F5344CB8AC3E}">
        <p14:creationId xmlns:p14="http://schemas.microsoft.com/office/powerpoint/2010/main" val="1263667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Sustainable investing has been with us for many years and will be for many years to come. </a:t>
            </a:r>
          </a:p>
          <a:p>
            <a:endParaRPr lang="en-US" dirty="0"/>
          </a:p>
          <a:p>
            <a:r>
              <a:rPr lang="en-US" dirty="0"/>
              <a:t>This </a:t>
            </a:r>
            <a:r>
              <a:rPr lang="en-US" b="1" u="sng" dirty="0"/>
              <a:t>perpetual </a:t>
            </a:r>
            <a:r>
              <a:rPr lang="en-US" dirty="0"/>
              <a:t>Dutch</a:t>
            </a:r>
            <a:r>
              <a:rPr lang="en-US" baseline="0" dirty="0"/>
              <a:t> water bond was issued in 1624 to rebuild a key dike after a devastating flood. Yale University holds the bond and still collects Euros 15 a year in interest paid out by the Water Board</a:t>
            </a:r>
          </a:p>
          <a:p>
            <a:endParaRPr lang="en-US" baseline="0" dirty="0"/>
          </a:p>
          <a:p>
            <a:r>
              <a:rPr lang="en-US" baseline="0" dirty="0"/>
              <a:t>In 2014, DC Water in Washington  issued a $350 million </a:t>
            </a:r>
            <a:r>
              <a:rPr lang="en-US" b="1" u="sng" baseline="0" dirty="0"/>
              <a:t>Centur</a:t>
            </a:r>
            <a:r>
              <a:rPr lang="en-US" baseline="0" dirty="0"/>
              <a:t>y bond specifically to fund part of the DC Clean Rivers Project.  </a:t>
            </a:r>
            <a:r>
              <a:rPr lang="en-US" dirty="0"/>
              <a:t>The proceeds are being used for an overflow tunnel and for green infrastructure, including rain gardens, permeable pavement on streets and alleys, and two green infrastructure parks in the Rock Creek sewer-shed.  It pays 4.8% annually in interest and doesn’t mature until </a:t>
            </a:r>
            <a:r>
              <a:rPr lang="en-US" sz="1600" dirty="0"/>
              <a:t>2114</a:t>
            </a:r>
          </a:p>
        </p:txBody>
      </p:sp>
      <p:sp>
        <p:nvSpPr>
          <p:cNvPr id="4" name="Slide Number Placeholder 3"/>
          <p:cNvSpPr>
            <a:spLocks noGrp="1"/>
          </p:cNvSpPr>
          <p:nvPr>
            <p:ph type="sldNum" sz="quarter" idx="5"/>
          </p:nvPr>
        </p:nvSpPr>
        <p:spPr/>
        <p:txBody>
          <a:bodyPr/>
          <a:lstStyle/>
          <a:p>
            <a:fld id="{DCB962A5-F4AE-E14A-9094-EE45A48B94BC}" type="slidenum">
              <a:rPr lang="en-US" smtClean="0"/>
              <a:t>7</a:t>
            </a:fld>
            <a:endParaRPr lang="en-US"/>
          </a:p>
        </p:txBody>
      </p:sp>
    </p:spTree>
    <p:extLst>
      <p:ext uri="{BB962C8B-B14F-4D97-AF65-F5344CB8AC3E}">
        <p14:creationId xmlns:p14="http://schemas.microsoft.com/office/powerpoint/2010/main" val="3120975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5983" y="422910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latin typeface="Calibri" panose="020F0502020204030204" pitchFamily="34" charset="0"/>
                <a:cs typeface="Calibri" panose="020F0502020204030204" pitchFamily="34" charset="0"/>
              </a:rPr>
              <a:t>DON’T try to read all of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latin typeface="Calibri" panose="020F0502020204030204" pitchFamily="34" charset="0"/>
                <a:cs typeface="Calibri" panose="020F0502020204030204" pitchFamily="34" charset="0"/>
              </a:rPr>
              <a:t>Although Sustainable</a:t>
            </a:r>
            <a:r>
              <a:rPr lang="en-US" sz="900" baseline="0" dirty="0">
                <a:latin typeface="Calibri" panose="020F0502020204030204" pitchFamily="34" charset="0"/>
                <a:cs typeface="Calibri" panose="020F0502020204030204" pitchFamily="34" charset="0"/>
              </a:rPr>
              <a:t> Investing is NOT a new concept, it IS evolving.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latin typeface="Calibri" panose="020F0502020204030204" pitchFamily="34" charset="0"/>
                <a:cs typeface="Calibri" panose="020F0502020204030204" pitchFamily="34" charset="0"/>
              </a:rPr>
              <a:t>In the 1960’s and before</a:t>
            </a:r>
            <a:r>
              <a:rPr lang="en-US" sz="900" dirty="0">
                <a:latin typeface="Calibri" panose="020F0502020204030204" pitchFamily="34" charset="0"/>
                <a:cs typeface="Calibri" panose="020F0502020204030204" pitchFamily="34" charset="0"/>
              </a:rPr>
              <a:t>, the sustainable investment community was mostly made up of</a:t>
            </a:r>
            <a:r>
              <a:rPr lang="en-US" sz="900" b="1" dirty="0">
                <a:latin typeface="Calibri" panose="020F0502020204030204" pitchFamily="34" charset="0"/>
                <a:cs typeface="Calibri" panose="020F0502020204030204" pitchFamily="34" charset="0"/>
              </a:rPr>
              <a:t> Faith-based groups</a:t>
            </a:r>
            <a:r>
              <a:rPr lang="en-US" sz="900" dirty="0">
                <a:latin typeface="Calibri" panose="020F0502020204030204" pitchFamily="34" charset="0"/>
                <a:cs typeface="Calibri" panose="020F0502020204030204" pitchFamily="34" charset="0"/>
              </a:rPr>
              <a:t>—like the Quakers or Christian Brothers.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latin typeface="Calibri" panose="020F0502020204030204" pitchFamily="34" charset="0"/>
                <a:cs typeface="Calibri" panose="020F0502020204030204" pitchFamily="34" charset="0"/>
              </a:rPr>
              <a:t>In the 1970’s and ’80’s </a:t>
            </a:r>
            <a:r>
              <a:rPr lang="en-US" sz="900" dirty="0">
                <a:latin typeface="Calibri" panose="020F0502020204030204" pitchFamily="34" charset="0"/>
                <a:cs typeface="Calibri" panose="020F0502020204030204" pitchFamily="34" charset="0"/>
              </a:rPr>
              <a:t>Environmental and Social concerns and </a:t>
            </a:r>
            <a:r>
              <a:rPr lang="en-US" sz="900" b="1" dirty="0">
                <a:latin typeface="Calibri" panose="020F0502020204030204" pitchFamily="34" charset="0"/>
                <a:cs typeface="Calibri" panose="020F0502020204030204" pitchFamily="34" charset="0"/>
              </a:rPr>
              <a:t>exclusions</a:t>
            </a:r>
            <a:r>
              <a:rPr lang="en-US" sz="900" dirty="0">
                <a:latin typeface="Calibri" panose="020F0502020204030204" pitchFamily="34" charset="0"/>
                <a:cs typeface="Calibri" panose="020F0502020204030204" pitchFamily="34" charset="0"/>
              </a:rPr>
              <a:t> came in—think </a:t>
            </a:r>
            <a:r>
              <a:rPr lang="en-US" sz="900" b="1" dirty="0">
                <a:latin typeface="Calibri" panose="020F0502020204030204" pitchFamily="34" charset="0"/>
                <a:cs typeface="Calibri" panose="020F0502020204030204" pitchFamily="34" charset="0"/>
              </a:rPr>
              <a:t>anti-apartheid, anti-war, and anti-nuclear divestment movements.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latin typeface="Calibri" panose="020F0502020204030204" pitchFamily="34" charset="0"/>
                <a:cs typeface="Calibri" panose="020F0502020204030204" pitchFamily="34" charset="0"/>
              </a:rPr>
              <a:t>In the 1990’s, transparency and accountability </a:t>
            </a:r>
            <a:r>
              <a:rPr lang="en-US" sz="900" dirty="0">
                <a:latin typeface="Calibri" panose="020F0502020204030204" pitchFamily="34" charset="0"/>
                <a:cs typeface="Calibri" panose="020F0502020204030204" pitchFamily="34" charset="0"/>
              </a:rPr>
              <a:t>began to enter into the mix—Global Reporting Initiative, and the Dow Jones Sustainability Index were launched.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latin typeface="Calibri" panose="020F0502020204030204" pitchFamily="34" charset="0"/>
                <a:cs typeface="Calibri" panose="020F0502020204030204" pitchFamily="34" charset="0"/>
              </a:rPr>
              <a:t>In the early 2000’s</a:t>
            </a:r>
            <a:r>
              <a:rPr lang="en-US" sz="900" dirty="0">
                <a:latin typeface="Calibri" panose="020F0502020204030204" pitchFamily="34" charset="0"/>
                <a:cs typeface="Calibri" panose="020F0502020204030204" pitchFamily="34" charset="0"/>
              </a:rPr>
              <a:t>, </a:t>
            </a:r>
            <a:r>
              <a:rPr lang="en-US" sz="900" b="1" dirty="0">
                <a:latin typeface="Calibri" panose="020F0502020204030204" pitchFamily="34" charset="0"/>
                <a:cs typeface="Calibri" panose="020F0502020204030204" pitchFamily="34" charset="0"/>
              </a:rPr>
              <a:t>CDP</a:t>
            </a:r>
            <a:r>
              <a:rPr lang="en-US" sz="900" dirty="0">
                <a:latin typeface="Calibri" panose="020F0502020204030204" pitchFamily="34" charset="0"/>
                <a:cs typeface="Calibri" panose="020F0502020204030204" pitchFamily="34" charset="0"/>
              </a:rPr>
              <a:t> launched its carbon accounting and reporting platform for corporations to “come clean”.  The </a:t>
            </a:r>
            <a:r>
              <a:rPr lang="en-US" sz="900" b="1" dirty="0">
                <a:latin typeface="Calibri" panose="020F0502020204030204" pitchFamily="34" charset="0"/>
                <a:cs typeface="Calibri" panose="020F0502020204030204" pitchFamily="34" charset="0"/>
              </a:rPr>
              <a:t>UN launched PRI</a:t>
            </a:r>
            <a:r>
              <a:rPr lang="en-US" sz="900" dirty="0">
                <a:latin typeface="Calibri" panose="020F0502020204030204" pitchFamily="34" charset="0"/>
                <a:cs typeface="Calibri" panose="020F0502020204030204" pitchFamily="34" charset="0"/>
              </a:rPr>
              <a:t>, and </a:t>
            </a:r>
            <a:r>
              <a:rPr lang="en-US" sz="900" b="1" dirty="0">
                <a:latin typeface="Calibri" panose="020F0502020204030204" pitchFamily="34" charset="0"/>
                <a:cs typeface="Calibri" panose="020F0502020204030204" pitchFamily="34" charset="0"/>
              </a:rPr>
              <a:t>Impact and Green bonds </a:t>
            </a:r>
            <a:r>
              <a:rPr lang="en-US" sz="900" dirty="0">
                <a:latin typeface="Calibri" panose="020F0502020204030204" pitchFamily="34" charset="0"/>
                <a:cs typeface="Calibri" panose="020F0502020204030204" pitchFamily="34" charset="0"/>
              </a:rPr>
              <a:t>were born. These bonds may not be something you can invest in, but Your Bank, Pension Fund, and Insurance company </a:t>
            </a:r>
            <a:r>
              <a:rPr lang="en-US" sz="900" b="1" dirty="0">
                <a:latin typeface="Calibri" panose="020F0502020204030204" pitchFamily="34" charset="0"/>
                <a:cs typeface="Calibri" panose="020F0502020204030204" pitchFamily="34" charset="0"/>
              </a:rPr>
              <a:t>should</a:t>
            </a:r>
            <a:r>
              <a:rPr lang="en-US" sz="900" dirty="0">
                <a:latin typeface="Calibri" panose="020F0502020204030204" pitchFamily="34" charset="0"/>
                <a:cs typeface="Calibri" panose="020F0502020204030204" pitchFamily="34" charset="0"/>
              </a:rPr>
              <a:t> 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latin typeface="Calibri" panose="020F0502020204030204" pitchFamily="34" charset="0"/>
                <a:cs typeface="Calibri" panose="020F0502020204030204" pitchFamily="34" charset="0"/>
              </a:rPr>
              <a:t>2020’s—are about regulation</a:t>
            </a:r>
            <a:r>
              <a:rPr lang="en-US" sz="900" dirty="0">
                <a:latin typeface="Calibri" panose="020F0502020204030204" pitchFamily="34" charset="0"/>
                <a:cs typeface="Calibri" panose="020F0502020204030204" pitchFamily="34" charset="0"/>
              </a:rPr>
              <a:t>.  Europe is further ahead than the US:  for example,  the Sustainable Finance Disclosure Regulation </a:t>
            </a:r>
            <a:r>
              <a:rPr lang="en-US" sz="900" b="1" dirty="0">
                <a:latin typeface="Calibri" panose="020F0502020204030204" pitchFamily="34" charset="0"/>
                <a:cs typeface="Calibri" panose="020F0502020204030204" pitchFamily="34" charset="0"/>
              </a:rPr>
              <a:t>requires all companies to report how they are (or are not) integrating environmental, social, and governance concerns in their portfolios</a:t>
            </a:r>
            <a:r>
              <a:rPr lang="en-US" sz="900" dirty="0">
                <a:latin typeface="Calibri" panose="020F0502020204030204" pitchFamily="34" charset="0"/>
                <a:cs typeface="Calibri" panose="020F0502020204030204" pitchFamily="34" charset="0"/>
              </a:rPr>
              <a:t>. Anyone selling into the EU market must make these disclosures—this affects many US companies.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latin typeface="Calibri" panose="020F0502020204030204" pitchFamily="34" charset="0"/>
                <a:cs typeface="Calibri" panose="020F0502020204030204" pitchFamily="34" charset="0"/>
              </a:rPr>
              <a:t>The SEC has proposed  </a:t>
            </a:r>
            <a:r>
              <a:rPr lang="en-US" sz="900" b="0" i="0" kern="1200" dirty="0">
                <a:solidFill>
                  <a:schemeClr val="tx1"/>
                </a:solidFill>
                <a:effectLst/>
                <a:latin typeface="+mn-lt"/>
                <a:ea typeface="+mn-ea"/>
                <a:cs typeface="+mn-cs"/>
              </a:rPr>
              <a:t>a new rule that</a:t>
            </a:r>
            <a:r>
              <a:rPr lang="en-US" sz="900" dirty="0"/>
              <a:t> </a:t>
            </a:r>
            <a:r>
              <a:rPr lang="en-US" sz="900" b="1" i="0" kern="1200" dirty="0">
                <a:solidFill>
                  <a:schemeClr val="tx1"/>
                </a:solidFill>
                <a:effectLst/>
                <a:latin typeface="+mn-lt"/>
                <a:ea typeface="+mn-ea"/>
                <a:cs typeface="+mn-cs"/>
              </a:rPr>
              <a:t>requires public companies to report their climate-related risks, emissions, and net-zero transition plans</a:t>
            </a:r>
            <a:r>
              <a:rPr lang="en-US" sz="900" b="0" i="0" kern="1200" dirty="0">
                <a:solidFill>
                  <a:schemeClr val="tx1"/>
                </a:solidFill>
                <a:effectLst/>
                <a:latin typeface="+mn-lt"/>
                <a:ea typeface="+mn-ea"/>
                <a:cs typeface="+mn-cs"/>
              </a:rPr>
              <a:t>.  In addition, </a:t>
            </a:r>
            <a:r>
              <a:rPr lang="en-US" sz="900" b="1" i="0" kern="1200" dirty="0">
                <a:solidFill>
                  <a:schemeClr val="tx1"/>
                </a:solidFill>
                <a:effectLst/>
                <a:latin typeface="+mn-lt"/>
                <a:ea typeface="+mn-ea"/>
                <a:cs typeface="+mn-cs"/>
              </a:rPr>
              <a:t>the SEC is fining </a:t>
            </a:r>
            <a:r>
              <a:rPr lang="en-US" sz="900" b="0" i="0" kern="1200" dirty="0">
                <a:solidFill>
                  <a:schemeClr val="tx1"/>
                </a:solidFill>
                <a:effectLst/>
                <a:latin typeface="+mn-lt"/>
                <a:ea typeface="+mn-ea"/>
                <a:cs typeface="+mn-cs"/>
              </a:rPr>
              <a:t>companies marketing </a:t>
            </a:r>
            <a:r>
              <a:rPr lang="en-US" sz="900" b="1" i="0" kern="1200" dirty="0">
                <a:solidFill>
                  <a:schemeClr val="tx1"/>
                </a:solidFill>
                <a:effectLst/>
                <a:latin typeface="+mn-lt"/>
                <a:ea typeface="+mn-ea"/>
                <a:cs typeface="+mn-cs"/>
              </a:rPr>
              <a:t>their funds as integrating ESG analysis and concerns  but aren’t actually doing it. </a:t>
            </a:r>
            <a:r>
              <a:rPr lang="en-US" sz="900" i="0" kern="1200" dirty="0">
                <a:solidFill>
                  <a:schemeClr val="tx1"/>
                </a:solidFill>
                <a:effectLst/>
                <a:latin typeface="+mn-lt"/>
                <a:ea typeface="+mn-ea"/>
                <a:cs typeface="+mn-cs"/>
              </a:rPr>
              <a:t>The SEC is becoming much more activist!</a:t>
            </a:r>
            <a:endParaRPr lang="en-US" b="1" i="1" dirty="0">
              <a:solidFill>
                <a:srgbClr val="202124"/>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CB962A5-F4AE-E14A-9094-EE45A48B94BC}" type="slidenum">
              <a:rPr lang="en-US" sz="1100" smtClean="0"/>
              <a:t>8</a:t>
            </a:fld>
            <a:endParaRPr lang="en-US" sz="1100" dirty="0"/>
          </a:p>
        </p:txBody>
      </p:sp>
    </p:spTree>
    <p:extLst>
      <p:ext uri="{BB962C8B-B14F-4D97-AF65-F5344CB8AC3E}">
        <p14:creationId xmlns:p14="http://schemas.microsoft.com/office/powerpoint/2010/main" val="3287072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b="1" dirty="0"/>
              <a:t>Who is Driving Sustainable Investment?  WE ARE</a:t>
            </a:r>
          </a:p>
          <a:p>
            <a:pPr lvl="0">
              <a:defRPr/>
            </a:pPr>
            <a:endParaRPr lang="en-US" dirty="0"/>
          </a:p>
          <a:p>
            <a:pPr lvl="0">
              <a:defRPr/>
            </a:pPr>
            <a:r>
              <a:rPr lang="en-US" dirty="0"/>
              <a:t>This graph is showing a slow growth in retail investing—which is most of us who are in mutual funds and individual equity and bond selections.  </a:t>
            </a:r>
          </a:p>
          <a:p>
            <a:pPr lvl="0">
              <a:defRPr/>
            </a:pPr>
            <a:endParaRPr lang="en-US" dirty="0"/>
          </a:p>
          <a:p>
            <a:pPr lvl="0">
              <a:defRPr/>
            </a:pPr>
            <a:r>
              <a:rPr lang="en-US" dirty="0"/>
              <a:t>Most Sustainable Investment is in under the management of Institutional  Investors, such as pension funds, universities, foundations and insurers.  </a:t>
            </a:r>
            <a:r>
              <a:rPr lang="en-US" b="1" dirty="0"/>
              <a:t>BUT ultimately this is US, too.</a:t>
            </a:r>
            <a:endParaRPr lang="en-GB" b="1" dirty="0"/>
          </a:p>
          <a:p>
            <a:endParaRPr lang="en-US" dirty="0"/>
          </a:p>
          <a:p>
            <a:r>
              <a:rPr lang="en-US" dirty="0"/>
              <a:t>Example:  Wellesley’s Endowment is managed by  a consulting group like NEPC or RVK.  (i.e. Wellesley’s Trustees don’t have ”stock pickers” on staff. )  But </a:t>
            </a:r>
            <a:r>
              <a:rPr lang="en-US" b="1" dirty="0"/>
              <a:t>WE are the contributors to Wellesley’s Endowmen</a:t>
            </a:r>
            <a:r>
              <a:rPr lang="en-US" dirty="0"/>
              <a:t>t and </a:t>
            </a:r>
            <a:r>
              <a:rPr lang="en-US" b="1" dirty="0"/>
              <a:t>Wellesley gives direction to NEPC et al. on how they want to money invested.  </a:t>
            </a:r>
          </a:p>
          <a:p>
            <a:endParaRPr lang="en-US" dirty="0"/>
          </a:p>
          <a:p>
            <a:r>
              <a:rPr lang="en-US" b="1" dirty="0"/>
              <a:t>“Fiduciary Responsibility</a:t>
            </a:r>
            <a:r>
              <a:rPr lang="en-US" dirty="0"/>
              <a:t>” has been long used as an excuse by Large institutional investors -- arguing </a:t>
            </a:r>
            <a:r>
              <a:rPr lang="en-US" b="1" dirty="0"/>
              <a:t>that fiduciary duty was limited to maximizing investment returns </a:t>
            </a:r>
            <a:r>
              <a:rPr lang="en-US" dirty="0"/>
              <a:t>irrespective of environmental or social impacts, or broader governance issues like corruption.  But evidence has grown that ESG issues do indeed have positive financial implications—in addition to societal benefits-- and </a:t>
            </a:r>
            <a:r>
              <a:rPr lang="en-US" u="sng" dirty="0"/>
              <a:t>the tide is shifting. </a:t>
            </a:r>
          </a:p>
          <a:p>
            <a:endParaRPr lang="en-US" dirty="0"/>
          </a:p>
        </p:txBody>
      </p:sp>
      <p:sp>
        <p:nvSpPr>
          <p:cNvPr id="4" name="Slide Number Placeholder 3"/>
          <p:cNvSpPr>
            <a:spLocks noGrp="1"/>
          </p:cNvSpPr>
          <p:nvPr>
            <p:ph type="sldNum" sz="quarter" idx="5"/>
          </p:nvPr>
        </p:nvSpPr>
        <p:spPr/>
        <p:txBody>
          <a:bodyPr/>
          <a:lstStyle/>
          <a:p>
            <a:fld id="{9567B348-CB2D-8A4D-88D9-349E979A0BFB}" type="slidenum">
              <a:rPr lang="en-GB" smtClean="0"/>
              <a:t>9</a:t>
            </a:fld>
            <a:endParaRPr lang="en-GB" dirty="0"/>
          </a:p>
        </p:txBody>
      </p:sp>
    </p:spTree>
    <p:extLst>
      <p:ext uri="{BB962C8B-B14F-4D97-AF65-F5344CB8AC3E}">
        <p14:creationId xmlns:p14="http://schemas.microsoft.com/office/powerpoint/2010/main" val="1335085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735F0-BC56-9F79-40A3-B0647BBA0C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CEC684-4697-AA77-4F42-F4D76DAF47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EDEC80-D365-6A77-0F24-B6FF2355270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484D4C8-FEE9-1D77-7FEF-EA67F51EFB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B15402-76FC-3499-EBF3-9424DCE16069}"/>
              </a:ext>
            </a:extLst>
          </p:cNvPr>
          <p:cNvSpPr>
            <a:spLocks noGrp="1"/>
          </p:cNvSpPr>
          <p:nvPr>
            <p:ph type="sldNum" sz="quarter" idx="12"/>
          </p:nvPr>
        </p:nvSpPr>
        <p:spPr/>
        <p:txBody>
          <a:bodyPr/>
          <a:lstStyle/>
          <a:p>
            <a:fld id="{2F6F4553-00E5-D648-BA33-97B2C3EFB325}" type="slidenum">
              <a:rPr lang="en-US" smtClean="0"/>
              <a:t>‹#›</a:t>
            </a:fld>
            <a:endParaRPr lang="en-US"/>
          </a:p>
        </p:txBody>
      </p:sp>
    </p:spTree>
    <p:extLst>
      <p:ext uri="{BB962C8B-B14F-4D97-AF65-F5344CB8AC3E}">
        <p14:creationId xmlns:p14="http://schemas.microsoft.com/office/powerpoint/2010/main" val="2794498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771A3-C7D7-0059-75BD-9B800608CC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389CBF-DF32-5B48-D3C2-CDFE95ABFA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7A185A-48D0-A4D6-23CF-92F4C3DA8B4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F633B76-0B77-F237-B39B-1A127AF135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C449B3-68F7-9CCF-2FCF-8163FD29BD13}"/>
              </a:ext>
            </a:extLst>
          </p:cNvPr>
          <p:cNvSpPr>
            <a:spLocks noGrp="1"/>
          </p:cNvSpPr>
          <p:nvPr>
            <p:ph type="sldNum" sz="quarter" idx="12"/>
          </p:nvPr>
        </p:nvSpPr>
        <p:spPr/>
        <p:txBody>
          <a:bodyPr/>
          <a:lstStyle/>
          <a:p>
            <a:fld id="{2F6F4553-00E5-D648-BA33-97B2C3EFB325}" type="slidenum">
              <a:rPr lang="en-US" smtClean="0"/>
              <a:t>‹#›</a:t>
            </a:fld>
            <a:endParaRPr lang="en-US"/>
          </a:p>
        </p:txBody>
      </p:sp>
    </p:spTree>
    <p:extLst>
      <p:ext uri="{BB962C8B-B14F-4D97-AF65-F5344CB8AC3E}">
        <p14:creationId xmlns:p14="http://schemas.microsoft.com/office/powerpoint/2010/main" val="4133534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CAE203-7827-FF21-2D93-9E7917DAC4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BC560E-4093-FFA2-9662-A8F10E6AC4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5D882-788D-3B01-BD26-54D0374D241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CD81C21-A001-B2BE-4739-C1904DE1F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496F0-6488-3867-946E-48C21B24D384}"/>
              </a:ext>
            </a:extLst>
          </p:cNvPr>
          <p:cNvSpPr>
            <a:spLocks noGrp="1"/>
          </p:cNvSpPr>
          <p:nvPr>
            <p:ph type="sldNum" sz="quarter" idx="12"/>
          </p:nvPr>
        </p:nvSpPr>
        <p:spPr/>
        <p:txBody>
          <a:bodyPr/>
          <a:lstStyle/>
          <a:p>
            <a:fld id="{2F6F4553-00E5-D648-BA33-97B2C3EFB325}" type="slidenum">
              <a:rPr lang="en-US" smtClean="0"/>
              <a:t>‹#›</a:t>
            </a:fld>
            <a:endParaRPr lang="en-US"/>
          </a:p>
        </p:txBody>
      </p:sp>
    </p:spTree>
    <p:extLst>
      <p:ext uri="{BB962C8B-B14F-4D97-AF65-F5344CB8AC3E}">
        <p14:creationId xmlns:p14="http://schemas.microsoft.com/office/powerpoint/2010/main" val="3721285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5410574-2579-794A-A572-23F1D0160E9B}"/>
              </a:ext>
            </a:extLst>
          </p:cNvPr>
          <p:cNvCxnSpPr>
            <a:cxnSpLocks/>
          </p:cNvCxnSpPr>
          <p:nvPr userDrawn="1"/>
        </p:nvCxnSpPr>
        <p:spPr>
          <a:xfrm>
            <a:off x="0" y="1446213"/>
            <a:ext cx="12192000" cy="0"/>
          </a:xfrm>
          <a:prstGeom prst="line">
            <a:avLst/>
          </a:prstGeom>
          <a:ln w="19050">
            <a:solidFill>
              <a:srgbClr val="122B39"/>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8FA3C58-C01B-3D48-A771-88EB92B6B430}"/>
              </a:ext>
            </a:extLst>
          </p:cNvPr>
          <p:cNvCxnSpPr>
            <a:cxnSpLocks/>
          </p:cNvCxnSpPr>
          <p:nvPr userDrawn="1"/>
        </p:nvCxnSpPr>
        <p:spPr>
          <a:xfrm>
            <a:off x="0" y="1464518"/>
            <a:ext cx="12192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255E5DA-2623-554C-96A3-790D3B9DEAE8}"/>
              </a:ext>
            </a:extLst>
          </p:cNvPr>
          <p:cNvSpPr>
            <a:spLocks noGrp="1"/>
          </p:cNvSpPr>
          <p:nvPr>
            <p:ph type="title"/>
          </p:nvPr>
        </p:nvSpPr>
        <p:spPr>
          <a:xfrm>
            <a:off x="316992" y="368299"/>
            <a:ext cx="11533632" cy="666001"/>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942A1E4-D057-374F-9A3C-C9715A04F1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52D792A8-FCCC-0A4C-A4AF-32903EAED1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1A0A9A-33EB-A148-8042-D6798296E818}"/>
              </a:ext>
            </a:extLst>
          </p:cNvPr>
          <p:cNvSpPr>
            <a:spLocks noGrp="1"/>
          </p:cNvSpPr>
          <p:nvPr>
            <p:ph type="sldNum" sz="quarter" idx="12"/>
          </p:nvPr>
        </p:nvSpPr>
        <p:spPr/>
        <p:txBody>
          <a:bodyPr/>
          <a:lstStyle/>
          <a:p>
            <a:r>
              <a:rPr lang="en-GB"/>
              <a:t>14 September 2021 ●  </a:t>
            </a:r>
            <a:fld id="{393A1ECE-AE4E-A44C-B228-2F21927F4D8F}" type="slidenum">
              <a:rPr lang="en-GB" smtClean="0"/>
              <a:pPr/>
              <a:t>‹#›</a:t>
            </a:fld>
            <a:endParaRPr lang="en-GB"/>
          </a:p>
        </p:txBody>
      </p:sp>
      <p:sp>
        <p:nvSpPr>
          <p:cNvPr id="9" name="Text Placeholder 8">
            <a:extLst>
              <a:ext uri="{FF2B5EF4-FFF2-40B4-BE49-F238E27FC236}">
                <a16:creationId xmlns:a16="http://schemas.microsoft.com/office/drawing/2014/main" id="{0EAE9E94-552B-AB40-A6C6-70FD2AE962C9}"/>
              </a:ext>
            </a:extLst>
          </p:cNvPr>
          <p:cNvSpPr>
            <a:spLocks noGrp="1"/>
          </p:cNvSpPr>
          <p:nvPr>
            <p:ph type="body" sz="quarter" idx="13" hasCustomPrompt="1"/>
          </p:nvPr>
        </p:nvSpPr>
        <p:spPr>
          <a:xfrm>
            <a:off x="314324" y="1016000"/>
            <a:ext cx="11533631" cy="411163"/>
          </a:xfrm>
        </p:spPr>
        <p:txBody>
          <a:bodyPr anchor="ctr">
            <a:normAutofit/>
          </a:bodyPr>
          <a:lstStyle>
            <a:lvl1pPr marL="0" indent="0">
              <a:buNone/>
              <a:defRPr sz="1600" b="0" i="0">
                <a:solidFill>
                  <a:schemeClr val="accent6"/>
                </a:solidFill>
                <a:latin typeface="Avenir Light" panose="020B0402020203020204" pitchFamily="34" charset="77"/>
              </a:defRPr>
            </a:lvl1pPr>
          </a:lstStyle>
          <a:p>
            <a:pPr lvl="0"/>
            <a:r>
              <a:rPr lang="en-GB" dirty="0"/>
              <a:t>Type subtitle here</a:t>
            </a:r>
          </a:p>
        </p:txBody>
      </p:sp>
      <p:sp>
        <p:nvSpPr>
          <p:cNvPr id="4" name="TextBox 3">
            <a:extLst>
              <a:ext uri="{FF2B5EF4-FFF2-40B4-BE49-F238E27FC236}">
                <a16:creationId xmlns:a16="http://schemas.microsoft.com/office/drawing/2014/main" id="{D5FF397D-D285-1AFB-ECD4-059648E568D9}"/>
              </a:ext>
            </a:extLst>
          </p:cNvPr>
          <p:cNvSpPr txBox="1"/>
          <p:nvPr userDrawn="1"/>
        </p:nvSpPr>
        <p:spPr>
          <a:xfrm>
            <a:off x="-199505" y="5802284"/>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1016317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6F23B-3FF6-AB67-A6C5-E6960BEB5B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8F03DE-BEEC-03F7-DDB4-34022A0A6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6A6A8A-C565-D341-5CF1-F6066B7CA29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495443B-761E-D4DC-979C-6071846CB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7EB17-EC09-3CE9-9746-F5B3EF544743}"/>
              </a:ext>
            </a:extLst>
          </p:cNvPr>
          <p:cNvSpPr>
            <a:spLocks noGrp="1"/>
          </p:cNvSpPr>
          <p:nvPr>
            <p:ph type="sldNum" sz="quarter" idx="12"/>
          </p:nvPr>
        </p:nvSpPr>
        <p:spPr/>
        <p:txBody>
          <a:bodyPr/>
          <a:lstStyle/>
          <a:p>
            <a:fld id="{2F6F4553-00E5-D648-BA33-97B2C3EFB325}" type="slidenum">
              <a:rPr lang="en-US" smtClean="0"/>
              <a:t>‹#›</a:t>
            </a:fld>
            <a:endParaRPr lang="en-US"/>
          </a:p>
        </p:txBody>
      </p:sp>
    </p:spTree>
    <p:extLst>
      <p:ext uri="{BB962C8B-B14F-4D97-AF65-F5344CB8AC3E}">
        <p14:creationId xmlns:p14="http://schemas.microsoft.com/office/powerpoint/2010/main" val="1053121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8AFE9-5990-CF99-A6C9-6F6E6BC90E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CE8685-8E0F-F9F4-B5F6-1D0B18C669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0F4015-FF91-DE51-8B1B-37BDE1ACE6F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8C3E607-16F7-A87F-C912-19943FD54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0B2EE8-A690-6CA6-D168-258220D90BE7}"/>
              </a:ext>
            </a:extLst>
          </p:cNvPr>
          <p:cNvSpPr>
            <a:spLocks noGrp="1"/>
          </p:cNvSpPr>
          <p:nvPr>
            <p:ph type="sldNum" sz="quarter" idx="12"/>
          </p:nvPr>
        </p:nvSpPr>
        <p:spPr/>
        <p:txBody>
          <a:bodyPr/>
          <a:lstStyle/>
          <a:p>
            <a:fld id="{2F6F4553-00E5-D648-BA33-97B2C3EFB325}" type="slidenum">
              <a:rPr lang="en-US" smtClean="0"/>
              <a:t>‹#›</a:t>
            </a:fld>
            <a:endParaRPr lang="en-US"/>
          </a:p>
        </p:txBody>
      </p:sp>
    </p:spTree>
    <p:extLst>
      <p:ext uri="{BB962C8B-B14F-4D97-AF65-F5344CB8AC3E}">
        <p14:creationId xmlns:p14="http://schemas.microsoft.com/office/powerpoint/2010/main" val="321281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4489-A373-9CF4-7FAB-DAC7D5A760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A4F456-E937-6FBF-BE9C-CDFAF8ED89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D5DF58-A68B-0673-A7A1-8A0F16274B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B7C80F-CF58-36CC-875C-28A3CCF5080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D36151E-79F5-1F4F-99B2-5F7CCAD8F6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6D0E81-042A-7051-B89D-9AAC919C1E76}"/>
              </a:ext>
            </a:extLst>
          </p:cNvPr>
          <p:cNvSpPr>
            <a:spLocks noGrp="1"/>
          </p:cNvSpPr>
          <p:nvPr>
            <p:ph type="sldNum" sz="quarter" idx="12"/>
          </p:nvPr>
        </p:nvSpPr>
        <p:spPr/>
        <p:txBody>
          <a:bodyPr/>
          <a:lstStyle/>
          <a:p>
            <a:fld id="{2F6F4553-00E5-D648-BA33-97B2C3EFB325}" type="slidenum">
              <a:rPr lang="en-US" smtClean="0"/>
              <a:t>‹#›</a:t>
            </a:fld>
            <a:endParaRPr lang="en-US"/>
          </a:p>
        </p:txBody>
      </p:sp>
    </p:spTree>
    <p:extLst>
      <p:ext uri="{BB962C8B-B14F-4D97-AF65-F5344CB8AC3E}">
        <p14:creationId xmlns:p14="http://schemas.microsoft.com/office/powerpoint/2010/main" val="930228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363F4-6E94-2B4A-B3FC-2A0AC8F358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598B3E-F4A8-90A9-8612-D66C32BF97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0ABA35-4D93-7D22-E81B-79668EC8C4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D446FC-4BF8-92D3-591C-756E164679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841DD5-279F-02C2-7CDF-F0DD7A377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714EB7-2D28-203F-42BC-B87835CF6A6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BAB4392-81FE-231F-CCBB-0C32FB2BE2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860FB3-C47F-D237-68FC-E07C7E97F03E}"/>
              </a:ext>
            </a:extLst>
          </p:cNvPr>
          <p:cNvSpPr>
            <a:spLocks noGrp="1"/>
          </p:cNvSpPr>
          <p:nvPr>
            <p:ph type="sldNum" sz="quarter" idx="12"/>
          </p:nvPr>
        </p:nvSpPr>
        <p:spPr/>
        <p:txBody>
          <a:bodyPr/>
          <a:lstStyle/>
          <a:p>
            <a:fld id="{2F6F4553-00E5-D648-BA33-97B2C3EFB325}" type="slidenum">
              <a:rPr lang="en-US" smtClean="0"/>
              <a:t>‹#›</a:t>
            </a:fld>
            <a:endParaRPr lang="en-US"/>
          </a:p>
        </p:txBody>
      </p:sp>
    </p:spTree>
    <p:extLst>
      <p:ext uri="{BB962C8B-B14F-4D97-AF65-F5344CB8AC3E}">
        <p14:creationId xmlns:p14="http://schemas.microsoft.com/office/powerpoint/2010/main" val="403565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0F8A0-2124-E459-75C7-2E96DDE955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43A0B7-944F-F6BB-2C45-24336A6930B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DFA96B2-A959-DEDB-55DB-B135E7199F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DD0A4F-CCE0-0EC7-DF66-ED32C62F3D6C}"/>
              </a:ext>
            </a:extLst>
          </p:cNvPr>
          <p:cNvSpPr>
            <a:spLocks noGrp="1"/>
          </p:cNvSpPr>
          <p:nvPr>
            <p:ph type="sldNum" sz="quarter" idx="12"/>
          </p:nvPr>
        </p:nvSpPr>
        <p:spPr/>
        <p:txBody>
          <a:bodyPr/>
          <a:lstStyle/>
          <a:p>
            <a:fld id="{2F6F4553-00E5-D648-BA33-97B2C3EFB325}" type="slidenum">
              <a:rPr lang="en-US" smtClean="0"/>
              <a:t>‹#›</a:t>
            </a:fld>
            <a:endParaRPr lang="en-US"/>
          </a:p>
        </p:txBody>
      </p:sp>
    </p:spTree>
    <p:extLst>
      <p:ext uri="{BB962C8B-B14F-4D97-AF65-F5344CB8AC3E}">
        <p14:creationId xmlns:p14="http://schemas.microsoft.com/office/powerpoint/2010/main" val="2162141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EBD587-EB1F-5AA3-4DFB-8270B7B67E9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6128AF6-D307-9D2B-56C8-2F139F3708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B10478-9CD2-DCF0-1770-CDED83CC8BFA}"/>
              </a:ext>
            </a:extLst>
          </p:cNvPr>
          <p:cNvSpPr>
            <a:spLocks noGrp="1"/>
          </p:cNvSpPr>
          <p:nvPr>
            <p:ph type="sldNum" sz="quarter" idx="12"/>
          </p:nvPr>
        </p:nvSpPr>
        <p:spPr/>
        <p:txBody>
          <a:bodyPr/>
          <a:lstStyle/>
          <a:p>
            <a:fld id="{2F6F4553-00E5-D648-BA33-97B2C3EFB325}" type="slidenum">
              <a:rPr lang="en-US" smtClean="0"/>
              <a:t>‹#›</a:t>
            </a:fld>
            <a:endParaRPr lang="en-US"/>
          </a:p>
        </p:txBody>
      </p:sp>
    </p:spTree>
    <p:extLst>
      <p:ext uri="{BB962C8B-B14F-4D97-AF65-F5344CB8AC3E}">
        <p14:creationId xmlns:p14="http://schemas.microsoft.com/office/powerpoint/2010/main" val="4054733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684D9-6AEC-4F8B-06A0-8154BD30D8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8344D-7A15-4C76-DAA4-772740BEFE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9528E4-8688-6B66-A5CA-DC7AA92772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8F1FF-C27B-647B-40D7-44CA4D25923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625ED8A-195E-50C6-78B6-956721F43E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D12904-D5F3-6E89-D799-7E0B1D38C24B}"/>
              </a:ext>
            </a:extLst>
          </p:cNvPr>
          <p:cNvSpPr>
            <a:spLocks noGrp="1"/>
          </p:cNvSpPr>
          <p:nvPr>
            <p:ph type="sldNum" sz="quarter" idx="12"/>
          </p:nvPr>
        </p:nvSpPr>
        <p:spPr/>
        <p:txBody>
          <a:bodyPr/>
          <a:lstStyle/>
          <a:p>
            <a:fld id="{2F6F4553-00E5-D648-BA33-97B2C3EFB325}" type="slidenum">
              <a:rPr lang="en-US" smtClean="0"/>
              <a:t>‹#›</a:t>
            </a:fld>
            <a:endParaRPr lang="en-US"/>
          </a:p>
        </p:txBody>
      </p:sp>
    </p:spTree>
    <p:extLst>
      <p:ext uri="{BB962C8B-B14F-4D97-AF65-F5344CB8AC3E}">
        <p14:creationId xmlns:p14="http://schemas.microsoft.com/office/powerpoint/2010/main" val="1681843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2468-85D8-FD6B-F4AC-B936D08677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23266-8B79-85E1-4335-2B14F80D91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160CD-BE81-3A35-8656-F2047D19A9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6BD6B5-846A-50F1-2E9E-B64043BD194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1707F9E-1FFE-8671-0500-5AB480D1F1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2DB24-1049-5223-C12A-657E5D85EBF3}"/>
              </a:ext>
            </a:extLst>
          </p:cNvPr>
          <p:cNvSpPr>
            <a:spLocks noGrp="1"/>
          </p:cNvSpPr>
          <p:nvPr>
            <p:ph type="sldNum" sz="quarter" idx="12"/>
          </p:nvPr>
        </p:nvSpPr>
        <p:spPr/>
        <p:txBody>
          <a:bodyPr/>
          <a:lstStyle/>
          <a:p>
            <a:fld id="{2F6F4553-00E5-D648-BA33-97B2C3EFB325}" type="slidenum">
              <a:rPr lang="en-US" smtClean="0"/>
              <a:t>‹#›</a:t>
            </a:fld>
            <a:endParaRPr lang="en-US"/>
          </a:p>
        </p:txBody>
      </p:sp>
    </p:spTree>
    <p:extLst>
      <p:ext uri="{BB962C8B-B14F-4D97-AF65-F5344CB8AC3E}">
        <p14:creationId xmlns:p14="http://schemas.microsoft.com/office/powerpoint/2010/main" val="3652427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EF21DE-3DBF-F64D-BEAC-2F3BAC8A0D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6E43E2-8C34-906E-86B6-31069A7B3E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18B183-E2AA-350A-67EF-EB3420E623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5E7894F-A6C9-6514-7789-B82218A3E8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2BB647-1F3A-C520-64DA-48072F3BEB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F4553-00E5-D648-BA33-97B2C3EFB325}" type="slidenum">
              <a:rPr lang="en-US" smtClean="0"/>
              <a:t>‹#›</a:t>
            </a:fld>
            <a:endParaRPr lang="en-US"/>
          </a:p>
        </p:txBody>
      </p:sp>
    </p:spTree>
    <p:extLst>
      <p:ext uri="{BB962C8B-B14F-4D97-AF65-F5344CB8AC3E}">
        <p14:creationId xmlns:p14="http://schemas.microsoft.com/office/powerpoint/2010/main" val="2230756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svg"/><Relationship Id="rId9" Type="http://schemas.openxmlformats.org/officeDocument/2006/relationships/customXml" Target="../ink/ink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hyperlink" Target="https://www.wellesley.edu/investmentoffice/initiative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g"/><Relationship Id="rId12"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ec.europa.eu/info/business-economy-euro/banking-and-finance/sustainable-finance/eu-taxonomy-sustainable-activities_en" TargetMode="External"/><Relationship Id="rId7" Type="http://schemas.openxmlformats.org/officeDocument/2006/relationships/image" Target="../media/image25.sv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https://www.firstaffirmative.com/"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hyperlink" Target="https://genderequalityfunds.org/" TargetMode="External"/><Relationship Id="rId13" Type="http://schemas.openxmlformats.org/officeDocument/2006/relationships/image" Target="../media/image34.png"/><Relationship Id="rId3" Type="http://schemas.openxmlformats.org/officeDocument/2006/relationships/hyperlink" Target="http://www.asyousow.org/" TargetMode="External"/><Relationship Id="rId7" Type="http://schemas.openxmlformats.org/officeDocument/2006/relationships/hyperlink" Target="https://gunfreefunds.org/" TargetMode="External"/><Relationship Id="rId12"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hyperlink" Target="https://deforestationfreefunds.org/" TargetMode="External"/><Relationship Id="rId11" Type="http://schemas.openxmlformats.org/officeDocument/2006/relationships/hyperlink" Target="http://www.cdp.net/" TargetMode="External"/><Relationship Id="rId5" Type="http://schemas.openxmlformats.org/officeDocument/2006/relationships/hyperlink" Target="https://fossilfreefunds.org/" TargetMode="External"/><Relationship Id="rId10" Type="http://schemas.openxmlformats.org/officeDocument/2006/relationships/hyperlink" Target="https://tobaccofreefunds.org/" TargetMode="External"/><Relationship Id="rId4" Type="http://schemas.openxmlformats.org/officeDocument/2006/relationships/hyperlink" Target="https://www.asyousow.org/invest-your-values" TargetMode="External"/><Relationship Id="rId9" Type="http://schemas.openxmlformats.org/officeDocument/2006/relationships/hyperlink" Target="https://weaponfreefunds.org/" TargetMode="External"/><Relationship Id="rId1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3" descr="A group of windmills in a field at sunset&#10;&#10;Description automatically generated with medium confidence">
            <a:extLst>
              <a:ext uri="{FF2B5EF4-FFF2-40B4-BE49-F238E27FC236}">
                <a16:creationId xmlns:a16="http://schemas.microsoft.com/office/drawing/2014/main" id="{509FBD14-7F88-B7E3-A4FB-BAA11E943D66}"/>
              </a:ext>
            </a:extLst>
          </p:cNvPr>
          <p:cNvPicPr>
            <a:picLocks noGrp="1" noChangeAspect="1"/>
          </p:cNvPicPr>
          <p:nvPr>
            <p:ph idx="1"/>
          </p:nvPr>
        </p:nvPicPr>
        <p:blipFill rotWithShape="1">
          <a:blip r:embed="rId3"/>
          <a:srcRect t="15730"/>
          <a:stretch/>
        </p:blipFill>
        <p:spPr>
          <a:xfrm>
            <a:off x="1" y="10"/>
            <a:ext cx="12191999" cy="6857990"/>
          </a:xfrm>
          <a:prstGeom prst="rect">
            <a:avLst/>
          </a:prstGeom>
        </p:spPr>
      </p:pic>
      <p:sp>
        <p:nvSpPr>
          <p:cNvPr id="2" name="Title 1">
            <a:extLst>
              <a:ext uri="{FF2B5EF4-FFF2-40B4-BE49-F238E27FC236}">
                <a16:creationId xmlns:a16="http://schemas.microsoft.com/office/drawing/2014/main" id="{6D0A1056-1EA2-F044-1D1F-ADCC34B6E72F}"/>
              </a:ext>
            </a:extLst>
          </p:cNvPr>
          <p:cNvSpPr>
            <a:spLocks noGrp="1"/>
          </p:cNvSpPr>
          <p:nvPr>
            <p:ph type="title"/>
          </p:nvPr>
        </p:nvSpPr>
        <p:spPr>
          <a:xfrm>
            <a:off x="1065275" y="1427571"/>
            <a:ext cx="10058400" cy="3538129"/>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ESG and Sustainable Investment</a:t>
            </a:r>
            <a:br>
              <a:rPr lang="en-US" sz="5200" dirty="0">
                <a:solidFill>
                  <a:srgbClr val="FFFFFF"/>
                </a:solidFill>
              </a:rPr>
            </a:br>
            <a:r>
              <a:rPr lang="en-US" sz="3200" dirty="0">
                <a:solidFill>
                  <a:srgbClr val="FFFFFF"/>
                </a:solidFill>
              </a:rPr>
              <a:t>Wellesley Banana Blast</a:t>
            </a:r>
            <a:br>
              <a:rPr lang="en-US" sz="3200" dirty="0">
                <a:solidFill>
                  <a:srgbClr val="FFFFFF"/>
                </a:solidFill>
              </a:rPr>
            </a:br>
            <a:r>
              <a:rPr lang="en-US" sz="3200" dirty="0">
                <a:solidFill>
                  <a:srgbClr val="FFFFFF"/>
                </a:solidFill>
              </a:rPr>
              <a:t> June 29, 2022</a:t>
            </a:r>
            <a:br>
              <a:rPr lang="en-US" sz="5200" dirty="0">
                <a:solidFill>
                  <a:srgbClr val="FFFFFF"/>
                </a:solidFill>
              </a:rPr>
            </a:br>
            <a:endParaRPr lang="en-US" sz="5200" dirty="0">
              <a:solidFill>
                <a:srgbClr val="FFFFFF"/>
              </a:solidFill>
            </a:endParaRPr>
          </a:p>
        </p:txBody>
      </p:sp>
      <p:sp>
        <p:nvSpPr>
          <p:cNvPr id="3" name="TextBox 2">
            <a:extLst>
              <a:ext uri="{FF2B5EF4-FFF2-40B4-BE49-F238E27FC236}">
                <a16:creationId xmlns:a16="http://schemas.microsoft.com/office/drawing/2014/main" id="{37B25D57-03FD-BE20-67C8-D9C4B46A9205}"/>
              </a:ext>
            </a:extLst>
          </p:cNvPr>
          <p:cNvSpPr txBox="1"/>
          <p:nvPr/>
        </p:nvSpPr>
        <p:spPr>
          <a:xfrm>
            <a:off x="10121900" y="6235700"/>
            <a:ext cx="1536700" cy="369332"/>
          </a:xfrm>
          <a:prstGeom prst="rect">
            <a:avLst/>
          </a:prstGeom>
          <a:noFill/>
        </p:spPr>
        <p:txBody>
          <a:bodyPr wrap="square" rtlCol="0">
            <a:spAutoFit/>
          </a:bodyPr>
          <a:lstStyle/>
          <a:p>
            <a:r>
              <a:rPr lang="en-US" dirty="0">
                <a:solidFill>
                  <a:schemeClr val="accent4">
                    <a:lumMod val="20000"/>
                    <a:lumOff val="80000"/>
                  </a:schemeClr>
                </a:solidFill>
              </a:rPr>
              <a:t>Judith  Moore</a:t>
            </a:r>
          </a:p>
        </p:txBody>
      </p:sp>
    </p:spTree>
    <p:extLst>
      <p:ext uri="{BB962C8B-B14F-4D97-AF65-F5344CB8AC3E}">
        <p14:creationId xmlns:p14="http://schemas.microsoft.com/office/powerpoint/2010/main" val="1029291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65620-A184-4CA2-9DE3-22A3D6E690A2}"/>
              </a:ext>
            </a:extLst>
          </p:cNvPr>
          <p:cNvSpPr>
            <a:spLocks noGrp="1"/>
          </p:cNvSpPr>
          <p:nvPr>
            <p:ph type="title"/>
          </p:nvPr>
        </p:nvSpPr>
        <p:spPr>
          <a:xfrm>
            <a:off x="930704" y="2168611"/>
            <a:ext cx="10515600" cy="1133475"/>
          </a:xfrm>
        </p:spPr>
        <p:txBody>
          <a:bodyPr>
            <a:normAutofit fontScale="90000"/>
          </a:bodyPr>
          <a:lstStyle/>
          <a:p>
            <a:r>
              <a:rPr lang="en-US" dirty="0">
                <a:solidFill>
                  <a:srgbClr val="00B050"/>
                </a:solidFill>
                <a:latin typeface="Avenir Medium"/>
              </a:rPr>
              <a:t>Examples of ESG Criteria and Engagement in Investing</a:t>
            </a:r>
          </a:p>
        </p:txBody>
      </p:sp>
    </p:spTree>
    <p:extLst>
      <p:ext uri="{BB962C8B-B14F-4D97-AF65-F5344CB8AC3E}">
        <p14:creationId xmlns:p14="http://schemas.microsoft.com/office/powerpoint/2010/main" val="2658504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6CCB-8A9D-421C-906C-492664FFFFF1}"/>
              </a:ext>
            </a:extLst>
          </p:cNvPr>
          <p:cNvSpPr>
            <a:spLocks noGrp="1"/>
          </p:cNvSpPr>
          <p:nvPr>
            <p:ph type="title"/>
          </p:nvPr>
        </p:nvSpPr>
        <p:spPr/>
        <p:txBody>
          <a:bodyPr>
            <a:normAutofit/>
          </a:bodyPr>
          <a:lstStyle/>
          <a:p>
            <a:r>
              <a:rPr lang="en-US" sz="3600" dirty="0">
                <a:solidFill>
                  <a:srgbClr val="00B050"/>
                </a:solidFill>
              </a:rPr>
              <a:t>ESG Concerns</a:t>
            </a:r>
          </a:p>
        </p:txBody>
      </p:sp>
      <p:sp>
        <p:nvSpPr>
          <p:cNvPr id="12" name="Rectangle 11">
            <a:extLst>
              <a:ext uri="{FF2B5EF4-FFF2-40B4-BE49-F238E27FC236}">
                <a16:creationId xmlns:a16="http://schemas.microsoft.com/office/drawing/2014/main" id="{59A2E346-8908-DA8B-3B18-A536D93A5AE5}"/>
              </a:ext>
            </a:extLst>
          </p:cNvPr>
          <p:cNvSpPr/>
          <p:nvPr/>
        </p:nvSpPr>
        <p:spPr>
          <a:xfrm>
            <a:off x="3525111" y="1666792"/>
            <a:ext cx="3060000" cy="379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FFFFFF"/>
                </a:solidFill>
                <a:latin typeface="Avenir Light" panose="020B0402020203020204" pitchFamily="34" charset="77"/>
              </a:rPr>
              <a:t>ESG criteria</a:t>
            </a:r>
          </a:p>
        </p:txBody>
      </p:sp>
      <p:cxnSp>
        <p:nvCxnSpPr>
          <p:cNvPr id="13" name="Elbow Connector 12">
            <a:extLst>
              <a:ext uri="{FF2B5EF4-FFF2-40B4-BE49-F238E27FC236}">
                <a16:creationId xmlns:a16="http://schemas.microsoft.com/office/drawing/2014/main" id="{052B1EE9-97DC-D2C7-851F-0E7C12E36946}"/>
              </a:ext>
            </a:extLst>
          </p:cNvPr>
          <p:cNvCxnSpPr>
            <a:cxnSpLocks/>
          </p:cNvCxnSpPr>
          <p:nvPr/>
        </p:nvCxnSpPr>
        <p:spPr>
          <a:xfrm>
            <a:off x="4708762" y="2034019"/>
            <a:ext cx="3184288" cy="212954"/>
          </a:xfrm>
          <a:prstGeom prst="bentConnector3">
            <a:avLst/>
          </a:prstGeom>
          <a:ln w="12700"/>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667C4A25-E63D-FC30-063A-A1F9C014F3D7}"/>
              </a:ext>
            </a:extLst>
          </p:cNvPr>
          <p:cNvCxnSpPr>
            <a:cxnSpLocks/>
          </p:cNvCxnSpPr>
          <p:nvPr/>
        </p:nvCxnSpPr>
        <p:spPr>
          <a:xfrm rot="5400000">
            <a:off x="2196535" y="605749"/>
            <a:ext cx="252000" cy="3060000"/>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8CF9F07-0B02-02FB-DF92-4E29F8D4CB3D}"/>
              </a:ext>
            </a:extLst>
          </p:cNvPr>
          <p:cNvCxnSpPr>
            <a:cxnSpLocks/>
            <a:endCxn id="26" idx="0"/>
          </p:cNvCxnSpPr>
          <p:nvPr/>
        </p:nvCxnSpPr>
        <p:spPr>
          <a:xfrm>
            <a:off x="4782147" y="2065559"/>
            <a:ext cx="0" cy="27031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5EE822C-4DD5-DD9D-2375-10264F1F440B}"/>
              </a:ext>
            </a:extLst>
          </p:cNvPr>
          <p:cNvSpPr txBox="1"/>
          <p:nvPr/>
        </p:nvSpPr>
        <p:spPr>
          <a:xfrm>
            <a:off x="292590" y="3740602"/>
            <a:ext cx="2880000" cy="1477328"/>
          </a:xfrm>
          <a:prstGeom prst="rect">
            <a:avLst/>
          </a:prstGeom>
          <a:solidFill>
            <a:schemeClr val="accent5">
              <a:lumMod val="20000"/>
              <a:lumOff val="80000"/>
            </a:schemeClr>
          </a:solidFill>
          <a:effectLst>
            <a:softEdge rad="127000"/>
          </a:effectLst>
        </p:spPr>
        <p:txBody>
          <a:bodyPr wrap="square" lIns="0" rIns="0" rtlCol="0">
            <a:spAutoFit/>
          </a:bodyPr>
          <a:lstStyle/>
          <a:p>
            <a:pPr algn="ctr"/>
            <a:r>
              <a:rPr lang="en-GB" sz="1000" b="1" dirty="0">
                <a:solidFill>
                  <a:schemeClr val="accent5">
                    <a:lumMod val="50000"/>
                  </a:schemeClr>
                </a:solidFill>
                <a:latin typeface="Avenir Light" panose="020B0402020203020204" pitchFamily="34" charset="77"/>
              </a:rPr>
              <a:t>Climate change</a:t>
            </a:r>
          </a:p>
          <a:p>
            <a:pPr algn="ctr"/>
            <a:r>
              <a:rPr lang="en-GB" sz="1000" b="1" dirty="0">
                <a:solidFill>
                  <a:schemeClr val="accent5">
                    <a:lumMod val="50000"/>
                  </a:schemeClr>
                </a:solidFill>
                <a:latin typeface="Avenir Light" panose="020B0402020203020204" pitchFamily="34" charset="77"/>
              </a:rPr>
              <a:t>Air and water pollution</a:t>
            </a:r>
          </a:p>
          <a:p>
            <a:pPr algn="ctr"/>
            <a:r>
              <a:rPr lang="en-GB" sz="1000" b="1" dirty="0">
                <a:solidFill>
                  <a:schemeClr val="accent5">
                    <a:lumMod val="50000"/>
                  </a:schemeClr>
                </a:solidFill>
                <a:latin typeface="Avenir Light" panose="020B0402020203020204" pitchFamily="34" charset="77"/>
              </a:rPr>
              <a:t>Energy efficiency </a:t>
            </a:r>
          </a:p>
          <a:p>
            <a:pPr algn="ctr"/>
            <a:r>
              <a:rPr lang="en-GB" sz="1000" b="1" dirty="0">
                <a:solidFill>
                  <a:schemeClr val="accent5">
                    <a:lumMod val="50000"/>
                  </a:schemeClr>
                </a:solidFill>
                <a:latin typeface="Avenir Light" panose="020B0402020203020204" pitchFamily="34" charset="77"/>
              </a:rPr>
              <a:t>Sustainable procurement (supply chain)</a:t>
            </a:r>
          </a:p>
          <a:p>
            <a:pPr algn="ctr"/>
            <a:r>
              <a:rPr lang="en-GB" sz="1000" b="1" dirty="0">
                <a:solidFill>
                  <a:schemeClr val="accent5">
                    <a:lumMod val="50000"/>
                  </a:schemeClr>
                </a:solidFill>
                <a:latin typeface="Avenir Light" panose="020B0402020203020204" pitchFamily="34" charset="77"/>
              </a:rPr>
              <a:t>Water management</a:t>
            </a:r>
          </a:p>
          <a:p>
            <a:pPr algn="ctr"/>
            <a:r>
              <a:rPr lang="en-GB" sz="1000" b="1" dirty="0">
                <a:solidFill>
                  <a:schemeClr val="accent5">
                    <a:lumMod val="50000"/>
                  </a:schemeClr>
                </a:solidFill>
                <a:latin typeface="Avenir Light" panose="020B0402020203020204" pitchFamily="34" charset="77"/>
              </a:rPr>
              <a:t>Land and marine management</a:t>
            </a:r>
          </a:p>
          <a:p>
            <a:pPr algn="ctr"/>
            <a:r>
              <a:rPr lang="en-GB" sz="1000" b="1" dirty="0">
                <a:solidFill>
                  <a:schemeClr val="accent5">
                    <a:lumMod val="50000"/>
                  </a:schemeClr>
                </a:solidFill>
                <a:latin typeface="Avenir Light" panose="020B0402020203020204" pitchFamily="34" charset="77"/>
              </a:rPr>
              <a:t>Deforestation and Biodiversity</a:t>
            </a:r>
          </a:p>
          <a:p>
            <a:pPr algn="ctr"/>
            <a:r>
              <a:rPr lang="en-GB" sz="1000" b="1" dirty="0">
                <a:solidFill>
                  <a:schemeClr val="accent5">
                    <a:lumMod val="50000"/>
                  </a:schemeClr>
                </a:solidFill>
                <a:latin typeface="Avenir Light" panose="020B0402020203020204" pitchFamily="34" charset="77"/>
              </a:rPr>
              <a:t>Raw materials sourcing</a:t>
            </a:r>
          </a:p>
          <a:p>
            <a:pPr algn="ctr"/>
            <a:r>
              <a:rPr lang="en-GB" sz="1000" b="1" dirty="0">
                <a:solidFill>
                  <a:schemeClr val="accent5">
                    <a:lumMod val="50000"/>
                  </a:schemeClr>
                </a:solidFill>
                <a:latin typeface="Avenir Light" panose="020B0402020203020204" pitchFamily="34" charset="77"/>
              </a:rPr>
              <a:t>Clean technology</a:t>
            </a:r>
          </a:p>
        </p:txBody>
      </p:sp>
      <p:sp>
        <p:nvSpPr>
          <p:cNvPr id="17" name="TextBox 16">
            <a:extLst>
              <a:ext uri="{FF2B5EF4-FFF2-40B4-BE49-F238E27FC236}">
                <a16:creationId xmlns:a16="http://schemas.microsoft.com/office/drawing/2014/main" id="{09D6806D-11F6-F996-D34E-F36C87BFA966}"/>
              </a:ext>
            </a:extLst>
          </p:cNvPr>
          <p:cNvSpPr txBox="1"/>
          <p:nvPr/>
        </p:nvSpPr>
        <p:spPr>
          <a:xfrm>
            <a:off x="3350834" y="3729654"/>
            <a:ext cx="2880000" cy="1323439"/>
          </a:xfrm>
          <a:prstGeom prst="rect">
            <a:avLst/>
          </a:prstGeom>
          <a:solidFill>
            <a:schemeClr val="accent2">
              <a:lumMod val="10000"/>
              <a:lumOff val="90000"/>
            </a:schemeClr>
          </a:solidFill>
          <a:effectLst>
            <a:softEdge rad="127000"/>
          </a:effectLst>
        </p:spPr>
        <p:txBody>
          <a:bodyPr wrap="square" lIns="0" rIns="0" rtlCol="0">
            <a:spAutoFit/>
          </a:bodyPr>
          <a:lstStyle/>
          <a:p>
            <a:pPr algn="ctr"/>
            <a:r>
              <a:rPr lang="en-GB" sz="1000" b="1" dirty="0">
                <a:solidFill>
                  <a:schemeClr val="accent2">
                    <a:lumMod val="90000"/>
                    <a:lumOff val="10000"/>
                  </a:schemeClr>
                </a:solidFill>
                <a:latin typeface="Avenir Book" panose="02000503020000020003" pitchFamily="2" charset="0"/>
              </a:rPr>
              <a:t>Worker Diversity, equity and inclusion</a:t>
            </a:r>
          </a:p>
          <a:p>
            <a:pPr algn="ctr"/>
            <a:r>
              <a:rPr lang="en-GB" sz="1000" b="1" dirty="0">
                <a:solidFill>
                  <a:schemeClr val="accent2">
                    <a:lumMod val="90000"/>
                    <a:lumOff val="10000"/>
                  </a:schemeClr>
                </a:solidFill>
                <a:latin typeface="Avenir Book" panose="02000503020000020003" pitchFamily="2" charset="0"/>
              </a:rPr>
              <a:t>Workplace health and safety</a:t>
            </a:r>
          </a:p>
          <a:p>
            <a:pPr algn="ctr"/>
            <a:r>
              <a:rPr lang="en-GB" sz="1000" b="1" dirty="0" err="1">
                <a:solidFill>
                  <a:schemeClr val="accent2">
                    <a:lumMod val="90000"/>
                    <a:lumOff val="10000"/>
                  </a:schemeClr>
                </a:solidFill>
                <a:latin typeface="Avenir Book" panose="02000503020000020003" pitchFamily="2" charset="0"/>
              </a:rPr>
              <a:t>Labor</a:t>
            </a:r>
            <a:r>
              <a:rPr lang="en-GB" sz="1000" b="1" dirty="0">
                <a:solidFill>
                  <a:schemeClr val="accent2">
                    <a:lumMod val="90000"/>
                    <a:lumOff val="10000"/>
                  </a:schemeClr>
                </a:solidFill>
                <a:latin typeface="Avenir Book" panose="02000503020000020003" pitchFamily="2" charset="0"/>
              </a:rPr>
              <a:t> relations</a:t>
            </a:r>
          </a:p>
          <a:p>
            <a:pPr algn="ctr"/>
            <a:r>
              <a:rPr lang="en-GB" sz="1000" b="1" dirty="0">
                <a:solidFill>
                  <a:schemeClr val="accent2">
                    <a:lumMod val="90000"/>
                    <a:lumOff val="10000"/>
                  </a:schemeClr>
                </a:solidFill>
                <a:latin typeface="Avenir Book" panose="02000503020000020003" pitchFamily="2" charset="0"/>
              </a:rPr>
              <a:t>Product integrity </a:t>
            </a:r>
          </a:p>
          <a:p>
            <a:pPr algn="ctr"/>
            <a:r>
              <a:rPr lang="en-GB" sz="1000" b="1" dirty="0">
                <a:solidFill>
                  <a:schemeClr val="accent2">
                    <a:lumMod val="90000"/>
                    <a:lumOff val="10000"/>
                  </a:schemeClr>
                </a:solidFill>
                <a:latin typeface="Avenir Book" panose="02000503020000020003" pitchFamily="2" charset="0"/>
              </a:rPr>
              <a:t>Human rights/community relations</a:t>
            </a:r>
          </a:p>
          <a:p>
            <a:pPr algn="ctr"/>
            <a:r>
              <a:rPr lang="en-GB" sz="1000" b="1" dirty="0">
                <a:solidFill>
                  <a:schemeClr val="accent2">
                    <a:lumMod val="90000"/>
                    <a:lumOff val="10000"/>
                  </a:schemeClr>
                </a:solidFill>
                <a:latin typeface="Avenir Book" panose="02000503020000020003" pitchFamily="2" charset="0"/>
              </a:rPr>
              <a:t>Indigenous people’s rights</a:t>
            </a:r>
          </a:p>
          <a:p>
            <a:pPr algn="ctr"/>
            <a:r>
              <a:rPr lang="en-GB" sz="1000" b="1" dirty="0">
                <a:solidFill>
                  <a:schemeClr val="accent2">
                    <a:lumMod val="90000"/>
                    <a:lumOff val="10000"/>
                  </a:schemeClr>
                </a:solidFill>
                <a:latin typeface="Avenir Book" panose="02000503020000020003" pitchFamily="2" charset="0"/>
              </a:rPr>
              <a:t>Health and access to medicine/COVID response</a:t>
            </a:r>
          </a:p>
          <a:p>
            <a:pPr algn="ctr"/>
            <a:r>
              <a:rPr lang="en-GB" sz="1000" b="1" dirty="0">
                <a:solidFill>
                  <a:schemeClr val="accent2">
                    <a:lumMod val="90000"/>
                    <a:lumOff val="10000"/>
                  </a:schemeClr>
                </a:solidFill>
                <a:latin typeface="Avenir Book" panose="02000503020000020003" pitchFamily="2" charset="0"/>
              </a:rPr>
              <a:t>Privacy and data security</a:t>
            </a:r>
          </a:p>
        </p:txBody>
      </p:sp>
      <p:sp>
        <p:nvSpPr>
          <p:cNvPr id="18" name="TextBox 17">
            <a:extLst>
              <a:ext uri="{FF2B5EF4-FFF2-40B4-BE49-F238E27FC236}">
                <a16:creationId xmlns:a16="http://schemas.microsoft.com/office/drawing/2014/main" id="{AC7C2CAA-35A8-1819-CC65-FA4C2014F3AD}"/>
              </a:ext>
            </a:extLst>
          </p:cNvPr>
          <p:cNvSpPr txBox="1"/>
          <p:nvPr/>
        </p:nvSpPr>
        <p:spPr>
          <a:xfrm>
            <a:off x="6396670" y="3746178"/>
            <a:ext cx="2880000" cy="1631216"/>
          </a:xfrm>
          <a:prstGeom prst="rect">
            <a:avLst/>
          </a:prstGeom>
          <a:solidFill>
            <a:schemeClr val="accent4">
              <a:lumMod val="20000"/>
              <a:lumOff val="80000"/>
            </a:schemeClr>
          </a:solidFill>
          <a:effectLst>
            <a:softEdge rad="127000"/>
          </a:effectLst>
        </p:spPr>
        <p:txBody>
          <a:bodyPr wrap="square" lIns="0" rIns="0" rtlCol="0">
            <a:spAutoFit/>
          </a:bodyPr>
          <a:lstStyle/>
          <a:p>
            <a:pPr algn="ctr"/>
            <a:r>
              <a:rPr lang="en-GB" sz="1000" dirty="0">
                <a:solidFill>
                  <a:schemeClr val="accent4">
                    <a:lumMod val="50000"/>
                  </a:schemeClr>
                </a:solidFill>
                <a:latin typeface="Avenir Light" panose="020B0402020203020204" pitchFamily="34" charset="77"/>
              </a:rPr>
              <a:t>Board composition, diversity and independence</a:t>
            </a:r>
          </a:p>
          <a:p>
            <a:pPr algn="ctr"/>
            <a:r>
              <a:rPr lang="en-GB" sz="1000" dirty="0">
                <a:solidFill>
                  <a:schemeClr val="accent4">
                    <a:lumMod val="50000"/>
                  </a:schemeClr>
                </a:solidFill>
                <a:latin typeface="Avenir Light" panose="020B0402020203020204" pitchFamily="34" charset="77"/>
              </a:rPr>
              <a:t>Shareholder rights and voting structure</a:t>
            </a:r>
          </a:p>
          <a:p>
            <a:pPr algn="ctr"/>
            <a:r>
              <a:rPr lang="en-GB" sz="1000" dirty="0">
                <a:solidFill>
                  <a:schemeClr val="accent4">
                    <a:lumMod val="50000"/>
                  </a:schemeClr>
                </a:solidFill>
                <a:latin typeface="Avenir Light" panose="020B0402020203020204" pitchFamily="34" charset="77"/>
              </a:rPr>
              <a:t>Executive compensation</a:t>
            </a:r>
          </a:p>
          <a:p>
            <a:pPr algn="ctr"/>
            <a:r>
              <a:rPr lang="en-GB" sz="1000" dirty="0">
                <a:solidFill>
                  <a:schemeClr val="accent4">
                    <a:lumMod val="50000"/>
                  </a:schemeClr>
                </a:solidFill>
                <a:latin typeface="Avenir Light" panose="020B0402020203020204" pitchFamily="34" charset="77"/>
              </a:rPr>
              <a:t>Lobbying and Political contributions</a:t>
            </a:r>
          </a:p>
          <a:p>
            <a:pPr algn="ctr"/>
            <a:r>
              <a:rPr lang="en-GB" sz="1000" dirty="0">
                <a:solidFill>
                  <a:schemeClr val="accent4">
                    <a:lumMod val="50000"/>
                  </a:schemeClr>
                </a:solidFill>
                <a:latin typeface="Avenir Light" panose="020B0402020203020204" pitchFamily="34" charset="77"/>
              </a:rPr>
              <a:t>Transparency and disclosure </a:t>
            </a:r>
          </a:p>
          <a:p>
            <a:pPr algn="ctr"/>
            <a:r>
              <a:rPr lang="en-GB" sz="1000" dirty="0">
                <a:solidFill>
                  <a:schemeClr val="accent4">
                    <a:lumMod val="50000"/>
                  </a:schemeClr>
                </a:solidFill>
                <a:latin typeface="Avenir Light" panose="020B0402020203020204" pitchFamily="34" charset="77"/>
              </a:rPr>
              <a:t>(including reporting)</a:t>
            </a:r>
          </a:p>
          <a:p>
            <a:pPr algn="ctr"/>
            <a:r>
              <a:rPr lang="en-GB" sz="1000" dirty="0">
                <a:solidFill>
                  <a:schemeClr val="accent4">
                    <a:lumMod val="50000"/>
                  </a:schemeClr>
                </a:solidFill>
                <a:latin typeface="Avenir Light" panose="020B0402020203020204" pitchFamily="34" charset="77"/>
              </a:rPr>
              <a:t>Business ethics and policies</a:t>
            </a:r>
          </a:p>
          <a:p>
            <a:pPr algn="ctr"/>
            <a:r>
              <a:rPr lang="en-GB" sz="1000" dirty="0">
                <a:solidFill>
                  <a:schemeClr val="accent4">
                    <a:lumMod val="50000"/>
                  </a:schemeClr>
                </a:solidFill>
                <a:latin typeface="Avenir Light" panose="020B0402020203020204" pitchFamily="34" charset="77"/>
              </a:rPr>
              <a:t>Anti-corruption policies</a:t>
            </a:r>
          </a:p>
          <a:p>
            <a:pPr algn="ctr"/>
            <a:r>
              <a:rPr lang="en-GB" sz="1000" dirty="0">
                <a:solidFill>
                  <a:schemeClr val="accent4">
                    <a:lumMod val="50000"/>
                  </a:schemeClr>
                </a:solidFill>
                <a:latin typeface="Avenir Light" panose="020B0402020203020204" pitchFamily="34" charset="77"/>
              </a:rPr>
              <a:t>Audit committee structure</a:t>
            </a:r>
          </a:p>
          <a:p>
            <a:pPr algn="ctr"/>
            <a:r>
              <a:rPr lang="en-GB" sz="1000" dirty="0">
                <a:solidFill>
                  <a:schemeClr val="accent4">
                    <a:lumMod val="50000"/>
                  </a:schemeClr>
                </a:solidFill>
                <a:latin typeface="Avenir Light" panose="020B0402020203020204" pitchFamily="34" charset="77"/>
              </a:rPr>
              <a:t>Whistleblower schemes</a:t>
            </a:r>
          </a:p>
        </p:txBody>
      </p:sp>
      <p:sp>
        <p:nvSpPr>
          <p:cNvPr id="20" name="Oval 19">
            <a:extLst>
              <a:ext uri="{FF2B5EF4-FFF2-40B4-BE49-F238E27FC236}">
                <a16:creationId xmlns:a16="http://schemas.microsoft.com/office/drawing/2014/main" id="{45F9BFC2-0578-119A-29D8-A92DB58BFD22}"/>
              </a:ext>
            </a:extLst>
          </p:cNvPr>
          <p:cNvSpPr>
            <a:spLocks noChangeAspect="1"/>
          </p:cNvSpPr>
          <p:nvPr/>
        </p:nvSpPr>
        <p:spPr>
          <a:xfrm>
            <a:off x="7168375" y="2335872"/>
            <a:ext cx="1318095" cy="1299600"/>
          </a:xfrm>
          <a:prstGeom prst="ellipse">
            <a:avLst/>
          </a:prstGeom>
          <a:solidFill>
            <a:schemeClr val="accent4">
              <a:lumMod val="20000"/>
              <a:lumOff val="8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a:extLst>
              <a:ext uri="{FF2B5EF4-FFF2-40B4-BE49-F238E27FC236}">
                <a16:creationId xmlns:a16="http://schemas.microsoft.com/office/drawing/2014/main" id="{8DB2DD6B-CAE3-A987-8167-CD3F4C064EE8}"/>
              </a:ext>
            </a:extLst>
          </p:cNvPr>
          <p:cNvSpPr txBox="1"/>
          <p:nvPr/>
        </p:nvSpPr>
        <p:spPr>
          <a:xfrm>
            <a:off x="7006432" y="3106392"/>
            <a:ext cx="1660476" cy="276999"/>
          </a:xfrm>
          <a:prstGeom prst="rect">
            <a:avLst/>
          </a:prstGeom>
          <a:noFill/>
          <a:ln>
            <a:noFill/>
          </a:ln>
        </p:spPr>
        <p:txBody>
          <a:bodyPr wrap="square" rtlCol="0">
            <a:spAutoFit/>
          </a:bodyPr>
          <a:lstStyle/>
          <a:p>
            <a:pPr algn="ctr"/>
            <a:r>
              <a:rPr lang="en-GB" sz="1200" b="1" dirty="0">
                <a:solidFill>
                  <a:schemeClr val="accent4">
                    <a:lumMod val="50000"/>
                  </a:schemeClr>
                </a:solidFill>
                <a:latin typeface="Avenir Light" panose="020B0402020203020204" pitchFamily="34" charset="77"/>
              </a:rPr>
              <a:t>Governance</a:t>
            </a:r>
          </a:p>
        </p:txBody>
      </p:sp>
      <p:pic>
        <p:nvPicPr>
          <p:cNvPr id="22" name="Graphic 21" descr="Boardroom outline">
            <a:extLst>
              <a:ext uri="{FF2B5EF4-FFF2-40B4-BE49-F238E27FC236}">
                <a16:creationId xmlns:a16="http://schemas.microsoft.com/office/drawing/2014/main" id="{DBEF49E5-F4E1-78A3-C707-EBA5DF8824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76670" y="2470603"/>
            <a:ext cx="720000" cy="720000"/>
          </a:xfrm>
          <a:prstGeom prst="rect">
            <a:avLst/>
          </a:prstGeom>
        </p:spPr>
      </p:pic>
      <p:sp>
        <p:nvSpPr>
          <p:cNvPr id="23" name="Oval 22">
            <a:extLst>
              <a:ext uri="{FF2B5EF4-FFF2-40B4-BE49-F238E27FC236}">
                <a16:creationId xmlns:a16="http://schemas.microsoft.com/office/drawing/2014/main" id="{23676521-CE2D-576F-1905-61A705ECCEF6}"/>
              </a:ext>
            </a:extLst>
          </p:cNvPr>
          <p:cNvSpPr>
            <a:spLocks noChangeAspect="1"/>
          </p:cNvSpPr>
          <p:nvPr/>
        </p:nvSpPr>
        <p:spPr>
          <a:xfrm>
            <a:off x="1095277" y="2310948"/>
            <a:ext cx="1300642" cy="1300642"/>
          </a:xfrm>
          <a:prstGeom prst="ellipse">
            <a:avLst/>
          </a:prstGeom>
          <a:solidFill>
            <a:schemeClr val="accent5">
              <a:lumMod val="20000"/>
              <a:lumOff val="8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Graphic 23" descr="Hill scene outline">
            <a:extLst>
              <a:ext uri="{FF2B5EF4-FFF2-40B4-BE49-F238E27FC236}">
                <a16:creationId xmlns:a16="http://schemas.microsoft.com/office/drawing/2014/main" id="{A651D67D-A066-9FDF-0364-074AB74E3F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85598" y="2445679"/>
            <a:ext cx="720000" cy="720000"/>
          </a:xfrm>
          <a:prstGeom prst="rect">
            <a:avLst/>
          </a:prstGeom>
        </p:spPr>
      </p:pic>
      <p:sp>
        <p:nvSpPr>
          <p:cNvPr id="25" name="TextBox 24">
            <a:extLst>
              <a:ext uri="{FF2B5EF4-FFF2-40B4-BE49-F238E27FC236}">
                <a16:creationId xmlns:a16="http://schemas.microsoft.com/office/drawing/2014/main" id="{7E8F45F6-E7CD-D465-A4F9-B857A1792585}"/>
              </a:ext>
            </a:extLst>
          </p:cNvPr>
          <p:cNvSpPr txBox="1"/>
          <p:nvPr/>
        </p:nvSpPr>
        <p:spPr>
          <a:xfrm>
            <a:off x="915360" y="3081468"/>
            <a:ext cx="1660476" cy="276999"/>
          </a:xfrm>
          <a:prstGeom prst="rect">
            <a:avLst/>
          </a:prstGeom>
          <a:noFill/>
          <a:ln>
            <a:noFill/>
          </a:ln>
        </p:spPr>
        <p:txBody>
          <a:bodyPr wrap="square" rtlCol="0">
            <a:spAutoFit/>
          </a:bodyPr>
          <a:lstStyle/>
          <a:p>
            <a:pPr algn="ctr"/>
            <a:r>
              <a:rPr lang="en-GB" sz="1200" b="1" dirty="0">
                <a:solidFill>
                  <a:schemeClr val="accent5">
                    <a:lumMod val="50000"/>
                  </a:schemeClr>
                </a:solidFill>
                <a:latin typeface="Avenir Light" panose="020B0402020203020204" pitchFamily="34" charset="77"/>
              </a:rPr>
              <a:t>Environment</a:t>
            </a:r>
          </a:p>
        </p:txBody>
      </p:sp>
      <p:sp>
        <p:nvSpPr>
          <p:cNvPr id="26" name="Oval 25">
            <a:extLst>
              <a:ext uri="{FF2B5EF4-FFF2-40B4-BE49-F238E27FC236}">
                <a16:creationId xmlns:a16="http://schemas.microsoft.com/office/drawing/2014/main" id="{23EC98B4-30A0-4470-763F-DF19D2E5D71D}"/>
              </a:ext>
            </a:extLst>
          </p:cNvPr>
          <p:cNvSpPr>
            <a:spLocks noChangeAspect="1"/>
          </p:cNvSpPr>
          <p:nvPr/>
        </p:nvSpPr>
        <p:spPr>
          <a:xfrm>
            <a:off x="4132347" y="2335872"/>
            <a:ext cx="1299600" cy="1299600"/>
          </a:xfrm>
          <a:prstGeom prst="ellipse">
            <a:avLst/>
          </a:prstGeom>
          <a:solidFill>
            <a:schemeClr val="accent2">
              <a:lumMod val="10000"/>
              <a:lumOff val="90000"/>
            </a:schemeClr>
          </a:solidFill>
          <a:ln w="19050">
            <a:solidFill>
              <a:schemeClr val="accent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26">
            <a:extLst>
              <a:ext uri="{FF2B5EF4-FFF2-40B4-BE49-F238E27FC236}">
                <a16:creationId xmlns:a16="http://schemas.microsoft.com/office/drawing/2014/main" id="{051E27EA-9797-4570-2AF3-4B1A71E44804}"/>
              </a:ext>
            </a:extLst>
          </p:cNvPr>
          <p:cNvSpPr txBox="1"/>
          <p:nvPr/>
        </p:nvSpPr>
        <p:spPr>
          <a:xfrm>
            <a:off x="3951909" y="3106392"/>
            <a:ext cx="1660476" cy="276999"/>
          </a:xfrm>
          <a:prstGeom prst="rect">
            <a:avLst/>
          </a:prstGeom>
          <a:noFill/>
          <a:ln>
            <a:noFill/>
          </a:ln>
        </p:spPr>
        <p:txBody>
          <a:bodyPr wrap="square" rtlCol="0">
            <a:spAutoFit/>
          </a:bodyPr>
          <a:lstStyle/>
          <a:p>
            <a:pPr algn="ctr"/>
            <a:r>
              <a:rPr lang="en-GB" sz="1200" b="1" dirty="0">
                <a:solidFill>
                  <a:schemeClr val="accent2">
                    <a:lumMod val="90000"/>
                    <a:lumOff val="10000"/>
                  </a:schemeClr>
                </a:solidFill>
                <a:latin typeface="Avenir Light" panose="020B0402020203020204" pitchFamily="34" charset="77"/>
              </a:rPr>
              <a:t>Social</a:t>
            </a:r>
          </a:p>
        </p:txBody>
      </p:sp>
      <p:pic>
        <p:nvPicPr>
          <p:cNvPr id="28" name="Graphic 27" descr="Family with two children outline">
            <a:extLst>
              <a:ext uri="{FF2B5EF4-FFF2-40B4-BE49-F238E27FC236}">
                <a16:creationId xmlns:a16="http://schemas.microsoft.com/office/drawing/2014/main" id="{2A34ECC8-370A-1879-A47E-D8DD562C81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74811" y="2454385"/>
            <a:ext cx="720000" cy="720000"/>
          </a:xfrm>
          <a:prstGeom prst="rect">
            <a:avLst/>
          </a:prstGeom>
        </p:spPr>
      </p:pic>
      <p:sp>
        <p:nvSpPr>
          <p:cNvPr id="11" name="TextBox 10">
            <a:extLst>
              <a:ext uri="{FF2B5EF4-FFF2-40B4-BE49-F238E27FC236}">
                <a16:creationId xmlns:a16="http://schemas.microsoft.com/office/drawing/2014/main" id="{3BA1987F-B36E-C577-8058-2238E417F5CE}"/>
              </a:ext>
            </a:extLst>
          </p:cNvPr>
          <p:cNvSpPr txBox="1"/>
          <p:nvPr/>
        </p:nvSpPr>
        <p:spPr>
          <a:xfrm>
            <a:off x="9402802" y="2187146"/>
            <a:ext cx="2299047" cy="369332"/>
          </a:xfrm>
          <a:prstGeom prst="rect">
            <a:avLst/>
          </a:prstGeom>
          <a:noFill/>
        </p:spPr>
        <p:txBody>
          <a:bodyPr wrap="square" rtlCol="0">
            <a:spAutoFit/>
          </a:bodyPr>
          <a:lstStyle/>
          <a:p>
            <a:endParaRPr lang="en-US" dirty="0"/>
          </a:p>
        </p:txBody>
      </p:sp>
      <p:sp>
        <p:nvSpPr>
          <p:cNvPr id="19" name="TextBox 18">
            <a:extLst>
              <a:ext uri="{FF2B5EF4-FFF2-40B4-BE49-F238E27FC236}">
                <a16:creationId xmlns:a16="http://schemas.microsoft.com/office/drawing/2014/main" id="{1BCE8BCA-8A84-AD69-9A5E-7B92190A6E78}"/>
              </a:ext>
            </a:extLst>
          </p:cNvPr>
          <p:cNvSpPr txBox="1"/>
          <p:nvPr/>
        </p:nvSpPr>
        <p:spPr>
          <a:xfrm>
            <a:off x="9676460" y="2398926"/>
            <a:ext cx="2025389" cy="2031325"/>
          </a:xfrm>
          <a:prstGeom prst="rect">
            <a:avLst/>
          </a:prstGeom>
          <a:noFill/>
        </p:spPr>
        <p:txBody>
          <a:bodyPr wrap="square" rtlCol="0">
            <a:spAutoFit/>
          </a:bodyPr>
          <a:lstStyle/>
          <a:p>
            <a:r>
              <a:rPr lang="en-GB" b="1" dirty="0">
                <a:solidFill>
                  <a:srgbClr val="00B050"/>
                </a:solidFill>
                <a:latin typeface="Calibri Light" panose="020F0302020204030204" pitchFamily="34" charset="0"/>
                <a:ea typeface="Times New Roman" panose="02020603050405020304" pitchFamily="18" charset="0"/>
                <a:cs typeface="Times New Roman" panose="02020603050405020304" pitchFamily="18" charset="0"/>
              </a:rPr>
              <a:t>The Goal of ESG is to Identify Risks and Opportunities, support Quality Businesses, and to push for </a:t>
            </a:r>
            <a:r>
              <a:rPr lang="en-GB" b="1" u="sng" dirty="0">
                <a:solidFill>
                  <a:srgbClr val="00B050"/>
                </a:solidFill>
                <a:latin typeface="Calibri Light" panose="020F0302020204030204" pitchFamily="34" charset="0"/>
                <a:ea typeface="Times New Roman" panose="02020603050405020304" pitchFamily="18" charset="0"/>
                <a:cs typeface="Times New Roman" panose="02020603050405020304" pitchFamily="18" charset="0"/>
              </a:rPr>
              <a:t>Positive</a:t>
            </a:r>
            <a:r>
              <a:rPr lang="en-GB" b="1" dirty="0">
                <a:solidFill>
                  <a:srgbClr val="00B050"/>
                </a:solidFill>
                <a:latin typeface="Calibri Light" panose="020F0302020204030204" pitchFamily="34" charset="0"/>
                <a:ea typeface="Times New Roman" panose="02020603050405020304" pitchFamily="18" charset="0"/>
                <a:cs typeface="Times New Roman" panose="02020603050405020304" pitchFamily="18" charset="0"/>
              </a:rPr>
              <a:t> Change</a:t>
            </a:r>
          </a:p>
        </p:txBody>
      </p:sp>
      <mc:AlternateContent xmlns:mc="http://schemas.openxmlformats.org/markup-compatibility/2006" xmlns:p14="http://schemas.microsoft.com/office/powerpoint/2010/main">
        <mc:Choice Requires="p14">
          <p:contentPart p14:bwMode="auto" r:id="rId9">
            <p14:nvContentPartPr>
              <p14:cNvPr id="44" name="Ink 43">
                <a:extLst>
                  <a:ext uri="{FF2B5EF4-FFF2-40B4-BE49-F238E27FC236}">
                    <a16:creationId xmlns:a16="http://schemas.microsoft.com/office/drawing/2014/main" id="{85F933D1-57B6-8A76-3D25-989134AB8964}"/>
                  </a:ext>
                </a:extLst>
              </p14:cNvPr>
              <p14:cNvContentPartPr/>
              <p14:nvPr/>
            </p14:nvContentPartPr>
            <p14:xfrm>
              <a:off x="7891340" y="2251160"/>
              <a:ext cx="3600" cy="73080"/>
            </p14:xfrm>
          </p:contentPart>
        </mc:Choice>
        <mc:Fallback xmlns="">
          <p:pic>
            <p:nvPicPr>
              <p:cNvPr id="44" name="Ink 43">
                <a:extLst>
                  <a:ext uri="{FF2B5EF4-FFF2-40B4-BE49-F238E27FC236}">
                    <a16:creationId xmlns:a16="http://schemas.microsoft.com/office/drawing/2014/main" id="{85F933D1-57B6-8A76-3D25-989134AB8964}"/>
                  </a:ext>
                </a:extLst>
              </p:cNvPr>
              <p:cNvPicPr/>
              <p:nvPr/>
            </p:nvPicPr>
            <p:blipFill>
              <a:blip r:embed="rId10"/>
              <a:stretch>
                <a:fillRect/>
              </a:stretch>
            </p:blipFill>
            <p:spPr>
              <a:xfrm>
                <a:off x="7887020" y="2246840"/>
                <a:ext cx="12240" cy="81720"/>
              </a:xfrm>
              <a:prstGeom prst="rect">
                <a:avLst/>
              </a:prstGeom>
            </p:spPr>
          </p:pic>
        </mc:Fallback>
      </mc:AlternateContent>
    </p:spTree>
    <p:extLst>
      <p:ext uri="{BB962C8B-B14F-4D97-AF65-F5344CB8AC3E}">
        <p14:creationId xmlns:p14="http://schemas.microsoft.com/office/powerpoint/2010/main" val="2420027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15603-D223-B9ED-B440-9C755A5CA983}"/>
              </a:ext>
            </a:extLst>
          </p:cNvPr>
          <p:cNvSpPr>
            <a:spLocks noGrp="1"/>
          </p:cNvSpPr>
          <p:nvPr>
            <p:ph type="title"/>
          </p:nvPr>
        </p:nvSpPr>
        <p:spPr/>
        <p:txBody>
          <a:bodyPr>
            <a:normAutofit/>
          </a:bodyPr>
          <a:lstStyle/>
          <a:p>
            <a:r>
              <a:rPr lang="en-US" sz="3600" dirty="0">
                <a:solidFill>
                  <a:srgbClr val="00B050"/>
                </a:solidFill>
              </a:rPr>
              <a:t>Examples of Engagement Approaches</a:t>
            </a:r>
          </a:p>
        </p:txBody>
      </p:sp>
      <p:sp>
        <p:nvSpPr>
          <p:cNvPr id="7" name="Rectangle 6">
            <a:extLst>
              <a:ext uri="{FF2B5EF4-FFF2-40B4-BE49-F238E27FC236}">
                <a16:creationId xmlns:a16="http://schemas.microsoft.com/office/drawing/2014/main" id="{E8F1D370-56E0-E3C6-2923-BAB1CAF84196}"/>
              </a:ext>
            </a:extLst>
          </p:cNvPr>
          <p:cNvSpPr/>
          <p:nvPr/>
        </p:nvSpPr>
        <p:spPr>
          <a:xfrm>
            <a:off x="619493" y="2069974"/>
            <a:ext cx="10604810" cy="879256"/>
          </a:xfrm>
          <a:prstGeom prst="rect">
            <a:avLst/>
          </a:prstGeom>
          <a:solidFill>
            <a:schemeClr val="accent3">
              <a:lumMod val="20000"/>
              <a:lumOff val="80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5B0F24A6-1CAE-C20C-13B5-45EFCA2BC345}"/>
              </a:ext>
            </a:extLst>
          </p:cNvPr>
          <p:cNvSpPr txBox="1"/>
          <p:nvPr/>
        </p:nvSpPr>
        <p:spPr>
          <a:xfrm>
            <a:off x="3189249" y="2108809"/>
            <a:ext cx="8274205" cy="811367"/>
          </a:xfrm>
          <a:prstGeom prst="rect">
            <a:avLst/>
          </a:prstGeom>
          <a:noFill/>
        </p:spPr>
        <p:txBody>
          <a:bodyPr wrap="square" lIns="36000" tIns="36000" rIns="36000" bIns="36000" rtlCol="0">
            <a:spAutoFit/>
          </a:bodyPr>
          <a:lstStyle/>
          <a:p>
            <a:pPr marL="171450" indent="-171450">
              <a:buClr>
                <a:schemeClr val="bg2"/>
              </a:buClr>
              <a:buFont typeface="Arial" panose="020B0604020202020204" pitchFamily="34" charset="0"/>
              <a:buChar char="•"/>
            </a:pPr>
            <a:r>
              <a:rPr lang="en-GB" sz="1200" dirty="0">
                <a:latin typeface="Avenir Light" panose="020B0402020203020204" pitchFamily="34" charset="77"/>
              </a:rPr>
              <a:t>Vote on proposals brought forth by the company or other shareholders</a:t>
            </a:r>
          </a:p>
          <a:p>
            <a:pPr marL="171450" indent="-171450">
              <a:buClr>
                <a:schemeClr val="bg2"/>
              </a:buClr>
              <a:buFont typeface="Arial" panose="020B0604020202020204" pitchFamily="34" charset="0"/>
              <a:buChar char="•"/>
            </a:pPr>
            <a:r>
              <a:rPr lang="en-GB" sz="1200" dirty="0">
                <a:latin typeface="Avenir Light" panose="020B0402020203020204" pitchFamily="34" charset="77"/>
              </a:rPr>
              <a:t>In the US, it is an essential measure of good corporate governance and required of mutual funds.</a:t>
            </a:r>
          </a:p>
          <a:p>
            <a:pPr marL="171450" indent="-171450">
              <a:buClr>
                <a:schemeClr val="bg2"/>
              </a:buClr>
              <a:buFont typeface="Arial" panose="020B0604020202020204" pitchFamily="34" charset="0"/>
              <a:buChar char="•"/>
            </a:pPr>
            <a:r>
              <a:rPr lang="en-GB" sz="1200" dirty="0">
                <a:latin typeface="Avenir Light" panose="020B0402020203020204" pitchFamily="34" charset="77"/>
              </a:rPr>
              <a:t>Not binding but sends a signal and puts pressure on the company.</a:t>
            </a:r>
          </a:p>
          <a:p>
            <a:pPr marL="171450" indent="-171450">
              <a:buClr>
                <a:schemeClr val="bg2"/>
              </a:buClr>
              <a:buFont typeface="Arial" panose="020B0604020202020204" pitchFamily="34" charset="0"/>
              <a:buChar char="•"/>
            </a:pPr>
            <a:r>
              <a:rPr lang="en-GB" sz="1200" dirty="0">
                <a:latin typeface="Avenir Light" panose="020B0402020203020204" pitchFamily="34" charset="77"/>
              </a:rPr>
              <a:t>Majority votes are rare; 30% is often viewed as “successful.”</a:t>
            </a:r>
          </a:p>
        </p:txBody>
      </p:sp>
      <p:sp>
        <p:nvSpPr>
          <p:cNvPr id="9" name="TextBox 8">
            <a:extLst>
              <a:ext uri="{FF2B5EF4-FFF2-40B4-BE49-F238E27FC236}">
                <a16:creationId xmlns:a16="http://schemas.microsoft.com/office/drawing/2014/main" id="{22266D86-3CCA-6AE3-5D3A-A2C1968FC67E}"/>
              </a:ext>
            </a:extLst>
          </p:cNvPr>
          <p:cNvSpPr txBox="1"/>
          <p:nvPr/>
        </p:nvSpPr>
        <p:spPr>
          <a:xfrm>
            <a:off x="1129992" y="2108809"/>
            <a:ext cx="1810215" cy="811367"/>
          </a:xfrm>
          <a:prstGeom prst="rect">
            <a:avLst/>
          </a:prstGeom>
          <a:noFill/>
        </p:spPr>
        <p:txBody>
          <a:bodyPr wrap="square" lIns="36000" tIns="36000" rIns="36000" bIns="36000" rtlCol="0">
            <a:spAutoFit/>
          </a:bodyPr>
          <a:lstStyle/>
          <a:p>
            <a:pPr algn="ctr">
              <a:buClr>
                <a:schemeClr val="bg2"/>
              </a:buClr>
            </a:pPr>
            <a:r>
              <a:rPr lang="en-GB" sz="2400" dirty="0">
                <a:latin typeface="Avenir Medium" panose="02000503020000020003" pitchFamily="2" charset="0"/>
              </a:rPr>
              <a:t>Voting Proxies</a:t>
            </a:r>
          </a:p>
        </p:txBody>
      </p:sp>
      <p:sp>
        <p:nvSpPr>
          <p:cNvPr id="10" name="Rectangle 9">
            <a:extLst>
              <a:ext uri="{FF2B5EF4-FFF2-40B4-BE49-F238E27FC236}">
                <a16:creationId xmlns:a16="http://schemas.microsoft.com/office/drawing/2014/main" id="{4809F746-C619-D8A1-0852-0C70267BCD83}"/>
              </a:ext>
            </a:extLst>
          </p:cNvPr>
          <p:cNvSpPr/>
          <p:nvPr/>
        </p:nvSpPr>
        <p:spPr>
          <a:xfrm>
            <a:off x="619493" y="3545276"/>
            <a:ext cx="10604810" cy="879256"/>
          </a:xfrm>
          <a:prstGeom prst="rect">
            <a:avLst/>
          </a:prstGeom>
          <a:solidFill>
            <a:schemeClr val="accent3">
              <a:lumMod val="20000"/>
              <a:lumOff val="80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03FF1AE-8035-2255-B054-52868A112213}"/>
              </a:ext>
            </a:extLst>
          </p:cNvPr>
          <p:cNvSpPr txBox="1"/>
          <p:nvPr/>
        </p:nvSpPr>
        <p:spPr>
          <a:xfrm>
            <a:off x="3180167" y="3521112"/>
            <a:ext cx="8274206" cy="811367"/>
          </a:xfrm>
          <a:prstGeom prst="rect">
            <a:avLst/>
          </a:prstGeom>
          <a:noFill/>
        </p:spPr>
        <p:txBody>
          <a:bodyPr wrap="square" lIns="36000" tIns="36000" rIns="36000" bIns="36000" rtlCol="0">
            <a:spAutoFit/>
          </a:bodyPr>
          <a:lstStyle/>
          <a:p>
            <a:pPr marL="171450" indent="-171450">
              <a:buClr>
                <a:schemeClr val="bg2"/>
              </a:buClr>
              <a:buFont typeface="Arial" panose="020B0604020202020204" pitchFamily="34" charset="0"/>
              <a:buChar char="•"/>
            </a:pPr>
            <a:r>
              <a:rPr lang="en-GB" sz="1200" dirty="0">
                <a:latin typeface="Avenir Light" panose="020B0402020203020204" pitchFamily="34" charset="77"/>
              </a:rPr>
              <a:t>Opportunity for investors to learn how a company is addressing ESG issue and to gather more information.</a:t>
            </a:r>
          </a:p>
          <a:p>
            <a:pPr marL="171450" indent="-171450">
              <a:buClr>
                <a:schemeClr val="bg2"/>
              </a:buClr>
              <a:buFont typeface="Arial" panose="020B0604020202020204" pitchFamily="34" charset="0"/>
              <a:buChar char="•"/>
            </a:pPr>
            <a:r>
              <a:rPr lang="en-GB" sz="1200" dirty="0">
                <a:latin typeface="Avenir Light" panose="020B0402020203020204" pitchFamily="34" charset="77"/>
              </a:rPr>
              <a:t>Opportunity for the company to learn about shareholder concerns.</a:t>
            </a:r>
          </a:p>
          <a:p>
            <a:pPr marL="171450" indent="-171450">
              <a:buClr>
                <a:schemeClr val="bg2"/>
              </a:buClr>
              <a:buFont typeface="Arial" panose="020B0604020202020204" pitchFamily="34" charset="0"/>
              <a:buChar char="•"/>
            </a:pPr>
            <a:r>
              <a:rPr lang="en-GB" sz="1200" dirty="0">
                <a:latin typeface="Avenir Light" panose="020B0402020203020204" pitchFamily="34" charset="77"/>
              </a:rPr>
              <a:t>Agreements can be reached to strengthen company’s policies or practices. </a:t>
            </a:r>
          </a:p>
          <a:p>
            <a:pPr marL="171450" indent="-171450">
              <a:buClr>
                <a:schemeClr val="bg2"/>
              </a:buClr>
              <a:buFont typeface="Arial" panose="020B0604020202020204" pitchFamily="34" charset="0"/>
              <a:buChar char="•"/>
            </a:pPr>
            <a:r>
              <a:rPr lang="en-GB" sz="1200" dirty="0">
                <a:latin typeface="Avenir Light" panose="020B0402020203020204" pitchFamily="34" charset="77"/>
              </a:rPr>
              <a:t>Shareholders may file resolutions if dialogue unsuccessful.</a:t>
            </a:r>
          </a:p>
        </p:txBody>
      </p:sp>
      <p:sp>
        <p:nvSpPr>
          <p:cNvPr id="12" name="TextBox 11">
            <a:extLst>
              <a:ext uri="{FF2B5EF4-FFF2-40B4-BE49-F238E27FC236}">
                <a16:creationId xmlns:a16="http://schemas.microsoft.com/office/drawing/2014/main" id="{DF4FAC46-3EC0-EAA1-33FA-07B4E1C15EFC}"/>
              </a:ext>
            </a:extLst>
          </p:cNvPr>
          <p:cNvSpPr txBox="1"/>
          <p:nvPr/>
        </p:nvSpPr>
        <p:spPr>
          <a:xfrm>
            <a:off x="992461" y="3559384"/>
            <a:ext cx="1947746" cy="811367"/>
          </a:xfrm>
          <a:prstGeom prst="rect">
            <a:avLst/>
          </a:prstGeom>
          <a:noFill/>
        </p:spPr>
        <p:txBody>
          <a:bodyPr wrap="square" lIns="36000" tIns="36000" rIns="36000" bIns="36000" rtlCol="0">
            <a:spAutoFit/>
          </a:bodyPr>
          <a:lstStyle/>
          <a:p>
            <a:pPr algn="ctr">
              <a:buClr>
                <a:schemeClr val="bg2"/>
              </a:buClr>
            </a:pPr>
            <a:r>
              <a:rPr lang="en-GB" sz="2400" dirty="0">
                <a:latin typeface="Avenir Medium" panose="02000503020000020003" pitchFamily="2" charset="0"/>
              </a:rPr>
              <a:t>Dialogue Participation</a:t>
            </a:r>
          </a:p>
        </p:txBody>
      </p:sp>
      <p:sp>
        <p:nvSpPr>
          <p:cNvPr id="13" name="Rectangle 12">
            <a:extLst>
              <a:ext uri="{FF2B5EF4-FFF2-40B4-BE49-F238E27FC236}">
                <a16:creationId xmlns:a16="http://schemas.microsoft.com/office/drawing/2014/main" id="{0D841FC1-AFEF-50FB-7EA4-B9D0C2648638}"/>
              </a:ext>
            </a:extLst>
          </p:cNvPr>
          <p:cNvSpPr/>
          <p:nvPr/>
        </p:nvSpPr>
        <p:spPr>
          <a:xfrm>
            <a:off x="619493" y="5118557"/>
            <a:ext cx="10604810" cy="879256"/>
          </a:xfrm>
          <a:prstGeom prst="rect">
            <a:avLst/>
          </a:prstGeom>
          <a:solidFill>
            <a:schemeClr val="accent3">
              <a:lumMod val="20000"/>
              <a:lumOff val="80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FA793DF4-B1D0-DCA1-E5DC-1877471DF0A1}"/>
              </a:ext>
            </a:extLst>
          </p:cNvPr>
          <p:cNvSpPr txBox="1"/>
          <p:nvPr/>
        </p:nvSpPr>
        <p:spPr>
          <a:xfrm>
            <a:off x="923694" y="5186446"/>
            <a:ext cx="2085278" cy="811367"/>
          </a:xfrm>
          <a:prstGeom prst="rect">
            <a:avLst/>
          </a:prstGeom>
          <a:noFill/>
        </p:spPr>
        <p:txBody>
          <a:bodyPr wrap="square" lIns="36000" tIns="36000" rIns="36000" bIns="36000" rtlCol="0">
            <a:spAutoFit/>
          </a:bodyPr>
          <a:lstStyle/>
          <a:p>
            <a:pPr algn="ctr">
              <a:buClr>
                <a:schemeClr val="bg2"/>
              </a:buClr>
            </a:pPr>
            <a:r>
              <a:rPr lang="en-GB" sz="2400" dirty="0">
                <a:latin typeface="Avenir Medium" panose="02000503020000020003" pitchFamily="2" charset="0"/>
              </a:rPr>
              <a:t>Shareholder Resolutions</a:t>
            </a:r>
          </a:p>
        </p:txBody>
      </p:sp>
      <p:sp>
        <p:nvSpPr>
          <p:cNvPr id="15" name="TextBox 14">
            <a:extLst>
              <a:ext uri="{FF2B5EF4-FFF2-40B4-BE49-F238E27FC236}">
                <a16:creationId xmlns:a16="http://schemas.microsoft.com/office/drawing/2014/main" id="{B01A2DC5-E096-32F9-7E92-0EDF6AEA284A}"/>
              </a:ext>
            </a:extLst>
          </p:cNvPr>
          <p:cNvSpPr txBox="1"/>
          <p:nvPr/>
        </p:nvSpPr>
        <p:spPr>
          <a:xfrm>
            <a:off x="2940207" y="5080996"/>
            <a:ext cx="8274205" cy="811367"/>
          </a:xfrm>
          <a:prstGeom prst="rect">
            <a:avLst/>
          </a:prstGeom>
          <a:noFill/>
        </p:spPr>
        <p:txBody>
          <a:bodyPr wrap="square" lIns="36000" tIns="36000" rIns="36000" bIns="36000" rtlCol="0">
            <a:spAutoFit/>
          </a:bodyPr>
          <a:lstStyle/>
          <a:p>
            <a:pPr marL="171450" indent="-171450">
              <a:buClr>
                <a:schemeClr val="bg2"/>
              </a:buClr>
              <a:buFont typeface="Arial" panose="020B0604020202020204" pitchFamily="34" charset="0"/>
              <a:buChar char="•"/>
            </a:pPr>
            <a:r>
              <a:rPr lang="en-GB" sz="1200" dirty="0">
                <a:latin typeface="Avenir Light" panose="020B0402020203020204" pitchFamily="34" charset="77"/>
              </a:rPr>
              <a:t>Various regulatory requirements depending on country.</a:t>
            </a:r>
          </a:p>
          <a:p>
            <a:pPr marL="171450" indent="-171450">
              <a:buClr>
                <a:schemeClr val="bg2"/>
              </a:buClr>
              <a:buFont typeface="Arial" panose="020B0604020202020204" pitchFamily="34" charset="0"/>
              <a:buChar char="•"/>
            </a:pPr>
            <a:r>
              <a:rPr lang="en-GB" sz="1200" dirty="0">
                <a:latin typeface="Avenir Light" panose="020B0402020203020204" pitchFamily="34" charset="77"/>
              </a:rPr>
              <a:t>US Example: Filer must hold $2,000 in stock; proposals no longer than 500 words and proof of ownership document confirming shares held over a year; shareholder (or designated representative) must be present in person at the Shareholder Meeting to read the proposal aloud; etc. All shareholders can vote “in </a:t>
            </a:r>
            <a:r>
              <a:rPr lang="en-GB" sz="1200" dirty="0" err="1">
                <a:latin typeface="Avenir Light" panose="020B0402020203020204" pitchFamily="34" charset="77"/>
              </a:rPr>
              <a:t>favor</a:t>
            </a:r>
            <a:r>
              <a:rPr lang="en-GB" sz="1200" dirty="0">
                <a:latin typeface="Avenir Light" panose="020B0402020203020204" pitchFamily="34" charset="77"/>
              </a:rPr>
              <a:t>,”, “against” or “abstain.”*</a:t>
            </a:r>
          </a:p>
        </p:txBody>
      </p:sp>
    </p:spTree>
    <p:extLst>
      <p:ext uri="{BB962C8B-B14F-4D97-AF65-F5344CB8AC3E}">
        <p14:creationId xmlns:p14="http://schemas.microsoft.com/office/powerpoint/2010/main" val="1024176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F94F-5974-9DBB-A44B-CCDA19A4F40F}"/>
              </a:ext>
            </a:extLst>
          </p:cNvPr>
          <p:cNvSpPr>
            <a:spLocks noGrp="1"/>
          </p:cNvSpPr>
          <p:nvPr>
            <p:ph type="title"/>
          </p:nvPr>
        </p:nvSpPr>
        <p:spPr>
          <a:xfrm>
            <a:off x="316992" y="368299"/>
            <a:ext cx="11533632" cy="838201"/>
          </a:xfrm>
        </p:spPr>
        <p:txBody>
          <a:bodyPr>
            <a:normAutofit fontScale="90000"/>
          </a:bodyPr>
          <a:lstStyle/>
          <a:p>
            <a:br>
              <a:rPr lang="en-US" dirty="0"/>
            </a:br>
            <a:endParaRPr lang="en-US" dirty="0"/>
          </a:p>
        </p:txBody>
      </p:sp>
      <p:sp>
        <p:nvSpPr>
          <p:cNvPr id="3" name="Content Placeholder 2">
            <a:extLst>
              <a:ext uri="{FF2B5EF4-FFF2-40B4-BE49-F238E27FC236}">
                <a16:creationId xmlns:a16="http://schemas.microsoft.com/office/drawing/2014/main" id="{19AB66CD-3214-5FAC-3198-ABD5E5CDFEC3}"/>
              </a:ext>
            </a:extLst>
          </p:cNvPr>
          <p:cNvSpPr>
            <a:spLocks noGrp="1"/>
          </p:cNvSpPr>
          <p:nvPr>
            <p:ph idx="1"/>
          </p:nvPr>
        </p:nvSpPr>
        <p:spPr/>
        <p:txBody>
          <a:bodyPr>
            <a:normAutofit fontScale="85000" lnSpcReduction="20000"/>
          </a:bodyPr>
          <a:lstStyle/>
          <a:p>
            <a:pPr marL="0" indent="0">
              <a:buNone/>
            </a:pPr>
            <a:r>
              <a:rPr lang="en-US" sz="2000" dirty="0"/>
              <a:t>If you are a shareholder of a corporation, you have a say through your vote.</a:t>
            </a:r>
          </a:p>
          <a:p>
            <a:pPr marL="0" indent="0">
              <a:buNone/>
            </a:pPr>
            <a:r>
              <a:rPr lang="en-US" sz="2000" dirty="0"/>
              <a:t>It may seem like your share of the vote is too small to matter BUT it is essential that company boards hear shareholders concerns:</a:t>
            </a:r>
          </a:p>
          <a:p>
            <a:pPr marL="0" indent="0">
              <a:buNone/>
            </a:pPr>
            <a:endParaRPr lang="en-US" sz="2000" dirty="0"/>
          </a:p>
          <a:p>
            <a:r>
              <a:rPr lang="en-US" sz="2000" dirty="0"/>
              <a:t>Binding resolutions can concretely reshape the course of a company. </a:t>
            </a:r>
          </a:p>
          <a:p>
            <a:endParaRPr lang="en-US" sz="2000" dirty="0"/>
          </a:p>
          <a:p>
            <a:r>
              <a:rPr lang="en-US" sz="2000" dirty="0"/>
              <a:t>Corporate board elections can change a board from crony boards to those with a longer-term and wider impact focus. </a:t>
            </a:r>
          </a:p>
          <a:p>
            <a:pPr lvl="1"/>
            <a:r>
              <a:rPr lang="en-US" sz="2000" dirty="0"/>
              <a:t>Investors have been organizing efforts to vote in women and vote out board members who deny climate change.</a:t>
            </a:r>
          </a:p>
          <a:p>
            <a:pPr lvl="1"/>
            <a:endParaRPr lang="en-US" sz="2000" dirty="0"/>
          </a:p>
          <a:p>
            <a:r>
              <a:rPr lang="en-US" sz="2000" dirty="0"/>
              <a:t>Even the nonbinding proposals such as advisory votes on compensation practices can help change the incentives of company executives. </a:t>
            </a:r>
          </a:p>
          <a:p>
            <a:endParaRPr lang="en-US" sz="2000" dirty="0"/>
          </a:p>
          <a:p>
            <a:r>
              <a:rPr lang="en-US" sz="2000" dirty="0"/>
              <a:t>The range of items up for vote on a proxy ballot is an opportunity for YOU to weigh in on the governance and direction of a company you own a piece of. </a:t>
            </a:r>
          </a:p>
          <a:p>
            <a:pPr marL="0" indent="0">
              <a:buNone/>
            </a:pPr>
            <a:endParaRPr lang="en-US" sz="4000" dirty="0"/>
          </a:p>
        </p:txBody>
      </p:sp>
      <p:sp>
        <p:nvSpPr>
          <p:cNvPr id="4" name="Text Placeholder 3">
            <a:extLst>
              <a:ext uri="{FF2B5EF4-FFF2-40B4-BE49-F238E27FC236}">
                <a16:creationId xmlns:a16="http://schemas.microsoft.com/office/drawing/2014/main" id="{38EB6E45-E144-7263-78F3-64729C5053DF}"/>
              </a:ext>
            </a:extLst>
          </p:cNvPr>
          <p:cNvSpPr>
            <a:spLocks noGrp="1"/>
          </p:cNvSpPr>
          <p:nvPr>
            <p:ph type="body" sz="quarter" idx="13"/>
          </p:nvPr>
        </p:nvSpPr>
        <p:spPr>
          <a:xfrm>
            <a:off x="341377" y="581817"/>
            <a:ext cx="11533631" cy="838201"/>
          </a:xfrm>
        </p:spPr>
        <p:txBody>
          <a:bodyPr/>
          <a:lstStyle/>
          <a:p>
            <a:r>
              <a:rPr lang="en-US" sz="3600" dirty="0">
                <a:solidFill>
                  <a:srgbClr val="00B050"/>
                </a:solidFill>
                <a:latin typeface="+mn-lt"/>
              </a:rPr>
              <a:t>VOTE YOUR PROXIES </a:t>
            </a:r>
            <a:r>
              <a:rPr lang="en-US" sz="3600" dirty="0">
                <a:solidFill>
                  <a:srgbClr val="00B050"/>
                </a:solidFill>
              </a:rPr>
              <a:t>!</a:t>
            </a:r>
          </a:p>
        </p:txBody>
      </p:sp>
    </p:spTree>
    <p:extLst>
      <p:ext uri="{BB962C8B-B14F-4D97-AF65-F5344CB8AC3E}">
        <p14:creationId xmlns:p14="http://schemas.microsoft.com/office/powerpoint/2010/main" val="2116013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CB427-F3C0-339D-9AC4-B042C52138D7}"/>
              </a:ext>
            </a:extLst>
          </p:cNvPr>
          <p:cNvSpPr>
            <a:spLocks noGrp="1"/>
          </p:cNvSpPr>
          <p:nvPr>
            <p:ph type="title"/>
          </p:nvPr>
        </p:nvSpPr>
        <p:spPr/>
        <p:txBody>
          <a:bodyPr>
            <a:normAutofit fontScale="90000"/>
          </a:bodyPr>
          <a:lstStyle/>
          <a:p>
            <a:r>
              <a:rPr lang="en-US" dirty="0">
                <a:solidFill>
                  <a:srgbClr val="0070C0"/>
                </a:solidFill>
              </a:rPr>
              <a:t>Wellesley’s Responsible Investment Policy</a:t>
            </a:r>
          </a:p>
        </p:txBody>
      </p:sp>
      <p:pic>
        <p:nvPicPr>
          <p:cNvPr id="8" name="Content Placeholder 7" descr="A picture containing grass, outdoor, mountain, canyon&#10;&#10;Description automatically generated">
            <a:extLst>
              <a:ext uri="{FF2B5EF4-FFF2-40B4-BE49-F238E27FC236}">
                <a16:creationId xmlns:a16="http://schemas.microsoft.com/office/drawing/2014/main" id="{5579DFC3-18DB-A9F2-624B-9B555D455B7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59100" y="1427163"/>
            <a:ext cx="5099050" cy="2860709"/>
          </a:xfrm>
          <a:prstGeom prst="rect">
            <a:avLst/>
          </a:prstGeom>
        </p:spPr>
      </p:pic>
      <p:sp>
        <p:nvSpPr>
          <p:cNvPr id="9" name="Rectangle 8">
            <a:extLst>
              <a:ext uri="{FF2B5EF4-FFF2-40B4-BE49-F238E27FC236}">
                <a16:creationId xmlns:a16="http://schemas.microsoft.com/office/drawing/2014/main" id="{F9DC9759-E0D4-461D-91C1-246D52263B67}"/>
              </a:ext>
            </a:extLst>
          </p:cNvPr>
          <p:cNvSpPr/>
          <p:nvPr/>
        </p:nvSpPr>
        <p:spPr>
          <a:xfrm>
            <a:off x="2641600" y="4420444"/>
            <a:ext cx="6096000" cy="1938992"/>
          </a:xfrm>
          <a:prstGeom prst="rect">
            <a:avLst/>
          </a:prstGeom>
        </p:spPr>
        <p:txBody>
          <a:bodyPr>
            <a:spAutoFit/>
          </a:bodyPr>
          <a:lstStyle/>
          <a:p>
            <a:pPr marL="342900" marR="0" lvl="0" indent="-342900">
              <a:spcBef>
                <a:spcPts val="0"/>
              </a:spcBef>
              <a:spcAft>
                <a:spcPts val="0"/>
              </a:spcAft>
              <a:buFont typeface="Symbol" pitchFamily="2" charset="2"/>
              <a:buChar char=""/>
            </a:pPr>
            <a:r>
              <a:rPr lang="en-US" sz="1200" dirty="0">
                <a:ea typeface="Calibri" panose="020F0502020204030204" pitchFamily="34" charset="0"/>
                <a:cs typeface="Times New Roman" panose="02020603050405020304" pitchFamily="18" charset="0"/>
              </a:rPr>
              <a:t>Consistency with its social mission and values</a:t>
            </a:r>
          </a:p>
          <a:p>
            <a:pPr marL="342900" marR="0" lvl="0" indent="-342900">
              <a:spcBef>
                <a:spcPts val="0"/>
              </a:spcBef>
              <a:spcAft>
                <a:spcPts val="0"/>
              </a:spcAft>
              <a:buFont typeface="Symbol" pitchFamily="2" charset="2"/>
              <a:buChar char=""/>
            </a:pPr>
            <a:r>
              <a:rPr lang="en-US" sz="1200" dirty="0">
                <a:ea typeface="Times New Roman" panose="02020603050405020304" pitchFamily="18" charset="0"/>
                <a:cs typeface="Times New Roman" panose="02020603050405020304" pitchFamily="18" charset="0"/>
              </a:rPr>
              <a:t>Screen managers for their ethical, investment, operational and performance standards.</a:t>
            </a:r>
            <a:endParaRPr lang="en-US" sz="1200" dirty="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200" dirty="0">
                <a:ea typeface="Calibri" panose="020F0502020204030204" pitchFamily="34" charset="0"/>
                <a:cs typeface="Times New Roman" panose="02020603050405020304" pitchFamily="18" charset="0"/>
              </a:rPr>
              <a:t>Divesting over time from its fossil fuel Investments. No new investments are being made.</a:t>
            </a:r>
          </a:p>
          <a:p>
            <a:pPr marL="342900" marR="0" lvl="0" indent="-342900">
              <a:spcBef>
                <a:spcPts val="0"/>
              </a:spcBef>
              <a:spcAft>
                <a:spcPts val="0"/>
              </a:spcAft>
              <a:buFont typeface="Symbol" pitchFamily="2" charset="2"/>
              <a:buChar char=""/>
            </a:pPr>
            <a:r>
              <a:rPr lang="en-US" sz="1200" dirty="0">
                <a:ea typeface="Calibri" panose="020F0502020204030204" pitchFamily="34" charset="0"/>
                <a:cs typeface="Times New Roman" panose="02020603050405020304" pitchFamily="18" charset="0"/>
              </a:rPr>
              <a:t>Wellesley believes in active engagement and votes their proxies. </a:t>
            </a:r>
          </a:p>
          <a:p>
            <a:pPr marL="342900" marR="0" lvl="0" indent="-342900">
              <a:spcBef>
                <a:spcPts val="0"/>
              </a:spcBef>
              <a:spcAft>
                <a:spcPts val="0"/>
              </a:spcAft>
              <a:buFont typeface="Symbol" pitchFamily="2" charset="2"/>
              <a:buChar char=""/>
            </a:pPr>
            <a:r>
              <a:rPr lang="en-US" sz="1200" dirty="0">
                <a:ea typeface="Calibri" panose="020F0502020204030204" pitchFamily="34" charset="0"/>
                <a:cs typeface="Times New Roman" panose="02020603050405020304" pitchFamily="18" charset="0"/>
              </a:rPr>
              <a:t>As a member of the college community, we can </a:t>
            </a:r>
            <a:r>
              <a:rPr lang="en-US" sz="1200" u="sng" dirty="0">
                <a:ea typeface="Calibri" panose="020F0502020204030204" pitchFamily="34" charset="0"/>
                <a:cs typeface="Times New Roman" panose="02020603050405020304" pitchFamily="18" charset="0"/>
              </a:rPr>
              <a:t>request</a:t>
            </a:r>
            <a:r>
              <a:rPr lang="en-US" sz="1200" dirty="0">
                <a:ea typeface="Calibri" panose="020F0502020204030204" pitchFamily="34" charset="0"/>
                <a:cs typeface="Times New Roman" panose="02020603050405020304" pitchFamily="18" charset="0"/>
              </a:rPr>
              <a:t> that the Subcommittee on Investment Responsibility of the Board of Trustees invest endowment assets according to our specific social values.</a:t>
            </a:r>
          </a:p>
          <a:p>
            <a:pPr marL="457200" marR="0">
              <a:spcBef>
                <a:spcPts val="0"/>
              </a:spcBef>
              <a:spcAft>
                <a:spcPts val="0"/>
              </a:spcAft>
            </a:pPr>
            <a:r>
              <a:rPr lang="en-US" sz="1200" dirty="0">
                <a:ea typeface="Calibri" panose="020F0502020204030204" pitchFamily="34" charset="0"/>
                <a:cs typeface="Times New Roman" panose="02020603050405020304" pitchFamily="18" charset="0"/>
              </a:rPr>
              <a:t> </a:t>
            </a:r>
          </a:p>
          <a:p>
            <a:r>
              <a:rPr lang="en-US" sz="1200" u="sng" dirty="0">
                <a:solidFill>
                  <a:srgbClr val="0563C1"/>
                </a:solidFill>
                <a:ea typeface="Calibri" panose="020F0502020204030204" pitchFamily="34" charset="0"/>
                <a:cs typeface="Times New Roman" panose="02020603050405020304" pitchFamily="18" charset="0"/>
                <a:hlinkClick r:id="rId4"/>
              </a:rPr>
              <a:t>https://www.wellesley.edu/investmentoffice/initiatives</a:t>
            </a:r>
            <a:endParaRPr lang="en-US" sz="1200" dirty="0">
              <a:ea typeface="Calibri" panose="020F0502020204030204" pitchFamily="34" charset="0"/>
              <a:cs typeface="Times New Roman" panose="02020603050405020304" pitchFamily="18" charset="0"/>
            </a:endParaRPr>
          </a:p>
          <a:p>
            <a:r>
              <a:rPr lang="en-US" sz="1200" dirty="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211315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65620-A184-4CA2-9DE3-22A3D6E690A2}"/>
              </a:ext>
            </a:extLst>
          </p:cNvPr>
          <p:cNvSpPr>
            <a:spLocks noGrp="1"/>
          </p:cNvSpPr>
          <p:nvPr>
            <p:ph type="title"/>
          </p:nvPr>
        </p:nvSpPr>
        <p:spPr>
          <a:xfrm>
            <a:off x="831850" y="1709739"/>
            <a:ext cx="10515600" cy="1719262"/>
          </a:xfrm>
        </p:spPr>
        <p:txBody>
          <a:bodyPr/>
          <a:lstStyle/>
          <a:p>
            <a:r>
              <a:rPr lang="en-US" dirty="0">
                <a:solidFill>
                  <a:srgbClr val="00B050"/>
                </a:solidFill>
                <a:latin typeface="Avenir Medium"/>
              </a:rPr>
              <a:t>Reporting</a:t>
            </a:r>
          </a:p>
        </p:txBody>
      </p:sp>
    </p:spTree>
    <p:extLst>
      <p:ext uri="{BB962C8B-B14F-4D97-AF65-F5344CB8AC3E}">
        <p14:creationId xmlns:p14="http://schemas.microsoft.com/office/powerpoint/2010/main" val="828738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6CCB-8A9D-421C-906C-492664FFFFF1}"/>
              </a:ext>
            </a:extLst>
          </p:cNvPr>
          <p:cNvSpPr>
            <a:spLocks noGrp="1"/>
          </p:cNvSpPr>
          <p:nvPr>
            <p:ph type="title"/>
          </p:nvPr>
        </p:nvSpPr>
        <p:spPr/>
        <p:txBody>
          <a:bodyPr>
            <a:normAutofit fontScale="90000"/>
          </a:bodyPr>
          <a:lstStyle/>
          <a:p>
            <a:r>
              <a:rPr lang="en-US" sz="3600" dirty="0">
                <a:solidFill>
                  <a:srgbClr val="00B050"/>
                </a:solidFill>
              </a:rPr>
              <a:t>Institutional Investors/Big Corporations are being asked to report ON their contribution to the UNSDGs.</a:t>
            </a:r>
          </a:p>
        </p:txBody>
      </p:sp>
      <p:sp>
        <p:nvSpPr>
          <p:cNvPr id="12" name="Content Placeholder 2">
            <a:extLst>
              <a:ext uri="{FF2B5EF4-FFF2-40B4-BE49-F238E27FC236}">
                <a16:creationId xmlns:a16="http://schemas.microsoft.com/office/drawing/2014/main" id="{9EFD3BB6-47EB-A7C1-08BA-B1513EAE1A7C}"/>
              </a:ext>
            </a:extLst>
          </p:cNvPr>
          <p:cNvSpPr>
            <a:spLocks noGrp="1"/>
          </p:cNvSpPr>
          <p:nvPr>
            <p:ph idx="1"/>
          </p:nvPr>
        </p:nvSpPr>
        <p:spPr>
          <a:xfrm>
            <a:off x="383322" y="2277946"/>
            <a:ext cx="5573915" cy="665932"/>
          </a:xfrm>
        </p:spPr>
        <p:txBody>
          <a:bodyPr>
            <a:normAutofit/>
          </a:bodyPr>
          <a:lstStyle/>
          <a:p>
            <a:pPr marL="0" indent="0">
              <a:lnSpc>
                <a:spcPct val="110000"/>
              </a:lnSpc>
              <a:buNone/>
            </a:pPr>
            <a:r>
              <a:rPr lang="en-US" sz="1400" dirty="0"/>
              <a:t>The UN </a:t>
            </a:r>
            <a:r>
              <a:rPr lang="en-US" sz="1400" dirty="0">
                <a:latin typeface="Avenir Medium" panose="02000503020000020003" pitchFamily="2" charset="0"/>
              </a:rPr>
              <a:t>Sustainable Development Goals </a:t>
            </a:r>
            <a:r>
              <a:rPr lang="en-US" sz="1400" dirty="0"/>
              <a:t>(SDGs) were adopted in 2015 by all UN Member States. </a:t>
            </a:r>
          </a:p>
        </p:txBody>
      </p:sp>
      <p:sp>
        <p:nvSpPr>
          <p:cNvPr id="6" name="Text Placeholder 5">
            <a:extLst>
              <a:ext uri="{FF2B5EF4-FFF2-40B4-BE49-F238E27FC236}">
                <a16:creationId xmlns:a16="http://schemas.microsoft.com/office/drawing/2014/main" id="{A6618A37-53E4-F2E7-C6C7-80A77520F407}"/>
              </a:ext>
            </a:extLst>
          </p:cNvPr>
          <p:cNvSpPr>
            <a:spLocks noGrp="1"/>
          </p:cNvSpPr>
          <p:nvPr>
            <p:ph type="body" sz="quarter" idx="13"/>
          </p:nvPr>
        </p:nvSpPr>
        <p:spPr/>
        <p:txBody>
          <a:bodyPr>
            <a:normAutofit/>
          </a:bodyPr>
          <a:lstStyle/>
          <a:p>
            <a:endParaRPr lang="en-GB" sz="1800" b="1" dirty="0">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en-US" dirty="0"/>
          </a:p>
        </p:txBody>
      </p:sp>
      <p:sp>
        <p:nvSpPr>
          <p:cNvPr id="7" name="Text Placeholder 5">
            <a:extLst>
              <a:ext uri="{FF2B5EF4-FFF2-40B4-BE49-F238E27FC236}">
                <a16:creationId xmlns:a16="http://schemas.microsoft.com/office/drawing/2014/main" id="{4C954A2C-47A4-860F-A226-A4CFF0696F48}"/>
              </a:ext>
            </a:extLst>
          </p:cNvPr>
          <p:cNvSpPr txBox="1">
            <a:spLocks/>
          </p:cNvSpPr>
          <p:nvPr/>
        </p:nvSpPr>
        <p:spPr>
          <a:xfrm>
            <a:off x="314323" y="1016000"/>
            <a:ext cx="11533631" cy="4111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chemeClr val="accent3"/>
              </a:buClr>
              <a:buFont typeface="Arial" panose="020B0604020202020204" pitchFamily="34" charset="0"/>
              <a:buNone/>
              <a:defRPr sz="1600" b="0" i="0" kern="1200">
                <a:solidFill>
                  <a:schemeClr val="accent6"/>
                </a:solidFill>
                <a:latin typeface="Avenir Light" panose="020B0402020203020204" pitchFamily="34" charset="77"/>
                <a:ea typeface="+mn-ea"/>
                <a:cs typeface="+mn-cs"/>
              </a:defRPr>
            </a:lvl1pPr>
            <a:lvl2pPr marL="579438" indent="-217488" algn="l" defTabSz="914400" rtl="0" eaLnBrk="1" latinLnBrk="0" hangingPunct="1">
              <a:lnSpc>
                <a:spcPct val="90000"/>
              </a:lnSpc>
              <a:spcBef>
                <a:spcPts val="500"/>
              </a:spcBef>
              <a:buClr>
                <a:schemeClr val="accent3"/>
              </a:buClr>
              <a:buFont typeface="Arial" panose="020B0604020202020204" pitchFamily="34" charset="0"/>
              <a:buChar char="•"/>
              <a:tabLst/>
              <a:defRPr sz="2000" b="0" i="0" kern="1200">
                <a:solidFill>
                  <a:schemeClr val="tx1"/>
                </a:solidFill>
                <a:latin typeface="Avenir Light" panose="020B0402020203020204" pitchFamily="34" charset="77"/>
                <a:ea typeface="+mn-ea"/>
                <a:cs typeface="+mn-cs"/>
              </a:defRPr>
            </a:lvl2pPr>
            <a:lvl3pPr marL="1027113" indent="-217488" algn="l" defTabSz="914400" rtl="0" eaLnBrk="1" latinLnBrk="0" hangingPunct="1">
              <a:lnSpc>
                <a:spcPct val="90000"/>
              </a:lnSpc>
              <a:spcBef>
                <a:spcPts val="500"/>
              </a:spcBef>
              <a:buClr>
                <a:schemeClr val="accent3"/>
              </a:buClr>
              <a:buFont typeface="Arial" panose="020B0604020202020204" pitchFamily="34" charset="0"/>
              <a:buChar char="•"/>
              <a:tabLst/>
              <a:defRPr sz="1800" b="0" i="0" kern="1200">
                <a:solidFill>
                  <a:schemeClr val="tx1"/>
                </a:solidFill>
                <a:latin typeface="Avenir Light" panose="020B0402020203020204" pitchFamily="34" charset="77"/>
                <a:ea typeface="+mn-ea"/>
                <a:cs typeface="+mn-cs"/>
              </a:defRPr>
            </a:lvl3pPr>
            <a:lvl4pPr marL="1427163" indent="-182563" algn="l" defTabSz="914400" rtl="0" eaLnBrk="1" latinLnBrk="0" hangingPunct="1">
              <a:lnSpc>
                <a:spcPct val="90000"/>
              </a:lnSpc>
              <a:spcBef>
                <a:spcPts val="500"/>
              </a:spcBef>
              <a:buClr>
                <a:schemeClr val="accent3"/>
              </a:buClr>
              <a:buFont typeface="Arial" panose="020B0604020202020204" pitchFamily="34" charset="0"/>
              <a:buChar char="•"/>
              <a:tabLst/>
              <a:defRPr sz="1600" b="0" i="0" kern="1200">
                <a:solidFill>
                  <a:schemeClr val="tx1"/>
                </a:solidFill>
                <a:latin typeface="Avenir Light" panose="020B0402020203020204" pitchFamily="34" charset="77"/>
                <a:ea typeface="+mn-ea"/>
                <a:cs typeface="+mn-cs"/>
              </a:defRPr>
            </a:lvl4pPr>
            <a:lvl5pPr marL="1825625" indent="-230188" algn="l" defTabSz="914400" rtl="0" eaLnBrk="1" latinLnBrk="0" hangingPunct="1">
              <a:lnSpc>
                <a:spcPct val="90000"/>
              </a:lnSpc>
              <a:spcBef>
                <a:spcPts val="500"/>
              </a:spcBef>
              <a:buClr>
                <a:schemeClr val="accent3"/>
              </a:buClr>
              <a:buFont typeface="Arial" panose="020B0604020202020204" pitchFamily="34" charset="0"/>
              <a:buChar char="•"/>
              <a:tabLst>
                <a:tab pos="1862138" algn="l"/>
              </a:tabLst>
              <a:defRPr sz="14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GB" b="1" dirty="0"/>
              <a:t>End poverty, protect the planet, and ensure peace and prosperity. </a:t>
            </a:r>
          </a:p>
        </p:txBody>
      </p:sp>
      <p:sp>
        <p:nvSpPr>
          <p:cNvPr id="9" name="TextBox 8">
            <a:extLst>
              <a:ext uri="{FF2B5EF4-FFF2-40B4-BE49-F238E27FC236}">
                <a16:creationId xmlns:a16="http://schemas.microsoft.com/office/drawing/2014/main" id="{844297C9-E51A-4F9E-8C6E-F11913FBCA9A}"/>
              </a:ext>
            </a:extLst>
          </p:cNvPr>
          <p:cNvSpPr txBox="1"/>
          <p:nvPr/>
        </p:nvSpPr>
        <p:spPr>
          <a:xfrm>
            <a:off x="0" y="1665288"/>
            <a:ext cx="12191999" cy="338554"/>
          </a:xfrm>
          <a:prstGeom prst="rect">
            <a:avLst/>
          </a:prstGeom>
          <a:solidFill>
            <a:schemeClr val="accent6">
              <a:lumMod val="20000"/>
              <a:lumOff val="80000"/>
            </a:schemeClr>
          </a:solidFill>
        </p:spPr>
        <p:txBody>
          <a:bodyPr wrap="square" rtlCol="0">
            <a:spAutoFit/>
          </a:bodyPr>
          <a:lstStyle/>
          <a:p>
            <a:pPr algn="ctr"/>
            <a:r>
              <a:rPr lang="en-GB" sz="1600" dirty="0">
                <a:latin typeface="Avenir Medium" panose="02000503020000020003" pitchFamily="2" charset="0"/>
              </a:rPr>
              <a:t>It is estimated that there is a USD 2.5 trillion annual gap in investments to achieve the SDGs by 2030</a:t>
            </a:r>
            <a:r>
              <a:rPr lang="en-GB" sz="1600" baseline="30000" dirty="0">
                <a:latin typeface="Avenir Medium" panose="02000503020000020003" pitchFamily="2" charset="0"/>
              </a:rPr>
              <a:t>1</a:t>
            </a:r>
            <a:r>
              <a:rPr lang="en-GB" sz="1600" dirty="0">
                <a:latin typeface="Avenir Medium" panose="02000503020000020003" pitchFamily="2" charset="0"/>
              </a:rPr>
              <a:t>. </a:t>
            </a:r>
          </a:p>
        </p:txBody>
      </p:sp>
      <p:pic>
        <p:nvPicPr>
          <p:cNvPr id="13" name="Picture 2" descr="Sustainable Development Goals | EXARC">
            <a:extLst>
              <a:ext uri="{FF2B5EF4-FFF2-40B4-BE49-F238E27FC236}">
                <a16:creationId xmlns:a16="http://schemas.microsoft.com/office/drawing/2014/main" id="{4AEDE549-C869-D15C-447C-7AE4AA6493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29"/>
          <a:stretch/>
        </p:blipFill>
        <p:spPr bwMode="auto">
          <a:xfrm>
            <a:off x="3019003" y="2877217"/>
            <a:ext cx="2876849" cy="2818485"/>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id="{E137B80F-5173-99B7-58EE-CB88F3695B84}"/>
              </a:ext>
            </a:extLst>
          </p:cNvPr>
          <p:cNvSpPr txBox="1">
            <a:spLocks/>
          </p:cNvSpPr>
          <p:nvPr/>
        </p:nvSpPr>
        <p:spPr>
          <a:xfrm>
            <a:off x="344046" y="3003215"/>
            <a:ext cx="2488363" cy="28387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a:solidFill>
                  <a:schemeClr val="tx1"/>
                </a:solidFill>
                <a:latin typeface="Avenir Light" panose="020B0402020203020204" pitchFamily="34" charset="77"/>
                <a:ea typeface="+mn-ea"/>
                <a:cs typeface="+mn-cs"/>
              </a:defRPr>
            </a:lvl1pPr>
            <a:lvl2pPr marL="579438" indent="-217488" algn="l" defTabSz="914400" rtl="0" eaLnBrk="1" latinLnBrk="0" hangingPunct="1">
              <a:lnSpc>
                <a:spcPct val="90000"/>
              </a:lnSpc>
              <a:spcBef>
                <a:spcPts val="500"/>
              </a:spcBef>
              <a:buClr>
                <a:schemeClr val="accent3"/>
              </a:buClr>
              <a:buFont typeface="Arial" panose="020B0604020202020204" pitchFamily="34" charset="0"/>
              <a:buChar char="•"/>
              <a:tabLst/>
              <a:defRPr sz="2000" b="0" i="0" kern="1200">
                <a:solidFill>
                  <a:schemeClr val="tx1"/>
                </a:solidFill>
                <a:latin typeface="Avenir Light" panose="020B0402020203020204" pitchFamily="34" charset="77"/>
                <a:ea typeface="+mn-ea"/>
                <a:cs typeface="+mn-cs"/>
              </a:defRPr>
            </a:lvl2pPr>
            <a:lvl3pPr marL="1027113" indent="-217488" algn="l" defTabSz="914400" rtl="0" eaLnBrk="1" latinLnBrk="0" hangingPunct="1">
              <a:lnSpc>
                <a:spcPct val="90000"/>
              </a:lnSpc>
              <a:spcBef>
                <a:spcPts val="500"/>
              </a:spcBef>
              <a:buClr>
                <a:schemeClr val="accent3"/>
              </a:buClr>
              <a:buFont typeface="Arial" panose="020B0604020202020204" pitchFamily="34" charset="0"/>
              <a:buChar char="•"/>
              <a:tabLst/>
              <a:defRPr sz="1800" b="0" i="0" kern="1200">
                <a:solidFill>
                  <a:schemeClr val="tx1"/>
                </a:solidFill>
                <a:latin typeface="Avenir Light" panose="020B0402020203020204" pitchFamily="34" charset="77"/>
                <a:ea typeface="+mn-ea"/>
                <a:cs typeface="+mn-cs"/>
              </a:defRPr>
            </a:lvl3pPr>
            <a:lvl4pPr marL="1427163" indent="-182563" algn="l" defTabSz="914400" rtl="0" eaLnBrk="1" latinLnBrk="0" hangingPunct="1">
              <a:lnSpc>
                <a:spcPct val="90000"/>
              </a:lnSpc>
              <a:spcBef>
                <a:spcPts val="500"/>
              </a:spcBef>
              <a:buClr>
                <a:schemeClr val="accent3"/>
              </a:buClr>
              <a:buFont typeface="Arial" panose="020B0604020202020204" pitchFamily="34" charset="0"/>
              <a:buChar char="•"/>
              <a:tabLst/>
              <a:defRPr sz="1600" b="0" i="0" kern="1200">
                <a:solidFill>
                  <a:schemeClr val="tx1"/>
                </a:solidFill>
                <a:latin typeface="Avenir Light" panose="020B0402020203020204" pitchFamily="34" charset="77"/>
                <a:ea typeface="+mn-ea"/>
                <a:cs typeface="+mn-cs"/>
              </a:defRPr>
            </a:lvl4pPr>
            <a:lvl5pPr marL="1825625" indent="-230188" algn="l" defTabSz="914400" rtl="0" eaLnBrk="1" latinLnBrk="0" hangingPunct="1">
              <a:lnSpc>
                <a:spcPct val="90000"/>
              </a:lnSpc>
              <a:spcBef>
                <a:spcPts val="500"/>
              </a:spcBef>
              <a:buClr>
                <a:schemeClr val="accent3"/>
              </a:buClr>
              <a:buFont typeface="Arial" panose="020B0604020202020204" pitchFamily="34" charset="0"/>
              <a:buChar char="•"/>
              <a:tabLst>
                <a:tab pos="1862138" algn="l"/>
              </a:tabLst>
              <a:defRPr sz="14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400" dirty="0">
                <a:latin typeface="Avenir Medium" panose="02000503020000020003" pitchFamily="2" charset="0"/>
              </a:rPr>
              <a:t>17 goals </a:t>
            </a:r>
            <a:r>
              <a:rPr lang="en-US" sz="1400" dirty="0"/>
              <a:t>with </a:t>
            </a:r>
            <a:r>
              <a:rPr lang="en-US" sz="1400" dirty="0">
                <a:latin typeface="Avenir Medium" panose="02000503020000020003" pitchFamily="2" charset="0"/>
              </a:rPr>
              <a:t>169 targets </a:t>
            </a:r>
            <a:r>
              <a:rPr lang="en-US" sz="1400" dirty="0"/>
              <a:t>designed to achieve a better and more sustainable future for everyone by 2030.</a:t>
            </a:r>
          </a:p>
          <a:p>
            <a:pPr>
              <a:lnSpc>
                <a:spcPct val="110000"/>
              </a:lnSpc>
            </a:pPr>
            <a:r>
              <a:rPr lang="en-GB" sz="1400" dirty="0"/>
              <a:t>We wont make it.  But that doesn’t mean we don’t all need to do our part. </a:t>
            </a:r>
          </a:p>
        </p:txBody>
      </p:sp>
      <p:sp>
        <p:nvSpPr>
          <p:cNvPr id="15" name="Content Placeholder 2">
            <a:extLst>
              <a:ext uri="{FF2B5EF4-FFF2-40B4-BE49-F238E27FC236}">
                <a16:creationId xmlns:a16="http://schemas.microsoft.com/office/drawing/2014/main" id="{EC08B8A4-3350-565E-DFCE-0781F8989CA3}"/>
              </a:ext>
            </a:extLst>
          </p:cNvPr>
          <p:cNvSpPr txBox="1">
            <a:spLocks/>
          </p:cNvSpPr>
          <p:nvPr/>
        </p:nvSpPr>
        <p:spPr>
          <a:xfrm>
            <a:off x="6183107" y="3217782"/>
            <a:ext cx="5664847" cy="1765927"/>
          </a:xfrm>
          <a:prstGeom prst="rect">
            <a:avLst/>
          </a:prstGeom>
          <a:solidFill>
            <a:schemeClr val="accent6">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a:solidFill>
                  <a:schemeClr val="tx1"/>
                </a:solidFill>
                <a:latin typeface="Avenir Light" panose="020B0402020203020204" pitchFamily="34" charset="77"/>
                <a:ea typeface="+mn-ea"/>
                <a:cs typeface="+mn-cs"/>
              </a:defRPr>
            </a:lvl1pPr>
            <a:lvl2pPr marL="579438" indent="-217488" algn="l" defTabSz="914400" rtl="0" eaLnBrk="1" latinLnBrk="0" hangingPunct="1">
              <a:lnSpc>
                <a:spcPct val="90000"/>
              </a:lnSpc>
              <a:spcBef>
                <a:spcPts val="500"/>
              </a:spcBef>
              <a:buClr>
                <a:schemeClr val="accent3"/>
              </a:buClr>
              <a:buFont typeface="Arial" panose="020B0604020202020204" pitchFamily="34" charset="0"/>
              <a:buChar char="•"/>
              <a:tabLst/>
              <a:defRPr sz="2000" b="0" i="0" kern="1200">
                <a:solidFill>
                  <a:schemeClr val="tx1"/>
                </a:solidFill>
                <a:latin typeface="Avenir Light" panose="020B0402020203020204" pitchFamily="34" charset="77"/>
                <a:ea typeface="+mn-ea"/>
                <a:cs typeface="+mn-cs"/>
              </a:defRPr>
            </a:lvl2pPr>
            <a:lvl3pPr marL="1027113" indent="-217488" algn="l" defTabSz="914400" rtl="0" eaLnBrk="1" latinLnBrk="0" hangingPunct="1">
              <a:lnSpc>
                <a:spcPct val="90000"/>
              </a:lnSpc>
              <a:spcBef>
                <a:spcPts val="500"/>
              </a:spcBef>
              <a:buClr>
                <a:schemeClr val="accent3"/>
              </a:buClr>
              <a:buFont typeface="Arial" panose="020B0604020202020204" pitchFamily="34" charset="0"/>
              <a:buChar char="•"/>
              <a:tabLst/>
              <a:defRPr sz="1800" b="0" i="0" kern="1200">
                <a:solidFill>
                  <a:schemeClr val="tx1"/>
                </a:solidFill>
                <a:latin typeface="Avenir Light" panose="020B0402020203020204" pitchFamily="34" charset="77"/>
                <a:ea typeface="+mn-ea"/>
                <a:cs typeface="+mn-cs"/>
              </a:defRPr>
            </a:lvl3pPr>
            <a:lvl4pPr marL="1427163" indent="-182563" algn="l" defTabSz="914400" rtl="0" eaLnBrk="1" latinLnBrk="0" hangingPunct="1">
              <a:lnSpc>
                <a:spcPct val="90000"/>
              </a:lnSpc>
              <a:spcBef>
                <a:spcPts val="500"/>
              </a:spcBef>
              <a:buClr>
                <a:schemeClr val="accent3"/>
              </a:buClr>
              <a:buFont typeface="Arial" panose="020B0604020202020204" pitchFamily="34" charset="0"/>
              <a:buChar char="•"/>
              <a:tabLst/>
              <a:defRPr sz="1600" b="0" i="0" kern="1200">
                <a:solidFill>
                  <a:schemeClr val="tx1"/>
                </a:solidFill>
                <a:latin typeface="Avenir Light" panose="020B0402020203020204" pitchFamily="34" charset="77"/>
                <a:ea typeface="+mn-ea"/>
                <a:cs typeface="+mn-cs"/>
              </a:defRPr>
            </a:lvl4pPr>
            <a:lvl5pPr marL="1825625" indent="-230188" algn="l" defTabSz="914400" rtl="0" eaLnBrk="1" latinLnBrk="0" hangingPunct="1">
              <a:lnSpc>
                <a:spcPct val="90000"/>
              </a:lnSpc>
              <a:spcBef>
                <a:spcPts val="500"/>
              </a:spcBef>
              <a:buClr>
                <a:schemeClr val="accent3"/>
              </a:buClr>
              <a:buFont typeface="Arial" panose="020B0604020202020204" pitchFamily="34" charset="0"/>
              <a:buChar char="•"/>
              <a:tabLst>
                <a:tab pos="1862138" algn="l"/>
              </a:tabLst>
              <a:defRPr sz="14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600"/>
              </a:spcBef>
              <a:buNone/>
            </a:pPr>
            <a:r>
              <a:rPr lang="en-US" sz="1600" dirty="0"/>
              <a:t>The scale of the global sustainability challenge is beyond the capacity of the public sector alone. </a:t>
            </a:r>
          </a:p>
          <a:p>
            <a:pPr marL="0" indent="0" algn="ctr">
              <a:lnSpc>
                <a:spcPct val="110000"/>
              </a:lnSpc>
              <a:spcBef>
                <a:spcPts val="1400"/>
              </a:spcBef>
              <a:buNone/>
            </a:pPr>
            <a:r>
              <a:rPr lang="en-US" sz="1600" dirty="0">
                <a:solidFill>
                  <a:srgbClr val="FF0000"/>
                </a:solidFill>
                <a:latin typeface="Avenir Medium" panose="02000503020000020003" pitchFamily="2" charset="0"/>
              </a:rPr>
              <a:t>It is essential that private money be channeled into sustainable finance to fund the transition to a low-carbon and inclusive economy.</a:t>
            </a:r>
          </a:p>
        </p:txBody>
      </p:sp>
    </p:spTree>
    <p:extLst>
      <p:ext uri="{BB962C8B-B14F-4D97-AF65-F5344CB8AC3E}">
        <p14:creationId xmlns:p14="http://schemas.microsoft.com/office/powerpoint/2010/main" val="1892744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iagram&#10;&#10;Description automatically generated">
            <a:extLst>
              <a:ext uri="{FF2B5EF4-FFF2-40B4-BE49-F238E27FC236}">
                <a16:creationId xmlns:a16="http://schemas.microsoft.com/office/drawing/2014/main" id="{7B98F8A2-EF09-42D1-BA36-F6893E0259C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260" y="1207912"/>
            <a:ext cx="5454740" cy="4375912"/>
          </a:xfrm>
          <a:prstGeom prst="rect">
            <a:avLst/>
          </a:prstGeom>
          <a:solidFill>
            <a:srgbClr val="FFFFFF"/>
          </a:solidFill>
        </p:spPr>
      </p:pic>
      <p:sp>
        <p:nvSpPr>
          <p:cNvPr id="2" name="Title 1">
            <a:extLst>
              <a:ext uri="{FF2B5EF4-FFF2-40B4-BE49-F238E27FC236}">
                <a16:creationId xmlns:a16="http://schemas.microsoft.com/office/drawing/2014/main" id="{846D7F8D-A35F-4527-8449-816722FBEE2C}"/>
              </a:ext>
            </a:extLst>
          </p:cNvPr>
          <p:cNvSpPr>
            <a:spLocks noGrp="1"/>
          </p:cNvSpPr>
          <p:nvPr>
            <p:ph type="title"/>
          </p:nvPr>
        </p:nvSpPr>
        <p:spPr>
          <a:xfrm>
            <a:off x="838200" y="327378"/>
            <a:ext cx="10515600" cy="880534"/>
          </a:xfrm>
        </p:spPr>
        <p:txBody>
          <a:bodyPr anchor="b">
            <a:normAutofit/>
          </a:bodyPr>
          <a:lstStyle/>
          <a:p>
            <a:r>
              <a:rPr lang="en-US" dirty="0">
                <a:solidFill>
                  <a:srgbClr val="00B050"/>
                </a:solidFill>
                <a:latin typeface="Avenir Medium" panose="02000503020000020003"/>
              </a:rPr>
              <a:t>SDG Relationships</a:t>
            </a:r>
          </a:p>
        </p:txBody>
      </p:sp>
      <p:sp>
        <p:nvSpPr>
          <p:cNvPr id="10" name="Content Placeholder 3">
            <a:extLst>
              <a:ext uri="{FF2B5EF4-FFF2-40B4-BE49-F238E27FC236}">
                <a16:creationId xmlns:a16="http://schemas.microsoft.com/office/drawing/2014/main" id="{72B5C8F8-7E61-4E97-9640-768EAD5E2B19}"/>
              </a:ext>
            </a:extLst>
          </p:cNvPr>
          <p:cNvSpPr>
            <a:spLocks noGrp="1"/>
          </p:cNvSpPr>
          <p:nvPr>
            <p:ph sz="half" idx="1"/>
          </p:nvPr>
        </p:nvSpPr>
        <p:spPr>
          <a:xfrm>
            <a:off x="6248400" y="1677478"/>
            <a:ext cx="5602224" cy="4375911"/>
          </a:xfrm>
        </p:spPr>
        <p:txBody>
          <a:bodyPr>
            <a:noAutofit/>
          </a:bodyPr>
          <a:lstStyle/>
          <a:p>
            <a:r>
              <a:rPr lang="en-US" sz="1100" dirty="0">
                <a:latin typeface="Avenir Medium" panose="02000503020000020003"/>
              </a:rPr>
              <a:t>On a macro level, all investors affect the SDGs through their own choices and lending. </a:t>
            </a:r>
          </a:p>
          <a:p>
            <a:r>
              <a:rPr lang="en-US" sz="1100" dirty="0">
                <a:latin typeface="Avenir Medium" panose="02000503020000020003"/>
              </a:rPr>
              <a:t>Reporters are expected to tag SDGs that are material to the entity’s type*.  For Banks they could be:  </a:t>
            </a:r>
          </a:p>
          <a:p>
            <a:r>
              <a:rPr lang="en-US" sz="1100" b="1" i="1" dirty="0">
                <a:latin typeface="Avenir Medium" panose="02000503020000020003"/>
              </a:rPr>
              <a:t>1: Reduction in Poverty</a:t>
            </a:r>
          </a:p>
          <a:p>
            <a:pPr marL="361950" lvl="1" indent="0">
              <a:buNone/>
            </a:pPr>
            <a:r>
              <a:rPr lang="en-US" sz="1100" b="1" i="1" dirty="0">
                <a:latin typeface="Avenir Medium" panose="02000503020000020003"/>
              </a:rPr>
              <a:t>3: Health and Wellbeing</a:t>
            </a:r>
          </a:p>
          <a:p>
            <a:pPr marL="361950" lvl="1" indent="0">
              <a:buNone/>
            </a:pPr>
            <a:r>
              <a:rPr lang="en-US" sz="1100" b="1" i="1" dirty="0">
                <a:latin typeface="Avenir Medium" panose="02000503020000020003"/>
              </a:rPr>
              <a:t>4: Quality Education</a:t>
            </a:r>
          </a:p>
          <a:p>
            <a:pPr marL="361950" lvl="1" indent="0">
              <a:buNone/>
            </a:pPr>
            <a:r>
              <a:rPr lang="en-US" sz="1100" b="1" i="1" dirty="0">
                <a:latin typeface="Avenir Medium" panose="02000503020000020003"/>
              </a:rPr>
              <a:t>5: Gender Equality</a:t>
            </a:r>
          </a:p>
          <a:p>
            <a:pPr marL="361950" lvl="1" indent="0">
              <a:buNone/>
            </a:pPr>
            <a:r>
              <a:rPr lang="en-US" sz="1100" b="1" i="1" dirty="0">
                <a:latin typeface="Avenir Medium" panose="02000503020000020003"/>
              </a:rPr>
              <a:t>7: Affordable Energy </a:t>
            </a:r>
          </a:p>
          <a:p>
            <a:pPr marL="361950" lvl="1" indent="0">
              <a:buNone/>
            </a:pPr>
            <a:r>
              <a:rPr lang="en-US" sz="1100" b="1" i="1" dirty="0">
                <a:latin typeface="Avenir Medium" panose="02000503020000020003"/>
              </a:rPr>
              <a:t>8: Decent Work and Economic Growth</a:t>
            </a:r>
          </a:p>
          <a:p>
            <a:pPr marL="361950" lvl="1" indent="0">
              <a:buNone/>
            </a:pPr>
            <a:r>
              <a:rPr lang="en-US" sz="1100" b="1" i="1" dirty="0">
                <a:latin typeface="Avenir Medium" panose="02000503020000020003"/>
              </a:rPr>
              <a:t>9: Industry, Innovation and Infrastructure </a:t>
            </a:r>
          </a:p>
          <a:p>
            <a:pPr marL="361950" lvl="1" indent="0">
              <a:buNone/>
            </a:pPr>
            <a:r>
              <a:rPr lang="en-US" sz="1100" b="1" i="1" dirty="0">
                <a:latin typeface="Avenir Medium" panose="02000503020000020003"/>
              </a:rPr>
              <a:t>10: Reduced Inequality</a:t>
            </a:r>
          </a:p>
          <a:p>
            <a:pPr marL="361950" lvl="1" indent="0">
              <a:buNone/>
            </a:pPr>
            <a:r>
              <a:rPr lang="en-US" sz="1100" b="1" i="1" dirty="0">
                <a:latin typeface="Avenir Medium" panose="02000503020000020003"/>
              </a:rPr>
              <a:t>11: Sustainable Cities </a:t>
            </a:r>
          </a:p>
          <a:p>
            <a:pPr marL="361950" lvl="1" indent="0">
              <a:buNone/>
            </a:pPr>
            <a:r>
              <a:rPr lang="en-US" sz="1100" b="1" i="1" dirty="0">
                <a:latin typeface="Avenir Medium" panose="02000503020000020003"/>
              </a:rPr>
              <a:t>12: Responsible Consumption and Production</a:t>
            </a:r>
          </a:p>
          <a:p>
            <a:pPr marL="361950" lvl="1" indent="0">
              <a:buNone/>
            </a:pPr>
            <a:r>
              <a:rPr lang="en-US" sz="1100" b="1" i="1" dirty="0">
                <a:latin typeface="Avenir Medium" panose="02000503020000020003"/>
              </a:rPr>
              <a:t>13: Climate Action</a:t>
            </a:r>
          </a:p>
          <a:p>
            <a:pPr marL="361950" lvl="1" indent="0">
              <a:buNone/>
            </a:pPr>
            <a:endParaRPr lang="en-US" sz="1100" b="1" i="1" dirty="0">
              <a:latin typeface="Avenir Medium" panose="02000503020000020003"/>
            </a:endParaRPr>
          </a:p>
          <a:p>
            <a:pPr marL="361950" lvl="1" indent="0">
              <a:buNone/>
            </a:pPr>
            <a:r>
              <a:rPr lang="en-US" sz="1100" b="1" i="1" dirty="0">
                <a:latin typeface="Avenir Medium" panose="02000503020000020003"/>
              </a:rPr>
              <a:t>Some SDGs will be more material for some investments than others.</a:t>
            </a:r>
          </a:p>
          <a:p>
            <a:pPr marL="361950" lvl="1" indent="0">
              <a:buNone/>
            </a:pPr>
            <a:r>
              <a:rPr lang="en-US" sz="1100" b="1" i="1" dirty="0">
                <a:solidFill>
                  <a:srgbClr val="FF0000"/>
                </a:solidFill>
                <a:latin typeface="Avenir Medium" panose="02000503020000020003"/>
              </a:rPr>
              <a:t>Example: SDGs 1, 4, 5, 7 and 10 are material for community banks etc.</a:t>
            </a:r>
          </a:p>
          <a:p>
            <a:pPr marL="361950" lvl="1" indent="0">
              <a:buNone/>
            </a:pPr>
            <a:endParaRPr lang="en-US" sz="1100" b="1" i="1" dirty="0">
              <a:solidFill>
                <a:srgbClr val="FF0000"/>
              </a:solidFill>
              <a:latin typeface="Avenir Medium" panose="02000503020000020003"/>
            </a:endParaRPr>
          </a:p>
          <a:p>
            <a:pPr marL="361950" lvl="1" indent="0">
              <a:buNone/>
            </a:pPr>
            <a:r>
              <a:rPr lang="en-US" sz="1100" b="1" i="1" dirty="0">
                <a:solidFill>
                  <a:srgbClr val="FF0000"/>
                </a:solidFill>
                <a:latin typeface="Avenir Medium" panose="02000503020000020003"/>
              </a:rPr>
              <a:t>BUT it is IMPORTANT to remember that all SDGs influence each other.</a:t>
            </a:r>
          </a:p>
          <a:p>
            <a:pPr marL="361950" lvl="1" indent="0">
              <a:buNone/>
            </a:pPr>
            <a:endParaRPr lang="en-US" sz="1100" b="1" i="1" dirty="0">
              <a:solidFill>
                <a:srgbClr val="FF0000"/>
              </a:solidFill>
              <a:latin typeface="Avenir Medium" panose="02000503020000020003"/>
            </a:endParaRPr>
          </a:p>
          <a:p>
            <a:pPr marL="361950" lvl="1" indent="0">
              <a:buNone/>
            </a:pPr>
            <a:endParaRPr lang="en-US" sz="1100" b="1" dirty="0">
              <a:latin typeface="Avenir Medium" panose="02000503020000020003"/>
            </a:endParaRPr>
          </a:p>
        </p:txBody>
      </p:sp>
      <p:sp>
        <p:nvSpPr>
          <p:cNvPr id="3" name="TextBox 2">
            <a:extLst>
              <a:ext uri="{FF2B5EF4-FFF2-40B4-BE49-F238E27FC236}">
                <a16:creationId xmlns:a16="http://schemas.microsoft.com/office/drawing/2014/main" id="{BE5036AE-7446-2620-9D2F-F72B2A11B244}"/>
              </a:ext>
            </a:extLst>
          </p:cNvPr>
          <p:cNvSpPr txBox="1"/>
          <p:nvPr/>
        </p:nvSpPr>
        <p:spPr>
          <a:xfrm>
            <a:off x="641260" y="6053389"/>
            <a:ext cx="3816440" cy="261610"/>
          </a:xfrm>
          <a:prstGeom prst="rect">
            <a:avLst/>
          </a:prstGeom>
          <a:noFill/>
        </p:spPr>
        <p:txBody>
          <a:bodyPr wrap="square" rtlCol="0">
            <a:spAutoFit/>
          </a:bodyPr>
          <a:lstStyle/>
          <a:p>
            <a:r>
              <a:rPr lang="en-US" sz="1100" dirty="0"/>
              <a:t>Graphic by the Stockholm Resilience Center</a:t>
            </a:r>
          </a:p>
        </p:txBody>
      </p:sp>
    </p:spTree>
    <p:extLst>
      <p:ext uri="{BB962C8B-B14F-4D97-AF65-F5344CB8AC3E}">
        <p14:creationId xmlns:p14="http://schemas.microsoft.com/office/powerpoint/2010/main" val="877930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15603-D223-B9ED-B440-9C755A5CA983}"/>
              </a:ext>
            </a:extLst>
          </p:cNvPr>
          <p:cNvSpPr>
            <a:spLocks noGrp="1"/>
          </p:cNvSpPr>
          <p:nvPr>
            <p:ph type="title"/>
          </p:nvPr>
        </p:nvSpPr>
        <p:spPr/>
        <p:txBody>
          <a:bodyPr>
            <a:normAutofit/>
          </a:bodyPr>
          <a:lstStyle/>
          <a:p>
            <a:r>
              <a:rPr lang="en-US" sz="3600" dirty="0"/>
              <a:t>Frameworks and Standards for Reporting</a:t>
            </a:r>
          </a:p>
        </p:txBody>
      </p:sp>
      <p:graphicFrame>
        <p:nvGraphicFramePr>
          <p:cNvPr id="15" name="Table 16">
            <a:extLst>
              <a:ext uri="{FF2B5EF4-FFF2-40B4-BE49-F238E27FC236}">
                <a16:creationId xmlns:a16="http://schemas.microsoft.com/office/drawing/2014/main" id="{E196F3B7-E58D-8B03-8768-EA490222EB7F}"/>
              </a:ext>
            </a:extLst>
          </p:cNvPr>
          <p:cNvGraphicFramePr>
            <a:graphicFrameLocks noGrp="1"/>
          </p:cNvGraphicFramePr>
          <p:nvPr>
            <p:ph idx="1"/>
            <p:extLst>
              <p:ext uri="{D42A27DB-BD31-4B8C-83A1-F6EECF244321}">
                <p14:modId xmlns:p14="http://schemas.microsoft.com/office/powerpoint/2010/main" val="1925908360"/>
              </p:ext>
            </p:extLst>
          </p:nvPr>
        </p:nvGraphicFramePr>
        <p:xfrm>
          <a:off x="155575" y="1499389"/>
          <a:ext cx="11880850" cy="5068103"/>
        </p:xfrm>
        <a:graphic>
          <a:graphicData uri="http://schemas.openxmlformats.org/drawingml/2006/table">
            <a:tbl>
              <a:tblPr firstRow="1" bandRow="1">
                <a:tableStyleId>{5940675A-B579-460E-94D1-54222C63F5DA}</a:tableStyleId>
              </a:tblPr>
              <a:tblGrid>
                <a:gridCol w="2376170">
                  <a:extLst>
                    <a:ext uri="{9D8B030D-6E8A-4147-A177-3AD203B41FA5}">
                      <a16:colId xmlns:a16="http://schemas.microsoft.com/office/drawing/2014/main" val="884716490"/>
                    </a:ext>
                  </a:extLst>
                </a:gridCol>
                <a:gridCol w="2390211">
                  <a:extLst>
                    <a:ext uri="{9D8B030D-6E8A-4147-A177-3AD203B41FA5}">
                      <a16:colId xmlns:a16="http://schemas.microsoft.com/office/drawing/2014/main" val="2028204945"/>
                    </a:ext>
                  </a:extLst>
                </a:gridCol>
                <a:gridCol w="2362129">
                  <a:extLst>
                    <a:ext uri="{9D8B030D-6E8A-4147-A177-3AD203B41FA5}">
                      <a16:colId xmlns:a16="http://schemas.microsoft.com/office/drawing/2014/main" val="2092375884"/>
                    </a:ext>
                  </a:extLst>
                </a:gridCol>
                <a:gridCol w="2376170">
                  <a:extLst>
                    <a:ext uri="{9D8B030D-6E8A-4147-A177-3AD203B41FA5}">
                      <a16:colId xmlns:a16="http://schemas.microsoft.com/office/drawing/2014/main" val="3723562160"/>
                    </a:ext>
                  </a:extLst>
                </a:gridCol>
                <a:gridCol w="2376170">
                  <a:extLst>
                    <a:ext uri="{9D8B030D-6E8A-4147-A177-3AD203B41FA5}">
                      <a16:colId xmlns:a16="http://schemas.microsoft.com/office/drawing/2014/main" val="838754955"/>
                    </a:ext>
                  </a:extLst>
                </a:gridCol>
              </a:tblGrid>
              <a:tr h="814312">
                <a:tc>
                  <a:txBody>
                    <a:bodyPr/>
                    <a:lstStyle/>
                    <a:p>
                      <a:endParaRPr lang="en-US" sz="1050" dirty="0"/>
                    </a:p>
                  </a:txBody>
                  <a:tcPr>
                    <a:solidFill>
                      <a:schemeClr val="bg1">
                        <a:lumMod val="95000"/>
                      </a:schemeClr>
                    </a:solidFill>
                  </a:tcPr>
                </a:tc>
                <a:tc>
                  <a:txBody>
                    <a:bodyPr/>
                    <a:lstStyle/>
                    <a:p>
                      <a:endParaRPr lang="en-US" sz="1050" dirty="0"/>
                    </a:p>
                  </a:txBody>
                  <a:tcPr>
                    <a:solidFill>
                      <a:schemeClr val="bg1">
                        <a:lumMod val="95000"/>
                      </a:schemeClr>
                    </a:solidFill>
                  </a:tcPr>
                </a:tc>
                <a:tc>
                  <a:txBody>
                    <a:bodyPr/>
                    <a:lstStyle/>
                    <a:p>
                      <a:endParaRPr lang="en-US" sz="1050" dirty="0"/>
                    </a:p>
                  </a:txBody>
                  <a:tcPr>
                    <a:solidFill>
                      <a:schemeClr val="bg1">
                        <a:lumMod val="95000"/>
                      </a:schemeClr>
                    </a:solidFill>
                  </a:tcPr>
                </a:tc>
                <a:tc>
                  <a:txBody>
                    <a:bodyPr/>
                    <a:lstStyle/>
                    <a:p>
                      <a:endParaRPr lang="en-US" sz="1050" dirty="0"/>
                    </a:p>
                  </a:txBody>
                  <a:tcPr>
                    <a:solidFill>
                      <a:schemeClr val="bg1">
                        <a:lumMod val="95000"/>
                      </a:schemeClr>
                    </a:solidFill>
                  </a:tcPr>
                </a:tc>
                <a:tc>
                  <a:txBody>
                    <a:bodyPr/>
                    <a:lstStyle/>
                    <a:p>
                      <a:endParaRPr lang="en-US" sz="1050" dirty="0"/>
                    </a:p>
                  </a:txBody>
                  <a:tcPr>
                    <a:solidFill>
                      <a:schemeClr val="bg1">
                        <a:lumMod val="95000"/>
                      </a:schemeClr>
                    </a:solidFill>
                  </a:tcPr>
                </a:tc>
                <a:extLst>
                  <a:ext uri="{0D108BD9-81ED-4DB2-BD59-A6C34878D82A}">
                    <a16:rowId xmlns:a16="http://schemas.microsoft.com/office/drawing/2014/main" val="20144316"/>
                  </a:ext>
                </a:extLst>
              </a:tr>
              <a:tr h="728802">
                <a:tc>
                  <a:txBody>
                    <a:bodyPr/>
                    <a:lstStyle/>
                    <a:p>
                      <a:r>
                        <a:rPr lang="en-GB" sz="1050" b="0" i="0" dirty="0">
                          <a:solidFill>
                            <a:schemeClr val="tx1"/>
                          </a:solidFill>
                          <a:latin typeface="Avenir Light" panose="020B0402020203020204" pitchFamily="34" charset="77"/>
                        </a:rPr>
                        <a:t>9,946 companies across 162 countries have pledged to adopt sustainable and socially responsible policies and publicly report on them. </a:t>
                      </a:r>
                      <a:endParaRPr lang="en-US" sz="1050" b="0" i="0" dirty="0">
                        <a:solidFill>
                          <a:schemeClr val="tx1"/>
                        </a:solidFill>
                        <a:latin typeface="Avenir Light" panose="020B0402020203020204" pitchFamily="34" charset="77"/>
                      </a:endParaRPr>
                    </a:p>
                  </a:txBody>
                  <a:tcPr>
                    <a:solidFill>
                      <a:schemeClr val="tx2">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i="0" dirty="0">
                          <a:solidFill>
                            <a:schemeClr val="tx1"/>
                          </a:solidFill>
                          <a:latin typeface="Avenir Light" panose="020B0402020203020204" pitchFamily="34" charset="77"/>
                        </a:rPr>
                        <a:t>TCFD seeks to capture carbon intensity and risk in corporate operations.  Nearly 800 organisations accounting for USD 188tn AUM are official supporters. Many more investment houses are struggling to report according to their framework.</a:t>
                      </a:r>
                      <a:endParaRPr lang="en-US" sz="1050" b="1" i="0" dirty="0">
                        <a:solidFill>
                          <a:schemeClr val="tx1"/>
                        </a:solidFill>
                        <a:latin typeface="Avenir Light" panose="020B0402020203020204" pitchFamily="34" charset="77"/>
                      </a:endParaRPr>
                    </a:p>
                  </a:txBody>
                  <a:tcPr>
                    <a:solidFill>
                      <a:schemeClr val="tx2">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i="0" dirty="0">
                          <a:solidFill>
                            <a:schemeClr val="tx1"/>
                          </a:solidFill>
                          <a:latin typeface="Avenir Light" panose="020B0402020203020204" pitchFamily="34" charset="77"/>
                        </a:rPr>
                        <a:t>Network of Central Banks and Supervisors for Greening the Financial System. 116 Central Banks, Regulators, and other key agencies who are developing environmental and climate risk management in the financial sector. US Federal Reserve is a member</a:t>
                      </a:r>
                    </a:p>
                  </a:txBody>
                  <a:tcPr>
                    <a:solidFill>
                      <a:schemeClr val="tx2">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i="0" dirty="0">
                          <a:solidFill>
                            <a:schemeClr val="tx1"/>
                          </a:solidFill>
                          <a:latin typeface="Avenir Light" panose="020B0402020203020204" pitchFamily="34" charset="77"/>
                        </a:rPr>
                        <a:t>Launched in 1997, it is the first and most adopted global standard for sustainability reporting.</a:t>
                      </a:r>
                    </a:p>
                  </a:txBody>
                  <a:tcPr>
                    <a:solidFill>
                      <a:schemeClr val="tx2">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i="0" dirty="0">
                          <a:solidFill>
                            <a:schemeClr val="tx1"/>
                          </a:solidFill>
                          <a:latin typeface="Avenir Light" panose="020B0402020203020204" pitchFamily="34" charset="77"/>
                        </a:rPr>
                        <a:t>Launched in 2006, now has about 7,000 signatories pledging to incorporate ESG into their corporate decisions and strategies.  Many—but not all-- company reports are public.</a:t>
                      </a:r>
                    </a:p>
                  </a:txBody>
                  <a:tcPr>
                    <a:solidFill>
                      <a:schemeClr val="tx2">
                        <a:lumMod val="10000"/>
                        <a:lumOff val="90000"/>
                      </a:schemeClr>
                    </a:solidFill>
                  </a:tcPr>
                </a:tc>
                <a:extLst>
                  <a:ext uri="{0D108BD9-81ED-4DB2-BD59-A6C34878D82A}">
                    <a16:rowId xmlns:a16="http://schemas.microsoft.com/office/drawing/2014/main" val="1110978987"/>
                  </a:ext>
                </a:extLst>
              </a:tr>
              <a:tr h="832104">
                <a:tc>
                  <a:txBody>
                    <a:bodyPr/>
                    <a:lstStyle/>
                    <a:p>
                      <a:endParaRPr lang="en-US" sz="1050"/>
                    </a:p>
                  </a:txBody>
                  <a:tcPr/>
                </a:tc>
                <a:tc>
                  <a:txBody>
                    <a:bodyPr/>
                    <a:lstStyle/>
                    <a:p>
                      <a:endParaRPr lang="en-US" sz="1050"/>
                    </a:p>
                  </a:txBody>
                  <a:tcPr/>
                </a:tc>
                <a:tc>
                  <a:txBody>
                    <a:bodyPr/>
                    <a:lstStyle/>
                    <a:p>
                      <a:endParaRPr lang="en-US" sz="1050" dirty="0"/>
                    </a:p>
                  </a:txBody>
                  <a:tcPr/>
                </a:tc>
                <a:tc>
                  <a:txBody>
                    <a:bodyPr/>
                    <a:lstStyle/>
                    <a:p>
                      <a:endParaRPr lang="en-US" sz="1050"/>
                    </a:p>
                  </a:txBody>
                  <a:tcPr/>
                </a:tc>
                <a:tc>
                  <a:txBody>
                    <a:bodyPr/>
                    <a:lstStyle/>
                    <a:p>
                      <a:endParaRPr lang="en-US" sz="1050" dirty="0"/>
                    </a:p>
                  </a:txBody>
                  <a:tcPr/>
                </a:tc>
                <a:extLst>
                  <a:ext uri="{0D108BD9-81ED-4DB2-BD59-A6C34878D82A}">
                    <a16:rowId xmlns:a16="http://schemas.microsoft.com/office/drawing/2014/main" val="3037224372"/>
                  </a:ext>
                </a:extLst>
              </a:tr>
              <a:tr h="20500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dirty="0">
                          <a:solidFill>
                            <a:schemeClr val="tx1"/>
                          </a:solidFill>
                          <a:effectLst/>
                          <a:latin typeface="Avenir Light" panose="020B0402020203020204" pitchFamily="34" charset="77"/>
                        </a:rPr>
                        <a:t>Founded in 2009, an Investor-focused organization working on mobilizing the $100 trillion bond market for climate change solutions through the Climate Bonds Standard and Certification Scheme, Policy Engagement and Market Intelligence work.</a:t>
                      </a:r>
                      <a:endParaRPr lang="en-US" sz="1050" b="0" i="0" dirty="0">
                        <a:solidFill>
                          <a:schemeClr val="tx1"/>
                        </a:solidFill>
                        <a:latin typeface="Avenir Light" panose="020B0402020203020204" pitchFamily="34" charset="77"/>
                      </a:endParaRPr>
                    </a:p>
                    <a:p>
                      <a:endParaRPr lang="en-US" sz="1050" b="0" i="0" dirty="0">
                        <a:solidFill>
                          <a:schemeClr val="tx1"/>
                        </a:solidFill>
                        <a:latin typeface="Avenir Light" panose="020B0402020203020204" pitchFamily="34" charset="77"/>
                      </a:endParaRPr>
                    </a:p>
                  </a:txBody>
                  <a:tcPr>
                    <a:solidFill>
                      <a:schemeClr val="tx2">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dirty="0">
                          <a:solidFill>
                            <a:schemeClr val="tx1"/>
                          </a:solidFill>
                          <a:effectLst/>
                          <a:latin typeface="Avenir Light" panose="020B0402020203020204" pitchFamily="34" charset="77"/>
                        </a:rPr>
                        <a:t>Founded in 2000 and working with more than 590 investors with over $110 trillion in assets on environmental disclosure. Over 10,000 organizations disclosed data through CDP in 2020, including more than 9,600 companies and over 940 cities, states and regions.</a:t>
                      </a:r>
                      <a:endParaRPr lang="en-US" sz="1050" b="0" i="0" dirty="0">
                        <a:solidFill>
                          <a:schemeClr val="tx1"/>
                        </a:solidFill>
                        <a:latin typeface="Avenir Light" panose="020B0402020203020204" pitchFamily="34" charset="77"/>
                      </a:endParaRPr>
                    </a:p>
                    <a:p>
                      <a:endParaRPr lang="en-US" sz="1050" b="0" i="0" dirty="0">
                        <a:solidFill>
                          <a:schemeClr val="tx1"/>
                        </a:solidFill>
                        <a:latin typeface="Avenir Light" panose="020B0402020203020204" pitchFamily="34" charset="77"/>
                      </a:endParaRPr>
                    </a:p>
                  </a:txBody>
                  <a:tcPr>
                    <a:solidFill>
                      <a:schemeClr val="tx2">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dirty="0">
                          <a:solidFill>
                            <a:schemeClr val="tx1"/>
                          </a:solidFill>
                          <a:effectLst/>
                          <a:latin typeface="Avenir Light" panose="020B0402020203020204" pitchFamily="34" charset="77"/>
                        </a:rPr>
                        <a:t>Formed in 2021 by the merger of The International Integrated Reporting Council and the Sustainability Accounting Standards Board offering resources to </a:t>
                      </a:r>
                      <a:r>
                        <a:rPr lang="en-US" sz="1050" b="0" i="0" dirty="0">
                          <a:solidFill>
                            <a:schemeClr val="tx1"/>
                          </a:solidFill>
                          <a:latin typeface="Avenir Light" panose="020B0402020203020204" pitchFamily="34" charset="77"/>
                        </a:rPr>
                        <a:t>help businesses and investors develop a shared understanding of enterprise value, including Integrated Thinking Principles, Integrated Reporting Framework and SASB Standards –adopted in over 70 countries</a:t>
                      </a:r>
                      <a:r>
                        <a:rPr lang="en-GB" sz="1050" b="0" i="0" dirty="0">
                          <a:solidFill>
                            <a:schemeClr val="tx1"/>
                          </a:solidFill>
                          <a:latin typeface="Avenir Light" panose="020B0402020203020204" pitchFamily="34" charset="77"/>
                        </a:rPr>
                        <a:t>.</a:t>
                      </a:r>
                      <a:endParaRPr lang="en-US" sz="1050" b="0" i="0" dirty="0">
                        <a:solidFill>
                          <a:schemeClr val="tx1"/>
                        </a:solidFill>
                        <a:latin typeface="Avenir Light" panose="020B0402020203020204" pitchFamily="34" charset="77"/>
                      </a:endParaRPr>
                    </a:p>
                  </a:txBody>
                  <a:tcPr>
                    <a:solidFill>
                      <a:schemeClr val="tx2">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i="0" dirty="0">
                          <a:solidFill>
                            <a:schemeClr val="tx1"/>
                          </a:solidFill>
                          <a:latin typeface="Avenir Light" panose="020B0402020203020204" pitchFamily="34" charset="77"/>
                        </a:rPr>
                        <a:t>Launched with 130 banks from 49 countries, representing USD 47tn in assets in September 2019.</a:t>
                      </a:r>
                    </a:p>
                    <a:p>
                      <a:endParaRPr lang="en-US" sz="1050" b="0" i="0" dirty="0">
                        <a:solidFill>
                          <a:schemeClr val="tx1"/>
                        </a:solidFill>
                        <a:latin typeface="Avenir Light" panose="020B0402020203020204" pitchFamily="34" charset="77"/>
                      </a:endParaRPr>
                    </a:p>
                  </a:txBody>
                  <a:tcPr>
                    <a:solidFill>
                      <a:schemeClr val="tx2">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dirty="0">
                          <a:solidFill>
                            <a:schemeClr val="tx1"/>
                          </a:solidFill>
                          <a:effectLst/>
                          <a:latin typeface="Avenir Book" panose="02000503020000020003" pitchFamily="2" charset="0"/>
                        </a:rPr>
                        <a:t>The Institutional Investors Group on Climate Change is a </a:t>
                      </a:r>
                      <a:r>
                        <a:rPr lang="en-US" sz="1050" b="0" i="0" dirty="0">
                          <a:solidFill>
                            <a:schemeClr val="tx1"/>
                          </a:solidFill>
                          <a:effectLst/>
                          <a:latin typeface="Avenir Light" panose="020B0402020203020204" pitchFamily="34" charset="77"/>
                        </a:rPr>
                        <a:t>European group for investor collaboration on climate change and progress towards a net zero and resilient future by 2030. This is made up mainly of pension funds and they are in close partnership with US Investor Networks such as Ceres’ INCR</a:t>
                      </a:r>
                      <a:endParaRPr lang="en-US" sz="1050" b="0" i="0" dirty="0">
                        <a:solidFill>
                          <a:schemeClr val="tx1"/>
                        </a:solidFill>
                        <a:latin typeface="Avenir Light" panose="020B0402020203020204" pitchFamily="34" charset="77"/>
                      </a:endParaRPr>
                    </a:p>
                  </a:txBody>
                  <a:tcPr>
                    <a:solidFill>
                      <a:schemeClr val="tx2">
                        <a:lumMod val="10000"/>
                        <a:lumOff val="90000"/>
                      </a:schemeClr>
                    </a:solidFill>
                  </a:tcPr>
                </a:tc>
                <a:extLst>
                  <a:ext uri="{0D108BD9-81ED-4DB2-BD59-A6C34878D82A}">
                    <a16:rowId xmlns:a16="http://schemas.microsoft.com/office/drawing/2014/main" val="2017930706"/>
                  </a:ext>
                </a:extLst>
              </a:tr>
            </a:tbl>
          </a:graphicData>
        </a:graphic>
      </p:graphicFrame>
      <p:pic>
        <p:nvPicPr>
          <p:cNvPr id="16" name="Picture 15">
            <a:extLst>
              <a:ext uri="{FF2B5EF4-FFF2-40B4-BE49-F238E27FC236}">
                <a16:creationId xmlns:a16="http://schemas.microsoft.com/office/drawing/2014/main" id="{6B3AFF13-0236-AF38-75EE-DAA278358B99}"/>
              </a:ext>
            </a:extLst>
          </p:cNvPr>
          <p:cNvPicPr>
            <a:picLocks noChangeAspect="1"/>
          </p:cNvPicPr>
          <p:nvPr/>
        </p:nvPicPr>
        <p:blipFill rotWithShape="1">
          <a:blip r:embed="rId3">
            <a:extLst>
              <a:ext uri="{28A0092B-C50C-407E-A947-70E740481C1C}">
                <a14:useLocalDpi xmlns:a14="http://schemas.microsoft.com/office/drawing/2010/main" val="0"/>
              </a:ext>
            </a:extLst>
          </a:blip>
          <a:srcRect l="10515" t="9872" r="10580" b="9459"/>
          <a:stretch/>
        </p:blipFill>
        <p:spPr>
          <a:xfrm>
            <a:off x="1023144" y="1627519"/>
            <a:ext cx="633836" cy="648000"/>
          </a:xfrm>
          <a:prstGeom prst="rect">
            <a:avLst/>
          </a:prstGeom>
        </p:spPr>
      </p:pic>
      <p:pic>
        <p:nvPicPr>
          <p:cNvPr id="17" name="Picture 16">
            <a:extLst>
              <a:ext uri="{FF2B5EF4-FFF2-40B4-BE49-F238E27FC236}">
                <a16:creationId xmlns:a16="http://schemas.microsoft.com/office/drawing/2014/main" id="{21D1E03A-8999-2FB5-9580-764A62BAC3AF}"/>
              </a:ext>
            </a:extLst>
          </p:cNvPr>
          <p:cNvPicPr>
            <a:picLocks noChangeAspect="1"/>
          </p:cNvPicPr>
          <p:nvPr/>
        </p:nvPicPr>
        <p:blipFill rotWithShape="1">
          <a:blip r:embed="rId4">
            <a:extLst>
              <a:ext uri="{28A0092B-C50C-407E-A947-70E740481C1C}">
                <a14:useLocalDpi xmlns:a14="http://schemas.microsoft.com/office/drawing/2010/main" val="0"/>
              </a:ext>
            </a:extLst>
          </a:blip>
          <a:srcRect t="16279" b="18933"/>
          <a:stretch/>
        </p:blipFill>
        <p:spPr>
          <a:xfrm>
            <a:off x="2854400" y="1680971"/>
            <a:ext cx="1738920" cy="501460"/>
          </a:xfrm>
          <a:prstGeom prst="rect">
            <a:avLst/>
          </a:prstGeom>
        </p:spPr>
      </p:pic>
      <p:pic>
        <p:nvPicPr>
          <p:cNvPr id="18" name="Picture 17">
            <a:extLst>
              <a:ext uri="{FF2B5EF4-FFF2-40B4-BE49-F238E27FC236}">
                <a16:creationId xmlns:a16="http://schemas.microsoft.com/office/drawing/2014/main" id="{EF4ECC79-3312-7F54-F421-0DAC17FEDA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6210" y="1607701"/>
            <a:ext cx="1169858" cy="648000"/>
          </a:xfrm>
          <a:prstGeom prst="rect">
            <a:avLst/>
          </a:prstGeom>
        </p:spPr>
      </p:pic>
      <p:pic>
        <p:nvPicPr>
          <p:cNvPr id="19" name="Picture 18">
            <a:extLst>
              <a:ext uri="{FF2B5EF4-FFF2-40B4-BE49-F238E27FC236}">
                <a16:creationId xmlns:a16="http://schemas.microsoft.com/office/drawing/2014/main" id="{5D87A0E8-BD16-1EB8-522E-4789DF1D86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5879" y="1589720"/>
            <a:ext cx="684000" cy="684000"/>
          </a:xfrm>
          <a:prstGeom prst="rect">
            <a:avLst/>
          </a:prstGeom>
        </p:spPr>
      </p:pic>
      <p:pic>
        <p:nvPicPr>
          <p:cNvPr id="20" name="Picture 19">
            <a:extLst>
              <a:ext uri="{FF2B5EF4-FFF2-40B4-BE49-F238E27FC236}">
                <a16:creationId xmlns:a16="http://schemas.microsoft.com/office/drawing/2014/main" id="{4495F7C7-1A08-B14B-82F8-847737623FFC}"/>
              </a:ext>
            </a:extLst>
          </p:cNvPr>
          <p:cNvPicPr>
            <a:picLocks noChangeAspect="1"/>
          </p:cNvPicPr>
          <p:nvPr/>
        </p:nvPicPr>
        <p:blipFill rotWithShape="1">
          <a:blip r:embed="rId7">
            <a:extLst>
              <a:ext uri="{28A0092B-C50C-407E-A947-70E740481C1C}">
                <a14:useLocalDpi xmlns:a14="http://schemas.microsoft.com/office/drawing/2010/main" val="0"/>
              </a:ext>
            </a:extLst>
          </a:blip>
          <a:srcRect t="24746" b="19371"/>
          <a:stretch/>
        </p:blipFill>
        <p:spPr>
          <a:xfrm>
            <a:off x="10022916" y="1651809"/>
            <a:ext cx="1723569" cy="558210"/>
          </a:xfrm>
          <a:prstGeom prst="rect">
            <a:avLst/>
          </a:prstGeom>
        </p:spPr>
      </p:pic>
      <p:pic>
        <p:nvPicPr>
          <p:cNvPr id="21" name="Picture 20">
            <a:extLst>
              <a:ext uri="{FF2B5EF4-FFF2-40B4-BE49-F238E27FC236}">
                <a16:creationId xmlns:a16="http://schemas.microsoft.com/office/drawing/2014/main" id="{9F53EF70-0FCF-FC45-ECA9-CF88BE6AA884}"/>
              </a:ext>
            </a:extLst>
          </p:cNvPr>
          <p:cNvPicPr>
            <a:picLocks noChangeAspect="1"/>
          </p:cNvPicPr>
          <p:nvPr/>
        </p:nvPicPr>
        <p:blipFill>
          <a:blip r:embed="rId8"/>
          <a:stretch>
            <a:fillRect/>
          </a:stretch>
        </p:blipFill>
        <p:spPr>
          <a:xfrm>
            <a:off x="314324" y="3969299"/>
            <a:ext cx="1898559" cy="379711"/>
          </a:xfrm>
          <a:prstGeom prst="rect">
            <a:avLst/>
          </a:prstGeom>
        </p:spPr>
      </p:pic>
      <p:pic>
        <p:nvPicPr>
          <p:cNvPr id="22" name="Picture 2" descr="CDP | LinkedIn">
            <a:extLst>
              <a:ext uri="{FF2B5EF4-FFF2-40B4-BE49-F238E27FC236}">
                <a16:creationId xmlns:a16="http://schemas.microsoft.com/office/drawing/2014/main" id="{C8EAB53E-2A4D-2440-9642-A315693B8A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88449" y="3832857"/>
            <a:ext cx="652593" cy="65259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IRC and SASB form the Value Reporting Foundation - ESG Lynk">
            <a:extLst>
              <a:ext uri="{FF2B5EF4-FFF2-40B4-BE49-F238E27FC236}">
                <a16:creationId xmlns:a16="http://schemas.microsoft.com/office/drawing/2014/main" id="{09CB4374-DCA3-A161-843D-786CF6FC38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96210" y="3763596"/>
            <a:ext cx="1207059" cy="648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DC565384-5E95-3536-C6C3-BF03FD5318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4648" y="3772606"/>
            <a:ext cx="1146461" cy="648000"/>
          </a:xfrm>
          <a:prstGeom prst="rect">
            <a:avLst/>
          </a:prstGeom>
        </p:spPr>
      </p:pic>
      <p:pic>
        <p:nvPicPr>
          <p:cNvPr id="25" name="Picture 24">
            <a:extLst>
              <a:ext uri="{FF2B5EF4-FFF2-40B4-BE49-F238E27FC236}">
                <a16:creationId xmlns:a16="http://schemas.microsoft.com/office/drawing/2014/main" id="{49098718-6F9A-3EC2-90C5-E7DF599C88FC}"/>
              </a:ext>
            </a:extLst>
          </p:cNvPr>
          <p:cNvPicPr>
            <a:picLocks noChangeAspect="1"/>
          </p:cNvPicPr>
          <p:nvPr/>
        </p:nvPicPr>
        <p:blipFill rotWithShape="1">
          <a:blip r:embed="rId12"/>
          <a:srcRect t="30228" b="28445"/>
          <a:stretch/>
        </p:blipFill>
        <p:spPr>
          <a:xfrm>
            <a:off x="10388529" y="3832857"/>
            <a:ext cx="992342" cy="410098"/>
          </a:xfrm>
          <a:prstGeom prst="rect">
            <a:avLst/>
          </a:prstGeom>
        </p:spPr>
      </p:pic>
    </p:spTree>
    <p:extLst>
      <p:ext uri="{BB962C8B-B14F-4D97-AF65-F5344CB8AC3E}">
        <p14:creationId xmlns:p14="http://schemas.microsoft.com/office/powerpoint/2010/main" val="2722035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15603-D223-B9ED-B440-9C755A5CA983}"/>
              </a:ext>
            </a:extLst>
          </p:cNvPr>
          <p:cNvSpPr>
            <a:spLocks noGrp="1"/>
          </p:cNvSpPr>
          <p:nvPr>
            <p:ph type="title"/>
          </p:nvPr>
        </p:nvSpPr>
        <p:spPr/>
        <p:txBody>
          <a:bodyPr>
            <a:normAutofit/>
          </a:bodyPr>
          <a:lstStyle/>
          <a:p>
            <a:r>
              <a:rPr lang="en-US" sz="3600" dirty="0"/>
              <a:t>The EU Taxonomy</a:t>
            </a:r>
          </a:p>
        </p:txBody>
      </p:sp>
      <p:sp>
        <p:nvSpPr>
          <p:cNvPr id="27" name="Content Placeholder 2">
            <a:extLst>
              <a:ext uri="{FF2B5EF4-FFF2-40B4-BE49-F238E27FC236}">
                <a16:creationId xmlns:a16="http://schemas.microsoft.com/office/drawing/2014/main" id="{4EFBD94B-E493-E459-A1B2-BC087606EE83}"/>
              </a:ext>
            </a:extLst>
          </p:cNvPr>
          <p:cNvSpPr>
            <a:spLocks noGrp="1"/>
          </p:cNvSpPr>
          <p:nvPr>
            <p:ph idx="1"/>
          </p:nvPr>
        </p:nvSpPr>
        <p:spPr>
          <a:xfrm>
            <a:off x="321227" y="1665288"/>
            <a:ext cx="7638209" cy="665932"/>
          </a:xfrm>
        </p:spPr>
        <p:txBody>
          <a:bodyPr>
            <a:noAutofit/>
          </a:bodyPr>
          <a:lstStyle/>
          <a:p>
            <a:pPr marL="0" indent="0">
              <a:lnSpc>
                <a:spcPct val="110000"/>
              </a:lnSpc>
              <a:buNone/>
            </a:pPr>
            <a:r>
              <a:rPr lang="en-US" sz="1600" dirty="0">
                <a:solidFill>
                  <a:schemeClr val="accent1"/>
                </a:solidFill>
                <a:latin typeface="Avenir Medium" panose="02000503020000020003" pitchFamily="2" charset="0"/>
              </a:rPr>
              <a:t>“Taxonomy-aligned</a:t>
            </a:r>
            <a:r>
              <a:rPr lang="en-US" sz="1600" dirty="0">
                <a:solidFill>
                  <a:schemeClr val="accent1"/>
                </a:solidFill>
              </a:rPr>
              <a:t>” investments must meet three conditions:</a:t>
            </a:r>
          </a:p>
        </p:txBody>
      </p:sp>
      <p:sp>
        <p:nvSpPr>
          <p:cNvPr id="6" name="Text Placeholder 5">
            <a:extLst>
              <a:ext uri="{FF2B5EF4-FFF2-40B4-BE49-F238E27FC236}">
                <a16:creationId xmlns:a16="http://schemas.microsoft.com/office/drawing/2014/main" id="{89B66A72-D944-780B-3325-8F050B9A6DE4}"/>
              </a:ext>
            </a:extLst>
          </p:cNvPr>
          <p:cNvSpPr>
            <a:spLocks noGrp="1"/>
          </p:cNvSpPr>
          <p:nvPr>
            <p:ph type="body" sz="quarter" idx="13"/>
          </p:nvPr>
        </p:nvSpPr>
        <p:spPr/>
        <p:txBody>
          <a:bodyPr>
            <a:normAutofit fontScale="92500"/>
          </a:bodyPr>
          <a:lstStyle/>
          <a:p>
            <a:r>
              <a:rPr lang="en-US" dirty="0">
                <a:hlinkClick r:id="rId3"/>
              </a:rPr>
              <a:t>https://ec.europa.eu/info/business-economy-euro/banking-and-finance/sustainable-finance/eu-taxonomy-sustainable-activities_en</a:t>
            </a:r>
            <a:endParaRPr lang="en-US" dirty="0"/>
          </a:p>
        </p:txBody>
      </p:sp>
      <p:sp>
        <p:nvSpPr>
          <p:cNvPr id="28" name="Rectangle 27">
            <a:extLst>
              <a:ext uri="{FF2B5EF4-FFF2-40B4-BE49-F238E27FC236}">
                <a16:creationId xmlns:a16="http://schemas.microsoft.com/office/drawing/2014/main" id="{55CB6EF0-2469-C2E0-9892-5AEB7C0B59D3}"/>
              </a:ext>
            </a:extLst>
          </p:cNvPr>
          <p:cNvSpPr/>
          <p:nvPr/>
        </p:nvSpPr>
        <p:spPr>
          <a:xfrm>
            <a:off x="4221404" y="2168178"/>
            <a:ext cx="3780000" cy="2406999"/>
          </a:xfrm>
          <a:prstGeom prst="rect">
            <a:avLst/>
          </a:prstGeom>
          <a:solidFill>
            <a:schemeClr val="accent5">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8B42A7DC-DF1B-EFFA-69E2-F2CDA545F919}"/>
              </a:ext>
            </a:extLst>
          </p:cNvPr>
          <p:cNvSpPr/>
          <p:nvPr/>
        </p:nvSpPr>
        <p:spPr>
          <a:xfrm>
            <a:off x="381862" y="2168178"/>
            <a:ext cx="3780000" cy="2406999"/>
          </a:xfrm>
          <a:prstGeom prst="rect">
            <a:avLst/>
          </a:prstGeom>
          <a:solidFill>
            <a:schemeClr val="accent5">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B91590AD-56B9-808E-759A-9739759F9FC6}"/>
              </a:ext>
            </a:extLst>
          </p:cNvPr>
          <p:cNvSpPr/>
          <p:nvPr/>
        </p:nvSpPr>
        <p:spPr>
          <a:xfrm>
            <a:off x="8060945" y="2168178"/>
            <a:ext cx="3780000" cy="2406999"/>
          </a:xfrm>
          <a:prstGeom prst="rect">
            <a:avLst/>
          </a:prstGeom>
          <a:solidFill>
            <a:schemeClr val="accent5">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FCF35ABA-429D-D2E2-3E6B-9561EAD4BE89}"/>
              </a:ext>
            </a:extLst>
          </p:cNvPr>
          <p:cNvSpPr txBox="1"/>
          <p:nvPr/>
        </p:nvSpPr>
        <p:spPr>
          <a:xfrm>
            <a:off x="381862" y="2937795"/>
            <a:ext cx="3780000" cy="1569660"/>
          </a:xfrm>
          <a:prstGeom prst="rect">
            <a:avLst/>
          </a:prstGeom>
        </p:spPr>
        <p:txBody>
          <a:bodyPr wrap="square" rtlCol="0">
            <a:spAutoFit/>
          </a:bodyPr>
          <a:lstStyle/>
          <a:p>
            <a:pPr marL="285750" indent="-285750">
              <a:buClr>
                <a:schemeClr val="tx1"/>
              </a:buClr>
              <a:buFont typeface="+mj-lt"/>
              <a:buAutoNum type="arabicPeriod"/>
            </a:pPr>
            <a:r>
              <a:rPr lang="en-US" sz="1200" dirty="0">
                <a:latin typeface="Avenir Light" panose="020B0402020203020204" pitchFamily="34" charset="77"/>
              </a:rPr>
              <a:t>Climate change mitigation</a:t>
            </a:r>
          </a:p>
          <a:p>
            <a:pPr marL="285750" indent="-285750">
              <a:buClr>
                <a:schemeClr val="tx1"/>
              </a:buClr>
              <a:buFont typeface="+mj-lt"/>
              <a:buAutoNum type="arabicPeriod"/>
            </a:pPr>
            <a:r>
              <a:rPr lang="en-US" sz="1200" dirty="0">
                <a:latin typeface="Avenir Light" panose="020B0402020203020204" pitchFamily="34" charset="77"/>
              </a:rPr>
              <a:t>Climate change adaptation</a:t>
            </a:r>
          </a:p>
          <a:p>
            <a:pPr marL="285750" indent="-285750">
              <a:buClr>
                <a:schemeClr val="tx1"/>
              </a:buClr>
              <a:buFont typeface="+mj-lt"/>
              <a:buAutoNum type="arabicPeriod"/>
            </a:pPr>
            <a:r>
              <a:rPr lang="en-US" sz="1200" dirty="0">
                <a:latin typeface="Avenir Light" panose="020B0402020203020204" pitchFamily="34" charset="77"/>
              </a:rPr>
              <a:t>The sustainable use and protection of water and marine resources</a:t>
            </a:r>
          </a:p>
          <a:p>
            <a:pPr marL="285750" indent="-285750">
              <a:buClr>
                <a:schemeClr val="tx1"/>
              </a:buClr>
              <a:buFont typeface="+mj-lt"/>
              <a:buAutoNum type="arabicPeriod"/>
            </a:pPr>
            <a:r>
              <a:rPr lang="en-US" sz="1200" dirty="0">
                <a:latin typeface="Avenir Light" panose="020B0402020203020204" pitchFamily="34" charset="77"/>
              </a:rPr>
              <a:t>The transition to a circular economy</a:t>
            </a:r>
          </a:p>
          <a:p>
            <a:pPr marL="285750" indent="-285750">
              <a:buClr>
                <a:schemeClr val="tx1"/>
              </a:buClr>
              <a:buFont typeface="+mj-lt"/>
              <a:buAutoNum type="arabicPeriod"/>
            </a:pPr>
            <a:r>
              <a:rPr lang="en-US" sz="1200" dirty="0">
                <a:latin typeface="Avenir Light" panose="020B0402020203020204" pitchFamily="34" charset="77"/>
              </a:rPr>
              <a:t>Pollution prevention and control</a:t>
            </a:r>
          </a:p>
          <a:p>
            <a:pPr marL="285750" indent="-285750">
              <a:buClr>
                <a:schemeClr val="tx1"/>
              </a:buClr>
              <a:buFont typeface="+mj-lt"/>
              <a:buAutoNum type="arabicPeriod"/>
            </a:pPr>
            <a:r>
              <a:rPr lang="en-US" sz="1200" dirty="0">
                <a:latin typeface="Avenir Light" panose="020B0402020203020204" pitchFamily="34" charset="77"/>
              </a:rPr>
              <a:t>The protection and restoration of biodiversity and ecosystems</a:t>
            </a:r>
          </a:p>
        </p:txBody>
      </p:sp>
      <p:sp>
        <p:nvSpPr>
          <p:cNvPr id="32" name="TextBox 31">
            <a:extLst>
              <a:ext uri="{FF2B5EF4-FFF2-40B4-BE49-F238E27FC236}">
                <a16:creationId xmlns:a16="http://schemas.microsoft.com/office/drawing/2014/main" id="{87E8B6F5-431F-27CA-9CB9-554856AF20E8}"/>
              </a:ext>
            </a:extLst>
          </p:cNvPr>
          <p:cNvSpPr txBox="1"/>
          <p:nvPr/>
        </p:nvSpPr>
        <p:spPr>
          <a:xfrm>
            <a:off x="4211535" y="2937795"/>
            <a:ext cx="3779999" cy="1415772"/>
          </a:xfrm>
          <a:prstGeom prst="rect">
            <a:avLst/>
          </a:prstGeom>
        </p:spPr>
        <p:txBody>
          <a:bodyPr wrap="square" rtlCol="0">
            <a:spAutoFit/>
          </a:bodyPr>
          <a:lstStyle/>
          <a:p>
            <a:pPr marL="285750" indent="-285750">
              <a:buClr>
                <a:schemeClr val="tx1"/>
              </a:buClr>
              <a:buFont typeface="Arial" panose="020B0604020202020204" pitchFamily="34" charset="0"/>
              <a:buChar char="•"/>
            </a:pPr>
            <a:r>
              <a:rPr lang="en-GB" sz="1200" dirty="0">
                <a:latin typeface="Avenir Light" panose="020B0402020203020204" pitchFamily="34" charset="77"/>
              </a:rPr>
              <a:t>Sustainable use and protection of water and marine resources</a:t>
            </a:r>
          </a:p>
          <a:p>
            <a:pPr marL="285750" indent="-285750">
              <a:buClr>
                <a:schemeClr val="tx1"/>
              </a:buClr>
              <a:buFont typeface="Arial" panose="020B0604020202020204" pitchFamily="34" charset="0"/>
              <a:buChar char="•"/>
            </a:pPr>
            <a:r>
              <a:rPr lang="en-GB" sz="1200" dirty="0">
                <a:latin typeface="Avenir Light" panose="020B0402020203020204" pitchFamily="34" charset="77"/>
              </a:rPr>
              <a:t>Transition to a circular economy</a:t>
            </a:r>
          </a:p>
          <a:p>
            <a:pPr marL="285750" indent="-285750">
              <a:buClr>
                <a:schemeClr val="tx1"/>
              </a:buClr>
              <a:buFont typeface="Arial" panose="020B0604020202020204" pitchFamily="34" charset="0"/>
              <a:buChar char="•"/>
            </a:pPr>
            <a:r>
              <a:rPr lang="en-GB" sz="1200" dirty="0">
                <a:latin typeface="Avenir Light" panose="020B0402020203020204" pitchFamily="34" charset="77"/>
              </a:rPr>
              <a:t>Pollution prevention and control</a:t>
            </a:r>
          </a:p>
          <a:p>
            <a:pPr marL="285750" indent="-285750">
              <a:buClr>
                <a:schemeClr val="tx1"/>
              </a:buClr>
              <a:buFont typeface="Arial" panose="020B0604020202020204" pitchFamily="34" charset="0"/>
              <a:buChar char="•"/>
            </a:pPr>
            <a:r>
              <a:rPr lang="en-GB" sz="1200" dirty="0">
                <a:latin typeface="Avenir Light" panose="020B0402020203020204" pitchFamily="34" charset="77"/>
              </a:rPr>
              <a:t>Protection and restoration of biodiversity and ecosystems</a:t>
            </a:r>
          </a:p>
          <a:p>
            <a:endParaRPr lang="en-GB" sz="1400" dirty="0">
              <a:solidFill>
                <a:schemeClr val="bg2"/>
              </a:solidFill>
              <a:latin typeface="Avenir Light" panose="020B0402020203020204" pitchFamily="34" charset="77"/>
            </a:endParaRPr>
          </a:p>
        </p:txBody>
      </p:sp>
      <p:sp>
        <p:nvSpPr>
          <p:cNvPr id="33" name="TextBox 32">
            <a:extLst>
              <a:ext uri="{FF2B5EF4-FFF2-40B4-BE49-F238E27FC236}">
                <a16:creationId xmlns:a16="http://schemas.microsoft.com/office/drawing/2014/main" id="{DE1DCA8A-3359-B54A-9DDE-21E23516D53D}"/>
              </a:ext>
            </a:extLst>
          </p:cNvPr>
          <p:cNvSpPr txBox="1"/>
          <p:nvPr/>
        </p:nvSpPr>
        <p:spPr>
          <a:xfrm>
            <a:off x="8077039" y="2937795"/>
            <a:ext cx="3779999" cy="830997"/>
          </a:xfrm>
          <a:prstGeom prst="rect">
            <a:avLst/>
          </a:prstGeom>
        </p:spPr>
        <p:txBody>
          <a:bodyPr wrap="square" rtlCol="0">
            <a:spAutoFit/>
          </a:bodyPr>
          <a:lstStyle/>
          <a:p>
            <a:pPr>
              <a:buClr>
                <a:schemeClr val="tx1"/>
              </a:buClr>
            </a:pPr>
            <a:r>
              <a:rPr lang="en-GB" sz="1200" dirty="0">
                <a:latin typeface="Avenir Light" panose="020B0402020203020204" pitchFamily="34" charset="77"/>
              </a:rPr>
              <a:t>Defined in reference to the:</a:t>
            </a:r>
          </a:p>
          <a:p>
            <a:pPr marL="171450" indent="-171450">
              <a:buClr>
                <a:schemeClr val="tx1"/>
              </a:buClr>
              <a:buFont typeface="Arial" panose="020B0604020202020204" pitchFamily="34" charset="0"/>
              <a:buChar char="•"/>
            </a:pPr>
            <a:r>
              <a:rPr lang="en-GB" sz="1200" dirty="0">
                <a:latin typeface="Avenir Light" panose="020B0402020203020204" pitchFamily="34" charset="77"/>
              </a:rPr>
              <a:t>UN Guiding Principles on Human Rights </a:t>
            </a:r>
          </a:p>
          <a:p>
            <a:pPr marL="171450" indent="-171450">
              <a:buClr>
                <a:schemeClr val="tx1"/>
              </a:buClr>
              <a:buFont typeface="Arial" panose="020B0604020202020204" pitchFamily="34" charset="0"/>
              <a:buChar char="•"/>
            </a:pPr>
            <a:r>
              <a:rPr lang="en-GB" sz="1200" dirty="0">
                <a:latin typeface="Avenir Light" panose="020B0402020203020204" pitchFamily="34" charset="77"/>
              </a:rPr>
              <a:t>OECD guidelines</a:t>
            </a:r>
          </a:p>
          <a:p>
            <a:pPr marL="171450" indent="-171450">
              <a:buClr>
                <a:schemeClr val="tx1"/>
              </a:buClr>
              <a:buFont typeface="Arial" panose="020B0604020202020204" pitchFamily="34" charset="0"/>
              <a:buChar char="•"/>
            </a:pPr>
            <a:r>
              <a:rPr lang="en-GB" sz="1200" dirty="0">
                <a:latin typeface="Avenir Light" panose="020B0402020203020204" pitchFamily="34" charset="77"/>
              </a:rPr>
              <a:t>ILO core labour conventions</a:t>
            </a:r>
          </a:p>
        </p:txBody>
      </p:sp>
      <p:pic>
        <p:nvPicPr>
          <p:cNvPr id="34" name="Graphic 33" descr="Badge 1 with solid fill">
            <a:extLst>
              <a:ext uri="{FF2B5EF4-FFF2-40B4-BE49-F238E27FC236}">
                <a16:creationId xmlns:a16="http://schemas.microsoft.com/office/drawing/2014/main" id="{6FEC004E-2932-0E70-CDD0-30EDF5325C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157" y="2015246"/>
            <a:ext cx="720000" cy="720000"/>
          </a:xfrm>
          <a:prstGeom prst="rect">
            <a:avLst/>
          </a:prstGeom>
        </p:spPr>
      </p:pic>
      <p:pic>
        <p:nvPicPr>
          <p:cNvPr id="35" name="Graphic 34" descr="Badge with solid fill">
            <a:extLst>
              <a:ext uri="{FF2B5EF4-FFF2-40B4-BE49-F238E27FC236}">
                <a16:creationId xmlns:a16="http://schemas.microsoft.com/office/drawing/2014/main" id="{91757BCE-7F6C-2B17-E331-165682BFF0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98808" y="2015246"/>
            <a:ext cx="720000" cy="720000"/>
          </a:xfrm>
          <a:prstGeom prst="rect">
            <a:avLst/>
          </a:prstGeom>
        </p:spPr>
      </p:pic>
      <p:pic>
        <p:nvPicPr>
          <p:cNvPr id="36" name="Graphic 35" descr="Badge 3 with solid fill">
            <a:extLst>
              <a:ext uri="{FF2B5EF4-FFF2-40B4-BE49-F238E27FC236}">
                <a16:creationId xmlns:a16="http://schemas.microsoft.com/office/drawing/2014/main" id="{D8A5C76A-8566-5811-998A-9646CF80C3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27675" y="2015246"/>
            <a:ext cx="720000" cy="720000"/>
          </a:xfrm>
          <a:prstGeom prst="rect">
            <a:avLst/>
          </a:prstGeom>
        </p:spPr>
      </p:pic>
      <p:sp>
        <p:nvSpPr>
          <p:cNvPr id="37" name="Rectangle 36">
            <a:extLst>
              <a:ext uri="{FF2B5EF4-FFF2-40B4-BE49-F238E27FC236}">
                <a16:creationId xmlns:a16="http://schemas.microsoft.com/office/drawing/2014/main" id="{8ABCFAB6-04EA-EA81-E864-8164C363FD65}"/>
              </a:ext>
            </a:extLst>
          </p:cNvPr>
          <p:cNvSpPr/>
          <p:nvPr/>
        </p:nvSpPr>
        <p:spPr>
          <a:xfrm>
            <a:off x="730983" y="2199131"/>
            <a:ext cx="3081758" cy="738664"/>
          </a:xfrm>
          <a:prstGeom prst="rect">
            <a:avLst/>
          </a:prstGeom>
        </p:spPr>
        <p:txBody>
          <a:bodyPr wrap="square">
            <a:spAutoFit/>
          </a:bodyPr>
          <a:lstStyle/>
          <a:p>
            <a:r>
              <a:rPr lang="en-GB" sz="1400" b="1" dirty="0">
                <a:latin typeface="Avenir Medium" panose="02000503020000020003" pitchFamily="2" charset="0"/>
              </a:rPr>
              <a:t>Make a substantial contribution to at least one of six environmental objectives:</a:t>
            </a:r>
          </a:p>
        </p:txBody>
      </p:sp>
      <p:sp>
        <p:nvSpPr>
          <p:cNvPr id="38" name="Rectangle 37">
            <a:extLst>
              <a:ext uri="{FF2B5EF4-FFF2-40B4-BE49-F238E27FC236}">
                <a16:creationId xmlns:a16="http://schemas.microsoft.com/office/drawing/2014/main" id="{EDB1AA72-38FD-5DCE-F9EA-72D4D10744CA}"/>
              </a:ext>
            </a:extLst>
          </p:cNvPr>
          <p:cNvSpPr/>
          <p:nvPr/>
        </p:nvSpPr>
        <p:spPr>
          <a:xfrm>
            <a:off x="4623128" y="2199131"/>
            <a:ext cx="2956813" cy="523220"/>
          </a:xfrm>
          <a:prstGeom prst="rect">
            <a:avLst/>
          </a:prstGeom>
        </p:spPr>
        <p:txBody>
          <a:bodyPr wrap="square">
            <a:spAutoFit/>
          </a:bodyPr>
          <a:lstStyle/>
          <a:p>
            <a:r>
              <a:rPr lang="en-GB" sz="1400" b="1" dirty="0">
                <a:latin typeface="Avenir Medium" panose="02000503020000020003" pitchFamily="2" charset="0"/>
              </a:rPr>
              <a:t>Do no significant harm to any other EU environmental objective:</a:t>
            </a:r>
          </a:p>
        </p:txBody>
      </p:sp>
      <p:sp>
        <p:nvSpPr>
          <p:cNvPr id="39" name="Rectangle 38">
            <a:extLst>
              <a:ext uri="{FF2B5EF4-FFF2-40B4-BE49-F238E27FC236}">
                <a16:creationId xmlns:a16="http://schemas.microsoft.com/office/drawing/2014/main" id="{E8CD1B13-CD67-1115-25AC-A63778E359F3}"/>
              </a:ext>
            </a:extLst>
          </p:cNvPr>
          <p:cNvSpPr/>
          <p:nvPr/>
        </p:nvSpPr>
        <p:spPr>
          <a:xfrm>
            <a:off x="8522284" y="2199131"/>
            <a:ext cx="2726501" cy="307777"/>
          </a:xfrm>
          <a:prstGeom prst="rect">
            <a:avLst/>
          </a:prstGeom>
        </p:spPr>
        <p:txBody>
          <a:bodyPr wrap="square">
            <a:spAutoFit/>
          </a:bodyPr>
          <a:lstStyle/>
          <a:p>
            <a:r>
              <a:rPr lang="en-GB" sz="1400" b="1" dirty="0">
                <a:latin typeface="Avenir Medium" panose="02000503020000020003" pitchFamily="2" charset="0"/>
              </a:rPr>
              <a:t>Meet minimum social safeguards</a:t>
            </a:r>
          </a:p>
        </p:txBody>
      </p:sp>
      <p:pic>
        <p:nvPicPr>
          <p:cNvPr id="40" name="Picture 2" descr="EU Taxonomy: Platform for mainstreaming green finance: Procurement list to  help drive the transition to a low carbon economy: New opportunities for  low carbon capital | Climate Bonds Initiative">
            <a:extLst>
              <a:ext uri="{FF2B5EF4-FFF2-40B4-BE49-F238E27FC236}">
                <a16:creationId xmlns:a16="http://schemas.microsoft.com/office/drawing/2014/main" id="{B7ECC20E-D262-82B8-D2BD-7191DC64C6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46145" y="4160751"/>
            <a:ext cx="2417333" cy="1440000"/>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1" name="Content Placeholder 2">
            <a:extLst>
              <a:ext uri="{FF2B5EF4-FFF2-40B4-BE49-F238E27FC236}">
                <a16:creationId xmlns:a16="http://schemas.microsoft.com/office/drawing/2014/main" id="{C7A814F0-953D-C641-8355-3438EADAA5AC}"/>
              </a:ext>
            </a:extLst>
          </p:cNvPr>
          <p:cNvSpPr txBox="1">
            <a:spLocks/>
          </p:cNvSpPr>
          <p:nvPr/>
        </p:nvSpPr>
        <p:spPr>
          <a:xfrm>
            <a:off x="366947" y="5400957"/>
            <a:ext cx="8469329" cy="39958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a:solidFill>
                  <a:schemeClr val="tx1"/>
                </a:solidFill>
                <a:latin typeface="Avenir Light" panose="020B0402020203020204" pitchFamily="34" charset="77"/>
                <a:ea typeface="+mn-ea"/>
                <a:cs typeface="+mn-cs"/>
              </a:defRPr>
            </a:lvl1pPr>
            <a:lvl2pPr marL="579438" indent="-217488" algn="l" defTabSz="914400" rtl="0" eaLnBrk="1" latinLnBrk="0" hangingPunct="1">
              <a:lnSpc>
                <a:spcPct val="90000"/>
              </a:lnSpc>
              <a:spcBef>
                <a:spcPts val="500"/>
              </a:spcBef>
              <a:buClr>
                <a:schemeClr val="accent3"/>
              </a:buClr>
              <a:buFont typeface="Arial" panose="020B0604020202020204" pitchFamily="34" charset="0"/>
              <a:buChar char="•"/>
              <a:tabLst/>
              <a:defRPr sz="2000" b="0" i="0" kern="1200">
                <a:solidFill>
                  <a:schemeClr val="tx1"/>
                </a:solidFill>
                <a:latin typeface="Avenir Light" panose="020B0402020203020204" pitchFamily="34" charset="77"/>
                <a:ea typeface="+mn-ea"/>
                <a:cs typeface="+mn-cs"/>
              </a:defRPr>
            </a:lvl2pPr>
            <a:lvl3pPr marL="1027113" indent="-217488" algn="l" defTabSz="914400" rtl="0" eaLnBrk="1" latinLnBrk="0" hangingPunct="1">
              <a:lnSpc>
                <a:spcPct val="90000"/>
              </a:lnSpc>
              <a:spcBef>
                <a:spcPts val="500"/>
              </a:spcBef>
              <a:buClr>
                <a:schemeClr val="accent3"/>
              </a:buClr>
              <a:buFont typeface="Arial" panose="020B0604020202020204" pitchFamily="34" charset="0"/>
              <a:buChar char="•"/>
              <a:tabLst/>
              <a:defRPr sz="1800" b="0" i="0" kern="1200">
                <a:solidFill>
                  <a:schemeClr val="tx1"/>
                </a:solidFill>
                <a:latin typeface="Avenir Light" panose="020B0402020203020204" pitchFamily="34" charset="77"/>
                <a:ea typeface="+mn-ea"/>
                <a:cs typeface="+mn-cs"/>
              </a:defRPr>
            </a:lvl3pPr>
            <a:lvl4pPr marL="1427163" indent="-182563" algn="l" defTabSz="914400" rtl="0" eaLnBrk="1" latinLnBrk="0" hangingPunct="1">
              <a:lnSpc>
                <a:spcPct val="90000"/>
              </a:lnSpc>
              <a:spcBef>
                <a:spcPts val="500"/>
              </a:spcBef>
              <a:buClr>
                <a:schemeClr val="accent3"/>
              </a:buClr>
              <a:buFont typeface="Arial" panose="020B0604020202020204" pitchFamily="34" charset="0"/>
              <a:buChar char="•"/>
              <a:tabLst/>
              <a:defRPr sz="1600" b="0" i="0" kern="1200">
                <a:solidFill>
                  <a:schemeClr val="tx1"/>
                </a:solidFill>
                <a:latin typeface="Avenir Light" panose="020B0402020203020204" pitchFamily="34" charset="77"/>
                <a:ea typeface="+mn-ea"/>
                <a:cs typeface="+mn-cs"/>
              </a:defRPr>
            </a:lvl4pPr>
            <a:lvl5pPr marL="1825625" indent="-230188" algn="l" defTabSz="914400" rtl="0" eaLnBrk="1" latinLnBrk="0" hangingPunct="1">
              <a:lnSpc>
                <a:spcPct val="90000"/>
              </a:lnSpc>
              <a:spcBef>
                <a:spcPts val="500"/>
              </a:spcBef>
              <a:buClr>
                <a:schemeClr val="accent3"/>
              </a:buClr>
              <a:buFont typeface="Arial" panose="020B0604020202020204" pitchFamily="34" charset="0"/>
              <a:buChar char="•"/>
              <a:tabLst>
                <a:tab pos="1862138" algn="l"/>
              </a:tabLst>
              <a:defRPr sz="14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200" dirty="0"/>
              <a:t>NOTE: Some jurisdictions are now developing their own taxonomies (i.e., Bangladesh, Canada, China, Malaysia, Mexico, Mongolia, South Africa, UK etc.). </a:t>
            </a:r>
            <a:r>
              <a:rPr lang="en-US" sz="1400" b="1" dirty="0"/>
              <a:t>We need to ask the US to do so, as well.</a:t>
            </a:r>
          </a:p>
        </p:txBody>
      </p:sp>
    </p:spTree>
    <p:extLst>
      <p:ext uri="{BB962C8B-B14F-4D97-AF65-F5344CB8AC3E}">
        <p14:creationId xmlns:p14="http://schemas.microsoft.com/office/powerpoint/2010/main" val="418902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F4021-EAB6-3BF7-C12E-53DEDB1B2D92}"/>
              </a:ext>
            </a:extLst>
          </p:cNvPr>
          <p:cNvSpPr>
            <a:spLocks noGrp="1"/>
          </p:cNvSpPr>
          <p:nvPr>
            <p:ph type="title"/>
          </p:nvPr>
        </p:nvSpPr>
        <p:spPr/>
        <p:txBody>
          <a:bodyPr/>
          <a:lstStyle/>
          <a:p>
            <a:r>
              <a:rPr lang="en-US" dirty="0"/>
              <a:t>Contents</a:t>
            </a:r>
          </a:p>
        </p:txBody>
      </p:sp>
      <p:sp>
        <p:nvSpPr>
          <p:cNvPr id="3" name="Content Placeholder 2">
            <a:extLst>
              <a:ext uri="{FF2B5EF4-FFF2-40B4-BE49-F238E27FC236}">
                <a16:creationId xmlns:a16="http://schemas.microsoft.com/office/drawing/2014/main" id="{74481F74-229E-7144-2020-0BB65A350E68}"/>
              </a:ext>
            </a:extLst>
          </p:cNvPr>
          <p:cNvSpPr>
            <a:spLocks noGrp="1"/>
          </p:cNvSpPr>
          <p:nvPr>
            <p:ph idx="1"/>
          </p:nvPr>
        </p:nvSpPr>
        <p:spPr/>
        <p:txBody>
          <a:bodyPr/>
          <a:lstStyle/>
          <a:p>
            <a:r>
              <a:rPr lang="en-US" dirty="0"/>
              <a:t>What is ”ESG” and sustainable investing: definitions</a:t>
            </a:r>
          </a:p>
          <a:p>
            <a:r>
              <a:rPr lang="en-US" dirty="0"/>
              <a:t>Evolution </a:t>
            </a:r>
          </a:p>
          <a:p>
            <a:r>
              <a:rPr lang="en-US" dirty="0"/>
              <a:t>Wellesley’s Responsible Investment policy</a:t>
            </a:r>
          </a:p>
          <a:p>
            <a:r>
              <a:rPr lang="en-US" dirty="0"/>
              <a:t>Reporting</a:t>
            </a:r>
          </a:p>
          <a:p>
            <a:r>
              <a:rPr lang="en-US" dirty="0"/>
              <a:t>What you should ask yourself</a:t>
            </a:r>
          </a:p>
          <a:p>
            <a:r>
              <a:rPr lang="en-US" dirty="0"/>
              <a:t>What you can ask your advisor</a:t>
            </a:r>
          </a:p>
          <a:p>
            <a:r>
              <a:rPr lang="en-US" dirty="0"/>
              <a:t>Resources to help you on the road</a:t>
            </a:r>
          </a:p>
          <a:p>
            <a:endParaRPr lang="en-US" dirty="0"/>
          </a:p>
          <a:p>
            <a:endParaRPr lang="en-US" dirty="0"/>
          </a:p>
        </p:txBody>
      </p:sp>
    </p:spTree>
    <p:extLst>
      <p:ext uri="{BB962C8B-B14F-4D97-AF65-F5344CB8AC3E}">
        <p14:creationId xmlns:p14="http://schemas.microsoft.com/office/powerpoint/2010/main" val="3253814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65620-A184-4CA2-9DE3-22A3D6E690A2}"/>
              </a:ext>
            </a:extLst>
          </p:cNvPr>
          <p:cNvSpPr>
            <a:spLocks noGrp="1"/>
          </p:cNvSpPr>
          <p:nvPr>
            <p:ph type="title"/>
          </p:nvPr>
        </p:nvSpPr>
        <p:spPr>
          <a:xfrm>
            <a:off x="930704" y="2168611"/>
            <a:ext cx="10515600" cy="1133475"/>
          </a:xfrm>
        </p:spPr>
        <p:txBody>
          <a:bodyPr>
            <a:normAutofit fontScale="90000"/>
          </a:bodyPr>
          <a:lstStyle/>
          <a:p>
            <a:r>
              <a:rPr lang="en-US" dirty="0">
                <a:solidFill>
                  <a:srgbClr val="00B050"/>
                </a:solidFill>
                <a:latin typeface="Avenir Medium"/>
              </a:rPr>
              <a:t>Questions to ask yourself and your advisors</a:t>
            </a:r>
          </a:p>
        </p:txBody>
      </p:sp>
    </p:spTree>
    <p:extLst>
      <p:ext uri="{BB962C8B-B14F-4D97-AF65-F5344CB8AC3E}">
        <p14:creationId xmlns:p14="http://schemas.microsoft.com/office/powerpoint/2010/main" val="1052998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D6B9-ED61-47D2-1154-2B556F3D950F}"/>
              </a:ext>
            </a:extLst>
          </p:cNvPr>
          <p:cNvSpPr>
            <a:spLocks noGrp="1"/>
          </p:cNvSpPr>
          <p:nvPr>
            <p:ph type="title"/>
          </p:nvPr>
        </p:nvSpPr>
        <p:spPr/>
        <p:txBody>
          <a:bodyPr>
            <a:normAutofit fontScale="90000"/>
          </a:bodyPr>
          <a:lstStyle/>
          <a:p>
            <a:r>
              <a:rPr lang="en-US" dirty="0">
                <a:solidFill>
                  <a:srgbClr val="00B050"/>
                </a:solidFill>
              </a:rPr>
              <a:t>Know where you and your advisors/banks stand</a:t>
            </a:r>
          </a:p>
        </p:txBody>
      </p:sp>
      <p:sp>
        <p:nvSpPr>
          <p:cNvPr id="3" name="Content Placeholder 2">
            <a:extLst>
              <a:ext uri="{FF2B5EF4-FFF2-40B4-BE49-F238E27FC236}">
                <a16:creationId xmlns:a16="http://schemas.microsoft.com/office/drawing/2014/main" id="{81A58844-FDBA-4B44-7B5A-A1E2C29BC051}"/>
              </a:ext>
            </a:extLst>
          </p:cNvPr>
          <p:cNvSpPr>
            <a:spLocks noGrp="1"/>
          </p:cNvSpPr>
          <p:nvPr>
            <p:ph idx="1"/>
          </p:nvPr>
        </p:nvSpPr>
        <p:spPr/>
        <p:txBody>
          <a:bodyPr>
            <a:normAutofit/>
          </a:bodyPr>
          <a:lstStyle/>
          <a:p>
            <a:r>
              <a:rPr lang="en-US" sz="2400" dirty="0"/>
              <a:t>Knowing where you stand in terms of your personal values and ethics helps in charting out your portfolio </a:t>
            </a:r>
          </a:p>
          <a:p>
            <a:endParaRPr lang="en-US" sz="2400" dirty="0"/>
          </a:p>
          <a:p>
            <a:r>
              <a:rPr lang="en-US" sz="2400" dirty="0"/>
              <a:t>Be patient. You CAN transition to a portfolio that is more focused on sustainability principles gradually. It may seem like a slow shift, but with more and more companies becoming articulate about sustainability, it is becoming easier and easier for you to find advisors and good investments.</a:t>
            </a:r>
          </a:p>
          <a:p>
            <a:endParaRPr lang="en-US" sz="2400" dirty="0"/>
          </a:p>
          <a:p>
            <a:r>
              <a:rPr lang="en-US" sz="2400" dirty="0"/>
              <a:t>KNOW your personal priorities.  And DEMAND transparency on the part of the institutions where you put your money.</a:t>
            </a:r>
          </a:p>
        </p:txBody>
      </p:sp>
    </p:spTree>
    <p:extLst>
      <p:ext uri="{BB962C8B-B14F-4D97-AF65-F5344CB8AC3E}">
        <p14:creationId xmlns:p14="http://schemas.microsoft.com/office/powerpoint/2010/main" val="3784626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A691B-A436-E21F-AEFF-BB5E0C8A8913}"/>
              </a:ext>
            </a:extLst>
          </p:cNvPr>
          <p:cNvSpPr>
            <a:spLocks noGrp="1"/>
          </p:cNvSpPr>
          <p:nvPr>
            <p:ph type="title"/>
          </p:nvPr>
        </p:nvSpPr>
        <p:spPr/>
        <p:txBody>
          <a:bodyPr>
            <a:normAutofit fontScale="90000"/>
          </a:bodyPr>
          <a:lstStyle/>
          <a:p>
            <a:r>
              <a:rPr lang="en-US" b="1" dirty="0">
                <a:solidFill>
                  <a:srgbClr val="00B050"/>
                </a:solidFill>
              </a:rPr>
              <a:t>Questions to ask yourself</a:t>
            </a:r>
          </a:p>
        </p:txBody>
      </p:sp>
      <p:sp>
        <p:nvSpPr>
          <p:cNvPr id="3" name="Content Placeholder 2">
            <a:extLst>
              <a:ext uri="{FF2B5EF4-FFF2-40B4-BE49-F238E27FC236}">
                <a16:creationId xmlns:a16="http://schemas.microsoft.com/office/drawing/2014/main" id="{941B5C5C-E29C-E967-B04A-B8088C45D287}"/>
              </a:ext>
            </a:extLst>
          </p:cNvPr>
          <p:cNvSpPr>
            <a:spLocks noGrp="1"/>
          </p:cNvSpPr>
          <p:nvPr>
            <p:ph idx="1"/>
          </p:nvPr>
        </p:nvSpPr>
        <p:spPr>
          <a:xfrm>
            <a:off x="823339" y="1682001"/>
            <a:ext cx="10515600" cy="4392855"/>
          </a:xfrm>
        </p:spPr>
        <p:txBody>
          <a:bodyPr>
            <a:noAutofit/>
          </a:bodyPr>
          <a:lstStyle/>
          <a:p>
            <a:r>
              <a:rPr lang="en-US" sz="1400" b="1" dirty="0"/>
              <a:t>Are there issues you particularly care about?</a:t>
            </a:r>
          </a:p>
          <a:p>
            <a:pPr lvl="1"/>
            <a:r>
              <a:rPr lang="en-US" sz="1400" b="1" dirty="0"/>
              <a:t>In your community?  </a:t>
            </a:r>
            <a:r>
              <a:rPr lang="en-US" sz="1400" dirty="0"/>
              <a:t>(in particular you can ask your banks)</a:t>
            </a:r>
          </a:p>
          <a:p>
            <a:pPr lvl="2"/>
            <a:r>
              <a:rPr lang="en-US" sz="1400" dirty="0"/>
              <a:t>Affordable Housing</a:t>
            </a:r>
          </a:p>
          <a:p>
            <a:pPr lvl="2"/>
            <a:r>
              <a:rPr lang="en-US" sz="1400" dirty="0"/>
              <a:t>Community services</a:t>
            </a:r>
          </a:p>
          <a:p>
            <a:pPr lvl="2"/>
            <a:r>
              <a:rPr lang="en-US" sz="1400" dirty="0"/>
              <a:t>Microenterprises</a:t>
            </a:r>
          </a:p>
          <a:p>
            <a:pPr lvl="2"/>
            <a:r>
              <a:rPr lang="en-US" sz="1400" dirty="0"/>
              <a:t>Small and Medium-sized businesses</a:t>
            </a:r>
          </a:p>
          <a:p>
            <a:pPr lvl="2"/>
            <a:r>
              <a:rPr lang="en-US" sz="1400" dirty="0"/>
              <a:t>Place-based lending</a:t>
            </a:r>
          </a:p>
          <a:p>
            <a:pPr lvl="2"/>
            <a:r>
              <a:rPr lang="en-US" sz="1400" dirty="0"/>
              <a:t>Etc.</a:t>
            </a:r>
          </a:p>
          <a:p>
            <a:pPr lvl="1"/>
            <a:r>
              <a:rPr lang="en-US" sz="1400" b="1" dirty="0"/>
              <a:t>In your Environment?</a:t>
            </a:r>
          </a:p>
          <a:p>
            <a:pPr lvl="2"/>
            <a:r>
              <a:rPr lang="en-US" sz="1400" dirty="0"/>
              <a:t>Climate Change</a:t>
            </a:r>
          </a:p>
          <a:p>
            <a:pPr lvl="3"/>
            <a:r>
              <a:rPr lang="en-US" sz="1400" dirty="0"/>
              <a:t>Mitigating climate change</a:t>
            </a:r>
          </a:p>
          <a:p>
            <a:pPr lvl="3"/>
            <a:r>
              <a:rPr lang="en-US" sz="1400" dirty="0"/>
              <a:t>Adapting to Climate Change	</a:t>
            </a:r>
          </a:p>
          <a:p>
            <a:pPr lvl="2"/>
            <a:r>
              <a:rPr lang="en-US" sz="1400" dirty="0"/>
              <a:t>Fossil fuel divestment</a:t>
            </a:r>
          </a:p>
          <a:p>
            <a:pPr lvl="2"/>
            <a:r>
              <a:rPr lang="en-US" sz="1400" dirty="0"/>
              <a:t>Green Building</a:t>
            </a:r>
          </a:p>
          <a:p>
            <a:pPr lvl="2"/>
            <a:r>
              <a:rPr lang="en-US" sz="1400" dirty="0"/>
              <a:t>Water conservation</a:t>
            </a:r>
          </a:p>
          <a:p>
            <a:pPr lvl="2"/>
            <a:r>
              <a:rPr lang="en-US" sz="1400" dirty="0"/>
              <a:t>Etc. </a:t>
            </a:r>
            <a:br>
              <a:rPr lang="en-US" sz="1400" dirty="0"/>
            </a:br>
            <a:endParaRPr lang="en-US" sz="1400" dirty="0"/>
          </a:p>
          <a:p>
            <a:pPr lvl="1"/>
            <a:endParaRPr lang="en-US" sz="1400" dirty="0"/>
          </a:p>
          <a:p>
            <a:endParaRPr lang="en-US" sz="1600" dirty="0">
              <a:latin typeface="Avenir Book" panose="02000503020000020003" pitchFamily="2" charset="0"/>
            </a:endParaRPr>
          </a:p>
          <a:p>
            <a:endParaRPr lang="en-US" sz="1600" dirty="0">
              <a:latin typeface="Avenir Book" panose="02000503020000020003" pitchFamily="2" charset="0"/>
            </a:endParaRPr>
          </a:p>
          <a:p>
            <a:endParaRPr lang="en-US" sz="1600" dirty="0">
              <a:latin typeface="Avenir Book" panose="02000503020000020003" pitchFamily="2" charset="0"/>
            </a:endParaRPr>
          </a:p>
          <a:p>
            <a:endParaRPr lang="en-US" sz="1600" dirty="0">
              <a:latin typeface="Avenir Book" panose="02000503020000020003" pitchFamily="2" charset="0"/>
            </a:endParaRPr>
          </a:p>
          <a:p>
            <a:endParaRPr lang="en-US" sz="1600" dirty="0">
              <a:latin typeface="Avenir Book" panose="02000503020000020003" pitchFamily="2" charset="0"/>
            </a:endParaRPr>
          </a:p>
          <a:p>
            <a:endParaRPr lang="en-US" sz="1600" dirty="0">
              <a:latin typeface="Avenir Book" panose="02000503020000020003" pitchFamily="2" charset="0"/>
            </a:endParaRPr>
          </a:p>
          <a:p>
            <a:r>
              <a:rPr lang="en-US" sz="1600" dirty="0">
                <a:latin typeface="Avenir Book" panose="02000503020000020003" pitchFamily="2" charset="0"/>
              </a:rPr>
              <a:t>Are there products you want to avoid (weapons, tobacco, gambling, etc.)?</a:t>
            </a:r>
          </a:p>
        </p:txBody>
      </p:sp>
      <p:sp>
        <p:nvSpPr>
          <p:cNvPr id="4" name="Text Placeholder 3">
            <a:extLst>
              <a:ext uri="{FF2B5EF4-FFF2-40B4-BE49-F238E27FC236}">
                <a16:creationId xmlns:a16="http://schemas.microsoft.com/office/drawing/2014/main" id="{2795225E-4083-D30E-DE2D-27C4751B00B5}"/>
              </a:ext>
            </a:extLst>
          </p:cNvPr>
          <p:cNvSpPr>
            <a:spLocks noGrp="1"/>
          </p:cNvSpPr>
          <p:nvPr>
            <p:ph type="body" sz="quarter" idx="13"/>
          </p:nvPr>
        </p:nvSpPr>
        <p:spPr/>
        <p:txBody>
          <a:bodyPr/>
          <a:lstStyle/>
          <a:p>
            <a:r>
              <a:rPr lang="en-US" b="1" dirty="0"/>
              <a:t>https://</a:t>
            </a:r>
            <a:r>
              <a:rPr lang="en-US" b="1" dirty="0" err="1"/>
              <a:t>www.ussif.org</a:t>
            </a:r>
            <a:r>
              <a:rPr lang="en-US" b="1" dirty="0"/>
              <a:t>/education</a:t>
            </a:r>
          </a:p>
        </p:txBody>
      </p:sp>
      <p:pic>
        <p:nvPicPr>
          <p:cNvPr id="7" name="Picture 6" descr="Text&#10;&#10;Description automatically generated">
            <a:extLst>
              <a:ext uri="{FF2B5EF4-FFF2-40B4-BE49-F238E27FC236}">
                <a16:creationId xmlns:a16="http://schemas.microsoft.com/office/drawing/2014/main" id="{0E5C9B0F-C15A-2011-B008-42421F6BC1FC}"/>
              </a:ext>
            </a:extLst>
          </p:cNvPr>
          <p:cNvPicPr>
            <a:picLocks noChangeAspect="1"/>
          </p:cNvPicPr>
          <p:nvPr/>
        </p:nvPicPr>
        <p:blipFill>
          <a:blip r:embed="rId3"/>
          <a:stretch>
            <a:fillRect/>
          </a:stretch>
        </p:blipFill>
        <p:spPr>
          <a:xfrm>
            <a:off x="7978816" y="1825625"/>
            <a:ext cx="3229990" cy="4249231"/>
          </a:xfrm>
          <a:prstGeom prst="rect">
            <a:avLst/>
          </a:prstGeom>
          <a:ln w="57150">
            <a:solidFill>
              <a:schemeClr val="accent1"/>
            </a:solidFill>
          </a:ln>
        </p:spPr>
      </p:pic>
    </p:spTree>
    <p:extLst>
      <p:ext uri="{BB962C8B-B14F-4D97-AF65-F5344CB8AC3E}">
        <p14:creationId xmlns:p14="http://schemas.microsoft.com/office/powerpoint/2010/main" val="3054399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90B13-2EDF-D279-69CA-0C4B69907F3E}"/>
              </a:ext>
            </a:extLst>
          </p:cNvPr>
          <p:cNvSpPr>
            <a:spLocks noGrp="1"/>
          </p:cNvSpPr>
          <p:nvPr>
            <p:ph type="title"/>
          </p:nvPr>
        </p:nvSpPr>
        <p:spPr/>
        <p:txBody>
          <a:bodyPr>
            <a:normAutofit fontScale="90000"/>
          </a:bodyPr>
          <a:lstStyle/>
          <a:p>
            <a:r>
              <a:rPr lang="en-US" b="1" dirty="0">
                <a:solidFill>
                  <a:srgbClr val="00B050"/>
                </a:solidFill>
              </a:rPr>
              <a:t>Questions to ask yourself (Cont.)</a:t>
            </a:r>
          </a:p>
        </p:txBody>
      </p:sp>
      <p:sp>
        <p:nvSpPr>
          <p:cNvPr id="10" name="Content Placeholder 9">
            <a:extLst>
              <a:ext uri="{FF2B5EF4-FFF2-40B4-BE49-F238E27FC236}">
                <a16:creationId xmlns:a16="http://schemas.microsoft.com/office/drawing/2014/main" id="{FEED8C77-3742-CEBF-6BB6-F56A0EB40BBF}"/>
              </a:ext>
            </a:extLst>
          </p:cNvPr>
          <p:cNvSpPr>
            <a:spLocks noGrp="1"/>
          </p:cNvSpPr>
          <p:nvPr>
            <p:ph idx="1"/>
          </p:nvPr>
        </p:nvSpPr>
        <p:spPr>
          <a:xfrm>
            <a:off x="838200" y="1682001"/>
            <a:ext cx="10515600" cy="4351338"/>
          </a:xfrm>
        </p:spPr>
        <p:txBody>
          <a:bodyPr>
            <a:noAutofit/>
          </a:bodyPr>
          <a:lstStyle/>
          <a:p>
            <a:r>
              <a:rPr lang="en-US" sz="1400" b="1" dirty="0"/>
              <a:t>In your society?</a:t>
            </a:r>
          </a:p>
          <a:p>
            <a:pPr lvl="1"/>
            <a:r>
              <a:rPr lang="en-US" sz="1400" dirty="0"/>
              <a:t>Diversity and Equality incl. Racial Justice</a:t>
            </a:r>
          </a:p>
          <a:p>
            <a:pPr lvl="1"/>
            <a:r>
              <a:rPr lang="en-US" sz="1400" dirty="0"/>
              <a:t>Health and Safety</a:t>
            </a:r>
          </a:p>
          <a:p>
            <a:pPr lvl="1"/>
            <a:r>
              <a:rPr lang="en-US" sz="1400" dirty="0"/>
              <a:t>Labor Relations</a:t>
            </a:r>
          </a:p>
          <a:p>
            <a:pPr lvl="1"/>
            <a:r>
              <a:rPr lang="en-US" sz="1400" dirty="0"/>
              <a:t>Human Rights</a:t>
            </a:r>
          </a:p>
          <a:p>
            <a:pPr lvl="1"/>
            <a:r>
              <a:rPr lang="en-US" sz="1400" dirty="0"/>
              <a:t>Gender-lens</a:t>
            </a:r>
          </a:p>
          <a:p>
            <a:pPr lvl="1"/>
            <a:r>
              <a:rPr lang="en-US" sz="1400" dirty="0"/>
              <a:t>Avoiding repressive or terrorist regimes. Etc.</a:t>
            </a:r>
          </a:p>
          <a:p>
            <a:r>
              <a:rPr lang="en-US" sz="1400" b="1" dirty="0"/>
              <a:t>Regarding Corporate Governance?</a:t>
            </a:r>
          </a:p>
          <a:p>
            <a:pPr lvl="1"/>
            <a:r>
              <a:rPr lang="en-US" sz="1400" dirty="0"/>
              <a:t>Executive pay</a:t>
            </a:r>
          </a:p>
          <a:p>
            <a:pPr lvl="1"/>
            <a:r>
              <a:rPr lang="en-US" sz="1400" dirty="0"/>
              <a:t>Political Contributions and lobbying</a:t>
            </a:r>
          </a:p>
          <a:p>
            <a:pPr lvl="1"/>
            <a:r>
              <a:rPr lang="en-US" sz="1400" dirty="0"/>
              <a:t>Transparency and anti-corruption, etc.</a:t>
            </a:r>
          </a:p>
          <a:p>
            <a:r>
              <a:rPr lang="en-US" sz="1400" b="1" dirty="0"/>
              <a:t>Products you want to Avoid?</a:t>
            </a:r>
          </a:p>
          <a:p>
            <a:pPr lvl="1"/>
            <a:r>
              <a:rPr lang="en-US" sz="1400" dirty="0"/>
              <a:t>Alcohol and Tobacco</a:t>
            </a:r>
          </a:p>
          <a:p>
            <a:pPr lvl="1"/>
            <a:r>
              <a:rPr lang="en-US" sz="1400" dirty="0"/>
              <a:t>Animal Testing</a:t>
            </a:r>
          </a:p>
          <a:p>
            <a:pPr lvl="1"/>
            <a:r>
              <a:rPr lang="en-US" sz="1400" dirty="0"/>
              <a:t>Gambling</a:t>
            </a:r>
          </a:p>
          <a:p>
            <a:pPr lvl="1"/>
            <a:r>
              <a:rPr lang="en-US" sz="1400" dirty="0"/>
              <a:t>Nuclear or fossil fuels</a:t>
            </a:r>
          </a:p>
          <a:p>
            <a:pPr lvl="1"/>
            <a:r>
              <a:rPr lang="en-US" sz="1400" dirty="0"/>
              <a:t>Weapons and Fire-arms</a:t>
            </a:r>
          </a:p>
          <a:p>
            <a:pPr marL="457200" lvl="1" indent="0">
              <a:buNone/>
            </a:pPr>
            <a:endParaRPr lang="en-US" sz="1400" dirty="0"/>
          </a:p>
          <a:p>
            <a:pPr marL="0" indent="0">
              <a:buNone/>
            </a:pPr>
            <a:endParaRPr lang="en-US" sz="1400" b="1" dirty="0"/>
          </a:p>
          <a:p>
            <a:endParaRPr lang="en-US" sz="1400" dirty="0"/>
          </a:p>
          <a:p>
            <a:pPr marL="0" indent="0">
              <a:buNone/>
            </a:pPr>
            <a:r>
              <a:rPr lang="en-US" sz="1400" dirty="0"/>
              <a:t>	</a:t>
            </a:r>
          </a:p>
        </p:txBody>
      </p:sp>
      <p:sp>
        <p:nvSpPr>
          <p:cNvPr id="4" name="Text Placeholder 3">
            <a:extLst>
              <a:ext uri="{FF2B5EF4-FFF2-40B4-BE49-F238E27FC236}">
                <a16:creationId xmlns:a16="http://schemas.microsoft.com/office/drawing/2014/main" id="{88461B9A-AD0F-CEE7-8EA1-8136653955CF}"/>
              </a:ext>
            </a:extLst>
          </p:cNvPr>
          <p:cNvSpPr>
            <a:spLocks noGrp="1"/>
          </p:cNvSpPr>
          <p:nvPr>
            <p:ph type="body" sz="quarter" idx="13"/>
          </p:nvPr>
        </p:nvSpPr>
        <p:spPr/>
        <p:txBody>
          <a:bodyPr/>
          <a:lstStyle/>
          <a:p>
            <a:r>
              <a:rPr lang="en-US" b="1" dirty="0"/>
              <a:t>https://</a:t>
            </a:r>
            <a:r>
              <a:rPr lang="en-US" b="1" dirty="0" err="1"/>
              <a:t>www.ussif.org</a:t>
            </a:r>
            <a:r>
              <a:rPr lang="en-US" b="1" dirty="0"/>
              <a:t>/education</a:t>
            </a:r>
          </a:p>
        </p:txBody>
      </p:sp>
      <p:pic>
        <p:nvPicPr>
          <p:cNvPr id="8" name="Picture 7" descr="Text&#10;&#10;Description automatically generated">
            <a:extLst>
              <a:ext uri="{FF2B5EF4-FFF2-40B4-BE49-F238E27FC236}">
                <a16:creationId xmlns:a16="http://schemas.microsoft.com/office/drawing/2014/main" id="{213DBCB7-63B2-E207-1F76-EB43156F9D1E}"/>
              </a:ext>
            </a:extLst>
          </p:cNvPr>
          <p:cNvPicPr>
            <a:picLocks noChangeAspect="1"/>
          </p:cNvPicPr>
          <p:nvPr/>
        </p:nvPicPr>
        <p:blipFill>
          <a:blip r:embed="rId3"/>
          <a:stretch>
            <a:fillRect/>
          </a:stretch>
        </p:blipFill>
        <p:spPr>
          <a:xfrm>
            <a:off x="7978816" y="1825625"/>
            <a:ext cx="3229990" cy="4249231"/>
          </a:xfrm>
          <a:prstGeom prst="rect">
            <a:avLst/>
          </a:prstGeom>
          <a:ln w="57150">
            <a:solidFill>
              <a:schemeClr val="accent1"/>
            </a:solidFill>
          </a:ln>
        </p:spPr>
      </p:pic>
    </p:spTree>
    <p:extLst>
      <p:ext uri="{BB962C8B-B14F-4D97-AF65-F5344CB8AC3E}">
        <p14:creationId xmlns:p14="http://schemas.microsoft.com/office/powerpoint/2010/main" val="3676099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23B38-2B6C-7367-B317-9271DE0FC790}"/>
              </a:ext>
            </a:extLst>
          </p:cNvPr>
          <p:cNvSpPr>
            <a:spLocks noGrp="1"/>
          </p:cNvSpPr>
          <p:nvPr>
            <p:ph type="title"/>
          </p:nvPr>
        </p:nvSpPr>
        <p:spPr/>
        <p:txBody>
          <a:bodyPr>
            <a:noAutofit/>
          </a:bodyPr>
          <a:lstStyle/>
          <a:p>
            <a:r>
              <a:rPr lang="en-US" sz="3600" dirty="0">
                <a:solidFill>
                  <a:srgbClr val="00B050"/>
                </a:solidFill>
                <a:latin typeface="Avenir Book" panose="02000503020000020003" pitchFamily="2" charset="0"/>
              </a:rPr>
              <a:t>Questions to ask your advisors, bank, or pension fund representatives</a:t>
            </a:r>
          </a:p>
        </p:txBody>
      </p:sp>
      <p:sp>
        <p:nvSpPr>
          <p:cNvPr id="3" name="Content Placeholder 2">
            <a:extLst>
              <a:ext uri="{FF2B5EF4-FFF2-40B4-BE49-F238E27FC236}">
                <a16:creationId xmlns:a16="http://schemas.microsoft.com/office/drawing/2014/main" id="{829A0A58-1BDE-73C7-7BA9-EF0E948B291F}"/>
              </a:ext>
            </a:extLst>
          </p:cNvPr>
          <p:cNvSpPr>
            <a:spLocks noGrp="1"/>
          </p:cNvSpPr>
          <p:nvPr>
            <p:ph idx="1"/>
          </p:nvPr>
        </p:nvSpPr>
        <p:spPr/>
        <p:txBody>
          <a:bodyPr>
            <a:normAutofit fontScale="92500" lnSpcReduction="20000"/>
          </a:bodyPr>
          <a:lstStyle/>
          <a:p>
            <a:r>
              <a:rPr lang="en-US" sz="1700" dirty="0"/>
              <a:t>Do you offer “sustainable,” “ESG”, or “impact” investment portfolios or choices?</a:t>
            </a:r>
          </a:p>
          <a:p>
            <a:pPr lvl="1"/>
            <a:r>
              <a:rPr lang="en-US" sz="1500" u="sng" dirty="0"/>
              <a:t>(What are they?)</a:t>
            </a:r>
          </a:p>
          <a:p>
            <a:pPr marL="0" indent="0">
              <a:buNone/>
            </a:pPr>
            <a:endParaRPr lang="en-US" sz="1500" dirty="0"/>
          </a:p>
          <a:p>
            <a:r>
              <a:rPr lang="en-US" sz="1700" dirty="0"/>
              <a:t>Does your company have a sustainable investment or “ESG” policy?</a:t>
            </a:r>
          </a:p>
          <a:p>
            <a:pPr lvl="1"/>
            <a:r>
              <a:rPr lang="en-US" sz="1500" dirty="0"/>
              <a:t>(</a:t>
            </a:r>
            <a:r>
              <a:rPr lang="en-US" sz="1500" u="sng" dirty="0"/>
              <a:t>May I see it</a:t>
            </a:r>
            <a:r>
              <a:rPr lang="en-US" sz="1500" dirty="0"/>
              <a:t>?)</a:t>
            </a:r>
          </a:p>
          <a:p>
            <a:pPr lvl="1"/>
            <a:endParaRPr lang="en-US" sz="1500" dirty="0"/>
          </a:p>
          <a:p>
            <a:r>
              <a:rPr lang="en-US" sz="1700" dirty="0"/>
              <a:t>What exclusion policies does your company have? (Arms? Tobacco? Prostitution?)</a:t>
            </a:r>
          </a:p>
          <a:p>
            <a:pPr lvl="1"/>
            <a:r>
              <a:rPr lang="en-US" sz="1500" dirty="0"/>
              <a:t>(</a:t>
            </a:r>
            <a:r>
              <a:rPr lang="en-US" sz="1500" u="sng" dirty="0"/>
              <a:t>May I see them?)</a:t>
            </a:r>
          </a:p>
          <a:p>
            <a:pPr marL="0" indent="0">
              <a:buNone/>
            </a:pPr>
            <a:endParaRPr lang="en-US" sz="1500" dirty="0"/>
          </a:p>
          <a:p>
            <a:r>
              <a:rPr lang="en-US" sz="1700" dirty="0"/>
              <a:t>How can I create a sustainable investing portfolio according to my values?</a:t>
            </a:r>
          </a:p>
          <a:p>
            <a:pPr lvl="1"/>
            <a:r>
              <a:rPr lang="en-US" sz="1500" dirty="0"/>
              <a:t>(</a:t>
            </a:r>
            <a:r>
              <a:rPr lang="en-US" sz="1500" u="sng" dirty="0"/>
              <a:t>Can I make selective substitutions</a:t>
            </a:r>
            <a:r>
              <a:rPr lang="en-US" sz="1500" dirty="0"/>
              <a:t>? )</a:t>
            </a:r>
          </a:p>
          <a:p>
            <a:pPr lvl="1"/>
            <a:endParaRPr lang="en-US" sz="1500" dirty="0"/>
          </a:p>
          <a:p>
            <a:r>
              <a:rPr lang="en-US" sz="1700" dirty="0"/>
              <a:t>How can I know that my money is going where I want– do you have </a:t>
            </a:r>
            <a:r>
              <a:rPr lang="en-US" sz="1700" u="sng" dirty="0"/>
              <a:t>sustainability</a:t>
            </a:r>
            <a:r>
              <a:rPr lang="en-US" sz="1700" dirty="0"/>
              <a:t> or </a:t>
            </a:r>
            <a:r>
              <a:rPr lang="en-US" sz="1700" u="sng" dirty="0"/>
              <a:t>impact reports </a:t>
            </a:r>
            <a:r>
              <a:rPr lang="en-US" sz="1700" dirty="0"/>
              <a:t>for your </a:t>
            </a:r>
            <a:r>
              <a:rPr lang="en-US" sz="1700" u="sng" dirty="0"/>
              <a:t>funds—and for MY investment portfolios</a:t>
            </a:r>
            <a:r>
              <a:rPr lang="en-US" sz="1700" dirty="0"/>
              <a:t>?</a:t>
            </a:r>
          </a:p>
          <a:p>
            <a:endParaRPr lang="en-US" sz="1700" dirty="0"/>
          </a:p>
          <a:p>
            <a:r>
              <a:rPr lang="en-US" sz="1700" dirty="0"/>
              <a:t>Do you have </a:t>
            </a:r>
            <a:r>
              <a:rPr lang="en-US" sz="1700" u="sng" dirty="0"/>
              <a:t>reports</a:t>
            </a:r>
            <a:r>
              <a:rPr lang="en-US" sz="1700" dirty="0"/>
              <a:t> on your company’s </a:t>
            </a:r>
            <a:r>
              <a:rPr lang="en-US" sz="1700" u="sng" dirty="0"/>
              <a:t>corporate</a:t>
            </a:r>
            <a:r>
              <a:rPr lang="en-US" sz="1700" dirty="0"/>
              <a:t> Sustainability Performance?</a:t>
            </a:r>
          </a:p>
          <a:p>
            <a:pPr lvl="1"/>
            <a:r>
              <a:rPr lang="en-US" sz="1500" u="sng" dirty="0"/>
              <a:t>(Are they aligned to particular standards like GRI or TCFD?)</a:t>
            </a:r>
          </a:p>
          <a:p>
            <a:pPr marL="0" indent="0">
              <a:buNone/>
            </a:pPr>
            <a:endParaRPr lang="en-US" dirty="0"/>
          </a:p>
        </p:txBody>
      </p:sp>
    </p:spTree>
    <p:extLst>
      <p:ext uri="{BB962C8B-B14F-4D97-AF65-F5344CB8AC3E}">
        <p14:creationId xmlns:p14="http://schemas.microsoft.com/office/powerpoint/2010/main" val="1543728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13599-30EA-0EDF-30D6-57DFE9BBFBCE}"/>
              </a:ext>
            </a:extLst>
          </p:cNvPr>
          <p:cNvSpPr>
            <a:spLocks noGrp="1"/>
          </p:cNvSpPr>
          <p:nvPr>
            <p:ph type="title"/>
          </p:nvPr>
        </p:nvSpPr>
        <p:spPr/>
        <p:txBody>
          <a:bodyPr>
            <a:normAutofit fontScale="90000"/>
          </a:bodyPr>
          <a:lstStyle/>
          <a:p>
            <a:r>
              <a:rPr lang="en-US" b="1" dirty="0">
                <a:solidFill>
                  <a:srgbClr val="00B050"/>
                </a:solidFill>
              </a:rPr>
              <a:t>A few Resources</a:t>
            </a:r>
          </a:p>
        </p:txBody>
      </p:sp>
      <p:sp>
        <p:nvSpPr>
          <p:cNvPr id="3" name="Content Placeholder 2">
            <a:extLst>
              <a:ext uri="{FF2B5EF4-FFF2-40B4-BE49-F238E27FC236}">
                <a16:creationId xmlns:a16="http://schemas.microsoft.com/office/drawing/2014/main" id="{C4086C11-3A07-E9FD-8D45-16A397933F1D}"/>
              </a:ext>
            </a:extLst>
          </p:cNvPr>
          <p:cNvSpPr>
            <a:spLocks noGrp="1"/>
          </p:cNvSpPr>
          <p:nvPr>
            <p:ph idx="1"/>
          </p:nvPr>
        </p:nvSpPr>
        <p:spPr>
          <a:xfrm>
            <a:off x="2871568" y="1702191"/>
            <a:ext cx="8482231" cy="4418502"/>
          </a:xfrm>
        </p:spPr>
        <p:txBody>
          <a:bodyPr>
            <a:normAutofit fontScale="77500" lnSpcReduction="20000"/>
          </a:bodyPr>
          <a:lstStyle/>
          <a:p>
            <a:endParaRPr lang="en-US" sz="3000" dirty="0"/>
          </a:p>
          <a:p>
            <a:r>
              <a:rPr lang="en-US" sz="2600" b="1" dirty="0">
                <a:latin typeface="Avenir Book" panose="02000503020000020003" pitchFamily="2" charset="0"/>
              </a:rPr>
              <a:t>US SIF: The Forum for Sustainable and Responsible Investment </a:t>
            </a:r>
          </a:p>
          <a:p>
            <a:pPr lvl="1"/>
            <a:r>
              <a:rPr lang="en-US" sz="2200" dirty="0">
                <a:latin typeface="Avenir Book" panose="02000503020000020003" pitchFamily="2" charset="0"/>
              </a:rPr>
              <a:t>The leading  group working on  advancing sustainable investing across all asset classes.  Their </a:t>
            </a:r>
            <a:r>
              <a:rPr lang="en-US" sz="2200" b="1" dirty="0">
                <a:latin typeface="Avenir Book" panose="02000503020000020003" pitchFamily="2" charset="0"/>
              </a:rPr>
              <a:t>mission</a:t>
            </a:r>
            <a:r>
              <a:rPr lang="en-US" sz="2200" dirty="0">
                <a:latin typeface="Avenir Book" panose="02000503020000020003" pitchFamily="2" charset="0"/>
              </a:rPr>
              <a:t> is to rapidly shift investment practices toward sustainability, focusing on long-term investment and the generation of positive social and environmental impacts. They have an extensive financial directory of advisors, banks and credit unions, and other practitioners. </a:t>
            </a:r>
            <a:r>
              <a:rPr lang="en-US" sz="2200" u="sng" dirty="0" err="1">
                <a:solidFill>
                  <a:srgbClr val="0070C0"/>
                </a:solidFill>
                <a:latin typeface="Avenir Book" panose="02000503020000020003" pitchFamily="2" charset="0"/>
              </a:rPr>
              <a:t>USSIF.org</a:t>
            </a:r>
            <a:endParaRPr lang="en-US" sz="2200" u="sng" dirty="0">
              <a:solidFill>
                <a:srgbClr val="0070C0"/>
              </a:solidFill>
              <a:latin typeface="Avenir Book" panose="02000503020000020003" pitchFamily="2" charset="0"/>
            </a:endParaRPr>
          </a:p>
          <a:p>
            <a:endParaRPr lang="en-US" sz="2600" dirty="0">
              <a:solidFill>
                <a:srgbClr val="0070C0"/>
              </a:solidFill>
              <a:latin typeface="Avenir Book" panose="02000503020000020003" pitchFamily="2" charset="0"/>
            </a:endParaRPr>
          </a:p>
          <a:p>
            <a:r>
              <a:rPr lang="en-US" sz="2600" b="1" dirty="0">
                <a:latin typeface="Avenir Book" panose="02000503020000020003" pitchFamily="2" charset="0"/>
              </a:rPr>
              <a:t>First Affirmative Financial Network</a:t>
            </a:r>
            <a:r>
              <a:rPr lang="en-US" sz="2600" dirty="0">
                <a:latin typeface="Avenir Book" panose="02000503020000020003" pitchFamily="2" charset="0"/>
              </a:rPr>
              <a:t> </a:t>
            </a:r>
          </a:p>
          <a:p>
            <a:pPr lvl="1"/>
            <a:r>
              <a:rPr lang="en-US" sz="2200" dirty="0">
                <a:latin typeface="Avenir Book" panose="02000503020000020003" pitchFamily="2" charset="0"/>
              </a:rPr>
              <a:t>A network of independent investment advisors committed to making sustainable choices available for individual investors and can help you find an advisor. </a:t>
            </a:r>
            <a:r>
              <a:rPr lang="en-US" sz="2200" u="sng" dirty="0">
                <a:solidFill>
                  <a:srgbClr val="0070C0"/>
                </a:solidFill>
                <a:latin typeface="Avenir Book" panose="02000503020000020003" pitchFamily="2" charset="0"/>
                <a:hlinkClick r:id="rId3"/>
              </a:rPr>
              <a:t>https://www.firstaffirmative.com/</a:t>
            </a:r>
            <a:endParaRPr lang="en-US" sz="2200" u="sng" dirty="0">
              <a:solidFill>
                <a:srgbClr val="0070C0"/>
              </a:solidFill>
              <a:latin typeface="Avenir Book" panose="02000503020000020003" pitchFamily="2" charset="0"/>
            </a:endParaRPr>
          </a:p>
          <a:p>
            <a:endParaRPr lang="en-US" sz="2600" u="sng" dirty="0">
              <a:solidFill>
                <a:srgbClr val="0070C0"/>
              </a:solidFill>
              <a:latin typeface="Avenir Book" panose="02000503020000020003" pitchFamily="2" charset="0"/>
            </a:endParaRPr>
          </a:p>
          <a:p>
            <a:r>
              <a:rPr lang="en-US" sz="2600" b="1" dirty="0">
                <a:latin typeface="Avenir Book" panose="02000503020000020003" pitchFamily="2" charset="0"/>
              </a:rPr>
              <a:t>UN PRI: </a:t>
            </a:r>
            <a:r>
              <a:rPr lang="en-US" sz="2600" dirty="0">
                <a:latin typeface="Avenir Book" panose="02000503020000020003" pitchFamily="2" charset="0"/>
              </a:rPr>
              <a:t>The </a:t>
            </a:r>
            <a:r>
              <a:rPr lang="en-US" sz="2600" b="1" dirty="0">
                <a:latin typeface="Avenir Book" panose="02000503020000020003" pitchFamily="2" charset="0"/>
              </a:rPr>
              <a:t>UN Principles for Responsible Investment</a:t>
            </a:r>
            <a:r>
              <a:rPr lang="en-US" sz="2600" dirty="0">
                <a:latin typeface="Avenir Book" panose="02000503020000020003" pitchFamily="2" charset="0"/>
              </a:rPr>
              <a:t> (PRI) </a:t>
            </a:r>
          </a:p>
          <a:p>
            <a:pPr lvl="1"/>
            <a:r>
              <a:rPr lang="en-US" sz="2200" dirty="0">
                <a:latin typeface="Avenir Book" panose="02000503020000020003" pitchFamily="2" charset="0"/>
              </a:rPr>
              <a:t>An international organization that works to promote the incorporation of environmental, social, and corporate governance factors (ESG) into investment decision-making.  Members must report annually.  Many permit their reports to be public. https://</a:t>
            </a:r>
            <a:r>
              <a:rPr lang="en-US" sz="2200" u="sng" dirty="0" err="1">
                <a:solidFill>
                  <a:srgbClr val="0070C0"/>
                </a:solidFill>
                <a:latin typeface="Avenir Book" panose="02000503020000020003" pitchFamily="2" charset="0"/>
              </a:rPr>
              <a:t>www.Unpri.org</a:t>
            </a:r>
            <a:endParaRPr lang="en-US" sz="2200" u="sng" dirty="0">
              <a:solidFill>
                <a:srgbClr val="0070C0"/>
              </a:solidFill>
              <a:latin typeface="Avenir Book" panose="02000503020000020003" pitchFamily="2" charset="0"/>
            </a:endParaRPr>
          </a:p>
          <a:p>
            <a:pPr fontAlgn="base"/>
            <a:endParaRPr lang="en-US" sz="2600" b="1" dirty="0">
              <a:latin typeface="Avenir Book" panose="02000503020000020003" pitchFamily="2" charset="0"/>
            </a:endParaRPr>
          </a:p>
          <a:p>
            <a:endParaRPr lang="en-US" dirty="0"/>
          </a:p>
        </p:txBody>
      </p:sp>
      <p:pic>
        <p:nvPicPr>
          <p:cNvPr id="5" name="Picture 4">
            <a:extLst>
              <a:ext uri="{FF2B5EF4-FFF2-40B4-BE49-F238E27FC236}">
                <a16:creationId xmlns:a16="http://schemas.microsoft.com/office/drawing/2014/main" id="{7E5170F6-21AC-76AC-47DB-8762CD5B01C4}"/>
              </a:ext>
            </a:extLst>
          </p:cNvPr>
          <p:cNvPicPr>
            <a:picLocks noChangeAspect="1"/>
          </p:cNvPicPr>
          <p:nvPr/>
        </p:nvPicPr>
        <p:blipFill>
          <a:blip r:embed="rId4"/>
          <a:stretch>
            <a:fillRect/>
          </a:stretch>
        </p:blipFill>
        <p:spPr>
          <a:xfrm>
            <a:off x="407250" y="2358597"/>
            <a:ext cx="2554576" cy="68122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531485D-3DCA-56F6-9D8E-231511407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734" y="3818183"/>
            <a:ext cx="2735092" cy="711201"/>
          </a:xfrm>
          <a:prstGeom prst="rect">
            <a:avLst/>
          </a:prstGeom>
        </p:spPr>
      </p:pic>
      <p:pic>
        <p:nvPicPr>
          <p:cNvPr id="8" name="Picture 7" descr="Icon&#10;&#10;Description automatically generated">
            <a:extLst>
              <a:ext uri="{FF2B5EF4-FFF2-40B4-BE49-F238E27FC236}">
                <a16:creationId xmlns:a16="http://schemas.microsoft.com/office/drawing/2014/main" id="{45B442CE-DFF7-9076-717E-73034174D6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74" y="5155809"/>
            <a:ext cx="2881612" cy="580005"/>
          </a:xfrm>
          <a:prstGeom prst="rect">
            <a:avLst/>
          </a:prstGeom>
        </p:spPr>
      </p:pic>
    </p:spTree>
    <p:extLst>
      <p:ext uri="{BB962C8B-B14F-4D97-AF65-F5344CB8AC3E}">
        <p14:creationId xmlns:p14="http://schemas.microsoft.com/office/powerpoint/2010/main" val="3139149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13599-30EA-0EDF-30D6-57DFE9BBFBCE}"/>
              </a:ext>
            </a:extLst>
          </p:cNvPr>
          <p:cNvSpPr>
            <a:spLocks noGrp="1"/>
          </p:cNvSpPr>
          <p:nvPr>
            <p:ph type="title"/>
          </p:nvPr>
        </p:nvSpPr>
        <p:spPr/>
        <p:txBody>
          <a:bodyPr>
            <a:normAutofit fontScale="90000"/>
          </a:bodyPr>
          <a:lstStyle/>
          <a:p>
            <a:r>
              <a:rPr lang="en-US" b="1" dirty="0">
                <a:solidFill>
                  <a:srgbClr val="00B050"/>
                </a:solidFill>
              </a:rPr>
              <a:t>A few Resources (2)</a:t>
            </a:r>
          </a:p>
        </p:txBody>
      </p:sp>
      <p:sp>
        <p:nvSpPr>
          <p:cNvPr id="3" name="Content Placeholder 2">
            <a:extLst>
              <a:ext uri="{FF2B5EF4-FFF2-40B4-BE49-F238E27FC236}">
                <a16:creationId xmlns:a16="http://schemas.microsoft.com/office/drawing/2014/main" id="{C4086C11-3A07-E9FD-8D45-16A397933F1D}"/>
              </a:ext>
            </a:extLst>
          </p:cNvPr>
          <p:cNvSpPr>
            <a:spLocks noGrp="1"/>
          </p:cNvSpPr>
          <p:nvPr>
            <p:ph idx="1"/>
          </p:nvPr>
        </p:nvSpPr>
        <p:spPr>
          <a:xfrm>
            <a:off x="1969476" y="1645920"/>
            <a:ext cx="9566031" cy="4600295"/>
          </a:xfrm>
        </p:spPr>
        <p:txBody>
          <a:bodyPr>
            <a:normAutofit fontScale="25000" lnSpcReduction="20000"/>
          </a:bodyPr>
          <a:lstStyle/>
          <a:p>
            <a:endParaRPr lang="en-US" sz="3000" dirty="0"/>
          </a:p>
          <a:p>
            <a:r>
              <a:rPr lang="en-US" sz="5600" b="1" dirty="0"/>
              <a:t>As You Sow is </a:t>
            </a:r>
            <a:r>
              <a:rPr lang="en-US" sz="5600" dirty="0"/>
              <a:t> a non-profit foundation that promotes corporate social responsibility through shareholder </a:t>
            </a:r>
            <a:r>
              <a:rPr lang="en-US" sz="5600" dirty="0" err="1"/>
              <a:t>advocacyand</a:t>
            </a:r>
            <a:r>
              <a:rPr lang="en-US" sz="5600" dirty="0"/>
              <a:t> legal strategies.  </a:t>
            </a:r>
            <a:r>
              <a:rPr lang="en-US" sz="5600" dirty="0">
                <a:hlinkClick r:id="rId3"/>
              </a:rPr>
              <a:t>www.asyousow.org</a:t>
            </a:r>
            <a:endParaRPr lang="en-US" sz="5600" dirty="0"/>
          </a:p>
          <a:p>
            <a:pPr lvl="1"/>
            <a:endParaRPr lang="en-US" sz="5600" dirty="0"/>
          </a:p>
          <a:p>
            <a:pPr lvl="1" fontAlgn="base"/>
            <a:r>
              <a:rPr lang="en-US" sz="5600" dirty="0"/>
              <a:t>As You Sow’s </a:t>
            </a:r>
            <a:r>
              <a:rPr lang="en-US" sz="5600" u="sng" dirty="0">
                <a:hlinkClick r:id="rId4"/>
              </a:rPr>
              <a:t>Invest Your Values</a:t>
            </a:r>
            <a:r>
              <a:rPr lang="en-US" sz="5600" dirty="0"/>
              <a:t> helps you screen mutual funds and ETFs against specific environmental, social, and governance issues. </a:t>
            </a:r>
          </a:p>
          <a:p>
            <a:pPr lvl="1" fontAlgn="base"/>
            <a:r>
              <a:rPr lang="en-US" sz="5600" dirty="0"/>
              <a:t>The </a:t>
            </a:r>
            <a:r>
              <a:rPr lang="en-US" sz="5600" u="sng" dirty="0">
                <a:hlinkClick r:id="rId5"/>
              </a:rPr>
              <a:t>Fossil Free Funds</a:t>
            </a:r>
            <a:r>
              <a:rPr lang="en-US" sz="5600" dirty="0"/>
              <a:t> website, in partnership with Morningstar, looks at the climate impact of funds. There are five other “Invest Your Values” online tools:</a:t>
            </a:r>
          </a:p>
          <a:p>
            <a:pPr lvl="1" fontAlgn="base"/>
            <a:r>
              <a:rPr lang="en-US" sz="5600" u="sng" dirty="0">
                <a:hlinkClick r:id="rId6"/>
              </a:rPr>
              <a:t>Deforestation Free Funds</a:t>
            </a:r>
            <a:r>
              <a:rPr lang="en-US" sz="5600" dirty="0"/>
              <a:t>, which may be of interest if you are concerned about rainforest destruction and the palm oil exposure of funds.</a:t>
            </a:r>
          </a:p>
          <a:p>
            <a:pPr lvl="1" fontAlgn="base"/>
            <a:r>
              <a:rPr lang="en-US" sz="5600" u="sng" dirty="0">
                <a:hlinkClick r:id="rId7"/>
              </a:rPr>
              <a:t>Gun Free Funds</a:t>
            </a:r>
            <a:r>
              <a:rPr lang="en-US" sz="5600" dirty="0"/>
              <a:t>, which shows how your money might be invested in gun manufacturers and gun retailers.</a:t>
            </a:r>
          </a:p>
          <a:p>
            <a:pPr lvl="1" fontAlgn="base"/>
            <a:r>
              <a:rPr lang="en-US" sz="5600" u="sng" dirty="0">
                <a:hlinkClick r:id="rId8"/>
              </a:rPr>
              <a:t>Gender Equality Funds</a:t>
            </a:r>
            <a:r>
              <a:rPr lang="en-US" sz="5600" dirty="0"/>
              <a:t>, which screens funds using company performance on 12 key gender equality indicators.</a:t>
            </a:r>
          </a:p>
          <a:p>
            <a:pPr lvl="1" fontAlgn="base"/>
            <a:r>
              <a:rPr lang="en-US" sz="5600" u="sng" dirty="0">
                <a:hlinkClick r:id="rId9"/>
              </a:rPr>
              <a:t>Weapon Free Funds</a:t>
            </a:r>
            <a:r>
              <a:rPr lang="en-US" sz="5600" dirty="0"/>
              <a:t>, which shows how your money might be invested in weapons of war.</a:t>
            </a:r>
          </a:p>
          <a:p>
            <a:pPr lvl="1" fontAlgn="base"/>
            <a:r>
              <a:rPr lang="en-US" sz="5600" u="sng" dirty="0">
                <a:hlinkClick r:id="rId10"/>
              </a:rPr>
              <a:t>Tobacco Free Funds</a:t>
            </a:r>
            <a:r>
              <a:rPr lang="en-US" sz="5600" dirty="0"/>
              <a:t>, which shows if your fund has tobacco companies, and if they are promoting tobacco to kids.</a:t>
            </a:r>
          </a:p>
          <a:p>
            <a:endParaRPr lang="en-US" sz="5600" u="sng" dirty="0"/>
          </a:p>
          <a:p>
            <a:r>
              <a:rPr lang="en-US" sz="5600" b="1" dirty="0"/>
              <a:t>CDP </a:t>
            </a:r>
            <a:r>
              <a:rPr lang="en-US" sz="5600" dirty="0"/>
              <a:t>runs a global environmental disclosure system. Each year CDP helps thousands of companies, cities, states and regions to measure and manage their risks and opportunities on climate change, water security and deforestation. Much (but not all) of their information is public. </a:t>
            </a:r>
            <a:r>
              <a:rPr lang="en-US" sz="5600" dirty="0">
                <a:hlinkClick r:id="rId11"/>
              </a:rPr>
              <a:t>www.cdp.net</a:t>
            </a:r>
            <a:endParaRPr lang="en-US" sz="5600" dirty="0"/>
          </a:p>
          <a:p>
            <a:endParaRPr lang="en-US" sz="5600" dirty="0"/>
          </a:p>
          <a:p>
            <a:pPr fontAlgn="base"/>
            <a:r>
              <a:rPr lang="en-US" sz="5600" b="1" dirty="0"/>
              <a:t>Carbon Tracker is a non-profit </a:t>
            </a:r>
            <a:r>
              <a:rPr lang="en-US" sz="5600" dirty="0"/>
              <a:t>tank dedicated helping institutions and individuals understand the climate risks.  They provide in-depth analysis on the impact of the energy transition on capital markets. You can register on their site for free and access their research, including company assessments and research on the energy transition.  </a:t>
            </a:r>
            <a:r>
              <a:rPr lang="en-US" sz="5600" u="sng" dirty="0">
                <a:solidFill>
                  <a:srgbClr val="0070C0"/>
                </a:solidFill>
              </a:rPr>
              <a:t>https://</a:t>
            </a:r>
            <a:r>
              <a:rPr lang="en-US" sz="5600" u="sng" dirty="0" err="1">
                <a:solidFill>
                  <a:srgbClr val="0070C0"/>
                </a:solidFill>
              </a:rPr>
              <a:t>carbontracker.org</a:t>
            </a:r>
            <a:br>
              <a:rPr lang="en-US" sz="5600" dirty="0"/>
            </a:br>
            <a:endParaRPr lang="en-US" sz="5600" dirty="0"/>
          </a:p>
        </p:txBody>
      </p:sp>
      <p:pic>
        <p:nvPicPr>
          <p:cNvPr id="4" name="Picture 3" descr="Graphical user interface, text&#10;&#10;Description automatically generated">
            <a:extLst>
              <a:ext uri="{FF2B5EF4-FFF2-40B4-BE49-F238E27FC236}">
                <a16:creationId xmlns:a16="http://schemas.microsoft.com/office/drawing/2014/main" id="{0B77FF60-0798-7BAA-6FCE-CCDD227279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3492" y="2447747"/>
            <a:ext cx="2057027" cy="605008"/>
          </a:xfrm>
          <a:prstGeom prst="rect">
            <a:avLst/>
          </a:prstGeom>
        </p:spPr>
      </p:pic>
      <p:pic>
        <p:nvPicPr>
          <p:cNvPr id="5" name="Picture 4" descr="Logo, company name&#10;&#10;Description automatically generated">
            <a:extLst>
              <a:ext uri="{FF2B5EF4-FFF2-40B4-BE49-F238E27FC236}">
                <a16:creationId xmlns:a16="http://schemas.microsoft.com/office/drawing/2014/main" id="{6B287287-C908-CE43-2E85-5F925F4DFDD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622" y="4276578"/>
            <a:ext cx="1913527" cy="935502"/>
          </a:xfrm>
          <a:prstGeom prst="rect">
            <a:avLst/>
          </a:prstGeom>
        </p:spPr>
      </p:pic>
      <p:pic>
        <p:nvPicPr>
          <p:cNvPr id="6" name="Picture 5" descr="Logo, company name&#10;&#10;Description automatically generated">
            <a:extLst>
              <a:ext uri="{FF2B5EF4-FFF2-40B4-BE49-F238E27FC236}">
                <a16:creationId xmlns:a16="http://schemas.microsoft.com/office/drawing/2014/main" id="{1D2323B6-64B3-AD7E-4D8C-A2A1D94F91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4576" y="5620500"/>
            <a:ext cx="1550670" cy="406400"/>
          </a:xfrm>
          <a:prstGeom prst="rect">
            <a:avLst/>
          </a:prstGeom>
        </p:spPr>
      </p:pic>
    </p:spTree>
    <p:extLst>
      <p:ext uri="{BB962C8B-B14F-4D97-AF65-F5344CB8AC3E}">
        <p14:creationId xmlns:p14="http://schemas.microsoft.com/office/powerpoint/2010/main" val="3556848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310FF-336D-0675-631E-822BF0CDA21D}"/>
              </a:ext>
            </a:extLst>
          </p:cNvPr>
          <p:cNvSpPr>
            <a:spLocks noGrp="1"/>
          </p:cNvSpPr>
          <p:nvPr>
            <p:ph type="title"/>
          </p:nvPr>
        </p:nvSpPr>
        <p:spPr/>
        <p:txBody>
          <a:bodyPr>
            <a:normAutofit/>
          </a:bodyPr>
          <a:lstStyle/>
          <a:p>
            <a:r>
              <a:rPr lang="en-GB" sz="3600" dirty="0"/>
              <a:t>Disclaimer</a:t>
            </a:r>
            <a:endParaRPr lang="en-US" sz="3600" dirty="0"/>
          </a:p>
        </p:txBody>
      </p:sp>
      <p:sp>
        <p:nvSpPr>
          <p:cNvPr id="9" name="Content Placeholder 2">
            <a:extLst>
              <a:ext uri="{FF2B5EF4-FFF2-40B4-BE49-F238E27FC236}">
                <a16:creationId xmlns:a16="http://schemas.microsoft.com/office/drawing/2014/main" id="{56F2CDD3-D112-308F-B596-06247B821C09}"/>
              </a:ext>
            </a:extLst>
          </p:cNvPr>
          <p:cNvSpPr txBox="1">
            <a:spLocks/>
          </p:cNvSpPr>
          <p:nvPr/>
        </p:nvSpPr>
        <p:spPr>
          <a:xfrm>
            <a:off x="334039" y="1682001"/>
            <a:ext cx="11533632" cy="41767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a:solidFill>
                  <a:schemeClr val="tx1"/>
                </a:solidFill>
                <a:latin typeface="Avenir Light" panose="020B0402020203020204" pitchFamily="34" charset="77"/>
                <a:ea typeface="+mn-ea"/>
                <a:cs typeface="+mn-cs"/>
              </a:defRPr>
            </a:lvl1pPr>
            <a:lvl2pPr marL="579438" indent="-217488" algn="l" defTabSz="914400" rtl="0" eaLnBrk="1" latinLnBrk="0" hangingPunct="1">
              <a:lnSpc>
                <a:spcPct val="90000"/>
              </a:lnSpc>
              <a:spcBef>
                <a:spcPts val="500"/>
              </a:spcBef>
              <a:buClr>
                <a:schemeClr val="accent3"/>
              </a:buClr>
              <a:buFont typeface="Arial" panose="020B0604020202020204" pitchFamily="34" charset="0"/>
              <a:buChar char="•"/>
              <a:tabLst/>
              <a:defRPr sz="2000" b="0" i="0" kern="1200">
                <a:solidFill>
                  <a:schemeClr val="tx1"/>
                </a:solidFill>
                <a:latin typeface="Avenir Light" panose="020B0402020203020204" pitchFamily="34" charset="77"/>
                <a:ea typeface="+mn-ea"/>
                <a:cs typeface="+mn-cs"/>
              </a:defRPr>
            </a:lvl2pPr>
            <a:lvl3pPr marL="1027113" indent="-217488" algn="l" defTabSz="914400" rtl="0" eaLnBrk="1" latinLnBrk="0" hangingPunct="1">
              <a:lnSpc>
                <a:spcPct val="90000"/>
              </a:lnSpc>
              <a:spcBef>
                <a:spcPts val="500"/>
              </a:spcBef>
              <a:buClr>
                <a:schemeClr val="accent3"/>
              </a:buClr>
              <a:buFont typeface="Arial" panose="020B0604020202020204" pitchFamily="34" charset="0"/>
              <a:buChar char="•"/>
              <a:tabLst/>
              <a:defRPr sz="1800" b="0" i="0" kern="1200">
                <a:solidFill>
                  <a:schemeClr val="tx1"/>
                </a:solidFill>
                <a:latin typeface="Avenir Light" panose="020B0402020203020204" pitchFamily="34" charset="77"/>
                <a:ea typeface="+mn-ea"/>
                <a:cs typeface="+mn-cs"/>
              </a:defRPr>
            </a:lvl3pPr>
            <a:lvl4pPr marL="1427163" indent="-182563" algn="l" defTabSz="914400" rtl="0" eaLnBrk="1" latinLnBrk="0" hangingPunct="1">
              <a:lnSpc>
                <a:spcPct val="90000"/>
              </a:lnSpc>
              <a:spcBef>
                <a:spcPts val="500"/>
              </a:spcBef>
              <a:buClr>
                <a:schemeClr val="accent3"/>
              </a:buClr>
              <a:buFont typeface="Arial" panose="020B0604020202020204" pitchFamily="34" charset="0"/>
              <a:buChar char="•"/>
              <a:tabLst/>
              <a:defRPr sz="1600" b="0" i="0" kern="1200">
                <a:solidFill>
                  <a:schemeClr val="tx1"/>
                </a:solidFill>
                <a:latin typeface="Avenir Light" panose="020B0402020203020204" pitchFamily="34" charset="77"/>
                <a:ea typeface="+mn-ea"/>
                <a:cs typeface="+mn-cs"/>
              </a:defRPr>
            </a:lvl4pPr>
            <a:lvl5pPr marL="1825625" indent="-230188" algn="l" defTabSz="914400" rtl="0" eaLnBrk="1" latinLnBrk="0" hangingPunct="1">
              <a:lnSpc>
                <a:spcPct val="90000"/>
              </a:lnSpc>
              <a:spcBef>
                <a:spcPts val="500"/>
              </a:spcBef>
              <a:buClr>
                <a:schemeClr val="accent3"/>
              </a:buClr>
              <a:buFont typeface="Arial" panose="020B0604020202020204" pitchFamily="34" charset="0"/>
              <a:buChar char="•"/>
              <a:tabLst>
                <a:tab pos="1862138" algn="l"/>
              </a:tabLst>
              <a:defRPr sz="14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The information provided in this presentation does not constitute investment advice from ImpactARC LLC nor its representatives. This slide presentation is provided only for informational purposes and is not available for public distribution. This presentation </a:t>
            </a:r>
            <a:r>
              <a:rPr lang="en-US" sz="1600" b="1" dirty="0"/>
              <a:t>shall not </a:t>
            </a:r>
            <a:r>
              <a:rPr lang="en-US" sz="1600" dirty="0"/>
              <a:t>be distributed outside of the Wellesley Class of 70, 71, and 72 alumni participants.</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The firms or organizations that are discussed herein should in no way be considered endorsements nor solicitations.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The information in this presentation should not be construed as an offer to invest, provide investment advice, nor a form of marketing.</a:t>
            </a:r>
            <a:endParaRPr lang="en-US" sz="1600" dirty="0">
              <a:latin typeface="Avenir Medium"/>
            </a:endParaRPr>
          </a:p>
          <a:p>
            <a:endParaRPr lang="en-US" sz="1600" dirty="0">
              <a:latin typeface="Avenir Medium"/>
            </a:endParaRPr>
          </a:p>
          <a:p>
            <a:pPr marL="0" indent="0">
              <a:buFont typeface="Arial" panose="020B0604020202020204" pitchFamily="34" charset="0"/>
              <a:buNone/>
            </a:pPr>
            <a:endParaRPr lang="en-GB" sz="1600" dirty="0"/>
          </a:p>
        </p:txBody>
      </p:sp>
    </p:spTree>
    <p:extLst>
      <p:ext uri="{BB962C8B-B14F-4D97-AF65-F5344CB8AC3E}">
        <p14:creationId xmlns:p14="http://schemas.microsoft.com/office/powerpoint/2010/main" val="1565088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65620-A184-4CA2-9DE3-22A3D6E690A2}"/>
              </a:ext>
            </a:extLst>
          </p:cNvPr>
          <p:cNvSpPr>
            <a:spLocks noGrp="1"/>
          </p:cNvSpPr>
          <p:nvPr>
            <p:ph type="title"/>
          </p:nvPr>
        </p:nvSpPr>
        <p:spPr>
          <a:xfrm>
            <a:off x="838200" y="761471"/>
            <a:ext cx="10515600" cy="2852737"/>
          </a:xfrm>
        </p:spPr>
        <p:txBody>
          <a:bodyPr/>
          <a:lstStyle/>
          <a:p>
            <a:r>
              <a:rPr lang="en-US" dirty="0">
                <a:solidFill>
                  <a:srgbClr val="00B050"/>
                </a:solidFill>
                <a:latin typeface="Avenir Medium"/>
              </a:rPr>
              <a:t>Terminology</a:t>
            </a:r>
          </a:p>
        </p:txBody>
      </p:sp>
    </p:spTree>
    <p:extLst>
      <p:ext uri="{BB962C8B-B14F-4D97-AF65-F5344CB8AC3E}">
        <p14:creationId xmlns:p14="http://schemas.microsoft.com/office/powerpoint/2010/main" val="1860580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310FF-336D-0675-631E-822BF0CDA21D}"/>
              </a:ext>
            </a:extLst>
          </p:cNvPr>
          <p:cNvSpPr>
            <a:spLocks noGrp="1"/>
          </p:cNvSpPr>
          <p:nvPr>
            <p:ph type="title"/>
          </p:nvPr>
        </p:nvSpPr>
        <p:spPr>
          <a:xfrm>
            <a:off x="314323" y="555580"/>
            <a:ext cx="11533632" cy="666001"/>
          </a:xfrm>
          <a:noFill/>
        </p:spPr>
        <p:txBody>
          <a:bodyPr>
            <a:normAutofit fontScale="90000"/>
          </a:bodyPr>
          <a:lstStyle/>
          <a:p>
            <a:br>
              <a:rPr lang="en-GB" dirty="0"/>
            </a:br>
            <a:br>
              <a:rPr lang="en-GB" dirty="0"/>
            </a:br>
            <a:br>
              <a:rPr lang="en-GB" dirty="0"/>
            </a:br>
            <a:br>
              <a:rPr lang="en-GB" dirty="0"/>
            </a:br>
            <a:br>
              <a:rPr lang="en-GB" dirty="0"/>
            </a:br>
            <a:r>
              <a:rPr lang="en-GB" dirty="0">
                <a:solidFill>
                  <a:srgbClr val="00B050"/>
                </a:solidFill>
              </a:rPr>
              <a:t>What is </a:t>
            </a:r>
            <a:r>
              <a:rPr lang="en-US" dirty="0">
                <a:solidFill>
                  <a:srgbClr val="00B050"/>
                </a:solidFill>
                <a:latin typeface="Avenir Medium" panose="02000503020000020003"/>
              </a:rPr>
              <a:t>Sustainable Investing?</a:t>
            </a:r>
            <a:br>
              <a:rPr lang="en-GB" dirty="0">
                <a:solidFill>
                  <a:srgbClr val="00B050"/>
                </a:solidFill>
              </a:rPr>
            </a:br>
            <a:br>
              <a:rPr lang="en-GB" dirty="0">
                <a:solidFill>
                  <a:srgbClr val="00B050"/>
                </a:solidFill>
              </a:rPr>
            </a:br>
            <a:br>
              <a:rPr lang="en-GB" dirty="0"/>
            </a:br>
            <a:br>
              <a:rPr lang="en-GB" dirty="0"/>
            </a:br>
            <a:br>
              <a:rPr lang="en-GB" dirty="0"/>
            </a:br>
            <a:br>
              <a:rPr lang="en-GB" dirty="0"/>
            </a:br>
            <a:endParaRPr lang="en-US" dirty="0"/>
          </a:p>
        </p:txBody>
      </p:sp>
      <p:sp>
        <p:nvSpPr>
          <p:cNvPr id="6" name="Text Placeholder 5">
            <a:extLst>
              <a:ext uri="{FF2B5EF4-FFF2-40B4-BE49-F238E27FC236}">
                <a16:creationId xmlns:a16="http://schemas.microsoft.com/office/drawing/2014/main" id="{408A3910-706C-7259-0F95-B5FDA3E0A778}"/>
              </a:ext>
            </a:extLst>
          </p:cNvPr>
          <p:cNvSpPr>
            <a:spLocks noGrp="1"/>
          </p:cNvSpPr>
          <p:nvPr>
            <p:ph type="body" sz="quarter" idx="13"/>
          </p:nvPr>
        </p:nvSpPr>
        <p:spPr/>
        <p:txBody>
          <a:bodyPr>
            <a:noAutofit/>
          </a:bodyPr>
          <a:lstStyle/>
          <a:p>
            <a:pPr>
              <a:lnSpc>
                <a:spcPct val="120000"/>
              </a:lnSpc>
              <a:spcBef>
                <a:spcPts val="0"/>
              </a:spcBef>
            </a:pPr>
            <a:r>
              <a:rPr lang="en-GB" b="1" dirty="0"/>
              <a:t>There is no single term to describe sustainable investing and terms are often used interchangeably.</a:t>
            </a:r>
          </a:p>
        </p:txBody>
      </p:sp>
      <p:graphicFrame>
        <p:nvGraphicFramePr>
          <p:cNvPr id="8" name="Content Placeholder 3">
            <a:extLst>
              <a:ext uri="{FF2B5EF4-FFF2-40B4-BE49-F238E27FC236}">
                <a16:creationId xmlns:a16="http://schemas.microsoft.com/office/drawing/2014/main" id="{1DAEE53F-11BC-385B-2D0C-D3B42679D43A}"/>
              </a:ext>
            </a:extLst>
          </p:cNvPr>
          <p:cNvGraphicFramePr>
            <a:graphicFrameLocks/>
          </p:cNvGraphicFramePr>
          <p:nvPr>
            <p:extLst>
              <p:ext uri="{D42A27DB-BD31-4B8C-83A1-F6EECF244321}">
                <p14:modId xmlns:p14="http://schemas.microsoft.com/office/powerpoint/2010/main" val="2961853809"/>
              </p:ext>
            </p:extLst>
          </p:nvPr>
        </p:nvGraphicFramePr>
        <p:xfrm>
          <a:off x="3293624" y="1685069"/>
          <a:ext cx="5604753" cy="4156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6581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41453CC-E43F-4579-CB6B-5C3F66A494E6}"/>
              </a:ext>
            </a:extLst>
          </p:cNvPr>
          <p:cNvSpPr/>
          <p:nvPr/>
        </p:nvSpPr>
        <p:spPr>
          <a:xfrm>
            <a:off x="6105551" y="3754234"/>
            <a:ext cx="3117007" cy="208238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8367B09F-F4BE-17D1-4FC4-FF6F91777FB6}"/>
              </a:ext>
            </a:extLst>
          </p:cNvPr>
          <p:cNvSpPr/>
          <p:nvPr/>
        </p:nvSpPr>
        <p:spPr>
          <a:xfrm>
            <a:off x="6105551" y="1671485"/>
            <a:ext cx="3117007" cy="207655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CEDBA7DE-34EB-F6A8-3DBD-1CB26F763F42}"/>
              </a:ext>
            </a:extLst>
          </p:cNvPr>
          <p:cNvSpPr/>
          <p:nvPr/>
        </p:nvSpPr>
        <p:spPr>
          <a:xfrm>
            <a:off x="321488" y="1665288"/>
            <a:ext cx="3117007" cy="20889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859CE93C-1118-204D-BC41-FF3B9EBE5400}"/>
              </a:ext>
            </a:extLst>
          </p:cNvPr>
          <p:cNvSpPr/>
          <p:nvPr/>
        </p:nvSpPr>
        <p:spPr>
          <a:xfrm>
            <a:off x="321488" y="3765794"/>
            <a:ext cx="3117007" cy="20592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9C86CCB-8A9D-421C-906C-492664FFFFF1}"/>
              </a:ext>
            </a:extLst>
          </p:cNvPr>
          <p:cNvSpPr>
            <a:spLocks noGrp="1"/>
          </p:cNvSpPr>
          <p:nvPr>
            <p:ph type="title"/>
          </p:nvPr>
        </p:nvSpPr>
        <p:spPr/>
        <p:txBody>
          <a:bodyPr>
            <a:normAutofit/>
          </a:bodyPr>
          <a:lstStyle/>
          <a:p>
            <a:r>
              <a:rPr lang="en-US" sz="3600" b="1" dirty="0">
                <a:solidFill>
                  <a:srgbClr val="00B050"/>
                </a:solidFill>
              </a:rPr>
              <a:t>Key Definitions</a:t>
            </a:r>
          </a:p>
        </p:txBody>
      </p:sp>
      <p:sp>
        <p:nvSpPr>
          <p:cNvPr id="7" name="Text Placeholder 5">
            <a:extLst>
              <a:ext uri="{FF2B5EF4-FFF2-40B4-BE49-F238E27FC236}">
                <a16:creationId xmlns:a16="http://schemas.microsoft.com/office/drawing/2014/main" id="{4C954A2C-47A4-860F-A226-A4CFF0696F48}"/>
              </a:ext>
            </a:extLst>
          </p:cNvPr>
          <p:cNvSpPr txBox="1">
            <a:spLocks/>
          </p:cNvSpPr>
          <p:nvPr/>
        </p:nvSpPr>
        <p:spPr>
          <a:xfrm>
            <a:off x="314323" y="1016000"/>
            <a:ext cx="11533631" cy="4111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chemeClr val="accent3"/>
              </a:buClr>
              <a:buFont typeface="Arial" panose="020B0604020202020204" pitchFamily="34" charset="0"/>
              <a:buNone/>
              <a:defRPr sz="1600" b="0" i="0" kern="1200">
                <a:solidFill>
                  <a:schemeClr val="accent6"/>
                </a:solidFill>
                <a:latin typeface="Avenir Light" panose="020B0402020203020204" pitchFamily="34" charset="77"/>
                <a:ea typeface="+mn-ea"/>
                <a:cs typeface="+mn-cs"/>
              </a:defRPr>
            </a:lvl1pPr>
            <a:lvl2pPr marL="579438" indent="-217488" algn="l" defTabSz="914400" rtl="0" eaLnBrk="1" latinLnBrk="0" hangingPunct="1">
              <a:lnSpc>
                <a:spcPct val="90000"/>
              </a:lnSpc>
              <a:spcBef>
                <a:spcPts val="500"/>
              </a:spcBef>
              <a:buClr>
                <a:schemeClr val="accent3"/>
              </a:buClr>
              <a:buFont typeface="Arial" panose="020B0604020202020204" pitchFamily="34" charset="0"/>
              <a:buChar char="•"/>
              <a:tabLst/>
              <a:defRPr sz="2000" b="0" i="0" kern="1200">
                <a:solidFill>
                  <a:schemeClr val="tx1"/>
                </a:solidFill>
                <a:latin typeface="Avenir Light" panose="020B0402020203020204" pitchFamily="34" charset="77"/>
                <a:ea typeface="+mn-ea"/>
                <a:cs typeface="+mn-cs"/>
              </a:defRPr>
            </a:lvl2pPr>
            <a:lvl3pPr marL="1027113" indent="-217488" algn="l" defTabSz="914400" rtl="0" eaLnBrk="1" latinLnBrk="0" hangingPunct="1">
              <a:lnSpc>
                <a:spcPct val="90000"/>
              </a:lnSpc>
              <a:spcBef>
                <a:spcPts val="500"/>
              </a:spcBef>
              <a:buClr>
                <a:schemeClr val="accent3"/>
              </a:buClr>
              <a:buFont typeface="Arial" panose="020B0604020202020204" pitchFamily="34" charset="0"/>
              <a:buChar char="•"/>
              <a:tabLst/>
              <a:defRPr sz="1800" b="0" i="0" kern="1200">
                <a:solidFill>
                  <a:schemeClr val="tx1"/>
                </a:solidFill>
                <a:latin typeface="Avenir Light" panose="020B0402020203020204" pitchFamily="34" charset="77"/>
                <a:ea typeface="+mn-ea"/>
                <a:cs typeface="+mn-cs"/>
              </a:defRPr>
            </a:lvl3pPr>
            <a:lvl4pPr marL="1427163" indent="-182563" algn="l" defTabSz="914400" rtl="0" eaLnBrk="1" latinLnBrk="0" hangingPunct="1">
              <a:lnSpc>
                <a:spcPct val="90000"/>
              </a:lnSpc>
              <a:spcBef>
                <a:spcPts val="500"/>
              </a:spcBef>
              <a:buClr>
                <a:schemeClr val="accent3"/>
              </a:buClr>
              <a:buFont typeface="Arial" panose="020B0604020202020204" pitchFamily="34" charset="0"/>
              <a:buChar char="•"/>
              <a:tabLst/>
              <a:defRPr sz="1600" b="0" i="0" kern="1200">
                <a:solidFill>
                  <a:schemeClr val="tx1"/>
                </a:solidFill>
                <a:latin typeface="Avenir Light" panose="020B0402020203020204" pitchFamily="34" charset="77"/>
                <a:ea typeface="+mn-ea"/>
                <a:cs typeface="+mn-cs"/>
              </a:defRPr>
            </a:lvl4pPr>
            <a:lvl5pPr marL="1825625" indent="-230188" algn="l" defTabSz="914400" rtl="0" eaLnBrk="1" latinLnBrk="0" hangingPunct="1">
              <a:lnSpc>
                <a:spcPct val="90000"/>
              </a:lnSpc>
              <a:spcBef>
                <a:spcPts val="500"/>
              </a:spcBef>
              <a:buClr>
                <a:schemeClr val="accent3"/>
              </a:buClr>
              <a:buFont typeface="Arial" panose="020B0604020202020204" pitchFamily="34" charset="0"/>
              <a:buChar char="•"/>
              <a:tabLst>
                <a:tab pos="1862138" algn="l"/>
              </a:tabLst>
              <a:defRPr sz="14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endParaRPr lang="en-GB" dirty="0"/>
          </a:p>
        </p:txBody>
      </p:sp>
      <p:sp>
        <p:nvSpPr>
          <p:cNvPr id="9" name="TextBox 8">
            <a:extLst>
              <a:ext uri="{FF2B5EF4-FFF2-40B4-BE49-F238E27FC236}">
                <a16:creationId xmlns:a16="http://schemas.microsoft.com/office/drawing/2014/main" id="{7C7BB477-500F-951C-FB3E-DEC67D168432}"/>
              </a:ext>
            </a:extLst>
          </p:cNvPr>
          <p:cNvSpPr txBox="1"/>
          <p:nvPr/>
        </p:nvSpPr>
        <p:spPr>
          <a:xfrm>
            <a:off x="316178" y="2122421"/>
            <a:ext cx="3127626" cy="1174681"/>
          </a:xfrm>
          <a:prstGeom prst="rect">
            <a:avLst/>
          </a:prstGeom>
          <a:noFill/>
        </p:spPr>
        <p:txBody>
          <a:bodyPr wrap="square" rtlCol="0" anchor="ctr">
            <a:spAutoFit/>
          </a:bodyPr>
          <a:lstStyle/>
          <a:p>
            <a:pPr algn="ctr"/>
            <a:r>
              <a:rPr lang="en-GB" sz="3200" b="1" dirty="0">
                <a:latin typeface="Avenir Medium" panose="02000503020000020003" pitchFamily="2" charset="0"/>
              </a:rPr>
              <a:t>SRI</a:t>
            </a:r>
          </a:p>
          <a:p>
            <a:pPr algn="ctr"/>
            <a:r>
              <a:rPr lang="en-GB" sz="1200" dirty="0">
                <a:latin typeface="Avenir Medium" panose="02000503020000020003" pitchFamily="2" charset="0"/>
              </a:rPr>
              <a:t>(Socially Responsible Investing)</a:t>
            </a:r>
          </a:p>
          <a:p>
            <a:pPr algn="ctr">
              <a:spcBef>
                <a:spcPts val="1000"/>
              </a:spcBef>
            </a:pPr>
            <a:r>
              <a:rPr lang="en-GB" dirty="0">
                <a:latin typeface="Avenir Medium" panose="02000503020000020003" pitchFamily="2" charset="0"/>
              </a:rPr>
              <a:t>“Know Why You Own It” </a:t>
            </a:r>
          </a:p>
        </p:txBody>
      </p:sp>
      <p:sp>
        <p:nvSpPr>
          <p:cNvPr id="10" name="TextBox 9">
            <a:extLst>
              <a:ext uri="{FF2B5EF4-FFF2-40B4-BE49-F238E27FC236}">
                <a16:creationId xmlns:a16="http://schemas.microsoft.com/office/drawing/2014/main" id="{FAAA1717-F9DB-4D2A-F7DA-DAA26CBA0E08}"/>
              </a:ext>
            </a:extLst>
          </p:cNvPr>
          <p:cNvSpPr txBox="1"/>
          <p:nvPr/>
        </p:nvSpPr>
        <p:spPr>
          <a:xfrm>
            <a:off x="6105551" y="2122421"/>
            <a:ext cx="3117007" cy="1174681"/>
          </a:xfrm>
          <a:prstGeom prst="rect">
            <a:avLst/>
          </a:prstGeom>
          <a:noFill/>
        </p:spPr>
        <p:txBody>
          <a:bodyPr wrap="square" rtlCol="0">
            <a:spAutoFit/>
          </a:bodyPr>
          <a:lstStyle/>
          <a:p>
            <a:pPr algn="ctr"/>
            <a:r>
              <a:rPr lang="en-GB" sz="3200" b="1" dirty="0">
                <a:latin typeface="Avenir Medium" panose="02000503020000020003" pitchFamily="2" charset="0"/>
              </a:rPr>
              <a:t>ESG</a:t>
            </a:r>
          </a:p>
          <a:p>
            <a:pPr algn="ctr"/>
            <a:r>
              <a:rPr lang="en-GB" sz="1200" dirty="0">
                <a:latin typeface="Avenir Medium" panose="02000503020000020003" pitchFamily="2" charset="0"/>
              </a:rPr>
              <a:t>(Environmental, Social and Governance)</a:t>
            </a:r>
          </a:p>
          <a:p>
            <a:pPr algn="ctr">
              <a:spcBef>
                <a:spcPts val="1000"/>
              </a:spcBef>
            </a:pPr>
            <a:r>
              <a:rPr lang="en-GB" dirty="0">
                <a:latin typeface="Avenir Medium" panose="02000503020000020003" pitchFamily="2" charset="0"/>
              </a:rPr>
              <a:t>“Know What You Own” </a:t>
            </a:r>
          </a:p>
        </p:txBody>
      </p:sp>
      <p:sp>
        <p:nvSpPr>
          <p:cNvPr id="11" name="TextBox 10">
            <a:extLst>
              <a:ext uri="{FF2B5EF4-FFF2-40B4-BE49-F238E27FC236}">
                <a16:creationId xmlns:a16="http://schemas.microsoft.com/office/drawing/2014/main" id="{D74626F4-3357-4A5E-132D-9BCCF7DBC2C9}"/>
              </a:ext>
            </a:extLst>
          </p:cNvPr>
          <p:cNvSpPr txBox="1"/>
          <p:nvPr/>
        </p:nvSpPr>
        <p:spPr>
          <a:xfrm>
            <a:off x="321488" y="4118319"/>
            <a:ext cx="3117006" cy="1482457"/>
          </a:xfrm>
          <a:prstGeom prst="rect">
            <a:avLst/>
          </a:prstGeom>
          <a:noFill/>
        </p:spPr>
        <p:txBody>
          <a:bodyPr wrap="square" rtlCol="0">
            <a:spAutoFit/>
          </a:bodyPr>
          <a:lstStyle/>
          <a:p>
            <a:pPr algn="ctr"/>
            <a:r>
              <a:rPr lang="en-GB" sz="3200" b="1" dirty="0">
                <a:latin typeface="Avenir Medium" panose="02000503020000020003" pitchFamily="2" charset="0"/>
              </a:rPr>
              <a:t>Impact Investing</a:t>
            </a:r>
          </a:p>
          <a:p>
            <a:pPr algn="ctr">
              <a:spcBef>
                <a:spcPts val="1000"/>
              </a:spcBef>
            </a:pPr>
            <a:r>
              <a:rPr lang="en-GB" dirty="0">
                <a:latin typeface="Avenir Medium" panose="02000503020000020003" pitchFamily="2" charset="0"/>
              </a:rPr>
              <a:t>“Know What It Does” </a:t>
            </a:r>
          </a:p>
        </p:txBody>
      </p:sp>
      <p:sp>
        <p:nvSpPr>
          <p:cNvPr id="12" name="TextBox 11">
            <a:extLst>
              <a:ext uri="{FF2B5EF4-FFF2-40B4-BE49-F238E27FC236}">
                <a16:creationId xmlns:a16="http://schemas.microsoft.com/office/drawing/2014/main" id="{8159DCBF-940E-AE90-C5AE-C76BEF195C86}"/>
              </a:ext>
            </a:extLst>
          </p:cNvPr>
          <p:cNvSpPr txBox="1"/>
          <p:nvPr/>
        </p:nvSpPr>
        <p:spPr>
          <a:xfrm>
            <a:off x="6105551" y="4118319"/>
            <a:ext cx="3117007" cy="1482457"/>
          </a:xfrm>
          <a:prstGeom prst="rect">
            <a:avLst/>
          </a:prstGeom>
          <a:noFill/>
        </p:spPr>
        <p:txBody>
          <a:bodyPr wrap="square" rtlCol="0">
            <a:spAutoFit/>
          </a:bodyPr>
          <a:lstStyle/>
          <a:p>
            <a:pPr algn="ctr"/>
            <a:r>
              <a:rPr lang="en-GB" sz="3200" b="1" dirty="0">
                <a:latin typeface="Avenir Medium" panose="02000503020000020003" pitchFamily="2" charset="0"/>
              </a:rPr>
              <a:t>Stewardship </a:t>
            </a:r>
          </a:p>
          <a:p>
            <a:pPr algn="ctr"/>
            <a:r>
              <a:rPr lang="en-GB" sz="3200" dirty="0">
                <a:latin typeface="Avenir Light" panose="020B0402020203020204" pitchFamily="34" charset="77"/>
              </a:rPr>
              <a:t>or</a:t>
            </a:r>
            <a:r>
              <a:rPr lang="en-GB" sz="3200" b="1" dirty="0">
                <a:latin typeface="Avenir Medium" panose="02000503020000020003" pitchFamily="2" charset="0"/>
              </a:rPr>
              <a:t> Engagement</a:t>
            </a:r>
          </a:p>
          <a:p>
            <a:pPr algn="ctr">
              <a:spcBef>
                <a:spcPts val="1000"/>
              </a:spcBef>
            </a:pPr>
            <a:r>
              <a:rPr lang="en-GB" dirty="0">
                <a:latin typeface="Avenir Medium" panose="02000503020000020003" pitchFamily="2" charset="0"/>
              </a:rPr>
              <a:t>“Know How to Change It” </a:t>
            </a:r>
          </a:p>
        </p:txBody>
      </p:sp>
      <p:sp>
        <p:nvSpPr>
          <p:cNvPr id="16" name="TextBox 15">
            <a:extLst>
              <a:ext uri="{FF2B5EF4-FFF2-40B4-BE49-F238E27FC236}">
                <a16:creationId xmlns:a16="http://schemas.microsoft.com/office/drawing/2014/main" id="{78D2B15D-1EDD-D9F4-555B-7A5FF64C8B70}"/>
              </a:ext>
            </a:extLst>
          </p:cNvPr>
          <p:cNvSpPr txBox="1"/>
          <p:nvPr/>
        </p:nvSpPr>
        <p:spPr>
          <a:xfrm>
            <a:off x="9222558" y="2124986"/>
            <a:ext cx="2625396" cy="1169551"/>
          </a:xfrm>
          <a:prstGeom prst="rect">
            <a:avLst/>
          </a:prstGeom>
          <a:noFill/>
        </p:spPr>
        <p:txBody>
          <a:bodyPr wrap="square" rtlCol="0" anchor="ctr">
            <a:spAutoFit/>
          </a:bodyPr>
          <a:lstStyle/>
          <a:p>
            <a:pPr algn="ctr"/>
            <a:r>
              <a:rPr lang="en-GB" sz="1400" b="1" dirty="0"/>
              <a:t>The </a:t>
            </a:r>
            <a:r>
              <a:rPr lang="en-GB" sz="1400" b="1" i="1" dirty="0"/>
              <a:t>systematic</a:t>
            </a:r>
            <a:r>
              <a:rPr lang="en-GB" sz="1400" b="1" dirty="0"/>
              <a:t> and </a:t>
            </a:r>
            <a:r>
              <a:rPr lang="en-GB" sz="1400" b="1" i="1" dirty="0"/>
              <a:t>explicit</a:t>
            </a:r>
            <a:r>
              <a:rPr lang="en-GB" sz="1400" b="1" dirty="0"/>
              <a:t> </a:t>
            </a:r>
            <a:r>
              <a:rPr lang="en-GB" sz="1400" b="1" i="1" dirty="0"/>
              <a:t>inclusion</a:t>
            </a:r>
            <a:r>
              <a:rPr lang="en-GB" sz="1400" b="1" dirty="0"/>
              <a:t> of </a:t>
            </a:r>
            <a:r>
              <a:rPr lang="en-GB" sz="1400" b="1" i="1" dirty="0"/>
              <a:t>ESG </a:t>
            </a:r>
            <a:r>
              <a:rPr lang="en-GB" sz="1400" b="1" i="1" u="sng" dirty="0"/>
              <a:t>risks</a:t>
            </a:r>
            <a:r>
              <a:rPr lang="en-GB" sz="1400" b="1" i="1" dirty="0"/>
              <a:t> </a:t>
            </a:r>
            <a:r>
              <a:rPr lang="en-GB" sz="1400" b="1" dirty="0"/>
              <a:t>in investment </a:t>
            </a:r>
            <a:r>
              <a:rPr lang="en-GB" sz="1400" b="1" i="1" dirty="0"/>
              <a:t>screening</a:t>
            </a:r>
            <a:r>
              <a:rPr lang="en-GB" sz="1400" b="1" dirty="0"/>
              <a:t>. This is now becoming a mainstream investment practice</a:t>
            </a:r>
          </a:p>
        </p:txBody>
      </p:sp>
      <p:sp>
        <p:nvSpPr>
          <p:cNvPr id="24" name="TextBox 23">
            <a:extLst>
              <a:ext uri="{FF2B5EF4-FFF2-40B4-BE49-F238E27FC236}">
                <a16:creationId xmlns:a16="http://schemas.microsoft.com/office/drawing/2014/main" id="{85F8792F-5527-1650-AC09-C6577D8B8C5C}"/>
              </a:ext>
            </a:extLst>
          </p:cNvPr>
          <p:cNvSpPr txBox="1"/>
          <p:nvPr/>
        </p:nvSpPr>
        <p:spPr>
          <a:xfrm>
            <a:off x="3407251" y="1863442"/>
            <a:ext cx="2711762" cy="1600438"/>
          </a:xfrm>
          <a:prstGeom prst="rect">
            <a:avLst/>
          </a:prstGeom>
          <a:noFill/>
        </p:spPr>
        <p:txBody>
          <a:bodyPr wrap="square" rtlCol="0" anchor="ctr">
            <a:spAutoFit/>
          </a:bodyPr>
          <a:lstStyle/>
          <a:p>
            <a:pPr algn="ctr"/>
            <a:r>
              <a:rPr lang="en-GB" sz="1400" b="1" dirty="0"/>
              <a:t>Historically SRI used </a:t>
            </a:r>
            <a:r>
              <a:rPr lang="en-GB" sz="1400" b="1" i="1" dirty="0"/>
              <a:t>exclusionary</a:t>
            </a:r>
            <a:r>
              <a:rPr lang="en-GB" sz="1400" b="1" dirty="0"/>
              <a:t> criteria--screening out investments based on moral or ethical considerations--</a:t>
            </a:r>
            <a:r>
              <a:rPr lang="en-GB" sz="1400" b="1" dirty="0">
                <a:cs typeface="Times New Roman" panose="02020603050405020304" pitchFamily="18" charset="0"/>
              </a:rPr>
              <a:t>Now it</a:t>
            </a:r>
            <a:r>
              <a:rPr lang="en-GB" sz="1400" b="1" dirty="0">
                <a:effectLst/>
                <a:ea typeface="Times New Roman" panose="02020603050405020304" pitchFamily="18" charset="0"/>
                <a:cs typeface="Times New Roman" panose="02020603050405020304" pitchFamily="18" charset="0"/>
              </a:rPr>
              <a:t> is evolving into a </a:t>
            </a:r>
            <a:r>
              <a:rPr lang="en-GB" sz="1400" b="1" i="1" dirty="0">
                <a:effectLst/>
                <a:ea typeface="Times New Roman" panose="02020603050405020304" pitchFamily="18" charset="0"/>
                <a:cs typeface="Times New Roman" panose="02020603050405020304" pitchFamily="18" charset="0"/>
              </a:rPr>
              <a:t>more </a:t>
            </a:r>
            <a:r>
              <a:rPr lang="en-GB" sz="1400" b="1" i="1" dirty="0">
                <a:effectLst/>
                <a:ea typeface="Calibri Light" panose="020F0302020204030204" pitchFamily="34" charset="0"/>
                <a:cs typeface="Times New Roman" panose="02020603050405020304" pitchFamily="18" charset="0"/>
              </a:rPr>
              <a:t>positive process—Screening IN investments to support values</a:t>
            </a:r>
            <a:r>
              <a:rPr lang="en-GB" sz="1400" dirty="0">
                <a:effectLst/>
                <a:ea typeface="Calibri Light" panose="020F0302020204030204" pitchFamily="34" charset="0"/>
                <a:cs typeface="Times New Roman" panose="02020603050405020304" pitchFamily="18" charset="0"/>
              </a:rPr>
              <a:t>.</a:t>
            </a:r>
            <a:endParaRPr lang="en-GB" sz="1400" dirty="0"/>
          </a:p>
        </p:txBody>
      </p:sp>
      <p:sp>
        <p:nvSpPr>
          <p:cNvPr id="25" name="TextBox 24">
            <a:extLst>
              <a:ext uri="{FF2B5EF4-FFF2-40B4-BE49-F238E27FC236}">
                <a16:creationId xmlns:a16="http://schemas.microsoft.com/office/drawing/2014/main" id="{926F1FCF-CC4A-3346-2E30-BBB3440641FF}"/>
              </a:ext>
            </a:extLst>
          </p:cNvPr>
          <p:cNvSpPr txBox="1"/>
          <p:nvPr/>
        </p:nvSpPr>
        <p:spPr>
          <a:xfrm>
            <a:off x="3445658" y="4318373"/>
            <a:ext cx="2634948" cy="954107"/>
          </a:xfrm>
          <a:prstGeom prst="rect">
            <a:avLst/>
          </a:prstGeom>
          <a:noFill/>
        </p:spPr>
        <p:txBody>
          <a:bodyPr wrap="square" rtlCol="0" anchor="ctr">
            <a:spAutoFit/>
          </a:bodyPr>
          <a:lstStyle/>
          <a:p>
            <a:pPr algn="ctr"/>
            <a:r>
              <a:rPr lang="en-GB" sz="1400" b="1" dirty="0"/>
              <a:t>Investing to </a:t>
            </a:r>
            <a:r>
              <a:rPr lang="en-GB" sz="1400" b="1" i="1" dirty="0"/>
              <a:t>to generate </a:t>
            </a:r>
            <a:r>
              <a:rPr lang="en-GB" sz="1400" b="1" i="1" u="sng" dirty="0"/>
              <a:t>specific</a:t>
            </a:r>
            <a:r>
              <a:rPr lang="en-GB" sz="1400" b="1" i="1" dirty="0"/>
              <a:t>, measurable and positive social and/or environmental outcomes</a:t>
            </a:r>
            <a:r>
              <a:rPr lang="en-GB" sz="1400" b="1" dirty="0"/>
              <a:t>. This IS the new horizon.</a:t>
            </a:r>
          </a:p>
        </p:txBody>
      </p:sp>
      <p:sp>
        <p:nvSpPr>
          <p:cNvPr id="26" name="TextBox 25">
            <a:extLst>
              <a:ext uri="{FF2B5EF4-FFF2-40B4-BE49-F238E27FC236}">
                <a16:creationId xmlns:a16="http://schemas.microsoft.com/office/drawing/2014/main" id="{156673C7-F84E-0140-8249-D594DFB71946}"/>
              </a:ext>
            </a:extLst>
          </p:cNvPr>
          <p:cNvSpPr txBox="1"/>
          <p:nvPr/>
        </p:nvSpPr>
        <p:spPr>
          <a:xfrm>
            <a:off x="9222558" y="4382494"/>
            <a:ext cx="2625396" cy="954107"/>
          </a:xfrm>
          <a:prstGeom prst="rect">
            <a:avLst/>
          </a:prstGeom>
          <a:noFill/>
        </p:spPr>
        <p:txBody>
          <a:bodyPr wrap="square" rtlCol="0" anchor="ctr">
            <a:spAutoFit/>
          </a:bodyPr>
          <a:lstStyle/>
          <a:p>
            <a:pPr algn="ctr"/>
            <a:r>
              <a:rPr lang="en-GB" sz="1400" b="1" dirty="0"/>
              <a:t>Investors committing to interact with corporations or issuers to </a:t>
            </a:r>
            <a:r>
              <a:rPr lang="en-GB" sz="1400" b="1" i="1" dirty="0"/>
              <a:t>positively influence their </a:t>
            </a:r>
            <a:r>
              <a:rPr lang="en-GB" sz="1400" b="1" dirty="0"/>
              <a:t>behaviour.</a:t>
            </a:r>
          </a:p>
        </p:txBody>
      </p:sp>
      <p:sp>
        <p:nvSpPr>
          <p:cNvPr id="27" name="Rectangle 26">
            <a:extLst>
              <a:ext uri="{FF2B5EF4-FFF2-40B4-BE49-F238E27FC236}">
                <a16:creationId xmlns:a16="http://schemas.microsoft.com/office/drawing/2014/main" id="{623460AE-3A5D-3E35-6559-E076CD1E5A89}"/>
              </a:ext>
            </a:extLst>
          </p:cNvPr>
          <p:cNvSpPr/>
          <p:nvPr/>
        </p:nvSpPr>
        <p:spPr>
          <a:xfrm>
            <a:off x="314323" y="1665288"/>
            <a:ext cx="11533631" cy="417671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0" name="Straight Connector 29">
            <a:extLst>
              <a:ext uri="{FF2B5EF4-FFF2-40B4-BE49-F238E27FC236}">
                <a16:creationId xmlns:a16="http://schemas.microsoft.com/office/drawing/2014/main" id="{F87C8B9B-B4B0-5A1A-A756-690151A97E47}"/>
              </a:ext>
            </a:extLst>
          </p:cNvPr>
          <p:cNvCxnSpPr>
            <a:cxnSpLocks/>
          </p:cNvCxnSpPr>
          <p:nvPr/>
        </p:nvCxnSpPr>
        <p:spPr>
          <a:xfrm>
            <a:off x="6100803" y="1665288"/>
            <a:ext cx="0" cy="41767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D8949C7-2F56-D470-4D87-3B82F108DD64}"/>
              </a:ext>
            </a:extLst>
          </p:cNvPr>
          <p:cNvCxnSpPr>
            <a:stCxn id="27" idx="1"/>
            <a:endCxn id="27" idx="3"/>
          </p:cNvCxnSpPr>
          <p:nvPr/>
        </p:nvCxnSpPr>
        <p:spPr>
          <a:xfrm>
            <a:off x="314323" y="3753644"/>
            <a:ext cx="115336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2021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65620-A184-4CA2-9DE3-22A3D6E690A2}"/>
              </a:ext>
            </a:extLst>
          </p:cNvPr>
          <p:cNvSpPr>
            <a:spLocks noGrp="1"/>
          </p:cNvSpPr>
          <p:nvPr>
            <p:ph type="title"/>
          </p:nvPr>
        </p:nvSpPr>
        <p:spPr>
          <a:xfrm>
            <a:off x="838200" y="940811"/>
            <a:ext cx="10515600" cy="2852737"/>
          </a:xfrm>
        </p:spPr>
        <p:txBody>
          <a:bodyPr/>
          <a:lstStyle/>
          <a:p>
            <a:r>
              <a:rPr lang="en-US" dirty="0">
                <a:solidFill>
                  <a:srgbClr val="00B050"/>
                </a:solidFill>
                <a:latin typeface="Avenir Medium"/>
              </a:rPr>
              <a:t>Evolution</a:t>
            </a:r>
          </a:p>
        </p:txBody>
      </p:sp>
    </p:spTree>
    <p:extLst>
      <p:ext uri="{BB962C8B-B14F-4D97-AF65-F5344CB8AC3E}">
        <p14:creationId xmlns:p14="http://schemas.microsoft.com/office/powerpoint/2010/main" val="1405647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213319-3769-0225-ADA5-2E0ACCE8C403}"/>
              </a:ext>
            </a:extLst>
          </p:cNvPr>
          <p:cNvPicPr>
            <a:picLocks noChangeAspect="1"/>
          </p:cNvPicPr>
          <p:nvPr/>
        </p:nvPicPr>
        <p:blipFill rotWithShape="1">
          <a:blip r:embed="rId3"/>
          <a:srcRect t="881"/>
          <a:stretch/>
        </p:blipFill>
        <p:spPr>
          <a:xfrm>
            <a:off x="-3048" y="1191826"/>
            <a:ext cx="12191999" cy="5369748"/>
          </a:xfrm>
          <a:prstGeom prst="rect">
            <a:avLst/>
          </a:prstGeom>
        </p:spPr>
      </p:pic>
      <p:sp>
        <p:nvSpPr>
          <p:cNvPr id="2" name="Title 1">
            <a:extLst>
              <a:ext uri="{FF2B5EF4-FFF2-40B4-BE49-F238E27FC236}">
                <a16:creationId xmlns:a16="http://schemas.microsoft.com/office/drawing/2014/main" id="{E79C4279-46FF-0198-33BA-3F5A486DB273}"/>
              </a:ext>
            </a:extLst>
          </p:cNvPr>
          <p:cNvSpPr>
            <a:spLocks noGrp="1"/>
          </p:cNvSpPr>
          <p:nvPr>
            <p:ph type="title"/>
          </p:nvPr>
        </p:nvSpPr>
        <p:spPr>
          <a:xfrm>
            <a:off x="328353" y="298778"/>
            <a:ext cx="10058400" cy="596622"/>
          </a:xfrm>
          <a:noFill/>
          <a:effectLst>
            <a:outerShdw blurRad="50800" dist="38100" dir="2700000" algn="tl" rotWithShape="0">
              <a:prstClr val="black">
                <a:alpha val="40000"/>
              </a:prstClr>
            </a:outerShdw>
          </a:effectLst>
        </p:spPr>
        <p:txBody>
          <a:bodyPr vert="horz" lIns="91440" tIns="45720" rIns="91440" bIns="45720" rtlCol="0" anchor="b">
            <a:normAutofit/>
          </a:bodyPr>
          <a:lstStyle/>
          <a:p>
            <a:r>
              <a:rPr lang="en-US" sz="3200" b="1" dirty="0" err="1"/>
              <a:t>Lekdijk</a:t>
            </a:r>
            <a:r>
              <a:rPr lang="en-US" sz="3200" b="1" dirty="0"/>
              <a:t> </a:t>
            </a:r>
            <a:r>
              <a:rPr lang="en-US" sz="3200" b="1" dirty="0" err="1"/>
              <a:t>Bovendams</a:t>
            </a:r>
            <a:r>
              <a:rPr lang="en-US" sz="3200" b="1" dirty="0"/>
              <a:t> Water Board bond, 1624</a:t>
            </a:r>
          </a:p>
        </p:txBody>
      </p:sp>
    </p:spTree>
    <p:extLst>
      <p:ext uri="{BB962C8B-B14F-4D97-AF65-F5344CB8AC3E}">
        <p14:creationId xmlns:p14="http://schemas.microsoft.com/office/powerpoint/2010/main" val="1209110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6CCB-8A9D-421C-906C-492664FFFFF1}"/>
              </a:ext>
            </a:extLst>
          </p:cNvPr>
          <p:cNvSpPr>
            <a:spLocks noGrp="1"/>
          </p:cNvSpPr>
          <p:nvPr>
            <p:ph type="title"/>
          </p:nvPr>
        </p:nvSpPr>
        <p:spPr/>
        <p:txBody>
          <a:bodyPr>
            <a:normAutofit/>
          </a:bodyPr>
          <a:lstStyle/>
          <a:p>
            <a:r>
              <a:rPr lang="en-US" sz="3600" dirty="0"/>
              <a:t>Sustainable Investing: Evolution</a:t>
            </a:r>
          </a:p>
        </p:txBody>
      </p:sp>
      <p:sp>
        <p:nvSpPr>
          <p:cNvPr id="6" name="Text Placeholder 5">
            <a:extLst>
              <a:ext uri="{FF2B5EF4-FFF2-40B4-BE49-F238E27FC236}">
                <a16:creationId xmlns:a16="http://schemas.microsoft.com/office/drawing/2014/main" id="{A6618A37-53E4-F2E7-C6C7-80A77520F407}"/>
              </a:ext>
            </a:extLst>
          </p:cNvPr>
          <p:cNvSpPr>
            <a:spLocks noGrp="1"/>
          </p:cNvSpPr>
          <p:nvPr>
            <p:ph type="body" sz="quarter" idx="13"/>
          </p:nvPr>
        </p:nvSpPr>
        <p:spPr/>
        <p:txBody>
          <a:bodyPr>
            <a:normAutofit/>
          </a:bodyPr>
          <a:lstStyle/>
          <a:p>
            <a:endParaRPr lang="en-GB" sz="1800" b="1" dirty="0">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en-US" dirty="0"/>
          </a:p>
        </p:txBody>
      </p:sp>
      <p:sp>
        <p:nvSpPr>
          <p:cNvPr id="7" name="Text Placeholder 5">
            <a:extLst>
              <a:ext uri="{FF2B5EF4-FFF2-40B4-BE49-F238E27FC236}">
                <a16:creationId xmlns:a16="http://schemas.microsoft.com/office/drawing/2014/main" id="{4C954A2C-47A4-860F-A226-A4CFF0696F48}"/>
              </a:ext>
            </a:extLst>
          </p:cNvPr>
          <p:cNvSpPr txBox="1">
            <a:spLocks/>
          </p:cNvSpPr>
          <p:nvPr/>
        </p:nvSpPr>
        <p:spPr>
          <a:xfrm>
            <a:off x="314323" y="1016000"/>
            <a:ext cx="11533631" cy="4111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chemeClr val="accent3"/>
              </a:buClr>
              <a:buFont typeface="Arial" panose="020B0604020202020204" pitchFamily="34" charset="0"/>
              <a:buNone/>
              <a:defRPr sz="1600" b="0" i="0" kern="1200">
                <a:solidFill>
                  <a:schemeClr val="accent6"/>
                </a:solidFill>
                <a:latin typeface="Avenir Light" panose="020B0402020203020204" pitchFamily="34" charset="77"/>
                <a:ea typeface="+mn-ea"/>
                <a:cs typeface="+mn-cs"/>
              </a:defRPr>
            </a:lvl1pPr>
            <a:lvl2pPr marL="579438" indent="-217488" algn="l" defTabSz="914400" rtl="0" eaLnBrk="1" latinLnBrk="0" hangingPunct="1">
              <a:lnSpc>
                <a:spcPct val="90000"/>
              </a:lnSpc>
              <a:spcBef>
                <a:spcPts val="500"/>
              </a:spcBef>
              <a:buClr>
                <a:schemeClr val="accent3"/>
              </a:buClr>
              <a:buFont typeface="Arial" panose="020B0604020202020204" pitchFamily="34" charset="0"/>
              <a:buChar char="•"/>
              <a:tabLst/>
              <a:defRPr sz="2000" b="0" i="0" kern="1200">
                <a:solidFill>
                  <a:schemeClr val="tx1"/>
                </a:solidFill>
                <a:latin typeface="Avenir Light" panose="020B0402020203020204" pitchFamily="34" charset="77"/>
                <a:ea typeface="+mn-ea"/>
                <a:cs typeface="+mn-cs"/>
              </a:defRPr>
            </a:lvl2pPr>
            <a:lvl3pPr marL="1027113" indent="-217488" algn="l" defTabSz="914400" rtl="0" eaLnBrk="1" latinLnBrk="0" hangingPunct="1">
              <a:lnSpc>
                <a:spcPct val="90000"/>
              </a:lnSpc>
              <a:spcBef>
                <a:spcPts val="500"/>
              </a:spcBef>
              <a:buClr>
                <a:schemeClr val="accent3"/>
              </a:buClr>
              <a:buFont typeface="Arial" panose="020B0604020202020204" pitchFamily="34" charset="0"/>
              <a:buChar char="•"/>
              <a:tabLst/>
              <a:defRPr sz="1800" b="0" i="0" kern="1200">
                <a:solidFill>
                  <a:schemeClr val="tx1"/>
                </a:solidFill>
                <a:latin typeface="Avenir Light" panose="020B0402020203020204" pitchFamily="34" charset="77"/>
                <a:ea typeface="+mn-ea"/>
                <a:cs typeface="+mn-cs"/>
              </a:defRPr>
            </a:lvl3pPr>
            <a:lvl4pPr marL="1427163" indent="-182563" algn="l" defTabSz="914400" rtl="0" eaLnBrk="1" latinLnBrk="0" hangingPunct="1">
              <a:lnSpc>
                <a:spcPct val="90000"/>
              </a:lnSpc>
              <a:spcBef>
                <a:spcPts val="500"/>
              </a:spcBef>
              <a:buClr>
                <a:schemeClr val="accent3"/>
              </a:buClr>
              <a:buFont typeface="Arial" panose="020B0604020202020204" pitchFamily="34" charset="0"/>
              <a:buChar char="•"/>
              <a:tabLst/>
              <a:defRPr sz="1600" b="0" i="0" kern="1200">
                <a:solidFill>
                  <a:schemeClr val="tx1"/>
                </a:solidFill>
                <a:latin typeface="Avenir Light" panose="020B0402020203020204" pitchFamily="34" charset="77"/>
                <a:ea typeface="+mn-ea"/>
                <a:cs typeface="+mn-cs"/>
              </a:defRPr>
            </a:lvl4pPr>
            <a:lvl5pPr marL="1825625" indent="-230188" algn="l" defTabSz="914400" rtl="0" eaLnBrk="1" latinLnBrk="0" hangingPunct="1">
              <a:lnSpc>
                <a:spcPct val="90000"/>
              </a:lnSpc>
              <a:spcBef>
                <a:spcPts val="500"/>
              </a:spcBef>
              <a:buClr>
                <a:schemeClr val="accent3"/>
              </a:buClr>
              <a:buFont typeface="Arial" panose="020B0604020202020204" pitchFamily="34" charset="0"/>
              <a:buChar char="•"/>
              <a:tabLst>
                <a:tab pos="1862138" algn="l"/>
              </a:tabLst>
              <a:defRPr sz="14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GB" dirty="0"/>
              <a:t>Modern origins of investing for impact stretches over centuries. This is a representative list only.</a:t>
            </a:r>
          </a:p>
        </p:txBody>
      </p:sp>
      <p:graphicFrame>
        <p:nvGraphicFramePr>
          <p:cNvPr id="28" name="Diagram 27">
            <a:extLst>
              <a:ext uri="{FF2B5EF4-FFF2-40B4-BE49-F238E27FC236}">
                <a16:creationId xmlns:a16="http://schemas.microsoft.com/office/drawing/2014/main" id="{388B1F55-8131-CC6E-AF05-7BB1475E6C91}"/>
              </a:ext>
            </a:extLst>
          </p:cNvPr>
          <p:cNvGraphicFramePr/>
          <p:nvPr/>
        </p:nvGraphicFramePr>
        <p:xfrm>
          <a:off x="468575" y="1366974"/>
          <a:ext cx="11254849" cy="1206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TextBox 28">
            <a:extLst>
              <a:ext uri="{FF2B5EF4-FFF2-40B4-BE49-F238E27FC236}">
                <a16:creationId xmlns:a16="http://schemas.microsoft.com/office/drawing/2014/main" id="{6A476E75-A74B-6382-5FAC-9A7EE54DB14E}"/>
              </a:ext>
            </a:extLst>
          </p:cNvPr>
          <p:cNvSpPr txBox="1"/>
          <p:nvPr/>
        </p:nvSpPr>
        <p:spPr>
          <a:xfrm>
            <a:off x="2623334" y="1964786"/>
            <a:ext cx="6945331" cy="246221"/>
          </a:xfrm>
          <a:prstGeom prst="rect">
            <a:avLst/>
          </a:prstGeom>
        </p:spPr>
        <p:txBody>
          <a:bodyPr wrap="square" rtlCol="0">
            <a:spAutoFit/>
          </a:bodyPr>
          <a:lstStyle/>
          <a:p>
            <a:endParaRPr lang="en-US" sz="1000" b="1" dirty="0"/>
          </a:p>
        </p:txBody>
      </p:sp>
      <p:graphicFrame>
        <p:nvGraphicFramePr>
          <p:cNvPr id="31" name="Diagram 30">
            <a:extLst>
              <a:ext uri="{FF2B5EF4-FFF2-40B4-BE49-F238E27FC236}">
                <a16:creationId xmlns:a16="http://schemas.microsoft.com/office/drawing/2014/main" id="{AC80938B-C821-03F9-9EED-433BAC135D01}"/>
              </a:ext>
            </a:extLst>
          </p:cNvPr>
          <p:cNvGraphicFramePr/>
          <p:nvPr/>
        </p:nvGraphicFramePr>
        <p:xfrm>
          <a:off x="314325" y="5118510"/>
          <a:ext cx="11391539" cy="7909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3" name="TextBox 32">
            <a:extLst>
              <a:ext uri="{FF2B5EF4-FFF2-40B4-BE49-F238E27FC236}">
                <a16:creationId xmlns:a16="http://schemas.microsoft.com/office/drawing/2014/main" id="{A9E0B688-9081-5D23-33B3-CAAB18E34BC7}"/>
              </a:ext>
            </a:extLst>
          </p:cNvPr>
          <p:cNvSpPr txBox="1"/>
          <p:nvPr/>
        </p:nvSpPr>
        <p:spPr>
          <a:xfrm>
            <a:off x="442916" y="2406045"/>
            <a:ext cx="1548000" cy="2652452"/>
          </a:xfrm>
          <a:prstGeom prst="rect">
            <a:avLst/>
          </a:prstGeom>
          <a:noFill/>
        </p:spPr>
        <p:txBody>
          <a:bodyPr wrap="square" lIns="0" tIns="36000" rIns="0" bIns="0" rtlCol="0">
            <a:spAutoFit/>
          </a:bodyPr>
          <a:lstStyle/>
          <a:p>
            <a:r>
              <a:rPr lang="en-GB" sz="1000" dirty="0">
                <a:latin typeface="Avenir Book" panose="02000503020000020003" pitchFamily="2" charset="0"/>
              </a:rPr>
              <a:t>Faith-based investors considered broad societal impacts of their financial decisions and avoided “sin” stocks in funds.</a:t>
            </a:r>
          </a:p>
          <a:p>
            <a:endParaRPr lang="en-GB" sz="1000" dirty="0">
              <a:latin typeface="Avenir Book" panose="02000503020000020003" pitchFamily="2" charset="0"/>
            </a:endParaRPr>
          </a:p>
          <a:p>
            <a:r>
              <a:rPr lang="en-GB" sz="1000" dirty="0">
                <a:latin typeface="Avenir Book" panose="02000503020000020003" pitchFamily="2" charset="0"/>
              </a:rPr>
              <a:t>1890: Quaker Friends Fiduciary “no sin” investments.</a:t>
            </a:r>
          </a:p>
          <a:p>
            <a:endParaRPr lang="en-GB" sz="1000" dirty="0">
              <a:latin typeface="Avenir Book" panose="02000503020000020003" pitchFamily="2" charset="0"/>
            </a:endParaRPr>
          </a:p>
          <a:p>
            <a:r>
              <a:rPr lang="en-GB" sz="1000" dirty="0">
                <a:latin typeface="Avenir Book" panose="02000503020000020003" pitchFamily="2" charset="0"/>
              </a:rPr>
              <a:t>1928: First publicly offered fund: Pioneer Fund’s “sin” screen is used to screen out investments in alcohol, tobacco and gaming. [Pioneer is now part of </a:t>
            </a:r>
            <a:r>
              <a:rPr lang="en-GB" sz="1000" dirty="0" err="1">
                <a:latin typeface="Avenir Book" panose="02000503020000020003" pitchFamily="2" charset="0"/>
              </a:rPr>
              <a:t>Amundi</a:t>
            </a:r>
            <a:r>
              <a:rPr lang="en-GB" sz="1000" dirty="0">
                <a:latin typeface="Avenir Book" panose="02000503020000020003" pitchFamily="2" charset="0"/>
              </a:rPr>
              <a:t>]</a:t>
            </a:r>
          </a:p>
          <a:p>
            <a:endParaRPr lang="en-GB" sz="1000" dirty="0">
              <a:latin typeface="Avenir Book" panose="02000503020000020003" pitchFamily="2" charset="0"/>
            </a:endParaRPr>
          </a:p>
          <a:p>
            <a:endParaRPr lang="en-GB" sz="1000" dirty="0">
              <a:latin typeface="Avenir Book" panose="02000503020000020003" pitchFamily="2" charset="0"/>
            </a:endParaRPr>
          </a:p>
        </p:txBody>
      </p:sp>
      <p:sp>
        <p:nvSpPr>
          <p:cNvPr id="34" name="TextBox 33">
            <a:extLst>
              <a:ext uri="{FF2B5EF4-FFF2-40B4-BE49-F238E27FC236}">
                <a16:creationId xmlns:a16="http://schemas.microsoft.com/office/drawing/2014/main" id="{DC6A07D9-5CB0-5288-6A2E-BD930ED659B2}"/>
              </a:ext>
            </a:extLst>
          </p:cNvPr>
          <p:cNvSpPr txBox="1"/>
          <p:nvPr/>
        </p:nvSpPr>
        <p:spPr>
          <a:xfrm>
            <a:off x="2043216" y="2406045"/>
            <a:ext cx="1548000" cy="2227139"/>
          </a:xfrm>
          <a:prstGeom prst="rect">
            <a:avLst/>
          </a:prstGeom>
          <a:noFill/>
        </p:spPr>
        <p:txBody>
          <a:bodyPr wrap="square" lIns="0" tIns="36000" rIns="0" bIns="0" rtlCol="0">
            <a:spAutoFit/>
          </a:bodyPr>
          <a:lstStyle/>
          <a:p>
            <a:r>
              <a:rPr lang="en-GB" sz="1000" dirty="0">
                <a:latin typeface="Avenir Book" panose="02000503020000020003" pitchFamily="2" charset="0"/>
              </a:rPr>
              <a:t>Social and cultural transformations, such as anti-war, civil rights, women’s rights etc. Environmental and social movements proactively engaged with companies.</a:t>
            </a:r>
          </a:p>
          <a:p>
            <a:endParaRPr lang="en-GB" sz="1000" dirty="0">
              <a:latin typeface="Avenir Book" panose="02000503020000020003" pitchFamily="2" charset="0"/>
            </a:endParaRPr>
          </a:p>
          <a:p>
            <a:r>
              <a:rPr lang="en-GB" sz="1000" dirty="0">
                <a:latin typeface="Avenir Book" panose="02000503020000020003" pitchFamily="2" charset="0"/>
              </a:rPr>
              <a:t>1967: First shareholder advocacy targeting Kodak (US).</a:t>
            </a:r>
          </a:p>
          <a:p>
            <a:endParaRPr lang="en-GB" sz="1000" dirty="0">
              <a:latin typeface="Avenir Book" panose="02000503020000020003" pitchFamily="2" charset="0"/>
            </a:endParaRPr>
          </a:p>
          <a:p>
            <a:endParaRPr lang="en-GB" sz="1000" dirty="0">
              <a:latin typeface="Avenir Book" panose="02000503020000020003" pitchFamily="2" charset="0"/>
            </a:endParaRPr>
          </a:p>
          <a:p>
            <a:endParaRPr lang="en-GB" sz="1000" dirty="0">
              <a:latin typeface="Avenir Book" panose="02000503020000020003" pitchFamily="2" charset="0"/>
            </a:endParaRPr>
          </a:p>
        </p:txBody>
      </p:sp>
      <p:sp>
        <p:nvSpPr>
          <p:cNvPr id="35" name="TextBox 34">
            <a:extLst>
              <a:ext uri="{FF2B5EF4-FFF2-40B4-BE49-F238E27FC236}">
                <a16:creationId xmlns:a16="http://schemas.microsoft.com/office/drawing/2014/main" id="{6B6BF697-65C9-454E-D716-6FB679F282EB}"/>
              </a:ext>
            </a:extLst>
          </p:cNvPr>
          <p:cNvSpPr txBox="1"/>
          <p:nvPr/>
        </p:nvSpPr>
        <p:spPr>
          <a:xfrm>
            <a:off x="3643516" y="2406045"/>
            <a:ext cx="1548000" cy="2381027"/>
          </a:xfrm>
          <a:prstGeom prst="rect">
            <a:avLst/>
          </a:prstGeom>
          <a:noFill/>
        </p:spPr>
        <p:txBody>
          <a:bodyPr wrap="square" lIns="0" tIns="36000" rIns="0" bIns="0" rtlCol="0">
            <a:spAutoFit/>
          </a:bodyPr>
          <a:lstStyle/>
          <a:p>
            <a:r>
              <a:rPr lang="en-GB" sz="1000" dirty="0">
                <a:latin typeface="Avenir Book" panose="02000503020000020003" pitchFamily="2" charset="0"/>
              </a:rPr>
              <a:t>Environmental movements (Earth Day) and societal reactions to war, sweatshops, climate etc. Consumer movements and corporate responsibility.</a:t>
            </a:r>
          </a:p>
          <a:p>
            <a:endParaRPr lang="en-GB" sz="1000" dirty="0">
              <a:latin typeface="Avenir Book" panose="02000503020000020003" pitchFamily="2" charset="0"/>
            </a:endParaRPr>
          </a:p>
          <a:p>
            <a:r>
              <a:rPr lang="en-GB" sz="1000" dirty="0">
                <a:latin typeface="Avenir Book" panose="02000503020000020003" pitchFamily="2" charset="0"/>
              </a:rPr>
              <a:t>1971: First SRI mutual fund launched, Pax World Balanced Fund.</a:t>
            </a:r>
          </a:p>
          <a:p>
            <a:endParaRPr lang="en-GB" sz="1000" dirty="0">
              <a:latin typeface="Avenir Book" panose="02000503020000020003" pitchFamily="2" charset="0"/>
            </a:endParaRPr>
          </a:p>
          <a:p>
            <a:r>
              <a:rPr lang="en-GB" sz="1000" dirty="0">
                <a:latin typeface="Avenir Book" panose="02000503020000020003" pitchFamily="2" charset="0"/>
              </a:rPr>
              <a:t>1973: Interfaith </a:t>
            </a:r>
            <a:r>
              <a:rPr lang="en-GB" sz="1000" dirty="0" err="1">
                <a:latin typeface="Avenir Book" panose="02000503020000020003" pitchFamily="2" charset="0"/>
              </a:rPr>
              <a:t>Center</a:t>
            </a:r>
            <a:r>
              <a:rPr lang="en-GB" sz="1000">
                <a:latin typeface="Avenir Book" panose="02000503020000020003" pitchFamily="2" charset="0"/>
              </a:rPr>
              <a:t> for Corporate Responsibility (ICCR) - ESG shareholder advocacy.</a:t>
            </a:r>
          </a:p>
        </p:txBody>
      </p:sp>
      <p:sp>
        <p:nvSpPr>
          <p:cNvPr id="36" name="TextBox 35">
            <a:extLst>
              <a:ext uri="{FF2B5EF4-FFF2-40B4-BE49-F238E27FC236}">
                <a16:creationId xmlns:a16="http://schemas.microsoft.com/office/drawing/2014/main" id="{FB2CEEDD-8F2B-05F8-BB0E-AEDF8C6EEED4}"/>
              </a:ext>
            </a:extLst>
          </p:cNvPr>
          <p:cNvSpPr txBox="1"/>
          <p:nvPr/>
        </p:nvSpPr>
        <p:spPr>
          <a:xfrm>
            <a:off x="5243816" y="2406045"/>
            <a:ext cx="1548000" cy="1883011"/>
          </a:xfrm>
          <a:prstGeom prst="rect">
            <a:avLst/>
          </a:prstGeom>
          <a:noFill/>
        </p:spPr>
        <p:txBody>
          <a:bodyPr wrap="square" lIns="0" tIns="36000" rIns="0" bIns="0" rtlCol="0">
            <a:spAutoFit/>
          </a:bodyPr>
          <a:lstStyle/>
          <a:p>
            <a:r>
              <a:rPr lang="en-GB" sz="1000">
                <a:latin typeface="Avenir Book" panose="02000503020000020003" pitchFamily="2" charset="0"/>
              </a:rPr>
              <a:t>Anti-apartheid campaigns and environmental and social catastrophes (Chernobyl nuclear disaster, Bhopal and </a:t>
            </a:r>
          </a:p>
          <a:p>
            <a:r>
              <a:rPr lang="en-GB" sz="1000">
                <a:latin typeface="Avenir Book" panose="02000503020000020003" pitchFamily="2" charset="0"/>
              </a:rPr>
              <a:t>Exxon Valdez oil spill (Alaska)). </a:t>
            </a:r>
          </a:p>
          <a:p>
            <a:endParaRPr lang="en-GB" sz="1000">
              <a:latin typeface="Avenir Book" panose="02000503020000020003" pitchFamily="2" charset="0"/>
            </a:endParaRPr>
          </a:p>
          <a:p>
            <a:r>
              <a:rPr lang="en-GB" sz="1000">
                <a:latin typeface="Avenir Book" panose="02000503020000020003" pitchFamily="2" charset="0"/>
              </a:rPr>
              <a:t>1987: Brundtland Commission defines  “sustainability”.</a:t>
            </a:r>
          </a:p>
          <a:p>
            <a:endParaRPr lang="en-GB" sz="1000">
              <a:latin typeface="Avenir Book" panose="02000503020000020003" pitchFamily="2" charset="0"/>
            </a:endParaRPr>
          </a:p>
        </p:txBody>
      </p:sp>
      <p:sp>
        <p:nvSpPr>
          <p:cNvPr id="37" name="TextBox 36">
            <a:extLst>
              <a:ext uri="{FF2B5EF4-FFF2-40B4-BE49-F238E27FC236}">
                <a16:creationId xmlns:a16="http://schemas.microsoft.com/office/drawing/2014/main" id="{FDA8C9CB-70B4-F47D-864B-4EA80F3FB566}"/>
              </a:ext>
            </a:extLst>
          </p:cNvPr>
          <p:cNvSpPr txBox="1"/>
          <p:nvPr/>
        </p:nvSpPr>
        <p:spPr>
          <a:xfrm>
            <a:off x="6844116" y="2406045"/>
            <a:ext cx="1548000" cy="2688804"/>
          </a:xfrm>
          <a:prstGeom prst="rect">
            <a:avLst/>
          </a:prstGeom>
          <a:noFill/>
        </p:spPr>
        <p:txBody>
          <a:bodyPr wrap="square" lIns="0" tIns="36000" rIns="0" bIns="0" rtlCol="0">
            <a:spAutoFit/>
          </a:bodyPr>
          <a:lstStyle/>
          <a:p>
            <a:r>
              <a:rPr lang="en-GB" sz="1000" dirty="0">
                <a:latin typeface="Avenir Book" panose="02000503020000020003" pitchFamily="2" charset="0"/>
              </a:rPr>
              <a:t>Earth Summit, Kyoto Protocol, increased popularity of sustainable funds. Societal reactions to working conditions, such as child </a:t>
            </a:r>
            <a:r>
              <a:rPr lang="en-GB" sz="1000" dirty="0" err="1">
                <a:latin typeface="Avenir Book" panose="02000503020000020003" pitchFamily="2" charset="0"/>
              </a:rPr>
              <a:t>labor</a:t>
            </a:r>
            <a:r>
              <a:rPr lang="en-GB" sz="1000" dirty="0">
                <a:latin typeface="Avenir Book" panose="02000503020000020003" pitchFamily="2" charset="0"/>
              </a:rPr>
              <a:t>. Strengthening of stakeholder engagement.</a:t>
            </a:r>
          </a:p>
          <a:p>
            <a:endParaRPr lang="en-GB" sz="1000" dirty="0">
              <a:latin typeface="Avenir Book" panose="02000503020000020003" pitchFamily="2" charset="0"/>
            </a:endParaRPr>
          </a:p>
          <a:p>
            <a:r>
              <a:rPr lang="en-GB" sz="1000" dirty="0">
                <a:latin typeface="Avenir Book" panose="02000503020000020003" pitchFamily="2" charset="0"/>
              </a:rPr>
              <a:t>1999: Global Reporting Initiative (GRI) established.</a:t>
            </a:r>
          </a:p>
          <a:p>
            <a:endParaRPr lang="en-GB" sz="1000" dirty="0">
              <a:latin typeface="Avenir Book" panose="02000503020000020003" pitchFamily="2" charset="0"/>
            </a:endParaRPr>
          </a:p>
          <a:p>
            <a:r>
              <a:rPr lang="en-GB" sz="1000" dirty="0">
                <a:latin typeface="Avenir Book" panose="02000503020000020003" pitchFamily="2" charset="0"/>
              </a:rPr>
              <a:t>1999: Dow Jones Sustainability Index (first global sustainability benchmark index).</a:t>
            </a:r>
          </a:p>
          <a:p>
            <a:endParaRPr lang="en-GB" sz="1000" dirty="0">
              <a:latin typeface="Avenir Book" panose="02000503020000020003" pitchFamily="2" charset="0"/>
            </a:endParaRPr>
          </a:p>
        </p:txBody>
      </p:sp>
      <p:sp>
        <p:nvSpPr>
          <p:cNvPr id="38" name="TextBox 37">
            <a:extLst>
              <a:ext uri="{FF2B5EF4-FFF2-40B4-BE49-F238E27FC236}">
                <a16:creationId xmlns:a16="http://schemas.microsoft.com/office/drawing/2014/main" id="{BAA4D7D8-6DCA-FEA8-7123-F8BDFEAC62B4}"/>
              </a:ext>
            </a:extLst>
          </p:cNvPr>
          <p:cNvSpPr txBox="1"/>
          <p:nvPr/>
        </p:nvSpPr>
        <p:spPr>
          <a:xfrm>
            <a:off x="8444416" y="2406045"/>
            <a:ext cx="1548000" cy="2806341"/>
          </a:xfrm>
          <a:prstGeom prst="rect">
            <a:avLst/>
          </a:prstGeom>
          <a:noFill/>
        </p:spPr>
        <p:txBody>
          <a:bodyPr wrap="square" lIns="0" tIns="36000" rIns="0" bIns="0" rtlCol="0">
            <a:spAutoFit/>
          </a:bodyPr>
          <a:lstStyle/>
          <a:p>
            <a:r>
              <a:rPr lang="en-GB" sz="1000" dirty="0">
                <a:latin typeface="Avenir Book" panose="02000503020000020003" pitchFamily="2" charset="0"/>
              </a:rPr>
              <a:t>Growth of sustainable and impact investing, including impact bonds.</a:t>
            </a:r>
          </a:p>
          <a:p>
            <a:endParaRPr lang="en-GB" sz="1000" dirty="0">
              <a:latin typeface="Avenir Book" panose="02000503020000020003" pitchFamily="2" charset="0"/>
            </a:endParaRPr>
          </a:p>
          <a:p>
            <a:r>
              <a:rPr lang="en-GB" sz="1000" dirty="0">
                <a:latin typeface="Avenir Book" panose="02000503020000020003" pitchFamily="2" charset="0"/>
              </a:rPr>
              <a:t>2000: Carbon Disclosure Project (CDP) launched.</a:t>
            </a:r>
          </a:p>
          <a:p>
            <a:endParaRPr lang="en-GB" sz="1000" dirty="0">
              <a:latin typeface="Avenir Book" panose="02000503020000020003" pitchFamily="2" charset="0"/>
            </a:endParaRPr>
          </a:p>
          <a:p>
            <a:r>
              <a:rPr lang="en-GB" sz="1000" dirty="0">
                <a:latin typeface="Avenir Book" panose="02000503020000020003" pitchFamily="2" charset="0"/>
              </a:rPr>
              <a:t>2006: PRI launched with </a:t>
            </a:r>
          </a:p>
          <a:p>
            <a:r>
              <a:rPr lang="en-GB" sz="1000" dirty="0">
                <a:latin typeface="Avenir Book" panose="02000503020000020003" pitchFamily="2" charset="0"/>
              </a:rPr>
              <a:t>4T AUM (</a:t>
            </a:r>
            <a:r>
              <a:rPr lang="en-GB" sz="1000" dirty="0" err="1">
                <a:latin typeface="Avenir Book" panose="02000503020000020003" pitchFamily="2" charset="0"/>
              </a:rPr>
              <a:t>AuM</a:t>
            </a:r>
            <a:r>
              <a:rPr lang="en-GB" sz="1000" dirty="0">
                <a:latin typeface="Avenir Book" panose="02000503020000020003" pitchFamily="2" charset="0"/>
              </a:rPr>
              <a:t> at 103.4T in 2021).</a:t>
            </a:r>
          </a:p>
          <a:p>
            <a:endParaRPr lang="en-GB" sz="1000" dirty="0">
              <a:latin typeface="Avenir Book" panose="02000503020000020003" pitchFamily="2" charset="0"/>
            </a:endParaRPr>
          </a:p>
          <a:p>
            <a:r>
              <a:rPr lang="en-GB" sz="1000" dirty="0">
                <a:latin typeface="Avenir Book" panose="02000503020000020003" pitchFamily="2" charset="0"/>
              </a:rPr>
              <a:t>2007: UN’s IPCC report links human action to global warming.</a:t>
            </a:r>
          </a:p>
          <a:p>
            <a:endParaRPr lang="en-GB" sz="1000" dirty="0">
              <a:latin typeface="Avenir Book" panose="02000503020000020003" pitchFamily="2" charset="0"/>
            </a:endParaRPr>
          </a:p>
          <a:p>
            <a:r>
              <a:rPr lang="en-GB" sz="1000" b="1" dirty="0">
                <a:latin typeface="Avenir Black" panose="02000503020000020003" pitchFamily="2" charset="0"/>
              </a:rPr>
              <a:t>2008: World Bank becomes first institution to issue a green bond.</a:t>
            </a:r>
          </a:p>
        </p:txBody>
      </p:sp>
      <p:sp>
        <p:nvSpPr>
          <p:cNvPr id="39" name="TextBox 38">
            <a:extLst>
              <a:ext uri="{FF2B5EF4-FFF2-40B4-BE49-F238E27FC236}">
                <a16:creationId xmlns:a16="http://schemas.microsoft.com/office/drawing/2014/main" id="{81817A31-12D3-76F6-63C3-CC03281230BE}"/>
              </a:ext>
            </a:extLst>
          </p:cNvPr>
          <p:cNvSpPr txBox="1"/>
          <p:nvPr/>
        </p:nvSpPr>
        <p:spPr>
          <a:xfrm>
            <a:off x="10044716" y="2406045"/>
            <a:ext cx="1548000" cy="2688804"/>
          </a:xfrm>
          <a:prstGeom prst="rect">
            <a:avLst/>
          </a:prstGeom>
          <a:noFill/>
        </p:spPr>
        <p:txBody>
          <a:bodyPr wrap="square" lIns="0" tIns="36000" rIns="0" bIns="0" rtlCol="0">
            <a:spAutoFit/>
          </a:bodyPr>
          <a:lstStyle/>
          <a:p>
            <a:r>
              <a:rPr lang="en-GB" sz="1000">
                <a:latin typeface="Avenir Book" panose="02000503020000020003" pitchFamily="2" charset="0"/>
              </a:rPr>
              <a:t>2013: Sustainability Accounting Standards Board (SASB) publishes first industry standards. </a:t>
            </a:r>
          </a:p>
          <a:p>
            <a:endParaRPr lang="en-GB" sz="1000">
              <a:latin typeface="Avenir Book" panose="02000503020000020003" pitchFamily="2" charset="0"/>
            </a:endParaRPr>
          </a:p>
          <a:p>
            <a:r>
              <a:rPr lang="en-GB" sz="1000">
                <a:latin typeface="Avenir Book" panose="02000503020000020003" pitchFamily="2" charset="0"/>
              </a:rPr>
              <a:t>2015: Paris Agreement signed by 197 countries; Sustainable Development Goals adopted by UN; TCFD launched.</a:t>
            </a:r>
          </a:p>
          <a:p>
            <a:endParaRPr lang="en-GB" sz="1000">
              <a:latin typeface="Avenir Book" panose="02000503020000020003" pitchFamily="2" charset="0"/>
            </a:endParaRPr>
          </a:p>
          <a:p>
            <a:r>
              <a:rPr lang="en-GB" sz="1000">
                <a:latin typeface="Avenir Book" panose="02000503020000020003" pitchFamily="2" charset="0"/>
              </a:rPr>
              <a:t>2020: EU Taxonomy for sustainable activities.</a:t>
            </a:r>
          </a:p>
          <a:p>
            <a:endParaRPr lang="en-GB" sz="1000">
              <a:latin typeface="Avenir Book" panose="02000503020000020003" pitchFamily="2" charset="0"/>
            </a:endParaRPr>
          </a:p>
          <a:p>
            <a:r>
              <a:rPr lang="en-GB" sz="1000">
                <a:latin typeface="Avenir Book" panose="02000503020000020003" pitchFamily="2" charset="0"/>
              </a:rPr>
              <a:t>2021: Sustainable Finance Disclosure Regulation (SFDR) launched.</a:t>
            </a:r>
          </a:p>
        </p:txBody>
      </p:sp>
    </p:spTree>
    <p:extLst>
      <p:ext uri="{BB962C8B-B14F-4D97-AF65-F5344CB8AC3E}">
        <p14:creationId xmlns:p14="http://schemas.microsoft.com/office/powerpoint/2010/main" val="2302809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6CCB-8A9D-421C-906C-492664FFFFF1}"/>
              </a:ext>
            </a:extLst>
          </p:cNvPr>
          <p:cNvSpPr>
            <a:spLocks noGrp="1"/>
          </p:cNvSpPr>
          <p:nvPr>
            <p:ph type="title"/>
          </p:nvPr>
        </p:nvSpPr>
        <p:spPr/>
        <p:txBody>
          <a:bodyPr>
            <a:normAutofit/>
          </a:bodyPr>
          <a:lstStyle/>
          <a:p>
            <a:r>
              <a:rPr lang="en-US" sz="3600" b="1" dirty="0">
                <a:solidFill>
                  <a:srgbClr val="00B050"/>
                </a:solidFill>
              </a:rPr>
              <a:t>Who is driving Sustainable Investment?</a:t>
            </a:r>
          </a:p>
        </p:txBody>
      </p:sp>
      <p:sp>
        <p:nvSpPr>
          <p:cNvPr id="4" name="Content Placeholder 3">
            <a:extLst>
              <a:ext uri="{FF2B5EF4-FFF2-40B4-BE49-F238E27FC236}">
                <a16:creationId xmlns:a16="http://schemas.microsoft.com/office/drawing/2014/main" id="{E692DEB8-6E9F-5957-6A0E-F29790DAEF7C}"/>
              </a:ext>
            </a:extLst>
          </p:cNvPr>
          <p:cNvSpPr>
            <a:spLocks noGrp="1"/>
          </p:cNvSpPr>
          <p:nvPr>
            <p:ph idx="1"/>
          </p:nvPr>
        </p:nvSpPr>
        <p:spPr>
          <a:xfrm>
            <a:off x="316993" y="1665289"/>
            <a:ext cx="5700350" cy="2787839"/>
          </a:xfrm>
        </p:spPr>
        <p:txBody>
          <a:bodyPr>
            <a:normAutofit/>
          </a:bodyPr>
          <a:lstStyle/>
          <a:p>
            <a:pPr>
              <a:lnSpc>
                <a:spcPct val="120000"/>
              </a:lnSpc>
              <a:spcBef>
                <a:spcPts val="300"/>
              </a:spcBef>
            </a:pPr>
            <a:r>
              <a:rPr lang="en-GB" sz="1600" u="sng" dirty="0"/>
              <a:t>WE ARE</a:t>
            </a:r>
            <a:r>
              <a:rPr lang="en-GB" sz="1600" dirty="0"/>
              <a:t>. Boomers, Millennials, and </a:t>
            </a:r>
            <a:r>
              <a:rPr lang="en-GB" sz="1600" dirty="0" err="1"/>
              <a:t>GenXs</a:t>
            </a:r>
            <a:endParaRPr lang="en-GB" sz="1600" dirty="0"/>
          </a:p>
          <a:p>
            <a:pPr>
              <a:lnSpc>
                <a:spcPct val="120000"/>
              </a:lnSpc>
              <a:spcBef>
                <a:spcPts val="300"/>
              </a:spcBef>
            </a:pPr>
            <a:r>
              <a:rPr lang="en-GB" sz="1600" dirty="0"/>
              <a:t>Institutional investors, such as </a:t>
            </a:r>
            <a:r>
              <a:rPr lang="en-GB" sz="1600" u="sng" dirty="0"/>
              <a:t>our</a:t>
            </a:r>
            <a:r>
              <a:rPr lang="en-GB" sz="1600" dirty="0"/>
              <a:t> Banks, Insurance Companies and Pension funds</a:t>
            </a:r>
          </a:p>
          <a:p>
            <a:pPr>
              <a:lnSpc>
                <a:spcPct val="120000"/>
              </a:lnSpc>
              <a:spcBef>
                <a:spcPts val="300"/>
              </a:spcBef>
            </a:pPr>
            <a:r>
              <a:rPr lang="en-GB" sz="1600" dirty="0"/>
              <a:t>Mission-driven institutions: foundations and endowments</a:t>
            </a:r>
          </a:p>
          <a:p>
            <a:pPr>
              <a:lnSpc>
                <a:spcPct val="120000"/>
              </a:lnSpc>
              <a:spcBef>
                <a:spcPts val="300"/>
              </a:spcBef>
            </a:pPr>
            <a:r>
              <a:rPr lang="en-GB" sz="1600" dirty="0"/>
              <a:t>Family offices</a:t>
            </a:r>
          </a:p>
          <a:p>
            <a:pPr>
              <a:lnSpc>
                <a:spcPct val="120000"/>
              </a:lnSpc>
              <a:spcBef>
                <a:spcPts val="300"/>
              </a:spcBef>
            </a:pPr>
            <a:r>
              <a:rPr lang="en-GB" sz="1600" dirty="0"/>
              <a:t>Faith-based organizations</a:t>
            </a:r>
          </a:p>
          <a:p>
            <a:pPr>
              <a:lnSpc>
                <a:spcPct val="120000"/>
              </a:lnSpc>
              <a:spcBef>
                <a:spcPts val="300"/>
              </a:spcBef>
            </a:pPr>
            <a:r>
              <a:rPr lang="en-GB" sz="1600" dirty="0"/>
              <a:t>Retirement plan sponsors/participants</a:t>
            </a:r>
          </a:p>
          <a:p>
            <a:pPr>
              <a:lnSpc>
                <a:spcPct val="120000"/>
              </a:lnSpc>
              <a:spcBef>
                <a:spcPts val="300"/>
              </a:spcBef>
            </a:pPr>
            <a:r>
              <a:rPr lang="en-GB" sz="1600" dirty="0"/>
              <a:t>Some companies (B Corporations, etc.)</a:t>
            </a:r>
          </a:p>
        </p:txBody>
      </p:sp>
    </p:spTree>
    <p:extLst>
      <p:ext uri="{BB962C8B-B14F-4D97-AF65-F5344CB8AC3E}">
        <p14:creationId xmlns:p14="http://schemas.microsoft.com/office/powerpoint/2010/main" val="1919812520"/>
      </p:ext>
    </p:extLst>
  </p:cSld>
  <p:clrMapOvr>
    <a:masterClrMapping/>
  </p:clrMapOvr>
</p:sld>
</file>

<file path=ppt/theme/theme1.xml><?xml version="1.0" encoding="utf-8"?>
<a:theme xmlns:a="http://schemas.openxmlformats.org/drawingml/2006/main" name="Office Theme">
  <a:themeElements>
    <a:clrScheme na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2540</TotalTime>
  <Words>5998</Words>
  <Application>Microsoft Macintosh PowerPoint</Application>
  <PresentationFormat>Widescreen</PresentationFormat>
  <Paragraphs>560</Paragraphs>
  <Slides>27</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Avenir Black</vt:lpstr>
      <vt:lpstr>Avenir Book</vt:lpstr>
      <vt:lpstr>Avenir Light</vt:lpstr>
      <vt:lpstr>Avenir Medium</vt:lpstr>
      <vt:lpstr>Calibri</vt:lpstr>
      <vt:lpstr>Calibri Light</vt:lpstr>
      <vt:lpstr>knowledge-regular</vt:lpstr>
      <vt:lpstr>Neue Helvetica W02</vt:lpstr>
      <vt:lpstr>Symbol</vt:lpstr>
      <vt:lpstr>Office Theme</vt:lpstr>
      <vt:lpstr>ESG and Sustainable Investment Wellesley Banana Blast  June 29, 2022 </vt:lpstr>
      <vt:lpstr>Contents</vt:lpstr>
      <vt:lpstr>Terminology</vt:lpstr>
      <vt:lpstr>     What is Sustainable Investing?      </vt:lpstr>
      <vt:lpstr>Key Definitions</vt:lpstr>
      <vt:lpstr>Evolution</vt:lpstr>
      <vt:lpstr>Lekdijk Bovendams Water Board bond, 1624</vt:lpstr>
      <vt:lpstr>Sustainable Investing: Evolution</vt:lpstr>
      <vt:lpstr>Who is driving Sustainable Investment?</vt:lpstr>
      <vt:lpstr>Examples of ESG Criteria and Engagement in Investing</vt:lpstr>
      <vt:lpstr>ESG Concerns</vt:lpstr>
      <vt:lpstr>Examples of Engagement Approaches</vt:lpstr>
      <vt:lpstr> </vt:lpstr>
      <vt:lpstr>Wellesley’s Responsible Investment Policy</vt:lpstr>
      <vt:lpstr>Reporting</vt:lpstr>
      <vt:lpstr>Institutional Investors/Big Corporations are being asked to report ON their contribution to the UNSDGs.</vt:lpstr>
      <vt:lpstr>SDG Relationships</vt:lpstr>
      <vt:lpstr>Frameworks and Standards for Reporting</vt:lpstr>
      <vt:lpstr>The EU Taxonomy</vt:lpstr>
      <vt:lpstr>Questions to ask yourself and your advisors</vt:lpstr>
      <vt:lpstr>Know where you and your advisors/banks stand</vt:lpstr>
      <vt:lpstr>Questions to ask yourself</vt:lpstr>
      <vt:lpstr>Questions to ask yourself (Cont.)</vt:lpstr>
      <vt:lpstr>Questions to ask your advisors, bank, or pension fund representatives</vt:lpstr>
      <vt:lpstr>A few Resources</vt:lpstr>
      <vt:lpstr>A few Resources (2)</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Judith Moore</dc:creator>
  <cp:lastModifiedBy>Judith Moore</cp:lastModifiedBy>
  <cp:revision>152</cp:revision>
  <cp:lastPrinted>2022-06-29T20:55:44Z</cp:lastPrinted>
  <dcterms:created xsi:type="dcterms:W3CDTF">2022-06-10T17:44:56Z</dcterms:created>
  <dcterms:modified xsi:type="dcterms:W3CDTF">2022-07-02T12:07:29Z</dcterms:modified>
</cp:coreProperties>
</file>