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96" r:id="rId5"/>
    <p:sldId id="2540" r:id="rId6"/>
    <p:sldId id="2565" r:id="rId7"/>
    <p:sldId id="2567" r:id="rId8"/>
    <p:sldId id="2597" r:id="rId9"/>
    <p:sldId id="25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Trosan, Mike" initials="TM" lastIdx="1" clrIdx="2">
    <p:extLst>
      <p:ext uri="{19B8F6BF-5375-455C-9EA6-DF929625EA0E}">
        <p15:presenceInfo xmlns:p15="http://schemas.microsoft.com/office/powerpoint/2012/main" userId="S::mtrosan@moonarea.net::0dafe667-fab8-4020-b528-2cdb76058d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ED3D8-8083-412A-99C4-C79380C05489}" v="3266" dt="2021-01-06T12:33:06.393"/>
    <p1510:client id="{FDB3D7D5-5C43-42D5-A43E-A8CC840322D3}" v="1922" dt="2021-01-05T19:53:51.786"/>
    <p1510:client id="{FF6233F9-0A52-4940-9E4B-36C02967A8B4}" v="5" dt="2021-02-18T13:57:32.353"/>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1-05T14:57:50.933" idx="1">
    <p:pos x="10" y="10"/>
    <p:text>Removed editing.</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2/18/2021</a:t>
            </a:fld>
            <a:endParaRPr lang="en-US"/>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a:p>
        </p:txBody>
      </p:sp>
    </p:spTree>
    <p:extLst>
      <p:ext uri="{BB962C8B-B14F-4D97-AF65-F5344CB8AC3E}">
        <p14:creationId xmlns:p14="http://schemas.microsoft.com/office/powerpoint/2010/main" val="402161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a:t>Click to edit Master </a:t>
            </a:r>
            <a:br>
              <a:rPr lang="en-US"/>
            </a:br>
            <a:r>
              <a:rPr lang="en-US"/>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a:t>Click to </a:t>
            </a:r>
            <a:br>
              <a:rPr lang="en-US"/>
            </a:br>
            <a:r>
              <a:rPr lang="en-US"/>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a:t>Click to </a:t>
            </a:r>
            <a:br>
              <a:rPr lang="en-US"/>
            </a:br>
            <a:r>
              <a:rPr lang="en-US"/>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www.howtogeek.com/222249/whats-the-difference-between-2.4-ghz-and-5-ghz-wi-fi-and-which-should-you-use/"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hyperlink" Target="https://developers.google.com/speed/public-dns/docs/us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oonarea.net/technology" TargetMode="External"/><Relationship Id="rId1" Type="http://schemas.openxmlformats.org/officeDocument/2006/relationships/slideLayout" Target="../slideLayouts/slideLayout1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using a cell phone&#10;&#10;Description automatically generated with medium confidence">
            <a:extLst>
              <a:ext uri="{FF2B5EF4-FFF2-40B4-BE49-F238E27FC236}">
                <a16:creationId xmlns:a16="http://schemas.microsoft.com/office/drawing/2014/main" id="{59A5D366-BDCD-4761-A29B-21881A691F59}"/>
              </a:ext>
            </a:extLst>
          </p:cNvPr>
          <p:cNvPicPr>
            <a:picLocks noChangeAspect="1"/>
          </p:cNvPicPr>
          <p:nvPr/>
        </p:nvPicPr>
        <p:blipFill rotWithShape="1">
          <a:blip r:embed="rId2"/>
          <a:srcRect t="29313" b="13936"/>
          <a:stretch/>
        </p:blipFill>
        <p:spPr>
          <a:xfrm>
            <a:off x="20" y="4288"/>
            <a:ext cx="12191980" cy="4618512"/>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a:prstGeom prst="rect">
            <a:avLst/>
          </a:prstGeom>
        </p:spPr>
        <p:txBody>
          <a:bodyPr anchor="t">
            <a:normAutofit/>
          </a:bodyPr>
          <a:lstStyle/>
          <a:p>
            <a:r>
              <a:rPr lang="en-US"/>
              <a:t>Live Instruction and Teams Meetings</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a:normAutofit/>
          </a:bodyPr>
          <a:lstStyle/>
          <a:p>
            <a:r>
              <a:rPr lang="en-US"/>
              <a:t>Best practices and troubleshooting meeting connectivity</a:t>
            </a:r>
          </a:p>
        </p:txBody>
      </p:sp>
      <p:pic>
        <p:nvPicPr>
          <p:cNvPr id="6" name="Picture 5">
            <a:extLst>
              <a:ext uri="{FF2B5EF4-FFF2-40B4-BE49-F238E27FC236}">
                <a16:creationId xmlns:a16="http://schemas.microsoft.com/office/drawing/2014/main" id="{E94EE21A-FD01-48B3-B8B9-B1013A5BE9D2}"/>
              </a:ext>
            </a:extLst>
          </p:cNvPr>
          <p:cNvPicPr>
            <a:picLocks noChangeAspect="1"/>
          </p:cNvPicPr>
          <p:nvPr/>
        </p:nvPicPr>
        <p:blipFill>
          <a:blip r:embed="rId3"/>
          <a:stretch>
            <a:fillRect/>
          </a:stretch>
        </p:blipFill>
        <p:spPr>
          <a:xfrm>
            <a:off x="10760143" y="5573043"/>
            <a:ext cx="1054646" cy="891250"/>
          </a:xfrm>
          <a:prstGeom prst="rect">
            <a:avLst/>
          </a:prstGeom>
        </p:spPr>
      </p:pic>
      <p:pic>
        <p:nvPicPr>
          <p:cNvPr id="1026" name="Picture 2" descr="Microsoft Teams | OCIO">
            <a:extLst>
              <a:ext uri="{FF2B5EF4-FFF2-40B4-BE49-F238E27FC236}">
                <a16:creationId xmlns:a16="http://schemas.microsoft.com/office/drawing/2014/main" id="{A4B58F95-294F-49FC-A20D-00A0748B3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5289" y="4346713"/>
            <a:ext cx="1069500" cy="102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3328687" cy="1025525"/>
          </a:xfrm>
        </p:spPr>
        <p:txBody>
          <a:bodyPr/>
          <a:lstStyle/>
          <a:p>
            <a:r>
              <a:rPr lang="en-US"/>
              <a:t>Network Connections</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4155313" y="945513"/>
            <a:ext cx="4294206" cy="755650"/>
          </a:xfrm>
        </p:spPr>
        <p:txBody>
          <a:bodyPr>
            <a:normAutofit fontScale="92500"/>
          </a:bodyPr>
          <a:lstStyle/>
          <a:p>
            <a:r>
              <a:rPr lang="en-US"/>
              <a:t>Students and teachers participate in Live Instruction via Microsoft Teams. Teams is available on the web and via the installed Teams application.</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752995"/>
            <a:ext cx="4294206" cy="755650"/>
          </a:xfrm>
        </p:spPr>
        <p:txBody>
          <a:bodyPr>
            <a:normAutofit/>
          </a:bodyPr>
          <a:lstStyle/>
          <a:p>
            <a:r>
              <a:rPr lang="en-US"/>
              <a:t>Students are invited to Meet Now and Scheduled Teams meetings by their classroom teachers, specialists, and other MASD instructional staff.</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2674943"/>
            <a:ext cx="4294206" cy="1215703"/>
          </a:xfrm>
        </p:spPr>
        <p:txBody>
          <a:bodyPr>
            <a:normAutofit fontScale="92500" lnSpcReduction="10000"/>
          </a:bodyPr>
          <a:lstStyle/>
          <a:p>
            <a:r>
              <a:rPr lang="en-US"/>
              <a:t>Microsoft Teams meetings require reliable and consistent Wi-Fi connections as well as adequate bandwidth to maintain video and audio connection and participation. When Internet bandwidth is not adequate, MS Team will frequently turn off video but prioritize an audio connection to the meeting. </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3" y="4056944"/>
            <a:ext cx="4294206" cy="846419"/>
          </a:xfrm>
        </p:spPr>
        <p:txBody>
          <a:bodyPr>
            <a:normAutofit fontScale="92500" lnSpcReduction="10000"/>
          </a:bodyPr>
          <a:lstStyle/>
          <a:p>
            <a:r>
              <a:rPr lang="en-US"/>
              <a:t>Wi-Fi connection and Internet bandwidth are not the same. You may see a solid Wi-Fi signal on your device but still suffer poor/reduced bandwidth due division of Internet service across multiple devices. </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a:xfrm>
            <a:off x="4155313" y="5104142"/>
            <a:ext cx="4294206" cy="1032408"/>
          </a:xfrm>
        </p:spPr>
        <p:txBody>
          <a:bodyPr>
            <a:normAutofit fontScale="92500" lnSpcReduction="10000"/>
          </a:bodyPr>
          <a:lstStyle/>
          <a:p>
            <a:r>
              <a:rPr lang="en-US"/>
              <a:t>Devices updating ‘in the background’ may include other laptops or tablets, gaming consoles, smart phones and smart watches, smart TVs/cable boxes, personal assistants, cameras, lightbulbs, and even doorbells. </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a:t>Use the following suggestions to troubleshoot and improve connections to live instruction session on MS Teams. </a:t>
            </a:r>
          </a:p>
          <a:p>
            <a:pPr marL="285750" indent="-285750">
              <a:buFont typeface="Arial" panose="020B0604020202020204" pitchFamily="34" charset="0"/>
              <a:buChar char="•"/>
            </a:pPr>
            <a:r>
              <a:rPr lang="en-US"/>
              <a:t>Where possible, turn off other connected devices that could be using large amounts of bandwidth. </a:t>
            </a:r>
          </a:p>
          <a:p>
            <a:pPr marL="285750" indent="-285750">
              <a:buFont typeface="Arial" panose="020B0604020202020204" pitchFamily="34" charset="0"/>
              <a:buChar char="•"/>
            </a:pPr>
            <a:r>
              <a:rPr lang="en-US"/>
              <a:t>Clear ‘App Data’ on an iPad by going to the Settings App, scroll down to ‘Teams’ and then toggling the ‘Clear App Data’ switch to ON or green. You can also do this by logging out of MS Teams and then restarting the application.</a:t>
            </a:r>
          </a:p>
          <a:p>
            <a:pPr marL="285750" indent="-285750">
              <a:buFont typeface="Arial" panose="020B0604020202020204" pitchFamily="34" charset="0"/>
              <a:buChar char="•"/>
            </a:pPr>
            <a:r>
              <a:rPr lang="en-US"/>
              <a:t>Ensure you are using an up-to-date version of MS Teams. If you are using a laptop device, click on the circular profile icon, the go to ‘Check for updates.’ If an update is available, Teams will apply it while you work. This process is not required on iPad devices as updates are performed automatically by the districts management system.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a:t>Resolving Poor Connections to Teams Meetings</a:t>
            </a:r>
          </a:p>
        </p:txBody>
      </p:sp>
      <p:pic>
        <p:nvPicPr>
          <p:cNvPr id="7" name="Picture Placeholder 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216465" y="257706"/>
            <a:ext cx="6121722" cy="382749"/>
          </a:xfrm>
        </p:spPr>
        <p:txBody>
          <a:bodyPr/>
          <a:lstStyle/>
          <a:p>
            <a:r>
              <a:rPr lang="en-US" i="1"/>
              <a:t>“Did you know?”</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216465" y="803316"/>
            <a:ext cx="6121722" cy="2124209"/>
          </a:xfrm>
        </p:spPr>
        <p:txBody>
          <a:bodyPr vert="horz" lIns="0" tIns="0" rIns="91440" bIns="45720" rtlCol="0" anchor="t">
            <a:normAutofit/>
          </a:bodyPr>
          <a:lstStyle/>
          <a:p>
            <a:r>
              <a:rPr lang="en-US" dirty="0">
                <a:cs typeface="Arial"/>
              </a:rPr>
              <a:t>There are many reasons your Internet connection might appear slow. It could be a problem with your modem or router, Wi-Fi signal, devices on your network saturating your bandwidth, or even a slow DNS server. </a:t>
            </a:r>
            <a:endParaRPr lang="en-US" dirty="0"/>
          </a:p>
          <a:p>
            <a:r>
              <a:rPr lang="en-US" dirty="0">
                <a:cs typeface="Arial"/>
              </a:rPr>
              <a:t>Although most consumer </a:t>
            </a:r>
            <a:r>
              <a:rPr lang="en-US" dirty="0" err="1">
                <a:cs typeface="Arial"/>
              </a:rPr>
              <a:t>WiFi</a:t>
            </a:r>
            <a:r>
              <a:rPr lang="en-US" dirty="0">
                <a:cs typeface="Arial"/>
              </a:rPr>
              <a:t> routers can handle 100 connections, it will not efficiently allow for more than a few concurrent devices to operate at optimal speeds. Every device you have connected constantly fights for “airtime.”</a:t>
            </a:r>
          </a:p>
          <a:p>
            <a:r>
              <a:rPr lang="en-US" dirty="0">
                <a:cs typeface="Arial"/>
              </a:rPr>
              <a:t>Doors and walls can all impact the reach of your wireless signal. Try to operate your devices within close proximity of your </a:t>
            </a:r>
            <a:r>
              <a:rPr lang="en-US" dirty="0" err="1">
                <a:cs typeface="Arial"/>
              </a:rPr>
              <a:t>WiFi</a:t>
            </a:r>
            <a:r>
              <a:rPr lang="en-US" dirty="0">
                <a:cs typeface="Arial"/>
              </a:rPr>
              <a:t> router.</a:t>
            </a:r>
            <a:endParaRPr lang="en-US" dirty="0"/>
          </a:p>
        </p:txBody>
      </p:sp>
      <p:sp>
        <p:nvSpPr>
          <p:cNvPr id="10" name="Text Placeholder 6">
            <a:extLst>
              <a:ext uri="{FF2B5EF4-FFF2-40B4-BE49-F238E27FC236}">
                <a16:creationId xmlns:a16="http://schemas.microsoft.com/office/drawing/2014/main" id="{8CD36F92-78A2-4CB0-BC18-00EA3AA33225}"/>
              </a:ext>
            </a:extLst>
          </p:cNvPr>
          <p:cNvSpPr txBox="1">
            <a:spLocks/>
          </p:cNvSpPr>
          <p:nvPr/>
        </p:nvSpPr>
        <p:spPr>
          <a:xfrm>
            <a:off x="80388" y="2913049"/>
            <a:ext cx="4416051" cy="963715"/>
          </a:xfrm>
          <a:prstGeom prst="rect">
            <a:avLst/>
          </a:prstGeom>
        </p:spPr>
        <p:txBody>
          <a:bodyPr vert="horz" lIns="0" tIns="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i="1" dirty="0">
                <a:solidFill>
                  <a:srgbClr val="FFFF00"/>
                </a:solidFill>
              </a:rPr>
              <a:t>Average bandwidth usage </a:t>
            </a:r>
          </a:p>
          <a:p>
            <a:pPr algn="ctr">
              <a:spcBef>
                <a:spcPts val="0"/>
              </a:spcBef>
            </a:pPr>
            <a:r>
              <a:rPr lang="en-US" i="1" dirty="0">
                <a:solidFill>
                  <a:srgbClr val="FFFF00"/>
                </a:solidFill>
              </a:rPr>
              <a:t>per connection/device</a:t>
            </a:r>
          </a:p>
        </p:txBody>
      </p:sp>
      <p:graphicFrame>
        <p:nvGraphicFramePr>
          <p:cNvPr id="6" name="Table 5">
            <a:extLst>
              <a:ext uri="{FF2B5EF4-FFF2-40B4-BE49-F238E27FC236}">
                <a16:creationId xmlns:a16="http://schemas.microsoft.com/office/drawing/2014/main" id="{9DEC250F-ED4C-49DF-981B-1B13DCDED9F8}"/>
              </a:ext>
            </a:extLst>
          </p:cNvPr>
          <p:cNvGraphicFramePr>
            <a:graphicFrameLocks noGrp="1"/>
          </p:cNvGraphicFramePr>
          <p:nvPr>
            <p:extLst>
              <p:ext uri="{D42A27DB-BD31-4B8C-83A1-F6EECF244321}">
                <p14:modId xmlns:p14="http://schemas.microsoft.com/office/powerpoint/2010/main" val="1256670071"/>
              </p:ext>
            </p:extLst>
          </p:nvPr>
        </p:nvGraphicFramePr>
        <p:xfrm>
          <a:off x="160516" y="3499395"/>
          <a:ext cx="4504976" cy="1905000"/>
        </p:xfrm>
        <a:graphic>
          <a:graphicData uri="http://schemas.openxmlformats.org/drawingml/2006/table">
            <a:tbl>
              <a:tblPr>
                <a:tableStyleId>{5C22544A-7EE6-4342-B048-85BDC9FD1C3A}</a:tableStyleId>
              </a:tblPr>
              <a:tblGrid>
                <a:gridCol w="2273504">
                  <a:extLst>
                    <a:ext uri="{9D8B030D-6E8A-4147-A177-3AD203B41FA5}">
                      <a16:colId xmlns:a16="http://schemas.microsoft.com/office/drawing/2014/main" val="2544089534"/>
                    </a:ext>
                  </a:extLst>
                </a:gridCol>
                <a:gridCol w="2231472">
                  <a:extLst>
                    <a:ext uri="{9D8B030D-6E8A-4147-A177-3AD203B41FA5}">
                      <a16:colId xmlns:a16="http://schemas.microsoft.com/office/drawing/2014/main" val="718984362"/>
                    </a:ext>
                  </a:extLst>
                </a:gridCol>
              </a:tblGrid>
              <a:tr h="190500">
                <a:tc>
                  <a:txBody>
                    <a:bodyPr/>
                    <a:lstStyle/>
                    <a:p>
                      <a:pPr algn="l" fontAlgn="b"/>
                      <a:r>
                        <a:rPr lang="en-US" sz="1100" b="1" i="0" u="none" strike="noStrike">
                          <a:solidFill>
                            <a:srgbClr val="000000"/>
                          </a:solidFill>
                          <a:effectLst/>
                          <a:latin typeface="Calibri" panose="020F0502020204030204" pitchFamily="34" charset="0"/>
                        </a:rPr>
                        <a:t>App/Device</a:t>
                      </a: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Mbps</a:t>
                      </a:r>
                    </a:p>
                  </a:txBody>
                  <a:tcPr marL="9525" marR="9525" marT="9525" marB="0" anchor="b"/>
                </a:tc>
                <a:extLst>
                  <a:ext uri="{0D108BD9-81ED-4DB2-BD59-A6C34878D82A}">
                    <a16:rowId xmlns:a16="http://schemas.microsoft.com/office/drawing/2014/main" val="1712371173"/>
                  </a:ext>
                </a:extLst>
              </a:tr>
              <a:tr h="190500">
                <a:tc>
                  <a:txBody>
                    <a:bodyPr/>
                    <a:lstStyle/>
                    <a:p>
                      <a:pPr algn="l" fontAlgn="b"/>
                      <a:r>
                        <a:rPr lang="en-US" sz="1100" u="none" strike="noStrike">
                          <a:effectLst/>
                        </a:rPr>
                        <a:t>Teams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3484321"/>
                  </a:ext>
                </a:extLst>
              </a:tr>
              <a:tr h="190500">
                <a:tc>
                  <a:txBody>
                    <a:bodyPr/>
                    <a:lstStyle/>
                    <a:p>
                      <a:pPr algn="l" fontAlgn="b"/>
                      <a:r>
                        <a:rPr lang="en-US" sz="1100" u="none" strike="noStrike">
                          <a:effectLst/>
                        </a:rPr>
                        <a:t>Streaming Video (Netflix, youtube, etc)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n-NO" sz="1100" u="none" strike="noStrike">
                          <a:effectLst/>
                        </a:rPr>
                        <a:t>5 (1080) -25 (4K)</a:t>
                      </a:r>
                      <a:endParaRPr lang="nn-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6304739"/>
                  </a:ext>
                </a:extLst>
              </a:tr>
              <a:tr h="190500">
                <a:tc>
                  <a:txBody>
                    <a:bodyPr/>
                    <a:lstStyle/>
                    <a:p>
                      <a:pPr algn="l" fontAlgn="b"/>
                      <a:r>
                        <a:rPr lang="en-US" sz="1100" u="none" strike="noStrike">
                          <a:effectLst/>
                        </a:rPr>
                        <a:t>Streaming Music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6292299"/>
                  </a:ext>
                </a:extLst>
              </a:tr>
              <a:tr h="190500">
                <a:tc>
                  <a:txBody>
                    <a:bodyPr/>
                    <a:lstStyle/>
                    <a:p>
                      <a:pPr algn="l" fontAlgn="b"/>
                      <a:r>
                        <a:rPr lang="en-US" sz="1100" u="none" strike="noStrike" dirty="0">
                          <a:effectLst/>
                        </a:rPr>
                        <a:t>Ring (per camera)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0331557"/>
                  </a:ext>
                </a:extLst>
              </a:tr>
              <a:tr h="190500">
                <a:tc>
                  <a:txBody>
                    <a:bodyPr/>
                    <a:lstStyle/>
                    <a:p>
                      <a:pPr algn="l" fontAlgn="b"/>
                      <a:r>
                        <a:rPr lang="en-US" sz="1100" u="none" strike="noStrike">
                          <a:effectLst/>
                        </a:rPr>
                        <a:t>Gaming (recommended)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10-25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528652"/>
                  </a:ext>
                </a:extLst>
              </a:tr>
              <a:tr h="190500">
                <a:tc>
                  <a:txBody>
                    <a:bodyPr/>
                    <a:lstStyle/>
                    <a:p>
                      <a:pPr algn="l" fontAlgn="b"/>
                      <a:r>
                        <a:rPr lang="en-US" sz="1100" u="none" strike="noStrike">
                          <a:effectLst/>
                        </a:rPr>
                        <a:t>smart phones (idle email syncing, etc.)</a:t>
                      </a:r>
                    </a:p>
                  </a:txBody>
                  <a:tcPr marL="9525" marR="9525" marT="9525" marB="0" anchor="b"/>
                </a:tc>
                <a:tc>
                  <a:txBody>
                    <a:bodyPr/>
                    <a:lstStyle/>
                    <a:p>
                      <a:pPr algn="r" fontAlgn="b"/>
                      <a:r>
                        <a:rPr lang="en-US" sz="1100" u="none" strike="noStrike">
                          <a:effectLst/>
                        </a:rPr>
                        <a:t>.25Mbps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759056"/>
                  </a:ext>
                </a:extLst>
              </a:tr>
              <a:tr h="190500">
                <a:tc>
                  <a:txBody>
                    <a:bodyPr/>
                    <a:lstStyle/>
                    <a:p>
                      <a:pPr algn="r" fontAlgn="b"/>
                      <a:r>
                        <a:rPr lang="en-US" sz="1100" u="none" strike="noStrike">
                          <a:effectLst/>
                        </a:rPr>
                        <a:t>voice calls over WiFi (VoIP)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1Mbps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45647"/>
                  </a:ext>
                </a:extLst>
              </a:tr>
              <a:tr h="190500">
                <a:tc>
                  <a:txBody>
                    <a:bodyPr/>
                    <a:lstStyle/>
                    <a:p>
                      <a:pPr algn="l" fontAlgn="b"/>
                      <a:r>
                        <a:rPr lang="en-US" sz="1100" u="none" strike="noStrike">
                          <a:effectLst/>
                        </a:rPr>
                        <a:t>smart plug/bulb (burst)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 Mbps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06391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1596273"/>
                  </a:ext>
                </a:extLst>
              </a:tr>
            </a:tbl>
          </a:graphicData>
        </a:graphic>
      </p:graphicFrame>
      <p:sp>
        <p:nvSpPr>
          <p:cNvPr id="11" name="TextBox 10">
            <a:extLst>
              <a:ext uri="{FF2B5EF4-FFF2-40B4-BE49-F238E27FC236}">
                <a16:creationId xmlns:a16="http://schemas.microsoft.com/office/drawing/2014/main" id="{BBA1EC54-E7B9-46E4-A6F8-5510A23F0673}"/>
              </a:ext>
            </a:extLst>
          </p:cNvPr>
          <p:cNvSpPr txBox="1"/>
          <p:nvPr/>
        </p:nvSpPr>
        <p:spPr>
          <a:xfrm>
            <a:off x="178568" y="5613372"/>
            <a:ext cx="4486924" cy="954107"/>
          </a:xfrm>
          <a:prstGeom prst="rect">
            <a:avLst/>
          </a:prstGeom>
          <a:noFill/>
        </p:spPr>
        <p:txBody>
          <a:bodyPr wrap="square" rtlCol="0">
            <a:spAutoFit/>
          </a:bodyPr>
          <a:lstStyle/>
          <a:p>
            <a:r>
              <a:rPr lang="en-US" sz="1400" dirty="0"/>
              <a:t>Hypothetical: 3 Teams connections, streaming a 4k movie, 2 audio streams, 3 home cameras, active video game, 4 smart phone connections, 1 </a:t>
            </a:r>
            <a:r>
              <a:rPr lang="en-US" sz="1400" dirty="0" err="1"/>
              <a:t>WiFi</a:t>
            </a:r>
            <a:r>
              <a:rPr lang="en-US" sz="1400" dirty="0"/>
              <a:t> phone call, 10 home smart plugs will consume nearly all of a 100 Mbps Internet connection.</a:t>
            </a:r>
          </a:p>
        </p:txBody>
      </p:sp>
      <p:pic>
        <p:nvPicPr>
          <p:cNvPr id="1026" name="Picture 2" descr="Image result for bandwidth speed clip art">
            <a:extLst>
              <a:ext uri="{FF2B5EF4-FFF2-40B4-BE49-F238E27FC236}">
                <a16:creationId xmlns:a16="http://schemas.microsoft.com/office/drawing/2014/main" id="{7A81586C-3476-4286-8CCF-BED68BA7E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0" y="0"/>
            <a:ext cx="4936982" cy="298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7" name="Text: Modem/Router">
            <a:extLst>
              <a:ext uri="{FF2B5EF4-FFF2-40B4-BE49-F238E27FC236}">
                <a16:creationId xmlns:a16="http://schemas.microsoft.com/office/drawing/2014/main" id="{915C6DFA-A893-42A1-A465-19325C0E980C}"/>
              </a:ext>
            </a:extLst>
          </p:cNvPr>
          <p:cNvSpPr/>
          <p:nvPr/>
        </p:nvSpPr>
        <p:spPr>
          <a:xfrm>
            <a:off x="9143" y="0"/>
            <a:ext cx="5883657" cy="3428990"/>
          </a:xfrm>
          <a:prstGeom prst="roundRect">
            <a:avLst>
              <a:gd name="adj" fmla="val 51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Like computers, modems and routers sometimes get stuck in a bad, slow, overloaded state. This problem can be fixed with a </a:t>
            </a:r>
            <a:r>
              <a:rPr lang="en-US" u="sng" dirty="0"/>
              <a:t>reboot</a:t>
            </a:r>
            <a:r>
              <a:rPr lang="en-US" dirty="0"/>
              <a:t>.</a:t>
            </a:r>
          </a:p>
          <a:p>
            <a:pPr algn="ctr"/>
            <a:endParaRPr lang="en-US" sz="1200" dirty="0"/>
          </a:p>
          <a:p>
            <a:pPr algn="ctr"/>
            <a:r>
              <a:rPr lang="en-US" dirty="0"/>
              <a:t>The router connects to the modem, which is connected to the cable coming out of the wall. To reboot them, unplug each from their respective power outlets for ten seconds before plugging them back in. It may take a few minutes for your modem to reconnect to your Internet service provider and bring your Internet connection online, so be patient.</a:t>
            </a:r>
          </a:p>
        </p:txBody>
      </p:sp>
      <p:sp>
        <p:nvSpPr>
          <p:cNvPr id="8" name="Text: Wi-Fi Signal">
            <a:extLst>
              <a:ext uri="{FF2B5EF4-FFF2-40B4-BE49-F238E27FC236}">
                <a16:creationId xmlns:a16="http://schemas.microsoft.com/office/drawing/2014/main" id="{529DC482-23FF-43BE-84DC-80134D73BC33}"/>
              </a:ext>
            </a:extLst>
          </p:cNvPr>
          <p:cNvSpPr/>
          <p:nvPr/>
        </p:nvSpPr>
        <p:spPr>
          <a:xfrm>
            <a:off x="5892800" y="0"/>
            <a:ext cx="6299201" cy="3419301"/>
          </a:xfrm>
          <a:prstGeom prst="roundRect">
            <a:avLst>
              <a:gd name="adj" fmla="val 6884"/>
            </a:avLst>
          </a:prstGeom>
          <a:solidFill>
            <a:schemeClr val="accent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600" dirty="0"/>
              <a:t>A weak Wi-Fi connection can seem like an Internet connection problem, especially since it can affect all the devices in your home. There are quite a few reasons you may have a weak Wi-Fi connection. The airwaves could be congested with too many devices nearby, especially if you’re using </a:t>
            </a:r>
            <a:r>
              <a:rPr lang="en-US" sz="1600" u="sng" dirty="0">
                <a:solidFill>
                  <a:schemeClr val="accent2">
                    <a:lumMod val="25000"/>
                    <a:lumOff val="75000"/>
                  </a:schemeClr>
                </a:solidFill>
                <a:hlinkClick r:id="rId3">
                  <a:extLst>
                    <a:ext uri="{A12FA001-AC4F-418D-AE19-62706E023703}">
                      <ahyp:hlinkClr xmlns:ahyp="http://schemas.microsoft.com/office/drawing/2018/hyperlinkcolor" val="tx"/>
                    </a:ext>
                  </a:extLst>
                </a:hlinkClick>
              </a:rPr>
              <a:t>2.4 GHz and not 5 GHz</a:t>
            </a:r>
            <a:r>
              <a:rPr lang="en-US" sz="1600" dirty="0"/>
              <a:t>. Interference is a particularly common problem in denser urban areas. For example, if you live in an apartment complex with neighbors who have a bunch of wireless routers and other devices.</a:t>
            </a:r>
          </a:p>
          <a:p>
            <a:pPr algn="ctr">
              <a:spcAft>
                <a:spcPts val="1200"/>
              </a:spcAft>
            </a:pPr>
            <a:r>
              <a:rPr lang="en-US" sz="1600" b="1" u="sng" dirty="0">
                <a:solidFill>
                  <a:schemeClr val="accent2">
                    <a:lumMod val="90000"/>
                    <a:lumOff val="10000"/>
                  </a:schemeClr>
                </a:solidFill>
              </a:rPr>
              <a:t>Note:</a:t>
            </a:r>
            <a:r>
              <a:rPr lang="en-US" sz="1600" b="1" dirty="0">
                <a:solidFill>
                  <a:schemeClr val="accent2">
                    <a:lumMod val="90000"/>
                    <a:lumOff val="10000"/>
                  </a:schemeClr>
                </a:solidFill>
              </a:rPr>
              <a:t>  </a:t>
            </a:r>
            <a:r>
              <a:rPr lang="en-US" sz="1600" i="1" dirty="0">
                <a:solidFill>
                  <a:schemeClr val="accent2">
                    <a:lumMod val="90000"/>
                    <a:lumOff val="10000"/>
                  </a:schemeClr>
                </a:solidFill>
              </a:rPr>
              <a:t>2.4 GHz will get you greater range, but 5 GHz can improve speed and connection reliability.</a:t>
            </a:r>
          </a:p>
        </p:txBody>
      </p:sp>
      <p:sp>
        <p:nvSpPr>
          <p:cNvPr id="9" name="Text: Bandwidth Saturation">
            <a:extLst>
              <a:ext uri="{FF2B5EF4-FFF2-40B4-BE49-F238E27FC236}">
                <a16:creationId xmlns:a16="http://schemas.microsoft.com/office/drawing/2014/main" id="{3B0CE748-FCB1-44F8-8229-3FCED64D6BF0}"/>
              </a:ext>
            </a:extLst>
          </p:cNvPr>
          <p:cNvSpPr/>
          <p:nvPr/>
        </p:nvSpPr>
        <p:spPr>
          <a:xfrm>
            <a:off x="-1" y="3419301"/>
            <a:ext cx="5911273" cy="3438699"/>
          </a:xfrm>
          <a:prstGeom prst="roundRect">
            <a:avLst>
              <a:gd name="adj" fmla="val 814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Your Internet connection is shared by all the devices in your home, so other devices on your network could be saturating your Internet connection, slowing things down for everyone else.</a:t>
            </a:r>
          </a:p>
          <a:p>
            <a:pPr algn="ctr"/>
            <a:r>
              <a:rPr lang="en-US" sz="1600" dirty="0">
                <a:solidFill>
                  <a:schemeClr val="bg1"/>
                </a:solidFill>
              </a:rPr>
              <a:t>For example, if two people are streaming Netflix and one person is trying to download a file with Steam, everyone’s experience will slow down. Stop (or slow down) some of those other downloads to speed things up.</a:t>
            </a:r>
          </a:p>
          <a:p>
            <a:pPr algn="ctr"/>
            <a:r>
              <a:rPr lang="en-US" sz="1600" dirty="0"/>
              <a:t>If this is a particularly frequent problem, you may have to upgrade your internet package.</a:t>
            </a:r>
            <a:endParaRPr lang="en-US" sz="1600" dirty="0">
              <a:solidFill>
                <a:schemeClr val="bg1"/>
              </a:solidFill>
            </a:endParaRPr>
          </a:p>
        </p:txBody>
      </p:sp>
      <p:sp>
        <p:nvSpPr>
          <p:cNvPr id="10" name="Text: Slow DNS Server">
            <a:extLst>
              <a:ext uri="{FF2B5EF4-FFF2-40B4-BE49-F238E27FC236}">
                <a16:creationId xmlns:a16="http://schemas.microsoft.com/office/drawing/2014/main" id="{DDBA1C45-CE4E-4920-8D05-FA08FC296EB1}"/>
              </a:ext>
            </a:extLst>
          </p:cNvPr>
          <p:cNvSpPr/>
          <p:nvPr/>
        </p:nvSpPr>
        <p:spPr>
          <a:xfrm>
            <a:off x="5911272" y="3419301"/>
            <a:ext cx="6280728" cy="3438699"/>
          </a:xfrm>
          <a:prstGeom prst="roundRect">
            <a:avLst>
              <a:gd name="adj" fmla="val 7237"/>
            </a:avLst>
          </a:prstGeom>
          <a:solidFill>
            <a:schemeClr val="accent5">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t>In some cases, switching DNS servers can help speed up your apparent connection speed if your default Internet service provider DNS servers are slow.</a:t>
            </a:r>
          </a:p>
          <a:p>
            <a:pPr>
              <a:spcAft>
                <a:spcPts val="600"/>
              </a:spcAft>
            </a:pPr>
            <a:r>
              <a:rPr lang="en-US" sz="1400" b="1" u="sng" dirty="0">
                <a:solidFill>
                  <a:srgbClr val="FFFF00"/>
                </a:solidFill>
              </a:rPr>
              <a:t>How DNS works: </a:t>
            </a:r>
            <a:r>
              <a:rPr lang="en-US" sz="1400" i="1" dirty="0">
                <a:solidFill>
                  <a:srgbClr val="FFFF00"/>
                </a:solidFill>
              </a:rPr>
              <a:t>When you connect to a website like google.com, your computer contacts its DNS servers and asks “What numerical IP address is associated with google.com?” It gets an answer back and connects to that IP address, which may be something like 216.58.193.78 and then connects to that address.</a:t>
            </a:r>
          </a:p>
          <a:p>
            <a:pPr>
              <a:spcAft>
                <a:spcPts val="600"/>
              </a:spcAft>
            </a:pPr>
            <a:r>
              <a:rPr lang="en-US" sz="1400" dirty="0"/>
              <a:t>Typically, your DNS servers are provided by your Internet service provider. But, if they’re slow or overloaded, you may be able to get better speed by switching to another set of DNS servers. </a:t>
            </a:r>
            <a:r>
              <a:rPr lang="en-US" sz="1400" dirty="0">
                <a:solidFill>
                  <a:schemeClr val="accent2">
                    <a:lumMod val="25000"/>
                    <a:lumOff val="75000"/>
                  </a:schemeClr>
                </a:solidFill>
                <a:hlinkClick r:id="rId4">
                  <a:extLst>
                    <a:ext uri="{A12FA001-AC4F-418D-AE19-62706E023703}">
                      <ahyp:hlinkClr xmlns:ahyp="http://schemas.microsoft.com/office/drawing/2018/hyperlinkcolor" val="tx"/>
                    </a:ext>
                  </a:extLst>
                </a:hlinkClick>
              </a:rPr>
              <a:t>Google Public DNS </a:t>
            </a:r>
            <a:r>
              <a:rPr lang="en-US" sz="1400" dirty="0"/>
              <a:t>and OpenDNS are both popular.</a:t>
            </a:r>
            <a:r>
              <a:rPr lang="en-US" sz="1400" b="1" dirty="0"/>
              <a:t> </a:t>
            </a:r>
            <a:r>
              <a:rPr lang="en-US" sz="1400" dirty="0"/>
              <a:t>Also: Call Your ISP and Report the Problem</a:t>
            </a:r>
          </a:p>
        </p:txBody>
      </p:sp>
    </p:spTree>
    <p:extLst>
      <p:ext uri="{BB962C8B-B14F-4D97-AF65-F5344CB8AC3E}">
        <p14:creationId xmlns:p14="http://schemas.microsoft.com/office/powerpoint/2010/main" val="9931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3"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8"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239802" y="367137"/>
            <a:ext cx="3686159" cy="1466055"/>
          </a:xfrm>
        </p:spPr>
        <p:txBody>
          <a:bodyPr/>
          <a:lstStyle/>
          <a:p>
            <a:r>
              <a:rPr lang="en-US"/>
              <a:t>Support</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a:xfrm>
            <a:off x="4003829" y="1013068"/>
            <a:ext cx="4003829" cy="1197472"/>
          </a:xfrm>
        </p:spPr>
        <p:txBody>
          <a:bodyPr>
            <a:normAutofit fontScale="92500" lnSpcReduction="10000"/>
          </a:bodyPr>
          <a:lstStyle/>
          <a:p>
            <a:r>
              <a:rPr lang="en-US" dirty="0"/>
              <a:t>Teachers and IT Staff are ready to assist you with your support needs.</a:t>
            </a:r>
          </a:p>
          <a:p>
            <a:r>
              <a:rPr lang="en-US" b="0" dirty="0"/>
              <a:t>Please follow these steps to obtain support if previously provided suggestions do not resolve your concern. </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4003829" y="2375962"/>
            <a:ext cx="4216892" cy="4276629"/>
          </a:xfrm>
        </p:spPr>
        <p:txBody>
          <a:bodyPr>
            <a:normAutofit fontScale="92500" lnSpcReduction="10000"/>
          </a:bodyPr>
          <a:lstStyle/>
          <a:p>
            <a:pPr>
              <a:lnSpc>
                <a:spcPct val="100000"/>
              </a:lnSpc>
            </a:pPr>
            <a:r>
              <a:rPr lang="en-US" sz="1700" b="1" dirty="0"/>
              <a:t>INFORM</a:t>
            </a:r>
            <a:r>
              <a:rPr lang="en-US" sz="1500" dirty="0"/>
              <a:t> your teacher of your connectivity problem and describe the need to obtain class materials or assignments if needed. If available, use another device to attend class sessions.</a:t>
            </a:r>
            <a:endParaRPr lang="en-US" sz="1500" b="1" dirty="0">
              <a:solidFill>
                <a:srgbClr val="FFFF00"/>
              </a:solidFill>
            </a:endParaRPr>
          </a:p>
          <a:p>
            <a:pPr>
              <a:lnSpc>
                <a:spcPct val="100000"/>
              </a:lnSpc>
            </a:pPr>
            <a:r>
              <a:rPr lang="en-US" sz="1700" b="1" dirty="0"/>
              <a:t>SUBMIT</a:t>
            </a:r>
            <a:r>
              <a:rPr lang="en-US" sz="1500" dirty="0"/>
              <a:t> a MASD support ticket at </a:t>
            </a:r>
            <a:r>
              <a:rPr lang="en-US" sz="1500" b="1" dirty="0" err="1">
                <a:solidFill>
                  <a:srgbClr val="FFFF00"/>
                </a:solidFill>
                <a:hlinkClick r:id="rId2">
                  <a:extLst>
                    <a:ext uri="{A12FA001-AC4F-418D-AE19-62706E023703}">
                      <ahyp:hlinkClr xmlns:ahyp="http://schemas.microsoft.com/office/drawing/2018/hyperlinkcolor" val="tx"/>
                    </a:ext>
                  </a:extLst>
                </a:hlinkClick>
              </a:rPr>
              <a:t>moonarea.net</a:t>
            </a:r>
            <a:r>
              <a:rPr lang="en-US" sz="1500" b="1" dirty="0">
                <a:solidFill>
                  <a:srgbClr val="FFFF00"/>
                </a:solidFill>
                <a:hlinkClick r:id="rId2">
                  <a:extLst>
                    <a:ext uri="{A12FA001-AC4F-418D-AE19-62706E023703}">
                      <ahyp:hlinkClr xmlns:ahyp="http://schemas.microsoft.com/office/drawing/2018/hyperlinkcolor" val="tx"/>
                    </a:ext>
                  </a:extLst>
                </a:hlinkClick>
              </a:rPr>
              <a:t>/technology</a:t>
            </a:r>
            <a:r>
              <a:rPr lang="en-US" sz="1500" dirty="0">
                <a:solidFill>
                  <a:srgbClr val="FFFF00"/>
                </a:solidFill>
              </a:rPr>
              <a:t>. </a:t>
            </a:r>
            <a:r>
              <a:rPr lang="en-US" sz="1500" dirty="0"/>
              <a:t>A technician will review concern, review device health, perform </a:t>
            </a:r>
            <a:r>
              <a:rPr lang="en-US" dirty="0"/>
              <a:t>adjustments, and/or make suggestions if needed.</a:t>
            </a:r>
          </a:p>
          <a:p>
            <a:pPr marL="0" indent="0">
              <a:buNone/>
            </a:pPr>
            <a:endParaRPr lang="en-US" dirty="0"/>
          </a:p>
          <a:p>
            <a:pPr marL="0" indent="0">
              <a:lnSpc>
                <a:spcPct val="100000"/>
              </a:lnSpc>
              <a:spcBef>
                <a:spcPts val="600"/>
              </a:spcBef>
              <a:spcAft>
                <a:spcPts val="600"/>
              </a:spcAft>
              <a:buNone/>
            </a:pPr>
            <a:r>
              <a:rPr lang="en-US" b="1" u="sng" dirty="0"/>
              <a:t>Note: </a:t>
            </a:r>
            <a:r>
              <a:rPr lang="en-US" b="1" dirty="0"/>
              <a:t> </a:t>
            </a:r>
            <a:r>
              <a:rPr lang="en-US" dirty="0"/>
              <a:t>At this time, MASD IT technicians will attempt to resolve your concern </a:t>
            </a:r>
            <a:r>
              <a:rPr lang="en-US" b="1" dirty="0"/>
              <a:t>virtually</a:t>
            </a:r>
            <a:r>
              <a:rPr lang="en-US" dirty="0"/>
              <a:t> whenever possible. If necessary, an appointment can be requested to troubleshoot the devices in person.</a:t>
            </a:r>
          </a:p>
          <a:p>
            <a:pPr marL="0" indent="0">
              <a:lnSpc>
                <a:spcPct val="100000"/>
              </a:lnSpc>
              <a:spcBef>
                <a:spcPts val="600"/>
              </a:spcBef>
              <a:spcAft>
                <a:spcPts val="600"/>
              </a:spcAft>
              <a:buNone/>
            </a:pPr>
            <a:r>
              <a:rPr lang="en-US" dirty="0"/>
              <a:t>Technology appointments </a:t>
            </a:r>
            <a:r>
              <a:rPr lang="en-US" u="sng" dirty="0"/>
              <a:t>will be held at the Central Administration office</a:t>
            </a:r>
            <a:r>
              <a:rPr lang="en-US" dirty="0"/>
              <a:t> located in the rear of Moon High School</a:t>
            </a:r>
          </a:p>
          <a:p>
            <a:pPr marL="0" indent="0">
              <a:buNone/>
            </a:pPr>
            <a:r>
              <a:rPr lang="en-US" dirty="0"/>
              <a:t>8353 University Blvd. </a:t>
            </a:r>
          </a:p>
          <a:p>
            <a:pPr marL="0" indent="0">
              <a:buNone/>
            </a:pPr>
            <a:r>
              <a:rPr lang="en-US" dirty="0"/>
              <a:t>Moon Township, PA 15108</a:t>
            </a:r>
          </a:p>
        </p:txBody>
      </p:sp>
      <p:pic>
        <p:nvPicPr>
          <p:cNvPr id="19" name="Picture Placeholder 18" title="Decorative"/>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941167"/>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3D02402FCFAB45ABCE7F44C2026416" ma:contentTypeVersion="13" ma:contentTypeDescription="Create a new document." ma:contentTypeScope="" ma:versionID="91f011d536ad08136fec050e1ab2b028">
  <xsd:schema xmlns:xsd="http://www.w3.org/2001/XMLSchema" xmlns:xs="http://www.w3.org/2001/XMLSchema" xmlns:p="http://schemas.microsoft.com/office/2006/metadata/properties" xmlns:ns3="da54ca27-d1c7-47c3-8150-66f317ee59c0" xmlns:ns4="1226e332-55c4-440f-9195-cc01b61a3c9e" targetNamespace="http://schemas.microsoft.com/office/2006/metadata/properties" ma:root="true" ma:fieldsID="88742cb2e52657f016622ed2dbde8487" ns3:_="" ns4:_="">
    <xsd:import namespace="da54ca27-d1c7-47c3-8150-66f317ee59c0"/>
    <xsd:import namespace="1226e332-55c4-440f-9195-cc01b61a3c9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4ca27-d1c7-47c3-8150-66f317ee59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6e332-55c4-440f-9195-cc01b61a3c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35DF1-72CE-434D-BDED-3E013EACA8D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B63BF1-C8B3-4C75-AC52-1E940FEDD939}">
  <ds:schemaRefs>
    <ds:schemaRef ds:uri="http://schemas.microsoft.com/sharepoint/v3/contenttype/forms"/>
  </ds:schemaRefs>
</ds:datastoreItem>
</file>

<file path=customXml/itemProps3.xml><?xml version="1.0" encoding="utf-8"?>
<ds:datastoreItem xmlns:ds="http://schemas.openxmlformats.org/officeDocument/2006/customXml" ds:itemID="{B108EE95-3F32-47CE-A4DF-A94639FB8A0F}">
  <ds:schemaRefs>
    <ds:schemaRef ds:uri="1226e332-55c4-440f-9195-cc01b61a3c9e"/>
    <ds:schemaRef ds:uri="da54ca27-d1c7-47c3-8150-66f317ee5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12</TotalTime>
  <Words>1175</Words>
  <Application>Microsoft Office PowerPoint</Application>
  <PresentationFormat>Widescreen</PresentationFormat>
  <Paragraphs>61</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Constantia</vt:lpstr>
      <vt:lpstr>Corbel</vt:lpstr>
      <vt:lpstr>Helvetica Light</vt:lpstr>
      <vt:lpstr>Raleway</vt:lpstr>
      <vt:lpstr>Office Theme</vt:lpstr>
      <vt:lpstr>Live Instruction and Teams Meetings</vt:lpstr>
      <vt:lpstr>Network Connections</vt:lpstr>
      <vt:lpstr>Resolving Poor Connections to Teams Meetings</vt:lpstr>
      <vt:lpstr>PowerPoint Presentation</vt:lpstr>
      <vt:lpstr>PowerPoint Presentation</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Instruction and Teams Meetings</dc:title>
  <dc:creator>Trosan, Mike</dc:creator>
  <cp:lastModifiedBy>Roth, Greg</cp:lastModifiedBy>
  <cp:revision>4</cp:revision>
  <dcterms:created xsi:type="dcterms:W3CDTF">2021-01-04T13:48:52Z</dcterms:created>
  <dcterms:modified xsi:type="dcterms:W3CDTF">2021-02-18T14:14:11Z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801baa-dead-446d-bdea-7885ae1a17cc_Enabled">
    <vt:lpwstr>true</vt:lpwstr>
  </property>
  <property fmtid="{D5CDD505-2E9C-101B-9397-08002B2CF9AE}" pid="3" name="MSIP_Label_ca801baa-dead-446d-bdea-7885ae1a17cc_SetDate">
    <vt:lpwstr>2021-01-04T13:48:55Z</vt:lpwstr>
  </property>
  <property fmtid="{D5CDD505-2E9C-101B-9397-08002B2CF9AE}" pid="4" name="MSIP_Label_ca801baa-dead-446d-bdea-7885ae1a17cc_Method">
    <vt:lpwstr>Standard</vt:lpwstr>
  </property>
  <property fmtid="{D5CDD505-2E9C-101B-9397-08002B2CF9AE}" pid="5" name="MSIP_Label_ca801baa-dead-446d-bdea-7885ae1a17cc_Name">
    <vt:lpwstr>Default (No added Security) Label</vt:lpwstr>
  </property>
  <property fmtid="{D5CDD505-2E9C-101B-9397-08002B2CF9AE}" pid="6" name="MSIP_Label_ca801baa-dead-446d-bdea-7885ae1a17cc_SiteId">
    <vt:lpwstr>53ac7611-632f-4473-880d-cc9c77728492</vt:lpwstr>
  </property>
  <property fmtid="{D5CDD505-2E9C-101B-9397-08002B2CF9AE}" pid="7" name="MSIP_Label_ca801baa-dead-446d-bdea-7885ae1a17cc_ActionId">
    <vt:lpwstr>69c89349-49c1-4b9c-965e-00009d8d56bc</vt:lpwstr>
  </property>
  <property fmtid="{D5CDD505-2E9C-101B-9397-08002B2CF9AE}" pid="8" name="MSIP_Label_ca801baa-dead-446d-bdea-7885ae1a17cc_ContentBits">
    <vt:lpwstr>0</vt:lpwstr>
  </property>
  <property fmtid="{D5CDD505-2E9C-101B-9397-08002B2CF9AE}" pid="9" name="ContentTypeId">
    <vt:lpwstr>0x010100CA3D02402FCFAB45ABCE7F44C2026416</vt:lpwstr>
  </property>
</Properties>
</file>