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4"/>
  </p:notesMasterIdLst>
  <p:handoutMasterIdLst>
    <p:handoutMasterId r:id="rId195"/>
  </p:handoutMasterIdLst>
  <p:sldIdLst>
    <p:sldId id="459" r:id="rId2"/>
    <p:sldId id="25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85" r:id="rId20"/>
    <p:sldId id="284" r:id="rId21"/>
    <p:sldId id="275" r:id="rId22"/>
    <p:sldId id="274" r:id="rId23"/>
    <p:sldId id="281" r:id="rId24"/>
    <p:sldId id="282" r:id="rId25"/>
    <p:sldId id="289" r:id="rId26"/>
    <p:sldId id="287" r:id="rId27"/>
    <p:sldId id="288" r:id="rId28"/>
    <p:sldId id="276" r:id="rId29"/>
    <p:sldId id="278" r:id="rId30"/>
    <p:sldId id="277" r:id="rId31"/>
    <p:sldId id="28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9" r:id="rId56"/>
    <p:sldId id="320" r:id="rId57"/>
    <p:sldId id="318" r:id="rId58"/>
    <p:sldId id="321" r:id="rId59"/>
    <p:sldId id="322" r:id="rId60"/>
    <p:sldId id="317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2" r:id="rId70"/>
    <p:sldId id="333" r:id="rId71"/>
    <p:sldId id="334" r:id="rId72"/>
    <p:sldId id="335" r:id="rId73"/>
    <p:sldId id="336" r:id="rId74"/>
    <p:sldId id="339" r:id="rId75"/>
    <p:sldId id="340" r:id="rId76"/>
    <p:sldId id="341" r:id="rId77"/>
    <p:sldId id="342" r:id="rId78"/>
    <p:sldId id="343" r:id="rId79"/>
    <p:sldId id="344" r:id="rId80"/>
    <p:sldId id="337" r:id="rId81"/>
    <p:sldId id="345" r:id="rId82"/>
    <p:sldId id="346" r:id="rId83"/>
    <p:sldId id="347" r:id="rId84"/>
    <p:sldId id="348" r:id="rId85"/>
    <p:sldId id="349" r:id="rId86"/>
    <p:sldId id="352" r:id="rId87"/>
    <p:sldId id="460" r:id="rId88"/>
    <p:sldId id="350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3" r:id="rId108"/>
    <p:sldId id="374" r:id="rId109"/>
    <p:sldId id="375" r:id="rId110"/>
    <p:sldId id="376" r:id="rId111"/>
    <p:sldId id="371" r:id="rId112"/>
    <p:sldId id="372" r:id="rId113"/>
    <p:sldId id="377" r:id="rId114"/>
    <p:sldId id="378" r:id="rId115"/>
    <p:sldId id="379" r:id="rId116"/>
    <p:sldId id="380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400" r:id="rId135"/>
    <p:sldId id="401" r:id="rId136"/>
    <p:sldId id="402" r:id="rId137"/>
    <p:sldId id="403" r:id="rId138"/>
    <p:sldId id="404" r:id="rId139"/>
    <p:sldId id="399" r:id="rId140"/>
    <p:sldId id="405" r:id="rId141"/>
    <p:sldId id="406" r:id="rId142"/>
    <p:sldId id="407" r:id="rId143"/>
    <p:sldId id="408" r:id="rId144"/>
    <p:sldId id="409" r:id="rId145"/>
    <p:sldId id="410" r:id="rId146"/>
    <p:sldId id="411" r:id="rId147"/>
    <p:sldId id="412" r:id="rId148"/>
    <p:sldId id="413" r:id="rId149"/>
    <p:sldId id="414" r:id="rId150"/>
    <p:sldId id="415" r:id="rId151"/>
    <p:sldId id="424" r:id="rId152"/>
    <p:sldId id="425" r:id="rId153"/>
    <p:sldId id="426" r:id="rId154"/>
    <p:sldId id="427" r:id="rId155"/>
    <p:sldId id="422" r:id="rId156"/>
    <p:sldId id="423" r:id="rId157"/>
    <p:sldId id="421" r:id="rId158"/>
    <p:sldId id="419" r:id="rId159"/>
    <p:sldId id="420" r:id="rId160"/>
    <p:sldId id="416" r:id="rId161"/>
    <p:sldId id="417" r:id="rId162"/>
    <p:sldId id="418" r:id="rId163"/>
    <p:sldId id="429" r:id="rId164"/>
    <p:sldId id="430" r:id="rId165"/>
    <p:sldId id="431" r:id="rId166"/>
    <p:sldId id="432" r:id="rId167"/>
    <p:sldId id="433" r:id="rId168"/>
    <p:sldId id="434" r:id="rId169"/>
    <p:sldId id="435" r:id="rId170"/>
    <p:sldId id="436" r:id="rId171"/>
    <p:sldId id="437" r:id="rId172"/>
    <p:sldId id="438" r:id="rId173"/>
    <p:sldId id="439" r:id="rId174"/>
    <p:sldId id="445" r:id="rId175"/>
    <p:sldId id="446" r:id="rId176"/>
    <p:sldId id="447" r:id="rId177"/>
    <p:sldId id="448" r:id="rId178"/>
    <p:sldId id="449" r:id="rId179"/>
    <p:sldId id="450" r:id="rId180"/>
    <p:sldId id="451" r:id="rId181"/>
    <p:sldId id="461" r:id="rId182"/>
    <p:sldId id="452" r:id="rId183"/>
    <p:sldId id="453" r:id="rId184"/>
    <p:sldId id="454" r:id="rId185"/>
    <p:sldId id="455" r:id="rId186"/>
    <p:sldId id="456" r:id="rId187"/>
    <p:sldId id="457" r:id="rId188"/>
    <p:sldId id="458" r:id="rId189"/>
    <p:sldId id="441" r:id="rId190"/>
    <p:sldId id="442" r:id="rId191"/>
    <p:sldId id="443" r:id="rId192"/>
    <p:sldId id="444" r:id="rId1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4" autoAdjust="0"/>
    <p:restoredTop sz="90929"/>
  </p:normalViewPr>
  <p:slideViewPr>
    <p:cSldViewPr>
      <p:cViewPr varScale="1">
        <p:scale>
          <a:sx n="93" d="100"/>
          <a:sy n="93" d="100"/>
        </p:scale>
        <p:origin x="9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52"/>
    </p:cViewPr>
  </p:sorterViewPr>
  <p:notesViewPr>
    <p:cSldViewPr>
      <p:cViewPr varScale="1">
        <p:scale>
          <a:sx n="141" d="100"/>
          <a:sy n="141" d="100"/>
        </p:scale>
        <p:origin x="-36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heme" Target="theme/theme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9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handoutMaster" Target="handoutMasters/handoutMaster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59711-7E3B-4148-9C59-A4CEDFF54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AD398-6EFB-4050-A870-B849336CD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2D24D-ED4D-4C37-A4CA-4E30225DB242}" type="slidenum">
              <a:rPr lang="en-US"/>
              <a:pPr/>
              <a:t>1</a:t>
            </a:fld>
            <a:endParaRPr lang="en-US"/>
          </a:p>
        </p:txBody>
      </p:sp>
      <p:sp>
        <p:nvSpPr>
          <p:cNvPr id="23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88E67-9C52-480F-953C-3EFF33A6CA87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217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46E2C-CA32-45D7-9666-C076B3821B3B}" type="slidenum">
              <a:rPr lang="en-US"/>
              <a:pPr/>
              <a:t>100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1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FB817-1E78-43E1-B032-D53D7EF2800E}" type="slidenum">
              <a:rPr lang="en-US"/>
              <a:pPr/>
              <a:t>101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99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B77B-D706-4CE4-9695-E97399B68C62}" type="slidenum">
              <a:rPr lang="en-US"/>
              <a:pPr/>
              <a:t>102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64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B51A6-68B7-4E49-9FB8-9C3F32E05ACC}" type="slidenum">
              <a:rPr lang="en-US"/>
              <a:pPr/>
              <a:t>103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98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D063D-1B86-402A-BE03-F699E37BE20E}" type="slidenum">
              <a:rPr lang="en-US"/>
              <a:pPr/>
              <a:t>104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567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175B6-BF13-4B8B-A3A3-1EBC7CB9A79A}" type="slidenum">
              <a:rPr lang="en-US"/>
              <a:pPr/>
              <a:t>105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59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8750-610B-49B9-B87D-FA510D5D6A30}" type="slidenum">
              <a:rPr lang="en-US"/>
              <a:pPr/>
              <a:t>106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261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56908-5F0A-47DF-939A-97DF0E92B178}" type="slidenum">
              <a:rPr lang="en-US"/>
              <a:pPr/>
              <a:t>107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539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F03BF-A82D-4AB8-B913-F185C94FBBDF}" type="slidenum">
              <a:rPr lang="en-US"/>
              <a:pPr/>
              <a:t>108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106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C79EE-9E59-4CC4-9D3F-F299F2ABA1D4}" type="slidenum">
              <a:rPr lang="en-US"/>
              <a:pPr/>
              <a:t>109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6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11FF5-77E8-4270-8DB4-CC92C2DE991B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248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606CB-FF8A-4427-9163-FF9B5C40A64B}" type="slidenum">
              <a:rPr lang="en-US"/>
              <a:pPr/>
              <a:t>110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2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5AEBA-B085-49D2-AA91-EA448208B451}" type="slidenum">
              <a:rPr lang="en-US"/>
              <a:pPr/>
              <a:t>111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506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AA11A-5DB7-4514-8653-350EEE5ED6EC}" type="slidenum">
              <a:rPr lang="en-US"/>
              <a:pPr/>
              <a:t>112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18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76238-2832-4093-BF74-EF3B493F1301}" type="slidenum">
              <a:rPr lang="en-US"/>
              <a:pPr/>
              <a:t>113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876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F8FED-4742-4AA6-8C00-F7C5BE8AD977}" type="slidenum">
              <a:rPr lang="en-US"/>
              <a:pPr/>
              <a:t>114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048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DAEB0-D3F0-49C0-87D7-910F2BD743B7}" type="slidenum">
              <a:rPr lang="en-US"/>
              <a:pPr/>
              <a:t>115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442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6A85F-BE54-492B-8A70-22E6773588F7}" type="slidenum">
              <a:rPr lang="en-US"/>
              <a:pPr/>
              <a:t>116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078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1521C-31EB-4840-8A26-F715625B66C9}" type="slidenum">
              <a:rPr lang="en-US"/>
              <a:pPr/>
              <a:t>117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73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19B40-E8BB-476A-8B5B-59FF68B5E2D1}" type="slidenum">
              <a:rPr lang="en-US"/>
              <a:pPr/>
              <a:t>118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039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5CD9-7CC5-421A-B8F1-6AFB89CEF950}" type="slidenum">
              <a:rPr lang="en-US"/>
              <a:pPr/>
              <a:t>119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1584A-9D18-4FFF-9B90-E0A3F66262A2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757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F3C7C-3197-4463-8FDB-894C9AEC0CC1}" type="slidenum">
              <a:rPr lang="en-US"/>
              <a:pPr/>
              <a:t>120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010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1E939-7A7C-4B47-ACAF-C4A4C35199C4}" type="slidenum">
              <a:rPr lang="en-US"/>
              <a:pPr/>
              <a:t>121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93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C4FB-0E61-4BDB-AA4B-5EEA42733C1E}" type="slidenum">
              <a:rPr lang="en-US"/>
              <a:pPr/>
              <a:t>122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872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9EC3F-0109-4637-99CF-BE4352361CDB}" type="slidenum">
              <a:rPr lang="en-US"/>
              <a:pPr/>
              <a:t>123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92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4CB3-0321-49DC-BD7C-39DF7CEB1D83}" type="slidenum">
              <a:rPr lang="en-US"/>
              <a:pPr/>
              <a:t>124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3475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866C1-FC82-4004-A928-92DAB111D488}" type="slidenum">
              <a:rPr lang="en-US"/>
              <a:pPr/>
              <a:t>125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24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8CE80-A530-499A-AD88-263A6C086B9D}" type="slidenum">
              <a:rPr lang="en-US"/>
              <a:pPr/>
              <a:t>126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999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A96BD-5223-414C-8213-7B52C832E53B}" type="slidenum">
              <a:rPr lang="en-US"/>
              <a:pPr/>
              <a:t>127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332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7B08B-A0BE-4D7D-9844-5B5BCCE833F7}" type="slidenum">
              <a:rPr lang="en-US"/>
              <a:pPr/>
              <a:t>128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432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0D33C-9289-48E3-AA23-DCE6F5C8753C}" type="slidenum">
              <a:rPr lang="en-US"/>
              <a:pPr/>
              <a:t>129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E75A2-5E28-49F6-8F4B-380452601EDC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72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D0409-220F-4362-BFD3-2D1312CC5002}" type="slidenum">
              <a:rPr lang="en-US"/>
              <a:pPr/>
              <a:t>130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09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B20F0-1E8B-411F-87F8-EC32FDF3E03E}" type="slidenum">
              <a:rPr lang="en-US"/>
              <a:pPr/>
              <a:t>131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609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3302D-3B87-45A2-87C0-7E7499949C40}" type="slidenum">
              <a:rPr lang="en-US"/>
              <a:pPr/>
              <a:t>132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280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163A8-0932-4145-B43A-636638636538}" type="slidenum">
              <a:rPr lang="en-US"/>
              <a:pPr/>
              <a:t>133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6576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3E8B6-B533-43B0-9F75-FAEC578C7E96}" type="slidenum">
              <a:rPr lang="en-US"/>
              <a:pPr/>
              <a:t>134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254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1AF72-6E0C-4175-BB1B-EE1D874F154A}" type="slidenum">
              <a:rPr lang="en-US"/>
              <a:pPr/>
              <a:t>135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007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C9094-EEFD-4673-82A2-36DCDECC1BC6}" type="slidenum">
              <a:rPr lang="en-US"/>
              <a:pPr/>
              <a:t>136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1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C312B-389B-4A67-B494-7FA7DC9F0FFB}" type="slidenum">
              <a:rPr lang="en-US"/>
              <a:pPr/>
              <a:t>137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654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28418-5F88-4C88-9897-0FB3DC680DAD}" type="slidenum">
              <a:rPr lang="en-US"/>
              <a:pPr/>
              <a:t>138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9079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6ECDD-F76F-48CC-B3F1-F5D798A1B742}" type="slidenum">
              <a:rPr lang="en-US"/>
              <a:pPr/>
              <a:t>139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7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60979-94A8-407B-BA80-E2031AB3A2BF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1649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DC669-AC0E-4835-9CFC-C4BF95938DAA}" type="slidenum">
              <a:rPr lang="en-US"/>
              <a:pPr/>
              <a:t>140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753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76093-4843-4672-97C6-627A995F23FB}" type="slidenum">
              <a:rPr lang="en-US"/>
              <a:pPr/>
              <a:t>141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482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3D104-9BC9-4ABD-9BB4-D3B66670A733}" type="slidenum">
              <a:rPr lang="en-US"/>
              <a:pPr/>
              <a:t>142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644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614D2-27DC-4384-8A2E-C72BDCE70565}" type="slidenum">
              <a:rPr lang="en-US"/>
              <a:pPr/>
              <a:t>143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888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BF086-B26F-4FC7-BC93-F4392499BDE3}" type="slidenum">
              <a:rPr lang="en-US"/>
              <a:pPr/>
              <a:t>144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156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59EFC-637D-4723-A101-5134A7FA6A87}" type="slidenum">
              <a:rPr lang="en-US"/>
              <a:pPr/>
              <a:t>145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457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4670A-665D-410D-B5E5-71DA8F1E3C3D}" type="slidenum">
              <a:rPr lang="en-US"/>
              <a:pPr/>
              <a:t>146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717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EDEF9-B19D-48CB-A577-AAF2BD2F81E1}" type="slidenum">
              <a:rPr lang="en-US"/>
              <a:pPr/>
              <a:t>147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309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AC3FC-1744-46F1-A3EA-65D366C8A704}" type="slidenum">
              <a:rPr lang="en-US"/>
              <a:pPr/>
              <a:t>148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694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D4049-9FAD-443E-B097-06D0E92DAFE9}" type="slidenum">
              <a:rPr lang="en-US"/>
              <a:pPr/>
              <a:t>149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543A5-611C-4A67-BA00-5A7E5B887031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80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908DD-599D-4E59-9779-9288DC4EDC0A}" type="slidenum">
              <a:rPr lang="en-US"/>
              <a:pPr/>
              <a:t>150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445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15D7A-3A80-4D5C-9B76-B95F6E695234}" type="slidenum">
              <a:rPr lang="en-US"/>
              <a:pPr/>
              <a:t>151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434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E0CF7-8B33-4384-B2FF-CAFBA95C700C}" type="slidenum">
              <a:rPr lang="en-US"/>
              <a:pPr/>
              <a:t>152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5664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7040C-67CE-491E-B65F-F8FB6687AE59}" type="slidenum">
              <a:rPr lang="en-US"/>
              <a:pPr/>
              <a:t>153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311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C6870-9071-4C9A-9108-A57E6BF22F21}" type="slidenum">
              <a:rPr lang="en-US"/>
              <a:pPr/>
              <a:t>154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368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2A36D-1598-4882-9133-8CA2B7929BA7}" type="slidenum">
              <a:rPr lang="en-US"/>
              <a:pPr/>
              <a:t>155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746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8C1E-F818-4280-A50F-3AB6B36CF040}" type="slidenum">
              <a:rPr lang="en-US"/>
              <a:pPr/>
              <a:t>156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51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D3B5-2AA6-4295-A482-6F8C8373F390}" type="slidenum">
              <a:rPr lang="en-US"/>
              <a:pPr/>
              <a:t>157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119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4CE93-0B2C-4FCB-93B0-B47E4D9B55C5}" type="slidenum">
              <a:rPr lang="en-US"/>
              <a:pPr/>
              <a:t>158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746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61734-51C8-4DA9-96CD-F52416F06250}" type="slidenum">
              <a:rPr lang="en-US"/>
              <a:pPr/>
              <a:t>159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54BAD-9977-4AAB-9E5A-70B499133B9C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855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E0374-E7A2-4430-B62C-94D0F8A4EE29}" type="slidenum">
              <a:rPr lang="en-US"/>
              <a:pPr/>
              <a:t>160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81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BDA56-CA71-44A8-AC2F-D85D336A3118}" type="slidenum">
              <a:rPr lang="en-US"/>
              <a:pPr/>
              <a:t>161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894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9EA75-1F4B-44D2-8154-914F438A15FF}" type="slidenum">
              <a:rPr lang="en-US"/>
              <a:pPr/>
              <a:t>162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8234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893F0-AF12-4C72-8D28-134572CD1FDE}" type="slidenum">
              <a:rPr lang="en-US"/>
              <a:pPr/>
              <a:t>163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162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89AEC-8822-4611-8D39-1D7726A771A0}" type="slidenum">
              <a:rPr lang="en-US"/>
              <a:pPr/>
              <a:t>164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909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10A19-2C50-41DE-93F9-E1043EC7EF50}" type="slidenum">
              <a:rPr lang="en-US"/>
              <a:pPr/>
              <a:t>165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206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05EF8-7304-4425-B3BB-8AD39DA960A5}" type="slidenum">
              <a:rPr lang="en-US"/>
              <a:pPr/>
              <a:t>166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141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8AE4-1EF7-42B2-A3ED-3CB200BDD35E}" type="slidenum">
              <a:rPr lang="en-US"/>
              <a:pPr/>
              <a:t>167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968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7BC60-F6AA-4635-AC5E-2301A041A8F9}" type="slidenum">
              <a:rPr lang="en-US"/>
              <a:pPr/>
              <a:t>168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0944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AD68D-0BDE-42ED-AA6A-E52E253AE6EF}" type="slidenum">
              <a:rPr lang="en-US"/>
              <a:pPr/>
              <a:t>169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3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FE3A-D138-4772-9484-FAF031156A9D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482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3F79-9051-4545-897E-FEC18304E4FB}" type="slidenum">
              <a:rPr lang="en-US"/>
              <a:pPr/>
              <a:t>170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755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9F541-DF30-43D0-A0E0-0EE8C45D028E}" type="slidenum">
              <a:rPr lang="en-US"/>
              <a:pPr/>
              <a:t>171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5481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64F7B-1EBA-467E-A7A6-B240BBF6C47C}" type="slidenum">
              <a:rPr lang="en-US"/>
              <a:pPr/>
              <a:t>172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786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5D1F3-722B-40D6-96E8-BA4ED43329BC}" type="slidenum">
              <a:rPr lang="en-US"/>
              <a:pPr/>
              <a:t>173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319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91E6D-7768-44BA-9C21-60D458B3884E}" type="slidenum">
              <a:rPr lang="en-US"/>
              <a:pPr/>
              <a:t>174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909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5C78D-23EB-4C95-AFFC-425FB26D948F}" type="slidenum">
              <a:rPr lang="en-US"/>
              <a:pPr/>
              <a:t>175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207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16E85-88BF-40E6-8EC0-C79E386AC836}" type="slidenum">
              <a:rPr lang="en-US"/>
              <a:pPr/>
              <a:t>176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420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0EEFF-7B91-4F4E-8272-C60599F482E2}" type="slidenum">
              <a:rPr lang="en-US"/>
              <a:pPr/>
              <a:t>177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0657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08051-A0FE-4D16-B6F9-66D29045555C}" type="slidenum">
              <a:rPr lang="en-US"/>
              <a:pPr/>
              <a:t>178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163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67687-28C0-4F4D-AD36-1A55A4A313BA}" type="slidenum">
              <a:rPr lang="en-US"/>
              <a:pPr/>
              <a:t>179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F0413-9469-44B2-BFBA-7FE37F5D538E}" type="slidenum">
              <a:rPr lang="en-US"/>
              <a:pPr/>
              <a:t>18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000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B8B9F-5A72-436A-A6D3-197F83AD1B91}" type="slidenum">
              <a:rPr lang="en-US"/>
              <a:pPr/>
              <a:t>180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6533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7D39B-7A6D-43A1-8921-88698CAC8685}" type="slidenum">
              <a:rPr lang="en-US"/>
              <a:pPr/>
              <a:t>182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317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0A45A-74FA-4EBF-8B89-64720CF24737}" type="slidenum">
              <a:rPr lang="en-US"/>
              <a:pPr/>
              <a:t>183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37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70C19-9CB3-43EE-B6D9-0E26906EAE46}" type="slidenum">
              <a:rPr lang="en-US"/>
              <a:pPr/>
              <a:t>184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675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62F10-B3F4-4FC8-BDC2-56A664415B5B}" type="slidenum">
              <a:rPr lang="en-US"/>
              <a:pPr/>
              <a:t>185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41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6B35B-B989-4A8D-861F-7786079CE861}" type="slidenum">
              <a:rPr lang="en-US"/>
              <a:pPr/>
              <a:t>186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3499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C2B64-BCA2-4C77-8E35-45D3E5D9DACA}" type="slidenum">
              <a:rPr lang="en-US"/>
              <a:pPr/>
              <a:t>187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7594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BFBAC-E48B-4BF5-BB4A-C4D0BD9ACA4D}" type="slidenum">
              <a:rPr lang="en-US"/>
              <a:pPr/>
              <a:t>188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819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8CE3-F03C-4EFE-ADF4-ED64D13F2C0C}" type="slidenum">
              <a:rPr lang="en-US"/>
              <a:pPr/>
              <a:t>189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40624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E99E5-7705-4038-95CE-1F3A55149483}" type="slidenum">
              <a:rPr lang="en-US"/>
              <a:pPr/>
              <a:t>190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91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15FCA-90FF-49CE-A66D-55654E233C93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941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9A273-5C5D-4812-A1E8-41D97DE519F9}" type="slidenum">
              <a:rPr lang="en-US"/>
              <a:pPr/>
              <a:t>191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0896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348E1-6224-4F7A-B844-DAA627B6C76C}" type="slidenum">
              <a:rPr lang="en-US"/>
              <a:pPr/>
              <a:t>192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9B15B-8E96-4002-942C-959C6CB5A7F7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0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C360E-6B01-4071-B8FC-2C8AFE107177}" type="slidenum">
              <a:rPr lang="en-US"/>
              <a:pPr/>
              <a:t>20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7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56C3F-59D6-4804-9812-EDD98E550DB3}" type="slidenum">
              <a:rPr lang="en-US"/>
              <a:pPr/>
              <a:t>21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2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6ECC5-D35C-486B-8E38-225B273081F3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7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50E1F-EF9D-40DA-8BFE-CE4A01BD06D5}" type="slidenum">
              <a:rPr lang="en-US"/>
              <a:pPr/>
              <a:t>23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0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D0F82-26A9-4CE7-8A0B-BA41E0D31806}" type="slidenum">
              <a:rPr lang="en-US"/>
              <a:pPr/>
              <a:t>24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1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FDCF6-203A-44C8-8CEA-7FFB77F1E3B0}" type="slidenum">
              <a:rPr lang="en-US"/>
              <a:pPr/>
              <a:t>25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5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CCED7-8BA4-4BC7-B5A2-0EE92E21A12B}" type="slidenum">
              <a:rPr lang="en-US"/>
              <a:pPr/>
              <a:t>26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0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9B991-0A21-44DA-BA41-D29743BCDE49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4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31087-EF47-45C2-B90E-5B22782931F9}" type="slidenum">
              <a:rPr lang="en-US"/>
              <a:pPr/>
              <a:t>28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2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F7B9C-4A4D-429E-B409-5CB316A1331D}" type="slidenum">
              <a:rPr lang="en-US"/>
              <a:pPr/>
              <a:t>29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35F9-3D69-4143-8876-FF25F32E1550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9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1E1D5-0C63-4894-9485-D54C6F8DECC3}" type="slidenum">
              <a:rPr lang="en-US"/>
              <a:pPr/>
              <a:t>30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5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E3DA3-EA48-44E5-968E-FA9EAE246EE2}" type="slidenum">
              <a:rPr lang="en-US"/>
              <a:pPr/>
              <a:t>31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7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5701F-31F4-4F9A-9EE6-DCDFBB5EBD65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5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5D68F-D06E-4B1C-A946-4BBB8D153175}" type="slidenum">
              <a:rPr lang="en-US"/>
              <a:pPr/>
              <a:t>33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68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FE76B-4D4D-4BFA-8E46-6D8CA660708E}" type="slidenum">
              <a:rPr lang="en-US"/>
              <a:pPr/>
              <a:t>34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1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7C3B-0570-4BED-A7D9-89C305CF3F0C}" type="slidenum">
              <a:rPr lang="en-US"/>
              <a:pPr/>
              <a:t>35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8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AA424-E528-468E-A47D-F8355AE49FC9}" type="slidenum">
              <a:rPr lang="en-US"/>
              <a:pPr/>
              <a:t>36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5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83EA3-2400-4EAB-ADC6-F01556C388D3}" type="slidenum">
              <a:rPr lang="en-US"/>
              <a:pPr/>
              <a:t>37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11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A9AB8-4F3F-48FE-89E9-6FC8D3B91C9F}" type="slidenum">
              <a:rPr lang="en-US"/>
              <a:pPr/>
              <a:t>38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1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AC4D-C03D-403D-833C-C8949C71DB0D}" type="slidenum">
              <a:rPr lang="en-US"/>
              <a:pPr/>
              <a:t>39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69455-A2DC-4885-A569-F1259D741B45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4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57E1E-F8C6-4D0D-B0A7-BA186D9882F9}" type="slidenum">
              <a:rPr lang="en-US"/>
              <a:pPr/>
              <a:t>40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06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CEEDC-F758-41C4-8084-37FF2FEB3CE8}" type="slidenum">
              <a:rPr lang="en-US"/>
              <a:pPr/>
              <a:t>41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6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CC809-260D-4C7F-B057-A53FD45336A6}" type="slidenum">
              <a:rPr lang="en-US"/>
              <a:pPr/>
              <a:t>42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4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1185E-8934-4881-8508-FFA7556911EC}" type="slidenum">
              <a:rPr lang="en-US"/>
              <a:pPr/>
              <a:t>43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5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DA730-FCDB-41D9-BA8C-A20777024282}" type="slidenum">
              <a:rPr lang="en-US"/>
              <a:pPr/>
              <a:t>44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4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A22DB-437E-4C1B-B6A6-7738AC86E842}" type="slidenum">
              <a:rPr lang="en-US"/>
              <a:pPr/>
              <a:t>45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7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836C5-59F5-4BCC-A8A7-8853390DFBE9}" type="slidenum">
              <a:rPr lang="en-US"/>
              <a:pPr/>
              <a:t>46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0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0C1C2-0597-4164-B161-98B6DAD54D96}" type="slidenum">
              <a:rPr lang="en-US"/>
              <a:pPr/>
              <a:t>47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2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42470-DD26-4644-87FF-3892678D9047}" type="slidenum">
              <a:rPr lang="en-US"/>
              <a:pPr/>
              <a:t>48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58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F4BE-1C93-4E9F-A1FA-F4D82806BA81}" type="slidenum">
              <a:rPr lang="en-US"/>
              <a:pPr/>
              <a:t>49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6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F8EDB-B63C-4317-AD67-CAD6612B4944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15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78FB7-907B-4D0B-A889-83AC4A492362}" type="slidenum">
              <a:rPr lang="en-US"/>
              <a:pPr/>
              <a:t>50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49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5016E-EF8D-4000-AE8E-8AEE32F038E2}" type="slidenum">
              <a:rPr lang="en-US"/>
              <a:pPr/>
              <a:t>51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7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EA9C4-8625-4420-BD39-4D646128B410}" type="slidenum">
              <a:rPr lang="en-US"/>
              <a:pPr/>
              <a:t>52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51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04E8C-DF3F-4D73-A226-3376F92DFD08}" type="slidenum">
              <a:rPr lang="en-US"/>
              <a:pPr/>
              <a:t>53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32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C2C2A-DE53-47C3-8900-458DB7FBC2B9}" type="slidenum">
              <a:rPr lang="en-US"/>
              <a:pPr/>
              <a:t>54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8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12EE8-977C-453F-B970-43A7569A45EA}" type="slidenum">
              <a:rPr lang="en-US"/>
              <a:pPr/>
              <a:t>55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27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BD894-A955-44EC-B3DD-E3DB3750F390}" type="slidenum">
              <a:rPr lang="en-US"/>
              <a:pPr/>
              <a:t>56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67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90390-5F1A-462B-91F8-A3EFD69B332D}" type="slidenum">
              <a:rPr lang="en-US"/>
              <a:pPr/>
              <a:t>57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424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F35AC-D29F-49F6-B28B-657706F79FF7}" type="slidenum">
              <a:rPr lang="en-US"/>
              <a:pPr/>
              <a:t>58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18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189BC-6EC7-4137-9DB0-7617A677BA27}" type="slidenum">
              <a:rPr lang="en-US"/>
              <a:pPr/>
              <a:t>59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1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CEA8D-3880-404E-8012-CEEDEF6A0025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35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C5507-D328-42C2-934D-4E0A080CE2FD}" type="slidenum">
              <a:rPr lang="en-US"/>
              <a:pPr/>
              <a:t>60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94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1F60-A5F4-46F0-A0BF-A62AA01A3694}" type="slidenum">
              <a:rPr lang="en-US"/>
              <a:pPr/>
              <a:t>61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13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720DC-270F-412D-B70C-0D76C9AEE61F}" type="slidenum">
              <a:rPr lang="en-US"/>
              <a:pPr/>
              <a:t>62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25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4C44B-3CB5-44D5-926C-0C343EA9DF32}" type="slidenum">
              <a:rPr lang="en-US"/>
              <a:pPr/>
              <a:t>63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10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1D20C-FE56-4521-BA5B-53EB6CC5DD56}" type="slidenum">
              <a:rPr lang="en-US"/>
              <a:pPr/>
              <a:t>64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93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B978-C341-43BA-BD74-9B7BD7C8D8F2}" type="slidenum">
              <a:rPr lang="en-US"/>
              <a:pPr/>
              <a:t>65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77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1C04-B855-49FF-88CB-BEEE382117E1}" type="slidenum">
              <a:rPr lang="en-US"/>
              <a:pPr/>
              <a:t>66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32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DC8FC-A16A-4750-A801-A72DF063F544}" type="slidenum">
              <a:rPr lang="en-US"/>
              <a:pPr/>
              <a:t>67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928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DC9AD-42FB-40F2-BA80-70B7395EE4AE}" type="slidenum">
              <a:rPr lang="en-US"/>
              <a:pPr/>
              <a:t>68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72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349C9-DB68-4F35-B3FE-8F1F5FF65ADB}" type="slidenum">
              <a:rPr lang="en-US"/>
              <a:pPr/>
              <a:t>69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0B2AE-2104-4ECD-A38B-543C9D73206F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44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6665B-F8AD-42C8-8FC4-F3F06D595DD2}" type="slidenum">
              <a:rPr lang="en-US"/>
              <a:pPr/>
              <a:t>70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28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E2916-881A-4F07-9E81-A299E7559280}" type="slidenum">
              <a:rPr lang="en-US"/>
              <a:pPr/>
              <a:t>71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54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A23B-3368-4A69-ABD4-D07209CCAE51}" type="slidenum">
              <a:rPr lang="en-US"/>
              <a:pPr/>
              <a:t>72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4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43BC-D5F5-41A4-89DD-FAFDFEEC1639}" type="slidenum">
              <a:rPr lang="en-US"/>
              <a:pPr/>
              <a:t>73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01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D185B-0639-4CA0-8731-C8D54962A8BB}" type="slidenum">
              <a:rPr lang="en-US"/>
              <a:pPr/>
              <a:t>74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49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E7B4F-84A9-4E58-BBC3-A536AD94D419}" type="slidenum">
              <a:rPr lang="en-US"/>
              <a:pPr/>
              <a:t>75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25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2584A-B603-4BCB-98D5-078BFEB09BE7}" type="slidenum">
              <a:rPr lang="en-US"/>
              <a:pPr/>
              <a:t>76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72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4AB1C-480A-4797-85A4-81CBFDFF73C9}" type="slidenum">
              <a:rPr lang="en-US"/>
              <a:pPr/>
              <a:t>77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41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B673B-9E9C-4D59-B393-31A311E3C499}" type="slidenum">
              <a:rPr lang="en-US"/>
              <a:pPr/>
              <a:t>78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87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1EB83-4B16-4CCF-B189-824FC26D4673}" type="slidenum">
              <a:rPr lang="en-US"/>
              <a:pPr/>
              <a:t>79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CBF9-A269-4075-A84E-C1AF05C2DC62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01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736C5-0FAE-4487-884E-B5D96A9EB418}" type="slidenum">
              <a:rPr lang="en-US"/>
              <a:pPr/>
              <a:t>80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5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E4D8D-C993-437B-92E0-2042CAD5042A}" type="slidenum">
              <a:rPr lang="en-US"/>
              <a:pPr/>
              <a:t>81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54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BEE5-5A64-4C20-8FDF-F8E9455DB780}" type="slidenum">
              <a:rPr lang="en-US"/>
              <a:pPr/>
              <a:t>82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4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6BB52-1D76-43C7-B8D1-1E1D08F06625}" type="slidenum">
              <a:rPr lang="en-US"/>
              <a:pPr/>
              <a:t>83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0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9C376-3308-4EE3-875E-77C199B8DC69}" type="slidenum">
              <a:rPr lang="en-US"/>
              <a:pPr/>
              <a:t>84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22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02570-042A-4935-BB6E-2A2A60206294}" type="slidenum">
              <a:rPr lang="en-US"/>
              <a:pPr/>
              <a:t>85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83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3BA64-BDEA-4DED-AAC9-657EAE72C464}" type="slidenum">
              <a:rPr lang="en-US"/>
              <a:pPr/>
              <a:t>86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5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9A6C6-6F03-4FE5-A470-24FF08D9740D}" type="slidenum">
              <a:rPr lang="en-US"/>
              <a:pPr/>
              <a:t>87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71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9A6C6-6F03-4FE5-A470-24FF08D9740D}" type="slidenum">
              <a:rPr lang="en-US"/>
              <a:pPr/>
              <a:t>88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94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71212-62F4-415D-864C-9B3E2B24422C}" type="slidenum">
              <a:rPr lang="en-US"/>
              <a:pPr/>
              <a:t>89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843A-3658-403A-921F-FD311B22C93E}" type="slidenum">
              <a:rPr lang="en-US"/>
              <a:pPr/>
              <a:t>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018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7D423-6EAE-4F2F-AAA0-EE6E4098915C}" type="slidenum">
              <a:rPr lang="en-US"/>
              <a:pPr/>
              <a:t>90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627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859CA-DFE5-45A4-B4A9-5D23BDD161DD}" type="slidenum">
              <a:rPr lang="en-US"/>
              <a:pPr/>
              <a:t>91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338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5B03B-D97F-4B48-8454-540EB5B64ED4}" type="slidenum">
              <a:rPr lang="en-US"/>
              <a:pPr/>
              <a:t>92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436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2F5A6-FBE3-4A19-A190-D20AF1E1D762}" type="slidenum">
              <a:rPr lang="en-US"/>
              <a:pPr/>
              <a:t>93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B0A45-B7E8-488F-AB74-9A8AC56106AB}" type="slidenum">
              <a:rPr lang="en-US"/>
              <a:pPr/>
              <a:t>94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309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CC19C-3B13-4AA5-AB80-D7CDDF6E607E}" type="slidenum">
              <a:rPr lang="en-US"/>
              <a:pPr/>
              <a:t>95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34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A2BD6-5074-4634-978D-706FE1E6DF86}" type="slidenum">
              <a:rPr lang="en-US"/>
              <a:pPr/>
              <a:t>96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24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99105-B088-4546-9C63-2AD9D814571A}" type="slidenum">
              <a:rPr lang="en-US"/>
              <a:pPr/>
              <a:t>97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58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3434D-D5A9-4B8D-9C0F-0214A6A3799F}" type="slidenum">
              <a:rPr lang="en-US"/>
              <a:pPr/>
              <a:t>98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789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E17AB-8DFB-49FE-AFD8-A269F51CE0E1}" type="slidenum">
              <a:rPr lang="en-US"/>
              <a:pPr/>
              <a:t>99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F5FA4-A1E1-4D1A-8156-F0C517D7D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4017-3ADB-4AD4-9F5F-A76F7C670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522D1-7884-4960-ACAD-76FD2DC2E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C277-503C-4BD3-8335-1FC682E2C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2484-FE88-4272-8628-49C797ED0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F9FA1-0543-4104-80E6-510791EE2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2A45-FE13-4E68-9173-F0B8E7235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44F5-5535-4CFD-914A-15E4A6EEC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A707-ED00-4E4B-8D34-A16EECC36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62206-28BF-4999-9463-8773C812D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37BAF-F9E6-4E5A-9908-6C5B23175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A90716-31E8-4636-B11A-DCB9C6252C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Madison County Bus Driver’s</a:t>
            </a:r>
          </a:p>
        </p:txBody>
      </p:sp>
      <p:sp>
        <p:nvSpPr>
          <p:cNvPr id="237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FontTx/>
              <a:buNone/>
            </a:pPr>
            <a:r>
              <a:rPr lang="en-US" sz="15000"/>
              <a:t>Pre-Trip</a:t>
            </a:r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Pre-Trip Inspectio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6342063"/>
          </a:xfrm>
          <a:prstGeom prst="rect">
            <a:avLst/>
          </a:prstGeom>
          <a:noFill/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H="1" flipV="1">
            <a:off x="3657600" y="4800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895600" y="4876800"/>
            <a:ext cx="2514600" cy="685800"/>
          </a:xfrm>
          <a:noFill/>
          <a:ln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Hood latch is mounted and secure  No damage.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7220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057400" cy="639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visible cuts, bruises, blisters or bulges on outside of tire.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 flipV="1">
            <a:off x="6400800" y="4572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553200" y="5407710"/>
            <a:ext cx="20574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cracks, welds or </a:t>
            </a:r>
            <a:r>
              <a:rPr lang="en-US" sz="1200" dirty="0" smtClean="0"/>
              <a:t>excessive rust </a:t>
            </a:r>
            <a:r>
              <a:rPr lang="en-US" sz="1200" dirty="0"/>
              <a:t>visible on rim.</a:t>
            </a:r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H="1" flipV="1">
            <a:off x="5334000" y="44196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553200" y="5408503"/>
            <a:ext cx="20574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Lug nuts </a:t>
            </a:r>
            <a:r>
              <a:rPr lang="en-US" sz="1200" dirty="0" smtClean="0"/>
              <a:t>are mounted and secure, </a:t>
            </a:r>
            <a:r>
              <a:rPr lang="en-US" sz="1200" dirty="0"/>
              <a:t>no excessive rust and none are missing.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H="1" flipV="1">
            <a:off x="5029200" y="3505200"/>
            <a:ext cx="1828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2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553200" y="5410885"/>
            <a:ext cx="20574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BOTH valve stems have cap in place, no </a:t>
            </a:r>
            <a:r>
              <a:rPr lang="en-US" sz="1200" dirty="0" smtClean="0"/>
              <a:t>cracks or holes and </a:t>
            </a:r>
            <a:r>
              <a:rPr lang="en-US" sz="1200" dirty="0"/>
              <a:t>I hear no leaks.</a:t>
            </a: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 flipV="1">
            <a:off x="3352800" y="3886200"/>
            <a:ext cx="3505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 flipV="1">
            <a:off x="5334000" y="2819400"/>
            <a:ext cx="1524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6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562600" y="5017098"/>
            <a:ext cx="24384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Hub oil seal is mounted and secure, I see no leaks and the level is good.</a:t>
            </a:r>
            <a:endParaRPr lang="en-US" sz="1600" dirty="0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 flipV="1">
            <a:off x="4419600" y="3429000"/>
            <a:ext cx="1905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4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582025" cy="6435725"/>
          </a:xfrm>
          <a:prstGeom prst="rect">
            <a:avLst/>
          </a:prstGeom>
          <a:noFill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5715000" y="5320140"/>
            <a:ext cx="28956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Tire inflation of both tires are </a:t>
            </a:r>
            <a:r>
              <a:rPr lang="en-US" sz="1600" dirty="0" smtClean="0"/>
              <a:t>ok, should be inflated to approx. 100 to 110 psi.</a:t>
            </a:r>
            <a:endParaRPr lang="en-US" sz="1600" dirty="0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 flipV="1">
            <a:off x="4648200" y="1143000"/>
            <a:ext cx="22098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5334000" y="609600"/>
            <a:ext cx="15240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8" name="Picture 4" descr="Pre-Trip Inspection 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34425" cy="6550025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400800" y="5410200"/>
            <a:ext cx="2286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Bus is level and frame is not warped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Pre-Trip Inspection 23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685800"/>
            <a:ext cx="7924800" cy="5943600"/>
          </a:xfrm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819400" y="5334000"/>
            <a:ext cx="54102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All light lens covers, reflectors, </a:t>
            </a:r>
            <a:r>
              <a:rPr lang="en-US" sz="1600" dirty="0" err="1" smtClean="0"/>
              <a:t>windows,reflective</a:t>
            </a:r>
            <a:r>
              <a:rPr lang="en-US" sz="1600" dirty="0" smtClean="0"/>
              <a:t> tape are mounted and secure, none  cracked broken or missing and all are of the proper color.  </a:t>
            </a:r>
            <a:endParaRPr lang="en-US" sz="1200" dirty="0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 flipV="1">
            <a:off x="6096000" y="4038600"/>
            <a:ext cx="7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6172200" y="4572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V="1">
            <a:off x="6172200" y="41148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 flipH="1" flipV="1">
            <a:off x="2895600" y="4419600"/>
            <a:ext cx="3276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 flipH="1" flipV="1">
            <a:off x="3276600" y="4038600"/>
            <a:ext cx="2895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H="1" flipV="1">
            <a:off x="2819400" y="4114800"/>
            <a:ext cx="335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 flipH="1" flipV="1">
            <a:off x="2895600" y="3429000"/>
            <a:ext cx="3276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flipH="1" flipV="1">
            <a:off x="3200400" y="3352800"/>
            <a:ext cx="2971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H="1" flipV="1">
            <a:off x="6019800" y="3429000"/>
            <a:ext cx="152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V="1">
            <a:off x="6172200" y="3429000"/>
            <a:ext cx="152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H="1" flipV="1">
            <a:off x="3048000" y="1447800"/>
            <a:ext cx="3124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 flipV="1">
            <a:off x="3429000" y="1447800"/>
            <a:ext cx="2743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 flipH="1" flipV="1">
            <a:off x="4114800" y="990600"/>
            <a:ext cx="20574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 flipH="1" flipV="1">
            <a:off x="4572000" y="914400"/>
            <a:ext cx="1600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H="1" flipV="1">
            <a:off x="5105400" y="914400"/>
            <a:ext cx="10668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 flipH="1" flipV="1">
            <a:off x="5867400" y="1371600"/>
            <a:ext cx="3048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61722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 flipV="1">
            <a:off x="4648200" y="38862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H="1" flipV="1">
            <a:off x="3276600" y="2514600"/>
            <a:ext cx="2895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H="1" flipV="1">
            <a:off x="4495800" y="2514600"/>
            <a:ext cx="1676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 flipV="1">
            <a:off x="6019800" y="2590800"/>
            <a:ext cx="152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147463" idx="0"/>
          </p:cNvCxnSpPr>
          <p:nvPr/>
        </p:nvCxnSpPr>
        <p:spPr bwMode="auto">
          <a:xfrm rot="16200000" flipV="1">
            <a:off x="3581400" y="2743200"/>
            <a:ext cx="33528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Pre-Trip Inspection 23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00050"/>
            <a:ext cx="8305800" cy="6229350"/>
          </a:xfrm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038600" y="5336485"/>
            <a:ext cx="4191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Emergency door opens and closes freely, rubber seal is in good condition and the  door is properly labeled.</a:t>
            </a:r>
            <a:endParaRPr lang="en-US" sz="1600" dirty="0"/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 flipH="1" flipV="1">
            <a:off x="4114800" y="3200400"/>
            <a:ext cx="2057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re-Trip Inspection 23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305800" cy="6229350"/>
          </a:xfrm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105400" y="5270213"/>
            <a:ext cx="31242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License plate is mounted and secure.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 flipH="1" flipV="1">
            <a:off x="3124200" y="4191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 descr="Pre-Trip Inspectio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5937"/>
            <a:ext cx="8458200" cy="6342063"/>
          </a:xfrm>
          <a:prstGeom prst="rect">
            <a:avLst/>
          </a:prstGeom>
          <a:noFill/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3124200" y="5257800"/>
            <a:ext cx="4572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4648200"/>
            <a:ext cx="2819400" cy="990600"/>
          </a:xfrm>
          <a:noFill/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Mud flaps are mounted and secure. No damage. Not obstructing tire.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1" name="Picture 3" descr="Pre-Trip Inspection 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</p:spPr>
      </p:pic>
      <p:sp>
        <p:nvSpPr>
          <p:cNvPr id="15053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267200" y="4724400"/>
            <a:ext cx="3276600" cy="609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600" dirty="0"/>
              <a:t>There are no fluid leaks visible under the bus.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H="1" flipV="1">
            <a:off x="4495800" y="35052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4" name="Picture 6" descr="Pre-Trip Inspection 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</p:spPr>
      </p:pic>
      <p:sp>
        <p:nvSpPr>
          <p:cNvPr id="145415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4267200" y="4724400"/>
            <a:ext cx="3276600" cy="9144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600" dirty="0"/>
              <a:t>Air spring assembly is mounted and secure.  No </a:t>
            </a:r>
            <a:r>
              <a:rPr lang="en-US" sz="1600" dirty="0" smtClean="0"/>
              <a:t>cracks or holes and </a:t>
            </a:r>
            <a:r>
              <a:rPr lang="en-US" sz="1600" dirty="0"/>
              <a:t>I hear no leaks</a:t>
            </a:r>
            <a:r>
              <a:rPr lang="en-US" sz="1200" dirty="0"/>
              <a:t>.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 flipV="1">
            <a:off x="3352800" y="2362200"/>
            <a:ext cx="1219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4572000" y="2743200"/>
            <a:ext cx="609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6435" name="Picture 3" descr="Pre-Trip Inspection 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</p:spPr>
      </p:pic>
      <p:sp>
        <p:nvSpPr>
          <p:cNvPr id="14643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267200" y="4724400"/>
            <a:ext cx="3276600" cy="10668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600" dirty="0"/>
              <a:t>Shock absorber </a:t>
            </a:r>
            <a:r>
              <a:rPr lang="en-US" sz="1600" dirty="0" smtClean="0"/>
              <a:t> top and bottom mounts are mounted </a:t>
            </a:r>
            <a:r>
              <a:rPr lang="en-US" sz="1600" dirty="0"/>
              <a:t>and </a:t>
            </a:r>
            <a:r>
              <a:rPr lang="en-US" sz="1600" dirty="0" smtClean="0"/>
              <a:t>secure and it is fully extended and </a:t>
            </a:r>
            <a:r>
              <a:rPr lang="en-US" sz="1600" dirty="0"/>
              <a:t>I see no leaks.</a:t>
            </a: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H="1" flipV="1">
            <a:off x="3810000" y="29718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flipV="1">
            <a:off x="4572000" y="2895600"/>
            <a:ext cx="304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5" name="Picture 1027" descr="Pre-Trip Inspection 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</p:spPr>
      </p:pic>
      <p:sp>
        <p:nvSpPr>
          <p:cNvPr id="151556" name="Text Box 1028"/>
          <p:cNvSpPr txBox="1">
            <a:spLocks noGrp="1" noChangeArrowheads="1"/>
          </p:cNvSpPr>
          <p:nvPr>
            <p:ph type="body" idx="1"/>
          </p:nvPr>
        </p:nvSpPr>
        <p:spPr>
          <a:xfrm>
            <a:off x="4267200" y="4724400"/>
            <a:ext cx="3276600" cy="838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Exhaust pipe is </a:t>
            </a:r>
            <a:r>
              <a:rPr lang="en-US" sz="1600" dirty="0" smtClean="0"/>
              <a:t>mounted secure  has no excessive rust or holes.</a:t>
            </a:r>
            <a:endParaRPr lang="en-US" sz="1600" dirty="0"/>
          </a:p>
        </p:txBody>
      </p:sp>
      <p:sp>
        <p:nvSpPr>
          <p:cNvPr id="151557" name="Line 1029"/>
          <p:cNvSpPr>
            <a:spLocks noChangeShapeType="1"/>
          </p:cNvSpPr>
          <p:nvPr/>
        </p:nvSpPr>
        <p:spPr bwMode="auto">
          <a:xfrm flipV="1">
            <a:off x="4572000" y="2286000"/>
            <a:ext cx="1676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Pre-Trip Inspection 23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00050"/>
            <a:ext cx="8305800" cy="6229350"/>
          </a:xfrm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486400" y="5428818"/>
            <a:ext cx="27432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0” to 2” </a:t>
            </a:r>
            <a:r>
              <a:rPr lang="en-US" sz="1600" dirty="0" smtClean="0"/>
              <a:t>overhang on the exhaust pipe.</a:t>
            </a:r>
            <a:endParaRPr lang="en-US" sz="1600" dirty="0"/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 flipH="1" flipV="1">
            <a:off x="5791200" y="5181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Pre-Trip Inspection 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8686800" cy="6513513"/>
          </a:xfrm>
          <a:prstGeom prst="rect">
            <a:avLst/>
          </a:prstGeom>
          <a:noFill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562600" y="4827514"/>
            <a:ext cx="32004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All light lens covers, windows, reflective tape and reflectors are mounted and secure , none are cracked broken or missing and the emergency windows are properly labeled. </a:t>
            </a:r>
            <a:endParaRPr lang="en-US" sz="1600" dirty="0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2514600" y="4800600"/>
            <a:ext cx="411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 flipV="1">
            <a:off x="1600200" y="152400"/>
            <a:ext cx="502920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 flipV="1">
            <a:off x="6400800" y="1905000"/>
            <a:ext cx="2286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H="1" flipV="1">
            <a:off x="6477000" y="4191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V="1">
            <a:off x="6629400" y="3962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 flipV="1">
            <a:off x="6629400" y="2286000"/>
            <a:ext cx="609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 flipV="1">
            <a:off x="5486400" y="2667000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>
            <a:stCxn id="153612" idx="0"/>
          </p:cNvCxnSpPr>
          <p:nvPr/>
        </p:nvCxnSpPr>
        <p:spPr bwMode="auto">
          <a:xfrm rot="16200000" flipV="1">
            <a:off x="4267200" y="2438400"/>
            <a:ext cx="30480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Pre-Trip Inspection 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8686800" cy="6513513"/>
          </a:xfrm>
          <a:prstGeom prst="rect">
            <a:avLst/>
          </a:prstGeom>
          <a:noFill/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562600" y="5256312"/>
            <a:ext cx="29718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Three Reflective Triangles are present</a:t>
            </a:r>
            <a:endParaRPr lang="en-US" sz="1600" dirty="0"/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 flipH="1" flipV="1">
            <a:off x="4648200" y="48768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5750"/>
            <a:ext cx="8763000" cy="6343650"/>
          </a:xfrm>
          <a:prstGeom prst="rect">
            <a:avLst/>
          </a:prstGeom>
          <a:noFill/>
        </p:spPr>
      </p:pic>
      <p:sp>
        <p:nvSpPr>
          <p:cNvPr id="156676" name="Line 4"/>
          <p:cNvSpPr>
            <a:spLocks noChangeShapeType="1"/>
          </p:cNvSpPr>
          <p:nvPr/>
        </p:nvSpPr>
        <p:spPr bwMode="auto">
          <a:xfrm flipV="1">
            <a:off x="4419600" y="2667000"/>
            <a:ext cx="228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105400"/>
            <a:ext cx="40386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Rear spring bracket or shackle is mounted and secure, not cracked or broken.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63000" cy="6572250"/>
          </a:xfrm>
          <a:prstGeom prst="rect">
            <a:avLst/>
          </a:prstGeom>
          <a:noFill/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819400" y="5637639"/>
            <a:ext cx="29718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 Leaf springs are not  cracked, broken or has no  missing  parts</a:t>
            </a:r>
            <a:endParaRPr lang="en-US" sz="1600" dirty="0"/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 flipV="1">
            <a:off x="4419600" y="40386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63000" cy="6572250"/>
          </a:xfrm>
          <a:prstGeom prst="rect">
            <a:avLst/>
          </a:prstGeom>
          <a:noFill/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505200" y="5392370"/>
            <a:ext cx="2286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2 U bolts are tight as far as I can tell.  I can not see them</a:t>
            </a:r>
            <a:r>
              <a:rPr lang="en-US" sz="1200" dirty="0"/>
              <a:t>.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4495800" y="41148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86200" y="5105400"/>
            <a:ext cx="4419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u="sng" dirty="0" smtClean="0">
                <a:solidFill>
                  <a:schemeClr val="bg1"/>
                </a:solidFill>
              </a:rPr>
              <a:t> Mirrors and brackets are mounted and secure, none cracked or broken, seals are good, they are clean and electrical connection is good, no signs of arcing.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6248400" y="2590800"/>
            <a:ext cx="381000" cy="2514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2514600" y="3276600"/>
            <a:ext cx="403860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20488" idx="0"/>
          </p:cNvCxnSpPr>
          <p:nvPr/>
        </p:nvCxnSpPr>
        <p:spPr bwMode="auto">
          <a:xfrm rot="16200000" flipV="1">
            <a:off x="4229100" y="2857500"/>
            <a:ext cx="3886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362200" y="4894337"/>
            <a:ext cx="34290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Brake drum and shoes are ok as far as I can tell.  They are covered.  I can have no heat cracks,  excessive rust, brake dust, grease or oils or thin pads.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4876800" y="3962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505200" y="5826125"/>
            <a:ext cx="22860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cracks, welds or rust visible on rims as far as I can tell.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4419600" y="3962400"/>
            <a:ext cx="1295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4495800" y="3505200"/>
            <a:ext cx="2819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7239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505200" y="5735638"/>
            <a:ext cx="2286000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visible cuts, bruises, blisters or bulges on insides of tires as far as I can tell.</a:t>
            </a: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4419600" y="3962400"/>
            <a:ext cx="1295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V="1">
            <a:off x="4495800" y="3505200"/>
            <a:ext cx="2819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7239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505200" y="5646738"/>
            <a:ext cx="22860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Tires must have at least 2/32” tread on rear tires.  Recapped and Regrooved are allowed but NO mismatches.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V="1">
            <a:off x="4419600" y="34290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4419600" y="3276600"/>
            <a:ext cx="3962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505200" y="5829300"/>
            <a:ext cx="22860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These are bud tires.  There is NO spacer.</a:t>
            </a: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 flipV="1">
            <a:off x="4419600" y="3505200"/>
            <a:ext cx="3048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68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057400" cy="639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visible cuts, bruises, blisters or bulges on outside of tire.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 flipV="1">
            <a:off x="6400800" y="4572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892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6553200" y="5502275"/>
            <a:ext cx="20574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cracks, welds or rust visible on rim.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H="1" flipV="1">
            <a:off x="5334000" y="44196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553200" y="5411788"/>
            <a:ext cx="2057400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Lug nuts tight, no excessive rust and none are missing.</a:t>
            </a:r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H="1" flipV="1">
            <a:off x="5105400" y="3124200"/>
            <a:ext cx="1752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40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6553200" y="5322888"/>
            <a:ext cx="20574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BOTH valve stems have cap in place, no visible damage and I hear no leaks.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 flipV="1">
            <a:off x="3352800" y="3886200"/>
            <a:ext cx="3429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H="1" flipV="1">
            <a:off x="5334000" y="2819400"/>
            <a:ext cx="1447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4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435725"/>
          </a:xfrm>
          <a:prstGeom prst="rect">
            <a:avLst/>
          </a:prstGeom>
          <a:noFill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553200" y="5414963"/>
            <a:ext cx="2057400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 leaks visible  in hub oil seal.  Nuts are tight and none are missing.</a:t>
            </a: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 flipV="1">
            <a:off x="4419600" y="3429000"/>
            <a:ext cx="2438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 dirty="0" smtClean="0">
                <a:solidFill>
                  <a:schemeClr val="bg1"/>
                </a:solidFill>
              </a:rPr>
              <a:t>Windshield not obstructed, not cracked and  it is clean, seal is good.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5257800" y="2971800"/>
            <a:ext cx="1371600" cy="213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8" name="Picture 4" descr="Pre-Trip Inspection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582025" cy="6435725"/>
          </a:xfrm>
          <a:prstGeom prst="rect">
            <a:avLst/>
          </a:prstGeom>
          <a:noFill/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553200" y="5273973"/>
            <a:ext cx="2057400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Tire inflation of both tires are ok, should be inflated to approx. 100 to 110 psi.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H="1" flipV="1">
            <a:off x="4648200" y="1143000"/>
            <a:ext cx="22098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H="1" flipV="1">
            <a:off x="5334000" y="609600"/>
            <a:ext cx="15240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1012" name="Picture 4" descr="Pre-Trip Inspection 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05825" cy="6378575"/>
          </a:xfrm>
          <a:prstGeom prst="rect">
            <a:avLst/>
          </a:prstGeom>
          <a:noFill/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6934200" y="5029200"/>
            <a:ext cx="1828800" cy="639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Fuel tank cage is in place, mounted and secure.</a:t>
            </a: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H="1" flipV="1">
            <a:off x="7086600" y="4343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036" name="Picture 4" descr="Pre-Trip Inspection 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001000" cy="60007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362200" y="5249863"/>
            <a:ext cx="2514600" cy="639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Fuel Tank is mounted and secure, no moisture on bottom, no leaks visible.</a:t>
            </a: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 flipH="1" flipV="1">
            <a:off x="2438400" y="2895600"/>
            <a:ext cx="1447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060" name="Picture 4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1219200" cy="1004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Fuel Cap is tight, no leaks visible, and gasket is in place.</a:t>
            </a: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H="1" flipV="1">
            <a:off x="609600" y="38862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8" name="Picture 4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81000" y="5232400"/>
            <a:ext cx="1219200" cy="1370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Glass is clean, not cracked or broken. Rubber is in good condition.  Door opens and closes.</a:t>
            </a: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V="1">
            <a:off x="762000" y="40386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 flipV="1">
            <a:off x="762000" y="4267200"/>
            <a:ext cx="563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6132" name="Picture 4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6134" name="Line 6"/>
          <p:cNvSpPr>
            <a:spLocks noChangeShapeType="1"/>
          </p:cNvSpPr>
          <p:nvPr/>
        </p:nvSpPr>
        <p:spPr bwMode="auto">
          <a:xfrm flipH="1" flipV="1">
            <a:off x="2514600" y="34290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2743200" y="5334000"/>
            <a:ext cx="3276600" cy="3810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200" dirty="0"/>
              <a:t>Stepwell light lens is not cracked or </a:t>
            </a:r>
            <a:r>
              <a:rPr lang="en-US" sz="1200" dirty="0" smtClean="0"/>
              <a:t>broken or missing.</a:t>
            </a:r>
            <a:endParaRPr lang="en-US" sz="12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7155" name="Picture 3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 flipH="1" flipV="1">
            <a:off x="2362200" y="2743200"/>
            <a:ext cx="1219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743200" y="5334000"/>
            <a:ext cx="3276600" cy="3810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200" dirty="0"/>
              <a:t>Handrail is mounted and secured.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179" name="Picture 3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3581400" y="3581400"/>
            <a:ext cx="533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743200" y="5334000"/>
            <a:ext cx="3276600" cy="3810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200" dirty="0"/>
              <a:t>No broken steps and no cuts or tears in the floor coverings on the steps.</a:t>
            </a:r>
            <a:endParaRPr lang="en-US" sz="10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9203" name="Picture 3" descr="Pre-Trip Inspection 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  <p:sp>
        <p:nvSpPr>
          <p:cNvPr id="179204" name="Line 4"/>
          <p:cNvSpPr>
            <a:spLocks noChangeShapeType="1"/>
          </p:cNvSpPr>
          <p:nvPr/>
        </p:nvSpPr>
        <p:spPr bwMode="auto">
          <a:xfrm flipV="1">
            <a:off x="3581400" y="2057400"/>
            <a:ext cx="22098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743200" y="5334000"/>
            <a:ext cx="3276600" cy="3810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000" dirty="0"/>
              <a:t>Fire extinguisher is charged and in the green.  No obstructions in the hose. Pin is in place.</a:t>
            </a:r>
            <a:endParaRPr lang="en-US" sz="9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4" name="Picture 4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781800" y="1676400"/>
            <a:ext cx="1600200" cy="1004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Manual door switch is in the manual position and I am going to switch it to automatic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7010400" y="2667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0" y="4724400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 dirty="0" smtClean="0">
                <a:solidFill>
                  <a:schemeClr val="bg1"/>
                </a:solidFill>
              </a:rPr>
              <a:t>Wiper is mounted and secure, spring tension is good, rubber is in good condition, washer hose mounted and secure has no crack or holes and see no leaks.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4114800" y="3048000"/>
            <a:ext cx="1905000" cy="1981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228" name="Picture 4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80230" name="Line 6"/>
          <p:cNvSpPr>
            <a:spLocks noChangeShapeType="1"/>
          </p:cNvSpPr>
          <p:nvPr/>
        </p:nvSpPr>
        <p:spPr bwMode="auto">
          <a:xfrm flipH="1">
            <a:off x="1143000" y="4495800"/>
            <a:ext cx="3048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H="1">
            <a:off x="1371600" y="4495800"/>
            <a:ext cx="762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2438400" cy="6858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dirty="0"/>
              <a:t>I have a first aid kit and  a body fluid clean-up kit.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251" name="Picture 3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81252" name="Line 4"/>
          <p:cNvSpPr>
            <a:spLocks noChangeShapeType="1"/>
          </p:cNvSpPr>
          <p:nvPr/>
        </p:nvSpPr>
        <p:spPr bwMode="auto">
          <a:xfrm flipH="1">
            <a:off x="3200400" y="2514600"/>
            <a:ext cx="38100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6172200" y="2057400"/>
            <a:ext cx="2438400" cy="8382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dirty="0"/>
              <a:t>Web cutter is ok.  In driver’s box on left.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2275" name="Picture 3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 flipV="1">
            <a:off x="2057400" y="2590800"/>
            <a:ext cx="9906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819400" y="3657600"/>
            <a:ext cx="2438400" cy="6858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Driver’s seat is mounted and secure.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299" name="Picture 3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83300" name="Line 4"/>
          <p:cNvSpPr>
            <a:spLocks noChangeShapeType="1"/>
          </p:cNvSpPr>
          <p:nvPr/>
        </p:nvSpPr>
        <p:spPr bwMode="auto">
          <a:xfrm flipH="1" flipV="1">
            <a:off x="1905000" y="685800"/>
            <a:ext cx="1143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819400" y="3657600"/>
            <a:ext cx="2438400" cy="9144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Sit down and fasten seat belt.  “Seat belt works” - adjust if needed.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47" name="Picture 3" descr="Pre-Trip Inspection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277225" cy="6207125"/>
          </a:xfrm>
          <a:prstGeom prst="rect">
            <a:avLst/>
          </a:prstGeom>
          <a:noFill/>
        </p:spPr>
      </p:pic>
      <p:sp>
        <p:nvSpPr>
          <p:cNvPr id="185348" name="Line 4"/>
          <p:cNvSpPr>
            <a:spLocks noChangeShapeType="1"/>
          </p:cNvSpPr>
          <p:nvPr/>
        </p:nvSpPr>
        <p:spPr bwMode="auto">
          <a:xfrm flipH="1" flipV="1">
            <a:off x="5715000" y="19050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6248400" y="1600200"/>
            <a:ext cx="2438400" cy="9144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Adjust steering wheel if needed.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Make sure PARK break is on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2" name="Picture 4" descr="Pre-Trip Inspection 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304800"/>
            <a:ext cx="8582025" cy="6435725"/>
          </a:xfrm>
          <a:prstGeom prst="rect">
            <a:avLst/>
          </a:prstGeom>
          <a:noFill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505200" y="2925760"/>
            <a:ext cx="2971800" cy="7386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Start bus - close door- turn headlights on.  Look out toward front of bus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6" name="Picture 4" descr="Pre-Trip Inspection 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124825" cy="6092825"/>
          </a:xfrm>
          <a:prstGeom prst="rect">
            <a:avLst/>
          </a:prstGeom>
          <a:noFill/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505200" y="2815921"/>
            <a:ext cx="2286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Mirrors are clean and adjusted so I can see.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8420" name="Picture 4" descr="Pre-Trip Inspection 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noFill/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505200" y="2907515"/>
            <a:ext cx="2819400" cy="7386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Windshield is clean not cracked or </a:t>
            </a:r>
            <a:r>
              <a:rPr lang="en-US" sz="1400" dirty="0" smtClean="0"/>
              <a:t>broken and the rubber seal is good.</a:t>
            </a:r>
            <a:endParaRPr lang="en-US" sz="1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9444" name="Picture 4" descr="Pre-Trip Inspection 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382000" cy="6284913"/>
          </a:xfrm>
          <a:prstGeom prst="rect">
            <a:avLst/>
          </a:prstGeom>
          <a:noFill/>
        </p:spPr>
      </p:pic>
      <p:sp>
        <p:nvSpPr>
          <p:cNvPr id="189446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3505200" y="2819400"/>
            <a:ext cx="2514600" cy="1143000"/>
          </a:xfrm>
          <a:solidFill>
            <a:schemeClr val="bg2"/>
          </a:solidFill>
          <a:ln/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dirty="0"/>
              <a:t>Less than 2” play in a 20” steering wheel.  (Indicate throttle on end of buttons.)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4229100" y="4152900"/>
            <a:ext cx="1752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0468" name="Picture 4" descr="Pre-Trip Inspection 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05800" cy="6227763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3429000" y="2711242"/>
            <a:ext cx="2286000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Horn works.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Hood Latch </a:t>
            </a:r>
            <a:r>
              <a:rPr lang="en-US" sz="1200" dirty="0">
                <a:solidFill>
                  <a:schemeClr val="bg1"/>
                </a:solidFill>
              </a:rPr>
              <a:t>mounted and secure. No damage.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5257800" y="4648200"/>
            <a:ext cx="762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493" name="Picture 5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2209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Air, heat, and temperature gauges.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381000" y="1295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381000" y="1295400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381000" y="1295400"/>
            <a:ext cx="914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0708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4400" cy="6399213"/>
          </a:xfrm>
          <a:prstGeom prst="rect">
            <a:avLst/>
          </a:prstGeom>
          <a:noFill/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905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Noise suppressor - on, off ( must have heater on to check</a:t>
            </a:r>
            <a:r>
              <a:rPr lang="en-US" sz="1400" dirty="0" smtClean="0"/>
              <a:t>) and indicator light does work</a:t>
            </a:r>
            <a:endParaRPr lang="en-US" sz="1400" dirty="0"/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1219200" y="16764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1732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20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Emergency over-ride on and off and the indicator light does work.</a:t>
            </a:r>
            <a:endParaRPr lang="en-US" sz="1400" dirty="0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1143000" y="11430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3780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Cross Gate </a:t>
            </a:r>
            <a:r>
              <a:rPr lang="en-US" sz="1400" dirty="0" smtClean="0"/>
              <a:t>cancel and it does work(work with emergency over-ride switch on).</a:t>
            </a:r>
            <a:endParaRPr lang="en-US" sz="1400" dirty="0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1219200" y="14478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4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Flasher Light </a:t>
            </a:r>
            <a:r>
              <a:rPr lang="en-US" sz="1400" dirty="0" smtClean="0"/>
              <a:t> or student loading lights (push on).</a:t>
            </a:r>
            <a:endParaRPr lang="en-US" sz="1400" dirty="0"/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1143000" y="1143000"/>
            <a:ext cx="1828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60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Strobe light - on, </a:t>
            </a:r>
            <a:r>
              <a:rPr lang="en-US" sz="1400" dirty="0" smtClean="0"/>
              <a:t>off and indicator light does work.</a:t>
            </a:r>
            <a:endParaRPr lang="en-US" sz="1400" dirty="0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1143000" y="1143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9684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667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Dome light - on, off </a:t>
            </a:r>
            <a:r>
              <a:rPr lang="en-US" sz="1400" dirty="0" smtClean="0"/>
              <a:t>, all dome lights are working and indicator light does work</a:t>
            </a:r>
            <a:endParaRPr lang="en-US" sz="1400" dirty="0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1524000" y="1371600"/>
            <a:ext cx="2209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6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Heated Mirror - on, </a:t>
            </a:r>
            <a:r>
              <a:rPr lang="en-US" sz="1400" dirty="0" smtClean="0"/>
              <a:t>off and indicator light does work</a:t>
            </a:r>
            <a:endParaRPr lang="en-US" sz="1400" dirty="0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1143000" y="1143000"/>
            <a:ext cx="3200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5588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Midship Heater - high, low, off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1143000" y="1143000"/>
            <a:ext cx="396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6612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Defrost Fan - high, low, off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>
            <a:off x="1143000" y="1143000"/>
            <a:ext cx="4572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5334000" y="4876800"/>
            <a:ext cx="1524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4267200" y="4495800"/>
            <a:ext cx="4267200" cy="11430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chemeClr val="bg1"/>
                </a:solidFill>
              </a:rPr>
              <a:t>Mud flaps mounted and secure. NO damage. Not obstructing tire.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6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Rear Heater - high, low, off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1143000" y="1143000"/>
            <a:ext cx="502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3540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Stepwell Heater - high, low, off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1143000" y="1143000"/>
            <a:ext cx="5562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64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Driver Heater - high, low, off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143000" y="1143000"/>
            <a:ext cx="57150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852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Three way door switch, Close </a:t>
            </a:r>
            <a:r>
              <a:rPr lang="en-US" sz="1200" dirty="0"/>
              <a:t>door, warning lights and open door switch.</a:t>
            </a: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1143000" y="1143000"/>
            <a:ext cx="30480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876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399213"/>
          </a:xfrm>
          <a:prstGeom prst="rect">
            <a:avLst/>
          </a:prstGeom>
          <a:noFill/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Mirror adjusters.</a:t>
            </a: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1143000" y="1143000"/>
            <a:ext cx="45720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900" name="Picture 4" descr="Pre-Trip Inspection 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4400" cy="6399213"/>
          </a:xfrm>
          <a:prstGeom prst="rect">
            <a:avLst/>
          </a:prstGeom>
          <a:noFill/>
        </p:spPr>
      </p:pic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4800600" y="4343400"/>
            <a:ext cx="990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3429000" y="3733800"/>
            <a:ext cx="2819400" cy="1143000"/>
          </a:xfrm>
          <a:solidFill>
            <a:schemeClr val="accent3">
              <a:lumMod val="95000"/>
            </a:schemeClr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Check heater cutoff (yellow handle by left foot) NO leaks, handle moves freely.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Water </a:t>
            </a:r>
            <a:r>
              <a:rPr lang="en-US" sz="1400" dirty="0" smtClean="0"/>
              <a:t>Temperature Gauge </a:t>
            </a:r>
            <a:endParaRPr lang="en-US" sz="1400" dirty="0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 flipH="1">
            <a:off x="1600200" y="8382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Oil pressure </a:t>
            </a:r>
            <a:r>
              <a:rPr lang="en-US" sz="1400" dirty="0" smtClean="0"/>
              <a:t>gauge and it does work. (rev engine). </a:t>
            </a:r>
            <a:endParaRPr lang="en-US" sz="1400" dirty="0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1676400" y="12192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RPM gauge </a:t>
            </a:r>
            <a:r>
              <a:rPr lang="en-US" sz="1400" dirty="0" smtClean="0"/>
              <a:t>or Tachometer and it works. (rev engine)</a:t>
            </a:r>
            <a:endParaRPr lang="en-US" sz="1400" dirty="0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>
            <a:off x="1676400" y="838200"/>
            <a:ext cx="990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2996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Speed Odometer </a:t>
            </a:r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1676400" y="838200"/>
            <a:ext cx="3581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Pre-Trip Inspection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353425" cy="626427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1524000" cy="10668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/>
              <a:t>No damage visible on hood.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143000" y="3733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4020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Fuel gauge </a:t>
            </a:r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2895600" y="990600"/>
            <a:ext cx="388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4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447800" y="685800"/>
            <a:ext cx="236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Voltmeter and it is reading between 12 and 14 in the green.  </a:t>
            </a:r>
            <a:endParaRPr lang="en-US" sz="1400" dirty="0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3657600" y="1219200"/>
            <a:ext cx="3352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6068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Primary Air gauge  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1676400" y="838200"/>
            <a:ext cx="6248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7092" name="Picture 4" descr="Pre-Trip Inspection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Secondary Air gauge  </a:t>
            </a:r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>
            <a:off x="1676400" y="838200"/>
            <a:ext cx="61722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Headlight switch</a:t>
            </a:r>
          </a:p>
          <a:p>
            <a:r>
              <a:rPr lang="en-US"/>
              <a:t>Park break</a:t>
            </a:r>
          </a:p>
          <a:p>
            <a:r>
              <a:rPr lang="en-US"/>
              <a:t>Ignition gear panel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Check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Park brake on</a:t>
            </a:r>
          </a:p>
          <a:p>
            <a:r>
              <a:rPr lang="en-US"/>
              <a:t>Gear in Neutral</a:t>
            </a:r>
          </a:p>
          <a:p>
            <a:r>
              <a:rPr lang="en-US"/>
              <a:t>Cover service break with foot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Park Break Check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in gear</a:t>
            </a:r>
          </a:p>
          <a:p>
            <a:r>
              <a:rPr lang="en-US"/>
              <a:t>Give fuel</a:t>
            </a:r>
          </a:p>
          <a:p>
            <a:r>
              <a:rPr lang="en-US"/>
              <a:t>Raise engine RPM to 1500.</a:t>
            </a:r>
          </a:p>
          <a:p>
            <a:r>
              <a:rPr lang="en-US"/>
              <a:t>Bus should not move</a:t>
            </a:r>
          </a:p>
          <a:p>
            <a:r>
              <a:rPr lang="en-US"/>
              <a:t>“Park brake is on.”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Motor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Turn key to ACC</a:t>
            </a:r>
          </a:p>
          <a:p>
            <a:r>
              <a:rPr lang="en-US"/>
              <a:t>Walk to back of bus to deactivate alarm</a:t>
            </a:r>
          </a:p>
          <a:p>
            <a:r>
              <a:rPr lang="en-US"/>
              <a:t>Ask if the “wheels need to be chocked.”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Check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Turn ignition key on.</a:t>
            </a:r>
          </a:p>
          <a:p>
            <a:r>
              <a:rPr lang="en-US"/>
              <a:t>Push in parking brake.</a:t>
            </a:r>
          </a:p>
          <a:p>
            <a:r>
              <a:rPr lang="en-US"/>
              <a:t>Watch air pressure gauges for 1 minute after air level stabilizes.</a:t>
            </a:r>
          </a:p>
          <a:p>
            <a:r>
              <a:rPr lang="en-US"/>
              <a:t>“With no brakes applied air should not leak off more than 2 PSI per minute.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check continued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Hold service brake pedal down for 1 minute. </a:t>
            </a:r>
          </a:p>
          <a:p>
            <a:r>
              <a:rPr lang="en-US" sz="2800"/>
              <a:t>“Should not leak off more than 3 PSI.</a:t>
            </a:r>
          </a:p>
          <a:p>
            <a:r>
              <a:rPr lang="en-US" sz="2800"/>
              <a:t>Pump service brake.  </a:t>
            </a:r>
          </a:p>
          <a:p>
            <a:r>
              <a:rPr lang="en-US" sz="2800"/>
              <a:t>“Lights and buzzer should come on at 65 to 60 PSI.</a:t>
            </a:r>
          </a:p>
          <a:p>
            <a:r>
              <a:rPr lang="en-US" sz="2800"/>
              <a:t>Pump service brake until button pops out.</a:t>
            </a:r>
          </a:p>
          <a:p>
            <a:r>
              <a:rPr lang="en-US" sz="2800"/>
              <a:t>“Spring brake engages between 10 to 40 PSI.</a:t>
            </a:r>
          </a:p>
          <a:p>
            <a:endParaRPr lang="en-US" sz="280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400800" y="5029200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743199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Electrical wiring harness is covered, no damage as far as I can tell, mounted and secure, no signs of arcing</a:t>
            </a:r>
            <a:r>
              <a:rPr lang="en-US" u="sng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4114803" y="1981202"/>
            <a:ext cx="914398" cy="609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24400" y="3200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Electrical wiring harness is covered, no damage as far as I can tell, mounted and secure, no signs of arcing.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3962400" y="2286000"/>
            <a:ext cx="1143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4" descr="Pre-Trip Inspection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734425" cy="647699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886200" y="3276600"/>
            <a:ext cx="44196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Electrical wiring harness is covered, no damage as far as I can tell, it is mounted and secure, no signs of arcing.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 flipV="1">
            <a:off x="4724400" y="2362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PSI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Check gear selector is in Neutral</a:t>
            </a:r>
          </a:p>
          <a:p>
            <a:pPr>
              <a:lnSpc>
                <a:spcPct val="90000"/>
              </a:lnSpc>
            </a:pPr>
            <a:r>
              <a:rPr lang="en-US"/>
              <a:t>Park brake is on </a:t>
            </a:r>
          </a:p>
          <a:p>
            <a:pPr>
              <a:lnSpc>
                <a:spcPct val="90000"/>
              </a:lnSpc>
            </a:pPr>
            <a:r>
              <a:rPr lang="en-US"/>
              <a:t>Cover the service brake pedal with foot.</a:t>
            </a:r>
          </a:p>
          <a:p>
            <a:pPr>
              <a:lnSpc>
                <a:spcPct val="90000"/>
              </a:lnSpc>
            </a:pPr>
            <a:r>
              <a:rPr lang="en-US"/>
              <a:t>Start engine</a:t>
            </a:r>
          </a:p>
          <a:p>
            <a:pPr>
              <a:lnSpc>
                <a:spcPct val="90000"/>
              </a:lnSpc>
            </a:pPr>
            <a:r>
              <a:rPr lang="en-US"/>
              <a:t>Build air to 120 PSI - Use throttle (1500 RPM)</a:t>
            </a:r>
          </a:p>
          <a:p>
            <a:pPr>
              <a:lnSpc>
                <a:spcPct val="90000"/>
              </a:lnSpc>
            </a:pPr>
            <a:r>
              <a:rPr lang="en-US"/>
              <a:t>Be sure to turn throttle off before shutting engine off.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Governor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Normal running conditions, when my air pressure drop to 90PSI or below my governor will cut and rebuild my air pressure back up 120-125 PSI.</a:t>
            </a:r>
            <a:endParaRPr lang="en-US" dirty="0"/>
          </a:p>
        </p:txBody>
      </p:sp>
    </p:spTree>
  </p:cSld>
  <p:clrMapOvr>
    <a:masterClrMapping/>
  </p:clrMapOvr>
  <p:transition advClick="0" advTm="7000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of Bus Check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Shut engine off</a:t>
            </a:r>
          </a:p>
          <a:p>
            <a:r>
              <a:rPr lang="en-US" dirty="0"/>
              <a:t>Leave key on</a:t>
            </a:r>
          </a:p>
          <a:p>
            <a:r>
              <a:rPr lang="en-US" dirty="0"/>
              <a:t>Walk to back of bus</a:t>
            </a:r>
          </a:p>
          <a:p>
            <a:pPr lvl="1"/>
            <a:r>
              <a:rPr lang="en-US" dirty="0"/>
              <a:t>No damage, cuts or tears visible in floor covering or seats.  </a:t>
            </a:r>
          </a:p>
          <a:p>
            <a:pPr lvl="1"/>
            <a:r>
              <a:rPr lang="en-US" dirty="0"/>
              <a:t>Seats are mounted and </a:t>
            </a:r>
            <a:r>
              <a:rPr lang="en-US" dirty="0" smtClean="0"/>
              <a:t>secure not broken.</a:t>
            </a: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Emergency Exit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“door opens and </a:t>
            </a:r>
            <a:r>
              <a:rPr lang="en-US" dirty="0" smtClean="0"/>
              <a:t>closes freely, Properly labeled.”  </a:t>
            </a:r>
            <a:endParaRPr lang="en-US" dirty="0"/>
          </a:p>
          <a:p>
            <a:r>
              <a:rPr lang="en-US" dirty="0"/>
              <a:t>“Rubber gasket is in good condition and the warning buzzer works.”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the back of seats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cuts, tears or damage visible on backs of seats.  </a:t>
            </a:r>
          </a:p>
          <a:p>
            <a:r>
              <a:rPr lang="en-US" dirty="0"/>
              <a:t>Seats are mounted and </a:t>
            </a:r>
            <a:r>
              <a:rPr lang="en-US" dirty="0" smtClean="0"/>
              <a:t>secure and not broken.</a:t>
            </a:r>
            <a:endParaRPr lang="en-US" dirty="0"/>
          </a:p>
          <a:p>
            <a:r>
              <a:rPr lang="en-US" dirty="0"/>
              <a:t>Stop at Emergency </a:t>
            </a:r>
            <a:r>
              <a:rPr lang="en-US" dirty="0" smtClean="0"/>
              <a:t>roof hatch.</a:t>
            </a:r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Hatch/Windows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hatch opens and closes freely, alarm sounds, seal is in good condition and it is properly labeled.  Strobe light is working.</a:t>
            </a:r>
            <a:endParaRPr lang="en-US" dirty="0"/>
          </a:p>
          <a:p>
            <a:r>
              <a:rPr lang="en-US" dirty="0" smtClean="0"/>
              <a:t>Emergency windows open and close freely, alarm sounds, seal is in good condition and they are properly labeled.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side door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Door opens and </a:t>
            </a:r>
            <a:r>
              <a:rPr lang="en-US" dirty="0" smtClean="0"/>
              <a:t>closes</a:t>
            </a:r>
            <a:r>
              <a:rPr lang="en-US" dirty="0"/>
              <a:t> </a:t>
            </a:r>
            <a:r>
              <a:rPr lang="en-US" dirty="0" smtClean="0"/>
              <a:t>freely, rubber seal is in good condition, alarm sounds and it is properly labeled.</a:t>
            </a:r>
            <a:endParaRPr lang="en-US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Hatch/Windows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720840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Emergency hatch opens and closes freely, alarm sounds, seal is in good condition and it is properly labeled.  Strobe light is working.</a:t>
            </a:r>
          </a:p>
          <a:p>
            <a:r>
              <a:rPr lang="en-US" sz="3200" dirty="0" smtClean="0"/>
              <a:t>Emergency windows open and close freely, alarm sounds, seal is in good condition and they are properly labeled.</a:t>
            </a:r>
            <a:endParaRPr lang="en-US" sz="3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to drivers Seat.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Sit downs buckle up. Safety tug Park Brake and start your bus.</a:t>
            </a:r>
            <a:endParaRPr lang="en-US" sz="32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Mr. Webber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FontTx/>
              <a:buNone/>
            </a:pPr>
            <a:r>
              <a:rPr lang="en-US"/>
              <a:t>Will you step outside and assist me with my lights?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4" name="Picture 4" descr="Pre-Trip Inspection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734425" cy="6245225"/>
          </a:xfrm>
          <a:prstGeom prst="rect">
            <a:avLst/>
          </a:prstGeom>
          <a:noFill/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H="1" flipV="1">
            <a:off x="3962400" y="31242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6248400" y="4876800"/>
            <a:ext cx="2209800" cy="12192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 dirty="0" smtClean="0"/>
              <a:t>.  </a:t>
            </a:r>
            <a:endParaRPr lang="en-US" sz="1200" dirty="0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5715000" y="3395658"/>
            <a:ext cx="2590800" cy="2677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Air hoses are mounted and secure, no cracks or holes and I hear no leaks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at Front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Right</a:t>
            </a:r>
          </a:p>
          <a:p>
            <a:r>
              <a:rPr lang="en-US" sz="2800"/>
              <a:t>Bright</a:t>
            </a:r>
          </a:p>
          <a:p>
            <a:r>
              <a:rPr lang="en-US" sz="2800"/>
              <a:t>Left </a:t>
            </a:r>
          </a:p>
          <a:p>
            <a:r>
              <a:rPr lang="en-US" sz="2800"/>
              <a:t>Dim</a:t>
            </a:r>
          </a:p>
          <a:p>
            <a:r>
              <a:rPr lang="en-US" sz="2800"/>
              <a:t>Hazard</a:t>
            </a:r>
          </a:p>
          <a:p>
            <a:r>
              <a:rPr lang="en-US" sz="2800"/>
              <a:t>Warning</a:t>
            </a:r>
          </a:p>
          <a:p>
            <a:r>
              <a:rPr lang="en-US" sz="2800"/>
              <a:t>Petal to the floor</a:t>
            </a:r>
          </a:p>
          <a:p>
            <a:r>
              <a:rPr lang="en-US" sz="2800"/>
              <a:t>Open the door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he is in the rear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Right</a:t>
            </a:r>
          </a:p>
          <a:p>
            <a:r>
              <a:rPr lang="en-US"/>
              <a:t>Left </a:t>
            </a:r>
          </a:p>
          <a:p>
            <a:r>
              <a:rPr lang="en-US"/>
              <a:t>Hazard</a:t>
            </a:r>
          </a:p>
          <a:p>
            <a:r>
              <a:rPr lang="en-US"/>
              <a:t>Warning</a:t>
            </a:r>
          </a:p>
          <a:p>
            <a:r>
              <a:rPr lang="en-US"/>
              <a:t>Petal to the floor</a:t>
            </a:r>
          </a:p>
          <a:p>
            <a:r>
              <a:rPr lang="en-US"/>
              <a:t>Open the door</a:t>
            </a:r>
          </a:p>
          <a:p>
            <a:r>
              <a:rPr lang="en-US"/>
              <a:t>Reverse - then back to neutral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Mr. Webber returns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FontTx/>
              <a:buNone/>
            </a:pPr>
            <a:r>
              <a:rPr lang="en-US" dirty="0"/>
              <a:t>“All my indicators and </a:t>
            </a:r>
            <a:r>
              <a:rPr lang="en-US" dirty="0" err="1"/>
              <a:t>stepwell</a:t>
            </a:r>
            <a:r>
              <a:rPr lang="en-US" dirty="0"/>
              <a:t> light were working.  Were my outside lights working?”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867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eestyle Script" pitchFamily="66" charset="0"/>
              </a:rPr>
              <a:t>MADE BY: DANA E. CLARK, HEAD DRIVER TRAINER</a:t>
            </a:r>
          </a:p>
          <a:p>
            <a:pPr algn="ctr"/>
            <a:r>
              <a:rPr lang="en-US" sz="2000" b="1" dirty="0" smtClean="0">
                <a:latin typeface="Freestyle Script" pitchFamily="66" charset="0"/>
              </a:rPr>
              <a:t>MADISON CO. SCHOOLS</a:t>
            </a:r>
            <a:endParaRPr lang="en-US" sz="2000" b="1" dirty="0">
              <a:latin typeface="Freestyle Script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Pre-Trip Inspecti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077200" cy="6057900"/>
          </a:xfrm>
          <a:prstGeom prst="rect">
            <a:avLst/>
          </a:prstGeom>
          <a:noFill/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4343400" y="50292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81200" y="5486400"/>
            <a:ext cx="4648200" cy="6096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600" u="sng" dirty="0" smtClean="0"/>
              <a:t>Bus is level. Frame is not warped.</a:t>
            </a:r>
            <a:endParaRPr lang="en-US" sz="1600" dirty="0" smtClean="0"/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 descr="Pre-Trip Inspection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734425" cy="6550025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400800" y="4572000"/>
            <a:ext cx="1752600" cy="14773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 dirty="0" smtClean="0">
                <a:solidFill>
                  <a:schemeClr val="bg1"/>
                </a:solidFill>
              </a:rPr>
              <a:t>Heater hoses and cut-off valves are mounted and secure no cracks or holes, I see no leaks and cut-off valves move freely.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4648200" y="43434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953000" y="3962400"/>
            <a:ext cx="14478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V="1">
            <a:off x="5410200" y="3733800"/>
            <a:ext cx="1219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715000" y="4800600"/>
            <a:ext cx="685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 descr="Pre-Trip Inspection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36525"/>
            <a:ext cx="8810625" cy="6607175"/>
          </a:xfrm>
          <a:prstGeom prst="rect">
            <a:avLst/>
          </a:prstGeom>
          <a:noFill/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5626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200400" y="1143000"/>
            <a:ext cx="2514600" cy="19050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u="sng" dirty="0" smtClean="0">
                <a:solidFill>
                  <a:schemeClr val="bg1"/>
                </a:solidFill>
              </a:rPr>
              <a:t>Bus needs to be running to check ,transmission fluid, should read between the add and full marks, level is ok.</a:t>
            </a:r>
            <a:r>
              <a:rPr lang="en-US" sz="1000" u="sng" dirty="0" smtClean="0"/>
              <a:t>.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Pre-Trip Inspection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36525"/>
            <a:ext cx="8810625" cy="6607175"/>
          </a:xfrm>
          <a:prstGeom prst="rect">
            <a:avLst/>
          </a:prstGeom>
          <a:noFill/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257800" y="1905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3581400" y="1066800"/>
            <a:ext cx="1905000" cy="12954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200" u="sng" dirty="0" smtClean="0">
                <a:solidFill>
                  <a:schemeClr val="bg1"/>
                </a:solidFill>
              </a:rPr>
              <a:t> The oil level should read between the add and full marks, level is ok.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 descr="Pre-Trip Inspection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124825" cy="6092825"/>
          </a:xfrm>
          <a:prstGeom prst="rect">
            <a:avLst/>
          </a:prstGeom>
          <a:noFill/>
        </p:spPr>
      </p:pic>
      <p:sp>
        <p:nvSpPr>
          <p:cNvPr id="5223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1295400" y="3429000"/>
            <a:ext cx="2209800" cy="1981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Air compressor is mounted and secure. </a:t>
            </a:r>
            <a:r>
              <a:rPr lang="en-US" sz="1400" dirty="0" smtClean="0">
                <a:solidFill>
                  <a:schemeClr val="bg1"/>
                </a:solidFill>
              </a:rPr>
              <a:t> It has no cracks or holes and </a:t>
            </a:r>
            <a:r>
              <a:rPr lang="en-US" sz="1400" dirty="0">
                <a:solidFill>
                  <a:schemeClr val="bg1"/>
                </a:solidFill>
              </a:rPr>
              <a:t>I hear No leaks. Air compressor is mechanical driven.</a:t>
            </a:r>
            <a:endParaRPr lang="en-US" sz="1400" dirty="0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2971800" y="26670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3" descr="Pre-Trip Inspection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124825" cy="6092825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2209800" cy="838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Air </a:t>
            </a:r>
            <a:r>
              <a:rPr lang="en-US" sz="1400" dirty="0" smtClean="0">
                <a:solidFill>
                  <a:schemeClr val="bg1"/>
                </a:solidFill>
              </a:rPr>
              <a:t>lines are mounted and secure, no cracks or holes and </a:t>
            </a:r>
            <a:r>
              <a:rPr lang="en-US" sz="1400" dirty="0">
                <a:solidFill>
                  <a:schemeClr val="bg1"/>
                </a:solidFill>
              </a:rPr>
              <a:t>I hear no </a:t>
            </a:r>
            <a:r>
              <a:rPr lang="en-US" sz="1400" dirty="0" smtClean="0">
                <a:solidFill>
                  <a:schemeClr val="bg1"/>
                </a:solidFill>
              </a:rPr>
              <a:t>leaks. </a:t>
            </a:r>
            <a:endParaRPr lang="en-US" sz="1400" dirty="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3200400" y="15240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3200400" y="2286000"/>
            <a:ext cx="3352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200400" y="2286000"/>
            <a:ext cx="3581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9" name="Picture 3" descr="Pre-Trip Inspection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042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200400" y="381000"/>
            <a:ext cx="2743200" cy="1447800"/>
          </a:xfrm>
          <a:solidFill>
            <a:schemeClr val="tx1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Power steering pump is mounted and </a:t>
            </a:r>
            <a:r>
              <a:rPr lang="en-US" sz="1600" dirty="0" smtClean="0">
                <a:solidFill>
                  <a:schemeClr val="bg1"/>
                </a:solidFill>
              </a:rPr>
              <a:t>secure, it has no cracks or holes and I see no leak.  It </a:t>
            </a:r>
            <a:r>
              <a:rPr lang="en-US" sz="1600" dirty="0">
                <a:solidFill>
                  <a:schemeClr val="bg1"/>
                </a:solidFill>
              </a:rPr>
              <a:t>is mechanical driven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5867400" y="1066800"/>
            <a:ext cx="3810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1" name="Picture 3" descr="Pre-Trip Inspection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724400" y="3810000"/>
            <a:ext cx="3429000" cy="16764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Power Steering reservoir is mounted and secure, Level is </a:t>
            </a:r>
            <a:r>
              <a:rPr lang="en-US" sz="1600" dirty="0" smtClean="0"/>
              <a:t>ok  reading between min. and max. </a:t>
            </a:r>
            <a:r>
              <a:rPr lang="en-US" sz="1600" dirty="0"/>
              <a:t>Cap is on </a:t>
            </a:r>
            <a:r>
              <a:rPr lang="en-US" sz="1600" dirty="0" smtClean="0"/>
              <a:t>tight and it has a hot </a:t>
            </a:r>
            <a:r>
              <a:rPr lang="en-US" sz="1600" dirty="0"/>
              <a:t>and cold </a:t>
            </a:r>
            <a:r>
              <a:rPr lang="en-US" sz="1600" dirty="0" smtClean="0"/>
              <a:t>reading and I see no leaks.</a:t>
            </a:r>
            <a:endParaRPr lang="en-US" sz="1600" dirty="0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 flipV="1">
            <a:off x="5029200" y="7620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5" name="Picture 3" descr="Pre-Trip Inspection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724400" y="3886200"/>
            <a:ext cx="3429000" cy="10668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Power steering hoses</a:t>
            </a:r>
            <a:r>
              <a:rPr lang="en-US" sz="1400" dirty="0" smtClean="0"/>
              <a:t>, are mounted and secure, no cracks or holes and I see no leaks</a:t>
            </a:r>
            <a:endParaRPr lang="en-US" sz="1400" dirty="0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4876800" y="21336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 flipV="1">
            <a:off x="5257800" y="21336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5638800" y="2133600"/>
            <a:ext cx="228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Pre-Trip Inspection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10625" cy="6607175"/>
          </a:xfrm>
          <a:prstGeom prst="rect">
            <a:avLst/>
          </a:prstGeom>
          <a:noFill/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743200" y="3048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28600" y="2362200"/>
            <a:ext cx="2667000" cy="17526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Top radiator </a:t>
            </a:r>
            <a:r>
              <a:rPr lang="en-US" sz="1600" dirty="0" smtClean="0">
                <a:solidFill>
                  <a:schemeClr val="bg1"/>
                </a:solidFill>
              </a:rPr>
              <a:t>hose is mounted and secure, has no cracks or holes  and I see no leaks.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 descr="Pre-Trip Inspection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10625" cy="6607175"/>
          </a:xfrm>
          <a:prstGeom prst="rect">
            <a:avLst/>
          </a:prstGeom>
          <a:noFill/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1143000" y="2667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362200" y="1905000"/>
            <a:ext cx="3048000" cy="20574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Reservoir is mounted and secure. Coolant level is good reading between the eye checks and the cap is on tight.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1295400" y="14478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1600200" y="22860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re-Trip Inspecti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noFill/>
        </p:spPr>
      </p:pic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43000" y="685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6705600" y="685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556125" y="606742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724400" y="6096000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.</a:t>
            </a:r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57200" y="457200"/>
            <a:ext cx="158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No obstacles around bus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086600" y="457200"/>
            <a:ext cx="158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No obstacles around bus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 descr="Pre-Trip Inspection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2819400" y="11430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514600" y="2133600"/>
            <a:ext cx="3048000" cy="15240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Water return lines </a:t>
            </a:r>
            <a:r>
              <a:rPr lang="en-US" sz="1400" dirty="0" smtClean="0">
                <a:solidFill>
                  <a:schemeClr val="bg1"/>
                </a:solidFill>
              </a:rPr>
              <a:t>and water line are mounted and secure, no cracks or holes and I see no leaks.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2667000" y="14478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209800" y="32766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Pre-Trip Inspection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4724400" y="4419600"/>
            <a:ext cx="3429000" cy="11430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Steering column is mounted and </a:t>
            </a:r>
            <a:r>
              <a:rPr lang="en-US" sz="1600" dirty="0" smtClean="0"/>
              <a:t>secure, it is not cracked , bent or loose and the universal joints are ok.</a:t>
            </a:r>
            <a:endParaRPr lang="en-US" sz="1600" dirty="0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 flipV="1">
            <a:off x="3962400" y="1981200"/>
            <a:ext cx="990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6019800" y="685800"/>
            <a:ext cx="21336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3" name="Picture 3" descr="Pre-Trip Inspection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144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3733800" cy="7620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Power steering box is mounted and secure </a:t>
            </a:r>
            <a:r>
              <a:rPr lang="en-US" sz="1400" dirty="0" smtClean="0"/>
              <a:t>, has no cracks or holes and I see no leaks.</a:t>
            </a:r>
            <a:endParaRPr lang="en-US" sz="1400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21336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Pre-Trip Inspection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4400" cy="6399213"/>
          </a:xfrm>
          <a:prstGeom prst="rect">
            <a:avLst/>
          </a:prstGeom>
          <a:noFill/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1981200" y="4191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2514600" y="4876800"/>
            <a:ext cx="2514600" cy="9144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Pittman arm is </a:t>
            </a:r>
            <a:r>
              <a:rPr lang="en-US" sz="1600" dirty="0" smtClean="0"/>
              <a:t>mounted and secure, not cracked or bent and cotter pins is in place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 flipV="1">
            <a:off x="2209800" y="5181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 descr="Pre-Trip Inspection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4400" cy="6399213"/>
          </a:xfrm>
          <a:prstGeom prst="rect">
            <a:avLst/>
          </a:prstGeom>
          <a:noFill/>
        </p:spPr>
      </p:pic>
      <p:sp>
        <p:nvSpPr>
          <p:cNvPr id="63492" name="Line 4"/>
          <p:cNvSpPr>
            <a:spLocks noChangeShapeType="1"/>
          </p:cNvSpPr>
          <p:nvPr/>
        </p:nvSpPr>
        <p:spPr bwMode="auto">
          <a:xfrm flipH="1" flipV="1">
            <a:off x="3276600" y="3810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3200400" y="4495800"/>
            <a:ext cx="2514600" cy="11430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Drag link is </a:t>
            </a:r>
            <a:r>
              <a:rPr lang="en-US" sz="1600" dirty="0" smtClean="0"/>
              <a:t>mounted and secure, not cracked or bent and cotter pin is in place.</a:t>
            </a:r>
            <a:endParaRPr lang="en-US" sz="1600" dirty="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5486400" y="2133600"/>
            <a:ext cx="3124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45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2667000" y="4953000"/>
            <a:ext cx="1981200" cy="14478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Drag link steering arm is </a:t>
            </a:r>
            <a:r>
              <a:rPr lang="en-US" sz="1600" dirty="0" smtClean="0"/>
              <a:t>mounted and secure, not cracked or bent and the cotter pin is in place</a:t>
            </a:r>
            <a:endParaRPr lang="en-US" sz="1600" dirty="0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4267200" y="3810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4343400" y="3581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458200" cy="6342063"/>
          </a:xfrm>
          <a:prstGeom prst="rect">
            <a:avLst/>
          </a:prstGeom>
          <a:noFill/>
        </p:spPr>
      </p:pic>
      <p:sp>
        <p:nvSpPr>
          <p:cNvPr id="655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124200" y="4800600"/>
            <a:ext cx="1600200" cy="1219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Steering ring knuckle is ok as far as I can tell</a:t>
            </a:r>
            <a:r>
              <a:rPr lang="en-US" sz="900" dirty="0"/>
              <a:t>.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5029200" y="38100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3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4267200"/>
            <a:ext cx="2133600" cy="19050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Front and rear spring shackles are mounted and secure </a:t>
            </a:r>
            <a:r>
              <a:rPr lang="en-US" sz="1600" dirty="0" smtClean="0"/>
              <a:t>, not cracked or bent </a:t>
            </a:r>
            <a:r>
              <a:rPr lang="en-US" sz="900" dirty="0" smtClean="0">
                <a:solidFill>
                  <a:schemeClr val="bg1"/>
                </a:solidFill>
              </a:rPr>
              <a:t>.</a:t>
            </a:r>
            <a:endParaRPr lang="en-US" sz="900" dirty="0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 flipV="1">
            <a:off x="4114800" y="1676400"/>
            <a:ext cx="304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 flipV="1">
            <a:off x="304800" y="5791200"/>
            <a:ext cx="2895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7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362200" y="4800600"/>
            <a:ext cx="2362200" cy="13716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 smtClean="0"/>
              <a:t>Leaf </a:t>
            </a:r>
            <a:r>
              <a:rPr lang="en-US" sz="1600" dirty="0"/>
              <a:t>springs are </a:t>
            </a:r>
            <a:r>
              <a:rPr lang="en-US" sz="1600" dirty="0" smtClean="0"/>
              <a:t>mounted and secure, not cracked or broken and has no missing parts..</a:t>
            </a:r>
            <a:endParaRPr lang="en-US" sz="1600" dirty="0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 flipV="1">
            <a:off x="1905000" y="30480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1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6861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5257800"/>
            <a:ext cx="2133600" cy="9144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U bolts are </a:t>
            </a:r>
            <a:r>
              <a:rPr lang="en-US" sz="1600" dirty="0" smtClean="0"/>
              <a:t>mounted and secure , no damage</a:t>
            </a:r>
            <a:endParaRPr lang="en-US" sz="1600" dirty="0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 flipV="1">
            <a:off x="1676400" y="38862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Pre-Trip Inspecti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56125" y="606742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24400" y="6096000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.</a:t>
            </a:r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1447800" y="38862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1447800" y="3810000"/>
            <a:ext cx="480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1447800" y="990600"/>
            <a:ext cx="16764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1447800" y="990600"/>
            <a:ext cx="4267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447800" y="2895600"/>
            <a:ext cx="1219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1447800" y="2895600"/>
            <a:ext cx="487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5257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lens covers and reflectors. </a:t>
            </a:r>
            <a:r>
              <a:rPr lang="en-US" u="sng" dirty="0" smtClean="0"/>
              <a:t>None are cracked, broken, or missing. All are clean and proper color.</a:t>
            </a:r>
            <a:endParaRPr lang="en-US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5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458200" cy="6342063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4267200"/>
            <a:ext cx="2133600" cy="19050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Shock absorber </a:t>
            </a:r>
            <a:r>
              <a:rPr lang="en-US" sz="1600" dirty="0" smtClean="0"/>
              <a:t>top and bottom mounts are secure. It’s fully extended and I see no leaks.</a:t>
            </a:r>
            <a:endParaRPr lang="en-US" sz="1600" dirty="0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H="1" flipV="1">
            <a:off x="990600" y="3429000"/>
            <a:ext cx="2057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9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066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2057400" cy="13716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Tie Rod end is </a:t>
            </a:r>
            <a:r>
              <a:rPr lang="en-US" sz="1600" dirty="0" smtClean="0"/>
              <a:t>mounted and secure, it is not cracked or bent and the cotter pin is in place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3505200" y="4953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3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4419600"/>
            <a:ext cx="2133600" cy="17526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Air </a:t>
            </a:r>
            <a:r>
              <a:rPr lang="en-US" sz="1400" dirty="0" smtClean="0"/>
              <a:t>chamber, air line and ABS line .are mounted and secure , has no cracks, holes or dents and I hear no leaks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3810000" y="2362200"/>
            <a:ext cx="1295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09800" y="2972594"/>
            <a:ext cx="1600994" cy="608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438400" y="2590800"/>
            <a:ext cx="1143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295400" y="2590800"/>
            <a:ext cx="1219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ABS line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3429000"/>
            <a:ext cx="12954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Air line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600200" y="4724400"/>
            <a:ext cx="3124200" cy="14478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 smtClean="0"/>
              <a:t>Slack adjuster is mounted and secure, push pin is not cracked or bent. cotter pin is in place, if more than 1” inch slack adjustment is required.</a:t>
            </a:r>
            <a:endParaRPr lang="en-US" sz="1600" dirty="0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3962400" y="2438400"/>
            <a:ext cx="1905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67200" y="2133600"/>
            <a:ext cx="1524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429000" y="1905000"/>
            <a:ext cx="117533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Push pin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05500" y="20955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10200" y="1447800"/>
            <a:ext cx="1524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Cotter pin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3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990600" y="4038600"/>
            <a:ext cx="3733800" cy="15240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Brake drum and shoes are ok as far as I can tell; they are covered.  </a:t>
            </a:r>
            <a:r>
              <a:rPr lang="en-US" sz="1600" dirty="0" smtClean="0"/>
              <a:t>There  are no heat cracks, thin pads, excessive rust, dust, grease or oils</a:t>
            </a:r>
            <a:r>
              <a:rPr lang="en-US" sz="900" dirty="0" smtClean="0"/>
              <a:t>. </a:t>
            </a:r>
            <a:endParaRPr lang="en-US" sz="900" dirty="0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V="1">
            <a:off x="4495800" y="2743200"/>
            <a:ext cx="3733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4495800" y="4267200"/>
            <a:ext cx="3657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7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782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4572000"/>
            <a:ext cx="2133600" cy="5334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900" dirty="0"/>
              <a:t>No cracks, welds or rust visible on rim. 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4267200" y="1828800"/>
            <a:ext cx="3505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1" name="Picture 3" descr="Pre-Trip Inspection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447800" y="4191000"/>
            <a:ext cx="3276600" cy="1143000"/>
          </a:xfrm>
          <a:solidFill>
            <a:schemeClr val="bg2"/>
          </a:solidFill>
          <a:ln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dirty="0"/>
              <a:t>No visible cuts, bruises, blisters or bulges on inside of tire. 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4038600" y="609600"/>
            <a:ext cx="37338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6" name="Picture 4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7086600" y="4572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5181600" y="685800"/>
            <a:ext cx="2362200" cy="17526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Tire tread must be at least 4/32” tread on front tire.  It can not be a </a:t>
            </a:r>
            <a:r>
              <a:rPr lang="en-US" sz="1600" dirty="0" smtClean="0">
                <a:solidFill>
                  <a:schemeClr val="tx1"/>
                </a:solidFill>
              </a:rPr>
              <a:t>recapped, </a:t>
            </a:r>
            <a:r>
              <a:rPr lang="en-US" sz="1600" dirty="0">
                <a:solidFill>
                  <a:schemeClr val="tx1"/>
                </a:solidFill>
              </a:rPr>
              <a:t>mismatched, or regrooved tires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9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7696200" y="22860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No visible cuts, bruises, blisters or bulges on tire.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3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7086600" y="1905000"/>
            <a:ext cx="304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No cracks, welds </a:t>
            </a:r>
            <a:r>
              <a:rPr lang="en-US" sz="1600" dirty="0" smtClean="0">
                <a:solidFill>
                  <a:schemeClr val="tx1"/>
                </a:solidFill>
              </a:rPr>
              <a:t>or excessive </a:t>
            </a:r>
            <a:r>
              <a:rPr lang="en-US" sz="1600" dirty="0">
                <a:solidFill>
                  <a:schemeClr val="tx1"/>
                </a:solidFill>
              </a:rPr>
              <a:t>rust visible on rim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Pre-Trip Inspecti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noFill/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6553200" y="42672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6125" y="606742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24400" y="6096000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.</a:t>
            </a:r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19800" y="4495800"/>
            <a:ext cx="289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Crossing gate is mounted and </a:t>
            </a:r>
            <a:r>
              <a:rPr lang="en-US" sz="1400" dirty="0" smtClean="0">
                <a:solidFill>
                  <a:schemeClr val="bg1"/>
                </a:solidFill>
              </a:rPr>
              <a:t>secure, not cracked or broken and moves freely.</a:t>
            </a:r>
            <a:endParaRPr lang="en-US" sz="1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7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6248400" y="1905000"/>
            <a:ext cx="1143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Lug nuts are tight, no excessive rust and none are missing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1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3048000" y="1905000"/>
            <a:ext cx="4343400" cy="3352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Valve stem has no </a:t>
            </a:r>
            <a:r>
              <a:rPr lang="en-US" sz="1600" dirty="0" smtClean="0">
                <a:solidFill>
                  <a:schemeClr val="tx1"/>
                </a:solidFill>
              </a:rPr>
              <a:t>cracks or holes and </a:t>
            </a:r>
            <a:r>
              <a:rPr lang="en-US" sz="1600" dirty="0">
                <a:solidFill>
                  <a:schemeClr val="tx1"/>
                </a:solidFill>
              </a:rPr>
              <a:t>cap is in place.  I hear no leaks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5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4572000" y="1905000"/>
            <a:ext cx="2819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ub </a:t>
            </a:r>
            <a:r>
              <a:rPr lang="en-US" sz="1600" dirty="0">
                <a:solidFill>
                  <a:schemeClr val="tx1"/>
                </a:solidFill>
              </a:rPr>
              <a:t>oil </a:t>
            </a:r>
            <a:r>
              <a:rPr lang="en-US" sz="1600" dirty="0" smtClean="0">
                <a:solidFill>
                  <a:schemeClr val="tx1"/>
                </a:solidFill>
              </a:rPr>
              <a:t>seal is mounted and secure and I see no leaks and the level is ok.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9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 flipH="1" flipV="1">
            <a:off x="6705600" y="304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990600"/>
            <a:ext cx="1524000" cy="14478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Tire inflation is ok</a:t>
            </a:r>
            <a:r>
              <a:rPr lang="en-US" sz="1600" dirty="0" smtClean="0">
                <a:solidFill>
                  <a:schemeClr val="tx1"/>
                </a:solidFill>
              </a:rPr>
              <a:t>. Should be inflated to 100 to 110 psi.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4" descr="Pre-Trip Inspection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34425" cy="6550025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34000" y="4947791"/>
            <a:ext cx="17526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Radiator has no visible </a:t>
            </a:r>
            <a:r>
              <a:rPr lang="en-US" sz="1600" dirty="0" smtClean="0"/>
              <a:t>cracks or holes and I see no leaks.</a:t>
            </a:r>
            <a:endParaRPr lang="en-US" sz="1600" dirty="0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V="1">
            <a:off x="5867400" y="35814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 descr="Pre-Trip Inspection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77200" cy="6056313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419600" y="3886200"/>
            <a:ext cx="4038600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Can not check serpentine belt for play because it is self adjusting.  If </a:t>
            </a:r>
            <a:r>
              <a:rPr lang="en-US" sz="1800" dirty="0" smtClean="0"/>
              <a:t>it were the V-Type belt it </a:t>
            </a:r>
            <a:r>
              <a:rPr lang="en-US" sz="1800" dirty="0"/>
              <a:t>could not have more than 3/4’ </a:t>
            </a:r>
            <a:r>
              <a:rPr lang="en-US" sz="1800" dirty="0" smtClean="0"/>
              <a:t>play or it would have to be adjusted.  </a:t>
            </a:r>
            <a:r>
              <a:rPr lang="en-US" sz="1800" dirty="0"/>
              <a:t>This serpentine belt is not frayed, cracked , worn </a:t>
            </a:r>
            <a:r>
              <a:rPr lang="en-US" sz="1800" dirty="0" smtClean="0"/>
              <a:t>. </a:t>
            </a:r>
            <a:r>
              <a:rPr lang="en-US" sz="1800" dirty="0"/>
              <a:t>The fan is belt driven.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H="1" flipV="1">
            <a:off x="3810000" y="1752600"/>
            <a:ext cx="2286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 descr="Pre-Trip Inspection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77200" cy="6056313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800600" y="3810000"/>
            <a:ext cx="36576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Alternator and wires are mounted and secure.  No damage visible.  Alternator is belt driven, and connections </a:t>
            </a:r>
            <a:r>
              <a:rPr lang="en-US" sz="1600" dirty="0" smtClean="0"/>
              <a:t>are </a:t>
            </a:r>
            <a:r>
              <a:rPr lang="en-US" sz="1600" dirty="0"/>
              <a:t>tight. There are no signs of arching.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 flipV="1">
            <a:off x="2362200" y="1828800"/>
            <a:ext cx="3200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 descr="Pre-Trip Inspection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77200" cy="6056313"/>
          </a:xfrm>
          <a:prstGeom prst="rect">
            <a:avLst/>
          </a:prstGeom>
          <a:noFill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447800" y="5334000"/>
            <a:ext cx="41148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Water pump </a:t>
            </a:r>
            <a:r>
              <a:rPr lang="en-US" sz="1600" dirty="0" smtClean="0"/>
              <a:t>is mounted and secure, no cracks or holes and I see no leaks.  </a:t>
            </a:r>
            <a:r>
              <a:rPr lang="en-US" sz="1600" dirty="0"/>
              <a:t>It is belt driven.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4343400" y="4876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11" idx="2"/>
          </p:cNvCxnSpPr>
          <p:nvPr/>
        </p:nvCxnSpPr>
        <p:spPr bwMode="auto">
          <a:xfrm rot="5400000">
            <a:off x="5101799" y="3958798"/>
            <a:ext cx="2369403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953000" y="1981200"/>
            <a:ext cx="2743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Bottom radiator is mounted and secure, has no cracks or holes and I see no leaks.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 descr="Pre-Trip Inspection 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513513"/>
          </a:xfrm>
          <a:prstGeom prst="rect">
            <a:avLst/>
          </a:prstGeom>
          <a:noFill/>
        </p:spPr>
      </p:pic>
      <p:sp>
        <p:nvSpPr>
          <p:cNvPr id="9319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304800" y="3581400"/>
            <a:ext cx="3657600" cy="12954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Exhaust clamp is in place. No </a:t>
            </a:r>
            <a:r>
              <a:rPr lang="en-US" sz="1600" dirty="0" smtClean="0">
                <a:solidFill>
                  <a:schemeClr val="tx1"/>
                </a:solidFill>
              </a:rPr>
              <a:t>excessive rust or holes </a:t>
            </a:r>
            <a:r>
              <a:rPr lang="en-US" sz="1600" dirty="0">
                <a:solidFill>
                  <a:schemeClr val="tx1"/>
                </a:solidFill>
              </a:rPr>
              <a:t>to exhaust system under the hood.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2514600" y="1981200"/>
            <a:ext cx="15240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1" name="Picture 3" descr="Pre-Trip Inspection 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513513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05000" y="990600"/>
            <a:ext cx="3429000" cy="12954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Heater hoses are </a:t>
            </a:r>
            <a:r>
              <a:rPr lang="en-US" sz="1600" dirty="0" smtClean="0">
                <a:solidFill>
                  <a:schemeClr val="tx1"/>
                </a:solidFill>
              </a:rPr>
              <a:t>mounted and secure, have no cracks or holes and I see no leaks. Cut </a:t>
            </a:r>
            <a:r>
              <a:rPr lang="en-US" sz="1600" dirty="0">
                <a:solidFill>
                  <a:schemeClr val="tx1"/>
                </a:solidFill>
              </a:rPr>
              <a:t>off valves </a:t>
            </a:r>
            <a:r>
              <a:rPr lang="en-US" sz="1600" dirty="0" smtClean="0">
                <a:solidFill>
                  <a:schemeClr val="tx1"/>
                </a:solidFill>
              </a:rPr>
              <a:t>move freely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3810000" y="2209800"/>
            <a:ext cx="1219200" cy="1828800"/>
          </a:xfrm>
          <a:prstGeom prst="line">
            <a:avLst/>
          </a:prstGeom>
          <a:noFill/>
          <a:ln w="9525">
            <a:solidFill>
              <a:srgbClr val="8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810000" y="2209800"/>
            <a:ext cx="274320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Pre-Trip Inspecti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3962400" y="4648200"/>
            <a:ext cx="4572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556125" y="606742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24400" y="6096000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.</a:t>
            </a:r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76600" y="51816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Engine block heater not connected</a:t>
            </a:r>
            <a:endParaRPr lang="en-US" sz="1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 descr="Pre-Trip Inspection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77200" cy="6056313"/>
          </a:xfrm>
          <a:prstGeom prst="rect">
            <a:avLst/>
          </a:prstGeom>
          <a:noFill/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800600" y="3276600"/>
            <a:ext cx="36576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Windshield washer fluid </a:t>
            </a:r>
            <a:r>
              <a:rPr lang="en-US" sz="1600" dirty="0" smtClean="0"/>
              <a:t> reservoir is mounted and secure, no leaks, connections are good and the cap is on tight.</a:t>
            </a:r>
            <a:endParaRPr lang="en-US" sz="1600" dirty="0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629400" y="4343400"/>
            <a:ext cx="1371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5" name="Picture 3" descr="Pre-Trip Inspection 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513513"/>
          </a:xfrm>
          <a:prstGeom prst="rect">
            <a:avLst/>
          </a:prstGeom>
          <a:noFill/>
        </p:spPr>
      </p:pic>
      <p:sp>
        <p:nvSpPr>
          <p:cNvPr id="952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05000" y="1371600"/>
            <a:ext cx="2057400" cy="1295400"/>
          </a:xfrm>
          <a:solidFill>
            <a:schemeClr val="bg2"/>
          </a:solidFill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Front and rear spring shackles are mounted and secure </a:t>
            </a:r>
            <a:r>
              <a:rPr lang="en-US" sz="1600" dirty="0" smtClean="0">
                <a:solidFill>
                  <a:schemeClr val="tx1"/>
                </a:solidFill>
              </a:rPr>
              <a:t>, not cracked or bent.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1371600" y="2667000"/>
            <a:ext cx="1676400" cy="2209800"/>
          </a:xfrm>
          <a:prstGeom prst="line">
            <a:avLst/>
          </a:prstGeom>
          <a:noFill/>
          <a:ln w="9525">
            <a:solidFill>
              <a:srgbClr val="8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048000" y="2667000"/>
            <a:ext cx="2362200" cy="403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Pre-Trip Inspection 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34425" cy="6550025"/>
          </a:xfrm>
          <a:prstGeom prst="rect">
            <a:avLst/>
          </a:prstGeom>
          <a:noFill/>
        </p:spPr>
      </p:pic>
      <p:sp>
        <p:nvSpPr>
          <p:cNvPr id="9626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5410200" y="4267200"/>
            <a:ext cx="2057400" cy="14478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Leaf </a:t>
            </a:r>
            <a:r>
              <a:rPr lang="en-US" sz="1600" dirty="0">
                <a:solidFill>
                  <a:schemeClr val="tx1"/>
                </a:solidFill>
              </a:rPr>
              <a:t>springs are </a:t>
            </a:r>
            <a:r>
              <a:rPr lang="en-US" sz="1600" dirty="0" smtClean="0">
                <a:solidFill>
                  <a:schemeClr val="tx1"/>
                </a:solidFill>
              </a:rPr>
              <a:t> mounted and secure, not cracked or broken and has no missing parts.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 flipV="1">
            <a:off x="6019800" y="35052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re-Trip Inspection 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34425" cy="6550025"/>
          </a:xfrm>
          <a:prstGeom prst="rect">
            <a:avLst/>
          </a:prstGeom>
          <a:noFill/>
        </p:spPr>
      </p:pic>
      <p:sp>
        <p:nvSpPr>
          <p:cNvPr id="9728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5486400" y="4267200"/>
            <a:ext cx="2057400" cy="7620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U bolts are </a:t>
            </a:r>
            <a:r>
              <a:rPr lang="en-US" sz="1600" dirty="0" smtClean="0">
                <a:solidFill>
                  <a:schemeClr val="tx1"/>
                </a:solidFill>
              </a:rPr>
              <a:t>mounted and secure, no damage.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 flipH="1" flipV="1">
            <a:off x="4038600" y="38862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re-Trip Inspection 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34425" cy="6550025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5486400" y="4267200"/>
            <a:ext cx="2057400" cy="16764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Shock </a:t>
            </a:r>
            <a:r>
              <a:rPr lang="en-US" sz="1600" dirty="0" smtClean="0">
                <a:solidFill>
                  <a:schemeClr val="tx1"/>
                </a:solidFill>
              </a:rPr>
              <a:t>absorber,  top and bottom mounts are mounted and secure, it is fully extended and I see no leaks.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 flipH="1" flipV="1">
            <a:off x="4800600" y="37338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 descr="Pre-Trip Inspection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534400" cy="6399213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20574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Tie rod end is </a:t>
            </a:r>
            <a:r>
              <a:rPr lang="en-US" sz="1600" dirty="0" smtClean="0"/>
              <a:t>mounted and secure, not cracked or bent and the cotter pin is in place.</a:t>
            </a:r>
            <a:endParaRPr lang="en-US" sz="1600" dirty="0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3276600" y="1905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V="1">
            <a:off x="3505200" y="15240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 descr="Pre-Trip Inspection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534400" cy="6399213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20574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Tie Rod Steering </a:t>
            </a:r>
            <a:r>
              <a:rPr lang="en-US" sz="1600" dirty="0"/>
              <a:t>arm is </a:t>
            </a:r>
            <a:r>
              <a:rPr lang="en-US" sz="1600" dirty="0" smtClean="0"/>
              <a:t>mounted and secure, not cracked or bent  and cotter pin is in place.</a:t>
            </a:r>
            <a:endParaRPr lang="en-US" sz="1600" dirty="0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3124200" y="1676400"/>
            <a:ext cx="2743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80" name="Picture 4" descr="Pre-Trip Inspection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534400" cy="6399213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20574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Steering  ring knuckle is ok as far as I can tell.</a:t>
            </a: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429000" y="1295400"/>
            <a:ext cx="411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4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019800" y="3910280"/>
            <a:ext cx="26670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Air Chamber </a:t>
            </a:r>
            <a:r>
              <a:rPr lang="en-US" sz="1600" dirty="0" smtClean="0"/>
              <a:t>, Air line, and ABS line are mounted and secure, has no cracks, holes or dents and I hear no leaks.</a:t>
            </a:r>
            <a:endParaRPr lang="en-US" sz="1600" dirty="0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 flipV="1">
            <a:off x="6248400" y="2895600"/>
            <a:ext cx="1219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7696200" y="2819400"/>
            <a:ext cx="609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67600" y="2209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ABS line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6477000" y="2514600"/>
            <a:ext cx="1600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77000" y="1295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Air line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2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705600" y="3478495"/>
            <a:ext cx="1981200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Slack adjuster </a:t>
            </a:r>
            <a:r>
              <a:rPr lang="en-US" sz="1400" dirty="0" smtClean="0"/>
              <a:t> is mounted and secure, push pin is not bent or cracked. Cotter pin is in place. If there was more than 1” play then adjustment  is required.</a:t>
            </a:r>
            <a:endParaRPr lang="en-US" sz="1400" dirty="0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 flipV="1">
            <a:off x="5715000" y="35052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5638800" y="2209800"/>
            <a:ext cx="7620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77000" y="2057400"/>
            <a:ext cx="1447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Push pin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4267200" y="2895600"/>
            <a:ext cx="1524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38600" y="1905000"/>
            <a:ext cx="17526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Cotter pin</a:t>
            </a:r>
            <a:endParaRPr lang="en-US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Pre-Trip Inspectio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6342063"/>
          </a:xfrm>
          <a:prstGeom prst="rect">
            <a:avLst/>
          </a:prstGeom>
          <a:noFill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2895600" y="2438400"/>
            <a:ext cx="304800" cy="1981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4648200" y="3276600"/>
            <a:ext cx="190500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905000" y="914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48006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Mirrors and brackets are mounted and secure, none broken or broken, seals are good, they are clean, electrical connection is good and there is no signs of arcing.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16200000" flipH="1">
            <a:off x="1143000" y="3200400"/>
            <a:ext cx="19050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257300" y="1409700"/>
            <a:ext cx="1600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6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705600" y="3884265"/>
            <a:ext cx="19812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Brake drum and </a:t>
            </a:r>
            <a:r>
              <a:rPr lang="en-US" sz="1400" dirty="0" smtClean="0"/>
              <a:t>shoes are mounted and secure, there are no thin pads, heat cracks, excessive rust , dust, grease or oils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 flipH="1" flipV="1">
            <a:off x="2819400" y="3886200"/>
            <a:ext cx="388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500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705600" y="4161265"/>
            <a:ext cx="19812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No cracks, welds, or </a:t>
            </a:r>
            <a:r>
              <a:rPr lang="en-US" sz="1600" dirty="0" smtClean="0"/>
              <a:t>excessive rust </a:t>
            </a:r>
            <a:r>
              <a:rPr lang="en-US" sz="1600" dirty="0"/>
              <a:t>visible on rim</a:t>
            </a:r>
            <a:r>
              <a:rPr lang="en-US" sz="1200" dirty="0"/>
              <a:t>.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 flipV="1">
            <a:off x="3124200" y="2895600"/>
            <a:ext cx="3581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4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705600" y="4038948"/>
            <a:ext cx="19812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No visible cuts, bruises, blisters or bulges on inside of tire.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 flipV="1">
            <a:off x="2057400" y="3505200"/>
            <a:ext cx="464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8" name="Picture 4" descr="Pre-Trip Inspection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50"/>
            <a:ext cx="8658225" cy="6492875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705600" y="3795108"/>
            <a:ext cx="19812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Must be at least 4/32” tread on front tire.  </a:t>
            </a:r>
            <a:r>
              <a:rPr lang="en-US" sz="1600" dirty="0" smtClean="0"/>
              <a:t>No recapped, </a:t>
            </a:r>
            <a:r>
              <a:rPr lang="en-US" sz="1600" dirty="0"/>
              <a:t>mismatched, or regrooved tire on front</a:t>
            </a:r>
            <a:r>
              <a:rPr lang="en-US" sz="1200" dirty="0"/>
              <a:t>.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 flipV="1">
            <a:off x="381000" y="1143000"/>
            <a:ext cx="63246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9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7696200" y="22098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600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No visible cuts, bruises, blisters or bulges on tire.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3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112644" name="Line 4"/>
          <p:cNvSpPr>
            <a:spLocks noChangeShapeType="1"/>
          </p:cNvSpPr>
          <p:nvPr/>
        </p:nvSpPr>
        <p:spPr bwMode="auto">
          <a:xfrm flipH="1">
            <a:off x="7086600" y="1905000"/>
            <a:ext cx="304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6002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No cracks, welds </a:t>
            </a:r>
            <a:r>
              <a:rPr lang="en-US" sz="1600" dirty="0" smtClean="0">
                <a:solidFill>
                  <a:schemeClr val="tx1"/>
                </a:solidFill>
              </a:rPr>
              <a:t>or excessive </a:t>
            </a:r>
            <a:r>
              <a:rPr lang="en-US" sz="1600" dirty="0">
                <a:solidFill>
                  <a:schemeClr val="tx1"/>
                </a:solidFill>
              </a:rPr>
              <a:t>rust visible on rim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7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6342063"/>
          </a:xfrm>
          <a:prstGeom prst="rect">
            <a:avLst/>
          </a:prstGeom>
          <a:noFill/>
        </p:spPr>
      </p:pic>
      <p:sp>
        <p:nvSpPr>
          <p:cNvPr id="113668" name="Line 4"/>
          <p:cNvSpPr>
            <a:spLocks noChangeShapeType="1"/>
          </p:cNvSpPr>
          <p:nvPr/>
        </p:nvSpPr>
        <p:spPr bwMode="auto">
          <a:xfrm flipH="1">
            <a:off x="6248400" y="1905000"/>
            <a:ext cx="1143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Lug nuts are tight, no excessive rust and none are missing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1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114692" name="Line 4"/>
          <p:cNvSpPr>
            <a:spLocks noChangeShapeType="1"/>
          </p:cNvSpPr>
          <p:nvPr/>
        </p:nvSpPr>
        <p:spPr bwMode="auto">
          <a:xfrm flipH="1">
            <a:off x="3048000" y="1905000"/>
            <a:ext cx="4343400" cy="3352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Valve stem has no </a:t>
            </a:r>
            <a:r>
              <a:rPr lang="en-US" sz="1600" dirty="0" smtClean="0">
                <a:solidFill>
                  <a:schemeClr val="tx1"/>
                </a:solidFill>
              </a:rPr>
              <a:t> cracks or holes , I hear no leaks and the cap is on tight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5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115716" name="Line 4"/>
          <p:cNvSpPr>
            <a:spLocks noChangeShapeType="1"/>
          </p:cNvSpPr>
          <p:nvPr/>
        </p:nvSpPr>
        <p:spPr bwMode="auto">
          <a:xfrm flipH="1">
            <a:off x="4572000" y="1905000"/>
            <a:ext cx="2819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6858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Hub </a:t>
            </a:r>
            <a:r>
              <a:rPr lang="en-US" sz="1600" dirty="0">
                <a:solidFill>
                  <a:schemeClr val="tx1"/>
                </a:solidFill>
              </a:rPr>
              <a:t>oil </a:t>
            </a:r>
            <a:r>
              <a:rPr lang="en-US" sz="1600" dirty="0" smtClean="0">
                <a:solidFill>
                  <a:schemeClr val="tx1"/>
                </a:solidFill>
              </a:rPr>
              <a:t>seal is mounted and secure and I see no leaks</a:t>
            </a:r>
            <a:r>
              <a:rPr lang="en-US" sz="1200" dirty="0" smtClean="0">
                <a:solidFill>
                  <a:schemeClr val="tx1"/>
                </a:solidFill>
              </a:rPr>
              <a:t>, the level is ok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9" name="Picture 3" descr="Pre-Trip Inspection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2063"/>
          </a:xfrm>
          <a:prstGeom prst="rect">
            <a:avLst/>
          </a:prstGeom>
          <a:noFill/>
        </p:spPr>
      </p:pic>
      <p:sp>
        <p:nvSpPr>
          <p:cNvPr id="116740" name="Line 4"/>
          <p:cNvSpPr>
            <a:spLocks noChangeShapeType="1"/>
          </p:cNvSpPr>
          <p:nvPr/>
        </p:nvSpPr>
        <p:spPr bwMode="auto">
          <a:xfrm flipH="1" flipV="1">
            <a:off x="6705600" y="304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934200" y="1295400"/>
            <a:ext cx="1524000" cy="17526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Tire inflation is </a:t>
            </a:r>
            <a:r>
              <a:rPr lang="en-US" sz="1600" dirty="0" smtClean="0">
                <a:solidFill>
                  <a:schemeClr val="tx1"/>
                </a:solidFill>
              </a:rPr>
              <a:t>ok, should be inflated to 100 to 110 psi.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Pre-Trip Inspectio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3276600" y="2819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3124200" y="3505200"/>
            <a:ext cx="3048000" cy="4572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Windshield is not obstructed, no cracks visible, it is </a:t>
            </a:r>
            <a:r>
              <a:rPr lang="en-US" sz="1400" dirty="0" smtClean="0">
                <a:solidFill>
                  <a:schemeClr val="bg1"/>
                </a:solidFill>
              </a:rPr>
              <a:t>clean and </a:t>
            </a:r>
            <a:r>
              <a:rPr lang="en-US" sz="1400" dirty="0">
                <a:solidFill>
                  <a:schemeClr val="bg1"/>
                </a:solidFill>
              </a:rPr>
              <a:t>Seal </a:t>
            </a:r>
            <a:r>
              <a:rPr lang="en-US" sz="1400" dirty="0" smtClean="0">
                <a:solidFill>
                  <a:schemeClr val="bg1"/>
                </a:solidFill>
              </a:rPr>
              <a:t>is in good condition.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2" name="Picture 4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29625" cy="6321425"/>
          </a:xfrm>
          <a:prstGeom prst="rect">
            <a:avLst/>
          </a:prstGeom>
          <a:noFill/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962400" y="5070901"/>
            <a:ext cx="16764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Fasten hood latch on right and left side</a:t>
            </a:r>
            <a:r>
              <a:rPr lang="en-US" sz="1200" dirty="0"/>
              <a:t>.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H="1" flipV="1">
            <a:off x="1143000" y="44196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4" name="Picture 4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29625" cy="6321425"/>
          </a:xfrm>
          <a:prstGeom prst="rect">
            <a:avLst/>
          </a:prstGeom>
          <a:noFill/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962400" y="4754437"/>
            <a:ext cx="3429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 Light lens covers, windows, reflective tape and reflectors, they are all mounted and secure , there is none cracked broken or missing. The Emergency exits are properly labeled.</a:t>
            </a:r>
            <a:endParaRPr lang="en-US" sz="1600" dirty="0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 flipV="1">
            <a:off x="1905000" y="838200"/>
            <a:ext cx="32766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3505200" y="47244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3352800" y="2895600"/>
            <a:ext cx="22098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4648200" y="4191000"/>
            <a:ext cx="990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7767" idx="0"/>
          </p:cNvCxnSpPr>
          <p:nvPr/>
        </p:nvCxnSpPr>
        <p:spPr bwMode="auto">
          <a:xfrm rot="5400000" flipH="1" flipV="1">
            <a:off x="4686300" y="2857500"/>
            <a:ext cx="23622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8" name="Picture 4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29625" cy="6321425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962400" y="5334348"/>
            <a:ext cx="16764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Indicate fuse box and there are 2 extra fuses</a:t>
            </a:r>
            <a:r>
              <a:rPr lang="en-US" sz="1200" dirty="0"/>
              <a:t>.</a:t>
            </a: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 flipV="1">
            <a:off x="3048000" y="40386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2" name="Picture 4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29625" cy="6321425"/>
          </a:xfrm>
          <a:prstGeom prst="rect">
            <a:avLst/>
          </a:prstGeom>
          <a:noFill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648200" y="3989901"/>
            <a:ext cx="32004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Stop arm lens covers are not </a:t>
            </a:r>
            <a:r>
              <a:rPr lang="en-US" sz="1400" dirty="0" smtClean="0"/>
              <a:t>cracked, broken</a:t>
            </a:r>
            <a:r>
              <a:rPr lang="en-US" sz="1400" dirty="0"/>
              <a:t> </a:t>
            </a:r>
            <a:r>
              <a:rPr lang="en-US" sz="1400" dirty="0" smtClean="0"/>
              <a:t>or missing.  I hear no </a:t>
            </a:r>
            <a:r>
              <a:rPr lang="en-US" sz="1400" dirty="0"/>
              <a:t>leaks around boot.  Cable </a:t>
            </a:r>
            <a:r>
              <a:rPr lang="en-US" sz="1400" dirty="0" smtClean="0"/>
              <a:t> </a:t>
            </a:r>
            <a:r>
              <a:rPr lang="en-US" sz="1400" dirty="0"/>
              <a:t>is not frayed or worn. 3 cotter pins are in place and electrical connections </a:t>
            </a:r>
            <a:r>
              <a:rPr lang="en-US" sz="1400" dirty="0" smtClean="0"/>
              <a:t>are good and no signs of arcing.</a:t>
            </a:r>
            <a:endParaRPr lang="en-US" sz="1400" dirty="0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 flipV="1">
            <a:off x="3886200" y="36576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6" name="Picture 4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29625" cy="6321425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648200" y="3913380"/>
            <a:ext cx="3429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Battery box is mounted and secure.  Batteries have no leaks or corrosion.  </a:t>
            </a:r>
            <a:r>
              <a:rPr lang="en-US" sz="1600" dirty="0" smtClean="0"/>
              <a:t>Cables  are connected </a:t>
            </a:r>
            <a:r>
              <a:rPr lang="en-US" sz="1600" dirty="0"/>
              <a:t>to the battery posts. </a:t>
            </a:r>
            <a:r>
              <a:rPr lang="en-US" sz="1600" dirty="0" smtClean="0"/>
              <a:t> The black </a:t>
            </a:r>
            <a:r>
              <a:rPr lang="en-US" sz="1600" dirty="0"/>
              <a:t>lever is to pull batteries out to </a:t>
            </a:r>
            <a:r>
              <a:rPr lang="en-US" sz="1600" dirty="0" smtClean="0"/>
              <a:t>check.</a:t>
            </a:r>
            <a:endParaRPr lang="en-US" sz="1600" dirty="0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2743200" y="47244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60" name="Picture 4" descr="Pre-Trip Inspection 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029200" y="2209800"/>
            <a:ext cx="22098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Air </a:t>
            </a:r>
            <a:r>
              <a:rPr lang="en-US" sz="1200" dirty="0" smtClean="0"/>
              <a:t>tanks and lines are </a:t>
            </a:r>
            <a:r>
              <a:rPr lang="en-US" sz="1200" dirty="0"/>
              <a:t>mounted and </a:t>
            </a:r>
            <a:r>
              <a:rPr lang="en-US" sz="1200" dirty="0" smtClean="0"/>
              <a:t>secure and I hear no leaks. 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4343400" y="25146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1676400" y="2514600"/>
            <a:ext cx="3276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513513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209800" y="5329585"/>
            <a:ext cx="22860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Frame is ok as far as I can </a:t>
            </a:r>
            <a:r>
              <a:rPr lang="en-US" sz="1600" dirty="0" smtClean="0"/>
              <a:t>tell, there are no cracks</a:t>
            </a:r>
            <a:r>
              <a:rPr lang="en-US" sz="1600" dirty="0"/>
              <a:t>, broken welds, holes or other damage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 flipH="1" flipV="1">
            <a:off x="2667000" y="1600200"/>
            <a:ext cx="1524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4" name="Picture 4" descr="Pre-Trip Inspection 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277225" cy="6207125"/>
          </a:xfrm>
          <a:prstGeom prst="rect">
            <a:avLst/>
          </a:prstGeom>
          <a:noFill/>
        </p:spPr>
      </p:pic>
      <p:sp>
        <p:nvSpPr>
          <p:cNvPr id="122886" name="Line 6"/>
          <p:cNvSpPr>
            <a:spLocks noChangeShapeType="1"/>
          </p:cNvSpPr>
          <p:nvPr/>
        </p:nvSpPr>
        <p:spPr bwMode="auto">
          <a:xfrm flipH="1" flipV="1">
            <a:off x="1143000" y="2667000"/>
            <a:ext cx="129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1905000" y="4343400"/>
            <a:ext cx="3962400" cy="16764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 dirty="0" smtClean="0"/>
              <a:t>Drive shaft is not bent or cracked, has 3 </a:t>
            </a:r>
            <a:r>
              <a:rPr lang="en-US" sz="1800" dirty="0" err="1" smtClean="0"/>
              <a:t>midshaft</a:t>
            </a:r>
            <a:r>
              <a:rPr lang="en-US" sz="1800" dirty="0" smtClean="0"/>
              <a:t> bearings, 4yolks or shaft guards, and 5 universal joints and there are no obstructions in the couplings..</a:t>
            </a:r>
            <a:endParaRPr lang="en-US" sz="1800" dirty="0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 flipV="1">
            <a:off x="2209800" y="2819400"/>
            <a:ext cx="3200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543300"/>
            <a:ext cx="1295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2552700" y="3390900"/>
            <a:ext cx="1752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4" name="Picture 4" descr="Pre-Trip Inspection 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277225" cy="6207125"/>
          </a:xfrm>
          <a:prstGeom prst="rect">
            <a:avLst/>
          </a:prstGeom>
          <a:noFill/>
        </p:spPr>
      </p:pic>
      <p:sp>
        <p:nvSpPr>
          <p:cNvPr id="122886" name="Line 6"/>
          <p:cNvSpPr>
            <a:spLocks noChangeShapeType="1"/>
          </p:cNvSpPr>
          <p:nvPr/>
        </p:nvSpPr>
        <p:spPr bwMode="auto">
          <a:xfrm flipH="1" flipV="1">
            <a:off x="2057400" y="35814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1905000" y="5257800"/>
            <a:ext cx="3962400" cy="762000"/>
          </a:xfrm>
          <a:solidFill>
            <a:schemeClr val="bg2"/>
          </a:solidFill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600" dirty="0"/>
              <a:t>Muffler and exhaust pipe </a:t>
            </a:r>
            <a:r>
              <a:rPr lang="en-US" sz="1600" dirty="0" smtClean="0"/>
              <a:t>are mounted </a:t>
            </a:r>
            <a:r>
              <a:rPr lang="en-US" sz="1600" dirty="0"/>
              <a:t>and </a:t>
            </a:r>
            <a:r>
              <a:rPr lang="en-US" sz="1600" dirty="0" smtClean="0"/>
              <a:t>secure. There is no excessive rust or hole in the exhaust.</a:t>
            </a:r>
            <a:endParaRPr lang="en-US" sz="1600" dirty="0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V="1">
            <a:off x="2438400" y="3810000"/>
            <a:ext cx="388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513513"/>
          </a:xfrm>
          <a:prstGeom prst="rect">
            <a:avLst/>
          </a:prstGeom>
          <a:noFill/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09800" y="5394936"/>
            <a:ext cx="2286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2 air chambers </a:t>
            </a:r>
            <a:r>
              <a:rPr lang="en-US" sz="1200" dirty="0" smtClean="0"/>
              <a:t>and  </a:t>
            </a:r>
            <a:r>
              <a:rPr lang="en-US" sz="1200" dirty="0"/>
              <a:t>2 air lines are </a:t>
            </a:r>
            <a:r>
              <a:rPr lang="en-US" sz="1200" dirty="0" smtClean="0"/>
              <a:t>mounted </a:t>
            </a:r>
            <a:r>
              <a:rPr lang="en-US" sz="1200" dirty="0"/>
              <a:t>and secure with </a:t>
            </a:r>
            <a:r>
              <a:rPr lang="en-US" sz="1200" dirty="0" smtClean="0"/>
              <a:t> no cracks, holes or dents and I hear no leaks.</a:t>
            </a:r>
            <a:endParaRPr lang="en-US" sz="1200" dirty="0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H="1" flipV="1">
            <a:off x="1219200" y="3276600"/>
            <a:ext cx="1752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2971800" y="3505200"/>
            <a:ext cx="1066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 flipV="1">
            <a:off x="2514600" y="31242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2819400" y="28956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Pre-Trip Inspectio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42063"/>
          </a:xfrm>
          <a:prstGeom prst="rect">
            <a:avLst/>
          </a:prstGeom>
          <a:noFill/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4724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514600" y="3505200"/>
            <a:ext cx="3733800" cy="1524000"/>
          </a:xfrm>
          <a:noFill/>
          <a:ln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1400" u="sng" dirty="0" smtClean="0">
                <a:solidFill>
                  <a:schemeClr val="bg1"/>
                </a:solidFill>
              </a:rPr>
              <a:t>Wiper is mounted and secure, spring tension is good, rubber is </a:t>
            </a:r>
            <a:r>
              <a:rPr lang="en-US" sz="1400" u="sng" smtClean="0">
                <a:solidFill>
                  <a:schemeClr val="bg1"/>
                </a:solidFill>
              </a:rPr>
              <a:t>not cracked or torn, </a:t>
            </a:r>
            <a:r>
              <a:rPr lang="en-US" sz="1400" u="sng" dirty="0" smtClean="0">
                <a:solidFill>
                  <a:schemeClr val="bg1"/>
                </a:solidFill>
              </a:rPr>
              <a:t>washer hose is mounted and secure, has no cracks or holes and I see no leaks.</a:t>
            </a:r>
            <a:endParaRPr lang="en-US" sz="14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513513"/>
          </a:xfrm>
          <a:prstGeom prst="rect">
            <a:avLst/>
          </a:prstGeom>
          <a:noFill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14400" y="4677032"/>
            <a:ext cx="35814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 There are two </a:t>
            </a:r>
            <a:r>
              <a:rPr lang="en-US" sz="1600" dirty="0"/>
              <a:t>slack </a:t>
            </a:r>
            <a:r>
              <a:rPr lang="en-US" sz="1600" dirty="0" smtClean="0"/>
              <a:t>adjusters, they  are mounted and secure,  push pin is not bent or cracked, cotter pin in place and  </a:t>
            </a:r>
            <a:r>
              <a:rPr lang="en-US" sz="1600" dirty="0"/>
              <a:t>if they were to have more than 1” play they would need </a:t>
            </a:r>
            <a:r>
              <a:rPr lang="en-US" sz="1600" dirty="0" smtClean="0"/>
              <a:t>to be adjusted</a:t>
            </a:r>
            <a:r>
              <a:rPr lang="en-US" sz="1600" dirty="0"/>
              <a:t>.</a:t>
            </a:r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3810000" y="4191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905000" y="3352800"/>
            <a:ext cx="1905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 descr="Pre-Trip Inspection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124825" cy="6092825"/>
          </a:xfrm>
          <a:prstGeom prst="rect">
            <a:avLst/>
          </a:prstGeom>
          <a:noFill/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505200" y="4962898"/>
            <a:ext cx="2286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Side Emergency door opens and closes freely.  The </a:t>
            </a:r>
            <a:r>
              <a:rPr lang="en-US" sz="1600" dirty="0" smtClean="0"/>
              <a:t>rubber seal is </a:t>
            </a:r>
            <a:r>
              <a:rPr lang="en-US" sz="1600" dirty="0"/>
              <a:t>in good condition</a:t>
            </a:r>
            <a:r>
              <a:rPr lang="en-US" sz="1600" dirty="0" smtClean="0"/>
              <a:t>. The door is also properly labeled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 flipV="1">
            <a:off x="4876800" y="3810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128004" idx="0"/>
          </p:cNvCxnSpPr>
          <p:nvPr/>
        </p:nvCxnSpPr>
        <p:spPr bwMode="auto">
          <a:xfrm rot="5400000" flipH="1" flipV="1">
            <a:off x="3962400" y="3352800"/>
            <a:ext cx="2590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63000" cy="6572250"/>
          </a:xfrm>
          <a:prstGeom prst="rect">
            <a:avLst/>
          </a:prstGeom>
          <a:noFill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505200" y="5286857"/>
            <a:ext cx="2286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Front spring bracket is mounted and </a:t>
            </a:r>
            <a:r>
              <a:rPr lang="en-US" sz="1600" dirty="0" smtClean="0"/>
              <a:t>secure not bent or cracked.</a:t>
            </a:r>
            <a:endParaRPr lang="en-US" sz="1600" dirty="0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V="1">
            <a:off x="4495800" y="2667000"/>
            <a:ext cx="152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63000" cy="6572250"/>
          </a:xfrm>
          <a:prstGeom prst="rect">
            <a:avLst/>
          </a:prstGeom>
          <a:noFill/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505200" y="5637640"/>
            <a:ext cx="2286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Leaf springs are not </a:t>
            </a:r>
            <a:r>
              <a:rPr lang="en-US" sz="1600" dirty="0" smtClean="0"/>
              <a:t> cracked, broken or has no  </a:t>
            </a:r>
            <a:r>
              <a:rPr lang="en-US" sz="1600" dirty="0"/>
              <a:t>missing </a:t>
            </a:r>
            <a:r>
              <a:rPr lang="en-US" sz="1600" dirty="0" smtClean="0"/>
              <a:t> parts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 flipV="1">
            <a:off x="4419600" y="40386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0" y="5140687"/>
            <a:ext cx="27432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2 U </a:t>
            </a:r>
            <a:r>
              <a:rPr lang="en-US" sz="1800" dirty="0" smtClean="0"/>
              <a:t>bolts are mounted and secure , no damage as far as I can tell,  </a:t>
            </a:r>
            <a:r>
              <a:rPr lang="en-US" sz="1800" dirty="0"/>
              <a:t>I can not see them.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4724400" y="4114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610600" cy="6457950"/>
          </a:xfrm>
          <a:prstGeom prst="rect">
            <a:avLst/>
          </a:prstGeom>
          <a:noFill/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667000" y="4806575"/>
            <a:ext cx="31242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Brake drum and shoes are ok as far as I can tell.  They are </a:t>
            </a:r>
            <a:r>
              <a:rPr lang="en-US" sz="1600" dirty="0" smtClean="0"/>
              <a:t>covered.  I can have no heat cracks,  excessive </a:t>
            </a:r>
            <a:r>
              <a:rPr lang="en-US" sz="1600" dirty="0" err="1" smtClean="0"/>
              <a:t>rust,brake</a:t>
            </a:r>
            <a:r>
              <a:rPr lang="en-US" sz="1600" dirty="0" smtClean="0"/>
              <a:t> dust, grease or oils or thin pads.</a:t>
            </a:r>
            <a:endParaRPr lang="en-US" sz="1600" dirty="0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V="1">
            <a:off x="4724400" y="3962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895600" y="5082424"/>
            <a:ext cx="28956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No cracks, welds or </a:t>
            </a:r>
            <a:r>
              <a:rPr lang="en-US" sz="1600" dirty="0" smtClean="0"/>
              <a:t>excessive rust </a:t>
            </a:r>
            <a:r>
              <a:rPr lang="en-US" sz="1600" dirty="0"/>
              <a:t>visible on rims as far as I can tell</a:t>
            </a:r>
            <a:r>
              <a:rPr lang="en-US" sz="1200" dirty="0"/>
              <a:t>.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V="1">
            <a:off x="4648200" y="39624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4648200" y="3505200"/>
            <a:ext cx="2667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7239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895600" y="5092784"/>
            <a:ext cx="28956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No visible cuts, bruises, blisters or bulges on insides of tires as far as I can tell.</a:t>
            </a: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 flipV="1">
            <a:off x="4648200" y="3962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4648200" y="3505200"/>
            <a:ext cx="2667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7239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"/>
            <a:ext cx="8610600" cy="6457950"/>
          </a:xfrm>
          <a:prstGeom prst="rect">
            <a:avLst/>
          </a:prstGeo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438400" y="4820897"/>
            <a:ext cx="33528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Tires must have at least 2/32” tread on rear tires.  </a:t>
            </a:r>
            <a:r>
              <a:rPr lang="en-US" sz="1600" dirty="0" smtClean="0"/>
              <a:t>I can have recapped or regrooved tires but cannot have any mismatched on the rear.</a:t>
            </a:r>
            <a:endParaRPr lang="en-US" sz="1200" dirty="0"/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 flipV="1">
            <a:off x="4953000" y="34290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V="1">
            <a:off x="4953000" y="3276600"/>
            <a:ext cx="3429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re-Trip Inspection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667000" y="5166151"/>
            <a:ext cx="31242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These are bud tires.  There is NO </a:t>
            </a:r>
            <a:r>
              <a:rPr lang="en-US" sz="1600" dirty="0" smtClean="0"/>
              <a:t>spacer and there is no obstruction between tires.</a:t>
            </a:r>
            <a:endParaRPr lang="en-US" sz="1600" dirty="0"/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 flipV="1">
            <a:off x="4648200" y="3505200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3819</Words>
  <Application>Microsoft Office PowerPoint</Application>
  <PresentationFormat>On-screen Show (4:3)</PresentationFormat>
  <Paragraphs>473</Paragraphs>
  <Slides>192</Slides>
  <Notes>191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197" baseType="lpstr">
      <vt:lpstr>ＭＳ Ｐゴシック</vt:lpstr>
      <vt:lpstr>Arial</vt:lpstr>
      <vt:lpstr>Freestyle Script</vt:lpstr>
      <vt:lpstr>Times New Roman</vt:lpstr>
      <vt:lpstr>Blank Presentation</vt:lpstr>
      <vt:lpstr>Madison County Bus Driver’s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 needs to be running to check ,transmission fluid, should read between the add and full marks, level is ok.. </vt:lpstr>
      <vt:lpstr> The oil level should read between the add and full marks, level is ok.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radiator hose is mounted and secure, has no cracks or holes  and I see no leaks.</vt:lpstr>
      <vt:lpstr>Reservoir is mounted and secure. Coolant level is good reading between the eye checks and the cap is on tight.</vt:lpstr>
      <vt:lpstr>Water return lines and water line are mounted and secure, no cracks or holes and I see no leaks.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Tire tread must be at least 4/32” tread on front tire.  It can not be a recapped, mismatched, or regrooved tires.</vt:lpstr>
      <vt:lpstr>No visible cuts, bruises, blisters or bulges on tire.</vt:lpstr>
      <vt:lpstr>No cracks, welds or excessive rust visible on rim</vt:lpstr>
      <vt:lpstr>Lug nuts are tight, no excessive rust and none are missing.</vt:lpstr>
      <vt:lpstr>Valve stem has no cracks or holes and cap is in place.  I hear no leaks.</vt:lpstr>
      <vt:lpstr> Hub oil seal is mounted and secure and I see no leaks and the level is ok.</vt:lpstr>
      <vt:lpstr>Tire inflation is ok. Should be inflated to 100 to 110 psi.</vt:lpstr>
      <vt:lpstr>PowerPoint Presentation</vt:lpstr>
      <vt:lpstr>PowerPoint Presentation</vt:lpstr>
      <vt:lpstr>PowerPoint Presentation</vt:lpstr>
      <vt:lpstr>PowerPoint Presentation</vt:lpstr>
      <vt:lpstr>Exhaust clamp is in place. No excessive rust or holes to exhaust system under the hood.</vt:lpstr>
      <vt:lpstr>Heater hoses are mounted and secure, have no cracks or holes and I see no leaks. Cut off valves move freely.</vt:lpstr>
      <vt:lpstr>PowerPoint Presentation</vt:lpstr>
      <vt:lpstr>Front and rear spring shackles are mounted and secure , not cracked or bent.</vt:lpstr>
      <vt:lpstr>Leaf springs are  mounted and secure, not cracked or broken and has no missing parts.</vt:lpstr>
      <vt:lpstr>U bolts are mounted and secure, no damage.</vt:lpstr>
      <vt:lpstr>Shock absorber,  top and bottom mounts are mounted and secure, it is fully extended and I see no leaks.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visible cuts, bruises, blisters or bulges on tire.</vt:lpstr>
      <vt:lpstr>No cracks, welds or excessive rust visible on rim</vt:lpstr>
      <vt:lpstr>Lug nuts are tight, no excessive rust and none are missing.</vt:lpstr>
      <vt:lpstr>Valve stem has no  cracks or holes , I hear no leaks and the cap is on tight.</vt:lpstr>
      <vt:lpstr>Hub oil seal is mounted and secure and I see no leaks, the level is ok</vt:lpstr>
      <vt:lpstr>Tire inflation is ok, should be inflated to 100 to 110 psi.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Indicate</vt:lpstr>
      <vt:lpstr>Safety Check</vt:lpstr>
      <vt:lpstr>Park Break Check</vt:lpstr>
      <vt:lpstr>Stop Motor</vt:lpstr>
      <vt:lpstr>LAB Check</vt:lpstr>
      <vt:lpstr>LAB check continued</vt:lpstr>
      <vt:lpstr>Building PSI</vt:lpstr>
      <vt:lpstr>Explain Governor </vt:lpstr>
      <vt:lpstr>Inside of Bus Check</vt:lpstr>
      <vt:lpstr>Back Emergency Exit</vt:lpstr>
      <vt:lpstr>Checking the back of seats</vt:lpstr>
      <vt:lpstr>Emergency Hatch/Windows</vt:lpstr>
      <vt:lpstr>Check side door</vt:lpstr>
      <vt:lpstr>Emergency Hatch/Windows</vt:lpstr>
      <vt:lpstr>Return to drivers Seat.</vt:lpstr>
      <vt:lpstr>Mr. Webber </vt:lpstr>
      <vt:lpstr>While at Front</vt:lpstr>
      <vt:lpstr>While he is in the rear</vt:lpstr>
      <vt:lpstr>When Mr. Webber returns</vt:lpstr>
    </vt:vector>
  </TitlesOfParts>
  <Company>Jennifer Hess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Hess</dc:creator>
  <cp:lastModifiedBy>Daniels, Beverly</cp:lastModifiedBy>
  <cp:revision>75</cp:revision>
  <cp:lastPrinted>2008-06-08T16:57:30Z</cp:lastPrinted>
  <dcterms:created xsi:type="dcterms:W3CDTF">2008-06-07T13:33:23Z</dcterms:created>
  <dcterms:modified xsi:type="dcterms:W3CDTF">2016-02-25T18:19:36Z</dcterms:modified>
</cp:coreProperties>
</file>