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8"/>
  </p:notesMasterIdLst>
  <p:handoutMasterIdLst>
    <p:handoutMasterId r:id="rId29"/>
  </p:handoutMasterIdLst>
  <p:sldIdLst>
    <p:sldId id="256" r:id="rId2"/>
    <p:sldId id="302" r:id="rId3"/>
    <p:sldId id="260" r:id="rId4"/>
    <p:sldId id="262" r:id="rId5"/>
    <p:sldId id="269" r:id="rId6"/>
    <p:sldId id="301" r:id="rId7"/>
    <p:sldId id="257" r:id="rId8"/>
    <p:sldId id="270" r:id="rId9"/>
    <p:sldId id="271" r:id="rId10"/>
    <p:sldId id="285" r:id="rId11"/>
    <p:sldId id="286" r:id="rId12"/>
    <p:sldId id="287" r:id="rId13"/>
    <p:sldId id="288" r:id="rId14"/>
    <p:sldId id="290" r:id="rId15"/>
    <p:sldId id="291" r:id="rId16"/>
    <p:sldId id="292" r:id="rId17"/>
    <p:sldId id="289" r:id="rId18"/>
    <p:sldId id="294" r:id="rId19"/>
    <p:sldId id="295" r:id="rId20"/>
    <p:sldId id="296" r:id="rId21"/>
    <p:sldId id="297" r:id="rId22"/>
    <p:sldId id="298" r:id="rId23"/>
    <p:sldId id="299" r:id="rId24"/>
    <p:sldId id="300" r:id="rId25"/>
    <p:sldId id="263" r:id="rId26"/>
    <p:sldId id="264" r:id="rId27"/>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23BF7-1C74-4F9F-ADF8-30C2F3F5E72E}" type="doc">
      <dgm:prSet loTypeId="urn:microsoft.com/office/officeart/2005/8/layout/funnel1" loCatId="relationship" qsTypeId="urn:microsoft.com/office/officeart/2005/8/quickstyle/simple5" qsCatId="simple" csTypeId="urn:microsoft.com/office/officeart/2005/8/colors/accent1_1" csCatId="accent1" phldr="1"/>
      <dgm:spPr/>
      <dgm:t>
        <a:bodyPr/>
        <a:lstStyle/>
        <a:p>
          <a:endParaRPr lang="en-US"/>
        </a:p>
      </dgm:t>
    </dgm:pt>
    <dgm:pt modelId="{9EA93C48-AFBF-4696-B222-DCE52ECFB577}">
      <dgm:prSet phldrT="[Text]"/>
      <dgm:spPr/>
      <dgm:t>
        <a:bodyPr/>
        <a:lstStyle/>
        <a:p>
          <a:r>
            <a:rPr lang="en-US" dirty="0" smtClean="0"/>
            <a:t>All Kids Deserve Rigor</a:t>
          </a:r>
          <a:endParaRPr lang="en-US" dirty="0"/>
        </a:p>
      </dgm:t>
    </dgm:pt>
    <dgm:pt modelId="{CFCF019C-E11F-4211-A138-1F5B5303130D}" type="parTrans" cxnId="{B5C96A57-684A-4B11-8F56-F87AA373FB1E}">
      <dgm:prSet/>
      <dgm:spPr/>
      <dgm:t>
        <a:bodyPr/>
        <a:lstStyle/>
        <a:p>
          <a:endParaRPr lang="en-US"/>
        </a:p>
      </dgm:t>
    </dgm:pt>
    <dgm:pt modelId="{7677B523-BFE8-4918-80D7-8436452D815E}" type="sibTrans" cxnId="{B5C96A57-684A-4B11-8F56-F87AA373FB1E}">
      <dgm:prSet/>
      <dgm:spPr/>
      <dgm:t>
        <a:bodyPr/>
        <a:lstStyle/>
        <a:p>
          <a:endParaRPr lang="en-US"/>
        </a:p>
      </dgm:t>
    </dgm:pt>
    <dgm:pt modelId="{E76B4BFE-6051-4DFD-B76A-012074873786}">
      <dgm:prSet phldrT="[Text]"/>
      <dgm:spPr/>
      <dgm:t>
        <a:bodyPr/>
        <a:lstStyle/>
        <a:p>
          <a:r>
            <a:rPr lang="en-US" dirty="0" smtClean="0"/>
            <a:t>Building Capacity </a:t>
          </a:r>
          <a:endParaRPr lang="en-US" dirty="0"/>
        </a:p>
      </dgm:t>
    </dgm:pt>
    <dgm:pt modelId="{40E02D4D-BA48-436E-9847-843BF6011A04}" type="parTrans" cxnId="{BA12C42D-AF20-4E44-A86D-9E2DA8CF8645}">
      <dgm:prSet/>
      <dgm:spPr/>
      <dgm:t>
        <a:bodyPr/>
        <a:lstStyle/>
        <a:p>
          <a:endParaRPr lang="en-US"/>
        </a:p>
      </dgm:t>
    </dgm:pt>
    <dgm:pt modelId="{3FA4E584-DA39-4E8E-9263-95D83D0AF178}" type="sibTrans" cxnId="{BA12C42D-AF20-4E44-A86D-9E2DA8CF8645}">
      <dgm:prSet/>
      <dgm:spPr/>
      <dgm:t>
        <a:bodyPr/>
        <a:lstStyle/>
        <a:p>
          <a:endParaRPr lang="en-US"/>
        </a:p>
      </dgm:t>
    </dgm:pt>
    <dgm:pt modelId="{B908A780-B0A7-4ACF-8A3D-06CAE2091B4C}">
      <dgm:prSet phldrT="[Text]"/>
      <dgm:spPr/>
      <dgm:t>
        <a:bodyPr/>
        <a:lstStyle/>
        <a:p>
          <a:r>
            <a:rPr lang="en-US" dirty="0" smtClean="0"/>
            <a:t>Resources and Support for Students and Parents</a:t>
          </a:r>
          <a:endParaRPr lang="en-US" dirty="0"/>
        </a:p>
      </dgm:t>
    </dgm:pt>
    <dgm:pt modelId="{B9EB7ECB-5390-4C84-A85D-A53CD4C1F5E6}" type="parTrans" cxnId="{3AFF0EA8-FCDB-4AFF-B2E8-6CCAF479E601}">
      <dgm:prSet/>
      <dgm:spPr/>
      <dgm:t>
        <a:bodyPr/>
        <a:lstStyle/>
        <a:p>
          <a:endParaRPr lang="en-US"/>
        </a:p>
      </dgm:t>
    </dgm:pt>
    <dgm:pt modelId="{FFF3E75A-D39E-429E-988D-8ED278AD1169}" type="sibTrans" cxnId="{3AFF0EA8-FCDB-4AFF-B2E8-6CCAF479E601}">
      <dgm:prSet/>
      <dgm:spPr/>
      <dgm:t>
        <a:bodyPr/>
        <a:lstStyle/>
        <a:p>
          <a:endParaRPr lang="en-US"/>
        </a:p>
      </dgm:t>
    </dgm:pt>
    <dgm:pt modelId="{FBB27CE0-782A-455E-A886-8D83E722C301}">
      <dgm:prSet phldrT="[Text]"/>
      <dgm:spPr/>
      <dgm:t>
        <a:bodyPr/>
        <a:lstStyle/>
        <a:p>
          <a:r>
            <a:rPr lang="en-US" dirty="0" smtClean="0"/>
            <a:t>Success</a:t>
          </a:r>
          <a:endParaRPr lang="en-US" dirty="0"/>
        </a:p>
      </dgm:t>
    </dgm:pt>
    <dgm:pt modelId="{129F00FF-F484-4129-8F1E-CF6047545DB0}" type="parTrans" cxnId="{6F9920C2-51D2-437E-B2AC-F88E231208B4}">
      <dgm:prSet/>
      <dgm:spPr/>
      <dgm:t>
        <a:bodyPr/>
        <a:lstStyle/>
        <a:p>
          <a:endParaRPr lang="en-US"/>
        </a:p>
      </dgm:t>
    </dgm:pt>
    <dgm:pt modelId="{333D98FD-734A-4494-BFC4-58888D828B2C}" type="sibTrans" cxnId="{6F9920C2-51D2-437E-B2AC-F88E231208B4}">
      <dgm:prSet/>
      <dgm:spPr/>
      <dgm:t>
        <a:bodyPr/>
        <a:lstStyle/>
        <a:p>
          <a:endParaRPr lang="en-US"/>
        </a:p>
      </dgm:t>
    </dgm:pt>
    <dgm:pt modelId="{8988ED9A-8F36-49E3-9387-BA6E4C2A4AB3}" type="pres">
      <dgm:prSet presAssocID="{21623BF7-1C74-4F9F-ADF8-30C2F3F5E72E}" presName="Name0" presStyleCnt="0">
        <dgm:presLayoutVars>
          <dgm:chMax val="4"/>
          <dgm:resizeHandles val="exact"/>
        </dgm:presLayoutVars>
      </dgm:prSet>
      <dgm:spPr/>
      <dgm:t>
        <a:bodyPr/>
        <a:lstStyle/>
        <a:p>
          <a:endParaRPr lang="en-US"/>
        </a:p>
      </dgm:t>
    </dgm:pt>
    <dgm:pt modelId="{BFE602CB-6026-4AA0-87A8-F2921BD0CB86}" type="pres">
      <dgm:prSet presAssocID="{21623BF7-1C74-4F9F-ADF8-30C2F3F5E72E}" presName="ellipse" presStyleLbl="trBgShp" presStyleIdx="0" presStyleCnt="1" custLinFactNeighborX="4179" custLinFactNeighborY="5235"/>
      <dgm:spPr/>
    </dgm:pt>
    <dgm:pt modelId="{5141D5C8-2043-416E-9CD1-031A6AE39AD3}" type="pres">
      <dgm:prSet presAssocID="{21623BF7-1C74-4F9F-ADF8-30C2F3F5E72E}" presName="arrow1" presStyleLbl="fgShp" presStyleIdx="0" presStyleCnt="1"/>
      <dgm:spPr/>
    </dgm:pt>
    <dgm:pt modelId="{7339E4C2-CF10-4E12-91A7-549C87051026}" type="pres">
      <dgm:prSet presAssocID="{21623BF7-1C74-4F9F-ADF8-30C2F3F5E72E}" presName="rectangle" presStyleLbl="revTx" presStyleIdx="0" presStyleCnt="1" custLinFactNeighborX="2454" custLinFactNeighborY="15212">
        <dgm:presLayoutVars>
          <dgm:bulletEnabled val="1"/>
        </dgm:presLayoutVars>
      </dgm:prSet>
      <dgm:spPr/>
      <dgm:t>
        <a:bodyPr/>
        <a:lstStyle/>
        <a:p>
          <a:endParaRPr lang="en-US"/>
        </a:p>
      </dgm:t>
    </dgm:pt>
    <dgm:pt modelId="{63DA2718-C58C-4150-BCA1-768E1F635A22}" type="pres">
      <dgm:prSet presAssocID="{E76B4BFE-6051-4DFD-B76A-012074873786}" presName="item1" presStyleLbl="node1" presStyleIdx="0" presStyleCnt="3">
        <dgm:presLayoutVars>
          <dgm:bulletEnabled val="1"/>
        </dgm:presLayoutVars>
      </dgm:prSet>
      <dgm:spPr/>
      <dgm:t>
        <a:bodyPr/>
        <a:lstStyle/>
        <a:p>
          <a:endParaRPr lang="en-US"/>
        </a:p>
      </dgm:t>
    </dgm:pt>
    <dgm:pt modelId="{BD281479-185E-4E7D-9884-60A70A554724}" type="pres">
      <dgm:prSet presAssocID="{B908A780-B0A7-4ACF-8A3D-06CAE2091B4C}" presName="item2" presStyleLbl="node1" presStyleIdx="1" presStyleCnt="3" custLinFactNeighborX="-35709" custLinFactNeighborY="20601">
        <dgm:presLayoutVars>
          <dgm:bulletEnabled val="1"/>
        </dgm:presLayoutVars>
      </dgm:prSet>
      <dgm:spPr/>
      <dgm:t>
        <a:bodyPr/>
        <a:lstStyle/>
        <a:p>
          <a:endParaRPr lang="en-US"/>
        </a:p>
      </dgm:t>
    </dgm:pt>
    <dgm:pt modelId="{0F1C51A3-448B-4E9C-B131-3EC1689FE99F}" type="pres">
      <dgm:prSet presAssocID="{FBB27CE0-782A-455E-A886-8D83E722C301}" presName="item3" presStyleLbl="node1" presStyleIdx="2" presStyleCnt="3" custLinFactNeighborX="27327" custLinFactNeighborY="17199">
        <dgm:presLayoutVars>
          <dgm:bulletEnabled val="1"/>
        </dgm:presLayoutVars>
      </dgm:prSet>
      <dgm:spPr/>
      <dgm:t>
        <a:bodyPr/>
        <a:lstStyle/>
        <a:p>
          <a:endParaRPr lang="en-US"/>
        </a:p>
      </dgm:t>
    </dgm:pt>
    <dgm:pt modelId="{43E96179-E739-42B5-BAFA-5309B4C3A6F9}" type="pres">
      <dgm:prSet presAssocID="{21623BF7-1C74-4F9F-ADF8-30C2F3F5E72E}" presName="funnel" presStyleLbl="trAlignAcc1" presStyleIdx="0" presStyleCnt="1" custScaleX="151126" custScaleY="116699" custLinFactNeighborX="-2213" custLinFactNeighborY="15355"/>
      <dgm:spPr/>
    </dgm:pt>
  </dgm:ptLst>
  <dgm:cxnLst>
    <dgm:cxn modelId="{BA12C42D-AF20-4E44-A86D-9E2DA8CF8645}" srcId="{21623BF7-1C74-4F9F-ADF8-30C2F3F5E72E}" destId="{E76B4BFE-6051-4DFD-B76A-012074873786}" srcOrd="1" destOrd="0" parTransId="{40E02D4D-BA48-436E-9847-843BF6011A04}" sibTransId="{3FA4E584-DA39-4E8E-9263-95D83D0AF178}"/>
    <dgm:cxn modelId="{B5C96A57-684A-4B11-8F56-F87AA373FB1E}" srcId="{21623BF7-1C74-4F9F-ADF8-30C2F3F5E72E}" destId="{9EA93C48-AFBF-4696-B222-DCE52ECFB577}" srcOrd="0" destOrd="0" parTransId="{CFCF019C-E11F-4211-A138-1F5B5303130D}" sibTransId="{7677B523-BFE8-4918-80D7-8436452D815E}"/>
    <dgm:cxn modelId="{3AFF0EA8-FCDB-4AFF-B2E8-6CCAF479E601}" srcId="{21623BF7-1C74-4F9F-ADF8-30C2F3F5E72E}" destId="{B908A780-B0A7-4ACF-8A3D-06CAE2091B4C}" srcOrd="2" destOrd="0" parTransId="{B9EB7ECB-5390-4C84-A85D-A53CD4C1F5E6}" sibTransId="{FFF3E75A-D39E-429E-988D-8ED278AD1169}"/>
    <dgm:cxn modelId="{48610800-97FD-428A-82F0-4403AA658649}" type="presOf" srcId="{B908A780-B0A7-4ACF-8A3D-06CAE2091B4C}" destId="{63DA2718-C58C-4150-BCA1-768E1F635A22}" srcOrd="0" destOrd="0" presId="urn:microsoft.com/office/officeart/2005/8/layout/funnel1"/>
    <dgm:cxn modelId="{7BF19171-7CDE-488F-BA4A-64A0C1B67866}" type="presOf" srcId="{9EA93C48-AFBF-4696-B222-DCE52ECFB577}" destId="{0F1C51A3-448B-4E9C-B131-3EC1689FE99F}" srcOrd="0" destOrd="0" presId="urn:microsoft.com/office/officeart/2005/8/layout/funnel1"/>
    <dgm:cxn modelId="{F941A3EA-F3C8-482E-89E9-D65A5C477CB4}" type="presOf" srcId="{E76B4BFE-6051-4DFD-B76A-012074873786}" destId="{BD281479-185E-4E7D-9884-60A70A554724}" srcOrd="0" destOrd="0" presId="urn:microsoft.com/office/officeart/2005/8/layout/funnel1"/>
    <dgm:cxn modelId="{04073B13-E03D-4BBB-8EC1-8004E342A800}" type="presOf" srcId="{FBB27CE0-782A-455E-A886-8D83E722C301}" destId="{7339E4C2-CF10-4E12-91A7-549C87051026}" srcOrd="0" destOrd="0" presId="urn:microsoft.com/office/officeart/2005/8/layout/funnel1"/>
    <dgm:cxn modelId="{6F9920C2-51D2-437E-B2AC-F88E231208B4}" srcId="{21623BF7-1C74-4F9F-ADF8-30C2F3F5E72E}" destId="{FBB27CE0-782A-455E-A886-8D83E722C301}" srcOrd="3" destOrd="0" parTransId="{129F00FF-F484-4129-8F1E-CF6047545DB0}" sibTransId="{333D98FD-734A-4494-BFC4-58888D828B2C}"/>
    <dgm:cxn modelId="{324C63A2-19DA-481B-B8AA-FCCD37C8C489}" type="presOf" srcId="{21623BF7-1C74-4F9F-ADF8-30C2F3F5E72E}" destId="{8988ED9A-8F36-49E3-9387-BA6E4C2A4AB3}" srcOrd="0" destOrd="0" presId="urn:microsoft.com/office/officeart/2005/8/layout/funnel1"/>
    <dgm:cxn modelId="{ACC7565D-F9B2-45EC-A685-6DDE24092061}" type="presParOf" srcId="{8988ED9A-8F36-49E3-9387-BA6E4C2A4AB3}" destId="{BFE602CB-6026-4AA0-87A8-F2921BD0CB86}" srcOrd="0" destOrd="0" presId="urn:microsoft.com/office/officeart/2005/8/layout/funnel1"/>
    <dgm:cxn modelId="{B966302C-C54B-420A-A1F0-7EBA876A82AC}" type="presParOf" srcId="{8988ED9A-8F36-49E3-9387-BA6E4C2A4AB3}" destId="{5141D5C8-2043-416E-9CD1-031A6AE39AD3}" srcOrd="1" destOrd="0" presId="urn:microsoft.com/office/officeart/2005/8/layout/funnel1"/>
    <dgm:cxn modelId="{57183D9C-6D44-4127-A69F-095D32FE25C9}" type="presParOf" srcId="{8988ED9A-8F36-49E3-9387-BA6E4C2A4AB3}" destId="{7339E4C2-CF10-4E12-91A7-549C87051026}" srcOrd="2" destOrd="0" presId="urn:microsoft.com/office/officeart/2005/8/layout/funnel1"/>
    <dgm:cxn modelId="{5B166583-47D0-4FD5-995F-2892E732DACB}" type="presParOf" srcId="{8988ED9A-8F36-49E3-9387-BA6E4C2A4AB3}" destId="{63DA2718-C58C-4150-BCA1-768E1F635A22}" srcOrd="3" destOrd="0" presId="urn:microsoft.com/office/officeart/2005/8/layout/funnel1"/>
    <dgm:cxn modelId="{76A68266-AF4E-4228-A699-C032640916E3}" type="presParOf" srcId="{8988ED9A-8F36-49E3-9387-BA6E4C2A4AB3}" destId="{BD281479-185E-4E7D-9884-60A70A554724}" srcOrd="4" destOrd="0" presId="urn:microsoft.com/office/officeart/2005/8/layout/funnel1"/>
    <dgm:cxn modelId="{CC7DDEAB-07ED-4970-BCCF-B11DC54B7A83}" type="presParOf" srcId="{8988ED9A-8F36-49E3-9387-BA6E4C2A4AB3}" destId="{0F1C51A3-448B-4E9C-B131-3EC1689FE99F}" srcOrd="5" destOrd="0" presId="urn:microsoft.com/office/officeart/2005/8/layout/funnel1"/>
    <dgm:cxn modelId="{41995977-5F55-4B2D-9FFC-6D9F0B30D5DE}" type="presParOf" srcId="{8988ED9A-8F36-49E3-9387-BA6E4C2A4AB3}" destId="{43E96179-E739-42B5-BAFA-5309B4C3A6F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083AC-5313-4A49-8BCD-072B48C4CA6B}" type="doc">
      <dgm:prSet loTypeId="urn:microsoft.com/office/officeart/2005/8/layout/venn1" loCatId="" qsTypeId="urn:microsoft.com/office/officeart/2005/8/quickstyle/3D3" qsCatId="3D" csTypeId="urn:microsoft.com/office/officeart/2005/8/colors/accent1_2#2" csCatId="accent1" phldr="1"/>
      <dgm:spPr/>
    </dgm:pt>
    <dgm:pt modelId="{A83A3FDE-437F-FE49-B446-553A56A460C6}">
      <dgm:prSet phldrT="[Text]"/>
      <dgm:spPr/>
      <dgm:t>
        <a:bodyPr/>
        <a:lstStyle/>
        <a:p>
          <a:r>
            <a:rPr lang="en-US" dirty="0" smtClean="0"/>
            <a:t>Intelligence</a:t>
          </a:r>
        </a:p>
        <a:p>
          <a:r>
            <a:rPr lang="en-US" dirty="0" smtClean="0"/>
            <a:t>Talent</a:t>
          </a:r>
        </a:p>
        <a:p>
          <a:r>
            <a:rPr lang="en-US" dirty="0" smtClean="0"/>
            <a:t>Cognitive Hypothesis</a:t>
          </a:r>
          <a:endParaRPr lang="en-US" dirty="0"/>
        </a:p>
      </dgm:t>
    </dgm:pt>
    <dgm:pt modelId="{3EA7F3FD-31AB-2E43-B3E8-7652761E4049}" type="parTrans" cxnId="{AFFF6512-F70B-744E-A4C0-97A013B3AF40}">
      <dgm:prSet/>
      <dgm:spPr/>
      <dgm:t>
        <a:bodyPr/>
        <a:lstStyle/>
        <a:p>
          <a:endParaRPr lang="en-US"/>
        </a:p>
      </dgm:t>
    </dgm:pt>
    <dgm:pt modelId="{8F528C66-49F1-9344-9D93-8B896DD39653}" type="sibTrans" cxnId="{AFFF6512-F70B-744E-A4C0-97A013B3AF40}">
      <dgm:prSet/>
      <dgm:spPr/>
      <dgm:t>
        <a:bodyPr/>
        <a:lstStyle/>
        <a:p>
          <a:endParaRPr lang="en-US"/>
        </a:p>
      </dgm:t>
    </dgm:pt>
    <dgm:pt modelId="{90312A4B-11AB-3C47-B7D9-6E8E1CA56434}">
      <dgm:prSet phldrT="[Text]"/>
      <dgm:spPr/>
      <dgm:t>
        <a:bodyPr/>
        <a:lstStyle/>
        <a:p>
          <a:r>
            <a:rPr lang="en-US" dirty="0" smtClean="0"/>
            <a:t>Character </a:t>
          </a:r>
        </a:p>
        <a:p>
          <a:r>
            <a:rPr lang="en-US" dirty="0" smtClean="0"/>
            <a:t> Non-Cognitive Skills</a:t>
          </a:r>
          <a:endParaRPr lang="en-US" dirty="0"/>
        </a:p>
      </dgm:t>
    </dgm:pt>
    <dgm:pt modelId="{078143B5-E667-DB4D-A5BA-B8B32D70EDEA}" type="parTrans" cxnId="{34EBE9C8-00CE-ED40-83B1-CE0C3B0B8E4E}">
      <dgm:prSet/>
      <dgm:spPr/>
      <dgm:t>
        <a:bodyPr/>
        <a:lstStyle/>
        <a:p>
          <a:endParaRPr lang="en-US"/>
        </a:p>
      </dgm:t>
    </dgm:pt>
    <dgm:pt modelId="{9BDEB8A5-7757-184B-83E8-F4C0DFBE3C4A}" type="sibTrans" cxnId="{34EBE9C8-00CE-ED40-83B1-CE0C3B0B8E4E}">
      <dgm:prSet/>
      <dgm:spPr/>
      <dgm:t>
        <a:bodyPr/>
        <a:lstStyle/>
        <a:p>
          <a:endParaRPr lang="en-US"/>
        </a:p>
      </dgm:t>
    </dgm:pt>
    <dgm:pt modelId="{D061C4D2-BCFA-E54D-8CD5-7A291AC71505}" type="pres">
      <dgm:prSet presAssocID="{96D083AC-5313-4A49-8BCD-072B48C4CA6B}" presName="compositeShape" presStyleCnt="0">
        <dgm:presLayoutVars>
          <dgm:chMax val="7"/>
          <dgm:dir/>
          <dgm:resizeHandles val="exact"/>
        </dgm:presLayoutVars>
      </dgm:prSet>
      <dgm:spPr/>
    </dgm:pt>
    <dgm:pt modelId="{FA3CB40D-919D-1448-981A-0ACB7B6B1C69}" type="pres">
      <dgm:prSet presAssocID="{A83A3FDE-437F-FE49-B446-553A56A460C6}" presName="circ1" presStyleLbl="vennNode1" presStyleIdx="0" presStyleCnt="2"/>
      <dgm:spPr/>
      <dgm:t>
        <a:bodyPr/>
        <a:lstStyle/>
        <a:p>
          <a:endParaRPr lang="en-US"/>
        </a:p>
      </dgm:t>
    </dgm:pt>
    <dgm:pt modelId="{B9297EF0-5E91-BE45-A7BF-37EB5BC18752}" type="pres">
      <dgm:prSet presAssocID="{A83A3FDE-437F-FE49-B446-553A56A460C6}" presName="circ1Tx" presStyleLbl="revTx" presStyleIdx="0" presStyleCnt="0">
        <dgm:presLayoutVars>
          <dgm:chMax val="0"/>
          <dgm:chPref val="0"/>
          <dgm:bulletEnabled val="1"/>
        </dgm:presLayoutVars>
      </dgm:prSet>
      <dgm:spPr/>
      <dgm:t>
        <a:bodyPr/>
        <a:lstStyle/>
        <a:p>
          <a:endParaRPr lang="en-US"/>
        </a:p>
      </dgm:t>
    </dgm:pt>
    <dgm:pt modelId="{EF28356D-4A20-D049-848F-50B5018B75D6}" type="pres">
      <dgm:prSet presAssocID="{90312A4B-11AB-3C47-B7D9-6E8E1CA56434}" presName="circ2" presStyleLbl="vennNode1" presStyleIdx="1" presStyleCnt="2"/>
      <dgm:spPr/>
      <dgm:t>
        <a:bodyPr/>
        <a:lstStyle/>
        <a:p>
          <a:endParaRPr lang="en-US"/>
        </a:p>
      </dgm:t>
    </dgm:pt>
    <dgm:pt modelId="{69031B3F-E141-5440-9C10-CD24BEB3B841}" type="pres">
      <dgm:prSet presAssocID="{90312A4B-11AB-3C47-B7D9-6E8E1CA56434}" presName="circ2Tx" presStyleLbl="revTx" presStyleIdx="0" presStyleCnt="0">
        <dgm:presLayoutVars>
          <dgm:chMax val="0"/>
          <dgm:chPref val="0"/>
          <dgm:bulletEnabled val="1"/>
        </dgm:presLayoutVars>
      </dgm:prSet>
      <dgm:spPr/>
      <dgm:t>
        <a:bodyPr/>
        <a:lstStyle/>
        <a:p>
          <a:endParaRPr lang="en-US"/>
        </a:p>
      </dgm:t>
    </dgm:pt>
  </dgm:ptLst>
  <dgm:cxnLst>
    <dgm:cxn modelId="{34EBE9C8-00CE-ED40-83B1-CE0C3B0B8E4E}" srcId="{96D083AC-5313-4A49-8BCD-072B48C4CA6B}" destId="{90312A4B-11AB-3C47-B7D9-6E8E1CA56434}" srcOrd="1" destOrd="0" parTransId="{078143B5-E667-DB4D-A5BA-B8B32D70EDEA}" sibTransId="{9BDEB8A5-7757-184B-83E8-F4C0DFBE3C4A}"/>
    <dgm:cxn modelId="{728C77BA-0862-4B05-BC38-B4E781438216}" type="presOf" srcId="{90312A4B-11AB-3C47-B7D9-6E8E1CA56434}" destId="{EF28356D-4A20-D049-848F-50B5018B75D6}" srcOrd="0" destOrd="0" presId="urn:microsoft.com/office/officeart/2005/8/layout/venn1"/>
    <dgm:cxn modelId="{08F045E0-F7F4-4AD9-8497-E912CBB18E9C}" type="presOf" srcId="{96D083AC-5313-4A49-8BCD-072B48C4CA6B}" destId="{D061C4D2-BCFA-E54D-8CD5-7A291AC71505}" srcOrd="0" destOrd="0" presId="urn:microsoft.com/office/officeart/2005/8/layout/venn1"/>
    <dgm:cxn modelId="{8DB4527E-3552-4B5B-A154-2153459AE26A}" type="presOf" srcId="{A83A3FDE-437F-FE49-B446-553A56A460C6}" destId="{B9297EF0-5E91-BE45-A7BF-37EB5BC18752}" srcOrd="1" destOrd="0" presId="urn:microsoft.com/office/officeart/2005/8/layout/venn1"/>
    <dgm:cxn modelId="{AFFF6512-F70B-744E-A4C0-97A013B3AF40}" srcId="{96D083AC-5313-4A49-8BCD-072B48C4CA6B}" destId="{A83A3FDE-437F-FE49-B446-553A56A460C6}" srcOrd="0" destOrd="0" parTransId="{3EA7F3FD-31AB-2E43-B3E8-7652761E4049}" sibTransId="{8F528C66-49F1-9344-9D93-8B896DD39653}"/>
    <dgm:cxn modelId="{5652D1C6-C07D-41CA-BE24-417B272F7479}" type="presOf" srcId="{A83A3FDE-437F-FE49-B446-553A56A460C6}" destId="{FA3CB40D-919D-1448-981A-0ACB7B6B1C69}" srcOrd="0" destOrd="0" presId="urn:microsoft.com/office/officeart/2005/8/layout/venn1"/>
    <dgm:cxn modelId="{F75F01FF-7D6F-4E41-8DD6-C7BC4C706EE5}" type="presOf" srcId="{90312A4B-11AB-3C47-B7D9-6E8E1CA56434}" destId="{69031B3F-E141-5440-9C10-CD24BEB3B841}" srcOrd="1" destOrd="0" presId="urn:microsoft.com/office/officeart/2005/8/layout/venn1"/>
    <dgm:cxn modelId="{FACC22F4-3F26-4FF0-A04E-787CFE547D78}" type="presParOf" srcId="{D061C4D2-BCFA-E54D-8CD5-7A291AC71505}" destId="{FA3CB40D-919D-1448-981A-0ACB7B6B1C69}" srcOrd="0" destOrd="0" presId="urn:microsoft.com/office/officeart/2005/8/layout/venn1"/>
    <dgm:cxn modelId="{4A24FCA9-4B44-4D57-865F-D03D1A3206C0}" type="presParOf" srcId="{D061C4D2-BCFA-E54D-8CD5-7A291AC71505}" destId="{B9297EF0-5E91-BE45-A7BF-37EB5BC18752}" srcOrd="1" destOrd="0" presId="urn:microsoft.com/office/officeart/2005/8/layout/venn1"/>
    <dgm:cxn modelId="{5E141DD4-A332-46F1-88A3-4E0F865A15F5}" type="presParOf" srcId="{D061C4D2-BCFA-E54D-8CD5-7A291AC71505}" destId="{EF28356D-4A20-D049-848F-50B5018B75D6}" srcOrd="2" destOrd="0" presId="urn:microsoft.com/office/officeart/2005/8/layout/venn1"/>
    <dgm:cxn modelId="{EE8F73AB-79C8-48C5-A5D4-C00BCAF87D57}" type="presParOf" srcId="{D061C4D2-BCFA-E54D-8CD5-7A291AC71505}" destId="{69031B3F-E141-5440-9C10-CD24BEB3B84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602CB-6026-4AA0-87A8-F2921BD0CB86}">
      <dsp:nvSpPr>
        <dsp:cNvPr id="0" name=""/>
        <dsp:cNvSpPr/>
      </dsp:nvSpPr>
      <dsp:spPr>
        <a:xfrm>
          <a:off x="2071237" y="457195"/>
          <a:ext cx="4361973" cy="15148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1D5C8-2043-416E-9CD1-031A6AE39AD3}">
      <dsp:nvSpPr>
        <dsp:cNvPr id="0" name=""/>
        <dsp:cNvSpPr/>
      </dsp:nvSpPr>
      <dsp:spPr>
        <a:xfrm>
          <a:off x="3654028" y="4087261"/>
          <a:ext cx="845343" cy="541020"/>
        </a:xfrm>
        <a:prstGeom prst="downArrow">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glow rad="50800">
            <a:schemeClr val="accent1">
              <a:tint val="60000"/>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3">
          <a:scrgbClr r="0" g="0" b="0"/>
        </a:effectRef>
        <a:fontRef idx="minor"/>
      </dsp:style>
    </dsp:sp>
    <dsp:sp modelId="{7339E4C2-CF10-4E12-91A7-549C87051026}">
      <dsp:nvSpPr>
        <dsp:cNvPr id="0" name=""/>
        <dsp:cNvSpPr/>
      </dsp:nvSpPr>
      <dsp:spPr>
        <a:xfrm>
          <a:off x="2147449" y="4520077"/>
          <a:ext cx="4057650" cy="101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Success</a:t>
          </a:r>
          <a:endParaRPr lang="en-US" sz="3500" kern="1200" dirty="0"/>
        </a:p>
      </dsp:txBody>
      <dsp:txXfrm>
        <a:off x="2147449" y="4520077"/>
        <a:ext cx="4057650" cy="1014412"/>
      </dsp:txXfrm>
    </dsp:sp>
    <dsp:sp modelId="{63DA2718-C58C-4150-BCA1-768E1F635A22}">
      <dsp:nvSpPr>
        <dsp:cNvPr id="0" name=""/>
        <dsp:cNvSpPr/>
      </dsp:nvSpPr>
      <dsp:spPr>
        <a:xfrm>
          <a:off x="3474815" y="2009744"/>
          <a:ext cx="1521618" cy="1521618"/>
        </a:xfrm>
        <a:prstGeom prst="ellipse">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a:noFill/>
        </a:ln>
        <a:effectLst>
          <a:glow rad="50800">
            <a:schemeClr val="l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l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Resources and Support for Students and Parents</a:t>
          </a:r>
          <a:endParaRPr lang="en-US" sz="1400" kern="1200" dirty="0"/>
        </a:p>
      </dsp:txBody>
      <dsp:txXfrm>
        <a:off x="3697651" y="2232580"/>
        <a:ext cx="1075946" cy="1075946"/>
      </dsp:txXfrm>
    </dsp:sp>
    <dsp:sp modelId="{BD281479-185E-4E7D-9884-60A70A554724}">
      <dsp:nvSpPr>
        <dsp:cNvPr id="0" name=""/>
        <dsp:cNvSpPr/>
      </dsp:nvSpPr>
      <dsp:spPr>
        <a:xfrm>
          <a:off x="1842657" y="1181661"/>
          <a:ext cx="1521618" cy="1521618"/>
        </a:xfrm>
        <a:prstGeom prst="ellipse">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a:noFill/>
        </a:ln>
        <a:effectLst>
          <a:glow rad="50800">
            <a:schemeClr val="l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l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Building Capacity </a:t>
          </a:r>
          <a:endParaRPr lang="en-US" sz="1400" kern="1200" dirty="0"/>
        </a:p>
      </dsp:txBody>
      <dsp:txXfrm>
        <a:off x="2065493" y="1404497"/>
        <a:ext cx="1075946" cy="1075946"/>
      </dsp:txXfrm>
    </dsp:sp>
    <dsp:sp modelId="{0F1C51A3-448B-4E9C-B131-3EC1689FE99F}">
      <dsp:nvSpPr>
        <dsp:cNvPr id="0" name=""/>
        <dsp:cNvSpPr/>
      </dsp:nvSpPr>
      <dsp:spPr>
        <a:xfrm>
          <a:off x="4357257" y="762001"/>
          <a:ext cx="1521618" cy="1521618"/>
        </a:xfrm>
        <a:prstGeom prst="ellipse">
          <a:avLst/>
        </a:prstGeom>
        <a:gradFill rotWithShape="0">
          <a:gsLst>
            <a:gs pos="0">
              <a:schemeClr val="lt1">
                <a:hueOff val="0"/>
                <a:satOff val="0"/>
                <a:lumOff val="0"/>
                <a:alphaOff val="0"/>
                <a:tint val="73000"/>
                <a:shade val="100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tint val="100000"/>
                <a:shade val="57000"/>
                <a:satMod val="120000"/>
              </a:schemeClr>
            </a:gs>
            <a:gs pos="80000">
              <a:schemeClr val="lt1">
                <a:hueOff val="0"/>
                <a:satOff val="0"/>
                <a:lumOff val="0"/>
                <a:alphaOff val="0"/>
                <a:tint val="100000"/>
                <a:shade val="56000"/>
                <a:satMod val="145000"/>
              </a:schemeClr>
            </a:gs>
            <a:gs pos="88000">
              <a:schemeClr val="lt1">
                <a:hueOff val="0"/>
                <a:satOff val="0"/>
                <a:lumOff val="0"/>
                <a:alphaOff val="0"/>
                <a:tint val="100000"/>
                <a:shade val="63000"/>
                <a:satMod val="160000"/>
              </a:schemeClr>
            </a:gs>
            <a:gs pos="100000">
              <a:schemeClr val="lt1">
                <a:hueOff val="0"/>
                <a:satOff val="0"/>
                <a:lumOff val="0"/>
                <a:alphaOff val="0"/>
                <a:tint val="99000"/>
                <a:shade val="100000"/>
                <a:satMod val="155000"/>
              </a:schemeClr>
            </a:gs>
          </a:gsLst>
          <a:lin ang="5400000" scaled="0"/>
        </a:gradFill>
        <a:ln>
          <a:noFill/>
        </a:ln>
        <a:effectLst>
          <a:glow rad="50800">
            <a:schemeClr val="lt1">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lt1">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All Kids Deserve Rigor</a:t>
          </a:r>
          <a:endParaRPr lang="en-US" sz="1400" kern="1200" dirty="0"/>
        </a:p>
      </dsp:txBody>
      <dsp:txXfrm>
        <a:off x="4580093" y="984837"/>
        <a:ext cx="1075946" cy="1075946"/>
      </dsp:txXfrm>
    </dsp:sp>
    <dsp:sp modelId="{43E96179-E739-42B5-BAFA-5309B4C3A6F9}">
      <dsp:nvSpPr>
        <dsp:cNvPr id="0" name=""/>
        <dsp:cNvSpPr/>
      </dsp:nvSpPr>
      <dsp:spPr>
        <a:xfrm>
          <a:off x="394842" y="457225"/>
          <a:ext cx="7154191" cy="4419554"/>
        </a:xfrm>
        <a:prstGeom prst="funnel">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B40D-919D-1448-981A-0ACB7B6B1C69}">
      <dsp:nvSpPr>
        <dsp:cNvPr id="0" name=""/>
        <dsp:cNvSpPr/>
      </dsp:nvSpPr>
      <dsp:spPr>
        <a:xfrm>
          <a:off x="153001" y="348173"/>
          <a:ext cx="3774030" cy="377403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Intelligence</a:t>
          </a:r>
        </a:p>
        <a:p>
          <a:pPr lvl="0" algn="ctr" defTabSz="1333500">
            <a:lnSpc>
              <a:spcPct val="90000"/>
            </a:lnSpc>
            <a:spcBef>
              <a:spcPct val="0"/>
            </a:spcBef>
            <a:spcAft>
              <a:spcPct val="35000"/>
            </a:spcAft>
          </a:pPr>
          <a:r>
            <a:rPr lang="en-US" sz="3000" kern="1200" dirty="0" smtClean="0"/>
            <a:t>Talent</a:t>
          </a:r>
        </a:p>
        <a:p>
          <a:pPr lvl="0" algn="ctr" defTabSz="1333500">
            <a:lnSpc>
              <a:spcPct val="90000"/>
            </a:lnSpc>
            <a:spcBef>
              <a:spcPct val="0"/>
            </a:spcBef>
            <a:spcAft>
              <a:spcPct val="35000"/>
            </a:spcAft>
          </a:pPr>
          <a:r>
            <a:rPr lang="en-US" sz="3000" kern="1200" dirty="0" smtClean="0"/>
            <a:t>Cognitive Hypothesis</a:t>
          </a:r>
          <a:endParaRPr lang="en-US" sz="3000" kern="1200" dirty="0"/>
        </a:p>
      </dsp:txBody>
      <dsp:txXfrm>
        <a:off x="680005" y="793213"/>
        <a:ext cx="2176017" cy="2883951"/>
      </dsp:txXfrm>
    </dsp:sp>
    <dsp:sp modelId="{EF28356D-4A20-D049-848F-50B5018B75D6}">
      <dsp:nvSpPr>
        <dsp:cNvPr id="0" name=""/>
        <dsp:cNvSpPr/>
      </dsp:nvSpPr>
      <dsp:spPr>
        <a:xfrm>
          <a:off x="2873023" y="348173"/>
          <a:ext cx="3774030" cy="377403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Character </a:t>
          </a:r>
        </a:p>
        <a:p>
          <a:pPr lvl="0" algn="ctr" defTabSz="1333500">
            <a:lnSpc>
              <a:spcPct val="90000"/>
            </a:lnSpc>
            <a:spcBef>
              <a:spcPct val="0"/>
            </a:spcBef>
            <a:spcAft>
              <a:spcPct val="35000"/>
            </a:spcAft>
          </a:pPr>
          <a:r>
            <a:rPr lang="en-US" sz="3000" kern="1200" dirty="0" smtClean="0"/>
            <a:t> Non-Cognitive Skills</a:t>
          </a:r>
          <a:endParaRPr lang="en-US" sz="3000" kern="1200" dirty="0"/>
        </a:p>
      </dsp:txBody>
      <dsp:txXfrm>
        <a:off x="3944031" y="793213"/>
        <a:ext cx="2176017" cy="288395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CF9714EB-EB75-430A-BC44-5C90F0C9D47C}" type="datetimeFigureOut">
              <a:rPr lang="en-US" smtClean="0"/>
              <a:t>9/30/2014</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a:defRPr sz="1200"/>
            </a:lvl1pPr>
          </a:lstStyle>
          <a:p>
            <a:fld id="{BEF49B02-FDD8-43DE-B93C-44F3CAACDAA2}" type="slidenum">
              <a:rPr lang="en-US" smtClean="0"/>
              <a:t>‹#›</a:t>
            </a:fld>
            <a:endParaRPr lang="en-US"/>
          </a:p>
        </p:txBody>
      </p:sp>
    </p:spTree>
    <p:extLst>
      <p:ext uri="{BB962C8B-B14F-4D97-AF65-F5344CB8AC3E}">
        <p14:creationId xmlns:p14="http://schemas.microsoft.com/office/powerpoint/2010/main" val="165523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EE487D68-3532-4256-A0BB-344D23EE363A}" type="datetimeFigureOut">
              <a:rPr lang="en-US" smtClean="0"/>
              <a:t>9/30/2014</a:t>
            </a:fld>
            <a:endParaRPr lang="en-US"/>
          </a:p>
        </p:txBody>
      </p:sp>
      <p:sp>
        <p:nvSpPr>
          <p:cNvPr id="4" name="Slide Image Placeholder 3"/>
          <p:cNvSpPr>
            <a:spLocks noGrp="1" noRot="1" noChangeAspect="1"/>
          </p:cNvSpPr>
          <p:nvPr>
            <p:ph type="sldImg" idx="2"/>
          </p:nvPr>
        </p:nvSpPr>
        <p:spPr>
          <a:xfrm>
            <a:off x="1128713" y="690563"/>
            <a:ext cx="4600575"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4"/>
            <a:ext cx="5486400" cy="413980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C008B89D-702C-4C3E-89B3-8FD87B515B03}" type="slidenum">
              <a:rPr lang="en-US" smtClean="0"/>
              <a:t>‹#›</a:t>
            </a:fld>
            <a:endParaRPr lang="en-US"/>
          </a:p>
        </p:txBody>
      </p:sp>
    </p:spTree>
    <p:extLst>
      <p:ext uri="{BB962C8B-B14F-4D97-AF65-F5344CB8AC3E}">
        <p14:creationId xmlns:p14="http://schemas.microsoft.com/office/powerpoint/2010/main" val="136798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8B89D-702C-4C3E-89B3-8FD87B515B03}" type="slidenum">
              <a:rPr lang="en-US" smtClean="0"/>
              <a:t>1</a:t>
            </a:fld>
            <a:endParaRPr lang="en-US"/>
          </a:p>
        </p:txBody>
      </p:sp>
    </p:spTree>
    <p:extLst>
      <p:ext uri="{BB962C8B-B14F-4D97-AF65-F5344CB8AC3E}">
        <p14:creationId xmlns:p14="http://schemas.microsoft.com/office/powerpoint/2010/main" val="68520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11</a:t>
            </a:fld>
            <a:endParaRPr lang="en-US"/>
          </a:p>
        </p:txBody>
      </p:sp>
    </p:spTree>
    <p:extLst>
      <p:ext uri="{BB962C8B-B14F-4D97-AF65-F5344CB8AC3E}">
        <p14:creationId xmlns:p14="http://schemas.microsoft.com/office/powerpoint/2010/main" val="60797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12</a:t>
            </a:fld>
            <a:endParaRPr lang="en-US"/>
          </a:p>
        </p:txBody>
      </p:sp>
    </p:spTree>
    <p:extLst>
      <p:ext uri="{BB962C8B-B14F-4D97-AF65-F5344CB8AC3E}">
        <p14:creationId xmlns:p14="http://schemas.microsoft.com/office/powerpoint/2010/main" val="141996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13</a:t>
            </a:fld>
            <a:endParaRPr lang="en-US"/>
          </a:p>
        </p:txBody>
      </p:sp>
    </p:spTree>
    <p:extLst>
      <p:ext uri="{BB962C8B-B14F-4D97-AF65-F5344CB8AC3E}">
        <p14:creationId xmlns:p14="http://schemas.microsoft.com/office/powerpoint/2010/main" val="135496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14</a:t>
            </a:fld>
            <a:endParaRPr lang="en-US"/>
          </a:p>
        </p:txBody>
      </p:sp>
    </p:spTree>
    <p:extLst>
      <p:ext uri="{BB962C8B-B14F-4D97-AF65-F5344CB8AC3E}">
        <p14:creationId xmlns:p14="http://schemas.microsoft.com/office/powerpoint/2010/main" val="400566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8B89D-702C-4C3E-89B3-8FD87B515B03}" type="slidenum">
              <a:rPr lang="en-US" smtClean="0"/>
              <a:t>15</a:t>
            </a:fld>
            <a:endParaRPr lang="en-US"/>
          </a:p>
        </p:txBody>
      </p:sp>
    </p:spTree>
    <p:extLst>
      <p:ext uri="{BB962C8B-B14F-4D97-AF65-F5344CB8AC3E}">
        <p14:creationId xmlns:p14="http://schemas.microsoft.com/office/powerpoint/2010/main" val="100406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16</a:t>
            </a:fld>
            <a:endParaRPr lang="en-US"/>
          </a:p>
        </p:txBody>
      </p:sp>
    </p:spTree>
    <p:extLst>
      <p:ext uri="{BB962C8B-B14F-4D97-AF65-F5344CB8AC3E}">
        <p14:creationId xmlns:p14="http://schemas.microsoft.com/office/powerpoint/2010/main" val="1909962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17</a:t>
            </a:fld>
            <a:endParaRPr lang="en-US"/>
          </a:p>
        </p:txBody>
      </p:sp>
    </p:spTree>
    <p:extLst>
      <p:ext uri="{BB962C8B-B14F-4D97-AF65-F5344CB8AC3E}">
        <p14:creationId xmlns:p14="http://schemas.microsoft.com/office/powerpoint/2010/main" val="125097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6AD91-78F9-46F6-92B5-91CE1F3392D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6331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6AD91-78F9-46F6-92B5-91CE1F3392D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2417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21</a:t>
            </a:fld>
            <a:endParaRPr lang="en-US"/>
          </a:p>
        </p:txBody>
      </p:sp>
    </p:spTree>
    <p:extLst>
      <p:ext uri="{BB962C8B-B14F-4D97-AF65-F5344CB8AC3E}">
        <p14:creationId xmlns:p14="http://schemas.microsoft.com/office/powerpoint/2010/main" val="373327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a:spcBef>
                <a:spcPct val="0"/>
              </a:spcBef>
            </a:pPr>
            <a:endParaRPr lang="en-US" sz="1800">
              <a:latin typeface="Gill Sans MT" charset="0"/>
            </a:endParaRP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7028A-50B5-4AD3-A4D6-AE8EEB2AE743}" type="slidenum">
              <a:rPr lang="en-US">
                <a:ea typeface="ＭＳ Ｐゴシック" pitchFamily="-123" charset="-128"/>
                <a:cs typeface="ＭＳ Ｐゴシック" pitchFamily="-123" charset="-128"/>
              </a:rPr>
              <a:pPr fontAlgn="base">
                <a:spcBef>
                  <a:spcPct val="0"/>
                </a:spcBef>
                <a:spcAft>
                  <a:spcPct val="0"/>
                </a:spcAft>
              </a:pPr>
              <a:t>3</a:t>
            </a:fld>
            <a:endParaRPr lang="en-US">
              <a:ea typeface="ＭＳ Ｐゴシック" pitchFamily="-123" charset="-128"/>
              <a:cs typeface="ＭＳ Ｐゴシック" pitchFamily="-12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22</a:t>
            </a:fld>
            <a:endParaRPr lang="en-US"/>
          </a:p>
        </p:txBody>
      </p:sp>
    </p:spTree>
    <p:extLst>
      <p:ext uri="{BB962C8B-B14F-4D97-AF65-F5344CB8AC3E}">
        <p14:creationId xmlns:p14="http://schemas.microsoft.com/office/powerpoint/2010/main" val="3314804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23</a:t>
            </a:fld>
            <a:endParaRPr lang="en-US"/>
          </a:p>
        </p:txBody>
      </p:sp>
    </p:spTree>
    <p:extLst>
      <p:ext uri="{BB962C8B-B14F-4D97-AF65-F5344CB8AC3E}">
        <p14:creationId xmlns:p14="http://schemas.microsoft.com/office/powerpoint/2010/main" val="185895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24</a:t>
            </a:fld>
            <a:endParaRPr lang="en-US"/>
          </a:p>
        </p:txBody>
      </p:sp>
    </p:spTree>
    <p:extLst>
      <p:ext uri="{BB962C8B-B14F-4D97-AF65-F5344CB8AC3E}">
        <p14:creationId xmlns:p14="http://schemas.microsoft.com/office/powerpoint/2010/main" val="3107689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25</a:t>
            </a:fld>
            <a:endParaRPr lang="en-US"/>
          </a:p>
        </p:txBody>
      </p:sp>
    </p:spTree>
    <p:extLst>
      <p:ext uri="{BB962C8B-B14F-4D97-AF65-F5344CB8AC3E}">
        <p14:creationId xmlns:p14="http://schemas.microsoft.com/office/powerpoint/2010/main" val="2703187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26</a:t>
            </a:fld>
            <a:endParaRPr lang="en-US"/>
          </a:p>
        </p:txBody>
      </p:sp>
    </p:spTree>
    <p:extLst>
      <p:ext uri="{BB962C8B-B14F-4D97-AF65-F5344CB8AC3E}">
        <p14:creationId xmlns:p14="http://schemas.microsoft.com/office/powerpoint/2010/main" val="179316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a:spcBef>
                <a:spcPct val="0"/>
              </a:spcBef>
            </a:pPr>
            <a:endParaRPr lang="en-US" sz="1800">
              <a:latin typeface="Gill Sans MT" charset="0"/>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A6B85A-CB32-4B10-AB1E-76053B5C44AB}" type="slidenum">
              <a:rPr lang="en-US">
                <a:ea typeface="ＭＳ Ｐゴシック" pitchFamily="-123" charset="-128"/>
                <a:cs typeface="ＭＳ Ｐゴシック" pitchFamily="-123" charset="-128"/>
              </a:rPr>
              <a:pPr fontAlgn="base">
                <a:spcBef>
                  <a:spcPct val="0"/>
                </a:spcBef>
                <a:spcAft>
                  <a:spcPct val="0"/>
                </a:spcAft>
              </a:pPr>
              <a:t>4</a:t>
            </a:fld>
            <a:endParaRPr lang="en-US">
              <a:ea typeface="ＭＳ Ｐゴシック" pitchFamily="-123" charset="-128"/>
              <a:cs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a:spcBef>
                <a:spcPct val="0"/>
              </a:spcBef>
            </a:pPr>
            <a:endParaRPr lang="en-US" sz="1800">
              <a:latin typeface="Gill Sans MT" charset="0"/>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A6B85A-CB32-4B10-AB1E-76053B5C44AB}" type="slidenum">
              <a:rPr lang="en-US">
                <a:ea typeface="ＭＳ Ｐゴシック" pitchFamily="-123" charset="-128"/>
                <a:cs typeface="ＭＳ Ｐゴシック" pitchFamily="-123" charset="-128"/>
              </a:rPr>
              <a:pPr fontAlgn="base">
                <a:spcBef>
                  <a:spcPct val="0"/>
                </a:spcBef>
                <a:spcAft>
                  <a:spcPct val="0"/>
                </a:spcAft>
              </a:pPr>
              <a:t>5</a:t>
            </a:fld>
            <a:endParaRPr lang="en-US">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8B89D-702C-4C3E-89B3-8FD87B515B03}" type="slidenum">
              <a:rPr lang="en-US" smtClean="0"/>
              <a:t>6</a:t>
            </a:fld>
            <a:endParaRPr lang="en-US"/>
          </a:p>
        </p:txBody>
      </p:sp>
    </p:spTree>
    <p:extLst>
      <p:ext uri="{BB962C8B-B14F-4D97-AF65-F5344CB8AC3E}">
        <p14:creationId xmlns:p14="http://schemas.microsoft.com/office/powerpoint/2010/main" val="257288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7</a:t>
            </a:fld>
            <a:endParaRPr lang="en-US"/>
          </a:p>
        </p:txBody>
      </p:sp>
    </p:spTree>
    <p:extLst>
      <p:ext uri="{BB962C8B-B14F-4D97-AF65-F5344CB8AC3E}">
        <p14:creationId xmlns:p14="http://schemas.microsoft.com/office/powerpoint/2010/main" val="423255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8</a:t>
            </a:fld>
            <a:endParaRPr lang="en-US"/>
          </a:p>
        </p:txBody>
      </p:sp>
    </p:spTree>
    <p:extLst>
      <p:ext uri="{BB962C8B-B14F-4D97-AF65-F5344CB8AC3E}">
        <p14:creationId xmlns:p14="http://schemas.microsoft.com/office/powerpoint/2010/main" val="139293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9</a:t>
            </a:fld>
            <a:endParaRPr lang="en-US"/>
          </a:p>
        </p:txBody>
      </p:sp>
    </p:spTree>
    <p:extLst>
      <p:ext uri="{BB962C8B-B14F-4D97-AF65-F5344CB8AC3E}">
        <p14:creationId xmlns:p14="http://schemas.microsoft.com/office/powerpoint/2010/main" val="62903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8B89D-702C-4C3E-89B3-8FD87B515B03}" type="slidenum">
              <a:rPr lang="en-US" smtClean="0"/>
              <a:t>10</a:t>
            </a:fld>
            <a:endParaRPr lang="en-US"/>
          </a:p>
        </p:txBody>
      </p:sp>
    </p:spTree>
    <p:extLst>
      <p:ext uri="{BB962C8B-B14F-4D97-AF65-F5344CB8AC3E}">
        <p14:creationId xmlns:p14="http://schemas.microsoft.com/office/powerpoint/2010/main" val="10794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D373CE-6990-4A46-AA08-A0DEEBB27885}"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BBA9638-F196-4963-AF52-22F43715A316}"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373CE-6990-4A46-AA08-A0DEEBB27885}"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A9638-F196-4963-AF52-22F43715A3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373CE-6990-4A46-AA08-A0DEEBB27885}"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A9638-F196-4963-AF52-22F43715A3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373CE-6990-4A46-AA08-A0DEEBB27885}"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A9638-F196-4963-AF52-22F43715A3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D373CE-6990-4A46-AA08-A0DEEBB27885}" type="datetimeFigureOut">
              <a:rPr lang="en-US" smtClean="0"/>
              <a:t>9/30/2014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A9638-F196-4963-AF52-22F43715A316}"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D373CE-6990-4A46-AA08-A0DEEBB27885}"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A9638-F196-4963-AF52-22F43715A3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D373CE-6990-4A46-AA08-A0DEEBB27885}"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A9638-F196-4963-AF52-22F43715A3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D373CE-6990-4A46-AA08-A0DEEBB27885}"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A9638-F196-4963-AF52-22F43715A3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1D373CE-6990-4A46-AA08-A0DEEBB27885}"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A9638-F196-4963-AF52-22F43715A3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D373CE-6990-4A46-AA08-A0DEEBB27885}"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A9638-F196-4963-AF52-22F43715A316}"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1D373CE-6990-4A46-AA08-A0DEEBB27885}" type="datetimeFigureOut">
              <a:rPr lang="en-US" smtClean="0"/>
              <a:t>9/30/2014</a:t>
            </a:fld>
            <a:endParaRPr lang="en-US"/>
          </a:p>
        </p:txBody>
      </p:sp>
      <p:sp>
        <p:nvSpPr>
          <p:cNvPr id="7" name="Slide Number Placeholder 6"/>
          <p:cNvSpPr>
            <a:spLocks noGrp="1"/>
          </p:cNvSpPr>
          <p:nvPr>
            <p:ph type="sldNum" sz="quarter" idx="12"/>
          </p:nvPr>
        </p:nvSpPr>
        <p:spPr/>
        <p:txBody>
          <a:bodyPr/>
          <a:lstStyle/>
          <a:p>
            <a:fld id="{FBBA9638-F196-4963-AF52-22F43715A316}"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1D373CE-6990-4A46-AA08-A0DEEBB27885}" type="datetimeFigureOut">
              <a:rPr lang="en-US" smtClean="0"/>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BBA9638-F196-4963-AF52-22F43715A316}"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1Evwgu369J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hSmG87MOyV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ropbox.com/lightbox/home/Videos%2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YmwwrGV_a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lightbox/home/Videos%2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648200"/>
            <a:ext cx="6553200" cy="457200"/>
          </a:xfrm>
        </p:spPr>
        <p:txBody>
          <a:bodyPr>
            <a:normAutofit fontScale="85000" lnSpcReduction="20000"/>
          </a:bodyPr>
          <a:lstStyle/>
          <a:p>
            <a:r>
              <a:rPr lang="en-US" dirty="0" smtClean="0"/>
              <a:t>Prioritizing non-cognitive skill development in our youth</a:t>
            </a:r>
            <a:endParaRPr lang="en-US" dirty="0"/>
          </a:p>
        </p:txBody>
      </p:sp>
      <p:sp>
        <p:nvSpPr>
          <p:cNvPr id="2" name="Title 1"/>
          <p:cNvSpPr>
            <a:spLocks noGrp="1"/>
          </p:cNvSpPr>
          <p:nvPr>
            <p:ph type="ctrTitle"/>
          </p:nvPr>
        </p:nvSpPr>
        <p:spPr/>
        <p:txBody>
          <a:bodyPr/>
          <a:lstStyle/>
          <a:p>
            <a:r>
              <a:rPr lang="en-US" dirty="0" smtClean="0"/>
              <a:t>Partnering For Success:</a:t>
            </a:r>
            <a:endParaRPr lang="en-US" dirty="0"/>
          </a:p>
        </p:txBody>
      </p:sp>
    </p:spTree>
    <p:extLst>
      <p:ext uri="{BB962C8B-B14F-4D97-AF65-F5344CB8AC3E}">
        <p14:creationId xmlns:p14="http://schemas.microsoft.com/office/powerpoint/2010/main" val="13713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Defined	</a:t>
            </a:r>
            <a:endParaRPr lang="en-US" dirty="0"/>
          </a:p>
        </p:txBody>
      </p:sp>
      <p:sp>
        <p:nvSpPr>
          <p:cNvPr id="3" name="Content Placeholder 2"/>
          <p:cNvSpPr>
            <a:spLocks noGrp="1"/>
          </p:cNvSpPr>
          <p:nvPr>
            <p:ph idx="1"/>
          </p:nvPr>
        </p:nvSpPr>
        <p:spPr>
          <a:xfrm>
            <a:off x="457200" y="1600200"/>
            <a:ext cx="8229600" cy="4419599"/>
          </a:xfrm>
        </p:spPr>
        <p:txBody>
          <a:bodyPr>
            <a:normAutofit fontScale="92500"/>
          </a:bodyPr>
          <a:lstStyle/>
          <a:p>
            <a:pPr marL="0" indent="0" algn="ctr">
              <a:buNone/>
            </a:pPr>
            <a:endParaRPr lang="en-US" dirty="0" smtClean="0"/>
          </a:p>
          <a:p>
            <a:pPr marL="0" indent="0" algn="ctr">
              <a:buNone/>
            </a:pPr>
            <a:r>
              <a:rPr lang="en-US" b="1" dirty="0" smtClean="0"/>
              <a:t>Empathy </a:t>
            </a:r>
            <a:r>
              <a:rPr lang="en-US" dirty="0" smtClean="0"/>
              <a:t>is the ability to recognize what is happening with another person </a:t>
            </a:r>
            <a:r>
              <a:rPr lang="en-US" b="1" i="1" dirty="0" smtClean="0"/>
              <a:t>and</a:t>
            </a:r>
            <a:r>
              <a:rPr lang="en-US" dirty="0" smtClean="0"/>
              <a:t> to communicate this understanding.</a:t>
            </a:r>
          </a:p>
          <a:p>
            <a:pPr marL="0" indent="0" algn="ctr">
              <a:buNone/>
            </a:pPr>
            <a:endParaRPr lang="en-US" dirty="0" smtClean="0"/>
          </a:p>
          <a:p>
            <a:pPr marL="0" indent="0" algn="ctr">
              <a:buNone/>
            </a:pPr>
            <a:r>
              <a:rPr lang="en-US" dirty="0"/>
              <a:t>Children with empathy understand what others are feeling and look at things from their perspective- and wish to relieve their pain and help to better the situation. Teaching kids about empathy is not just to feel sorry for someone; it’s </a:t>
            </a:r>
            <a:r>
              <a:rPr lang="en-US" b="1" dirty="0"/>
              <a:t>moving beyond sadness or pity, and aspiring to change it</a:t>
            </a:r>
            <a:r>
              <a:rPr lang="en-US" dirty="0"/>
              <a:t>.</a:t>
            </a:r>
            <a:endParaRPr lang="en-US" dirty="0" smtClean="0"/>
          </a:p>
          <a:p>
            <a:pPr marL="0" indent="0">
              <a:buNone/>
            </a:pPr>
            <a:endParaRPr lang="en-US" dirty="0"/>
          </a:p>
          <a:p>
            <a:pPr marL="0" indent="0" algn="ctr">
              <a:buNone/>
            </a:pPr>
            <a:r>
              <a:rPr lang="en-US" dirty="0" smtClean="0"/>
              <a:t>Stand in their shoes! </a:t>
            </a:r>
          </a:p>
        </p:txBody>
      </p:sp>
    </p:spTree>
    <p:extLst>
      <p:ext uri="{BB962C8B-B14F-4D97-AF65-F5344CB8AC3E}">
        <p14:creationId xmlns:p14="http://schemas.microsoft.com/office/powerpoint/2010/main" val="4156006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Empathy vs. Sympathy</a:t>
            </a:r>
            <a:endParaRPr lang="en-US" dirty="0"/>
          </a:p>
        </p:txBody>
      </p:sp>
      <p:sp>
        <p:nvSpPr>
          <p:cNvPr id="10" name="Content Placeholder 9"/>
          <p:cNvSpPr>
            <a:spLocks noGrp="1"/>
          </p:cNvSpPr>
          <p:nvPr>
            <p:ph idx="1"/>
          </p:nvPr>
        </p:nvSpPr>
        <p:spPr/>
        <p:txBody>
          <a:bodyPr>
            <a:normAutofit/>
          </a:bodyPr>
          <a:lstStyle/>
          <a:p>
            <a:pPr marL="137160" indent="0" algn="ctr">
              <a:buNone/>
            </a:pPr>
            <a:endParaRPr lang="en-US" sz="2400" dirty="0" smtClean="0">
              <a:hlinkClick r:id="rId3"/>
            </a:endParaRPr>
          </a:p>
          <a:p>
            <a:pPr marL="137160" indent="0" algn="ctr">
              <a:buNone/>
            </a:pPr>
            <a:endParaRPr lang="en-US" sz="2400" dirty="0">
              <a:hlinkClick r:id="rId3"/>
            </a:endParaRPr>
          </a:p>
          <a:p>
            <a:pPr marL="137160" indent="0" algn="ctr">
              <a:buNone/>
            </a:pPr>
            <a:r>
              <a:rPr lang="en-US" sz="2400" dirty="0" smtClean="0">
                <a:hlinkClick r:id="rId3"/>
              </a:rPr>
              <a:t>http</a:t>
            </a:r>
            <a:r>
              <a:rPr lang="en-US" sz="2400" dirty="0">
                <a:hlinkClick r:id="rId3"/>
              </a:rPr>
              <a:t>://</a:t>
            </a:r>
            <a:r>
              <a:rPr lang="en-US" sz="2400" dirty="0" smtClean="0">
                <a:hlinkClick r:id="rId3"/>
              </a:rPr>
              <a:t>www.youtube.co</a:t>
            </a:r>
          </a:p>
          <a:p>
            <a:pPr marL="137160" indent="0" algn="ctr">
              <a:buNone/>
            </a:pPr>
            <a:r>
              <a:rPr lang="en-US" sz="2400" dirty="0" smtClean="0">
                <a:hlinkClick r:id="rId3"/>
              </a:rPr>
              <a:t>m/</a:t>
            </a:r>
            <a:r>
              <a:rPr lang="en-US" sz="2400" dirty="0" err="1" smtClean="0">
                <a:hlinkClick r:id="rId3"/>
              </a:rPr>
              <a:t>watch?v</a:t>
            </a:r>
            <a:r>
              <a:rPr lang="en-US" sz="2400" dirty="0" smtClean="0">
                <a:hlinkClick r:id="rId3"/>
              </a:rPr>
              <a:t>=1Evwgu369Jw</a:t>
            </a:r>
            <a:r>
              <a:rPr lang="en-US" sz="2400" dirty="0" smtClean="0"/>
              <a:t> </a:t>
            </a:r>
            <a:endParaRPr lang="en-US" sz="2400" dirty="0"/>
          </a:p>
        </p:txBody>
      </p:sp>
    </p:spTree>
    <p:extLst>
      <p:ext uri="{BB962C8B-B14F-4D97-AF65-F5344CB8AC3E}">
        <p14:creationId xmlns:p14="http://schemas.microsoft.com/office/powerpoint/2010/main" val="1272902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5048" y="1752600"/>
            <a:ext cx="5073904" cy="4373563"/>
          </a:xfrm>
        </p:spPr>
      </p:pic>
    </p:spTree>
    <p:extLst>
      <p:ext uri="{BB962C8B-B14F-4D97-AF65-F5344CB8AC3E}">
        <p14:creationId xmlns:p14="http://schemas.microsoft.com/office/powerpoint/2010/main" val="3851399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Empathetic Responses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107185"/>
              </p:ext>
            </p:extLst>
          </p:nvPr>
        </p:nvGraphicFramePr>
        <p:xfrm>
          <a:off x="457200" y="1600200"/>
          <a:ext cx="8077200" cy="4526280"/>
        </p:xfrm>
        <a:graphic>
          <a:graphicData uri="http://schemas.openxmlformats.org/drawingml/2006/table">
            <a:tbl>
              <a:tblPr firstRow="1" bandRow="1">
                <a:tableStyleId>{5C22544A-7EE6-4342-B048-85BDC9FD1C3A}</a:tableStyleId>
              </a:tblPr>
              <a:tblGrid>
                <a:gridCol w="4038600"/>
                <a:gridCol w="4038600"/>
              </a:tblGrid>
              <a:tr h="899160">
                <a:tc>
                  <a:txBody>
                    <a:bodyPr/>
                    <a:lstStyle/>
                    <a:p>
                      <a:r>
                        <a:rPr lang="en-US" dirty="0" smtClean="0"/>
                        <a:t>Problem</a:t>
                      </a:r>
                      <a:endParaRPr lang="en-US" dirty="0"/>
                    </a:p>
                  </a:txBody>
                  <a:tcPr/>
                </a:tc>
                <a:tc>
                  <a:txBody>
                    <a:bodyPr/>
                    <a:lstStyle/>
                    <a:p>
                      <a:r>
                        <a:rPr lang="en-US" dirty="0" smtClean="0"/>
                        <a:t>Empathetic</a:t>
                      </a:r>
                      <a:r>
                        <a:rPr lang="en-US" baseline="0" dirty="0" smtClean="0"/>
                        <a:t> Response</a:t>
                      </a:r>
                      <a:endParaRPr lang="en-US" dirty="0"/>
                    </a:p>
                  </a:txBody>
                  <a:tcPr/>
                </a:tc>
              </a:tr>
              <a:tr h="899160">
                <a:tc>
                  <a:txBody>
                    <a:bodyPr/>
                    <a:lstStyle/>
                    <a:p>
                      <a:r>
                        <a:rPr lang="en-US" dirty="0" smtClean="0"/>
                        <a:t>There is a new kid at school and he</a:t>
                      </a:r>
                      <a:r>
                        <a:rPr lang="en-US" baseline="0" dirty="0" smtClean="0"/>
                        <a:t> looks nervous.</a:t>
                      </a:r>
                      <a:endParaRPr lang="en-US" dirty="0"/>
                    </a:p>
                  </a:txBody>
                  <a:tcPr/>
                </a:tc>
                <a:tc>
                  <a:txBody>
                    <a:bodyPr/>
                    <a:lstStyle/>
                    <a:p>
                      <a:r>
                        <a:rPr lang="en-US" dirty="0" smtClean="0"/>
                        <a:t>“Hey there, I was</a:t>
                      </a:r>
                      <a:r>
                        <a:rPr lang="en-US" baseline="0" dirty="0" smtClean="0"/>
                        <a:t> a new kid last year. I was excited and nervous all at once!”</a:t>
                      </a:r>
                      <a:endParaRPr lang="en-US" dirty="0"/>
                    </a:p>
                  </a:txBody>
                  <a:tcPr/>
                </a:tc>
              </a:tr>
              <a:tr h="899160">
                <a:tc>
                  <a:txBody>
                    <a:bodyPr/>
                    <a:lstStyle/>
                    <a:p>
                      <a:r>
                        <a:rPr lang="en-US" dirty="0" smtClean="0"/>
                        <a:t>Someone is sitting alone at a lunch</a:t>
                      </a:r>
                      <a:r>
                        <a:rPr lang="en-US" baseline="0" dirty="0" smtClean="0"/>
                        <a:t> table.</a:t>
                      </a:r>
                      <a:endParaRPr lang="en-US" dirty="0"/>
                    </a:p>
                  </a:txBody>
                  <a:tcPr/>
                </a:tc>
                <a:tc>
                  <a:txBody>
                    <a:bodyPr/>
                    <a:lstStyle/>
                    <a:p>
                      <a:r>
                        <a:rPr lang="en-US" dirty="0" smtClean="0"/>
                        <a:t>Ask</a:t>
                      </a:r>
                      <a:r>
                        <a:rPr lang="en-US" baseline="0" dirty="0" smtClean="0"/>
                        <a:t> the lunch monitor if you can invite the child over to your table.</a:t>
                      </a:r>
                      <a:endParaRPr lang="en-US" dirty="0"/>
                    </a:p>
                  </a:txBody>
                  <a:tcPr/>
                </a:tc>
              </a:tr>
              <a:tr h="899160">
                <a:tc>
                  <a:txBody>
                    <a:bodyPr/>
                    <a:lstStyle/>
                    <a:p>
                      <a:r>
                        <a:rPr lang="en-US" dirty="0" smtClean="0"/>
                        <a:t>A</a:t>
                      </a:r>
                      <a:r>
                        <a:rPr lang="en-US" baseline="0" dirty="0" smtClean="0"/>
                        <a:t> group of kids won’t let a student join them at recess.</a:t>
                      </a:r>
                      <a:endParaRPr lang="en-US" dirty="0"/>
                    </a:p>
                  </a:txBody>
                  <a:tcPr/>
                </a:tc>
                <a:tc>
                  <a:txBody>
                    <a:bodyPr/>
                    <a:lstStyle/>
                    <a:p>
                      <a:r>
                        <a:rPr lang="en-US" dirty="0" smtClean="0"/>
                        <a:t>“Hey do</a:t>
                      </a:r>
                      <a:r>
                        <a:rPr lang="en-US" baseline="0" dirty="0" smtClean="0"/>
                        <a:t> you want to come play with us?”</a:t>
                      </a:r>
                      <a:endParaRPr lang="en-US" dirty="0"/>
                    </a:p>
                  </a:txBody>
                  <a:tcPr/>
                </a:tc>
              </a:tr>
              <a:tr h="899160">
                <a:tc>
                  <a:txBody>
                    <a:bodyPr/>
                    <a:lstStyle/>
                    <a:p>
                      <a:r>
                        <a:rPr lang="en-US" dirty="0" smtClean="0"/>
                        <a:t>A</a:t>
                      </a:r>
                      <a:r>
                        <a:rPr lang="en-US" baseline="0" dirty="0" smtClean="0"/>
                        <a:t> child is crying in the grocery store and you don’t see an adult with them.</a:t>
                      </a:r>
                      <a:endParaRPr lang="en-US" dirty="0"/>
                    </a:p>
                  </a:txBody>
                  <a:tcPr/>
                </a:tc>
                <a:tc>
                  <a:txBody>
                    <a:bodyPr/>
                    <a:lstStyle/>
                    <a:p>
                      <a:r>
                        <a:rPr lang="en-US" dirty="0" smtClean="0"/>
                        <a:t>Let your parent know what you see.</a:t>
                      </a:r>
                      <a:r>
                        <a:rPr lang="en-US" baseline="0" dirty="0" smtClean="0"/>
                        <a:t> Offer to walk the child to the Customer Service Desk. </a:t>
                      </a:r>
                      <a:endParaRPr lang="en-US" dirty="0"/>
                    </a:p>
                  </a:txBody>
                  <a:tcPr/>
                </a:tc>
              </a:tr>
            </a:tbl>
          </a:graphicData>
        </a:graphic>
      </p:graphicFrame>
    </p:spTree>
    <p:extLst>
      <p:ext uri="{BB962C8B-B14F-4D97-AF65-F5344CB8AC3E}">
        <p14:creationId xmlns:p14="http://schemas.microsoft.com/office/powerpoint/2010/main" val="616364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Develop Empathy</a:t>
            </a:r>
            <a:endParaRPr lang="en-US" dirty="0"/>
          </a:p>
        </p:txBody>
      </p:sp>
      <p:sp>
        <p:nvSpPr>
          <p:cNvPr id="3" name="Content Placeholder 2"/>
          <p:cNvSpPr>
            <a:spLocks noGrp="1"/>
          </p:cNvSpPr>
          <p:nvPr>
            <p:ph idx="1"/>
          </p:nvPr>
        </p:nvSpPr>
        <p:spPr/>
        <p:txBody>
          <a:bodyPr/>
          <a:lstStyle/>
          <a:p>
            <a:pPr marL="0" indent="0">
              <a:buNone/>
            </a:pPr>
            <a:r>
              <a:rPr lang="en-US" dirty="0" smtClean="0"/>
              <a:t>Role Playing</a:t>
            </a:r>
          </a:p>
          <a:p>
            <a:pPr>
              <a:buFont typeface="Wingdings" pitchFamily="2" charset="2"/>
              <a:buChar char="Ø"/>
            </a:pPr>
            <a:r>
              <a:rPr lang="en-US" dirty="0" smtClean="0"/>
              <a:t>Put yourself in their shoes.</a:t>
            </a:r>
          </a:p>
          <a:p>
            <a:pPr lvl="1"/>
            <a:r>
              <a:rPr lang="en-US" dirty="0" smtClean="0"/>
              <a:t>What were your difficulties and frustrations?</a:t>
            </a:r>
          </a:p>
          <a:p>
            <a:pPr lvl="1"/>
            <a:r>
              <a:rPr lang="en-US" dirty="0" smtClean="0"/>
              <a:t>What will you do to help next time?</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124200"/>
            <a:ext cx="2628900" cy="3505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467819"/>
            <a:ext cx="5144218" cy="3124636"/>
          </a:xfrm>
          <a:prstGeom prst="rect">
            <a:avLst/>
          </a:prstGeom>
        </p:spPr>
      </p:pic>
    </p:spTree>
    <p:extLst>
      <p:ext uri="{BB962C8B-B14F-4D97-AF65-F5344CB8AC3E}">
        <p14:creationId xmlns:p14="http://schemas.microsoft.com/office/powerpoint/2010/main" val="120989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Develop Empathy</a:t>
            </a:r>
          </a:p>
        </p:txBody>
      </p:sp>
      <p:sp>
        <p:nvSpPr>
          <p:cNvPr id="3" name="Content Placeholder 2"/>
          <p:cNvSpPr>
            <a:spLocks noGrp="1"/>
          </p:cNvSpPr>
          <p:nvPr>
            <p:ph idx="1"/>
          </p:nvPr>
        </p:nvSpPr>
        <p:spPr/>
        <p:txBody>
          <a:bodyPr/>
          <a:lstStyle/>
          <a:p>
            <a:pPr marL="0" indent="0" algn="ctr">
              <a:buNone/>
            </a:pPr>
            <a:r>
              <a:rPr lang="en-US" dirty="0" smtClean="0"/>
              <a:t>Fix a Wrinkled Heart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0"/>
            <a:ext cx="5080000" cy="3810000"/>
          </a:xfrm>
          <a:prstGeom prst="rect">
            <a:avLst/>
          </a:prstGeom>
        </p:spPr>
      </p:pic>
    </p:spTree>
    <p:extLst>
      <p:ext uri="{BB962C8B-B14F-4D97-AF65-F5344CB8AC3E}">
        <p14:creationId xmlns:p14="http://schemas.microsoft.com/office/powerpoint/2010/main" val="957518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Develop Empathy</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724400" y="3429000"/>
            <a:ext cx="4035829" cy="302167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09" y="2514600"/>
            <a:ext cx="4020457" cy="3015343"/>
          </a:xfrm>
          <a:prstGeom prst="rect">
            <a:avLst/>
          </a:prstGeom>
        </p:spPr>
      </p:pic>
      <p:sp>
        <p:nvSpPr>
          <p:cNvPr id="6" name="TextBox 5"/>
          <p:cNvSpPr txBox="1"/>
          <p:nvPr/>
        </p:nvSpPr>
        <p:spPr>
          <a:xfrm>
            <a:off x="2315019" y="1600200"/>
            <a:ext cx="4114801" cy="830997"/>
          </a:xfrm>
          <a:prstGeom prst="rect">
            <a:avLst/>
          </a:prstGeom>
          <a:noFill/>
        </p:spPr>
        <p:txBody>
          <a:bodyPr wrap="square" rtlCol="0">
            <a:spAutoFit/>
          </a:bodyPr>
          <a:lstStyle/>
          <a:p>
            <a:pPr algn="ctr"/>
            <a:r>
              <a:rPr lang="en-US" sz="4800" b="1" dirty="0" smtClean="0"/>
              <a:t>Chain  Effect</a:t>
            </a:r>
            <a:endParaRPr lang="en-US" sz="4800" b="1" dirty="0"/>
          </a:p>
        </p:txBody>
      </p:sp>
    </p:spTree>
    <p:extLst>
      <p:ext uri="{BB962C8B-B14F-4D97-AF65-F5344CB8AC3E}">
        <p14:creationId xmlns:p14="http://schemas.microsoft.com/office/powerpoint/2010/main" val="1247543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Do: Everyday Empathy</a:t>
            </a:r>
            <a:endParaRPr lang="en-US" dirty="0"/>
          </a:p>
        </p:txBody>
      </p:sp>
      <p:sp>
        <p:nvSpPr>
          <p:cNvPr id="3" name="Content Placeholder 2"/>
          <p:cNvSpPr>
            <a:spLocks noGrp="1"/>
          </p:cNvSpPr>
          <p:nvPr>
            <p:ph idx="1"/>
          </p:nvPr>
        </p:nvSpPr>
        <p:spPr/>
        <p:txBody>
          <a:bodyPr>
            <a:normAutofit fontScale="92500" lnSpcReduction="10000"/>
          </a:bodyPr>
          <a:lstStyle/>
          <a:p>
            <a:pPr lvl="0">
              <a:buFont typeface="Wingdings" pitchFamily="2" charset="2"/>
              <a:buChar char="Ø"/>
            </a:pPr>
            <a:r>
              <a:rPr lang="en-US" b="1" dirty="0"/>
              <a:t>Celebrate the times you see your child using empathy.  </a:t>
            </a:r>
            <a:r>
              <a:rPr lang="en-US" dirty="0"/>
              <a:t>Have them watch for it in others and when watching movies or television shows</a:t>
            </a:r>
            <a:r>
              <a:rPr lang="en-US" dirty="0" smtClean="0"/>
              <a:t>.</a:t>
            </a:r>
          </a:p>
          <a:p>
            <a:pPr lvl="0">
              <a:buFont typeface="Wingdings" pitchFamily="2" charset="2"/>
              <a:buChar char="Ø"/>
            </a:pPr>
            <a:endParaRPr lang="en-US" dirty="0"/>
          </a:p>
          <a:p>
            <a:pPr>
              <a:buFont typeface="Wingdings" pitchFamily="2" charset="2"/>
              <a:buChar char="Ø"/>
            </a:pPr>
            <a:r>
              <a:rPr lang="en-US" b="1" dirty="0"/>
              <a:t>“How would you feel if someone did that to you?”  </a:t>
            </a:r>
            <a:r>
              <a:rPr lang="en-US" dirty="0"/>
              <a:t>A great thing to ask a child if they have behaved negatively toward </a:t>
            </a:r>
            <a:r>
              <a:rPr lang="en-US" dirty="0" smtClean="0"/>
              <a:t>others, however this can also be used as praise when your child does something empathetic. </a:t>
            </a:r>
          </a:p>
          <a:p>
            <a:pPr marL="137160" indent="0">
              <a:buNone/>
            </a:pPr>
            <a:endParaRPr lang="en-US" dirty="0"/>
          </a:p>
          <a:p>
            <a:pPr lvl="0">
              <a:buFont typeface="Wingdings" pitchFamily="2" charset="2"/>
              <a:buChar char="Ø"/>
            </a:pPr>
            <a:r>
              <a:rPr lang="en-US" b="1" dirty="0" smtClean="0"/>
              <a:t>Be </a:t>
            </a:r>
            <a:r>
              <a:rPr lang="en-US" b="1" dirty="0"/>
              <a:t>a role model.  </a:t>
            </a:r>
            <a:r>
              <a:rPr lang="en-US" dirty="0"/>
              <a:t>You are your child’s first and forever teacher.  Let them know how you are feeling and what caused you to feel that way.   Share with your child times when others were empathetic to you.</a:t>
            </a:r>
          </a:p>
          <a:p>
            <a:pPr lvl="0"/>
            <a:endParaRPr lang="en-US" dirty="0"/>
          </a:p>
        </p:txBody>
      </p:sp>
    </p:spTree>
    <p:extLst>
      <p:ext uri="{BB962C8B-B14F-4D97-AF65-F5344CB8AC3E}">
        <p14:creationId xmlns:p14="http://schemas.microsoft.com/office/powerpoint/2010/main" val="328197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800" dirty="0" smtClean="0"/>
              <a:t>What is self-control?</a:t>
            </a:r>
            <a:endParaRPr lang="en-US" sz="4800" dirty="0"/>
          </a:p>
        </p:txBody>
      </p:sp>
      <p:sp>
        <p:nvSpPr>
          <p:cNvPr id="5" name="Content Placeholder 2"/>
          <p:cNvSpPr>
            <a:spLocks noGrp="1"/>
          </p:cNvSpPr>
          <p:nvPr>
            <p:ph idx="1"/>
          </p:nvPr>
        </p:nvSpPr>
        <p:spPr/>
        <p:txBody>
          <a:bodyPr>
            <a:noAutofit/>
          </a:bodyPr>
          <a:lstStyle/>
          <a:p>
            <a:pPr>
              <a:buFont typeface="Wingdings" pitchFamily="2" charset="2"/>
              <a:buChar char="Ø"/>
            </a:pPr>
            <a:r>
              <a:rPr lang="en-US" sz="2400" dirty="0"/>
              <a:t>Self-control is when </a:t>
            </a:r>
            <a:r>
              <a:rPr lang="en-US" sz="2400" dirty="0" smtClean="0"/>
              <a:t>I am </a:t>
            </a:r>
            <a:r>
              <a:rPr lang="en-US" sz="2400" dirty="0"/>
              <a:t>in charge of what I do and what I say</a:t>
            </a:r>
            <a:r>
              <a:rPr lang="en-US" sz="2400" dirty="0" smtClean="0"/>
              <a:t>.  It is remembering to stop and think before acting. </a:t>
            </a:r>
          </a:p>
          <a:p>
            <a:pPr>
              <a:buFont typeface="Wingdings" pitchFamily="2" charset="2"/>
              <a:buChar char="Ø"/>
            </a:pPr>
            <a:r>
              <a:rPr lang="en-US" sz="2400" dirty="0"/>
              <a:t>Self-control is the ability to maintain composure in challenging </a:t>
            </a:r>
            <a:r>
              <a:rPr lang="en-US" sz="2400" dirty="0" smtClean="0"/>
              <a:t>situations.  We may not always have control of our environment, but we can control our response to it.</a:t>
            </a:r>
          </a:p>
          <a:p>
            <a:pPr>
              <a:buFont typeface="Wingdings" pitchFamily="2" charset="2"/>
              <a:buChar char="Ø"/>
            </a:pPr>
            <a:r>
              <a:rPr lang="en-US" sz="2400" dirty="0" smtClean="0"/>
              <a:t>Self-control is </a:t>
            </a:r>
            <a:r>
              <a:rPr lang="en-US" sz="2400" dirty="0"/>
              <a:t>being aware of one’s own thoughts and feelings</a:t>
            </a:r>
            <a:r>
              <a:rPr lang="en-US" sz="2400" dirty="0" smtClean="0"/>
              <a:t>.  It is the ability to moderate the expressions of our emotions. </a:t>
            </a:r>
            <a:endParaRPr lang="en-US" sz="2400" dirty="0"/>
          </a:p>
        </p:txBody>
      </p:sp>
    </p:spTree>
    <p:extLst>
      <p:ext uri="{BB962C8B-B14F-4D97-AF65-F5344CB8AC3E}">
        <p14:creationId xmlns:p14="http://schemas.microsoft.com/office/powerpoint/2010/main" val="3140604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42109" y="3855027"/>
            <a:ext cx="76835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spcAft>
                <a:spcPct val="0"/>
              </a:spcAft>
            </a:pPr>
            <a:endParaRPr lang="en-US" sz="3200" dirty="0">
              <a:solidFill>
                <a:srgbClr val="FFFFFF"/>
              </a:solidFill>
            </a:endParaRPr>
          </a:p>
        </p:txBody>
      </p:sp>
      <p:sp>
        <p:nvSpPr>
          <p:cNvPr id="6" name="Content Placeholder 2"/>
          <p:cNvSpPr txBox="1">
            <a:spLocks/>
          </p:cNvSpPr>
          <p:nvPr/>
        </p:nvSpPr>
        <p:spPr>
          <a:xfrm>
            <a:off x="825500" y="4658711"/>
            <a:ext cx="7772400" cy="2199289"/>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fontAlgn="base">
              <a:spcAft>
                <a:spcPct val="0"/>
              </a:spcAft>
              <a:buClr>
                <a:srgbClr val="86CE24"/>
              </a:buClr>
              <a:buNone/>
            </a:pPr>
            <a:endParaRPr lang="en-US" sz="2400" dirty="0">
              <a:solidFill>
                <a:srgbClr val="FFFFFF"/>
              </a:solidFill>
            </a:endParaRPr>
          </a:p>
        </p:txBody>
      </p:sp>
      <p:sp>
        <p:nvSpPr>
          <p:cNvPr id="7" name="TextBox 6"/>
          <p:cNvSpPr txBox="1"/>
          <p:nvPr/>
        </p:nvSpPr>
        <p:spPr>
          <a:xfrm>
            <a:off x="-76202" y="1905000"/>
            <a:ext cx="9220202" cy="2677656"/>
          </a:xfrm>
          <a:prstGeom prst="rect">
            <a:avLst/>
          </a:prstGeom>
          <a:noFill/>
        </p:spPr>
        <p:txBody>
          <a:bodyPr wrap="square" rtlCol="0">
            <a:spAutoFit/>
          </a:bodyPr>
          <a:lstStyle/>
          <a:p>
            <a:pPr marL="1463040" lvl="2" indent="-411480">
              <a:spcBef>
                <a:spcPct val="20000"/>
              </a:spcBef>
              <a:buClr>
                <a:prstClr val="white">
                  <a:shade val="95000"/>
                </a:prstClr>
              </a:buClr>
              <a:buSzPct val="65000"/>
              <a:buFont typeface="Wingdings" pitchFamily="2" charset="2"/>
              <a:buChar char="Ø"/>
            </a:pPr>
            <a:r>
              <a:rPr lang="en-US" sz="2400" dirty="0" smtClean="0"/>
              <a:t>Self-control helps me listen and follow directions.</a:t>
            </a:r>
          </a:p>
          <a:p>
            <a:pPr marL="1051560" lvl="2">
              <a:spcBef>
                <a:spcPct val="20000"/>
              </a:spcBef>
              <a:buClr>
                <a:prstClr val="white">
                  <a:shade val="95000"/>
                </a:prstClr>
              </a:buClr>
              <a:buSzPct val="65000"/>
            </a:pPr>
            <a:endParaRPr lang="en-US" sz="2400" dirty="0"/>
          </a:p>
          <a:p>
            <a:pPr marL="1463040" lvl="2" indent="-411480">
              <a:spcBef>
                <a:spcPct val="20000"/>
              </a:spcBef>
              <a:buClr>
                <a:prstClr val="white">
                  <a:shade val="95000"/>
                </a:prstClr>
              </a:buClr>
              <a:buSzPct val="65000"/>
              <a:buFont typeface="Wingdings" pitchFamily="2" charset="2"/>
              <a:buChar char="Ø"/>
            </a:pPr>
            <a:r>
              <a:rPr lang="en-US" sz="2400" dirty="0" smtClean="0"/>
              <a:t>Self-control helps me cope with life challenges. </a:t>
            </a:r>
          </a:p>
          <a:p>
            <a:pPr marL="1051560" lvl="2">
              <a:spcBef>
                <a:spcPct val="20000"/>
              </a:spcBef>
              <a:buClr>
                <a:prstClr val="white">
                  <a:shade val="95000"/>
                </a:prstClr>
              </a:buClr>
              <a:buSzPct val="65000"/>
            </a:pPr>
            <a:endParaRPr lang="en-US" sz="2400" dirty="0" smtClean="0"/>
          </a:p>
          <a:p>
            <a:pPr marL="1463040" lvl="2" indent="-411480">
              <a:spcBef>
                <a:spcPct val="20000"/>
              </a:spcBef>
              <a:buClr>
                <a:prstClr val="white">
                  <a:shade val="95000"/>
                </a:prstClr>
              </a:buClr>
              <a:buSzPct val="65000"/>
              <a:buFont typeface="Wingdings" pitchFamily="2" charset="2"/>
              <a:buChar char="Ø"/>
            </a:pPr>
            <a:r>
              <a:rPr lang="en-US" sz="2400" dirty="0" smtClean="0"/>
              <a:t>Self-control helps me stay safe and be successful.</a:t>
            </a:r>
            <a:endParaRPr lang="en-US" sz="2400" dirty="0"/>
          </a:p>
          <a:p>
            <a:pPr marL="1463040" lvl="2" indent="-411480">
              <a:spcBef>
                <a:spcPct val="20000"/>
              </a:spcBef>
              <a:buClr>
                <a:prstClr val="white">
                  <a:shade val="95000"/>
                </a:prstClr>
              </a:buClr>
              <a:buSzPct val="65000"/>
              <a:buFont typeface="Wingdings" pitchFamily="2" charset="2"/>
              <a:buChar char="Ø"/>
            </a:pPr>
            <a:endParaRPr lang="en-US" sz="2400" dirty="0">
              <a:solidFill>
                <a:prstClr val="white"/>
              </a:solidFill>
            </a:endParaRPr>
          </a:p>
        </p:txBody>
      </p:sp>
      <p:sp>
        <p:nvSpPr>
          <p:cNvPr id="8" name="Title 7"/>
          <p:cNvSpPr>
            <a:spLocks noGrp="1"/>
          </p:cNvSpPr>
          <p:nvPr>
            <p:ph type="title"/>
          </p:nvPr>
        </p:nvSpPr>
        <p:spPr/>
        <p:txBody>
          <a:bodyPr/>
          <a:lstStyle/>
          <a:p>
            <a:r>
              <a:rPr lang="en-US" dirty="0" smtClean="0"/>
              <a:t>Why do I need self-control?</a:t>
            </a:r>
            <a:endParaRPr lang="en-US" dirty="0"/>
          </a:p>
        </p:txBody>
      </p:sp>
    </p:spTree>
    <p:extLst>
      <p:ext uri="{BB962C8B-B14F-4D97-AF65-F5344CB8AC3E}">
        <p14:creationId xmlns:p14="http://schemas.microsoft.com/office/powerpoint/2010/main" val="90284434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fontScale="90000"/>
          </a:bodyPr>
          <a:lstStyle/>
          <a:p>
            <a:r>
              <a:rPr lang="en-US" dirty="0" smtClean="0"/>
              <a:t/>
            </a:r>
            <a:br>
              <a:rPr lang="en-US" dirty="0" smtClean="0"/>
            </a:br>
            <a:r>
              <a:rPr lang="en-US" dirty="0" smtClean="0"/>
              <a:t>District Target: Culture of Readiness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609119"/>
              </p:ext>
            </p:extLst>
          </p:nvPr>
        </p:nvGraphicFramePr>
        <p:xfrm>
          <a:off x="443345" y="1371600"/>
          <a:ext cx="8153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xplosion 1 5"/>
          <p:cNvSpPr/>
          <p:nvPr/>
        </p:nvSpPr>
        <p:spPr>
          <a:xfrm>
            <a:off x="0" y="4038600"/>
            <a:ext cx="2209800" cy="2514600"/>
          </a:xfrm>
          <a:prstGeom prst="irregularSeal1">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solidFill>
                  <a:prstClr val="white"/>
                </a:solidFill>
              </a:rPr>
              <a:t>Refer to Handout:</a:t>
            </a:r>
          </a:p>
          <a:p>
            <a:pPr algn="ctr"/>
            <a:r>
              <a:rPr lang="en-US" sz="1200" dirty="0">
                <a:solidFill>
                  <a:srgbClr val="FFC000"/>
                </a:solidFill>
              </a:rPr>
              <a:t>The Parent Connection: Madeline Levine</a:t>
            </a:r>
          </a:p>
        </p:txBody>
      </p:sp>
    </p:spTree>
    <p:extLst>
      <p:ext uri="{BB962C8B-B14F-4D97-AF65-F5344CB8AC3E}">
        <p14:creationId xmlns:p14="http://schemas.microsoft.com/office/powerpoint/2010/main" val="401561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16766" cy="1143000"/>
          </a:xfrm>
        </p:spPr>
        <p:txBody>
          <a:bodyPr>
            <a:normAutofit/>
          </a:bodyPr>
          <a:lstStyle/>
          <a:p>
            <a:r>
              <a:rPr lang="en-US" sz="3200" dirty="0" smtClean="0"/>
              <a:t>What are some examples of </a:t>
            </a:r>
            <a:br>
              <a:rPr lang="en-US" sz="3200" dirty="0" smtClean="0"/>
            </a:br>
            <a:r>
              <a:rPr lang="en-US" sz="3200" dirty="0" smtClean="0"/>
              <a:t>self-control?</a:t>
            </a:r>
            <a:endParaRPr lang="en-US" sz="3200" dirty="0"/>
          </a:p>
        </p:txBody>
      </p:sp>
      <p:sp>
        <p:nvSpPr>
          <p:cNvPr id="3" name="Content Placeholder 2"/>
          <p:cNvSpPr>
            <a:spLocks noGrp="1"/>
          </p:cNvSpPr>
          <p:nvPr>
            <p:ph idx="1"/>
          </p:nvPr>
        </p:nvSpPr>
        <p:spPr>
          <a:xfrm>
            <a:off x="685800" y="1600200"/>
            <a:ext cx="8077200" cy="4953000"/>
          </a:xfrm>
        </p:spPr>
        <p:txBody>
          <a:bodyPr>
            <a:normAutofit fontScale="92500"/>
          </a:bodyPr>
          <a:lstStyle/>
          <a:p>
            <a:pPr marL="68580" indent="0">
              <a:buNone/>
            </a:pPr>
            <a:r>
              <a:rPr lang="en-US" sz="3300" b="1" i="1" dirty="0"/>
              <a:t>Home</a:t>
            </a:r>
            <a:r>
              <a:rPr lang="en-US" sz="3300" b="1" i="1" dirty="0" smtClean="0"/>
              <a:t>:</a:t>
            </a:r>
          </a:p>
          <a:p>
            <a:pPr>
              <a:buFont typeface="Wingdings" pitchFamily="2" charset="2"/>
              <a:buChar char="Ø"/>
            </a:pPr>
            <a:r>
              <a:rPr lang="en-US" dirty="0" smtClean="0"/>
              <a:t>Using your words that you want your toy back when your sister takes it from you</a:t>
            </a:r>
          </a:p>
          <a:p>
            <a:pPr marL="137160" indent="0">
              <a:buNone/>
            </a:pPr>
            <a:endParaRPr lang="en-US" dirty="0" smtClean="0"/>
          </a:p>
          <a:p>
            <a:pPr>
              <a:buFont typeface="Wingdings" pitchFamily="2" charset="2"/>
              <a:buChar char="Ø"/>
            </a:pPr>
            <a:r>
              <a:rPr lang="en-US" dirty="0" smtClean="0"/>
              <a:t>Ignoring the other player calling you names on the field </a:t>
            </a:r>
          </a:p>
          <a:p>
            <a:pPr marL="68580" indent="0">
              <a:buNone/>
            </a:pPr>
            <a:endParaRPr lang="en-US" dirty="0"/>
          </a:p>
          <a:p>
            <a:pPr marL="68580" indent="0">
              <a:buNone/>
            </a:pPr>
            <a:r>
              <a:rPr lang="en-US" sz="3300" b="1" i="1" dirty="0"/>
              <a:t>School</a:t>
            </a:r>
            <a:r>
              <a:rPr lang="en-US" sz="3300" b="1" i="1" dirty="0" smtClean="0"/>
              <a:t>:</a:t>
            </a:r>
          </a:p>
          <a:p>
            <a:pPr>
              <a:buFont typeface="Wingdings" pitchFamily="2" charset="2"/>
              <a:buChar char="Ø"/>
            </a:pPr>
            <a:r>
              <a:rPr lang="en-US" dirty="0" smtClean="0"/>
              <a:t>Waiting </a:t>
            </a:r>
            <a:r>
              <a:rPr lang="en-US" dirty="0"/>
              <a:t>to give an answer when the teacher asks you </a:t>
            </a:r>
            <a:r>
              <a:rPr lang="en-US" dirty="0" smtClean="0"/>
              <a:t>a question </a:t>
            </a:r>
          </a:p>
          <a:p>
            <a:pPr>
              <a:buFont typeface="Wingdings" pitchFamily="2" charset="2"/>
              <a:buChar char="Ø"/>
            </a:pPr>
            <a:endParaRPr lang="en-US" dirty="0" smtClean="0"/>
          </a:p>
          <a:p>
            <a:pPr>
              <a:buFont typeface="Wingdings" pitchFamily="2" charset="2"/>
              <a:buChar char="Ø"/>
            </a:pPr>
            <a:r>
              <a:rPr lang="en-US" dirty="0" smtClean="0"/>
              <a:t>Reading test directions before proceeding; not rushing through work</a:t>
            </a:r>
            <a:endParaRPr lang="en-US" sz="2000" dirty="0">
              <a:latin typeface="Gill Sans MT" charset="0"/>
            </a:endParaRPr>
          </a:p>
          <a:p>
            <a:endParaRPr lang="en-US" dirty="0"/>
          </a:p>
        </p:txBody>
      </p:sp>
    </p:spTree>
    <p:extLst>
      <p:ext uri="{BB962C8B-B14F-4D97-AF65-F5344CB8AC3E}">
        <p14:creationId xmlns:p14="http://schemas.microsoft.com/office/powerpoint/2010/main" val="195170697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1143000"/>
          </a:xfrm>
        </p:spPr>
        <p:txBody>
          <a:bodyPr>
            <a:noAutofit/>
          </a:bodyPr>
          <a:lstStyle/>
          <a:p>
            <a:r>
              <a:rPr lang="en-US" sz="3600" dirty="0" smtClean="0"/>
              <a:t>What are strategies to gain physical</a:t>
            </a:r>
            <a:r>
              <a:rPr lang="en-US" sz="3600" dirty="0"/>
              <a:t> </a:t>
            </a:r>
            <a:r>
              <a:rPr lang="en-US" sz="3600" dirty="0" smtClean="0"/>
              <a:t>self-control?</a:t>
            </a:r>
            <a:endParaRPr lang="en-US" sz="3600" dirty="0"/>
          </a:p>
        </p:txBody>
      </p:sp>
      <p:sp>
        <p:nvSpPr>
          <p:cNvPr id="3" name="Content Placeholder 2"/>
          <p:cNvSpPr>
            <a:spLocks noGrp="1"/>
          </p:cNvSpPr>
          <p:nvPr>
            <p:ph idx="1"/>
          </p:nvPr>
        </p:nvSpPr>
        <p:spPr>
          <a:xfrm>
            <a:off x="685799" y="1789386"/>
            <a:ext cx="8077201" cy="4687614"/>
          </a:xfrm>
        </p:spPr>
        <p:txBody>
          <a:bodyPr>
            <a:normAutofit fontScale="92500"/>
          </a:bodyPr>
          <a:lstStyle/>
          <a:p>
            <a:pPr>
              <a:buFont typeface="Wingdings" pitchFamily="2" charset="2"/>
              <a:buChar char="Ø"/>
            </a:pPr>
            <a:r>
              <a:rPr lang="en-US" sz="3900" dirty="0" smtClean="0"/>
              <a:t>Regulate Breathing </a:t>
            </a:r>
            <a:endParaRPr lang="en-US" sz="3900" dirty="0"/>
          </a:p>
          <a:p>
            <a:pPr marL="68580" indent="0">
              <a:buNone/>
            </a:pPr>
            <a:r>
              <a:rPr lang="en-US" sz="2400" dirty="0" smtClean="0"/>
              <a:t>Tense</a:t>
            </a:r>
            <a:r>
              <a:rPr lang="en-US" sz="2400" dirty="0"/>
              <a:t>, scared, or </a:t>
            </a:r>
            <a:r>
              <a:rPr lang="en-US" sz="2400" dirty="0" smtClean="0"/>
              <a:t>angry feelings often cause a student’s breathing to become </a:t>
            </a:r>
            <a:r>
              <a:rPr lang="en-US" sz="2400" dirty="0"/>
              <a:t>quick </a:t>
            </a:r>
            <a:r>
              <a:rPr lang="en-US" sz="2400" dirty="0" smtClean="0"/>
              <a:t>and shallow, which </a:t>
            </a:r>
            <a:r>
              <a:rPr lang="en-US" sz="2400" dirty="0"/>
              <a:t>changes the way the brain handles </a:t>
            </a:r>
            <a:r>
              <a:rPr lang="en-US" sz="2400" dirty="0" smtClean="0"/>
              <a:t>the situation.  Taking </a:t>
            </a:r>
            <a:r>
              <a:rPr lang="en-US" sz="2400" dirty="0"/>
              <a:t>slow, </a:t>
            </a:r>
            <a:r>
              <a:rPr lang="en-US" sz="2400" dirty="0" smtClean="0"/>
              <a:t>deep </a:t>
            </a:r>
            <a:r>
              <a:rPr lang="en-US" sz="2400" dirty="0"/>
              <a:t>breaths is calming and allows more </a:t>
            </a:r>
            <a:r>
              <a:rPr lang="en-US" sz="2400" dirty="0" smtClean="0"/>
              <a:t>oxygen </a:t>
            </a:r>
            <a:r>
              <a:rPr lang="en-US" sz="2400" dirty="0"/>
              <a:t>to </a:t>
            </a:r>
            <a:r>
              <a:rPr lang="en-US" sz="2400" dirty="0" smtClean="0"/>
              <a:t>the brain.  Think “hot chocolate”.</a:t>
            </a:r>
          </a:p>
          <a:p>
            <a:pPr marL="68580" indent="0">
              <a:buNone/>
            </a:pPr>
            <a:endParaRPr lang="en-US" sz="2400" dirty="0" smtClean="0"/>
          </a:p>
          <a:p>
            <a:pPr>
              <a:buFont typeface="Wingdings" pitchFamily="2" charset="2"/>
              <a:buChar char="Ø"/>
            </a:pPr>
            <a:r>
              <a:rPr lang="en-US" sz="3900" dirty="0" smtClean="0"/>
              <a:t>Take a Break</a:t>
            </a:r>
          </a:p>
          <a:p>
            <a:pPr marL="68580" indent="0">
              <a:buNone/>
            </a:pPr>
            <a:r>
              <a:rPr lang="en-US" dirty="0" smtClean="0"/>
              <a:t>When </a:t>
            </a:r>
            <a:r>
              <a:rPr lang="en-US" dirty="0"/>
              <a:t>a </a:t>
            </a:r>
            <a:r>
              <a:rPr lang="en-US" dirty="0" smtClean="0"/>
              <a:t>student experiences </a:t>
            </a:r>
            <a:r>
              <a:rPr lang="en-US" dirty="0"/>
              <a:t>a frustrating situation, encourage </a:t>
            </a:r>
            <a:r>
              <a:rPr lang="en-US" dirty="0" smtClean="0"/>
              <a:t>the child to </a:t>
            </a:r>
            <a:r>
              <a:rPr lang="en-US" dirty="0"/>
              <a:t>take a break or remove him or herself from the situation for </a:t>
            </a:r>
            <a:r>
              <a:rPr lang="en-US" dirty="0" smtClean="0"/>
              <a:t>a moment.</a:t>
            </a:r>
          </a:p>
        </p:txBody>
      </p:sp>
    </p:spTree>
    <p:extLst>
      <p:ext uri="{BB962C8B-B14F-4D97-AF65-F5344CB8AC3E}">
        <p14:creationId xmlns:p14="http://schemas.microsoft.com/office/powerpoint/2010/main" val="2401354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600" dirty="0" smtClean="0"/>
              <a:t>What are strategies to gain physical self-control?</a:t>
            </a:r>
            <a:endParaRPr lang="en-US" sz="3600" dirty="0"/>
          </a:p>
        </p:txBody>
      </p:sp>
      <p:sp>
        <p:nvSpPr>
          <p:cNvPr id="3" name="Content Placeholder 2"/>
          <p:cNvSpPr>
            <a:spLocks noGrp="1"/>
          </p:cNvSpPr>
          <p:nvPr>
            <p:ph idx="1"/>
          </p:nvPr>
        </p:nvSpPr>
        <p:spPr>
          <a:xfrm>
            <a:off x="685800" y="2057401"/>
            <a:ext cx="7772400" cy="3733800"/>
          </a:xfrm>
        </p:spPr>
        <p:txBody>
          <a:bodyPr>
            <a:normAutofit fontScale="92500" lnSpcReduction="20000"/>
          </a:bodyPr>
          <a:lstStyle/>
          <a:p>
            <a:pPr>
              <a:buFont typeface="Wingdings" pitchFamily="2" charset="2"/>
              <a:buChar char="Ø"/>
            </a:pPr>
            <a:r>
              <a:rPr lang="en-US" sz="3900" dirty="0" smtClean="0"/>
              <a:t>Out-Tension </a:t>
            </a:r>
            <a:r>
              <a:rPr lang="en-US" sz="3900" dirty="0"/>
              <a:t>the Tension</a:t>
            </a:r>
          </a:p>
          <a:p>
            <a:pPr marL="68580" indent="0">
              <a:buNone/>
            </a:pPr>
            <a:r>
              <a:rPr lang="en-US" dirty="0" smtClean="0"/>
              <a:t>Have </a:t>
            </a:r>
            <a:r>
              <a:rPr lang="en-US" dirty="0"/>
              <a:t>a student tense all the muscles in </a:t>
            </a:r>
            <a:r>
              <a:rPr lang="en-US" dirty="0" smtClean="0"/>
              <a:t>his or her </a:t>
            </a:r>
            <a:r>
              <a:rPr lang="en-US" dirty="0"/>
              <a:t>body and then </a:t>
            </a:r>
            <a:r>
              <a:rPr lang="en-US" dirty="0" smtClean="0"/>
              <a:t>relax</a:t>
            </a:r>
            <a:r>
              <a:rPr lang="en-US" dirty="0"/>
              <a:t>.  </a:t>
            </a:r>
            <a:r>
              <a:rPr lang="en-US" dirty="0" smtClean="0"/>
              <a:t> The </a:t>
            </a:r>
            <a:r>
              <a:rPr lang="en-US" dirty="0"/>
              <a:t>student can </a:t>
            </a:r>
            <a:r>
              <a:rPr lang="en-US" dirty="0" smtClean="0"/>
              <a:t>do </a:t>
            </a:r>
            <a:r>
              <a:rPr lang="en-US" dirty="0"/>
              <a:t>all the muscles at once or various parts </a:t>
            </a:r>
            <a:r>
              <a:rPr lang="en-US" dirty="0" smtClean="0"/>
              <a:t>one </a:t>
            </a:r>
            <a:r>
              <a:rPr lang="en-US" dirty="0"/>
              <a:t>at a </a:t>
            </a:r>
            <a:r>
              <a:rPr lang="en-US" dirty="0" smtClean="0"/>
              <a:t>time</a:t>
            </a:r>
            <a:r>
              <a:rPr lang="en-US" dirty="0"/>
              <a:t>. </a:t>
            </a:r>
            <a:endParaRPr lang="en-US" dirty="0" smtClean="0"/>
          </a:p>
          <a:p>
            <a:pPr marL="68580" indent="0">
              <a:buNone/>
            </a:pPr>
            <a:endParaRPr lang="en-US" sz="2400" dirty="0"/>
          </a:p>
          <a:p>
            <a:pPr>
              <a:buFont typeface="Wingdings" pitchFamily="2" charset="2"/>
              <a:buChar char="Ø"/>
            </a:pPr>
            <a:r>
              <a:rPr lang="en-US" sz="3900" dirty="0" smtClean="0"/>
              <a:t>Stimulate the Brain through </a:t>
            </a:r>
          </a:p>
          <a:p>
            <a:pPr marL="137160" indent="0">
              <a:buNone/>
            </a:pPr>
            <a:r>
              <a:rPr lang="en-US" sz="3900" dirty="0"/>
              <a:t> </a:t>
            </a:r>
            <a:r>
              <a:rPr lang="en-US" sz="3900" dirty="0" smtClean="0"/>
              <a:t>   Bi-lateral movements</a:t>
            </a:r>
          </a:p>
          <a:p>
            <a:pPr marL="68580" indent="0">
              <a:buNone/>
            </a:pPr>
            <a:r>
              <a:rPr lang="en-US" dirty="0" smtClean="0"/>
              <a:t>Have the student take turns cross his or her arms and legs in front of his or her body. </a:t>
            </a:r>
            <a:endParaRPr lang="en-US" dirty="0"/>
          </a:p>
        </p:txBody>
      </p:sp>
    </p:spTree>
    <p:extLst>
      <p:ext uri="{BB962C8B-B14F-4D97-AF65-F5344CB8AC3E}">
        <p14:creationId xmlns:p14="http://schemas.microsoft.com/office/powerpoint/2010/main" val="2975641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60672" cy="1039427"/>
          </a:xfrm>
        </p:spPr>
        <p:txBody>
          <a:bodyPr>
            <a:noAutofit/>
          </a:bodyPr>
          <a:lstStyle/>
          <a:p>
            <a:r>
              <a:rPr lang="en-US" sz="3600" dirty="0" smtClean="0"/>
              <a:t>How can I express my emotions in a healthy way?</a:t>
            </a:r>
            <a:endParaRPr lang="en-US" sz="3600" dirty="0"/>
          </a:p>
        </p:txBody>
      </p:sp>
      <p:sp>
        <p:nvSpPr>
          <p:cNvPr id="3" name="Content Placeholder 2"/>
          <p:cNvSpPr>
            <a:spLocks noGrp="1"/>
          </p:cNvSpPr>
          <p:nvPr>
            <p:ph idx="1"/>
          </p:nvPr>
        </p:nvSpPr>
        <p:spPr>
          <a:xfrm>
            <a:off x="173420" y="1600200"/>
            <a:ext cx="7614746" cy="5105400"/>
          </a:xfrm>
        </p:spPr>
        <p:txBody>
          <a:bodyPr>
            <a:normAutofit fontScale="92500" lnSpcReduction="10000"/>
          </a:bodyPr>
          <a:lstStyle/>
          <a:p>
            <a:pPr lvl="1">
              <a:buFont typeface="Wingdings" pitchFamily="2" charset="2"/>
              <a:buChar char="Ø"/>
            </a:pPr>
            <a:r>
              <a:rPr lang="en-US" sz="2400" dirty="0" smtClean="0"/>
              <a:t>Identify feeling accurately </a:t>
            </a:r>
          </a:p>
          <a:p>
            <a:pPr marL="468630" lvl="1" indent="0">
              <a:buNone/>
            </a:pPr>
            <a:r>
              <a:rPr lang="en-US" sz="2400" dirty="0"/>
              <a:t>	</a:t>
            </a:r>
            <a:r>
              <a:rPr lang="en-US" sz="2000" dirty="0" smtClean="0"/>
              <a:t>Feeling chart, clip art exercise, book walk</a:t>
            </a:r>
          </a:p>
          <a:p>
            <a:pPr marL="468630" lvl="1" indent="0">
              <a:buNone/>
            </a:pPr>
            <a:endParaRPr lang="en-US" sz="2000" dirty="0" smtClean="0"/>
          </a:p>
          <a:p>
            <a:pPr lvl="1">
              <a:buFont typeface="Wingdings" pitchFamily="2" charset="2"/>
              <a:buChar char="Ø"/>
            </a:pPr>
            <a:r>
              <a:rPr lang="en-US" sz="2400" dirty="0" smtClean="0"/>
              <a:t>Use “I” statements</a:t>
            </a:r>
          </a:p>
          <a:p>
            <a:pPr marL="468630" lvl="1" indent="0">
              <a:buNone/>
            </a:pPr>
            <a:r>
              <a:rPr lang="en-US" sz="2400" dirty="0"/>
              <a:t>	</a:t>
            </a:r>
            <a:r>
              <a:rPr lang="en-US" sz="2000" dirty="0" smtClean="0"/>
              <a:t>Tim, I feel jealous when you don’t ask me to play 		kickball with everyone.  Will you please ask me once a 	</a:t>
            </a:r>
          </a:p>
          <a:p>
            <a:pPr marL="468630" lvl="1" indent="0">
              <a:buNone/>
            </a:pPr>
            <a:r>
              <a:rPr lang="en-US" sz="2000" dirty="0"/>
              <a:t>	</a:t>
            </a:r>
            <a:r>
              <a:rPr lang="en-US" sz="2000" dirty="0" smtClean="0"/>
              <a:t>week to play?</a:t>
            </a:r>
          </a:p>
          <a:p>
            <a:pPr marL="468630" lvl="1" indent="0">
              <a:buNone/>
            </a:pPr>
            <a:endParaRPr lang="en-US" sz="2400" dirty="0" smtClean="0"/>
          </a:p>
          <a:p>
            <a:pPr lvl="1">
              <a:buFont typeface="Wingdings" pitchFamily="2" charset="2"/>
              <a:buChar char="Ø"/>
            </a:pPr>
            <a:r>
              <a:rPr lang="en-US" sz="2400" dirty="0" smtClean="0"/>
              <a:t>Recognize a safe time and place</a:t>
            </a:r>
          </a:p>
          <a:p>
            <a:pPr marL="468630" lvl="1" indent="0">
              <a:buNone/>
            </a:pPr>
            <a:r>
              <a:rPr lang="en-US" sz="2400" dirty="0" smtClean="0"/>
              <a:t>	   </a:t>
            </a:r>
            <a:r>
              <a:rPr lang="en-US" sz="2000" dirty="0" smtClean="0"/>
              <a:t>Safe Box</a:t>
            </a:r>
          </a:p>
          <a:p>
            <a:pPr marL="468630" lvl="1" indent="0">
              <a:buNone/>
            </a:pPr>
            <a:endParaRPr lang="en-US" sz="2000" dirty="0" smtClean="0"/>
          </a:p>
          <a:p>
            <a:pPr lvl="1">
              <a:buFont typeface="Wingdings" pitchFamily="2" charset="2"/>
              <a:buChar char="Ø"/>
            </a:pPr>
            <a:r>
              <a:rPr lang="en-US" sz="2400" dirty="0" smtClean="0"/>
              <a:t>Remote Control</a:t>
            </a:r>
          </a:p>
          <a:p>
            <a:pPr marL="468630" lvl="1" indent="0">
              <a:buNone/>
            </a:pPr>
            <a:r>
              <a:rPr lang="en-US" sz="2000" dirty="0" smtClean="0"/>
              <a:t>	    Pause, Fast Forward,  Rewind</a:t>
            </a:r>
          </a:p>
          <a:p>
            <a:pPr marL="468630" lvl="1" indent="0">
              <a:buNone/>
            </a:pPr>
            <a:r>
              <a:rPr lang="en-US" sz="2000" dirty="0"/>
              <a:t>	</a:t>
            </a:r>
            <a:r>
              <a:rPr lang="en-US" sz="2000" dirty="0" smtClean="0"/>
              <a:t>	</a:t>
            </a:r>
            <a:endParaRPr lang="en-US" sz="2000" dirty="0"/>
          </a:p>
        </p:txBody>
      </p:sp>
    </p:spTree>
    <p:extLst>
      <p:ext uri="{BB962C8B-B14F-4D97-AF65-F5344CB8AC3E}">
        <p14:creationId xmlns:p14="http://schemas.microsoft.com/office/powerpoint/2010/main" val="3919352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How can I help as a parent?</a:t>
            </a:r>
            <a:endParaRPr lang="en-US" sz="4400" dirty="0"/>
          </a:p>
        </p:txBody>
      </p:sp>
      <p:sp>
        <p:nvSpPr>
          <p:cNvPr id="3" name="Content Placeholder 2"/>
          <p:cNvSpPr>
            <a:spLocks noGrp="1"/>
          </p:cNvSpPr>
          <p:nvPr>
            <p:ph idx="1"/>
          </p:nvPr>
        </p:nvSpPr>
        <p:spPr>
          <a:xfrm>
            <a:off x="457200" y="1600200"/>
            <a:ext cx="8382000" cy="5257800"/>
          </a:xfrm>
        </p:spPr>
        <p:txBody>
          <a:bodyPr>
            <a:normAutofit lnSpcReduction="10000"/>
          </a:bodyPr>
          <a:lstStyle/>
          <a:p>
            <a:pPr>
              <a:buFont typeface="Wingdings" pitchFamily="2" charset="2"/>
              <a:buChar char="Ø"/>
            </a:pPr>
            <a:r>
              <a:rPr lang="en-US" dirty="0" smtClean="0"/>
              <a:t>Role model by self-talking aloud</a:t>
            </a:r>
          </a:p>
          <a:p>
            <a:pPr marL="468630" lvl="1" indent="0">
              <a:buNone/>
            </a:pPr>
            <a:r>
              <a:rPr lang="en-US" sz="2000" dirty="0" smtClean="0"/>
              <a:t>	Driving:  I feel frustrated by all this traffic.  I’m going to take 	some deep breaths to calm down.</a:t>
            </a:r>
          </a:p>
          <a:p>
            <a:pPr marL="468630" lvl="1" indent="0">
              <a:buNone/>
            </a:pPr>
            <a:r>
              <a:rPr lang="en-US" sz="2000" dirty="0" smtClean="0"/>
              <a:t>  </a:t>
            </a:r>
            <a:endParaRPr lang="en-US" sz="2000" dirty="0"/>
          </a:p>
          <a:p>
            <a:pPr>
              <a:buFont typeface="Wingdings" pitchFamily="2" charset="2"/>
              <a:buChar char="Ø"/>
            </a:pPr>
            <a:r>
              <a:rPr lang="en-US" dirty="0" smtClean="0"/>
              <a:t>Empower your child by giving them 2 choices</a:t>
            </a:r>
          </a:p>
          <a:p>
            <a:pPr marL="68580" indent="0">
              <a:buNone/>
            </a:pPr>
            <a:r>
              <a:rPr lang="en-US" dirty="0"/>
              <a:t>	</a:t>
            </a:r>
            <a:r>
              <a:rPr lang="en-US" sz="2000" dirty="0" smtClean="0"/>
              <a:t>Bedtime:  Would you like to read a book or put your PJ’s on 	first?</a:t>
            </a:r>
          </a:p>
          <a:p>
            <a:pPr marL="68580" indent="0">
              <a:buNone/>
            </a:pPr>
            <a:endParaRPr lang="en-US" sz="2000" dirty="0" smtClean="0"/>
          </a:p>
          <a:p>
            <a:pPr>
              <a:buFont typeface="Wingdings" pitchFamily="2" charset="2"/>
              <a:buChar char="Ø"/>
            </a:pPr>
            <a:r>
              <a:rPr lang="en-US" dirty="0" smtClean="0"/>
              <a:t>Give Wait-Time</a:t>
            </a:r>
          </a:p>
          <a:p>
            <a:pPr marL="68580" indent="0">
              <a:buNone/>
            </a:pPr>
            <a:r>
              <a:rPr lang="en-US" sz="2400" dirty="0"/>
              <a:t>	</a:t>
            </a:r>
            <a:r>
              <a:rPr lang="en-US" sz="2000" dirty="0" smtClean="0"/>
              <a:t>Allow time for your child to process requests and questions.  	Remember, we are not trying to control the kids, but</a:t>
            </a:r>
            <a:br>
              <a:rPr lang="en-US" sz="2000" dirty="0" smtClean="0"/>
            </a:br>
            <a:r>
              <a:rPr lang="en-US" sz="2000" dirty="0" smtClean="0"/>
              <a:t>            instead help them navigate and remove barriers in their</a:t>
            </a:r>
            <a:br>
              <a:rPr lang="en-US" sz="2000" dirty="0" smtClean="0"/>
            </a:br>
            <a:r>
              <a:rPr lang="en-US" sz="2000" dirty="0" smtClean="0"/>
              <a:t>            lives. </a:t>
            </a:r>
          </a:p>
          <a:p>
            <a:pPr marL="411480" indent="-342900"/>
            <a:endParaRPr lang="en-US" sz="2000" dirty="0" smtClean="0"/>
          </a:p>
          <a:p>
            <a:pPr marL="68580" indent="0">
              <a:buNone/>
            </a:pPr>
            <a:r>
              <a:rPr lang="en-US" sz="2400" dirty="0"/>
              <a:t>	</a:t>
            </a:r>
          </a:p>
        </p:txBody>
      </p:sp>
    </p:spTree>
    <p:extLst>
      <p:ext uri="{BB962C8B-B14F-4D97-AF65-F5344CB8AC3E}">
        <p14:creationId xmlns:p14="http://schemas.microsoft.com/office/powerpoint/2010/main" val="4021082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all of us to consider…</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pPr marL="137160" indent="0">
              <a:buNone/>
            </a:pPr>
            <a:r>
              <a:rPr lang="en-US" dirty="0"/>
              <a:t>"Do not prepare the path for the child. Prepare the child for the path and he will find his way</a:t>
            </a:r>
            <a:r>
              <a:rPr lang="en-US" dirty="0" smtClean="0"/>
              <a:t>.“</a:t>
            </a:r>
          </a:p>
          <a:p>
            <a:pPr marL="137160" indent="0">
              <a:buNone/>
            </a:pPr>
            <a:r>
              <a:rPr lang="en-US" dirty="0" smtClean="0"/>
              <a:t>--Native American saying</a:t>
            </a:r>
          </a:p>
          <a:p>
            <a:pPr marL="137160" indent="0" algn="ctr">
              <a:buNone/>
            </a:pPr>
            <a:endParaRPr lang="en-US" dirty="0" smtClean="0"/>
          </a:p>
          <a:p>
            <a:pPr marL="137160" indent="0" algn="ctr">
              <a:buNone/>
            </a:pPr>
            <a:endParaRPr lang="en-US" sz="3200" dirty="0" smtClean="0"/>
          </a:p>
          <a:p>
            <a:pPr marL="137160" indent="0" algn="ctr">
              <a:buNone/>
            </a:pPr>
            <a:endParaRPr lang="en-US" sz="3200" dirty="0" smtClean="0"/>
          </a:p>
          <a:p>
            <a:pPr>
              <a:buFont typeface="Wingdings" pitchFamily="2" charset="2"/>
              <a:buChar char="Ø"/>
            </a:pPr>
            <a:r>
              <a:rPr lang="en-US" sz="2800" dirty="0" smtClean="0"/>
              <a:t>What does “success” mean to us?</a:t>
            </a:r>
          </a:p>
          <a:p>
            <a:pPr>
              <a:buFont typeface="Wingdings" pitchFamily="2" charset="2"/>
              <a:buChar char="Ø"/>
            </a:pPr>
            <a:r>
              <a:rPr lang="en-US" sz="2800" dirty="0" smtClean="0"/>
              <a:t>What are we modeling?</a:t>
            </a:r>
          </a:p>
          <a:p>
            <a:pPr>
              <a:buFont typeface="Wingdings" pitchFamily="2" charset="2"/>
              <a:buChar char="Ø"/>
            </a:pPr>
            <a:r>
              <a:rPr lang="en-US" sz="2800" dirty="0" smtClean="0"/>
              <a:t>What messages – verbal and non-verbal – are we sending</a:t>
            </a:r>
            <a:r>
              <a:rPr lang="en-US" sz="2000" dirty="0" smtClean="0"/>
              <a:t>?</a:t>
            </a:r>
          </a:p>
          <a:p>
            <a:pPr algn="ctr"/>
            <a:endParaRPr lang="en-US" dirty="0"/>
          </a:p>
          <a:p>
            <a:pPr marL="13716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82" y="2438400"/>
            <a:ext cx="3810000" cy="208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11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Parent Partnership Sessions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137160" indent="0">
              <a:buNone/>
            </a:pPr>
            <a:r>
              <a:rPr lang="en-US" dirty="0" smtClean="0"/>
              <a:t>Session 2:   Embedding Rigor, Part 1</a:t>
            </a:r>
          </a:p>
          <a:p>
            <a:pPr marL="137160" indent="0">
              <a:buNone/>
            </a:pPr>
            <a:r>
              <a:rPr lang="en-US" dirty="0"/>
              <a:t>	</a:t>
            </a:r>
            <a:r>
              <a:rPr lang="en-US" dirty="0" smtClean="0"/>
              <a:t>November 3 @ </a:t>
            </a:r>
            <a:r>
              <a:rPr lang="en-US" dirty="0" smtClean="0"/>
              <a:t>SSES </a:t>
            </a:r>
            <a:r>
              <a:rPr lang="en-US" dirty="0" smtClean="0"/>
              <a:t>(for MG, MT, SS)</a:t>
            </a:r>
          </a:p>
          <a:p>
            <a:pPr marL="137160" indent="0">
              <a:buNone/>
            </a:pPr>
            <a:r>
              <a:rPr lang="en-US" dirty="0"/>
              <a:t>	</a:t>
            </a:r>
            <a:r>
              <a:rPr lang="en-US" dirty="0" smtClean="0"/>
              <a:t>November 4 @ WWES (for WW, OT, CR)</a:t>
            </a:r>
          </a:p>
          <a:p>
            <a:pPr marL="137160" indent="0">
              <a:buNone/>
            </a:pPr>
            <a:endParaRPr lang="en-US" dirty="0"/>
          </a:p>
          <a:p>
            <a:pPr marL="137160" indent="0">
              <a:buNone/>
            </a:pPr>
            <a:r>
              <a:rPr lang="en-US" dirty="0" smtClean="0"/>
              <a:t>Session 3:   Non-cognitive Skills, Part 2</a:t>
            </a:r>
          </a:p>
          <a:p>
            <a:pPr marL="137160" indent="0">
              <a:buNone/>
            </a:pPr>
            <a:r>
              <a:rPr lang="en-US" dirty="0"/>
              <a:t>	</a:t>
            </a:r>
            <a:r>
              <a:rPr lang="en-US" dirty="0" smtClean="0"/>
              <a:t>February 9 @ WWES (for WW, OT, CR)</a:t>
            </a:r>
          </a:p>
          <a:p>
            <a:pPr marL="137160" indent="0">
              <a:buNone/>
            </a:pPr>
            <a:r>
              <a:rPr lang="en-US" dirty="0"/>
              <a:t>	</a:t>
            </a:r>
            <a:r>
              <a:rPr lang="en-US" dirty="0" smtClean="0"/>
              <a:t>February 23 @ MGES (for MG, MT, SS)</a:t>
            </a:r>
          </a:p>
          <a:p>
            <a:pPr marL="137160" indent="0">
              <a:buNone/>
            </a:pPr>
            <a:endParaRPr lang="en-US" dirty="0"/>
          </a:p>
          <a:p>
            <a:pPr marL="137160" indent="0">
              <a:buNone/>
            </a:pPr>
            <a:r>
              <a:rPr lang="en-US" dirty="0" smtClean="0"/>
              <a:t>Session 4:    Embedding Rigor, Part 2</a:t>
            </a:r>
          </a:p>
          <a:p>
            <a:pPr marL="137160" indent="0">
              <a:buNone/>
            </a:pPr>
            <a:r>
              <a:rPr lang="en-US" dirty="0"/>
              <a:t>	</a:t>
            </a:r>
            <a:r>
              <a:rPr lang="en-US" dirty="0" smtClean="0"/>
              <a:t>March 2 @ MGES (for MG, MT, SS)</a:t>
            </a:r>
          </a:p>
          <a:p>
            <a:pPr marL="137160" indent="0">
              <a:buNone/>
            </a:pPr>
            <a:r>
              <a:rPr lang="en-US" dirty="0"/>
              <a:t>	</a:t>
            </a:r>
            <a:r>
              <a:rPr lang="en-US" dirty="0" smtClean="0"/>
              <a:t>March 3 @ WWES (for WW, OT, CR)</a:t>
            </a:r>
          </a:p>
          <a:p>
            <a:pPr marL="137160" indent="0">
              <a:buNone/>
            </a:pPr>
            <a:endParaRPr lang="en-US" dirty="0" smtClean="0"/>
          </a:p>
          <a:p>
            <a:pPr marL="137160" indent="0" algn="ctr">
              <a:buNone/>
            </a:pPr>
            <a:r>
              <a:rPr lang="en-US" dirty="0" smtClean="0"/>
              <a:t>**All sessions begin at 6:30 pm**	  </a:t>
            </a:r>
            <a:endParaRPr lang="en-US" dirty="0"/>
          </a:p>
        </p:txBody>
      </p:sp>
    </p:spTree>
    <p:extLst>
      <p:ext uri="{BB962C8B-B14F-4D97-AF65-F5344CB8AC3E}">
        <p14:creationId xmlns:p14="http://schemas.microsoft.com/office/powerpoint/2010/main" val="382005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dirty="0" smtClean="0">
                <a:ea typeface="+mj-ea"/>
                <a:cs typeface="+mj-cs"/>
              </a:rPr>
              <a:t>What determines success?</a:t>
            </a:r>
            <a:endParaRPr lang="en-US" dirty="0">
              <a:ea typeface="+mj-ea"/>
              <a:cs typeface="+mj-cs"/>
            </a:endParaRPr>
          </a:p>
        </p:txBody>
      </p:sp>
      <p:graphicFrame>
        <p:nvGraphicFramePr>
          <p:cNvPr id="7" name="Diagram 6"/>
          <p:cNvGraphicFramePr/>
          <p:nvPr/>
        </p:nvGraphicFramePr>
        <p:xfrm>
          <a:off x="819945" y="1397000"/>
          <a:ext cx="6800055" cy="4470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704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What are non-cognitive skills?</a:t>
            </a:r>
            <a:endParaRPr lang="en-US" dirty="0">
              <a:ea typeface="+mj-ea"/>
              <a:cs typeface="+mj-cs"/>
            </a:endParaRPr>
          </a:p>
        </p:txBody>
      </p:sp>
      <p:sp>
        <p:nvSpPr>
          <p:cNvPr id="3" name="Content Placeholder 2"/>
          <p:cNvSpPr>
            <a:spLocks noGrp="1"/>
          </p:cNvSpPr>
          <p:nvPr>
            <p:ph idx="1"/>
          </p:nvPr>
        </p:nvSpPr>
        <p:spPr>
          <a:xfrm>
            <a:off x="685800" y="1600200"/>
            <a:ext cx="7772400" cy="5181600"/>
          </a:xfrm>
        </p:spPr>
        <p:txBody>
          <a:bodyPr rtlCol="0">
            <a:normAutofit fontScale="92500" lnSpcReduction="10000"/>
          </a:bodyPr>
          <a:lstStyle/>
          <a:p>
            <a:pPr marL="274320" indent="0" fontAlgn="auto">
              <a:spcAft>
                <a:spcPts val="0"/>
              </a:spcAft>
              <a:buNone/>
              <a:defRPr/>
            </a:pPr>
            <a:r>
              <a:rPr lang="en-US" sz="2400" b="1" u="sng" dirty="0" smtClean="0">
                <a:ea typeface="+mn-ea"/>
                <a:cs typeface="+mn-cs"/>
              </a:rPr>
              <a:t>Simple definition</a:t>
            </a:r>
            <a:r>
              <a:rPr lang="en-US" dirty="0" smtClean="0">
                <a:ea typeface="+mn-ea"/>
                <a:cs typeface="+mn-cs"/>
              </a:rPr>
              <a:t>:  Skills that are non-academic in nature; personality/character traits; “soft skills”</a:t>
            </a:r>
          </a:p>
          <a:p>
            <a:pPr marL="274320" indent="0" fontAlgn="auto">
              <a:spcAft>
                <a:spcPts val="0"/>
              </a:spcAft>
              <a:buNone/>
              <a:defRPr/>
            </a:pPr>
            <a:endParaRPr lang="en-US" sz="2400" dirty="0" smtClean="0"/>
          </a:p>
          <a:p>
            <a:pPr marL="274320" indent="0" algn="ctr" fontAlgn="auto">
              <a:spcAft>
                <a:spcPts val="0"/>
              </a:spcAft>
              <a:buNone/>
              <a:defRPr/>
            </a:pPr>
            <a:r>
              <a:rPr lang="en-US" sz="4300" dirty="0" smtClean="0"/>
              <a:t>WWS Guiding Principles</a:t>
            </a:r>
          </a:p>
          <a:p>
            <a:pPr marL="845820" indent="-571500" algn="ctr">
              <a:buFont typeface="Wingdings" pitchFamily="2" charset="2"/>
              <a:buChar char="Ø"/>
              <a:defRPr/>
            </a:pPr>
            <a:r>
              <a:rPr lang="en-US" sz="3900" dirty="0" smtClean="0"/>
              <a:t>Be Compassionate</a:t>
            </a:r>
          </a:p>
          <a:p>
            <a:pPr marL="845820" indent="-571500" algn="ctr">
              <a:buFont typeface="Wingdings" pitchFamily="2" charset="2"/>
              <a:buChar char="Ø"/>
              <a:defRPr/>
            </a:pPr>
            <a:r>
              <a:rPr lang="en-US" sz="3900" dirty="0" smtClean="0"/>
              <a:t>Be Hard-working</a:t>
            </a:r>
          </a:p>
          <a:p>
            <a:pPr marL="845820" indent="-571500" algn="ctr">
              <a:buFont typeface="Wingdings" pitchFamily="2" charset="2"/>
              <a:buChar char="Ø"/>
              <a:defRPr/>
            </a:pPr>
            <a:r>
              <a:rPr lang="en-US" sz="3900" dirty="0" smtClean="0"/>
              <a:t>Be Honest</a:t>
            </a:r>
          </a:p>
          <a:p>
            <a:pPr marL="845820" indent="-571500" algn="ctr">
              <a:buFont typeface="Wingdings" pitchFamily="2" charset="2"/>
              <a:buChar char="Ø"/>
              <a:defRPr/>
            </a:pPr>
            <a:r>
              <a:rPr lang="en-US" sz="3900" dirty="0" smtClean="0"/>
              <a:t>Be Respectful</a:t>
            </a:r>
          </a:p>
          <a:p>
            <a:pPr marL="845820" indent="-571500" algn="ctr">
              <a:buFont typeface="Wingdings" pitchFamily="2" charset="2"/>
              <a:buChar char="Ø"/>
              <a:defRPr/>
            </a:pPr>
            <a:r>
              <a:rPr lang="en-US" sz="3900" dirty="0" smtClean="0"/>
              <a:t>Be Responsible</a:t>
            </a:r>
          </a:p>
          <a:p>
            <a:pPr marL="845820" indent="-571500" algn="ctr">
              <a:buFont typeface="Wingdings" pitchFamily="2" charset="2"/>
              <a:buChar char="Ø"/>
              <a:defRPr/>
            </a:pPr>
            <a:endParaRPr lang="en-US" sz="4300" dirty="0"/>
          </a:p>
          <a:p>
            <a:pPr marL="274320" indent="0" fontAlgn="auto">
              <a:spcAft>
                <a:spcPts val="0"/>
              </a:spcAft>
              <a:buNone/>
              <a:defRPr/>
            </a:pPr>
            <a:endParaRPr lang="en-US" sz="2400" dirty="0" smtClean="0">
              <a:ea typeface="+mn-ea"/>
              <a:cs typeface="+mn-cs"/>
            </a:endParaRPr>
          </a:p>
          <a:p>
            <a:pPr marL="468630" lvl="1" indent="0" fontAlgn="auto">
              <a:spcAft>
                <a:spcPts val="0"/>
              </a:spcAft>
              <a:buFont typeface="Wingdings 3" pitchFamily="18" charset="2"/>
              <a:buNone/>
              <a:defRPr/>
            </a:pPr>
            <a:endParaRPr lang="en-US" sz="4400" dirty="0" smtClean="0">
              <a:ea typeface="+mn-ea"/>
            </a:endParaRPr>
          </a:p>
          <a:p>
            <a:pPr marL="468630" lvl="1" indent="0" fontAlgn="auto">
              <a:spcAft>
                <a:spcPts val="0"/>
              </a:spcAft>
              <a:buFont typeface="Wingdings 3" pitchFamily="18" charset="2"/>
              <a:buNone/>
              <a:defRPr/>
            </a:pPr>
            <a:endParaRPr lang="en-US" sz="2000" dirty="0" smtClean="0">
              <a:ea typeface="+mn-ea"/>
            </a:endParaRPr>
          </a:p>
        </p:txBody>
      </p:sp>
    </p:spTree>
    <p:extLst>
      <p:ext uri="{BB962C8B-B14F-4D97-AF65-F5344CB8AC3E}">
        <p14:creationId xmlns:p14="http://schemas.microsoft.com/office/powerpoint/2010/main" val="342300188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What are non-cognitive skills?</a:t>
            </a:r>
            <a:endParaRPr lang="en-US" dirty="0">
              <a:ea typeface="+mj-ea"/>
              <a:cs typeface="+mj-cs"/>
            </a:endParaRPr>
          </a:p>
        </p:txBody>
      </p:sp>
      <p:sp>
        <p:nvSpPr>
          <p:cNvPr id="3" name="Content Placeholder 2"/>
          <p:cNvSpPr>
            <a:spLocks noGrp="1"/>
          </p:cNvSpPr>
          <p:nvPr>
            <p:ph idx="1"/>
          </p:nvPr>
        </p:nvSpPr>
        <p:spPr>
          <a:xfrm>
            <a:off x="685800" y="1600200"/>
            <a:ext cx="7772400" cy="5181600"/>
          </a:xfrm>
        </p:spPr>
        <p:txBody>
          <a:bodyPr rtlCol="0">
            <a:normAutofit/>
          </a:bodyPr>
          <a:lstStyle/>
          <a:p>
            <a:pPr marL="274320" indent="0" fontAlgn="auto">
              <a:spcAft>
                <a:spcPts val="0"/>
              </a:spcAft>
              <a:buNone/>
              <a:defRPr/>
            </a:pPr>
            <a:r>
              <a:rPr lang="en-US" sz="4400" dirty="0" smtClean="0">
                <a:ea typeface="+mn-ea"/>
                <a:cs typeface="+mn-cs"/>
              </a:rPr>
              <a:t>More specifically…</a:t>
            </a:r>
          </a:p>
          <a:p>
            <a:pPr lvl="1" indent="-274320" fontAlgn="auto">
              <a:spcAft>
                <a:spcPts val="0"/>
              </a:spcAft>
              <a:buFont typeface="Wingdings 3" pitchFamily="18" charset="2"/>
              <a:buChar char=""/>
              <a:defRPr/>
            </a:pPr>
            <a:r>
              <a:rPr lang="en-US" sz="4400" dirty="0" smtClean="0">
                <a:ea typeface="+mn-ea"/>
              </a:rPr>
              <a:t>Empathy</a:t>
            </a:r>
          </a:p>
          <a:p>
            <a:pPr lvl="1" indent="-274320" fontAlgn="auto">
              <a:spcAft>
                <a:spcPts val="0"/>
              </a:spcAft>
              <a:buFont typeface="Wingdings 3" pitchFamily="18" charset="2"/>
              <a:buChar char=""/>
              <a:defRPr/>
            </a:pPr>
            <a:r>
              <a:rPr lang="en-US" sz="4400" dirty="0" smtClean="0">
                <a:ea typeface="+mn-ea"/>
              </a:rPr>
              <a:t>Self-Control</a:t>
            </a:r>
          </a:p>
          <a:p>
            <a:pPr lvl="1" indent="-274320" fontAlgn="auto">
              <a:spcAft>
                <a:spcPts val="0"/>
              </a:spcAft>
              <a:buFont typeface="Wingdings 3" pitchFamily="18" charset="2"/>
              <a:buChar char=""/>
              <a:defRPr/>
            </a:pPr>
            <a:r>
              <a:rPr lang="en-US" sz="4400" dirty="0" smtClean="0">
                <a:ea typeface="+mn-ea"/>
              </a:rPr>
              <a:t>Grit*</a:t>
            </a:r>
          </a:p>
          <a:p>
            <a:pPr lvl="1" indent="-274320" fontAlgn="auto">
              <a:spcAft>
                <a:spcPts val="0"/>
              </a:spcAft>
              <a:buFont typeface="Wingdings 3" pitchFamily="18" charset="2"/>
              <a:buChar char=""/>
              <a:defRPr/>
            </a:pPr>
            <a:r>
              <a:rPr lang="en-US" sz="4400" dirty="0" smtClean="0">
                <a:ea typeface="+mn-ea"/>
              </a:rPr>
              <a:t>Resilience*</a:t>
            </a:r>
          </a:p>
          <a:p>
            <a:pPr marL="594360" lvl="1" indent="0" fontAlgn="auto">
              <a:spcAft>
                <a:spcPts val="0"/>
              </a:spcAft>
              <a:buNone/>
              <a:defRPr/>
            </a:pPr>
            <a:endParaRPr lang="en-US" dirty="0" smtClean="0"/>
          </a:p>
          <a:p>
            <a:pPr marL="594360" lvl="1" indent="0" fontAlgn="auto">
              <a:spcAft>
                <a:spcPts val="0"/>
              </a:spcAft>
              <a:buNone/>
              <a:defRPr/>
            </a:pPr>
            <a:r>
              <a:rPr lang="en-US" dirty="0" smtClean="0">
                <a:ea typeface="+mn-ea"/>
              </a:rPr>
              <a:t>**Will be discussed more in-depth during the parent night in February**</a:t>
            </a:r>
          </a:p>
          <a:p>
            <a:pPr marL="468630" lvl="1" indent="0" fontAlgn="auto">
              <a:spcAft>
                <a:spcPts val="0"/>
              </a:spcAft>
              <a:buFont typeface="Wingdings 3" pitchFamily="18" charset="2"/>
              <a:buNone/>
              <a:defRPr/>
            </a:pPr>
            <a:endParaRPr lang="en-US" sz="4400" dirty="0" smtClean="0">
              <a:ea typeface="+mn-ea"/>
            </a:endParaRPr>
          </a:p>
          <a:p>
            <a:pPr marL="468630" lvl="1" indent="0" fontAlgn="auto">
              <a:spcAft>
                <a:spcPts val="0"/>
              </a:spcAft>
              <a:buFont typeface="Wingdings 3" pitchFamily="18" charset="2"/>
              <a:buNone/>
              <a:defRPr/>
            </a:pPr>
            <a:endParaRPr lang="en-US" sz="2000" dirty="0" smtClean="0">
              <a:ea typeface="+mn-ea"/>
            </a:endParaRPr>
          </a:p>
        </p:txBody>
      </p:sp>
    </p:spTree>
    <p:extLst>
      <p:ext uri="{BB962C8B-B14F-4D97-AF65-F5344CB8AC3E}">
        <p14:creationId xmlns:p14="http://schemas.microsoft.com/office/powerpoint/2010/main" val="319815207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Why are NCS important?</a:t>
            </a:r>
            <a:endParaRPr lang="en-US" dirty="0"/>
          </a:p>
        </p:txBody>
      </p:sp>
      <p:sp>
        <p:nvSpPr>
          <p:cNvPr id="3" name="Content Placeholder 2"/>
          <p:cNvSpPr>
            <a:spLocks noGrp="1"/>
          </p:cNvSpPr>
          <p:nvPr>
            <p:ph idx="1"/>
          </p:nvPr>
        </p:nvSpPr>
        <p:spPr>
          <a:xfrm>
            <a:off x="457200" y="1219200"/>
            <a:ext cx="8610600" cy="5486400"/>
          </a:xfrm>
        </p:spPr>
        <p:txBody>
          <a:bodyPr>
            <a:normAutofit/>
          </a:bodyPr>
          <a:lstStyle/>
          <a:p>
            <a:pPr marL="0" indent="0" algn="ctr">
              <a:buNone/>
            </a:pPr>
            <a:endParaRPr lang="en-US" dirty="0" smtClean="0"/>
          </a:p>
          <a:p>
            <a:pPr marL="0" indent="0" algn="ctr">
              <a:buNone/>
            </a:pPr>
            <a:r>
              <a:rPr lang="en-US" dirty="0" smtClean="0"/>
              <a:t>General Education Development (GED) program</a:t>
            </a:r>
          </a:p>
          <a:p>
            <a:pPr marL="0" indent="0" algn="ctr">
              <a:buNone/>
            </a:pPr>
            <a:r>
              <a:rPr lang="en-US" dirty="0" smtClean="0"/>
              <a:t>Vs.</a:t>
            </a:r>
          </a:p>
          <a:p>
            <a:pPr marL="0" indent="0" algn="ctr">
              <a:buNone/>
            </a:pPr>
            <a:r>
              <a:rPr lang="en-US" dirty="0" smtClean="0"/>
              <a:t>High school diploma recipients</a:t>
            </a:r>
          </a:p>
          <a:p>
            <a:pPr marL="0" indent="0" algn="ctr">
              <a:buNone/>
            </a:pPr>
            <a:r>
              <a:rPr lang="en-US" sz="1800" dirty="0" smtClean="0"/>
              <a:t>(Heckman, 2001)</a:t>
            </a:r>
            <a:endParaRPr lang="en-US" sz="1800" dirty="0"/>
          </a:p>
          <a:p>
            <a:pPr marL="0" indent="0" algn="ctr">
              <a:buNone/>
            </a:pPr>
            <a:endParaRPr lang="en-US" sz="1800" dirty="0"/>
          </a:p>
          <a:p>
            <a:pPr marL="457200" indent="-457200">
              <a:buFont typeface="Wingdings" pitchFamily="2" charset="2"/>
              <a:buChar char="Ø"/>
            </a:pPr>
            <a:r>
              <a:rPr lang="en-US" dirty="0" smtClean="0"/>
              <a:t>Cognitive abilities (achievement/IQ tests)</a:t>
            </a:r>
          </a:p>
          <a:p>
            <a:pPr marL="457200" indent="-457200">
              <a:buFont typeface="Wingdings" pitchFamily="2" charset="2"/>
              <a:buChar char="Ø"/>
            </a:pPr>
            <a:r>
              <a:rPr lang="en-US" dirty="0" smtClean="0"/>
              <a:t>Differences in future outcomes</a:t>
            </a:r>
          </a:p>
          <a:p>
            <a:pPr marL="457200" indent="-457200">
              <a:buFont typeface="Wingdings" pitchFamily="2" charset="2"/>
              <a:buChar char="Ø"/>
            </a:pPr>
            <a:r>
              <a:rPr lang="en-US" dirty="0" smtClean="0"/>
              <a:t>Research implications:  Re-thinking skills </a:t>
            </a:r>
          </a:p>
          <a:p>
            <a:pPr marL="0" indent="0">
              <a:buNone/>
            </a:pPr>
            <a:r>
              <a:rPr lang="en-US" dirty="0" smtClean="0"/>
              <a:t>     that lead to success</a:t>
            </a:r>
          </a:p>
          <a:p>
            <a:pPr marL="0" indent="0" algn="ctr">
              <a:buNone/>
            </a:pPr>
            <a:endParaRPr lang="en-US" sz="2000" dirty="0" smtClean="0"/>
          </a:p>
          <a:p>
            <a:pPr marL="0" indent="0" algn="ctr">
              <a:buNone/>
            </a:pPr>
            <a:r>
              <a:rPr lang="en-US" sz="2000" dirty="0" smtClean="0">
                <a:hlinkClick r:id="rId3"/>
              </a:rPr>
              <a:t>http</a:t>
            </a:r>
            <a:r>
              <a:rPr lang="en-US" sz="2000" dirty="0">
                <a:hlinkClick r:id="rId3"/>
              </a:rPr>
              <a:t>://</a:t>
            </a:r>
            <a:r>
              <a:rPr lang="en-US" sz="2000" dirty="0" smtClean="0">
                <a:hlinkClick r:id="rId3"/>
              </a:rPr>
              <a:t>www.youtube.com/watch?v=hSmG87MOyV0</a:t>
            </a:r>
            <a:endParaRPr lang="en-US" sz="2000" dirty="0" smtClean="0"/>
          </a:p>
          <a:p>
            <a:pPr marL="0" indent="0" algn="ctr">
              <a:buNone/>
            </a:pPr>
            <a:endParaRPr lang="en-US" sz="2000" dirty="0" smtClean="0"/>
          </a:p>
          <a:p>
            <a:pPr marL="457200" indent="-457200" algn="ctr">
              <a:buFont typeface="Wingdings" pitchFamily="2" charset="2"/>
              <a:buChar char="Ø"/>
            </a:pPr>
            <a:endParaRPr lang="en-US" dirty="0" smtClean="0"/>
          </a:p>
        </p:txBody>
      </p:sp>
    </p:spTree>
    <p:extLst>
      <p:ext uri="{BB962C8B-B14F-4D97-AF65-F5344CB8AC3E}">
        <p14:creationId xmlns:p14="http://schemas.microsoft.com/office/powerpoint/2010/main" val="1148492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(and tomorrow’s?) World…</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pPr marL="137160" indent="0">
              <a:buNone/>
            </a:pPr>
            <a:endParaRPr lang="en-US" dirty="0" smtClean="0">
              <a:hlinkClick r:id="rId3"/>
            </a:endParaRPr>
          </a:p>
          <a:p>
            <a:pPr marL="137160" indent="0">
              <a:buNone/>
            </a:pPr>
            <a:r>
              <a:rPr lang="en-US" dirty="0">
                <a:hlinkClick r:id="rId4"/>
              </a:rPr>
              <a:t>http://</a:t>
            </a:r>
            <a:r>
              <a:rPr lang="en-US" dirty="0" smtClean="0">
                <a:hlinkClick r:id="rId4"/>
              </a:rPr>
              <a:t>www.youtube.com/watch?v=YmwwrGV_aiE</a:t>
            </a:r>
            <a:endParaRPr lang="en-US" dirty="0" smtClean="0"/>
          </a:p>
          <a:p>
            <a:pPr marL="137160" indent="0">
              <a:buNone/>
            </a:pPr>
            <a:endParaRPr lang="en-US" dirty="0"/>
          </a:p>
        </p:txBody>
      </p:sp>
    </p:spTree>
    <p:extLst>
      <p:ext uri="{BB962C8B-B14F-4D97-AF65-F5344CB8AC3E}">
        <p14:creationId xmlns:p14="http://schemas.microsoft.com/office/powerpoint/2010/main" val="391917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 </a:t>
            </a:r>
            <a:r>
              <a:rPr lang="en-US" i="1" dirty="0" smtClean="0"/>
              <a:t>does </a:t>
            </a:r>
            <a:r>
              <a:rPr lang="en-US" dirty="0" smtClean="0"/>
              <a:t>it all mean?</a:t>
            </a:r>
            <a:endParaRPr lang="en-US" dirty="0"/>
          </a:p>
        </p:txBody>
      </p:sp>
      <p:sp>
        <p:nvSpPr>
          <p:cNvPr id="3" name="Content Placeholder 2"/>
          <p:cNvSpPr>
            <a:spLocks noGrp="1"/>
          </p:cNvSpPr>
          <p:nvPr>
            <p:ph idx="1"/>
          </p:nvPr>
        </p:nvSpPr>
        <p:spPr>
          <a:xfrm>
            <a:off x="228600" y="1600200"/>
            <a:ext cx="8458200" cy="4709160"/>
          </a:xfrm>
        </p:spPr>
        <p:txBody>
          <a:bodyPr>
            <a:normAutofit lnSpcReduction="10000"/>
          </a:bodyPr>
          <a:lstStyle/>
          <a:p>
            <a:endParaRPr lang="en-US" dirty="0" smtClean="0"/>
          </a:p>
          <a:p>
            <a:pPr>
              <a:buFont typeface="Wingdings" pitchFamily="2" charset="2"/>
              <a:buChar char="Ø"/>
            </a:pPr>
            <a:r>
              <a:rPr lang="en-US" dirty="0" smtClean="0"/>
              <a:t>Adapting to a rapidly-changing, fast-paced world…</a:t>
            </a:r>
          </a:p>
          <a:p>
            <a:pPr marL="137160" indent="0">
              <a:buNone/>
            </a:pPr>
            <a:r>
              <a:rPr lang="en-US" dirty="0"/>
              <a:t>	</a:t>
            </a:r>
            <a:r>
              <a:rPr lang="en-US" dirty="0" smtClean="0"/>
              <a:t>How do we help ourselves?  How do we help 	our kids? </a:t>
            </a:r>
          </a:p>
          <a:p>
            <a:pPr marL="137160" indent="0">
              <a:buNone/>
            </a:pPr>
            <a:endParaRPr lang="en-US" dirty="0" smtClean="0"/>
          </a:p>
          <a:p>
            <a:pPr>
              <a:buFont typeface="Wingdings" pitchFamily="2" charset="2"/>
              <a:buChar char="Ø"/>
            </a:pPr>
            <a:r>
              <a:rPr lang="en-US" dirty="0" smtClean="0"/>
              <a:t>Explosion of internet-connected devices… </a:t>
            </a:r>
          </a:p>
          <a:p>
            <a:pPr marL="137160" indent="0">
              <a:buNone/>
            </a:pPr>
            <a:r>
              <a:rPr lang="en-US" dirty="0"/>
              <a:t> </a:t>
            </a:r>
            <a:r>
              <a:rPr lang="en-US" dirty="0" smtClean="0"/>
              <a:t>           24/7/365  access to information</a:t>
            </a:r>
          </a:p>
          <a:p>
            <a:pPr marL="137160" indent="0">
              <a:buNone/>
            </a:pPr>
            <a:endParaRPr lang="en-US" dirty="0" smtClean="0"/>
          </a:p>
          <a:p>
            <a:pPr>
              <a:buFont typeface="Wingdings" pitchFamily="2" charset="2"/>
              <a:buChar char="Ø"/>
            </a:pPr>
            <a:r>
              <a:rPr lang="en-US" dirty="0" smtClean="0"/>
              <a:t>Importance of emphasis on non-cognitive skills…</a:t>
            </a:r>
          </a:p>
          <a:p>
            <a:pPr lvl="2">
              <a:buFont typeface="Wingdings" pitchFamily="2" charset="2"/>
              <a:buChar char="Ø"/>
            </a:pPr>
            <a:r>
              <a:rPr lang="en-US" dirty="0" smtClean="0"/>
              <a:t>“Stand the test of time”</a:t>
            </a:r>
          </a:p>
          <a:p>
            <a:pPr lvl="2">
              <a:buFont typeface="Wingdings" pitchFamily="2" charset="2"/>
              <a:buChar char="Ø"/>
            </a:pPr>
            <a:r>
              <a:rPr lang="en-US" dirty="0" smtClean="0"/>
              <a:t>Learnable/malleable for a long, long time</a:t>
            </a:r>
          </a:p>
          <a:p>
            <a:pPr lvl="2">
              <a:buFont typeface="Wingdings" pitchFamily="2" charset="2"/>
              <a:buChar char="Ø"/>
            </a:pPr>
            <a:r>
              <a:rPr lang="en-US" dirty="0" smtClean="0"/>
              <a:t>Influence on academic achievement	      </a:t>
            </a:r>
            <a:endParaRPr lang="en-US" dirty="0"/>
          </a:p>
          <a:p>
            <a:pPr marL="137160" indent="0">
              <a:buNone/>
            </a:pPr>
            <a:endParaRPr lang="en-US" dirty="0" smtClean="0">
              <a:hlinkClick r:id="rId3"/>
            </a:endParaRPr>
          </a:p>
          <a:p>
            <a:pPr marL="137160" indent="0">
              <a:buNone/>
            </a:pPr>
            <a:endParaRPr lang="en-US" dirty="0" smtClean="0"/>
          </a:p>
          <a:p>
            <a:pPr marL="137160" indent="0">
              <a:buNone/>
            </a:pPr>
            <a:endParaRPr lang="en-US" dirty="0" smtClean="0"/>
          </a:p>
        </p:txBody>
      </p:sp>
    </p:spTree>
    <p:extLst>
      <p:ext uri="{BB962C8B-B14F-4D97-AF65-F5344CB8AC3E}">
        <p14:creationId xmlns:p14="http://schemas.microsoft.com/office/powerpoint/2010/main" val="190689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
            </a:r>
            <a:br>
              <a:rPr lang="en-US" dirty="0" smtClean="0"/>
            </a:br>
            <a:r>
              <a:rPr lang="en-US" dirty="0" smtClean="0"/>
              <a:t>What tonight isn’t… and is.  </a:t>
            </a:r>
            <a:endParaRPr lang="en-US" dirty="0"/>
          </a:p>
        </p:txBody>
      </p:sp>
      <p:sp>
        <p:nvSpPr>
          <p:cNvPr id="3" name="Content Placeholder 2"/>
          <p:cNvSpPr>
            <a:spLocks noGrp="1"/>
          </p:cNvSpPr>
          <p:nvPr>
            <p:ph idx="1"/>
          </p:nvPr>
        </p:nvSpPr>
        <p:spPr>
          <a:xfrm>
            <a:off x="228600" y="1371600"/>
            <a:ext cx="8458200" cy="5486400"/>
          </a:xfrm>
        </p:spPr>
        <p:txBody>
          <a:bodyPr>
            <a:normAutofit fontScale="92500" lnSpcReduction="20000"/>
          </a:bodyPr>
          <a:lstStyle/>
          <a:p>
            <a:pPr marL="137160" indent="0">
              <a:buNone/>
            </a:pPr>
            <a:endParaRPr lang="en-US" dirty="0" smtClean="0"/>
          </a:p>
          <a:p>
            <a:pPr marL="137160" indent="0">
              <a:buNone/>
            </a:pPr>
            <a:r>
              <a:rPr lang="en-US" dirty="0" smtClean="0"/>
              <a:t>“We only have one chance to prepare our children for a world none of us can possibly predict.  What will we do with that one chance?”</a:t>
            </a:r>
          </a:p>
          <a:p>
            <a:pPr marL="137160" indent="0">
              <a:buNone/>
            </a:pPr>
            <a:r>
              <a:rPr lang="en-US" dirty="0"/>
              <a:t>	</a:t>
            </a:r>
            <a:r>
              <a:rPr lang="en-US" dirty="0" smtClean="0"/>
              <a:t>				-- Dr. Stephen Covey</a:t>
            </a:r>
          </a:p>
          <a:p>
            <a:pPr marL="137160" indent="0">
              <a:buNone/>
            </a:pPr>
            <a:endParaRPr lang="en-US" dirty="0"/>
          </a:p>
          <a:p>
            <a:pPr marL="137160" indent="0" algn="ctr">
              <a:buNone/>
            </a:pPr>
            <a:endParaRPr lang="en-US" sz="4000" dirty="0"/>
          </a:p>
          <a:p>
            <a:pPr marL="137160" indent="0">
              <a:buNone/>
            </a:pPr>
            <a:r>
              <a:rPr lang="en-US" sz="4000" dirty="0" smtClean="0"/>
              <a:t>                           Vs.  </a:t>
            </a:r>
            <a:endParaRPr lang="en-US" sz="4000" dirty="0"/>
          </a:p>
          <a:p>
            <a:pPr marL="137160" indent="0" algn="ctr">
              <a:buNone/>
            </a:pPr>
            <a:endParaRPr lang="en-US" sz="4000" dirty="0" smtClean="0"/>
          </a:p>
          <a:p>
            <a:pPr marL="137160" indent="0" algn="ctr">
              <a:buNone/>
            </a:pPr>
            <a:endParaRPr lang="en-US" sz="4000" dirty="0" smtClean="0"/>
          </a:p>
          <a:p>
            <a:pPr marL="137160" indent="0" algn="ctr">
              <a:buNone/>
            </a:pPr>
            <a:r>
              <a:rPr lang="en-US" sz="4000" dirty="0" smtClean="0"/>
              <a:t>How, together, can we influence this conversation? </a:t>
            </a:r>
          </a:p>
          <a:p>
            <a:pPr marL="13716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82287"/>
            <a:ext cx="1752600" cy="247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106379"/>
            <a:ext cx="3207628"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574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2101</TotalTime>
  <Words>1031</Words>
  <Application>Microsoft Office PowerPoint</Application>
  <PresentationFormat>On-screen Show (4:3)</PresentationFormat>
  <Paragraphs>219</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Apothecary</vt:lpstr>
      <vt:lpstr>Partnering For Success:</vt:lpstr>
      <vt:lpstr> District Target: Culture of Readiness</vt:lpstr>
      <vt:lpstr>What determines success?</vt:lpstr>
      <vt:lpstr>What are non-cognitive skills?</vt:lpstr>
      <vt:lpstr>What are non-cognitive skills?</vt:lpstr>
      <vt:lpstr>Why are NCS important?</vt:lpstr>
      <vt:lpstr>Today’s (and tomorrow’s?) World…</vt:lpstr>
      <vt:lpstr>So… What does it all mean?</vt:lpstr>
      <vt:lpstr> What tonight isn’t… and is.  </vt:lpstr>
      <vt:lpstr>Empathy: Defined </vt:lpstr>
      <vt:lpstr>Empathy vs. Sympathy</vt:lpstr>
      <vt:lpstr>Perspective</vt:lpstr>
      <vt:lpstr>Empathetic Responses</vt:lpstr>
      <vt:lpstr>How to Develop Empathy</vt:lpstr>
      <vt:lpstr>How to Develop Empathy</vt:lpstr>
      <vt:lpstr>How to Develop Empathy</vt:lpstr>
      <vt:lpstr>What You Can Do: Everyday Empathy</vt:lpstr>
      <vt:lpstr>What is self-control?</vt:lpstr>
      <vt:lpstr>Why do I need self-control?</vt:lpstr>
      <vt:lpstr>What are some examples of  self-control?</vt:lpstr>
      <vt:lpstr>What are strategies to gain physical self-control?</vt:lpstr>
      <vt:lpstr>What are strategies to gain physical self-control?</vt:lpstr>
      <vt:lpstr>How can I express my emotions in a healthy way?</vt:lpstr>
      <vt:lpstr>How can I help as a parent?</vt:lpstr>
      <vt:lpstr>For all of us to consider…</vt:lpstr>
      <vt:lpstr>Future Parent Partnership Sessions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For Success</dc:title>
  <dc:creator>dluser</dc:creator>
  <cp:lastModifiedBy>dluser</cp:lastModifiedBy>
  <cp:revision>77</cp:revision>
  <cp:lastPrinted>2014-09-26T17:00:32Z</cp:lastPrinted>
  <dcterms:created xsi:type="dcterms:W3CDTF">2014-09-05T14:01:50Z</dcterms:created>
  <dcterms:modified xsi:type="dcterms:W3CDTF">2014-09-30T13:47:38Z</dcterms:modified>
</cp:coreProperties>
</file>