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handoutMasterIdLst>
    <p:handoutMasterId r:id="rId20"/>
  </p:handoutMasterIdLst>
  <p:sldIdLst>
    <p:sldId id="267" r:id="rId2"/>
    <p:sldId id="271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9" r:id="rId11"/>
    <p:sldId id="270" r:id="rId12"/>
    <p:sldId id="263" r:id="rId13"/>
    <p:sldId id="264" r:id="rId14"/>
    <p:sldId id="265" r:id="rId15"/>
    <p:sldId id="266" r:id="rId16"/>
    <p:sldId id="272" r:id="rId17"/>
    <p:sldId id="268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25A6E-4C83-4566-8A4B-2799DA05E1EA}" type="datetimeFigureOut">
              <a:rPr lang="en-US" smtClean="0"/>
              <a:t>1/12/2016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168CE-459C-447B-B881-F9EC9ED8D5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002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C6618-E8D8-4D82-A526-70D63AF6F1D5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EE7DB-5218-4938-9661-649210BF7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6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2525" y="696913"/>
            <a:ext cx="4643438" cy="3482975"/>
          </a:xfrm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{This is</a:t>
            </a:r>
            <a:r>
              <a:rPr lang="en-US" baseline="0" dirty="0" smtClean="0"/>
              <a:t> how you will access your benefits. We have instituted this because it is easier to use and because more you are retiring, calling, etc}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254795-D3D4-4B19-A16E-28495977A80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282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7773F-8736-4119-AEF6-505D698D3E06}" type="datetimeFigureOut">
              <a:rPr lang="en-US" smtClean="0"/>
              <a:t>1/12/2016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A99E-1501-4CAB-9063-2C663F5777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482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7773F-8736-4119-AEF6-505D698D3E06}" type="datetimeFigureOut">
              <a:rPr lang="en-US" smtClean="0"/>
              <a:t>1/12/2016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A99E-1501-4CAB-9063-2C663F5777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778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7773F-8736-4119-AEF6-505D698D3E06}" type="datetimeFigureOut">
              <a:rPr lang="en-US" smtClean="0"/>
              <a:t>1/12/2016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A99E-1501-4CAB-9063-2C663F5777C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0834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7773F-8736-4119-AEF6-505D698D3E06}" type="datetimeFigureOut">
              <a:rPr lang="en-US" smtClean="0"/>
              <a:t>1/12/2016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A99E-1501-4CAB-9063-2C663F5777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227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7773F-8736-4119-AEF6-505D698D3E06}" type="datetimeFigureOut">
              <a:rPr lang="en-US" smtClean="0"/>
              <a:t>1/12/2016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A99E-1501-4CAB-9063-2C663F5777C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6761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7773F-8736-4119-AEF6-505D698D3E06}" type="datetimeFigureOut">
              <a:rPr lang="en-US" smtClean="0"/>
              <a:t>1/12/2016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A99E-1501-4CAB-9063-2C663F5777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83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7773F-8736-4119-AEF6-505D698D3E06}" type="datetimeFigureOut">
              <a:rPr lang="en-US" smtClean="0"/>
              <a:t>1/12/2016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A99E-1501-4CAB-9063-2C663F5777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004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7773F-8736-4119-AEF6-505D698D3E06}" type="datetimeFigureOut">
              <a:rPr lang="en-US" smtClean="0"/>
              <a:t>1/12/2016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A99E-1501-4CAB-9063-2C663F5777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0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7773F-8736-4119-AEF6-505D698D3E06}" type="datetimeFigureOut">
              <a:rPr lang="en-US" smtClean="0"/>
              <a:t>1/12/2016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A99E-1501-4CAB-9063-2C663F5777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570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7773F-8736-4119-AEF6-505D698D3E06}" type="datetimeFigureOut">
              <a:rPr lang="en-US" smtClean="0"/>
              <a:t>1/12/2016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A99E-1501-4CAB-9063-2C663F5777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953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7773F-8736-4119-AEF6-505D698D3E06}" type="datetimeFigureOut">
              <a:rPr lang="en-US" smtClean="0"/>
              <a:t>1/12/2016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A99E-1501-4CAB-9063-2C663F5777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697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7773F-8736-4119-AEF6-505D698D3E06}" type="datetimeFigureOut">
              <a:rPr lang="en-US" smtClean="0"/>
              <a:t>1/12/2016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A99E-1501-4CAB-9063-2C663F5777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262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7773F-8736-4119-AEF6-505D698D3E06}" type="datetimeFigureOut">
              <a:rPr lang="en-US" smtClean="0"/>
              <a:t>1/12/2016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A99E-1501-4CAB-9063-2C663F5777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513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7773F-8736-4119-AEF6-505D698D3E06}" type="datetimeFigureOut">
              <a:rPr lang="en-US" smtClean="0"/>
              <a:t>1/12/2016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A99E-1501-4CAB-9063-2C663F5777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552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7773F-8736-4119-AEF6-505D698D3E06}" type="datetimeFigureOut">
              <a:rPr lang="en-US" smtClean="0"/>
              <a:t>1/12/2016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A99E-1501-4CAB-9063-2C663F5777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311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7773F-8736-4119-AEF6-505D698D3E06}" type="datetimeFigureOut">
              <a:rPr lang="en-US" smtClean="0"/>
              <a:t>1/12/2016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A99E-1501-4CAB-9063-2C663F5777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35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7773F-8736-4119-AEF6-505D698D3E06}" type="datetimeFigureOut">
              <a:rPr lang="en-US" smtClean="0"/>
              <a:t>1/12/2016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1D3A99E-1501-4CAB-9063-2C663F5777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203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classroomclipart.com/clipart-view/Travel/cruise_ship668_jpg.htm" TargetMode="External"/><Relationship Id="rId13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12" Type="http://schemas.openxmlformats.org/officeDocument/2006/relationships/hyperlink" Target="http://classroomclipart.com/clipart-view/Countries_and_Cities/Caribbean/caribbean_010_jpg.htm" TargetMode="External"/><Relationship Id="rId2" Type="http://schemas.openxmlformats.org/officeDocument/2006/relationships/hyperlink" Target="http://classroomclipart.com/clipart-view/Leisure_and_Recreation/recreation_1508_jpg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lassroomclipart.com/clipart-view/Leisure_and_Recreation/recreation_85_jpg.htm" TargetMode="External"/><Relationship Id="rId11" Type="http://schemas.openxmlformats.org/officeDocument/2006/relationships/image" Target="../media/image5.jpeg"/><Relationship Id="rId5" Type="http://schemas.openxmlformats.org/officeDocument/2006/relationships/image" Target="../media/image2.jpeg"/><Relationship Id="rId10" Type="http://schemas.openxmlformats.org/officeDocument/2006/relationships/hyperlink" Target="http://classroomclipart.com/clipart-view/Travel/amafi_coast_itC_3198xa_jpg.htm" TargetMode="External"/><Relationship Id="rId4" Type="http://schemas.openxmlformats.org/officeDocument/2006/relationships/hyperlink" Target="http://classroomclipart.com/clipart-view/Leisure_and_Recreation/boat_9961_jpg.htm" TargetMode="External"/><Relationship Id="rId9" Type="http://schemas.openxmlformats.org/officeDocument/2006/relationships/image" Target="../media/image4.jpe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ktrs.ky.gov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35098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pperplate Gothic Bold" panose="020E0705020206020404" pitchFamily="34" charset="0"/>
              </a:rPr>
              <a:t>KENTUCKY TEACHERS’</a:t>
            </a:r>
            <a:br>
              <a:rPr lang="en-US" dirty="0" smtClean="0">
                <a:latin typeface="Copperplate Gothic Bold" panose="020E0705020206020404" pitchFamily="34" charset="0"/>
              </a:rPr>
            </a:br>
            <a:r>
              <a:rPr lang="en-US" dirty="0" smtClean="0">
                <a:latin typeface="Copperplate Gothic Bold" panose="020E0705020206020404" pitchFamily="34" charset="0"/>
              </a:rPr>
              <a:t>RETIREMENT SYSTEM </a:t>
            </a:r>
            <a:endParaRPr lang="en-US" dirty="0">
              <a:latin typeface="Copperplate Gothic Bold" panose="020E0705020206020404" pitchFamily="34" charset="0"/>
            </a:endParaRPr>
          </a:p>
        </p:txBody>
      </p:sp>
      <p:pic>
        <p:nvPicPr>
          <p:cNvPr id="6" name="Content Placeholder 5" descr="Click to view">
            <a:hlinkClick r:id="rId2" tgtFrame="&quot;_self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133600"/>
            <a:ext cx="17526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lick to view">
            <a:hlinkClick r:id="rId4" tgtFrame="&quot;_self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133600"/>
            <a:ext cx="24384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lick to view">
            <a:hlinkClick r:id="rId6" tgtFrame="&quot;_self&quot;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191000"/>
            <a:ext cx="1981201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lick to view">
            <a:hlinkClick r:id="rId8" tgtFrame="&quot;_self&quot;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2133600"/>
            <a:ext cx="19812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Click to view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191000"/>
            <a:ext cx="16764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lick to view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191000"/>
            <a:ext cx="24384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67200" y="145798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Presented by Cumberland County Board of Education</a:t>
            </a:r>
          </a:p>
          <a:p>
            <a:pPr algn="ctr"/>
            <a:r>
              <a:rPr lang="en-US" sz="1400" i="1" dirty="0" smtClean="0"/>
              <a:t>Kristi Willen, CFO</a:t>
            </a:r>
            <a:endParaRPr lang="en-US" sz="1400" i="1" dirty="0"/>
          </a:p>
        </p:txBody>
      </p:sp>
      <p:pic>
        <p:nvPicPr>
          <p:cNvPr id="10" name="7EA5CF31-42A0-4A8D-82CF-59111DE5C229" descr="7EA5CF31-42A0-4A8D-82CF-59111DE5C229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88885" y="116533"/>
            <a:ext cx="1174115" cy="1175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739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553201" cy="1320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opperplate Gothic Bold" panose="020E0705020206020404" pitchFamily="34" charset="0"/>
              </a:rPr>
              <a:t>EXAMPLE B	</a:t>
            </a:r>
            <a:r>
              <a:rPr lang="en-US" sz="1800" dirty="0" smtClean="0">
                <a:solidFill>
                  <a:srgbClr val="FF0000"/>
                </a:solidFill>
                <a:latin typeface="Copperplate Gothic Bold" panose="020E0705020206020404" pitchFamily="34" charset="0"/>
              </a:rPr>
              <a:t>*with 100 sick days</a:t>
            </a:r>
            <a:r>
              <a:rPr lang="en-US" sz="4000" dirty="0" smtClean="0">
                <a:latin typeface="Copperplate Gothic Bold" panose="020E0705020206020404" pitchFamily="34" charset="0"/>
              </a:rPr>
              <a:t>	 </a:t>
            </a:r>
            <a:endParaRPr lang="en-US" sz="4000" dirty="0">
              <a:latin typeface="Copperplate Gothic Bold" panose="020E07050202060204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09598" y="2160590"/>
            <a:ext cx="6705601" cy="388077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000" b="1" u="sng" dirty="0" smtClean="0"/>
              <a:t>Years of Service		Service Credit		Multiplier		Total</a:t>
            </a:r>
          </a:p>
          <a:p>
            <a:pPr marL="0" indent="0">
              <a:buNone/>
            </a:pPr>
            <a:r>
              <a:rPr lang="en-US" sz="2000" dirty="0" smtClean="0"/>
              <a:t>1988-89 to 2014-15			27.00		2.5				67.5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School Year Salaries:	10-11	$52,000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		11-12	$52,000</a:t>
            </a:r>
          </a:p>
          <a:p>
            <a:pPr marL="0" indent="0">
              <a:buNone/>
            </a:pPr>
            <a:r>
              <a:rPr lang="en-US" sz="2000" dirty="0" smtClean="0"/>
              <a:t>					12-13	$52,000</a:t>
            </a:r>
          </a:p>
          <a:p>
            <a:pPr marL="0" indent="0">
              <a:buNone/>
            </a:pPr>
            <a:r>
              <a:rPr lang="en-US" sz="2000" dirty="0" smtClean="0"/>
              <a:t>					13-14	$53,000</a:t>
            </a:r>
          </a:p>
          <a:p>
            <a:pPr marL="0" indent="0">
              <a:buNone/>
            </a:pPr>
            <a:r>
              <a:rPr lang="en-US" sz="2000" dirty="0" smtClean="0"/>
              <a:t>					14-15	$54,000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		</a:t>
            </a:r>
            <a:r>
              <a:rPr lang="en-US" sz="2000" u="sng" dirty="0" smtClean="0"/>
              <a:t>plus sick leave payment	$  8757.00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		$271,757/5 = </a:t>
            </a:r>
            <a:r>
              <a:rPr lang="en-US" sz="2000" b="1" dirty="0" smtClean="0">
                <a:solidFill>
                  <a:srgbClr val="0070C0"/>
                </a:solidFill>
              </a:rPr>
              <a:t>$54,351.40</a:t>
            </a:r>
          </a:p>
          <a:p>
            <a:endParaRPr lang="en-US" sz="2000" b="1" dirty="0"/>
          </a:p>
          <a:p>
            <a:r>
              <a:rPr lang="en-US" sz="2000" b="1" dirty="0" smtClean="0">
                <a:solidFill>
                  <a:srgbClr val="0070C0"/>
                </a:solidFill>
              </a:rPr>
              <a:t>Final Average Salary = $54,351.40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4" name="7EA5CF31-42A0-4A8D-82CF-59111DE5C229" descr="7EA5CF31-42A0-4A8D-82CF-59111DE5C22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8885" y="116533"/>
            <a:ext cx="1174115" cy="1175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403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Copperplate Gothic Bold" panose="020E0705020206020404" pitchFamily="34" charset="0"/>
              </a:rPr>
              <a:t>EXAMPLE B </a:t>
            </a:r>
            <a:r>
              <a:rPr lang="en-US" sz="2000" dirty="0">
                <a:solidFill>
                  <a:srgbClr val="FF0000"/>
                </a:solidFill>
                <a:latin typeface="Copperplate Gothic Bold" panose="020E0705020206020404" pitchFamily="34" charset="0"/>
              </a:rPr>
              <a:t>*with 100 sick days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br>
              <a:rPr lang="en-US" sz="4000" dirty="0" smtClean="0">
                <a:solidFill>
                  <a:srgbClr val="FF0000"/>
                </a:solidFill>
              </a:rPr>
            </a:br>
            <a:r>
              <a:rPr lang="en-US" sz="2400" i="1" dirty="0" smtClean="0"/>
              <a:t>(continued) </a:t>
            </a:r>
            <a:endParaRPr lang="en-US" sz="2400" i="1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09598" y="2160590"/>
            <a:ext cx="6705601" cy="3880773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$54,351.40</a:t>
            </a:r>
            <a:r>
              <a:rPr lang="en-US" dirty="0" smtClean="0"/>
              <a:t> X 67.5% = </a:t>
            </a:r>
            <a:r>
              <a:rPr lang="en-US" sz="2000" b="1" dirty="0" smtClean="0">
                <a:solidFill>
                  <a:schemeClr val="tx1"/>
                </a:solidFill>
              </a:rPr>
              <a:t>$36,687.20    </a:t>
            </a:r>
            <a:r>
              <a:rPr lang="en-US" sz="2000" b="1" dirty="0" smtClean="0">
                <a:solidFill>
                  <a:srgbClr val="FF0000"/>
                </a:solidFill>
              </a:rPr>
              <a:t>Annual Benefit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$36,687.20/ 12 = </a:t>
            </a:r>
            <a:r>
              <a:rPr lang="en-US" sz="2000" b="1" dirty="0" smtClean="0">
                <a:solidFill>
                  <a:schemeClr val="tx1"/>
                </a:solidFill>
              </a:rPr>
              <a:t>$3057.27    </a:t>
            </a:r>
            <a:r>
              <a:rPr lang="en-US" sz="2000" b="1" dirty="0" smtClean="0">
                <a:solidFill>
                  <a:srgbClr val="7030A0"/>
                </a:solidFill>
              </a:rPr>
              <a:t>Monthly Benefit</a:t>
            </a:r>
          </a:p>
          <a:p>
            <a:r>
              <a:rPr lang="en-US" dirty="0"/>
              <a:t>	</a:t>
            </a:r>
            <a:r>
              <a:rPr lang="en-US" dirty="0" smtClean="0"/>
              <a:t>				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(Option I)</a:t>
            </a:r>
          </a:p>
          <a:p>
            <a:pPr marL="0" indent="0"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/>
              <a:t>$36,687 / $54,000 = </a:t>
            </a:r>
            <a:r>
              <a:rPr lang="en-US" sz="2000" b="1" dirty="0" smtClean="0">
                <a:solidFill>
                  <a:srgbClr val="002060"/>
                </a:solidFill>
              </a:rPr>
              <a:t>68% of Last Salary</a:t>
            </a:r>
          </a:p>
          <a:p>
            <a:endParaRPr lang="en-US" sz="2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000" i="1" dirty="0">
                <a:solidFill>
                  <a:srgbClr val="FF0000"/>
                </a:solidFill>
              </a:rPr>
              <a:t>**Federal taxes and Health Insurance are the only deductions that  come out of check.  </a:t>
            </a:r>
          </a:p>
          <a:p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4" name="7EA5CF31-42A0-4A8D-82CF-59111DE5C229" descr="7EA5CF31-42A0-4A8D-82CF-59111DE5C22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8885" y="116533"/>
            <a:ext cx="1174115" cy="1175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313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pperplate Gothic Bold" panose="020E0705020206020404" pitchFamily="34" charset="0"/>
              </a:rPr>
              <a:t>EXAMPLE C	</a:t>
            </a:r>
            <a:r>
              <a:rPr lang="en-US" sz="2000" dirty="0" smtClean="0">
                <a:latin typeface="Copperplate Gothic Bold" panose="020E0705020206020404" pitchFamily="34" charset="0"/>
              </a:rPr>
              <a:t>*with 237.5 sick days</a:t>
            </a:r>
            <a:endParaRPr lang="en-US" dirty="0">
              <a:latin typeface="Copperplate Gothic Bold" panose="020E07050202060204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000" u="sng" dirty="0" smtClean="0"/>
              <a:t>Years of Service		Service Credit		Multiplier			Total</a:t>
            </a:r>
          </a:p>
          <a:p>
            <a:pPr marL="0" indent="0">
              <a:buNone/>
            </a:pPr>
            <a:r>
              <a:rPr lang="en-US" sz="2000" dirty="0" smtClean="0"/>
              <a:t>1988-89 to 2014-15	27.00				2.5				67.5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School Year Salaries	</a:t>
            </a:r>
            <a:r>
              <a:rPr lang="en-US" sz="2000" dirty="0"/>
              <a:t>	10-11	</a:t>
            </a:r>
            <a:r>
              <a:rPr lang="en-US" sz="2000" dirty="0" smtClean="0"/>
              <a:t>	$</a:t>
            </a:r>
            <a:r>
              <a:rPr lang="en-US" sz="2000" dirty="0"/>
              <a:t>52,000</a:t>
            </a:r>
          </a:p>
          <a:p>
            <a:pPr marL="0" indent="0">
              <a:buNone/>
            </a:pPr>
            <a:r>
              <a:rPr lang="en-US" sz="2000" dirty="0"/>
              <a:t>					11-12	</a:t>
            </a:r>
            <a:r>
              <a:rPr lang="en-US" sz="2000" dirty="0" smtClean="0"/>
              <a:t>	$</a:t>
            </a:r>
            <a:r>
              <a:rPr lang="en-US" sz="2000" dirty="0"/>
              <a:t>52,000</a:t>
            </a:r>
          </a:p>
          <a:p>
            <a:pPr marL="0" indent="0">
              <a:buNone/>
            </a:pPr>
            <a:r>
              <a:rPr lang="en-US" sz="2000" dirty="0"/>
              <a:t>					12-13	</a:t>
            </a:r>
            <a:r>
              <a:rPr lang="en-US" sz="2000" dirty="0" smtClean="0"/>
              <a:t>	$</a:t>
            </a:r>
            <a:r>
              <a:rPr lang="en-US" sz="2000" dirty="0"/>
              <a:t>52,000</a:t>
            </a:r>
          </a:p>
          <a:p>
            <a:pPr marL="0" indent="0">
              <a:buNone/>
            </a:pPr>
            <a:r>
              <a:rPr lang="en-US" sz="2000" dirty="0"/>
              <a:t>					13-14	</a:t>
            </a:r>
            <a:r>
              <a:rPr lang="en-US" sz="2000" dirty="0" smtClean="0"/>
              <a:t>	$</a:t>
            </a:r>
            <a:r>
              <a:rPr lang="en-US" sz="2000" dirty="0"/>
              <a:t>53,000</a:t>
            </a:r>
          </a:p>
          <a:p>
            <a:pPr marL="0" indent="0">
              <a:buNone/>
            </a:pPr>
            <a:r>
              <a:rPr lang="en-US" sz="2000" dirty="0"/>
              <a:t>					14-15	</a:t>
            </a:r>
            <a:r>
              <a:rPr lang="en-US" sz="2000" dirty="0" smtClean="0"/>
              <a:t>	$</a:t>
            </a:r>
            <a:r>
              <a:rPr lang="en-US" sz="2000" dirty="0"/>
              <a:t>54,000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</a:t>
            </a:r>
            <a:r>
              <a:rPr lang="en-US" sz="2000" u="sng" dirty="0" smtClean="0"/>
              <a:t>plus sick leave payment		$20,797.88</a:t>
            </a:r>
          </a:p>
          <a:p>
            <a:pPr marL="0" indent="0">
              <a:buNone/>
            </a:pPr>
            <a:r>
              <a:rPr lang="en-US" sz="2000" dirty="0" smtClean="0"/>
              <a:t>				$283,797 / 5 = </a:t>
            </a:r>
            <a:r>
              <a:rPr lang="en-US" sz="2600" b="1" dirty="0" smtClean="0">
                <a:solidFill>
                  <a:srgbClr val="0070C0"/>
                </a:solidFill>
              </a:rPr>
              <a:t>$56,759.58</a:t>
            </a:r>
          </a:p>
          <a:p>
            <a:endParaRPr lang="en-US" sz="2000" b="1" dirty="0" smtClean="0"/>
          </a:p>
          <a:p>
            <a:pPr marL="0" indent="0">
              <a:buNone/>
            </a:pPr>
            <a:r>
              <a:rPr lang="en-US" sz="2600" b="1" dirty="0" smtClean="0">
                <a:solidFill>
                  <a:srgbClr val="0070C0"/>
                </a:solidFill>
              </a:rPr>
              <a:t>Final Average Salary = $56,759.58</a:t>
            </a:r>
          </a:p>
          <a:p>
            <a:pPr marL="0" indent="0">
              <a:buNone/>
            </a:pPr>
            <a:r>
              <a:rPr lang="en-US" sz="2000" dirty="0" smtClean="0"/>
              <a:t> </a:t>
            </a:r>
          </a:p>
        </p:txBody>
      </p:sp>
      <p:pic>
        <p:nvPicPr>
          <p:cNvPr id="4" name="7EA5CF31-42A0-4A8D-82CF-59111DE5C229" descr="7EA5CF31-42A0-4A8D-82CF-59111DE5C22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8885" y="116533"/>
            <a:ext cx="1174115" cy="1175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19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pperplate Gothic Bold" panose="020E0705020206020404" pitchFamily="34" charset="0"/>
              </a:rPr>
              <a:t>EXAMPLE C (continued) </a:t>
            </a:r>
            <a:endParaRPr lang="en-US" dirty="0">
              <a:latin typeface="Copperplate Gothic Bold" panose="020E07050202060204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$56,759.58 X 67.5% = </a:t>
            </a:r>
            <a:r>
              <a:rPr lang="en-US" b="1" dirty="0" smtClean="0">
                <a:solidFill>
                  <a:schemeClr val="tx1"/>
                </a:solidFill>
              </a:rPr>
              <a:t>$38,312.72   </a:t>
            </a:r>
            <a:r>
              <a:rPr lang="en-US" b="1" dirty="0" smtClean="0">
                <a:solidFill>
                  <a:srgbClr val="FF0000"/>
                </a:solidFill>
              </a:rPr>
              <a:t>Annual Benefit</a:t>
            </a:r>
          </a:p>
          <a:p>
            <a:endParaRPr lang="en-US" dirty="0"/>
          </a:p>
          <a:p>
            <a:r>
              <a:rPr lang="en-US" dirty="0" smtClean="0"/>
              <a:t>$38,312.72 / 12 = </a:t>
            </a:r>
            <a:r>
              <a:rPr lang="en-US" b="1" dirty="0" smtClean="0">
                <a:solidFill>
                  <a:schemeClr val="tx1"/>
                </a:solidFill>
              </a:rPr>
              <a:t>$3,192.73</a:t>
            </a:r>
            <a:r>
              <a:rPr lang="en-US" dirty="0" smtClean="0"/>
              <a:t>	</a:t>
            </a:r>
            <a:r>
              <a:rPr lang="en-US" b="1" dirty="0" smtClean="0">
                <a:solidFill>
                  <a:srgbClr val="7030A0"/>
                </a:solidFill>
              </a:rPr>
              <a:t>Monthly Benefit</a:t>
            </a:r>
          </a:p>
          <a:p>
            <a:r>
              <a:rPr lang="en-US" dirty="0"/>
              <a:t>	</a:t>
            </a:r>
            <a:r>
              <a:rPr lang="en-US" dirty="0" smtClean="0"/>
              <a:t>				(Option I)</a:t>
            </a:r>
          </a:p>
          <a:p>
            <a:endParaRPr lang="en-US" dirty="0"/>
          </a:p>
          <a:p>
            <a:r>
              <a:rPr lang="en-US" dirty="0" smtClean="0"/>
              <a:t>$38,312.72 / $54,000 = </a:t>
            </a:r>
            <a:r>
              <a:rPr lang="en-US" b="1" dirty="0" smtClean="0">
                <a:solidFill>
                  <a:srgbClr val="002060"/>
                </a:solidFill>
              </a:rPr>
              <a:t>71% of Last Salary 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4" name="7EA5CF31-42A0-4A8D-82CF-59111DE5C229" descr="7EA5CF31-42A0-4A8D-82CF-59111DE5C22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8885" y="116533"/>
            <a:ext cx="1174115" cy="1175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119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pperplate Gothic Bold" panose="020E0705020206020404" pitchFamily="34" charset="0"/>
              </a:rPr>
              <a:t>Example 		A / B / C Comparison </a:t>
            </a:r>
            <a:endParaRPr lang="en-US" b="1" dirty="0">
              <a:latin typeface="Copperplate Gothic Bold" panose="020E07050202060204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09598" y="2160590"/>
            <a:ext cx="7162802" cy="3880773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 smtClean="0"/>
              <a:t>Sick Days	Annual Benefit		Monthly Benefit</a:t>
            </a:r>
            <a:endParaRPr lang="en-US" dirty="0"/>
          </a:p>
          <a:p>
            <a:r>
              <a:rPr lang="en-US" dirty="0" smtClean="0"/>
              <a:t>0 		$35,505.00			</a:t>
            </a:r>
            <a:r>
              <a:rPr lang="en-US" b="1" dirty="0" smtClean="0">
                <a:solidFill>
                  <a:srgbClr val="FF0000"/>
                </a:solidFill>
              </a:rPr>
              <a:t>$2,958.75</a:t>
            </a:r>
          </a:p>
          <a:p>
            <a:endParaRPr lang="en-US" dirty="0"/>
          </a:p>
          <a:p>
            <a:r>
              <a:rPr lang="en-US" dirty="0" smtClean="0"/>
              <a:t>100		$36,687.20			</a:t>
            </a:r>
            <a:r>
              <a:rPr lang="en-US" b="1" dirty="0" smtClean="0">
                <a:solidFill>
                  <a:srgbClr val="7030A0"/>
                </a:solidFill>
              </a:rPr>
              <a:t>$3,057.27</a:t>
            </a:r>
          </a:p>
          <a:p>
            <a:endParaRPr lang="en-US" dirty="0"/>
          </a:p>
          <a:p>
            <a:r>
              <a:rPr lang="en-US" dirty="0" smtClean="0"/>
              <a:t>237.5		$38,312.72		</a:t>
            </a:r>
            <a:r>
              <a:rPr lang="en-US" b="1" dirty="0" smtClean="0">
                <a:solidFill>
                  <a:srgbClr val="0070C0"/>
                </a:solidFill>
              </a:rPr>
              <a:t>	$3,192.72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000" dirty="0" smtClean="0"/>
              <a:t>**Difference between </a:t>
            </a:r>
            <a:r>
              <a:rPr lang="en-US" sz="2000" b="1" dirty="0" smtClean="0">
                <a:solidFill>
                  <a:srgbClr val="7030A0"/>
                </a:solidFill>
              </a:rPr>
              <a:t>0 and 237.5 sick days </a:t>
            </a:r>
            <a:r>
              <a:rPr lang="en-US" sz="2000" dirty="0" smtClean="0"/>
              <a:t>is 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$2,807.72 </a:t>
            </a:r>
            <a:r>
              <a:rPr lang="en-US" sz="2000" dirty="0" smtClean="0"/>
              <a:t>a year or</a:t>
            </a:r>
            <a:r>
              <a:rPr lang="en-US" sz="2000" b="1" dirty="0" smtClean="0">
                <a:solidFill>
                  <a:schemeClr val="tx1"/>
                </a:solidFill>
              </a:rPr>
              <a:t> $233.97 </a:t>
            </a:r>
            <a:r>
              <a:rPr lang="en-US" sz="2000" dirty="0" smtClean="0"/>
              <a:t>a month for the remainder of benefit period.  </a:t>
            </a:r>
          </a:p>
          <a:p>
            <a:r>
              <a:rPr lang="en-US" sz="2000" dirty="0" smtClean="0"/>
              <a:t>**plus a check for </a:t>
            </a:r>
            <a:r>
              <a:rPr lang="en-US" sz="2000" b="1" dirty="0" smtClean="0">
                <a:solidFill>
                  <a:srgbClr val="00B0F0"/>
                </a:solidFill>
              </a:rPr>
              <a:t>$20,797.88 </a:t>
            </a:r>
            <a:endParaRPr lang="en-US" sz="2000" b="1" dirty="0">
              <a:solidFill>
                <a:srgbClr val="00B0F0"/>
              </a:solidFill>
            </a:endParaRPr>
          </a:p>
        </p:txBody>
      </p:sp>
      <p:pic>
        <p:nvPicPr>
          <p:cNvPr id="4" name="7EA5CF31-42A0-4A8D-82CF-59111DE5C229" descr="7EA5CF31-42A0-4A8D-82CF-59111DE5C22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8885" y="116533"/>
            <a:ext cx="1174115" cy="1175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951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 smtClean="0">
                <a:latin typeface="Copperplate Gothic Bold" panose="020E0705020206020404" pitchFamily="34" charset="0"/>
              </a:rPr>
              <a:t>Example 		A / B / C Comparison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atin typeface="Cambria" panose="02040503050406030204" pitchFamily="18" charset="0"/>
              </a:rPr>
              <a:t>If you are age 52 when you retire and live until age 72; </a:t>
            </a:r>
            <a:r>
              <a:rPr lang="en-US" sz="2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$2,807.72 X 20 years = $56,154.40 </a:t>
            </a:r>
            <a:r>
              <a:rPr lang="en-US" sz="2800" dirty="0" smtClean="0">
                <a:latin typeface="Cambria" panose="02040503050406030204" pitchFamily="18" charset="0"/>
              </a:rPr>
              <a:t>(not including COL increases) plus the </a:t>
            </a:r>
            <a:r>
              <a:rPr lang="en-US" sz="2800" b="1" dirty="0" smtClean="0">
                <a:solidFill>
                  <a:srgbClr val="7030A0"/>
                </a:solidFill>
                <a:latin typeface="Cambria" panose="02040503050406030204" pitchFamily="18" charset="0"/>
              </a:rPr>
              <a:t>$20,797.88</a:t>
            </a:r>
            <a:r>
              <a:rPr lang="en-US" sz="2800" dirty="0" smtClean="0">
                <a:latin typeface="Cambria" panose="02040503050406030204" pitchFamily="18" charset="0"/>
              </a:rPr>
              <a:t>.  </a:t>
            </a:r>
          </a:p>
          <a:p>
            <a:pPr marL="0" indent="0">
              <a:buNone/>
            </a:pPr>
            <a:endParaRPr lang="en-US" sz="2800" dirty="0" smtClean="0">
              <a:latin typeface="Cambria" panose="02040503050406030204" pitchFamily="18" charset="0"/>
            </a:endParaRPr>
          </a:p>
          <a:p>
            <a:r>
              <a:rPr lang="en-US" sz="2800" b="1" dirty="0" smtClean="0">
                <a:latin typeface="Cambria" panose="02040503050406030204" pitchFamily="18" charset="0"/>
              </a:rPr>
              <a:t>That equals </a:t>
            </a:r>
            <a:r>
              <a:rPr lang="en-US" sz="2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$76,952.28 </a:t>
            </a:r>
            <a:r>
              <a:rPr lang="en-US" sz="2800" b="1" dirty="0" smtClean="0">
                <a:latin typeface="Cambria" panose="02040503050406030204" pitchFamily="18" charset="0"/>
              </a:rPr>
              <a:t>more in your bank account over a 20 year period after retirement !!! </a:t>
            </a:r>
            <a:endParaRPr lang="en-US" sz="2800" b="1" dirty="0">
              <a:latin typeface="Cambria" panose="02040503050406030204" pitchFamily="18" charset="0"/>
            </a:endParaRPr>
          </a:p>
        </p:txBody>
      </p:sp>
      <p:pic>
        <p:nvPicPr>
          <p:cNvPr id="4" name="7EA5CF31-42A0-4A8D-82CF-59111DE5C229" descr="7EA5CF31-42A0-4A8D-82CF-59111DE5C22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8885" y="116533"/>
            <a:ext cx="1174115" cy="1175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140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6487" y="5203902"/>
            <a:ext cx="1600200" cy="226369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softEdge rad="112500"/>
          </a:effectLst>
        </p:spPr>
      </p:pic>
      <p:sp>
        <p:nvSpPr>
          <p:cNvPr id="21" name="Rectangle 20"/>
          <p:cNvSpPr/>
          <p:nvPr/>
        </p:nvSpPr>
        <p:spPr>
          <a:xfrm>
            <a:off x="990600" y="1350810"/>
            <a:ext cx="66294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Your on-line access for …</a:t>
            </a:r>
            <a:endParaRPr lang="en-US" sz="3600" b="1" i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90600" y="2112810"/>
            <a:ext cx="3200400" cy="461665"/>
          </a:xfrm>
          <a:prstGeom prst="rect">
            <a:avLst/>
          </a:prstGeom>
          <a:solidFill>
            <a:srgbClr val="588824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Active Members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19600" y="2112810"/>
            <a:ext cx="3429000" cy="46166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Retired Members</a:t>
            </a:r>
          </a:p>
        </p:txBody>
      </p:sp>
      <p:sp>
        <p:nvSpPr>
          <p:cNvPr id="57364" name="Slide Number Placeholder 11"/>
          <p:cNvSpPr>
            <a:spLocks noGrp="1"/>
          </p:cNvSpPr>
          <p:nvPr>
            <p:ph type="sldNum" sz="quarter" idx="12"/>
          </p:nvPr>
        </p:nvSpPr>
        <p:spPr bwMode="auto">
          <a:xfrm>
            <a:off x="18035287" y="9159875"/>
            <a:ext cx="533400" cy="365125"/>
          </a:xfr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C3EFBE66-BDC0-4AF3-84FD-2C782E9CA756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16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 rotWithShape="1">
          <a:blip r:embed="rId4" cstate="print"/>
          <a:srcRect t="14972" b="18182"/>
          <a:stretch/>
        </p:blipFill>
        <p:spPr bwMode="auto">
          <a:xfrm>
            <a:off x="1862559" y="228600"/>
            <a:ext cx="5257800" cy="1024942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 l="8334" t="24750" r="8323" b="11192"/>
          <a:stretch>
            <a:fillRect/>
          </a:stretch>
        </p:blipFill>
        <p:spPr bwMode="auto">
          <a:xfrm>
            <a:off x="990600" y="2743200"/>
            <a:ext cx="7001719" cy="385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Slide Number Placeholder 1"/>
          <p:cNvSpPr txBox="1">
            <a:spLocks/>
          </p:cNvSpPr>
          <p:nvPr/>
        </p:nvSpPr>
        <p:spPr>
          <a:xfrm>
            <a:off x="8458200" y="640080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rgbClr val="FFF9E5">
                    <a:shade val="50000"/>
                  </a:srgbClr>
                </a:solidFill>
                <a:latin typeface="Arial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32A5367-A3A9-4292-8CFB-3FC9B425DB2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258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opperplate Gothic Bold" panose="020E0705020206020404" pitchFamily="34" charset="0"/>
              </a:rPr>
              <a:t>Kentucky Retirement System</a:t>
            </a:r>
            <a:endParaRPr lang="en-US" dirty="0">
              <a:latin typeface="Copperplate Gothic Bold" panose="020E07050202060204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Phone Number		1-800-618-1687</a:t>
            </a:r>
          </a:p>
          <a:p>
            <a:pPr marL="0" indent="0">
              <a:buNone/>
            </a:pPr>
            <a:r>
              <a:rPr lang="en-US" dirty="0">
                <a:latin typeface="Cambria" panose="02040503050406030204" pitchFamily="18" charset="0"/>
              </a:rPr>
              <a:t>	</a:t>
            </a:r>
            <a:r>
              <a:rPr lang="en-US" dirty="0" smtClean="0">
                <a:latin typeface="Cambria" panose="02040503050406030204" pitchFamily="18" charset="0"/>
              </a:rPr>
              <a:t>				502-848-8500</a:t>
            </a:r>
            <a:endParaRPr lang="en-US" dirty="0">
              <a:latin typeface="Cambria" panose="02040503050406030204" pitchFamily="18" charset="0"/>
            </a:endParaRPr>
          </a:p>
          <a:p>
            <a:r>
              <a:rPr lang="en-US" dirty="0" smtClean="0">
                <a:latin typeface="Cambria" panose="02040503050406030204" pitchFamily="18" charset="0"/>
              </a:rPr>
              <a:t>Web Address		</a:t>
            </a:r>
            <a:r>
              <a:rPr lang="en-US" dirty="0" smtClean="0">
                <a:latin typeface="Cambria" panose="02040503050406030204" pitchFamily="18" charset="0"/>
                <a:hlinkClick r:id="rId2"/>
              </a:rPr>
              <a:t>www.ktrs.ky.gov</a:t>
            </a:r>
            <a:endParaRPr lang="en-US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dirty="0" smtClean="0">
              <a:latin typeface="Cambria" panose="02040503050406030204" pitchFamily="18" charset="0"/>
            </a:endParaRPr>
          </a:p>
          <a:p>
            <a:r>
              <a:rPr lang="en-US" dirty="0">
                <a:latin typeface="Cambria" panose="02040503050406030204" pitchFamily="18" charset="0"/>
              </a:rPr>
              <a:t>	</a:t>
            </a:r>
            <a:r>
              <a:rPr lang="en-US" dirty="0" smtClean="0">
                <a:latin typeface="Cambria" panose="02040503050406030204" pitchFamily="18" charset="0"/>
              </a:rPr>
              <a:t>Retirement Estimates</a:t>
            </a:r>
          </a:p>
          <a:p>
            <a:r>
              <a:rPr lang="en-US" dirty="0">
                <a:latin typeface="Cambria" panose="02040503050406030204" pitchFamily="18" charset="0"/>
              </a:rPr>
              <a:t>	</a:t>
            </a:r>
            <a:r>
              <a:rPr lang="en-US" dirty="0" smtClean="0">
                <a:latin typeface="Cambria" panose="02040503050406030204" pitchFamily="18" charset="0"/>
              </a:rPr>
              <a:t>Retirement Options</a:t>
            </a:r>
          </a:p>
          <a:p>
            <a:r>
              <a:rPr lang="en-US" dirty="0">
                <a:latin typeface="Cambria" panose="02040503050406030204" pitchFamily="18" charset="0"/>
              </a:rPr>
              <a:t>	</a:t>
            </a:r>
            <a:r>
              <a:rPr lang="en-US" dirty="0" smtClean="0">
                <a:latin typeface="Cambria" panose="02040503050406030204" pitchFamily="18" charset="0"/>
              </a:rPr>
              <a:t>Insurance Information</a:t>
            </a:r>
          </a:p>
          <a:p>
            <a:r>
              <a:rPr lang="en-US" dirty="0">
                <a:latin typeface="Cambria" panose="02040503050406030204" pitchFamily="18" charset="0"/>
              </a:rPr>
              <a:t>	</a:t>
            </a:r>
            <a:r>
              <a:rPr lang="en-US" dirty="0" smtClean="0">
                <a:latin typeface="Cambria" panose="02040503050406030204" pitchFamily="18" charset="0"/>
              </a:rPr>
              <a:t>Retirement Seminars </a:t>
            </a:r>
          </a:p>
          <a:p>
            <a:r>
              <a:rPr lang="en-US" dirty="0">
                <a:latin typeface="Cambria" panose="02040503050406030204" pitchFamily="18" charset="0"/>
              </a:rPr>
              <a:t>	</a:t>
            </a:r>
            <a:r>
              <a:rPr lang="en-US" dirty="0" smtClean="0">
                <a:latin typeface="Cambria" panose="02040503050406030204" pitchFamily="18" charset="0"/>
              </a:rPr>
              <a:t>Pre-Retirement Seminar  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4" name="7EA5CF31-42A0-4A8D-82CF-59111DE5C229" descr="7EA5CF31-42A0-4A8D-82CF-59111DE5C22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8885" y="116533"/>
            <a:ext cx="1174115" cy="1175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 rot="1429372">
            <a:off x="3666554" y="4373859"/>
            <a:ext cx="49808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1 month prior*</a:t>
            </a:r>
            <a:endParaRPr lang="en-US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1768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86880" y="533400"/>
            <a:ext cx="217078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185</a:t>
            </a:r>
          </a:p>
        </p:txBody>
      </p:sp>
      <p:sp>
        <p:nvSpPr>
          <p:cNvPr id="5" name="Rectangle 4"/>
          <p:cNvSpPr/>
          <p:nvPr/>
        </p:nvSpPr>
        <p:spPr>
          <a:xfrm>
            <a:off x="3684803" y="1465600"/>
            <a:ext cx="19812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10</a:t>
            </a:r>
            <a:endParaRPr lang="en-US" sz="8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35523" y="381000"/>
            <a:ext cx="12954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2</a:t>
            </a:r>
            <a:endParaRPr lang="en-US" sz="8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27960" y="4091970"/>
            <a:ext cx="2971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243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400" y="4876800"/>
            <a:ext cx="2590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162</a:t>
            </a:r>
            <a:endParaRPr lang="en-US" sz="9600" b="1" cap="none" spc="0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7034" y="3073420"/>
            <a:ext cx="69840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rgbClr val="0070C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What’s in a number? </a:t>
            </a:r>
            <a:endParaRPr lang="en-US" sz="5400" b="1" cap="none" spc="0" dirty="0">
              <a:ln/>
              <a:solidFill>
                <a:srgbClr val="0070C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1" name="7EA5CF31-42A0-4A8D-82CF-59111DE5C229" descr="7EA5CF31-42A0-4A8D-82CF-59111DE5C22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8885" y="116533"/>
            <a:ext cx="1174115" cy="1175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605043" y="5242620"/>
            <a:ext cx="3124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12.855</a:t>
            </a:r>
            <a:endParaRPr lang="en-US" sz="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7972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609600"/>
            <a:ext cx="6858000" cy="6096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/>
              <a:t>Kentucky Teachers’ Retirement 	System</a:t>
            </a:r>
            <a:endParaRPr 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09599" y="1600200"/>
            <a:ext cx="6347714" cy="44411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Recognizing the Value of Your Sick Days:</a:t>
            </a:r>
          </a:p>
          <a:p>
            <a:pPr marL="0" indent="0" algn="ctr">
              <a:buNone/>
            </a:pPr>
            <a:endParaRPr lang="en-US" b="1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n-US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 algn="ctr">
              <a:buNone/>
            </a:pPr>
            <a:endParaRPr lang="en-US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 algn="ctr">
              <a:buNone/>
            </a:pP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 algn="ctr">
              <a:buNone/>
            </a:pP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It’s a Win/Win Situation! </a:t>
            </a:r>
          </a:p>
          <a:p>
            <a:pPr marL="0" indent="0" algn="ctr">
              <a:buNone/>
            </a:pP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 algn="ctr">
              <a:buNone/>
            </a:pP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Your Sick Leave Payment is paid to you by the Board of Education…</a:t>
            </a:r>
            <a:r>
              <a:rPr lang="en-US" b="1" u="sng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AND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is added to your </a:t>
            </a:r>
            <a:r>
              <a:rPr lang="en-US" b="1" u="sng" dirty="0" smtClean="0">
                <a:latin typeface="Aharoni" panose="02010803020104030203" pitchFamily="2" charset="-79"/>
                <a:cs typeface="Aharoni" panose="02010803020104030203" pitchFamily="2" charset="-79"/>
              </a:rPr>
              <a:t>Final Average Salary</a:t>
            </a:r>
            <a:r>
              <a:rPr lang="en-US" b="1" u="sng" dirty="0" smtClean="0"/>
              <a:t>!</a:t>
            </a:r>
          </a:p>
          <a:p>
            <a:pPr marL="0" indent="0" algn="ctr">
              <a:buNone/>
            </a:pPr>
            <a:endParaRPr lang="en-US" b="1" u="sng" dirty="0"/>
          </a:p>
        </p:txBody>
      </p:sp>
      <p:sp>
        <p:nvSpPr>
          <p:cNvPr id="5" name="5-Point Star 4"/>
          <p:cNvSpPr/>
          <p:nvPr/>
        </p:nvSpPr>
        <p:spPr>
          <a:xfrm>
            <a:off x="2819400" y="2209800"/>
            <a:ext cx="1600200" cy="1447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7EA5CF31-42A0-4A8D-82CF-59111DE5C229" descr="7EA5CF31-42A0-4A8D-82CF-59111DE5C22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8885" y="116533"/>
            <a:ext cx="1174115" cy="1175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084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Copperplate Gothic Bold" panose="020E0705020206020404" pitchFamily="34" charset="0"/>
              </a:rPr>
              <a:t>Recognize the Value of Your Sick Leave</a:t>
            </a:r>
            <a:endParaRPr lang="en-US" sz="3600" dirty="0">
              <a:latin typeface="Copperplate Gothic Bold" panose="020E07050202060204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09599" y="1930400"/>
            <a:ext cx="6347714" cy="411096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800" b="1" dirty="0" smtClean="0"/>
              <a:t>How is Sick Leave Calculated?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Daily Rate </a:t>
            </a:r>
            <a:r>
              <a:rPr lang="en-US" b="1" dirty="0" smtClean="0">
                <a:solidFill>
                  <a:schemeClr val="tx1"/>
                </a:solidFill>
              </a:rPr>
              <a:t>X</a:t>
            </a:r>
            <a:r>
              <a:rPr lang="en-US" b="1" dirty="0" smtClean="0">
                <a:solidFill>
                  <a:srgbClr val="FF0000"/>
                </a:solidFill>
              </a:rPr>
              <a:t> Percentage Paid </a:t>
            </a:r>
            <a:r>
              <a:rPr lang="en-US" b="1" dirty="0" smtClean="0">
                <a:solidFill>
                  <a:schemeClr val="tx1"/>
                </a:solidFill>
              </a:rPr>
              <a:t>X </a:t>
            </a:r>
            <a:r>
              <a:rPr lang="en-US" b="1" dirty="0" smtClean="0">
                <a:solidFill>
                  <a:srgbClr val="FF0000"/>
                </a:solidFill>
              </a:rPr>
              <a:t>Number of Unused Sick Days </a:t>
            </a:r>
            <a:r>
              <a:rPr lang="en-US" b="1" dirty="0" smtClean="0">
                <a:solidFill>
                  <a:schemeClr val="tx1"/>
                </a:solidFill>
              </a:rPr>
              <a:t>= </a:t>
            </a:r>
            <a:r>
              <a:rPr lang="en-US" b="1" dirty="0" smtClean="0">
                <a:solidFill>
                  <a:srgbClr val="FF0000"/>
                </a:solidFill>
              </a:rPr>
              <a:t>Sick Leave Payment</a:t>
            </a:r>
          </a:p>
          <a:p>
            <a:pPr marL="0" indent="0" algn="l">
              <a:buNone/>
            </a:pPr>
            <a:r>
              <a:rPr lang="en-US" b="1" dirty="0" smtClean="0">
                <a:solidFill>
                  <a:schemeClr val="tx1"/>
                </a:solidFill>
              </a:rPr>
              <a:t>**Example**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$54,000/185 = $</a:t>
            </a:r>
            <a:r>
              <a:rPr lang="en-US" b="1" dirty="0" smtClean="0">
                <a:solidFill>
                  <a:schemeClr val="tx1"/>
                </a:solidFill>
              </a:rPr>
              <a:t>291.89 </a:t>
            </a:r>
            <a:r>
              <a:rPr lang="en-US" b="1" dirty="0" smtClean="0">
                <a:solidFill>
                  <a:srgbClr val="FF0000"/>
                </a:solidFill>
              </a:rPr>
              <a:t>Daily Rate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$291.89 X 30% = $87.57</a:t>
            </a:r>
          </a:p>
          <a:p>
            <a:pPr algn="l"/>
            <a:r>
              <a:rPr lang="en-US" b="1" i="1" dirty="0" smtClean="0">
                <a:solidFill>
                  <a:schemeClr val="tx1"/>
                </a:solidFill>
              </a:rPr>
              <a:t>162 Sick Days at Retirement</a:t>
            </a:r>
            <a:r>
              <a:rPr lang="en-US" b="1" i="1" dirty="0" smtClean="0">
                <a:solidFill>
                  <a:srgbClr val="00B0F0"/>
                </a:solidFill>
              </a:rPr>
              <a:t>=$14,186.34</a:t>
            </a:r>
          </a:p>
          <a:p>
            <a:pPr algn="l"/>
            <a:r>
              <a:rPr lang="en-US" b="1" i="1" dirty="0" smtClean="0">
                <a:solidFill>
                  <a:schemeClr val="tx1"/>
                </a:solidFill>
              </a:rPr>
              <a:t>185 Sick Days at Retirement</a:t>
            </a:r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</a:rPr>
              <a:t>=$16,200.45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237.5 Sick Days at Retirement 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=$20,797.00</a:t>
            </a:r>
          </a:p>
          <a:p>
            <a:pPr algn="ctr"/>
            <a:endParaRPr lang="en-US" dirty="0"/>
          </a:p>
        </p:txBody>
      </p:sp>
      <p:pic>
        <p:nvPicPr>
          <p:cNvPr id="4" name="7EA5CF31-42A0-4A8D-82CF-59111DE5C229" descr="7EA5CF31-42A0-4A8D-82CF-59111DE5C22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8885" y="116533"/>
            <a:ext cx="1174115" cy="1175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618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$20,797.00 </a:t>
            </a:r>
            <a:r>
              <a:rPr lang="en-US" sz="2400" b="1" dirty="0" smtClean="0">
                <a:solidFill>
                  <a:srgbClr val="7030A0"/>
                </a:solidFill>
              </a:rPr>
              <a:t>is added to your </a:t>
            </a:r>
            <a:r>
              <a:rPr lang="en-US" sz="2400" b="1" u="sng" dirty="0" smtClean="0">
                <a:solidFill>
                  <a:srgbClr val="7030A0"/>
                </a:solidFill>
              </a:rPr>
              <a:t>last year of salary </a:t>
            </a:r>
            <a:r>
              <a:rPr lang="en-US" sz="2400" b="1" dirty="0" smtClean="0">
                <a:solidFill>
                  <a:srgbClr val="7030A0"/>
                </a:solidFill>
              </a:rPr>
              <a:t>when KTRS calculates your retirement annuity.  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09599" y="1930400"/>
            <a:ext cx="6347714" cy="44704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Last year contract salary = </a:t>
            </a:r>
            <a:r>
              <a:rPr lang="en-US" sz="2000" b="1" dirty="0" smtClean="0">
                <a:solidFill>
                  <a:schemeClr val="tx1"/>
                </a:solidFill>
              </a:rPr>
              <a:t>$54,000.00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Sick Leave payment = </a:t>
            </a:r>
            <a:r>
              <a:rPr lang="en-US" sz="2000" b="1" dirty="0" smtClean="0">
                <a:solidFill>
                  <a:schemeClr val="tx1"/>
                </a:solidFill>
              </a:rPr>
              <a:t>$20,797.00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Total last year salary = </a:t>
            </a:r>
            <a:r>
              <a:rPr lang="en-US" sz="2000" b="1" dirty="0" smtClean="0">
                <a:solidFill>
                  <a:schemeClr val="tx1"/>
                </a:solidFill>
              </a:rPr>
              <a:t>$74,797.00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3600" b="1" u="sng" dirty="0" smtClean="0">
                <a:latin typeface="Copperplate Gothic Bold" panose="020E0705020206020404" pitchFamily="34" charset="0"/>
              </a:rPr>
              <a:t>Plus+</a:t>
            </a:r>
            <a:r>
              <a:rPr lang="en-US" sz="3600" dirty="0" smtClean="0">
                <a:latin typeface="Copperplate Gothic Bold" panose="020E0705020206020404" pitchFamily="34" charset="0"/>
              </a:rPr>
              <a:t> the </a:t>
            </a:r>
            <a:r>
              <a:rPr lang="en-US" sz="3600" dirty="0" smtClean="0">
                <a:solidFill>
                  <a:srgbClr val="00B050"/>
                </a:solidFill>
                <a:latin typeface="Copperplate Gothic Bold" panose="020E0705020206020404" pitchFamily="34" charset="0"/>
              </a:rPr>
              <a:t>Cumberland County Board of Education </a:t>
            </a:r>
            <a:r>
              <a:rPr lang="en-US" sz="3600" dirty="0" smtClean="0">
                <a:latin typeface="Copperplate Gothic Bold" panose="020E0705020206020404" pitchFamily="34" charset="0"/>
              </a:rPr>
              <a:t>pays you </a:t>
            </a:r>
            <a:r>
              <a:rPr lang="en-US" sz="3600" dirty="0" smtClean="0">
                <a:solidFill>
                  <a:srgbClr val="00B0F0"/>
                </a:solidFill>
                <a:latin typeface="Copperplate Gothic Bold" panose="020E0705020206020404" pitchFamily="34" charset="0"/>
              </a:rPr>
              <a:t>$20,797.00 </a:t>
            </a:r>
            <a:r>
              <a:rPr lang="en-US" sz="3600" dirty="0" smtClean="0">
                <a:latin typeface="Copperplate Gothic Bold" panose="020E0705020206020404" pitchFamily="34" charset="0"/>
              </a:rPr>
              <a:t>at the time of your retirement!!!</a:t>
            </a:r>
            <a:endParaRPr lang="en-US" sz="3600" dirty="0">
              <a:latin typeface="Copperplate Gothic Bold" panose="020E0705020206020404" pitchFamily="34" charset="0"/>
            </a:endParaRPr>
          </a:p>
        </p:txBody>
      </p:sp>
      <p:pic>
        <p:nvPicPr>
          <p:cNvPr id="4" name="7EA5CF31-42A0-4A8D-82CF-59111DE5C229" descr="7EA5CF31-42A0-4A8D-82CF-59111DE5C22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8885" y="116533"/>
            <a:ext cx="1174115" cy="1175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465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Copperplate Gothic Bold" panose="020E0705020206020404" pitchFamily="34" charset="0"/>
              </a:rPr>
              <a:t>How to calculate your retirement. . .</a:t>
            </a:r>
            <a:endParaRPr lang="en-US" sz="3600" b="1" dirty="0">
              <a:latin typeface="Copperplate Gothic Bold" panose="020E07050202060204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Total Service Credit </a:t>
            </a:r>
            <a:r>
              <a:rPr lang="en-US" b="1" dirty="0" smtClean="0">
                <a:solidFill>
                  <a:schemeClr val="tx1"/>
                </a:solidFill>
              </a:rPr>
              <a:t>X</a:t>
            </a:r>
            <a:r>
              <a:rPr lang="en-US" b="1" dirty="0" smtClean="0">
                <a:solidFill>
                  <a:srgbClr val="FF0000"/>
                </a:solidFill>
              </a:rPr>
              <a:t> Total Multiplier </a:t>
            </a:r>
            <a:r>
              <a:rPr lang="en-US" b="1" dirty="0" smtClean="0">
                <a:solidFill>
                  <a:schemeClr val="tx1"/>
                </a:solidFill>
              </a:rPr>
              <a:t>X</a:t>
            </a:r>
            <a:r>
              <a:rPr lang="en-US" b="1" dirty="0" smtClean="0">
                <a:solidFill>
                  <a:srgbClr val="FF0000"/>
                </a:solidFill>
              </a:rPr>
              <a:t> FAS =Annual Benefit</a:t>
            </a:r>
            <a:endParaRPr lang="en-US" dirty="0"/>
          </a:p>
          <a:p>
            <a:r>
              <a:rPr lang="en-US" b="1" dirty="0" smtClean="0"/>
              <a:t>Service Credit </a:t>
            </a:r>
            <a:r>
              <a:rPr lang="en-US" dirty="0" smtClean="0"/>
              <a:t>is total number of years an employee has contributed into KTRS</a:t>
            </a:r>
          </a:p>
          <a:p>
            <a:r>
              <a:rPr lang="en-US" b="1" dirty="0" smtClean="0"/>
              <a:t>Multiplier</a:t>
            </a:r>
            <a:r>
              <a:rPr lang="en-US" dirty="0" smtClean="0"/>
              <a:t> is the value for each year of service credit earned with KTRS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Final Average Salary (FAS) </a:t>
            </a:r>
          </a:p>
          <a:p>
            <a:r>
              <a:rPr lang="en-US" b="1" dirty="0"/>
              <a:t>	</a:t>
            </a:r>
            <a:r>
              <a:rPr lang="en-US" dirty="0" smtClean="0"/>
              <a:t>27 years OR age 55 = High 5 FAS</a:t>
            </a:r>
          </a:p>
          <a:p>
            <a:r>
              <a:rPr lang="en-US" dirty="0"/>
              <a:t>	</a:t>
            </a:r>
            <a:r>
              <a:rPr lang="en-US" dirty="0" smtClean="0"/>
              <a:t>27 years AND age 55 = High 3 FAS</a:t>
            </a:r>
          </a:p>
          <a:p>
            <a:endParaRPr lang="en-US" b="1" dirty="0"/>
          </a:p>
        </p:txBody>
      </p:sp>
      <p:pic>
        <p:nvPicPr>
          <p:cNvPr id="4" name="7EA5CF31-42A0-4A8D-82CF-59111DE5C229" descr="7EA5CF31-42A0-4A8D-82CF-59111DE5C22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8885" y="116533"/>
            <a:ext cx="1174115" cy="1175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141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62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Copperplate Gothic Bold" panose="020E0705020206020404" pitchFamily="34" charset="0"/>
              </a:rPr>
              <a:t>Multipliers</a:t>
            </a:r>
            <a:endParaRPr lang="en-US" dirty="0">
              <a:latin typeface="Copperplate Gothic Bold" panose="020E07050202060204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09599" y="1447800"/>
            <a:ext cx="6347714" cy="4593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00" b="1" dirty="0" smtClean="0"/>
              <a:t>Years of 		Entry Prior	Entry After	Entry After</a:t>
            </a:r>
          </a:p>
          <a:p>
            <a:pPr marL="0" indent="0">
              <a:buNone/>
            </a:pPr>
            <a:r>
              <a:rPr lang="en-US" sz="1600" b="1" u="sng" dirty="0" smtClean="0"/>
              <a:t>Service		to 7/01/02	7/01/02		7/01/08</a:t>
            </a:r>
          </a:p>
          <a:p>
            <a:pPr marL="0" indent="0">
              <a:buNone/>
            </a:pPr>
            <a:r>
              <a:rPr lang="en-US" sz="1600" b="1" dirty="0" smtClean="0"/>
              <a:t>1-10			2.5%			2.0%			1.7%</a:t>
            </a:r>
          </a:p>
          <a:p>
            <a:endParaRPr lang="en-US" sz="1600" b="1" dirty="0"/>
          </a:p>
          <a:p>
            <a:pPr marL="0" indent="0">
              <a:buNone/>
            </a:pPr>
            <a:r>
              <a:rPr lang="en-US" sz="1600" b="1" dirty="0" smtClean="0"/>
              <a:t>10.01-20		2.5%			2.5%			2.0%</a:t>
            </a:r>
          </a:p>
          <a:p>
            <a:endParaRPr lang="en-US" sz="1600" b="1" dirty="0"/>
          </a:p>
          <a:p>
            <a:pPr marL="0" indent="0">
              <a:buNone/>
            </a:pPr>
            <a:r>
              <a:rPr lang="en-US" sz="1600" b="1" dirty="0" smtClean="0"/>
              <a:t>20.01-26		2.5%			2.5%			2.3%</a:t>
            </a:r>
          </a:p>
          <a:p>
            <a:endParaRPr lang="en-US" sz="1600" b="1" dirty="0"/>
          </a:p>
          <a:p>
            <a:pPr marL="0" indent="0"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26.01-30		2.5%			2.5%			2.5%</a:t>
            </a:r>
          </a:p>
          <a:p>
            <a:endParaRPr lang="en-US" sz="1600" b="1" dirty="0"/>
          </a:p>
          <a:p>
            <a:pPr marL="0" indent="0">
              <a:buNone/>
            </a:pPr>
            <a:r>
              <a:rPr lang="en-US" sz="1600" b="1" dirty="0" smtClean="0"/>
              <a:t>30+			3.0%			3.0%			3.0%</a:t>
            </a:r>
          </a:p>
          <a:p>
            <a:endParaRPr lang="en-US" sz="1600" b="1" dirty="0"/>
          </a:p>
          <a:p>
            <a:pPr marL="0" indent="0" algn="ctr">
              <a:buNone/>
            </a:pPr>
            <a:r>
              <a:rPr lang="en-US" sz="1600" b="1" dirty="0" smtClean="0">
                <a:solidFill>
                  <a:srgbClr val="0070C0"/>
                </a:solidFill>
              </a:rPr>
              <a:t>** Service prior to 1983/84 is multiplied at 2.0% </a:t>
            </a:r>
          </a:p>
          <a:p>
            <a:endParaRPr lang="en-US" sz="1600" b="1" dirty="0" smtClean="0"/>
          </a:p>
          <a:p>
            <a:endParaRPr lang="en-US" sz="1800" dirty="0"/>
          </a:p>
        </p:txBody>
      </p:sp>
      <p:pic>
        <p:nvPicPr>
          <p:cNvPr id="4" name="7EA5CF31-42A0-4A8D-82CF-59111DE5C229" descr="7EA5CF31-42A0-4A8D-82CF-59111DE5C22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8885" y="116533"/>
            <a:ext cx="1174115" cy="1175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07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381000"/>
            <a:ext cx="6347713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pperplate Gothic Bold" panose="020E0705020206020404" pitchFamily="34" charset="0"/>
              </a:rPr>
              <a:t>EXAMPLE A  	</a:t>
            </a:r>
            <a:r>
              <a:rPr lang="en-US" sz="2000" dirty="0" smtClean="0">
                <a:latin typeface="Copperplate Gothic Bold" panose="020E0705020206020404" pitchFamily="34" charset="0"/>
              </a:rPr>
              <a:t>*</a:t>
            </a:r>
            <a:r>
              <a:rPr lang="en-US" sz="2000" dirty="0" smtClean="0">
                <a:solidFill>
                  <a:srgbClr val="FF0000"/>
                </a:solidFill>
                <a:latin typeface="Copperplate Gothic Bold" panose="020E0705020206020404" pitchFamily="34" charset="0"/>
              </a:rPr>
              <a:t>with 0 Sick Days</a:t>
            </a:r>
            <a:endParaRPr lang="en-US" dirty="0">
              <a:solidFill>
                <a:srgbClr val="FF0000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09599" y="1752600"/>
            <a:ext cx="6347714" cy="388077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000" u="sng" dirty="0" smtClean="0"/>
              <a:t>Years of Service		Service Credit		Multiplier		Total</a:t>
            </a:r>
          </a:p>
          <a:p>
            <a:pPr marL="0" indent="0">
              <a:buNone/>
            </a:pPr>
            <a:r>
              <a:rPr lang="en-US" sz="2000" dirty="0" smtClean="0"/>
              <a:t>1988-89 to 2014-15		27.00			2.5%			67.5%</a:t>
            </a:r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School Year Salaries:	10-11	$52,000</a:t>
            </a:r>
          </a:p>
          <a:p>
            <a:pPr marL="0" indent="0">
              <a:buNone/>
            </a:pPr>
            <a:r>
              <a:rPr lang="en-US" sz="2000" dirty="0" smtClean="0"/>
              <a:t>					11-12	$52,000</a:t>
            </a:r>
          </a:p>
          <a:p>
            <a:pPr marL="0" indent="0">
              <a:buNone/>
            </a:pPr>
            <a:r>
              <a:rPr lang="en-US" sz="2000" dirty="0" smtClean="0"/>
              <a:t>					12-13	$52,000</a:t>
            </a:r>
          </a:p>
          <a:p>
            <a:pPr marL="0" indent="0">
              <a:buNone/>
            </a:pPr>
            <a:r>
              <a:rPr lang="en-US" sz="2000" dirty="0" smtClean="0"/>
              <a:t>					13-14	$53,000</a:t>
            </a:r>
          </a:p>
          <a:p>
            <a:pPr marL="0" indent="0">
              <a:buNone/>
            </a:pPr>
            <a:r>
              <a:rPr lang="en-US" sz="2000" dirty="0" smtClean="0"/>
              <a:t>					</a:t>
            </a:r>
            <a:r>
              <a:rPr lang="en-US" sz="2000" u="sng" dirty="0" smtClean="0"/>
              <a:t>14-15	$54,000 </a:t>
            </a:r>
            <a:r>
              <a:rPr lang="en-US" sz="2000" dirty="0" smtClean="0"/>
              <a:t>(salary at 27 years)</a:t>
            </a:r>
            <a:endParaRPr lang="en-US" sz="2000" u="sng" dirty="0" smtClean="0"/>
          </a:p>
          <a:p>
            <a:pPr marL="0" indent="0">
              <a:buNone/>
            </a:pPr>
            <a:r>
              <a:rPr lang="en-US" sz="2000" dirty="0" smtClean="0"/>
              <a:t>					$263,000 / 5 = $</a:t>
            </a:r>
            <a:r>
              <a:rPr lang="en-US" sz="2000" b="1" dirty="0" smtClean="0"/>
              <a:t>52,600</a:t>
            </a:r>
          </a:p>
          <a:p>
            <a:pPr marL="0" indent="0">
              <a:buNone/>
            </a:pPr>
            <a:endParaRPr lang="en-US" sz="2000" b="1" dirty="0"/>
          </a:p>
          <a:p>
            <a:endParaRPr lang="en-US" sz="2000" b="1" dirty="0" smtClean="0"/>
          </a:p>
          <a:p>
            <a:r>
              <a:rPr lang="en-US" sz="2300" b="1" dirty="0" smtClean="0">
                <a:solidFill>
                  <a:srgbClr val="002060"/>
                </a:solidFill>
              </a:rPr>
              <a:t>Final Average Salary = $52,600</a:t>
            </a:r>
            <a:r>
              <a:rPr lang="en-US" sz="2300" dirty="0">
                <a:solidFill>
                  <a:srgbClr val="002060"/>
                </a:solidFill>
              </a:rPr>
              <a:t>	</a:t>
            </a:r>
            <a:endParaRPr lang="en-US" sz="2300" dirty="0" smtClean="0">
              <a:solidFill>
                <a:srgbClr val="002060"/>
              </a:solidFill>
            </a:endParaRPr>
          </a:p>
        </p:txBody>
      </p:sp>
      <p:pic>
        <p:nvPicPr>
          <p:cNvPr id="4" name="7EA5CF31-42A0-4A8D-82CF-59111DE5C229" descr="7EA5CF31-42A0-4A8D-82CF-59111DE5C22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8885" y="116533"/>
            <a:ext cx="1174115" cy="1175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073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pperplate Gothic Bold" panose="020E0705020206020404" pitchFamily="34" charset="0"/>
              </a:rPr>
              <a:t>EXAMPLE A (continued)</a:t>
            </a:r>
            <a:br>
              <a:rPr lang="en-US" dirty="0" smtClean="0">
                <a:latin typeface="Copperplate Gothic Bold" panose="020E0705020206020404" pitchFamily="34" charset="0"/>
              </a:rPr>
            </a:br>
            <a:endParaRPr lang="en-US" dirty="0">
              <a:latin typeface="Copperplate Gothic Bold" panose="020E07050202060204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$52,600 X 67.5% = $35,505.00	</a:t>
            </a:r>
            <a:r>
              <a:rPr lang="en-US" b="1" dirty="0" smtClean="0">
                <a:solidFill>
                  <a:srgbClr val="0070C0"/>
                </a:solidFill>
              </a:rPr>
              <a:t>Annual Benefit</a:t>
            </a:r>
          </a:p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/>
              <a:t>$35,505 / 12 = $2958.75		</a:t>
            </a:r>
            <a:r>
              <a:rPr lang="en-US" b="1" dirty="0" smtClean="0">
                <a:solidFill>
                  <a:srgbClr val="0070C0"/>
                </a:solidFill>
              </a:rPr>
              <a:t>Monthly Benefit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</a:t>
            </a:r>
            <a:r>
              <a:rPr lang="en-US" b="1" dirty="0" smtClean="0">
                <a:solidFill>
                  <a:srgbClr val="7030A0"/>
                </a:solidFill>
              </a:rPr>
              <a:t>	(Option I)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$35,505 / $54,000 = </a:t>
            </a:r>
            <a:r>
              <a:rPr lang="en-US" b="1" dirty="0" smtClean="0">
                <a:solidFill>
                  <a:schemeClr val="tx1"/>
                </a:solidFill>
              </a:rPr>
              <a:t>66% of Last Salary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i="1" dirty="0" smtClean="0">
                <a:solidFill>
                  <a:srgbClr val="FF0000"/>
                </a:solidFill>
              </a:rPr>
              <a:t>**Federal taxes and Health Insurance are the only deductions that  come out of check.  </a:t>
            </a:r>
          </a:p>
          <a:p>
            <a:endParaRPr lang="en-US" dirty="0"/>
          </a:p>
        </p:txBody>
      </p:sp>
      <p:pic>
        <p:nvPicPr>
          <p:cNvPr id="4" name="7EA5CF31-42A0-4A8D-82CF-59111DE5C229" descr="7EA5CF31-42A0-4A8D-82CF-59111DE5C22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8885" y="116533"/>
            <a:ext cx="1174115" cy="1175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365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359</TotalTime>
  <Words>423</Words>
  <Application>Microsoft Office PowerPoint</Application>
  <PresentationFormat>On-screen Show (4:3)</PresentationFormat>
  <Paragraphs>154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Aharoni</vt:lpstr>
      <vt:lpstr>Arial</vt:lpstr>
      <vt:lpstr>Calibri</vt:lpstr>
      <vt:lpstr>Cambria</vt:lpstr>
      <vt:lpstr>Copperplate Gothic Bold</vt:lpstr>
      <vt:lpstr>Times New Roman</vt:lpstr>
      <vt:lpstr>Trebuchet MS</vt:lpstr>
      <vt:lpstr>Wingdings 3</vt:lpstr>
      <vt:lpstr>Facet</vt:lpstr>
      <vt:lpstr>KENTUCKY TEACHERS’ RETIREMENT SYSTEM </vt:lpstr>
      <vt:lpstr>PowerPoint Presentation</vt:lpstr>
      <vt:lpstr>Kentucky Teachers’ Retirement  System</vt:lpstr>
      <vt:lpstr>Recognize the Value of Your Sick Leave</vt:lpstr>
      <vt:lpstr>$20,797.00 is added to your last year of salary when KTRS calculates your retirement annuity.  </vt:lpstr>
      <vt:lpstr>How to calculate your retirement. . .</vt:lpstr>
      <vt:lpstr>Multipliers</vt:lpstr>
      <vt:lpstr>EXAMPLE A   *with 0 Sick Days</vt:lpstr>
      <vt:lpstr>EXAMPLE A (continued) </vt:lpstr>
      <vt:lpstr>EXAMPLE B *with 100 sick days  </vt:lpstr>
      <vt:lpstr>EXAMPLE B *with 100 sick days  (continued) </vt:lpstr>
      <vt:lpstr>EXAMPLE C *with 237.5 sick days</vt:lpstr>
      <vt:lpstr>EXAMPLE C (continued) </vt:lpstr>
      <vt:lpstr>Example   A / B / C Comparison </vt:lpstr>
      <vt:lpstr>Example   A / B / C Comparison  </vt:lpstr>
      <vt:lpstr>PowerPoint Presentation</vt:lpstr>
      <vt:lpstr>Kentucky Retirement System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Kentucky Teachers’ Retirement System</dc:title>
  <dc:creator>admin</dc:creator>
  <cp:lastModifiedBy>Willen, Kristi</cp:lastModifiedBy>
  <cp:revision>55</cp:revision>
  <cp:lastPrinted>2015-11-24T19:59:31Z</cp:lastPrinted>
  <dcterms:created xsi:type="dcterms:W3CDTF">2015-01-12T14:56:26Z</dcterms:created>
  <dcterms:modified xsi:type="dcterms:W3CDTF">2016-01-12T17:24:21Z</dcterms:modified>
</cp:coreProperties>
</file>