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notesMasterIdLst>
    <p:notesMasterId r:id="rId40"/>
  </p:notesMasterIdLst>
  <p:handoutMasterIdLst>
    <p:handoutMasterId r:id="rId41"/>
  </p:handoutMasterIdLst>
  <p:sldIdLst>
    <p:sldId id="305" r:id="rId2"/>
    <p:sldId id="298" r:id="rId3"/>
    <p:sldId id="278" r:id="rId4"/>
    <p:sldId id="257" r:id="rId5"/>
    <p:sldId id="259" r:id="rId6"/>
    <p:sldId id="292" r:id="rId7"/>
    <p:sldId id="260" r:id="rId8"/>
    <p:sldId id="258" r:id="rId9"/>
    <p:sldId id="300" r:id="rId10"/>
    <p:sldId id="301" r:id="rId11"/>
    <p:sldId id="264" r:id="rId12"/>
    <p:sldId id="283" r:id="rId13"/>
    <p:sldId id="263" r:id="rId14"/>
    <p:sldId id="265" r:id="rId15"/>
    <p:sldId id="262" r:id="rId16"/>
    <p:sldId id="261" r:id="rId17"/>
    <p:sldId id="272" r:id="rId18"/>
    <p:sldId id="295" r:id="rId19"/>
    <p:sldId id="294" r:id="rId20"/>
    <p:sldId id="273" r:id="rId21"/>
    <p:sldId id="267" r:id="rId22"/>
    <p:sldId id="275" r:id="rId23"/>
    <p:sldId id="266" r:id="rId24"/>
    <p:sldId id="280" r:id="rId25"/>
    <p:sldId id="281" r:id="rId26"/>
    <p:sldId id="276" r:id="rId27"/>
    <p:sldId id="279" r:id="rId28"/>
    <p:sldId id="274" r:id="rId29"/>
    <p:sldId id="268" r:id="rId30"/>
    <p:sldId id="277" r:id="rId31"/>
    <p:sldId id="282" r:id="rId32"/>
    <p:sldId id="284" r:id="rId33"/>
    <p:sldId id="285" r:id="rId34"/>
    <p:sldId id="286" r:id="rId35"/>
    <p:sldId id="302" r:id="rId36"/>
    <p:sldId id="289" r:id="rId37"/>
    <p:sldId id="287" r:id="rId38"/>
    <p:sldId id="293" r:id="rId3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B853"/>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51"/>
  </p:normalViewPr>
  <p:slideViewPr>
    <p:cSldViewPr>
      <p:cViewPr varScale="1">
        <p:scale>
          <a:sx n="110" d="100"/>
          <a:sy n="110" d="100"/>
        </p:scale>
        <p:origin x="220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744B4997-3BF5-41C9-9F4F-99B1A7BE434A}" type="datetimeFigureOut">
              <a:rPr lang="en-US" smtClean="0"/>
              <a:t>7/31/18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vl1pPr>
          </a:lstStyle>
          <a:p>
            <a:fld id="{06845452-457A-47FA-86E3-7DC6E1A24B2F}" type="slidenum">
              <a:rPr lang="en-US" smtClean="0"/>
              <a:t>‹#›</a:t>
            </a:fld>
            <a:endParaRPr lang="en-US"/>
          </a:p>
        </p:txBody>
      </p:sp>
    </p:spTree>
    <p:extLst>
      <p:ext uri="{BB962C8B-B14F-4D97-AF65-F5344CB8AC3E}">
        <p14:creationId xmlns:p14="http://schemas.microsoft.com/office/powerpoint/2010/main" val="580928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D9C213B5-D296-4C09-AEA9-55568D1EA64E}" type="datetimeFigureOut">
              <a:rPr lang="en-US" smtClean="0"/>
              <a:t>7/31/18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3426E478-5AEE-4844-B19F-CF70E16E5A76}" type="slidenum">
              <a:rPr lang="en-US" smtClean="0"/>
              <a:t>‹#›</a:t>
            </a:fld>
            <a:endParaRPr lang="en-US"/>
          </a:p>
        </p:txBody>
      </p:sp>
    </p:spTree>
    <p:extLst>
      <p:ext uri="{BB962C8B-B14F-4D97-AF65-F5344CB8AC3E}">
        <p14:creationId xmlns:p14="http://schemas.microsoft.com/office/powerpoint/2010/main" val="936317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ea typeface="ＭＳ Ｐゴシック" pitchFamily="-84" charset="-128"/>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fld id="{B4835B64-D68B-4974-8D70-E7925791C944}" type="slidenum">
              <a:rPr lang="en-US" sz="1200"/>
              <a:pPr eaLnBrk="1" hangingPunct="1"/>
              <a:t>1</a:t>
            </a:fld>
            <a:endParaRPr lang="en-US" sz="1200"/>
          </a:p>
        </p:txBody>
      </p:sp>
    </p:spTree>
    <p:extLst>
      <p:ext uri="{BB962C8B-B14F-4D97-AF65-F5344CB8AC3E}">
        <p14:creationId xmlns:p14="http://schemas.microsoft.com/office/powerpoint/2010/main" val="119932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6E478-5AEE-4844-B19F-CF70E16E5A76}" type="slidenum">
              <a:rPr lang="en-US" smtClean="0"/>
              <a:t>2</a:t>
            </a:fld>
            <a:endParaRPr lang="en-US"/>
          </a:p>
        </p:txBody>
      </p:sp>
    </p:spTree>
    <p:extLst>
      <p:ext uri="{BB962C8B-B14F-4D97-AF65-F5344CB8AC3E}">
        <p14:creationId xmlns:p14="http://schemas.microsoft.com/office/powerpoint/2010/main" val="2873284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6E478-5AEE-4844-B19F-CF70E16E5A76}" type="slidenum">
              <a:rPr lang="en-US" smtClean="0"/>
              <a:t>3</a:t>
            </a:fld>
            <a:endParaRPr lang="en-US"/>
          </a:p>
        </p:txBody>
      </p:sp>
    </p:spTree>
    <p:extLst>
      <p:ext uri="{BB962C8B-B14F-4D97-AF65-F5344CB8AC3E}">
        <p14:creationId xmlns:p14="http://schemas.microsoft.com/office/powerpoint/2010/main" val="3874423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6E478-5AEE-4844-B19F-CF70E16E5A76}" type="slidenum">
              <a:rPr lang="en-US" smtClean="0"/>
              <a:t>4</a:t>
            </a:fld>
            <a:endParaRPr lang="en-US"/>
          </a:p>
        </p:txBody>
      </p:sp>
    </p:spTree>
    <p:extLst>
      <p:ext uri="{BB962C8B-B14F-4D97-AF65-F5344CB8AC3E}">
        <p14:creationId xmlns:p14="http://schemas.microsoft.com/office/powerpoint/2010/main" val="2411557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6E478-5AEE-4844-B19F-CF70E16E5A76}" type="slidenum">
              <a:rPr lang="en-US" smtClean="0"/>
              <a:t>5</a:t>
            </a:fld>
            <a:endParaRPr lang="en-US"/>
          </a:p>
        </p:txBody>
      </p:sp>
    </p:spTree>
    <p:extLst>
      <p:ext uri="{BB962C8B-B14F-4D97-AF65-F5344CB8AC3E}">
        <p14:creationId xmlns:p14="http://schemas.microsoft.com/office/powerpoint/2010/main" val="2672881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6E478-5AEE-4844-B19F-CF70E16E5A76}" type="slidenum">
              <a:rPr lang="en-US" smtClean="0"/>
              <a:t>11</a:t>
            </a:fld>
            <a:endParaRPr lang="en-US"/>
          </a:p>
        </p:txBody>
      </p:sp>
    </p:spTree>
    <p:extLst>
      <p:ext uri="{BB962C8B-B14F-4D97-AF65-F5344CB8AC3E}">
        <p14:creationId xmlns:p14="http://schemas.microsoft.com/office/powerpoint/2010/main" val="1969622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6E478-5AEE-4844-B19F-CF70E16E5A76}" type="slidenum">
              <a:rPr lang="en-US" smtClean="0"/>
              <a:t>36</a:t>
            </a:fld>
            <a:endParaRPr lang="en-US"/>
          </a:p>
        </p:txBody>
      </p:sp>
    </p:spTree>
    <p:extLst>
      <p:ext uri="{BB962C8B-B14F-4D97-AF65-F5344CB8AC3E}">
        <p14:creationId xmlns:p14="http://schemas.microsoft.com/office/powerpoint/2010/main" val="2367622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6E478-5AEE-4844-B19F-CF70E16E5A76}" type="slidenum">
              <a:rPr lang="en-US" smtClean="0"/>
              <a:t>37</a:t>
            </a:fld>
            <a:endParaRPr lang="en-US"/>
          </a:p>
        </p:txBody>
      </p:sp>
    </p:spTree>
    <p:extLst>
      <p:ext uri="{BB962C8B-B14F-4D97-AF65-F5344CB8AC3E}">
        <p14:creationId xmlns:p14="http://schemas.microsoft.com/office/powerpoint/2010/main" val="33419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6E478-5AEE-4844-B19F-CF70E16E5A76}" type="slidenum">
              <a:rPr lang="en-US" smtClean="0"/>
              <a:t>38</a:t>
            </a:fld>
            <a:endParaRPr lang="en-US"/>
          </a:p>
        </p:txBody>
      </p:sp>
    </p:spTree>
    <p:extLst>
      <p:ext uri="{BB962C8B-B14F-4D97-AF65-F5344CB8AC3E}">
        <p14:creationId xmlns:p14="http://schemas.microsoft.com/office/powerpoint/2010/main" val="1609649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14400" y="4025900"/>
            <a:ext cx="1773941" cy="1460500"/>
          </a:xfrm>
          <a:prstGeom prst="roundRect">
            <a:avLst>
              <a:gd name="adj" fmla="val 4167"/>
            </a:avLst>
          </a:prstGeom>
          <a:solidFill>
            <a:srgbClr val="FFFFFF"/>
          </a:solidFill>
          <a:ln w="76200" cap="sq">
            <a:solidFill>
              <a:srgbClr val="80008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Picture 2"/>
          <p:cNvPicPr>
            <a:picLocks noChangeAspect="1"/>
          </p:cNvPicPr>
          <p:nvPr/>
        </p:nvPicPr>
        <p:blipFill>
          <a:blip r:embed="rId4"/>
          <a:stretch>
            <a:fillRect/>
          </a:stretch>
        </p:blipFill>
        <p:spPr>
          <a:xfrm>
            <a:off x="6172200" y="4800600"/>
            <a:ext cx="2527300" cy="1435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Date Placeholder 3"/>
          <p:cNvSpPr>
            <a:spLocks noGrp="1"/>
          </p:cNvSpPr>
          <p:nvPr>
            <p:ph type="dt" sz="half" idx="10"/>
          </p:nvPr>
        </p:nvSpPr>
        <p:spPr/>
        <p:txBody>
          <a:bodyPr/>
          <a:lstStyle>
            <a:lvl1pPr>
              <a:defRPr/>
            </a:lvl1pPr>
          </a:lstStyle>
          <a:p>
            <a:fld id="{E8D60291-E8B3-454D-B410-70C41DEB6643}" type="datetimeFigureOut">
              <a:rPr lang="en-US" smtClean="0"/>
              <a:t>7/31/18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B4C267-EB0E-434F-B35D-DE5DDC1547E2}" type="slidenum">
              <a:rPr lang="en-US" smtClean="0"/>
              <a:t>‹#›</a:t>
            </a:fld>
            <a:endParaRPr lang="en-US"/>
          </a:p>
        </p:txBody>
      </p:sp>
    </p:spTree>
    <p:extLst>
      <p:ext uri="{BB962C8B-B14F-4D97-AF65-F5344CB8AC3E}">
        <p14:creationId xmlns:p14="http://schemas.microsoft.com/office/powerpoint/2010/main" val="3380971005"/>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gradFill flip="none" rotWithShape="1">
          <a:gsLst>
            <a:gs pos="0">
              <a:schemeClr val="accent1">
                <a:lumMod val="75000"/>
              </a:schemeClr>
            </a:gs>
            <a:gs pos="100000">
              <a:schemeClr val="tx2">
                <a:lumMod val="60000"/>
                <a:lumOff val="40000"/>
              </a:schemeClr>
            </a:gs>
            <a:gs pos="10000">
              <a:schemeClr val="bg1"/>
            </a:gs>
            <a:gs pos="90000">
              <a:schemeClr val="bg1"/>
            </a:gs>
          </a:gsLst>
          <a:lin ang="5400000" scaled="0"/>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45920" y="5486400"/>
            <a:ext cx="864680" cy="777240"/>
          </a:xfrm>
          <a:prstGeom prst="roundRect">
            <a:avLst>
              <a:gd name="adj" fmla="val 4167"/>
            </a:avLst>
          </a:prstGeom>
          <a:solidFill>
            <a:srgbClr val="FFFFFF"/>
          </a:solidFill>
          <a:ln w="38100" cap="sq" cmpd="sng">
            <a:solidFill>
              <a:srgbClr val="17375E"/>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Date Placeholder 3"/>
          <p:cNvSpPr>
            <a:spLocks noGrp="1"/>
          </p:cNvSpPr>
          <p:nvPr>
            <p:ph type="dt" sz="half" idx="10"/>
          </p:nvPr>
        </p:nvSpPr>
        <p:spPr/>
        <p:txBody>
          <a:bodyPr/>
          <a:lstStyle>
            <a:lvl1pPr>
              <a:defRPr/>
            </a:lvl1pPr>
          </a:lstStyle>
          <a:p>
            <a:fld id="{E8D60291-E8B3-454D-B410-70C41DEB6643}" type="datetimeFigureOut">
              <a:rPr lang="en-US" smtClean="0"/>
              <a:t>7/31/18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DEB4C267-EB0E-434F-B35D-DE5DDC1547E2}" type="slidenum">
              <a:rPr lang="en-US" smtClean="0"/>
              <a:t>‹#›</a:t>
            </a:fld>
            <a:endParaRPr lang="en-US"/>
          </a:p>
        </p:txBody>
      </p:sp>
    </p:spTree>
    <p:extLst>
      <p:ext uri="{BB962C8B-B14F-4D97-AF65-F5344CB8AC3E}">
        <p14:creationId xmlns:p14="http://schemas.microsoft.com/office/powerpoint/2010/main" val="2798424973"/>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gradFill flip="none" rotWithShape="1">
          <a:gsLst>
            <a:gs pos="0">
              <a:schemeClr val="accent1">
                <a:lumMod val="75000"/>
              </a:schemeClr>
            </a:gs>
            <a:gs pos="100000">
              <a:schemeClr val="tx2">
                <a:lumMod val="60000"/>
                <a:lumOff val="40000"/>
              </a:schemeClr>
            </a:gs>
            <a:gs pos="10000">
              <a:schemeClr val="bg1"/>
            </a:gs>
            <a:gs pos="90000">
              <a:schemeClr val="bg1"/>
            </a:gs>
          </a:gsLst>
          <a:lin ang="5400000" scaled="0"/>
          <a:tileRect/>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745920" y="5486400"/>
            <a:ext cx="864680" cy="777240"/>
          </a:xfrm>
          <a:prstGeom prst="roundRect">
            <a:avLst>
              <a:gd name="adj" fmla="val 4167"/>
            </a:avLst>
          </a:prstGeom>
          <a:solidFill>
            <a:srgbClr val="FFFFFF"/>
          </a:solidFill>
          <a:ln w="38100" cap="sq" cmpd="sng">
            <a:solidFill>
              <a:srgbClr val="17375E"/>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fld id="{E8D60291-E8B3-454D-B410-70C41DEB6643}" type="datetimeFigureOut">
              <a:rPr lang="en-US" smtClean="0"/>
              <a:t>7/31/18</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DEB4C267-EB0E-434F-B35D-DE5DDC1547E2}" type="slidenum">
              <a:rPr lang="en-US" smtClean="0"/>
              <a:t>‹#›</a:t>
            </a:fld>
            <a:endParaRPr lang="en-US"/>
          </a:p>
        </p:txBody>
      </p:sp>
    </p:spTree>
    <p:extLst>
      <p:ext uri="{BB962C8B-B14F-4D97-AF65-F5344CB8AC3E}">
        <p14:creationId xmlns:p14="http://schemas.microsoft.com/office/powerpoint/2010/main" val="1244280349"/>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E8D60291-E8B3-454D-B410-70C41DEB6643}" type="datetimeFigureOut">
              <a:rPr lang="en-US" smtClean="0"/>
              <a:t>7/31/18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EB4C267-EB0E-434F-B35D-DE5DDC1547E2}" type="slidenum">
              <a:rPr lang="en-US" smtClean="0"/>
              <a:t>‹#›</a:t>
            </a:fld>
            <a:endParaRPr lang="en-US"/>
          </a:p>
        </p:txBody>
      </p:sp>
    </p:spTree>
    <p:extLst>
      <p:ext uri="{BB962C8B-B14F-4D97-AF65-F5344CB8AC3E}">
        <p14:creationId xmlns:p14="http://schemas.microsoft.com/office/powerpoint/2010/main" val="355549743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8D60291-E8B3-454D-B410-70C41DEB6643}" type="datetimeFigureOut">
              <a:rPr lang="en-US" smtClean="0"/>
              <a:t>7/31/18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B4C267-EB0E-434F-B35D-DE5DDC1547E2}" type="slidenum">
              <a:rPr lang="en-US" smtClean="0"/>
              <a:t>‹#›</a:t>
            </a:fld>
            <a:endParaRPr lang="en-US"/>
          </a:p>
        </p:txBody>
      </p:sp>
    </p:spTree>
    <p:extLst>
      <p:ext uri="{BB962C8B-B14F-4D97-AF65-F5344CB8AC3E}">
        <p14:creationId xmlns:p14="http://schemas.microsoft.com/office/powerpoint/2010/main" val="242534223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8D60291-E8B3-454D-B410-70C41DEB6643}" type="datetimeFigureOut">
              <a:rPr lang="en-US" smtClean="0"/>
              <a:t>7/31/18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B4C267-EB0E-434F-B35D-DE5DDC1547E2}" type="slidenum">
              <a:rPr lang="en-US" smtClean="0"/>
              <a:t>‹#›</a:t>
            </a:fld>
            <a:endParaRPr lang="en-US"/>
          </a:p>
        </p:txBody>
      </p:sp>
    </p:spTree>
    <p:extLst>
      <p:ext uri="{BB962C8B-B14F-4D97-AF65-F5344CB8AC3E}">
        <p14:creationId xmlns:p14="http://schemas.microsoft.com/office/powerpoint/2010/main" val="404168606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gradFill rotWithShape="1">
          <a:gsLst>
            <a:gs pos="0">
              <a:srgbClr val="FF0080"/>
            </a:gs>
            <a:gs pos="20000">
              <a:srgbClr val="FF6FCF"/>
            </a:gs>
            <a:gs pos="55000">
              <a:srgbClr val="FFFFFF"/>
            </a:gs>
            <a:gs pos="100000">
              <a:srgbClr val="FFFFFF"/>
            </a:gs>
          </a:gsLst>
          <a:lin ang="480000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14400" y="4648200"/>
            <a:ext cx="1496281" cy="1231900"/>
          </a:xfrm>
          <a:prstGeom prst="roundRect">
            <a:avLst>
              <a:gd name="adj" fmla="val 4167"/>
            </a:avLst>
          </a:prstGeom>
          <a:solidFill>
            <a:srgbClr val="FFFFFF"/>
          </a:solidFill>
          <a:ln w="76200" cap="sq">
            <a:solidFill>
              <a:srgbClr val="80008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7"/>
          <p:cNvSpPr txBox="1">
            <a:spLocks noChangeArrowheads="1"/>
          </p:cNvSpPr>
          <p:nvPr/>
        </p:nvSpPr>
        <p:spPr bwMode="auto">
          <a:xfrm>
            <a:off x="1006475" y="23637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endParaRPr lang="en-US" sz="1800"/>
          </a:p>
        </p:txBody>
      </p:sp>
      <p:sp>
        <p:nvSpPr>
          <p:cNvPr id="2" name="Title 1"/>
          <p:cNvSpPr>
            <a:spLocks noGrp="1"/>
          </p:cNvSpPr>
          <p:nvPr>
            <p:ph type="ctrTitle"/>
          </p:nvPr>
        </p:nvSpPr>
        <p:spPr>
          <a:xfrm>
            <a:off x="685800" y="381000"/>
            <a:ext cx="7772400" cy="1470025"/>
          </a:xfrm>
        </p:spPr>
        <p:txBody>
          <a:bodyPr>
            <a:normAutofit/>
          </a:bodyPr>
          <a:lstStyle>
            <a:lvl1pPr>
              <a:defRPr sz="4200" b="1"/>
            </a:lvl1pPr>
          </a:lstStyle>
          <a:p>
            <a:r>
              <a:rPr lang="en-US"/>
              <a:t>Click to edit Master title style</a:t>
            </a:r>
            <a:endParaRPr lang="en-US" dirty="0"/>
          </a:p>
        </p:txBody>
      </p:sp>
      <p:sp>
        <p:nvSpPr>
          <p:cNvPr id="3" name="Subtitle 2"/>
          <p:cNvSpPr>
            <a:spLocks noGrp="1"/>
          </p:cNvSpPr>
          <p:nvPr>
            <p:ph type="subTitle" idx="1"/>
          </p:nvPr>
        </p:nvSpPr>
        <p:spPr>
          <a:xfrm>
            <a:off x="4648200" y="2667000"/>
            <a:ext cx="3886200" cy="3124200"/>
          </a:xfrm>
        </p:spPr>
        <p:txBody>
          <a:bodyPr/>
          <a:lstStyle>
            <a:lvl1pPr marL="0" indent="0" algn="r">
              <a:buNone/>
              <a:defRPr baseline="0">
                <a:solidFill>
                  <a:srgbClr val="80008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solidFill>
                  <a:srgbClr val="FFFFFF"/>
                </a:solidFill>
              </a:defRPr>
            </a:lvl1pPr>
          </a:lstStyle>
          <a:p>
            <a:fld id="{E8D60291-E8B3-454D-B410-70C41DEB6643}" type="datetimeFigureOut">
              <a:rPr lang="en-US" smtClean="0"/>
              <a:t>7/31/18</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DEB4C267-EB0E-434F-B35D-DE5DDC1547E2}" type="slidenum">
              <a:rPr lang="en-US" smtClean="0"/>
              <a:t>‹#›</a:t>
            </a:fld>
            <a:endParaRPr lang="en-US"/>
          </a:p>
        </p:txBody>
      </p:sp>
    </p:spTree>
    <p:extLst>
      <p:ext uri="{BB962C8B-B14F-4D97-AF65-F5344CB8AC3E}">
        <p14:creationId xmlns:p14="http://schemas.microsoft.com/office/powerpoint/2010/main" val="165340070"/>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0">
              <a:srgbClr val="FF0080"/>
            </a:gs>
            <a:gs pos="100000">
              <a:srgbClr val="FF6FCF"/>
            </a:gs>
            <a:gs pos="10000">
              <a:schemeClr val="bg1"/>
            </a:gs>
            <a:gs pos="90000">
              <a:schemeClr val="bg1"/>
            </a:gs>
          </a:gsLst>
          <a:lin ang="5400000" scaled="0"/>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67600" y="5334000"/>
            <a:ext cx="1218620" cy="1003300"/>
          </a:xfrm>
          <a:prstGeom prst="roundRect">
            <a:avLst>
              <a:gd name="adj" fmla="val 4167"/>
            </a:avLst>
          </a:prstGeom>
          <a:solidFill>
            <a:srgbClr val="FFFFFF"/>
          </a:solidFill>
          <a:ln w="38100" cap="sq" cmpd="sng">
            <a:solidFill>
              <a:srgbClr val="80008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Title 1"/>
          <p:cNvSpPr>
            <a:spLocks noGrp="1"/>
          </p:cNvSpPr>
          <p:nvPr>
            <p:ph type="title"/>
          </p:nvPr>
        </p:nvSpPr>
        <p:spPr>
          <a:xfrm>
            <a:off x="457200" y="304800"/>
            <a:ext cx="8229600" cy="1143000"/>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E8D60291-E8B3-454D-B410-70C41DEB6643}" type="datetimeFigureOut">
              <a:rPr lang="en-US" smtClean="0"/>
              <a:t>7/31/18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EB4C267-EB0E-434F-B35D-DE5DDC1547E2}" type="slidenum">
              <a:rPr lang="en-US" smtClean="0"/>
              <a:t>‹#›</a:t>
            </a:fld>
            <a:endParaRPr lang="en-US"/>
          </a:p>
        </p:txBody>
      </p:sp>
    </p:spTree>
    <p:extLst>
      <p:ext uri="{BB962C8B-B14F-4D97-AF65-F5344CB8AC3E}">
        <p14:creationId xmlns:p14="http://schemas.microsoft.com/office/powerpoint/2010/main" val="2975117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bg>
      <p:bgPr>
        <a:gradFill rotWithShape="1">
          <a:gsLst>
            <a:gs pos="1000">
              <a:srgbClr val="800080"/>
            </a:gs>
            <a:gs pos="19000">
              <a:srgbClr val="8000FF">
                <a:alpha val="62000"/>
              </a:srgbClr>
            </a:gs>
            <a:gs pos="55000">
              <a:schemeClr val="accent4">
                <a:lumMod val="20000"/>
                <a:lumOff val="80000"/>
              </a:schemeClr>
            </a:gs>
          </a:gsLst>
          <a:lin ang="48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14400" y="4648200"/>
            <a:ext cx="1496281" cy="1231900"/>
          </a:xfrm>
          <a:prstGeom prst="roundRect">
            <a:avLst>
              <a:gd name="adj" fmla="val 4167"/>
            </a:avLst>
          </a:prstGeom>
          <a:solidFill>
            <a:srgbClr val="FFFFFF"/>
          </a:solidFill>
          <a:ln w="76200" cap="sq">
            <a:solidFill>
              <a:srgbClr val="80008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Title 1"/>
          <p:cNvSpPr>
            <a:spLocks noGrp="1"/>
          </p:cNvSpPr>
          <p:nvPr>
            <p:ph type="ctrTitle"/>
          </p:nvPr>
        </p:nvSpPr>
        <p:spPr>
          <a:xfrm>
            <a:off x="685800" y="381000"/>
            <a:ext cx="7772400" cy="1470025"/>
          </a:xfrm>
        </p:spPr>
        <p:txBody>
          <a:bodyPr>
            <a:normAutofit/>
          </a:bodyPr>
          <a:lstStyle>
            <a:lvl1pPr>
              <a:defRPr sz="4200" b="1"/>
            </a:lvl1pPr>
          </a:lstStyle>
          <a:p>
            <a:r>
              <a:rPr lang="en-US"/>
              <a:t>Click to edit Master title style</a:t>
            </a:r>
            <a:endParaRPr lang="en-US" dirty="0"/>
          </a:p>
        </p:txBody>
      </p:sp>
      <p:sp>
        <p:nvSpPr>
          <p:cNvPr id="3" name="Subtitle 2"/>
          <p:cNvSpPr>
            <a:spLocks noGrp="1"/>
          </p:cNvSpPr>
          <p:nvPr>
            <p:ph type="subTitle" idx="1"/>
          </p:nvPr>
        </p:nvSpPr>
        <p:spPr>
          <a:xfrm>
            <a:off x="4648200" y="2667000"/>
            <a:ext cx="3886200" cy="3124200"/>
          </a:xfrm>
        </p:spPr>
        <p:txBody>
          <a:bodyPr/>
          <a:lstStyle>
            <a:lvl1pPr marL="0" indent="0" algn="r">
              <a:buNone/>
              <a:defRPr baseline="0">
                <a:solidFill>
                  <a:srgbClr val="80008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solidFill>
                  <a:srgbClr val="FFFFFF"/>
                </a:solidFill>
              </a:defRPr>
            </a:lvl1pPr>
          </a:lstStyle>
          <a:p>
            <a:fld id="{E8D60291-E8B3-454D-B410-70C41DEB6643}" type="datetimeFigureOut">
              <a:rPr lang="en-US" smtClean="0"/>
              <a:t>7/31/18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solidFill>
                  <a:srgbClr val="FFFFFF"/>
                </a:solidFill>
              </a:defRPr>
            </a:lvl1pPr>
          </a:lstStyle>
          <a:p>
            <a:fld id="{DEB4C267-EB0E-434F-B35D-DE5DDC1547E2}" type="slidenum">
              <a:rPr lang="en-US" smtClean="0"/>
              <a:t>‹#›</a:t>
            </a:fld>
            <a:endParaRPr lang="en-US"/>
          </a:p>
        </p:txBody>
      </p:sp>
    </p:spTree>
    <p:extLst>
      <p:ext uri="{BB962C8B-B14F-4D97-AF65-F5344CB8AC3E}">
        <p14:creationId xmlns:p14="http://schemas.microsoft.com/office/powerpoint/2010/main" val="1096502566"/>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flip="none" rotWithShape="1">
          <a:gsLst>
            <a:gs pos="0">
              <a:srgbClr val="800080"/>
            </a:gs>
            <a:gs pos="100000">
              <a:srgbClr val="CC66FF"/>
            </a:gs>
            <a:gs pos="10000">
              <a:schemeClr val="bg1"/>
            </a:gs>
            <a:gs pos="90000">
              <a:schemeClr val="bg1"/>
            </a:gs>
          </a:gsLst>
          <a:lin ang="5400000" scaled="0"/>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67600" y="5334000"/>
            <a:ext cx="1218620" cy="1003300"/>
          </a:xfrm>
          <a:prstGeom prst="roundRect">
            <a:avLst>
              <a:gd name="adj" fmla="val 4167"/>
            </a:avLst>
          </a:prstGeom>
          <a:solidFill>
            <a:srgbClr val="FFFFFF"/>
          </a:solidFill>
          <a:ln w="38100" cap="sq" cmpd="sng">
            <a:solidFill>
              <a:srgbClr val="80008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Title 1"/>
          <p:cNvSpPr>
            <a:spLocks noGrp="1"/>
          </p:cNvSpPr>
          <p:nvPr>
            <p:ph type="title"/>
          </p:nvPr>
        </p:nvSpPr>
        <p:spPr>
          <a:xfrm>
            <a:off x="457200" y="304800"/>
            <a:ext cx="8229600" cy="1143000"/>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E8D60291-E8B3-454D-B410-70C41DEB6643}" type="datetimeFigureOut">
              <a:rPr lang="en-US" smtClean="0"/>
              <a:t>7/31/18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EB4C267-EB0E-434F-B35D-DE5DDC1547E2}" type="slidenum">
              <a:rPr lang="en-US" smtClean="0"/>
              <a:t>‹#›</a:t>
            </a:fld>
            <a:endParaRPr lang="en-US"/>
          </a:p>
        </p:txBody>
      </p:sp>
    </p:spTree>
    <p:extLst>
      <p:ext uri="{BB962C8B-B14F-4D97-AF65-F5344CB8AC3E}">
        <p14:creationId xmlns:p14="http://schemas.microsoft.com/office/powerpoint/2010/main" val="142896114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E8D60291-E8B3-454D-B410-70C41DEB6643}" type="datetimeFigureOut">
              <a:rPr lang="en-US" smtClean="0"/>
              <a:t>7/31/18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B4C267-EB0E-434F-B35D-DE5DDC1547E2}" type="slidenum">
              <a:rPr lang="en-US" smtClean="0"/>
              <a:t>‹#›</a:t>
            </a:fld>
            <a:endParaRPr lang="en-US"/>
          </a:p>
        </p:txBody>
      </p:sp>
    </p:spTree>
    <p:extLst>
      <p:ext uri="{BB962C8B-B14F-4D97-AF65-F5344CB8AC3E}">
        <p14:creationId xmlns:p14="http://schemas.microsoft.com/office/powerpoint/2010/main" val="98387988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Pr>
        <a:gradFill flip="none" rotWithShape="1">
          <a:gsLst>
            <a:gs pos="0">
              <a:schemeClr val="accent1">
                <a:lumMod val="75000"/>
              </a:schemeClr>
            </a:gs>
            <a:gs pos="100000">
              <a:schemeClr val="tx2">
                <a:lumMod val="60000"/>
                <a:lumOff val="40000"/>
              </a:schemeClr>
            </a:gs>
            <a:gs pos="10000">
              <a:schemeClr val="bg1"/>
            </a:gs>
            <a:gs pos="90000">
              <a:schemeClr val="bg1"/>
            </a:gs>
          </a:gsLst>
          <a:lin ang="5400000" scaled="0"/>
          <a:tileRect/>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745920" y="5486400"/>
            <a:ext cx="864680" cy="777240"/>
          </a:xfrm>
          <a:prstGeom prst="roundRect">
            <a:avLst>
              <a:gd name="adj" fmla="val 4167"/>
            </a:avLst>
          </a:prstGeom>
          <a:solidFill>
            <a:srgbClr val="FFFFFF"/>
          </a:solidFill>
          <a:ln w="38100" cap="sq" cmpd="sng">
            <a:solidFill>
              <a:srgbClr val="17375E"/>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fld id="{E8D60291-E8B3-454D-B410-70C41DEB6643}" type="datetimeFigureOut">
              <a:rPr lang="en-US" smtClean="0"/>
              <a:t>7/31/18</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DEB4C267-EB0E-434F-B35D-DE5DDC1547E2}" type="slidenum">
              <a:rPr lang="en-US" smtClean="0"/>
              <a:t>‹#›</a:t>
            </a:fld>
            <a:endParaRPr lang="en-US"/>
          </a:p>
        </p:txBody>
      </p:sp>
    </p:spTree>
    <p:extLst>
      <p:ext uri="{BB962C8B-B14F-4D97-AF65-F5344CB8AC3E}">
        <p14:creationId xmlns:p14="http://schemas.microsoft.com/office/powerpoint/2010/main" val="1009402942"/>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flip="none" rotWithShape="1">
          <a:gsLst>
            <a:gs pos="0">
              <a:schemeClr val="accent1">
                <a:lumMod val="75000"/>
              </a:schemeClr>
            </a:gs>
            <a:gs pos="100000">
              <a:schemeClr val="tx2">
                <a:lumMod val="60000"/>
                <a:lumOff val="40000"/>
              </a:schemeClr>
            </a:gs>
            <a:gs pos="10000">
              <a:schemeClr val="bg1"/>
            </a:gs>
            <a:gs pos="90000">
              <a:schemeClr val="bg1"/>
            </a:gs>
          </a:gsLst>
          <a:lin ang="5400000" scaled="0"/>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745920" y="5486400"/>
            <a:ext cx="864680" cy="777240"/>
          </a:xfrm>
          <a:prstGeom prst="roundRect">
            <a:avLst>
              <a:gd name="adj" fmla="val 4167"/>
            </a:avLst>
          </a:prstGeom>
          <a:solidFill>
            <a:srgbClr val="FFFFFF"/>
          </a:solidFill>
          <a:ln w="38100" cap="sq" cmpd="sng">
            <a:solidFill>
              <a:srgbClr val="17375E"/>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p:txBody>
          <a:bodyPr/>
          <a:lstStyle>
            <a:lvl1pPr>
              <a:defRPr/>
            </a:lvl1pPr>
          </a:lstStyle>
          <a:p>
            <a:fld id="{E8D60291-E8B3-454D-B410-70C41DEB6643}" type="datetimeFigureOut">
              <a:rPr lang="en-US" smtClean="0"/>
              <a:t>7/31/18</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DEB4C267-EB0E-434F-B35D-DE5DDC1547E2}" type="slidenum">
              <a:rPr lang="en-US" smtClean="0"/>
              <a:t>‹#›</a:t>
            </a:fld>
            <a:endParaRPr lang="en-US"/>
          </a:p>
        </p:txBody>
      </p:sp>
    </p:spTree>
    <p:extLst>
      <p:ext uri="{BB962C8B-B14F-4D97-AF65-F5344CB8AC3E}">
        <p14:creationId xmlns:p14="http://schemas.microsoft.com/office/powerpoint/2010/main" val="1379415154"/>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flip="none" rotWithShape="1">
          <a:gsLst>
            <a:gs pos="0">
              <a:schemeClr val="accent1">
                <a:lumMod val="75000"/>
              </a:schemeClr>
            </a:gs>
            <a:gs pos="100000">
              <a:schemeClr val="tx2">
                <a:lumMod val="60000"/>
                <a:lumOff val="40000"/>
              </a:schemeClr>
            </a:gs>
            <a:gs pos="10000">
              <a:schemeClr val="bg1"/>
            </a:gs>
            <a:gs pos="90000">
              <a:schemeClr val="bg1"/>
            </a:gs>
          </a:gsLst>
          <a:lin ang="5400000" scaled="0"/>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745920" y="5486400"/>
            <a:ext cx="864680" cy="777240"/>
          </a:xfrm>
          <a:prstGeom prst="roundRect">
            <a:avLst>
              <a:gd name="adj" fmla="val 4167"/>
            </a:avLst>
          </a:prstGeom>
          <a:solidFill>
            <a:srgbClr val="FFFFFF"/>
          </a:solidFill>
          <a:ln w="38100" cap="sq" cmpd="sng">
            <a:solidFill>
              <a:srgbClr val="17375E"/>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fld id="{E8D60291-E8B3-454D-B410-70C41DEB6643}" type="datetimeFigureOut">
              <a:rPr lang="en-US" smtClean="0"/>
              <a:t>7/31/18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B4C267-EB0E-434F-B35D-DE5DDC1547E2}" type="slidenum">
              <a:rPr lang="en-US" smtClean="0"/>
              <a:t>‹#›</a:t>
            </a:fld>
            <a:endParaRPr lang="en-US"/>
          </a:p>
        </p:txBody>
      </p:sp>
    </p:spTree>
    <p:extLst>
      <p:ext uri="{BB962C8B-B14F-4D97-AF65-F5344CB8AC3E}">
        <p14:creationId xmlns:p14="http://schemas.microsoft.com/office/powerpoint/2010/main" val="752378314"/>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E8D60291-E8B3-454D-B410-70C41DEB6643}" type="datetimeFigureOut">
              <a:rPr lang="en-US" smtClean="0"/>
              <a:t>7/31/18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DEB4C267-EB0E-434F-B35D-DE5DDC1547E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Lst>
  <p:transition spd="slow">
    <p:push dir="u"/>
  </p:transition>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ctrTitle"/>
          </p:nvPr>
        </p:nvSpPr>
        <p:spPr/>
        <p:txBody>
          <a:bodyPr/>
          <a:lstStyle/>
          <a:p>
            <a:pPr fontAlgn="auto">
              <a:spcAft>
                <a:spcPts val="0"/>
              </a:spcAft>
              <a:defRPr/>
            </a:pPr>
            <a:r>
              <a:rPr lang="en-US" sz="4800" dirty="0">
                <a:solidFill>
                  <a:schemeClr val="accent4">
                    <a:lumMod val="50000"/>
                  </a:schemeClr>
                </a:solidFill>
                <a:latin typeface="STKaiti"/>
                <a:ea typeface="STKaiti"/>
              </a:rPr>
              <a:t>PowerSchool</a:t>
            </a:r>
          </a:p>
        </p:txBody>
      </p:sp>
      <p:sp>
        <p:nvSpPr>
          <p:cNvPr id="5" name="Rectangle 2"/>
          <p:cNvSpPr txBox="1">
            <a:spLocks noChangeArrowheads="1"/>
          </p:cNvSpPr>
          <p:nvPr/>
        </p:nvSpPr>
        <p:spPr bwMode="auto">
          <a:xfrm>
            <a:off x="990600" y="2590800"/>
            <a:ext cx="69342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200" b="1"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484632" fontAlgn="auto">
              <a:spcAft>
                <a:spcPts val="0"/>
              </a:spcAft>
              <a:defRPr/>
            </a:pPr>
            <a:r>
              <a:rPr lang="en-US" sz="3600" dirty="0">
                <a:solidFill>
                  <a:schemeClr val="accent4">
                    <a:lumMod val="75000"/>
                  </a:schemeClr>
                </a:solidFill>
              </a:rPr>
              <a:t>Attendance and Attendance Reports</a:t>
            </a:r>
          </a:p>
        </p:txBody>
      </p:sp>
    </p:spTree>
    <p:extLst>
      <p:ext uri="{BB962C8B-B14F-4D97-AF65-F5344CB8AC3E}">
        <p14:creationId xmlns:p14="http://schemas.microsoft.com/office/powerpoint/2010/main" val="3286269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dirty="0"/>
              <a:t>Attendance Today Attendance</a:t>
            </a:r>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121" t="8899" r="16282"/>
          <a:stretch/>
        </p:blipFill>
        <p:spPr bwMode="auto">
          <a:xfrm>
            <a:off x="4038600" y="990600"/>
            <a:ext cx="3432370" cy="5668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90600" y="2286000"/>
            <a:ext cx="3124200" cy="2554545"/>
          </a:xfrm>
          <a:prstGeom prst="rect">
            <a:avLst/>
          </a:prstGeom>
          <a:solidFill>
            <a:srgbClr val="EBB853"/>
          </a:solidFill>
        </p:spPr>
        <p:txBody>
          <a:bodyPr wrap="square" rtlCol="0">
            <a:spAutoFit/>
          </a:bodyPr>
          <a:lstStyle/>
          <a:p>
            <a:r>
              <a:rPr lang="en-US" sz="3200" dirty="0"/>
              <a:t>Can quickly change individual attendance from here-Make sure click submit!</a:t>
            </a:r>
          </a:p>
        </p:txBody>
      </p:sp>
    </p:spTree>
    <p:extLst>
      <p:ext uri="{BB962C8B-B14F-4D97-AF65-F5344CB8AC3E}">
        <p14:creationId xmlns:p14="http://schemas.microsoft.com/office/powerpoint/2010/main" val="407705356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520" y="1"/>
            <a:ext cx="6965245" cy="990600"/>
          </a:xfrm>
          <a:noFill/>
        </p:spPr>
        <p:txBody>
          <a:bodyPr/>
          <a:lstStyle/>
          <a:p>
            <a:pPr algn="ctr"/>
            <a:r>
              <a:rPr lang="en-US" dirty="0"/>
              <a:t>Attendance Reports</a:t>
            </a:r>
          </a:p>
        </p:txBody>
      </p:sp>
      <p:sp>
        <p:nvSpPr>
          <p:cNvPr id="3" name="Content Placeholder 2"/>
          <p:cNvSpPr>
            <a:spLocks noGrp="1"/>
          </p:cNvSpPr>
          <p:nvPr>
            <p:ph idx="1"/>
          </p:nvPr>
        </p:nvSpPr>
        <p:spPr>
          <a:xfrm>
            <a:off x="1463040" y="5105399"/>
            <a:ext cx="6196405" cy="617669"/>
          </a:xfrm>
        </p:spPr>
        <p:txBody>
          <a:bodyPr>
            <a:noAutofit/>
          </a:bodyPr>
          <a:lstStyle/>
          <a:p>
            <a:r>
              <a:rPr lang="en-US" sz="4000" dirty="0"/>
              <a:t>Start Page&gt;Attendance</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844" t="22968" r="6116" b="42026"/>
          <a:stretch/>
        </p:blipFill>
        <p:spPr bwMode="auto">
          <a:xfrm>
            <a:off x="146969" y="1371599"/>
            <a:ext cx="8844631" cy="3633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35787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568" t="23285" r="15233" b="9712"/>
          <a:stretch/>
        </p:blipFill>
        <p:spPr bwMode="auto">
          <a:xfrm>
            <a:off x="1179286" y="674914"/>
            <a:ext cx="6821714" cy="6139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107520" y="0"/>
            <a:ext cx="6965245" cy="718457"/>
          </a:xfrm>
          <a:noFill/>
        </p:spPr>
        <p:txBody>
          <a:bodyPr>
            <a:normAutofit fontScale="90000"/>
          </a:bodyPr>
          <a:lstStyle/>
          <a:p>
            <a:r>
              <a:rPr lang="en-US" dirty="0"/>
              <a:t>Attendance Under Reports</a:t>
            </a:r>
          </a:p>
        </p:txBody>
      </p:sp>
    </p:spTree>
    <p:extLst>
      <p:ext uri="{BB962C8B-B14F-4D97-AF65-F5344CB8AC3E}">
        <p14:creationId xmlns:p14="http://schemas.microsoft.com/office/powerpoint/2010/main" val="35810374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228600"/>
            <a:ext cx="8229600" cy="1143000"/>
          </a:xfrm>
        </p:spPr>
        <p:txBody>
          <a:bodyPr/>
          <a:lstStyle/>
          <a:p>
            <a:r>
              <a:rPr lang="en-US" dirty="0"/>
              <a:t>Reports</a:t>
            </a:r>
          </a:p>
        </p:txBody>
      </p:sp>
      <p:sp>
        <p:nvSpPr>
          <p:cNvPr id="3" name="Content Placeholder 2"/>
          <p:cNvSpPr>
            <a:spLocks noGrp="1"/>
          </p:cNvSpPr>
          <p:nvPr>
            <p:ph idx="1"/>
          </p:nvPr>
        </p:nvSpPr>
        <p:spPr>
          <a:xfrm>
            <a:off x="209549" y="785180"/>
            <a:ext cx="6666593" cy="662620"/>
          </a:xfrm>
          <a:solidFill>
            <a:srgbClr val="EBB853"/>
          </a:solidFill>
        </p:spPr>
        <p:txBody>
          <a:bodyPr>
            <a:normAutofit/>
          </a:bodyPr>
          <a:lstStyle/>
          <a:p>
            <a:r>
              <a:rPr lang="en-US" sz="2800" dirty="0"/>
              <a:t>Teacher Attendance Submission Status</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40" t="24077" r="8352" b="15731"/>
          <a:stretch/>
        </p:blipFill>
        <p:spPr bwMode="auto">
          <a:xfrm>
            <a:off x="187779" y="1128485"/>
            <a:ext cx="7519308" cy="5515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3257550" y="2797687"/>
            <a:ext cx="1524000" cy="369332"/>
          </a:xfrm>
          <a:prstGeom prst="rect">
            <a:avLst/>
          </a:prstGeom>
          <a:solidFill>
            <a:srgbClr val="EBB853"/>
          </a:solidFill>
        </p:spPr>
        <p:txBody>
          <a:bodyPr wrap="square" rtlCol="0">
            <a:spAutoFit/>
          </a:bodyPr>
          <a:lstStyle/>
          <a:p>
            <a:r>
              <a:rPr lang="en-US" dirty="0"/>
              <a:t>SOME done</a:t>
            </a:r>
          </a:p>
        </p:txBody>
      </p:sp>
      <p:sp>
        <p:nvSpPr>
          <p:cNvPr id="18" name="TextBox 17"/>
          <p:cNvSpPr txBox="1"/>
          <p:nvPr/>
        </p:nvSpPr>
        <p:spPr>
          <a:xfrm>
            <a:off x="1295400" y="2921783"/>
            <a:ext cx="1524000" cy="369332"/>
          </a:xfrm>
          <a:prstGeom prst="rect">
            <a:avLst/>
          </a:prstGeom>
          <a:solidFill>
            <a:srgbClr val="EBB853"/>
          </a:solidFill>
        </p:spPr>
        <p:txBody>
          <a:bodyPr wrap="square" rtlCol="0">
            <a:spAutoFit/>
          </a:bodyPr>
          <a:lstStyle/>
          <a:p>
            <a:r>
              <a:rPr lang="en-US" dirty="0"/>
              <a:t>NONE done</a:t>
            </a:r>
          </a:p>
        </p:txBody>
      </p:sp>
      <p:sp>
        <p:nvSpPr>
          <p:cNvPr id="19" name="TextBox 18"/>
          <p:cNvSpPr txBox="1"/>
          <p:nvPr/>
        </p:nvSpPr>
        <p:spPr>
          <a:xfrm>
            <a:off x="1576841" y="4964668"/>
            <a:ext cx="1524000" cy="369332"/>
          </a:xfrm>
          <a:prstGeom prst="rect">
            <a:avLst/>
          </a:prstGeom>
          <a:solidFill>
            <a:srgbClr val="EBB853"/>
          </a:solidFill>
        </p:spPr>
        <p:txBody>
          <a:bodyPr wrap="square" rtlCol="0">
            <a:spAutoFit/>
          </a:bodyPr>
          <a:lstStyle/>
          <a:p>
            <a:r>
              <a:rPr lang="en-US" dirty="0"/>
              <a:t>ALL done</a:t>
            </a:r>
          </a:p>
        </p:txBody>
      </p:sp>
      <p:cxnSp>
        <p:nvCxnSpPr>
          <p:cNvPr id="12" name="Straight Arrow Connector 11"/>
          <p:cNvCxnSpPr/>
          <p:nvPr/>
        </p:nvCxnSpPr>
        <p:spPr>
          <a:xfrm>
            <a:off x="1767341" y="1751012"/>
            <a:ext cx="1333500" cy="1"/>
          </a:xfrm>
          <a:prstGeom prst="straightConnector1">
            <a:avLst/>
          </a:prstGeom>
          <a:ln w="2222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094241" y="5334000"/>
            <a:ext cx="1339850" cy="744851"/>
          </a:xfrm>
          <a:prstGeom prst="straightConnector1">
            <a:avLst/>
          </a:prstGeom>
          <a:ln w="2222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979715" y="3291115"/>
            <a:ext cx="784451" cy="874544"/>
          </a:xfrm>
          <a:prstGeom prst="straightConnector1">
            <a:avLst/>
          </a:prstGeom>
          <a:ln w="2222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343400" y="3167019"/>
            <a:ext cx="838200" cy="998640"/>
          </a:xfrm>
          <a:prstGeom prst="straightConnector1">
            <a:avLst/>
          </a:prstGeom>
          <a:ln w="2222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03522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2915"/>
            <a:ext cx="6965245" cy="821485"/>
          </a:xfrm>
          <a:noFill/>
        </p:spPr>
        <p:txBody>
          <a:bodyPr/>
          <a:lstStyle/>
          <a:p>
            <a:r>
              <a:rPr lang="en-US" dirty="0"/>
              <a:t>Power Teacher Attendance</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22" t="11404" r="41540" b="30303"/>
          <a:stretch/>
        </p:blipFill>
        <p:spPr bwMode="auto">
          <a:xfrm>
            <a:off x="567514" y="907143"/>
            <a:ext cx="6595286" cy="5569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87856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500" fill="hold"/>
                                        <p:tgtEl>
                                          <p:spTgt spid="8194"/>
                                        </p:tgtEl>
                                        <p:attrNameLst>
                                          <p:attrName>ppt_x</p:attrName>
                                        </p:attrNameLst>
                                      </p:cBhvr>
                                      <p:tavLst>
                                        <p:tav tm="0">
                                          <p:val>
                                            <p:strVal val="#ppt_x"/>
                                          </p:val>
                                        </p:tav>
                                        <p:tav tm="100000">
                                          <p:val>
                                            <p:strVal val="#ppt_x"/>
                                          </p:val>
                                        </p:tav>
                                      </p:tavLst>
                                    </p:anim>
                                    <p:anim calcmode="lin" valueType="num">
                                      <p:cBhvr additive="base">
                                        <p:cTn id="1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t>Absentee Report</a:t>
            </a:r>
          </a:p>
        </p:txBody>
      </p:sp>
      <p:sp>
        <p:nvSpPr>
          <p:cNvPr id="3" name="Content Placeholder 2"/>
          <p:cNvSpPr>
            <a:spLocks noGrp="1"/>
          </p:cNvSpPr>
          <p:nvPr>
            <p:ph idx="1"/>
          </p:nvPr>
        </p:nvSpPr>
        <p:spPr/>
        <p:txBody>
          <a:bodyPr/>
          <a:lstStyle/>
          <a:p>
            <a:r>
              <a:rPr lang="en-US" dirty="0"/>
              <a:t>Can search for specific codes</a:t>
            </a:r>
          </a:p>
          <a:p>
            <a:r>
              <a:rPr lang="en-US" dirty="0"/>
              <a:t>Pull only A’s to check if need to fix</a:t>
            </a:r>
          </a:p>
          <a:p>
            <a:r>
              <a:rPr lang="en-US" dirty="0"/>
              <a:t>If making calls click on “Include Verification Line” at bottom</a:t>
            </a:r>
          </a:p>
        </p:txBody>
      </p:sp>
    </p:spTree>
    <p:extLst>
      <p:ext uri="{BB962C8B-B14F-4D97-AF65-F5344CB8AC3E}">
        <p14:creationId xmlns:p14="http://schemas.microsoft.com/office/powerpoint/2010/main" val="1267842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12" t="13623" r="5719"/>
          <a:stretch/>
        </p:blipFill>
        <p:spPr bwMode="auto">
          <a:xfrm>
            <a:off x="816429" y="324305"/>
            <a:ext cx="7866744" cy="791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33400" y="-287110"/>
            <a:ext cx="4357914" cy="1164771"/>
          </a:xfrm>
          <a:solidFill>
            <a:srgbClr val="EBB853"/>
          </a:solidFill>
        </p:spPr>
        <p:txBody>
          <a:bodyPr/>
          <a:lstStyle/>
          <a:p>
            <a:r>
              <a:rPr lang="en-US" dirty="0"/>
              <a:t>Absentee Report</a:t>
            </a:r>
          </a:p>
        </p:txBody>
      </p:sp>
      <p:sp>
        <p:nvSpPr>
          <p:cNvPr id="9" name="TextBox 8"/>
          <p:cNvSpPr txBox="1"/>
          <p:nvPr/>
        </p:nvSpPr>
        <p:spPr>
          <a:xfrm>
            <a:off x="6477000" y="3467856"/>
            <a:ext cx="2362200" cy="1077218"/>
          </a:xfrm>
          <a:prstGeom prst="rect">
            <a:avLst/>
          </a:prstGeom>
          <a:solidFill>
            <a:srgbClr val="EBB853"/>
          </a:solidFill>
        </p:spPr>
        <p:txBody>
          <a:bodyPr wrap="square" rtlCol="0">
            <a:spAutoFit/>
          </a:bodyPr>
          <a:lstStyle/>
          <a:p>
            <a:pPr algn="ctr"/>
            <a:r>
              <a:rPr lang="en-US" sz="3200" dirty="0"/>
              <a:t>Click codes</a:t>
            </a:r>
          </a:p>
          <a:p>
            <a:pPr algn="ctr"/>
            <a:r>
              <a:rPr lang="en-US" sz="3200" dirty="0"/>
              <a:t>(</a:t>
            </a:r>
            <a:r>
              <a:rPr lang="en-US" sz="3200" dirty="0" err="1"/>
              <a:t>cntrl</a:t>
            </a:r>
            <a:r>
              <a:rPr lang="en-US" sz="3200" dirty="0"/>
              <a:t> key)</a:t>
            </a:r>
          </a:p>
        </p:txBody>
      </p:sp>
      <p:cxnSp>
        <p:nvCxnSpPr>
          <p:cNvPr id="8" name="Straight Arrow Connector 7"/>
          <p:cNvCxnSpPr/>
          <p:nvPr/>
        </p:nvCxnSpPr>
        <p:spPr>
          <a:xfrm flipH="1">
            <a:off x="5715000" y="4252686"/>
            <a:ext cx="762000" cy="308428"/>
          </a:xfrm>
          <a:prstGeom prst="straightConnector1">
            <a:avLst/>
          </a:prstGeom>
          <a:ln w="2222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905000" y="6019800"/>
            <a:ext cx="2057400" cy="0"/>
          </a:xfrm>
          <a:prstGeom prst="straightConnector1">
            <a:avLst/>
          </a:prstGeom>
          <a:ln w="2222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44145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2448" t="25502" r="24997"/>
          <a:stretch/>
        </p:blipFill>
        <p:spPr bwMode="auto">
          <a:xfrm>
            <a:off x="1752600" y="0"/>
            <a:ext cx="5776686" cy="6826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038577" y="0"/>
            <a:ext cx="6965245" cy="1202485"/>
          </a:xfrm>
          <a:solidFill>
            <a:srgbClr val="EBB853"/>
          </a:solidFill>
        </p:spPr>
        <p:txBody>
          <a:bodyPr>
            <a:normAutofit fontScale="90000"/>
          </a:bodyPr>
          <a:lstStyle/>
          <a:p>
            <a:r>
              <a:rPr lang="en-US" dirty="0"/>
              <a:t>Absentee Report Result    </a:t>
            </a:r>
            <a:br>
              <a:rPr lang="en-US" dirty="0"/>
            </a:br>
            <a:r>
              <a:rPr lang="en-US" dirty="0"/>
              <a:t> </a:t>
            </a:r>
            <a:r>
              <a:rPr lang="en-US" sz="3600" dirty="0"/>
              <a:t>(with Verification Line)</a:t>
            </a:r>
          </a:p>
        </p:txBody>
      </p:sp>
      <p:cxnSp>
        <p:nvCxnSpPr>
          <p:cNvPr id="7" name="Straight Arrow Connector 6"/>
          <p:cNvCxnSpPr/>
          <p:nvPr/>
        </p:nvCxnSpPr>
        <p:spPr>
          <a:xfrm>
            <a:off x="1752600" y="5086350"/>
            <a:ext cx="2079171" cy="1361979"/>
          </a:xfrm>
          <a:prstGeom prst="straightConnector1">
            <a:avLst/>
          </a:prstGeom>
          <a:ln w="22225" cmpd="sng">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5638800" y="3413124"/>
            <a:ext cx="1367971" cy="391886"/>
          </a:xfrm>
          <a:prstGeom prst="straightConnector1">
            <a:avLst/>
          </a:prstGeom>
          <a:ln w="22225" cmpd="sng">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3" name="Diagonal Stripe 2"/>
          <p:cNvSpPr/>
          <p:nvPr/>
        </p:nvSpPr>
        <p:spPr>
          <a:xfrm rot="447169">
            <a:off x="2520732" y="1316734"/>
            <a:ext cx="1276017" cy="177689"/>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943" y="1308796"/>
            <a:ext cx="997857" cy="13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257" y="1914525"/>
            <a:ext cx="1000125"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4743" y="2514600"/>
            <a:ext cx="1000125"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256" y="3136446"/>
            <a:ext cx="1000125"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8457" y="3738335"/>
            <a:ext cx="1000125"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8456" y="4343400"/>
            <a:ext cx="1000125"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256" y="4953000"/>
            <a:ext cx="1000125"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257" y="5562600"/>
            <a:ext cx="1000125"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3939" y="1914525"/>
            <a:ext cx="1309916" cy="96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9335" y="2515507"/>
            <a:ext cx="1000125"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7308" y="3124200"/>
            <a:ext cx="1000125"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7307" y="3738335"/>
            <a:ext cx="1000125"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9335" y="4335689"/>
            <a:ext cx="1000125"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8364" y="4953000"/>
            <a:ext cx="1000125"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7852" y="5617928"/>
            <a:ext cx="1258811" cy="7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28597" y="2398454"/>
            <a:ext cx="2514600" cy="2554545"/>
          </a:xfrm>
          <a:prstGeom prst="rect">
            <a:avLst/>
          </a:prstGeom>
          <a:solidFill>
            <a:srgbClr val="EBB853"/>
          </a:solidFill>
        </p:spPr>
        <p:txBody>
          <a:bodyPr wrap="square" rtlCol="0">
            <a:spAutoFit/>
          </a:bodyPr>
          <a:lstStyle/>
          <a:p>
            <a:pPr algn="ctr"/>
            <a:r>
              <a:rPr lang="en-US" sz="2000" dirty="0"/>
              <a:t>You can go to the individual student screen to do attendance or click function to chose a group  and function. (Great place to use the </a:t>
            </a:r>
            <a:r>
              <a:rPr lang="en-US" sz="2000" dirty="0" err="1"/>
              <a:t>cntrl</a:t>
            </a:r>
            <a:r>
              <a:rPr lang="en-US" sz="2000" dirty="0"/>
              <a:t> quick tip)</a:t>
            </a:r>
          </a:p>
        </p:txBody>
      </p:sp>
    </p:spTree>
    <p:extLst>
      <p:ext uri="{BB962C8B-B14F-4D97-AF65-F5344CB8AC3E}">
        <p14:creationId xmlns:p14="http://schemas.microsoft.com/office/powerpoint/2010/main" val="31313501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329714" cy="1371600"/>
          </a:xfrm>
        </p:spPr>
        <p:txBody>
          <a:bodyPr>
            <a:normAutofit/>
          </a:bodyPr>
          <a:lstStyle/>
          <a:p>
            <a:r>
              <a:rPr lang="en-US" sz="2800" dirty="0"/>
              <a:t>Hold Ctrl key as you click on each name to select multiple students.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19" t="18899" r="20249" b="36309"/>
          <a:stretch/>
        </p:blipFill>
        <p:spPr bwMode="auto">
          <a:xfrm>
            <a:off x="381000" y="1455385"/>
            <a:ext cx="7329714" cy="436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76800" y="4854689"/>
            <a:ext cx="2514600" cy="1938992"/>
          </a:xfrm>
          <a:prstGeom prst="rect">
            <a:avLst/>
          </a:prstGeom>
          <a:solidFill>
            <a:srgbClr val="EBB853"/>
          </a:solidFill>
        </p:spPr>
        <p:txBody>
          <a:bodyPr wrap="square" rtlCol="0">
            <a:spAutoFit/>
          </a:bodyPr>
          <a:lstStyle/>
          <a:p>
            <a:pPr algn="ctr"/>
            <a:r>
              <a:rPr lang="en-US" sz="2000" dirty="0"/>
              <a:t>Then click on functions at the bottom and do attendance to mass change a group of students attendance</a:t>
            </a:r>
          </a:p>
        </p:txBody>
      </p:sp>
    </p:spTree>
    <p:extLst>
      <p:ext uri="{BB962C8B-B14F-4D97-AF65-F5344CB8AC3E}">
        <p14:creationId xmlns:p14="http://schemas.microsoft.com/office/powerpoint/2010/main" val="20634111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368" t="8148" r="10922" b="13132"/>
          <a:stretch/>
        </p:blipFill>
        <p:spPr bwMode="auto">
          <a:xfrm>
            <a:off x="609600" y="101600"/>
            <a:ext cx="7489124" cy="6749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4724400" y="539610"/>
            <a:ext cx="1056039" cy="701676"/>
          </a:xfrm>
          <a:prstGeom prst="straightConnector1">
            <a:avLst/>
          </a:prstGeom>
          <a:ln w="22225" cmpd="sng">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362200" y="533400"/>
            <a:ext cx="2514600" cy="707886"/>
          </a:xfrm>
          <a:prstGeom prst="rect">
            <a:avLst/>
          </a:prstGeom>
          <a:solidFill>
            <a:srgbClr val="EBB853"/>
          </a:solidFill>
        </p:spPr>
        <p:txBody>
          <a:bodyPr wrap="square" rtlCol="0">
            <a:spAutoFit/>
          </a:bodyPr>
          <a:lstStyle/>
          <a:p>
            <a:pPr algn="ctr"/>
            <a:r>
              <a:rPr lang="en-US" sz="2000" dirty="0"/>
              <a:t>Can change for one day or multiple days</a:t>
            </a:r>
          </a:p>
        </p:txBody>
      </p:sp>
    </p:spTree>
    <p:extLst>
      <p:ext uri="{BB962C8B-B14F-4D97-AF65-F5344CB8AC3E}">
        <p14:creationId xmlns:p14="http://schemas.microsoft.com/office/powerpoint/2010/main" val="242941159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4331"/>
            <a:ext cx="8229600" cy="1143000"/>
          </a:xfrm>
        </p:spPr>
        <p:txBody>
          <a:bodyPr/>
          <a:lstStyle/>
          <a:p>
            <a:r>
              <a:rPr lang="en-US" dirty="0"/>
              <a:t>Attendance Set Up</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8669"/>
            <a:ext cx="7956550" cy="500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2"/>
          <p:cNvSpPr txBox="1">
            <a:spLocks/>
          </p:cNvSpPr>
          <p:nvPr/>
        </p:nvSpPr>
        <p:spPr bwMode="auto">
          <a:xfrm>
            <a:off x="685800" y="6074057"/>
            <a:ext cx="7620000" cy="75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800"/>
              <a:t>Start Page&gt;School</a:t>
            </a:r>
            <a:endParaRPr lang="en-US" sz="2800" dirty="0"/>
          </a:p>
        </p:txBody>
      </p:sp>
      <p:sp>
        <p:nvSpPr>
          <p:cNvPr id="6" name="Flowchart: Terminator 5"/>
          <p:cNvSpPr/>
          <p:nvPr/>
        </p:nvSpPr>
        <p:spPr>
          <a:xfrm>
            <a:off x="247650" y="4495800"/>
            <a:ext cx="1276350" cy="344487"/>
          </a:xfrm>
          <a:prstGeom prst="flowChartTerminator">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84954690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596" y="-21771"/>
            <a:ext cx="6965245" cy="707571"/>
          </a:xfrm>
          <a:noFill/>
        </p:spPr>
        <p:txBody>
          <a:bodyPr>
            <a:normAutofit fontScale="90000"/>
          </a:bodyPr>
          <a:lstStyle/>
          <a:p>
            <a:r>
              <a:rPr lang="en-US" dirty="0"/>
              <a:t>Quick Tip</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051" t="18446" r="4242" b="5962"/>
          <a:stretch/>
        </p:blipFill>
        <p:spPr bwMode="auto">
          <a:xfrm>
            <a:off x="809171" y="666599"/>
            <a:ext cx="7492096" cy="5942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105400" y="1752600"/>
            <a:ext cx="2437491" cy="830997"/>
          </a:xfrm>
          <a:prstGeom prst="rect">
            <a:avLst/>
          </a:prstGeom>
          <a:solidFill>
            <a:srgbClr val="EBB853"/>
          </a:solidFill>
          <a:ln>
            <a:solidFill>
              <a:srgbClr val="EBB853"/>
            </a:solidFill>
          </a:ln>
        </p:spPr>
        <p:txBody>
          <a:bodyPr wrap="square" rtlCol="0">
            <a:spAutoFit/>
          </a:bodyPr>
          <a:lstStyle/>
          <a:p>
            <a:pPr algn="ctr"/>
            <a:r>
              <a:rPr lang="en-US" sz="2400" dirty="0"/>
              <a:t>Click to go to Print Queue</a:t>
            </a:r>
          </a:p>
        </p:txBody>
      </p:sp>
      <p:sp>
        <p:nvSpPr>
          <p:cNvPr id="11" name="TextBox 10"/>
          <p:cNvSpPr txBox="1"/>
          <p:nvPr/>
        </p:nvSpPr>
        <p:spPr>
          <a:xfrm>
            <a:off x="4555219" y="3637719"/>
            <a:ext cx="2502352" cy="707886"/>
          </a:xfrm>
          <a:prstGeom prst="rect">
            <a:avLst/>
          </a:prstGeom>
          <a:solidFill>
            <a:srgbClr val="EBB853"/>
          </a:solidFill>
        </p:spPr>
        <p:txBody>
          <a:bodyPr wrap="square" rtlCol="0">
            <a:spAutoFit/>
          </a:bodyPr>
          <a:lstStyle/>
          <a:p>
            <a:pPr algn="ctr"/>
            <a:r>
              <a:rPr lang="en-US" sz="2000" dirty="0"/>
              <a:t>Check to run same job over again</a:t>
            </a:r>
          </a:p>
        </p:txBody>
      </p:sp>
      <p:cxnSp>
        <p:nvCxnSpPr>
          <p:cNvPr id="9" name="Straight Arrow Connector 8"/>
          <p:cNvCxnSpPr/>
          <p:nvPr/>
        </p:nvCxnSpPr>
        <p:spPr>
          <a:xfrm flipV="1">
            <a:off x="6781800" y="914400"/>
            <a:ext cx="1056039" cy="701676"/>
          </a:xfrm>
          <a:prstGeom prst="straightConnector1">
            <a:avLst/>
          </a:prstGeom>
          <a:ln w="22225" cmpd="sng">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459390" y="4114800"/>
            <a:ext cx="1066800" cy="926812"/>
          </a:xfrm>
          <a:prstGeom prst="straightConnector1">
            <a:avLst/>
          </a:prstGeom>
          <a:ln w="22225" cmpd="sng">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25071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372" t="23759" r="7436" b="1951"/>
          <a:stretch/>
        </p:blipFill>
        <p:spPr bwMode="auto">
          <a:xfrm>
            <a:off x="533400" y="638628"/>
            <a:ext cx="6858000" cy="6138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98731" y="0"/>
            <a:ext cx="7162800" cy="838200"/>
          </a:xfrm>
          <a:noFill/>
        </p:spPr>
        <p:txBody>
          <a:bodyPr>
            <a:normAutofit/>
          </a:bodyPr>
          <a:lstStyle/>
          <a:p>
            <a:r>
              <a:rPr lang="en-US" dirty="0"/>
              <a:t>Search by Grades/Attendance</a:t>
            </a:r>
          </a:p>
        </p:txBody>
      </p:sp>
    </p:spTree>
    <p:extLst>
      <p:ext uri="{BB962C8B-B14F-4D97-AF65-F5344CB8AC3E}">
        <p14:creationId xmlns:p14="http://schemas.microsoft.com/office/powerpoint/2010/main" val="21618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 calcmode="lin" valueType="num">
                                      <p:cBhvr additive="base">
                                        <p:cTn id="13" dur="500" fill="hold"/>
                                        <p:tgtEl>
                                          <p:spTgt spid="9218"/>
                                        </p:tgtEl>
                                        <p:attrNameLst>
                                          <p:attrName>ppt_x</p:attrName>
                                        </p:attrNameLst>
                                      </p:cBhvr>
                                      <p:tavLst>
                                        <p:tav tm="0">
                                          <p:val>
                                            <p:strVal val="#ppt_x"/>
                                          </p:val>
                                        </p:tav>
                                        <p:tav tm="100000">
                                          <p:val>
                                            <p:strVal val="#ppt_x"/>
                                          </p:val>
                                        </p:tav>
                                      </p:tavLst>
                                    </p:anim>
                                    <p:anim calcmode="lin" valueType="num">
                                      <p:cBhvr additive="base">
                                        <p:cTn id="14"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6965245" cy="401618"/>
          </a:xfrm>
          <a:noFill/>
        </p:spPr>
        <p:txBody>
          <a:bodyPr>
            <a:normAutofit fontScale="90000"/>
          </a:bodyPr>
          <a:lstStyle/>
          <a:p>
            <a:r>
              <a:rPr lang="en-US" dirty="0"/>
              <a:t>Attendance Count</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730" t="15049" r="27771" b="19849"/>
          <a:stretch/>
        </p:blipFill>
        <p:spPr bwMode="auto">
          <a:xfrm>
            <a:off x="3276600" y="609600"/>
            <a:ext cx="4891314" cy="5965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704" y="1574796"/>
            <a:ext cx="1195388" cy="12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675" y="1905000"/>
            <a:ext cx="1000125" cy="12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675" y="2209800"/>
            <a:ext cx="1000125" cy="12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674" y="2514600"/>
            <a:ext cx="1000125" cy="12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673" y="2895600"/>
            <a:ext cx="1000125" cy="12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672" y="3218656"/>
            <a:ext cx="1000125" cy="12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675" y="3504861"/>
            <a:ext cx="1000125" cy="12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5584" y="3810000"/>
            <a:ext cx="1000125" cy="12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327" y="4191000"/>
            <a:ext cx="1000125" cy="12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3230" y="4495492"/>
            <a:ext cx="1180534" cy="15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56" y="4814453"/>
            <a:ext cx="1434873" cy="92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5585" y="5105399"/>
            <a:ext cx="1147876" cy="147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5830" y="5413829"/>
            <a:ext cx="1155135" cy="14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0013" y="5791199"/>
            <a:ext cx="1093448" cy="14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915148" y="1723571"/>
            <a:ext cx="2437491" cy="1200329"/>
          </a:xfrm>
          <a:prstGeom prst="rect">
            <a:avLst/>
          </a:prstGeom>
          <a:solidFill>
            <a:srgbClr val="EBB853"/>
          </a:solidFill>
        </p:spPr>
        <p:txBody>
          <a:bodyPr wrap="square" rtlCol="0">
            <a:spAutoFit/>
          </a:bodyPr>
          <a:lstStyle/>
          <a:p>
            <a:pPr algn="ctr"/>
            <a:r>
              <a:rPr lang="en-US" sz="2400" dirty="0"/>
              <a:t>Pick what code or codes you want to pull</a:t>
            </a:r>
          </a:p>
        </p:txBody>
      </p:sp>
      <p:sp>
        <p:nvSpPr>
          <p:cNvPr id="23" name="TextBox 22"/>
          <p:cNvSpPr txBox="1"/>
          <p:nvPr/>
        </p:nvSpPr>
        <p:spPr>
          <a:xfrm>
            <a:off x="1095273" y="3904089"/>
            <a:ext cx="2437491" cy="1938992"/>
          </a:xfrm>
          <a:prstGeom prst="rect">
            <a:avLst/>
          </a:prstGeom>
          <a:solidFill>
            <a:srgbClr val="EBB853"/>
          </a:solidFill>
        </p:spPr>
        <p:txBody>
          <a:bodyPr wrap="square" rtlCol="0">
            <a:spAutoFit/>
          </a:bodyPr>
          <a:lstStyle/>
          <a:p>
            <a:pPr algn="ctr"/>
            <a:r>
              <a:rPr lang="en-US" sz="2400" dirty="0"/>
              <a:t>Will give you list of all the students and instances of the code</a:t>
            </a:r>
          </a:p>
        </p:txBody>
      </p:sp>
      <p:cxnSp>
        <p:nvCxnSpPr>
          <p:cNvPr id="24" name="Straight Arrow Connector 23"/>
          <p:cNvCxnSpPr/>
          <p:nvPr/>
        </p:nvCxnSpPr>
        <p:spPr>
          <a:xfrm flipV="1">
            <a:off x="2869791" y="991910"/>
            <a:ext cx="1056039" cy="701676"/>
          </a:xfrm>
          <a:prstGeom prst="straightConnector1">
            <a:avLst/>
          </a:prstGeom>
          <a:ln w="22225" cmpd="sng">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792288" y="3282611"/>
            <a:ext cx="1056039" cy="701676"/>
          </a:xfrm>
          <a:prstGeom prst="straightConnector1">
            <a:avLst/>
          </a:prstGeom>
          <a:ln w="22225" cmpd="sng">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2178"/>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401" t="11905" r="7809" b="11955"/>
          <a:stretch/>
        </p:blipFill>
        <p:spPr bwMode="auto">
          <a:xfrm>
            <a:off x="990600" y="161637"/>
            <a:ext cx="7239000" cy="6733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81743" y="0"/>
            <a:ext cx="7347857" cy="762000"/>
          </a:xfrm>
          <a:solidFill>
            <a:srgbClr val="EBB853"/>
          </a:solidFill>
        </p:spPr>
        <p:txBody>
          <a:bodyPr/>
          <a:lstStyle/>
          <a:p>
            <a:r>
              <a:rPr lang="en-US" dirty="0"/>
              <a:t>Consecutive Absences</a:t>
            </a:r>
          </a:p>
        </p:txBody>
      </p:sp>
    </p:spTree>
    <p:extLst>
      <p:ext uri="{BB962C8B-B14F-4D97-AF65-F5344CB8AC3E}">
        <p14:creationId xmlns:p14="http://schemas.microsoft.com/office/powerpoint/2010/main" val="7508154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anim calcmode="lin" valueType="num">
                                      <p:cBhvr additive="base">
                                        <p:cTn id="13" dur="500" fill="hold"/>
                                        <p:tgtEl>
                                          <p:spTgt spid="10242"/>
                                        </p:tgtEl>
                                        <p:attrNameLst>
                                          <p:attrName>ppt_x</p:attrName>
                                        </p:attrNameLst>
                                      </p:cBhvr>
                                      <p:tavLst>
                                        <p:tav tm="0">
                                          <p:val>
                                            <p:strVal val="#ppt_x"/>
                                          </p:val>
                                        </p:tav>
                                        <p:tav tm="100000">
                                          <p:val>
                                            <p:strVal val="#ppt_x"/>
                                          </p:val>
                                        </p:tav>
                                      </p:tavLst>
                                    </p:anim>
                                    <p:anim calcmode="lin" valueType="num">
                                      <p:cBhvr additive="base">
                                        <p:cTn id="14"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0"/>
            <a:ext cx="6965245" cy="838200"/>
          </a:xfrm>
          <a:noFill/>
        </p:spPr>
        <p:txBody>
          <a:bodyPr>
            <a:normAutofit/>
          </a:bodyPr>
          <a:lstStyle/>
          <a:p>
            <a:r>
              <a:rPr lang="en-US" dirty="0"/>
              <a:t>Consecutive Absences Results</a:t>
            </a:r>
          </a:p>
        </p:txBody>
      </p:sp>
      <p:sp>
        <p:nvSpPr>
          <p:cNvPr id="3" name="Content Placeholder 2"/>
          <p:cNvSpPr>
            <a:spLocks noGrp="1"/>
          </p:cNvSpPr>
          <p:nvPr>
            <p:ph idx="1"/>
          </p:nvPr>
        </p:nvSpPr>
        <p:spPr>
          <a:xfrm>
            <a:off x="1465942" y="3352800"/>
            <a:ext cx="3048000" cy="1447800"/>
          </a:xfrm>
          <a:solidFill>
            <a:schemeClr val="bg1">
              <a:lumMod val="85000"/>
            </a:schemeClr>
          </a:solidFill>
        </p:spPr>
        <p:txBody>
          <a:bodyPr>
            <a:normAutofit fontScale="70000" lnSpcReduction="20000"/>
          </a:bodyPr>
          <a:lstStyle/>
          <a:p>
            <a:r>
              <a:rPr lang="en-US" dirty="0"/>
              <a:t>Gives each period missed number requested or above and beg. And ending date of occurrences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85" t="17256" r="19979" b="56949"/>
          <a:stretch/>
        </p:blipFill>
        <p:spPr bwMode="auto">
          <a:xfrm>
            <a:off x="290286" y="1422400"/>
            <a:ext cx="8853713" cy="354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8099912"/>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6965245" cy="990600"/>
          </a:xfrm>
          <a:noFill/>
        </p:spPr>
        <p:txBody>
          <a:bodyPr/>
          <a:lstStyle/>
          <a:p>
            <a:r>
              <a:rPr lang="en-US" dirty="0"/>
              <a:t>Perfect Attendance</a:t>
            </a:r>
          </a:p>
        </p:txBody>
      </p:sp>
      <p:sp>
        <p:nvSpPr>
          <p:cNvPr id="3" name="Content Placeholder 2"/>
          <p:cNvSpPr>
            <a:spLocks noGrp="1"/>
          </p:cNvSpPr>
          <p:nvPr>
            <p:ph idx="1"/>
          </p:nvPr>
        </p:nvSpPr>
        <p:spPr>
          <a:xfrm>
            <a:off x="3970383" y="1143000"/>
            <a:ext cx="4404360" cy="1995543"/>
          </a:xfrm>
          <a:solidFill>
            <a:srgbClr val="EBB853"/>
          </a:solidFill>
        </p:spPr>
        <p:txBody>
          <a:bodyPr>
            <a:normAutofit fontScale="70000" lnSpcReduction="20000"/>
          </a:bodyPr>
          <a:lstStyle/>
          <a:p>
            <a:r>
              <a:rPr lang="en-US" dirty="0"/>
              <a:t>Start on start page and select what grade level (or all) that you want to find perfect attendance for. Go to group function drop down menu and click </a:t>
            </a:r>
            <a:r>
              <a:rPr lang="en-US" b="1" i="1" dirty="0"/>
              <a:t>Search for Perfect Attendance.</a:t>
            </a:r>
            <a:endParaRPr lang="en-US" dirty="0"/>
          </a:p>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81" t="22651" r="7170" b="35373"/>
          <a:stretch/>
        </p:blipFill>
        <p:spPr bwMode="auto">
          <a:xfrm>
            <a:off x="689429" y="2438400"/>
            <a:ext cx="7721600" cy="384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66800" y="5722648"/>
            <a:ext cx="6400800" cy="369332"/>
          </a:xfrm>
          <a:prstGeom prst="rect">
            <a:avLst/>
          </a:prstGeom>
          <a:solidFill>
            <a:srgbClr val="EBB853"/>
          </a:solidFill>
        </p:spPr>
        <p:txBody>
          <a:bodyPr wrap="square" rtlCol="0">
            <a:spAutoFit/>
          </a:bodyPr>
          <a:lstStyle/>
          <a:p>
            <a:r>
              <a:rPr lang="en-US" i="1" dirty="0"/>
              <a:t>(this will just give you the group of students – can click on#)</a:t>
            </a:r>
            <a:endParaRPr lang="en-US" dirty="0"/>
          </a:p>
        </p:txBody>
      </p:sp>
    </p:spTree>
    <p:extLst>
      <p:ext uri="{BB962C8B-B14F-4D97-AF65-F5344CB8AC3E}">
        <p14:creationId xmlns:p14="http://schemas.microsoft.com/office/powerpoint/2010/main" val="2007541035"/>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6965245" cy="584200"/>
          </a:xfrm>
          <a:noFill/>
        </p:spPr>
        <p:txBody>
          <a:bodyPr>
            <a:normAutofit fontScale="90000"/>
          </a:bodyPr>
          <a:lstStyle/>
          <a:p>
            <a:r>
              <a:rPr lang="en-US" dirty="0">
                <a:cs typeface="Trebuchet MS" pitchFamily="34" charset="0"/>
              </a:rPr>
              <a:t>Great Printing Tip</a:t>
            </a:r>
            <a:endParaRPr lang="en-US" dirty="0"/>
          </a:p>
        </p:txBody>
      </p:sp>
      <p:sp>
        <p:nvSpPr>
          <p:cNvPr id="3" name="Content Placeholder 2"/>
          <p:cNvSpPr>
            <a:spLocks noGrp="1"/>
          </p:cNvSpPr>
          <p:nvPr>
            <p:ph idx="1"/>
          </p:nvPr>
        </p:nvSpPr>
        <p:spPr>
          <a:xfrm>
            <a:off x="5954486" y="204203"/>
            <a:ext cx="3189514" cy="5342069"/>
          </a:xfrm>
          <a:solidFill>
            <a:srgbClr val="EBB853"/>
          </a:solidFill>
        </p:spPr>
        <p:txBody>
          <a:bodyPr>
            <a:normAutofit fontScale="85000" lnSpcReduction="10000"/>
          </a:bodyPr>
          <a:lstStyle/>
          <a:p>
            <a:r>
              <a:rPr lang="en-US" altLang="en-US" dirty="0"/>
              <a:t>An easy way to print out a detail of student’s absences, go to Quick Lookup screen and select the total absences link. Then you will get a list of absences by sections/course, as well as the date of absence and reason.</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32" t="13536" r="3744" b="24694"/>
          <a:stretch/>
        </p:blipFill>
        <p:spPr bwMode="auto">
          <a:xfrm>
            <a:off x="0" y="990600"/>
            <a:ext cx="6487886"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Arrow 3"/>
          <p:cNvSpPr/>
          <p:nvPr/>
        </p:nvSpPr>
        <p:spPr>
          <a:xfrm rot="20336028">
            <a:off x="4890860" y="4986932"/>
            <a:ext cx="2239156" cy="494567"/>
          </a:xfrm>
          <a:prstGeom prst="leftArrow">
            <a:avLst/>
          </a:prstGeom>
          <a:solidFill>
            <a:srgbClr val="EBB853"/>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1501894"/>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57" y="-87086"/>
            <a:ext cx="8001000" cy="881744"/>
          </a:xfrm>
          <a:noFill/>
        </p:spPr>
        <p:txBody>
          <a:bodyPr>
            <a:normAutofit fontScale="90000"/>
          </a:bodyPr>
          <a:lstStyle/>
          <a:p>
            <a:r>
              <a:rPr lang="en-US" dirty="0"/>
              <a:t>Quick and Easy Attendance Sample</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15" t="18732" r="29091" b="25157"/>
          <a:stretch/>
        </p:blipFill>
        <p:spPr bwMode="auto">
          <a:xfrm>
            <a:off x="1008743" y="581607"/>
            <a:ext cx="6657285" cy="6000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03120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202485"/>
          </a:xfrm>
          <a:noFill/>
        </p:spPr>
        <p:txBody>
          <a:bodyPr>
            <a:normAutofit/>
          </a:bodyPr>
          <a:lstStyle/>
          <a:p>
            <a:r>
              <a:rPr lang="en-US" dirty="0"/>
              <a:t>Weekly Attendance Summary Report</a:t>
            </a:r>
          </a:p>
        </p:txBody>
      </p:sp>
      <p:sp>
        <p:nvSpPr>
          <p:cNvPr id="3" name="Content Placeholder 2"/>
          <p:cNvSpPr>
            <a:spLocks noGrp="1"/>
          </p:cNvSpPr>
          <p:nvPr>
            <p:ph idx="1"/>
          </p:nvPr>
        </p:nvSpPr>
        <p:spPr>
          <a:xfrm>
            <a:off x="1143000" y="1524000"/>
            <a:ext cx="6934200" cy="4495800"/>
          </a:xfrm>
        </p:spPr>
        <p:txBody>
          <a:bodyPr>
            <a:noAutofit/>
          </a:bodyPr>
          <a:lstStyle/>
          <a:p>
            <a:r>
              <a:rPr lang="en-US" sz="2800" dirty="0"/>
              <a:t>Can run this weekly for teachers to verify</a:t>
            </a:r>
          </a:p>
          <a:p>
            <a:r>
              <a:rPr lang="en-US" sz="2800" dirty="0"/>
              <a:t>Can make it available for teachers to correct, or for you to do after they correct on sheet</a:t>
            </a:r>
          </a:p>
          <a:p>
            <a:r>
              <a:rPr lang="en-US" sz="2800" dirty="0"/>
              <a:t>There is a way to do this from Power Teacher- if feel they will do it- we don’t</a:t>
            </a:r>
          </a:p>
          <a:p>
            <a:r>
              <a:rPr lang="en-US" sz="2800" dirty="0"/>
              <a:t>Sign and return to office with corrections</a:t>
            </a:r>
          </a:p>
          <a:p>
            <a:r>
              <a:rPr lang="en-US" sz="2800" dirty="0"/>
              <a:t>Tip- Run in a color to make easy to find etc. (we call ours “</a:t>
            </a:r>
            <a:r>
              <a:rPr lang="en-US" sz="2800" dirty="0">
                <a:solidFill>
                  <a:srgbClr val="C49500"/>
                </a:solidFill>
              </a:rPr>
              <a:t>Golden Rods</a:t>
            </a:r>
            <a:r>
              <a:rPr lang="en-US" sz="2800" dirty="0"/>
              <a:t>”)</a:t>
            </a:r>
          </a:p>
        </p:txBody>
      </p:sp>
    </p:spTree>
    <p:extLst>
      <p:ext uri="{BB962C8B-B14F-4D97-AF65-F5344CB8AC3E}">
        <p14:creationId xmlns:p14="http://schemas.microsoft.com/office/powerpoint/2010/main" val="1681577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744" t="10477" r="15851" b="-155"/>
          <a:stretch/>
        </p:blipFill>
        <p:spPr bwMode="auto">
          <a:xfrm>
            <a:off x="1066800" y="205669"/>
            <a:ext cx="5617028" cy="6641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6172200"/>
            <a:ext cx="6705600" cy="554018"/>
          </a:xfrm>
          <a:solidFill>
            <a:srgbClr val="EBB853"/>
          </a:solidFill>
        </p:spPr>
        <p:txBody>
          <a:bodyPr>
            <a:normAutofit/>
          </a:bodyPr>
          <a:lstStyle/>
          <a:p>
            <a:r>
              <a:rPr lang="en-US" sz="2000" dirty="0"/>
              <a:t>Start page&gt;Reports&gt;Weekly Attendance Summary (M)</a:t>
            </a:r>
          </a:p>
        </p:txBody>
      </p:sp>
      <p:sp>
        <p:nvSpPr>
          <p:cNvPr id="3" name="Content Placeholder 2"/>
          <p:cNvSpPr>
            <a:spLocks noGrp="1"/>
          </p:cNvSpPr>
          <p:nvPr>
            <p:ph idx="1"/>
          </p:nvPr>
        </p:nvSpPr>
        <p:spPr>
          <a:xfrm>
            <a:off x="4114800" y="1809929"/>
            <a:ext cx="4876800" cy="3143071"/>
          </a:xfrm>
          <a:solidFill>
            <a:srgbClr val="EBB853"/>
          </a:solidFill>
        </p:spPr>
        <p:txBody>
          <a:bodyPr/>
          <a:lstStyle/>
          <a:p>
            <a:r>
              <a:rPr lang="en-US" sz="2800" dirty="0"/>
              <a:t>Weekly Verification </a:t>
            </a:r>
          </a:p>
          <a:p>
            <a:r>
              <a:rPr lang="en-US" sz="2800" dirty="0"/>
              <a:t>Make sure correct week</a:t>
            </a:r>
          </a:p>
          <a:p>
            <a:r>
              <a:rPr lang="en-US" sz="2800" dirty="0"/>
              <a:t>Pick all attendance codes in correct category: Absent,(S,E,I,P,O,F)Unexcused(A,B,X), and Tardy (U,T,C)</a:t>
            </a:r>
          </a:p>
        </p:txBody>
      </p:sp>
      <p:sp>
        <p:nvSpPr>
          <p:cNvPr id="6" name="TextBox 5"/>
          <p:cNvSpPr txBox="1"/>
          <p:nvPr/>
        </p:nvSpPr>
        <p:spPr>
          <a:xfrm>
            <a:off x="3352800" y="609600"/>
            <a:ext cx="2437491" cy="1200329"/>
          </a:xfrm>
          <a:prstGeom prst="rect">
            <a:avLst/>
          </a:prstGeom>
          <a:solidFill>
            <a:srgbClr val="EBB853"/>
          </a:solidFill>
        </p:spPr>
        <p:txBody>
          <a:bodyPr wrap="square" rtlCol="0">
            <a:spAutoFit/>
          </a:bodyPr>
          <a:lstStyle/>
          <a:p>
            <a:pPr algn="ctr"/>
            <a:r>
              <a:rPr lang="en-US" sz="2400" dirty="0"/>
              <a:t>Can select one, many, or all teachers</a:t>
            </a:r>
          </a:p>
        </p:txBody>
      </p:sp>
    </p:spTree>
    <p:extLst>
      <p:ext uri="{BB962C8B-B14F-4D97-AF65-F5344CB8AC3E}">
        <p14:creationId xmlns:p14="http://schemas.microsoft.com/office/powerpoint/2010/main" val="171259555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5400"/>
            <a:ext cx="6965245" cy="1202485"/>
          </a:xfrm>
          <a:noFill/>
        </p:spPr>
        <p:txBody>
          <a:bodyPr/>
          <a:lstStyle/>
          <a:p>
            <a:r>
              <a:rPr lang="en-US" dirty="0"/>
              <a:t>Quick Tip</a:t>
            </a:r>
          </a:p>
        </p:txBody>
      </p:sp>
      <p:sp>
        <p:nvSpPr>
          <p:cNvPr id="3" name="Content Placeholder 2"/>
          <p:cNvSpPr>
            <a:spLocks noGrp="1"/>
          </p:cNvSpPr>
          <p:nvPr>
            <p:ph idx="1"/>
          </p:nvPr>
        </p:nvSpPr>
        <p:spPr/>
        <p:txBody>
          <a:bodyPr/>
          <a:lstStyle/>
          <a:p>
            <a:r>
              <a:rPr lang="en-US" altLang="en-US" dirty="0"/>
              <a:t>When clicking on a blue field link in the program if you hold </a:t>
            </a:r>
          </a:p>
          <a:p>
            <a:endParaRPr lang="en-US" altLang="en-US" dirty="0"/>
          </a:p>
          <a:p>
            <a:endParaRPr lang="en-US" altLang="en-US" dirty="0"/>
          </a:p>
          <a:p>
            <a:endParaRPr lang="en-US" altLang="en-US" dirty="0"/>
          </a:p>
          <a:p>
            <a:endParaRPr lang="en-US" altLang="en-US" dirty="0"/>
          </a:p>
          <a:p>
            <a:r>
              <a:rPr lang="en-US" altLang="en-US" dirty="0"/>
              <a:t>It will then open up the link in new tab</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538" y="3124200"/>
            <a:ext cx="2212975"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260611"/>
            <a:ext cx="731837" cy="858838"/>
          </a:xfrm>
          <a:prstGeom prst="rect">
            <a:avLst/>
          </a:prstGeom>
          <a:solidFill>
            <a:schemeClr val="bg1">
              <a:lumMod val="50000"/>
            </a:schemeClr>
          </a:solidFill>
          <a:ln>
            <a:noFill/>
          </a:ln>
          <a:effectLst/>
        </p:spPr>
      </p:pic>
      <p:sp>
        <p:nvSpPr>
          <p:cNvPr id="6" name="Title 1"/>
          <p:cNvSpPr txBox="1">
            <a:spLocks/>
          </p:cNvSpPr>
          <p:nvPr/>
        </p:nvSpPr>
        <p:spPr bwMode="auto">
          <a:xfrm>
            <a:off x="4911724" y="3156630"/>
            <a:ext cx="3429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altLang="en-US" sz="3200" dirty="0">
                <a:latin typeface="Verdana" pitchFamily="34" charset="0"/>
                <a:ea typeface="Trebuchet MS" pitchFamily="34" charset="0"/>
                <a:cs typeface="Trebuchet MS" pitchFamily="34" charset="0"/>
              </a:rPr>
              <a:t>The field link	</a:t>
            </a:r>
          </a:p>
        </p:txBody>
      </p:sp>
    </p:spTree>
    <p:extLst>
      <p:ext uri="{BB962C8B-B14F-4D97-AF65-F5344CB8AC3E}">
        <p14:creationId xmlns:p14="http://schemas.microsoft.com/office/powerpoint/2010/main" val="719765025"/>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965245" cy="782618"/>
          </a:xfrm>
          <a:noFill/>
        </p:spPr>
        <p:txBody>
          <a:bodyPr/>
          <a:lstStyle/>
          <a:p>
            <a:r>
              <a:rPr lang="en-US" b="1" i="1" dirty="0"/>
              <a:t>Class Attendance Audit</a:t>
            </a:r>
            <a:r>
              <a:rPr lang="en-US" dirty="0"/>
              <a:t> </a:t>
            </a:r>
          </a:p>
        </p:txBody>
      </p:sp>
      <p:sp>
        <p:nvSpPr>
          <p:cNvPr id="3" name="Content Placeholder 2"/>
          <p:cNvSpPr>
            <a:spLocks noGrp="1"/>
          </p:cNvSpPr>
          <p:nvPr>
            <p:ph idx="1"/>
          </p:nvPr>
        </p:nvSpPr>
        <p:spPr>
          <a:xfrm>
            <a:off x="1447800" y="1295400"/>
            <a:ext cx="6196405" cy="4275269"/>
          </a:xfrm>
        </p:spPr>
        <p:txBody>
          <a:bodyPr/>
          <a:lstStyle/>
          <a:p>
            <a:pPr>
              <a:lnSpc>
                <a:spcPct val="90000"/>
              </a:lnSpc>
            </a:pPr>
            <a:r>
              <a:rPr lang="en-US" altLang="en-US" dirty="0"/>
              <a:t>We use this for our Official Attendance </a:t>
            </a:r>
          </a:p>
          <a:p>
            <a:pPr>
              <a:lnSpc>
                <a:spcPct val="90000"/>
              </a:lnSpc>
            </a:pPr>
            <a:r>
              <a:rPr lang="en-US" altLang="en-US" dirty="0"/>
              <a:t>Depending on requirements may need to run report with DOB, ethnicity etc. </a:t>
            </a:r>
          </a:p>
          <a:p>
            <a:pPr>
              <a:lnSpc>
                <a:spcPct val="90000"/>
              </a:lnSpc>
            </a:pPr>
            <a:r>
              <a:rPr lang="en-US" altLang="en-US" dirty="0"/>
              <a:t>Teachers can also run this report through Power Teacher</a:t>
            </a:r>
          </a:p>
          <a:p>
            <a:pPr>
              <a:lnSpc>
                <a:spcPct val="90000"/>
              </a:lnSpc>
            </a:pPr>
            <a:r>
              <a:rPr lang="en-US" altLang="en-US" dirty="0"/>
              <a:t>Calculates membership totals</a:t>
            </a:r>
          </a:p>
          <a:p>
            <a:pPr>
              <a:lnSpc>
                <a:spcPct val="90000"/>
              </a:lnSpc>
            </a:pPr>
            <a:r>
              <a:rPr lang="en-US" altLang="en-US" dirty="0"/>
              <a:t>Can be run for vocational classes for reporting purposes too! </a:t>
            </a:r>
          </a:p>
          <a:p>
            <a:pPr>
              <a:lnSpc>
                <a:spcPct val="90000"/>
              </a:lnSpc>
            </a:pPr>
            <a:endParaRPr lang="en-US" altLang="en-US" dirty="0"/>
          </a:p>
          <a:p>
            <a:endParaRPr lang="en-US" dirty="0"/>
          </a:p>
        </p:txBody>
      </p:sp>
    </p:spTree>
    <p:extLst>
      <p:ext uri="{BB962C8B-B14F-4D97-AF65-F5344CB8AC3E}">
        <p14:creationId xmlns:p14="http://schemas.microsoft.com/office/powerpoint/2010/main" val="35668586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965245" cy="1219200"/>
          </a:xfrm>
          <a:noFill/>
        </p:spPr>
        <p:txBody>
          <a:bodyPr>
            <a:normAutofit fontScale="90000"/>
          </a:bodyPr>
          <a:lstStyle/>
          <a:p>
            <a:r>
              <a:rPr lang="en-US" dirty="0"/>
              <a:t>Class Attendance Audit Sample</a:t>
            </a: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599" t="23363" r="27111" b="48579"/>
          <a:stretch/>
        </p:blipFill>
        <p:spPr bwMode="auto">
          <a:xfrm>
            <a:off x="152400" y="1455057"/>
            <a:ext cx="8840436"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15403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1"/>
            <a:ext cx="6965245" cy="914400"/>
          </a:xfrm>
          <a:noFill/>
        </p:spPr>
        <p:txBody>
          <a:bodyPr/>
          <a:lstStyle/>
          <a:p>
            <a:r>
              <a:rPr lang="en-US" dirty="0"/>
              <a:t>Student Attendance Audit</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09" t="18967" r="35349" b="63819"/>
          <a:stretch/>
        </p:blipFill>
        <p:spPr bwMode="auto">
          <a:xfrm>
            <a:off x="79827" y="2256971"/>
            <a:ext cx="9027887" cy="233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59307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
            <a:ext cx="6965245" cy="914400"/>
          </a:xfrm>
          <a:noFill/>
        </p:spPr>
        <p:txBody>
          <a:bodyPr>
            <a:normAutofit/>
          </a:bodyPr>
          <a:lstStyle/>
          <a:p>
            <a:r>
              <a:rPr lang="en-US" dirty="0"/>
              <a:t>Monthly Student Attendance</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25" t="23761" r="16274" b="54697"/>
          <a:stretch/>
        </p:blipFill>
        <p:spPr bwMode="auto">
          <a:xfrm>
            <a:off x="0" y="2206170"/>
            <a:ext cx="9144000" cy="2166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97655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
            <a:ext cx="7162799" cy="685799"/>
          </a:xfrm>
          <a:noFill/>
        </p:spPr>
        <p:txBody>
          <a:bodyPr>
            <a:normAutofit fontScale="90000"/>
          </a:bodyPr>
          <a:lstStyle/>
          <a:p>
            <a:r>
              <a:rPr lang="en-US" dirty="0"/>
              <a:t>Attendance Summary by Grade</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15" t="15682" r="19716" b="19533"/>
          <a:stretch/>
        </p:blipFill>
        <p:spPr bwMode="auto">
          <a:xfrm>
            <a:off x="838200" y="685799"/>
            <a:ext cx="6734630" cy="5936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98729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500" fill="hold"/>
                                        <p:tgtEl>
                                          <p:spTgt spid="8194"/>
                                        </p:tgtEl>
                                        <p:attrNameLst>
                                          <p:attrName>ppt_x</p:attrName>
                                        </p:attrNameLst>
                                      </p:cBhvr>
                                      <p:tavLst>
                                        <p:tav tm="0">
                                          <p:val>
                                            <p:strVal val="#ppt_x"/>
                                          </p:val>
                                        </p:tav>
                                        <p:tav tm="100000">
                                          <p:val>
                                            <p:strVal val="#ppt_x"/>
                                          </p:val>
                                        </p:tav>
                                      </p:tavLst>
                                    </p:anim>
                                    <p:anim calcmode="lin" valueType="num">
                                      <p:cBhvr additive="base">
                                        <p:cTn id="1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a:t>State ADA</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74" t="17236" r="17934" b="25695"/>
          <a:stretch/>
        </p:blipFill>
        <p:spPr bwMode="auto">
          <a:xfrm>
            <a:off x="228600" y="762000"/>
            <a:ext cx="8763000" cy="4992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3657600" y="762000"/>
            <a:ext cx="1905000" cy="609600"/>
          </a:xfrm>
          <a:prstGeom prst="straightConnector1">
            <a:avLst/>
          </a:prstGeom>
          <a:ln w="22225" cmpd="sng">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762000" y="2667000"/>
            <a:ext cx="1066800" cy="1082676"/>
          </a:xfrm>
          <a:prstGeom prst="straightConnector1">
            <a:avLst/>
          </a:prstGeom>
          <a:ln w="22225" cmpd="sng">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276744"/>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1"/>
            <a:ext cx="6965245" cy="914400"/>
          </a:xfrm>
          <a:noFill/>
        </p:spPr>
        <p:txBody>
          <a:bodyPr/>
          <a:lstStyle/>
          <a:p>
            <a:r>
              <a:rPr lang="en-US" dirty="0"/>
              <a:t>ADA</a:t>
            </a:r>
          </a:p>
        </p:txBody>
      </p:sp>
      <p:sp>
        <p:nvSpPr>
          <p:cNvPr id="3" name="Content Placeholder 2"/>
          <p:cNvSpPr>
            <a:spLocks noGrp="1"/>
          </p:cNvSpPr>
          <p:nvPr>
            <p:ph idx="1"/>
          </p:nvPr>
        </p:nvSpPr>
        <p:spPr>
          <a:xfrm>
            <a:off x="609600" y="914400"/>
            <a:ext cx="7162800" cy="5410200"/>
          </a:xfrm>
        </p:spPr>
        <p:txBody>
          <a:bodyPr>
            <a:normAutofit lnSpcReduction="10000"/>
          </a:bodyPr>
          <a:lstStyle/>
          <a:p>
            <a:r>
              <a:rPr lang="en-US" sz="2400" b="1" dirty="0"/>
              <a:t>ADA/ADM by Date </a:t>
            </a:r>
            <a:r>
              <a:rPr lang="en-US" sz="2400" dirty="0"/>
              <a:t>— this report shows attendance and membership information shown as total number of students attending school each day compared to total number of students who are enrolled each day for the specified date range given.</a:t>
            </a:r>
          </a:p>
          <a:p>
            <a:r>
              <a:rPr lang="en-US" sz="2400" dirty="0"/>
              <a:t> </a:t>
            </a:r>
            <a:r>
              <a:rPr lang="en-US" sz="2400" b="1" dirty="0"/>
              <a:t>ADA/ADM by Student </a:t>
            </a:r>
            <a:r>
              <a:rPr lang="en-US" sz="2400" dirty="0"/>
              <a:t>— this report shows attendance and membership information shown as total number of days attended compared to the total number of days enrolled for each individual student for the specified date range given.</a:t>
            </a:r>
          </a:p>
          <a:p>
            <a:r>
              <a:rPr lang="en-US" sz="2400" b="1" dirty="0"/>
              <a:t>ADA/ADM by Minute </a:t>
            </a:r>
            <a:r>
              <a:rPr lang="en-US" sz="2400" dirty="0"/>
              <a:t>— this report shows attendance and membership information shown as the total minutes attended compared to the total minutes enrolled, aggregated for all students for the specified date range given.</a:t>
            </a:r>
          </a:p>
          <a:p>
            <a:endParaRPr lang="en-US" sz="2000" dirty="0"/>
          </a:p>
          <a:p>
            <a:endParaRPr lang="en-US" dirty="0"/>
          </a:p>
          <a:p>
            <a:endParaRPr lang="en-US" dirty="0"/>
          </a:p>
        </p:txBody>
      </p:sp>
    </p:spTree>
    <p:extLst>
      <p:ext uri="{BB962C8B-B14F-4D97-AF65-F5344CB8AC3E}">
        <p14:creationId xmlns:p14="http://schemas.microsoft.com/office/powerpoint/2010/main" val="2922193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939" y="4360309"/>
            <a:ext cx="6965245" cy="762000"/>
          </a:xfrm>
          <a:noFill/>
        </p:spPr>
        <p:txBody>
          <a:bodyPr>
            <a:normAutofit/>
          </a:bodyPr>
          <a:lstStyle/>
          <a:p>
            <a:r>
              <a:rPr lang="en-US" b="1" dirty="0"/>
              <a:t>Enter and Exit Lists</a:t>
            </a:r>
            <a:endParaRPr lang="en-US" dirty="0"/>
          </a:p>
        </p:txBody>
      </p:sp>
      <p:sp>
        <p:nvSpPr>
          <p:cNvPr id="3" name="Content Placeholder 2"/>
          <p:cNvSpPr>
            <a:spLocks noGrp="1"/>
          </p:cNvSpPr>
          <p:nvPr>
            <p:ph idx="1"/>
          </p:nvPr>
        </p:nvSpPr>
        <p:spPr>
          <a:xfrm>
            <a:off x="630761" y="1458044"/>
            <a:ext cx="7467600" cy="4648200"/>
          </a:xfrm>
        </p:spPr>
        <p:txBody>
          <a:bodyPr>
            <a:normAutofit fontScale="92500" lnSpcReduction="20000"/>
          </a:bodyPr>
          <a:lstStyle/>
          <a:p>
            <a:r>
              <a:rPr lang="en-US" dirty="0"/>
              <a:t>Enter: In search students: </a:t>
            </a:r>
            <a:r>
              <a:rPr lang="en-US" b="1" dirty="0" err="1"/>
              <a:t>entrydate</a:t>
            </a:r>
            <a:r>
              <a:rPr lang="en-US" b="1" dirty="0"/>
              <a:t>&gt;8/23/2010</a:t>
            </a:r>
            <a:r>
              <a:rPr lang="en-US" dirty="0"/>
              <a:t> then list students and include last name, first name , grade level, entry date, entry code. This gives all students entering the school after that date</a:t>
            </a:r>
          </a:p>
          <a:p>
            <a:r>
              <a:rPr lang="en-US" dirty="0"/>
              <a:t>Exit: </a:t>
            </a:r>
            <a:r>
              <a:rPr lang="en-US" b="1" dirty="0"/>
              <a:t>/</a:t>
            </a:r>
            <a:r>
              <a:rPr lang="en-US" b="1" dirty="0" err="1"/>
              <a:t>exitdate</a:t>
            </a:r>
            <a:r>
              <a:rPr lang="en-US" b="1" dirty="0"/>
              <a:t>&gt;8/1/2010;exitdate&lt;6/3/2011 </a:t>
            </a:r>
            <a:r>
              <a:rPr lang="en-US" dirty="0"/>
              <a:t>then list students and include last name, first name , grade level, entry date, entry code, exit date and exit code. This gives all students exiting the school between those dates. </a:t>
            </a:r>
          </a:p>
          <a:p>
            <a:endParaRPr lang="en-US" dirty="0"/>
          </a:p>
        </p:txBody>
      </p:sp>
    </p:spTree>
    <p:extLst>
      <p:ext uri="{BB962C8B-B14F-4D97-AF65-F5344CB8AC3E}">
        <p14:creationId xmlns:p14="http://schemas.microsoft.com/office/powerpoint/2010/main" val="5312721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965245" cy="1202485"/>
          </a:xfrm>
          <a:noFill/>
        </p:spPr>
        <p:txBody>
          <a:bodyPr/>
          <a:lstStyle/>
          <a:p>
            <a:r>
              <a:rPr lang="en-US" dirty="0"/>
              <a:t>Class Attendance Quick Tip</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295400"/>
            <a:ext cx="8956411" cy="413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5334000"/>
            <a:ext cx="8229600" cy="1384995"/>
          </a:xfrm>
          <a:prstGeom prst="rect">
            <a:avLst/>
          </a:prstGeom>
          <a:solidFill>
            <a:srgbClr val="EBB853"/>
          </a:solidFill>
        </p:spPr>
        <p:txBody>
          <a:bodyPr wrap="square" rtlCol="0">
            <a:spAutoFit/>
          </a:bodyPr>
          <a:lstStyle/>
          <a:p>
            <a:r>
              <a:rPr lang="en-US" sz="2800" dirty="0"/>
              <a:t>Great way to take or check attendance for just one teacher go here and click on one of the icons under  attendance</a:t>
            </a:r>
          </a:p>
        </p:txBody>
      </p:sp>
      <p:sp>
        <p:nvSpPr>
          <p:cNvPr id="7" name="Content Placeholder 2"/>
          <p:cNvSpPr txBox="1">
            <a:spLocks/>
          </p:cNvSpPr>
          <p:nvPr/>
        </p:nvSpPr>
        <p:spPr>
          <a:xfrm>
            <a:off x="5486400" y="1045029"/>
            <a:ext cx="2743200" cy="2438400"/>
          </a:xfrm>
          <a:prstGeom prst="rect">
            <a:avLst/>
          </a:prstGeom>
          <a:solidFill>
            <a:srgbClr val="EBB853"/>
          </a:solidFill>
        </p:spPr>
        <p:txBody>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n-US" altLang="en-US" sz="1600" dirty="0"/>
              <a:t>To work with the group of students in all of the selected teacher's classes listed in the schedule: click </a:t>
            </a:r>
            <a:r>
              <a:rPr lang="en-US" altLang="en-US" sz="1600" b="1" dirty="0"/>
              <a:t>Make all students listed above the current selection</a:t>
            </a:r>
            <a:r>
              <a:rPr lang="en-US" altLang="en-US" sz="1600" dirty="0"/>
              <a:t>. The Group Functions page appears. </a:t>
            </a:r>
          </a:p>
          <a:p>
            <a:endParaRPr lang="en-US" dirty="0"/>
          </a:p>
        </p:txBody>
      </p:sp>
    </p:spTree>
    <p:extLst>
      <p:ext uri="{BB962C8B-B14F-4D97-AF65-F5344CB8AC3E}">
        <p14:creationId xmlns:p14="http://schemas.microsoft.com/office/powerpoint/2010/main" val="187729068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819" t="18750" r="5179" b="10221"/>
          <a:stretch/>
        </p:blipFill>
        <p:spPr bwMode="auto">
          <a:xfrm>
            <a:off x="457200" y="526504"/>
            <a:ext cx="8204995" cy="6196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52400"/>
            <a:ext cx="7442200" cy="876300"/>
          </a:xfrm>
          <a:noFill/>
        </p:spPr>
        <p:txBody>
          <a:bodyPr/>
          <a:lstStyle/>
          <a:p>
            <a:r>
              <a:rPr lang="en-US" dirty="0"/>
              <a:t>Preferences</a:t>
            </a:r>
          </a:p>
        </p:txBody>
      </p:sp>
      <p:cxnSp>
        <p:nvCxnSpPr>
          <p:cNvPr id="9" name="Straight Arrow Connector 8"/>
          <p:cNvCxnSpPr/>
          <p:nvPr/>
        </p:nvCxnSpPr>
        <p:spPr>
          <a:xfrm>
            <a:off x="4691743" y="1484312"/>
            <a:ext cx="1584252" cy="304799"/>
          </a:xfrm>
          <a:prstGeom prst="straightConnector1">
            <a:avLst/>
          </a:prstGeom>
          <a:ln w="2222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73399" y="1175047"/>
            <a:ext cx="1981200" cy="923330"/>
          </a:xfrm>
          <a:prstGeom prst="rect">
            <a:avLst/>
          </a:prstGeom>
          <a:solidFill>
            <a:srgbClr val="EBB853"/>
          </a:solidFill>
        </p:spPr>
        <p:txBody>
          <a:bodyPr wrap="square" rtlCol="0">
            <a:spAutoFit/>
          </a:bodyPr>
          <a:lstStyle/>
          <a:p>
            <a:pPr algn="ctr"/>
            <a:r>
              <a:rPr lang="en-US" dirty="0"/>
              <a:t>Recording methods to choose</a:t>
            </a:r>
          </a:p>
        </p:txBody>
      </p:sp>
      <p:cxnSp>
        <p:nvCxnSpPr>
          <p:cNvPr id="10" name="Straight Arrow Connector 9"/>
          <p:cNvCxnSpPr/>
          <p:nvPr/>
        </p:nvCxnSpPr>
        <p:spPr>
          <a:xfrm>
            <a:off x="5295900" y="3357265"/>
            <a:ext cx="1104900" cy="0"/>
          </a:xfrm>
          <a:prstGeom prst="straightConnector1">
            <a:avLst/>
          </a:prstGeom>
          <a:ln w="2222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01143" y="2895600"/>
            <a:ext cx="1981200" cy="923330"/>
          </a:xfrm>
          <a:prstGeom prst="rect">
            <a:avLst/>
          </a:prstGeom>
          <a:solidFill>
            <a:srgbClr val="EBB853"/>
          </a:solidFill>
        </p:spPr>
        <p:txBody>
          <a:bodyPr wrap="square" rtlCol="0">
            <a:spAutoFit/>
          </a:bodyPr>
          <a:lstStyle/>
          <a:p>
            <a:pPr algn="ctr"/>
            <a:r>
              <a:rPr lang="en-US" dirty="0"/>
              <a:t># of days teacher can alter attendance</a:t>
            </a:r>
          </a:p>
        </p:txBody>
      </p:sp>
    </p:spTree>
    <p:extLst>
      <p:ext uri="{BB962C8B-B14F-4D97-AF65-F5344CB8AC3E}">
        <p14:creationId xmlns:p14="http://schemas.microsoft.com/office/powerpoint/2010/main" val="312233025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6965245" cy="1202485"/>
          </a:xfrm>
          <a:noFill/>
        </p:spPr>
        <p:txBody>
          <a:bodyPr/>
          <a:lstStyle/>
          <a:p>
            <a:r>
              <a:rPr lang="en-US" dirty="0"/>
              <a:t>Attendance Process	</a:t>
            </a:r>
          </a:p>
        </p:txBody>
      </p:sp>
      <p:sp>
        <p:nvSpPr>
          <p:cNvPr id="3" name="Content Placeholder 2"/>
          <p:cNvSpPr>
            <a:spLocks noGrp="1"/>
          </p:cNvSpPr>
          <p:nvPr>
            <p:ph idx="1"/>
          </p:nvPr>
        </p:nvSpPr>
        <p:spPr/>
        <p:txBody>
          <a:bodyPr/>
          <a:lstStyle/>
          <a:p>
            <a:r>
              <a:rPr lang="en-US" dirty="0"/>
              <a:t>Office marks if parent call or activity (can also mark future attendance- PA)</a:t>
            </a:r>
          </a:p>
          <a:p>
            <a:r>
              <a:rPr lang="en-US" dirty="0"/>
              <a:t>Teachers mark attendance</a:t>
            </a:r>
          </a:p>
          <a:p>
            <a:r>
              <a:rPr lang="en-US" dirty="0"/>
              <a:t>Office run Teacher Attendance report </a:t>
            </a:r>
          </a:p>
          <a:p>
            <a:r>
              <a:rPr lang="en-US" dirty="0"/>
              <a:t>Office run Absentee report</a:t>
            </a:r>
          </a:p>
          <a:p>
            <a:r>
              <a:rPr lang="en-US" dirty="0"/>
              <a:t>Update attendance as needed</a:t>
            </a:r>
          </a:p>
          <a:p>
            <a:pPr marL="0" indent="0">
              <a:buNone/>
            </a:pPr>
            <a:endParaRPr lang="en-US" dirty="0"/>
          </a:p>
        </p:txBody>
      </p:sp>
    </p:spTree>
    <p:extLst>
      <p:ext uri="{BB962C8B-B14F-4D97-AF65-F5344CB8AC3E}">
        <p14:creationId xmlns:p14="http://schemas.microsoft.com/office/powerpoint/2010/main" val="32123251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
            <a:ext cx="6965245" cy="914400"/>
          </a:xfrm>
          <a:noFill/>
        </p:spPr>
        <p:txBody>
          <a:bodyPr/>
          <a:lstStyle/>
          <a:p>
            <a:r>
              <a:rPr lang="en-US" dirty="0"/>
              <a:t>Daily Attendance</a:t>
            </a: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7959" t="22811" r="10737" b="13908"/>
          <a:stretch/>
        </p:blipFill>
        <p:spPr bwMode="auto">
          <a:xfrm>
            <a:off x="745230" y="794657"/>
            <a:ext cx="7837715" cy="5798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990600" y="1967147"/>
            <a:ext cx="1981200" cy="369332"/>
          </a:xfrm>
          <a:prstGeom prst="rect">
            <a:avLst/>
          </a:prstGeom>
          <a:solidFill>
            <a:srgbClr val="FFC000"/>
          </a:solidFill>
        </p:spPr>
        <p:txBody>
          <a:bodyPr wrap="square" rtlCol="0">
            <a:spAutoFit/>
          </a:bodyPr>
          <a:lstStyle/>
          <a:p>
            <a:pPr algn="ctr"/>
            <a:r>
              <a:rPr lang="en-US" dirty="0"/>
              <a:t>Way 2</a:t>
            </a:r>
          </a:p>
        </p:txBody>
      </p:sp>
      <p:sp>
        <p:nvSpPr>
          <p:cNvPr id="14" name="TextBox 13"/>
          <p:cNvSpPr txBox="1"/>
          <p:nvPr/>
        </p:nvSpPr>
        <p:spPr>
          <a:xfrm>
            <a:off x="5435600" y="1066800"/>
            <a:ext cx="1981200" cy="369332"/>
          </a:xfrm>
          <a:prstGeom prst="rect">
            <a:avLst/>
          </a:prstGeom>
          <a:solidFill>
            <a:srgbClr val="FFC000"/>
          </a:solidFill>
        </p:spPr>
        <p:txBody>
          <a:bodyPr wrap="square" rtlCol="0">
            <a:spAutoFit/>
          </a:bodyPr>
          <a:lstStyle/>
          <a:p>
            <a:pPr algn="ctr"/>
            <a:r>
              <a:rPr lang="en-US" dirty="0"/>
              <a:t>Way 1</a:t>
            </a:r>
          </a:p>
        </p:txBody>
      </p:sp>
      <p:cxnSp>
        <p:nvCxnSpPr>
          <p:cNvPr id="10" name="Straight Arrow Connector 9"/>
          <p:cNvCxnSpPr/>
          <p:nvPr/>
        </p:nvCxnSpPr>
        <p:spPr>
          <a:xfrm flipH="1">
            <a:off x="4800600" y="1436132"/>
            <a:ext cx="1143000" cy="887968"/>
          </a:xfrm>
          <a:prstGeom prst="straightConnector1">
            <a:avLst/>
          </a:prstGeom>
          <a:ln w="2222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362200" y="2336479"/>
            <a:ext cx="1530376" cy="787721"/>
          </a:xfrm>
          <a:prstGeom prst="straightConnector1">
            <a:avLst/>
          </a:prstGeom>
          <a:ln w="2222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78187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8795"/>
            <a:ext cx="6934200" cy="824595"/>
          </a:xfrm>
          <a:noFill/>
        </p:spPr>
        <p:txBody>
          <a:bodyPr>
            <a:normAutofit/>
          </a:bodyPr>
          <a:lstStyle/>
          <a:p>
            <a:r>
              <a:rPr lang="en-US" dirty="0"/>
              <a:t>Meeting Attendance </a:t>
            </a:r>
            <a:r>
              <a:rPr lang="en-US" sz="2800" dirty="0"/>
              <a:t>(Way 1)</a:t>
            </a:r>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751" t="15629" r="5267" b="1638"/>
          <a:stretch/>
        </p:blipFill>
        <p:spPr bwMode="auto">
          <a:xfrm>
            <a:off x="342900" y="533400"/>
            <a:ext cx="6858000" cy="6224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023428" y="5104366"/>
            <a:ext cx="1524000" cy="369332"/>
          </a:xfrm>
          <a:prstGeom prst="rect">
            <a:avLst/>
          </a:prstGeom>
          <a:solidFill>
            <a:srgbClr val="EBB853"/>
          </a:solidFill>
        </p:spPr>
        <p:txBody>
          <a:bodyPr wrap="square" rtlCol="0">
            <a:spAutoFit/>
          </a:bodyPr>
          <a:lstStyle/>
          <a:p>
            <a:r>
              <a:rPr lang="en-US" dirty="0"/>
              <a:t>Add comment</a:t>
            </a:r>
          </a:p>
        </p:txBody>
      </p:sp>
      <p:sp>
        <p:nvSpPr>
          <p:cNvPr id="12" name="TextBox 11"/>
          <p:cNvSpPr txBox="1"/>
          <p:nvPr/>
        </p:nvSpPr>
        <p:spPr>
          <a:xfrm>
            <a:off x="2667000" y="4687669"/>
            <a:ext cx="1981200" cy="646331"/>
          </a:xfrm>
          <a:prstGeom prst="rect">
            <a:avLst/>
          </a:prstGeom>
          <a:solidFill>
            <a:srgbClr val="EBB853"/>
          </a:solidFill>
        </p:spPr>
        <p:txBody>
          <a:bodyPr wrap="square" rtlCol="0">
            <a:spAutoFit/>
          </a:bodyPr>
          <a:lstStyle/>
          <a:p>
            <a:pPr algn="ctr"/>
            <a:r>
              <a:rPr lang="en-US" dirty="0"/>
              <a:t>Chose attendance code</a:t>
            </a:r>
          </a:p>
        </p:txBody>
      </p:sp>
      <p:sp>
        <p:nvSpPr>
          <p:cNvPr id="13" name="TextBox 12"/>
          <p:cNvSpPr txBox="1"/>
          <p:nvPr/>
        </p:nvSpPr>
        <p:spPr>
          <a:xfrm>
            <a:off x="1694543" y="1274535"/>
            <a:ext cx="1981200" cy="646331"/>
          </a:xfrm>
          <a:prstGeom prst="rect">
            <a:avLst/>
          </a:prstGeom>
          <a:solidFill>
            <a:srgbClr val="EBB853"/>
          </a:solidFill>
        </p:spPr>
        <p:txBody>
          <a:bodyPr wrap="square" rtlCol="0">
            <a:spAutoFit/>
          </a:bodyPr>
          <a:lstStyle/>
          <a:p>
            <a:pPr algn="ctr"/>
            <a:r>
              <a:rPr lang="en-US" dirty="0"/>
              <a:t>Chose attendance dates</a:t>
            </a:r>
          </a:p>
        </p:txBody>
      </p:sp>
      <p:cxnSp>
        <p:nvCxnSpPr>
          <p:cNvPr id="14" name="Straight Arrow Connector 13"/>
          <p:cNvCxnSpPr/>
          <p:nvPr/>
        </p:nvCxnSpPr>
        <p:spPr>
          <a:xfrm flipV="1">
            <a:off x="3675743" y="1066801"/>
            <a:ext cx="972457" cy="530899"/>
          </a:xfrm>
          <a:prstGeom prst="straightConnector1">
            <a:avLst/>
          </a:prstGeom>
          <a:ln w="2222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229100" y="5161642"/>
            <a:ext cx="876300" cy="609599"/>
          </a:xfrm>
          <a:prstGeom prst="straightConnector1">
            <a:avLst/>
          </a:prstGeom>
          <a:ln w="2222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023429" y="5473698"/>
            <a:ext cx="732970" cy="821474"/>
          </a:xfrm>
          <a:prstGeom prst="straightConnector1">
            <a:avLst/>
          </a:prstGeom>
          <a:ln w="2222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293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81" y="-152400"/>
            <a:ext cx="6893511" cy="1102249"/>
          </a:xfrm>
          <a:noFill/>
        </p:spPr>
        <p:txBody>
          <a:bodyPr>
            <a:normAutofit/>
          </a:bodyPr>
          <a:lstStyle/>
          <a:p>
            <a:r>
              <a:rPr lang="en-US" dirty="0"/>
              <a:t>Meeting Attendance (Way 2)</a:t>
            </a:r>
          </a:p>
        </p:txBody>
      </p:sp>
      <p:sp>
        <p:nvSpPr>
          <p:cNvPr id="3" name="Content Placeholder 2"/>
          <p:cNvSpPr>
            <a:spLocks noGrp="1"/>
          </p:cNvSpPr>
          <p:nvPr>
            <p:ph idx="1"/>
          </p:nvPr>
        </p:nvSpPr>
        <p:spPr>
          <a:xfrm>
            <a:off x="1752600" y="2362200"/>
            <a:ext cx="6400800" cy="3474720"/>
          </a:xfrm>
        </p:spPr>
        <p:txBody>
          <a:bodyPr/>
          <a:lstStyle/>
          <a:p>
            <a:endParaRPr lang="en-US"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3476" t="22173" r="13982" b="24740"/>
          <a:stretch/>
        </p:blipFill>
        <p:spPr bwMode="auto">
          <a:xfrm>
            <a:off x="685800" y="1582057"/>
            <a:ext cx="7649029" cy="5177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flipH="1">
            <a:off x="6286500" y="1253671"/>
            <a:ext cx="838200" cy="591457"/>
          </a:xfrm>
          <a:prstGeom prst="straightConnector1">
            <a:avLst/>
          </a:prstGeom>
          <a:ln w="22225" cmpd="sng">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261757" y="3579586"/>
            <a:ext cx="838200" cy="591457"/>
          </a:xfrm>
          <a:prstGeom prst="straightConnector1">
            <a:avLst/>
          </a:prstGeom>
          <a:ln w="22225" cmpd="sng">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124700" y="658727"/>
            <a:ext cx="1333500" cy="923330"/>
          </a:xfrm>
          <a:prstGeom prst="rect">
            <a:avLst/>
          </a:prstGeom>
          <a:solidFill>
            <a:srgbClr val="EBB853"/>
          </a:solidFill>
        </p:spPr>
        <p:txBody>
          <a:bodyPr wrap="square" rtlCol="0">
            <a:spAutoFit/>
          </a:bodyPr>
          <a:lstStyle/>
          <a:p>
            <a:pPr algn="ctr"/>
            <a:r>
              <a:rPr lang="en-US" dirty="0"/>
              <a:t>Chose attendance code</a:t>
            </a:r>
          </a:p>
        </p:txBody>
      </p:sp>
      <p:sp>
        <p:nvSpPr>
          <p:cNvPr id="20" name="TextBox 19"/>
          <p:cNvSpPr txBox="1"/>
          <p:nvPr/>
        </p:nvSpPr>
        <p:spPr>
          <a:xfrm>
            <a:off x="5114471" y="3106198"/>
            <a:ext cx="1524000" cy="1477328"/>
          </a:xfrm>
          <a:prstGeom prst="rect">
            <a:avLst/>
          </a:prstGeom>
          <a:solidFill>
            <a:srgbClr val="EBB853"/>
          </a:solidFill>
        </p:spPr>
        <p:txBody>
          <a:bodyPr wrap="square" rtlCol="0">
            <a:spAutoFit/>
          </a:bodyPr>
          <a:lstStyle/>
          <a:p>
            <a:r>
              <a:rPr lang="en-US" dirty="0"/>
              <a:t>Click cell to input code and click on</a:t>
            </a:r>
          </a:p>
          <a:p>
            <a:r>
              <a:rPr lang="en-US" dirty="0"/>
              <a:t>       to add</a:t>
            </a:r>
          </a:p>
          <a:p>
            <a:r>
              <a:rPr lang="en-US" dirty="0"/>
              <a:t>    comment</a:t>
            </a:r>
          </a:p>
        </p:txBody>
      </p:sp>
      <p:sp>
        <p:nvSpPr>
          <p:cNvPr id="21" name="TextBox 20"/>
          <p:cNvSpPr txBox="1"/>
          <p:nvPr/>
        </p:nvSpPr>
        <p:spPr>
          <a:xfrm>
            <a:off x="6945992" y="4847771"/>
            <a:ext cx="1881415" cy="1569660"/>
          </a:xfrm>
          <a:prstGeom prst="rect">
            <a:avLst/>
          </a:prstGeom>
          <a:solidFill>
            <a:srgbClr val="EBB853"/>
          </a:solidFill>
        </p:spPr>
        <p:txBody>
          <a:bodyPr wrap="square" rtlCol="0">
            <a:spAutoFit/>
          </a:bodyPr>
          <a:lstStyle/>
          <a:p>
            <a:r>
              <a:rPr lang="en-US" sz="3200" dirty="0"/>
              <a:t>Make sure click submit!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1728" y="4040555"/>
            <a:ext cx="440872" cy="543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15443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29"/>
            <a:ext cx="8229600" cy="885371"/>
          </a:xfrm>
        </p:spPr>
        <p:txBody>
          <a:bodyPr/>
          <a:lstStyle/>
          <a:p>
            <a:pPr algn="ctr"/>
            <a:r>
              <a:rPr lang="en-US" dirty="0"/>
              <a:t>Attendance Today</a:t>
            </a: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7793" t="7502" r="5814" b="20633"/>
          <a:stretch/>
        </p:blipFill>
        <p:spPr bwMode="auto">
          <a:xfrm>
            <a:off x="18142" y="762000"/>
            <a:ext cx="7617519"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4975042"/>
      </p:ext>
    </p:extLst>
  </p:cSld>
  <p:clrMapOvr>
    <a:masterClrMapping/>
  </p:clrMapOvr>
  <p:transition spd="slow">
    <p:push dir="u"/>
  </p:transition>
</p:sld>
</file>

<file path=ppt/theme/theme1.xml><?xml version="1.0" encoding="utf-8"?>
<a:theme xmlns:a="http://schemas.openxmlformats.org/drawingml/2006/main" name="PSUG vega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PSUG vegas</Template>
  <TotalTime>2139</TotalTime>
  <Words>937</Words>
  <Application>Microsoft Macintosh PowerPoint</Application>
  <PresentationFormat>On-screen Show (4:3)</PresentationFormat>
  <Paragraphs>116</Paragraphs>
  <Slides>38</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Brush Script MT</vt:lpstr>
      <vt:lpstr>ＭＳ Ｐゴシック</vt:lpstr>
      <vt:lpstr>STKaiti</vt:lpstr>
      <vt:lpstr>Arial</vt:lpstr>
      <vt:lpstr>Calibri</vt:lpstr>
      <vt:lpstr>Trebuchet MS</vt:lpstr>
      <vt:lpstr>Verdana</vt:lpstr>
      <vt:lpstr>PSUG vegas</vt:lpstr>
      <vt:lpstr>PowerSchool</vt:lpstr>
      <vt:lpstr>Attendance Set Up</vt:lpstr>
      <vt:lpstr>Quick Tip</vt:lpstr>
      <vt:lpstr>Preferences</vt:lpstr>
      <vt:lpstr>Attendance Process </vt:lpstr>
      <vt:lpstr>Daily Attendance</vt:lpstr>
      <vt:lpstr>Meeting Attendance (Way 1)</vt:lpstr>
      <vt:lpstr>Meeting Attendance (Way 2)</vt:lpstr>
      <vt:lpstr>Attendance Today</vt:lpstr>
      <vt:lpstr>Attendance Today Attendance</vt:lpstr>
      <vt:lpstr>Attendance Reports</vt:lpstr>
      <vt:lpstr>Attendance Under Reports</vt:lpstr>
      <vt:lpstr>Reports</vt:lpstr>
      <vt:lpstr>Power Teacher Attendance</vt:lpstr>
      <vt:lpstr>Absentee Report</vt:lpstr>
      <vt:lpstr>Absentee Report</vt:lpstr>
      <vt:lpstr>Absentee Report Result      (with Verification Line)</vt:lpstr>
      <vt:lpstr>Hold Ctrl key as you click on each name to select multiple students.</vt:lpstr>
      <vt:lpstr>PowerPoint Presentation</vt:lpstr>
      <vt:lpstr>Quick Tip</vt:lpstr>
      <vt:lpstr>Search by Grades/Attendance</vt:lpstr>
      <vt:lpstr>Attendance Count</vt:lpstr>
      <vt:lpstr>Consecutive Absences</vt:lpstr>
      <vt:lpstr>Consecutive Absences Results</vt:lpstr>
      <vt:lpstr>Perfect Attendance</vt:lpstr>
      <vt:lpstr>Great Printing Tip</vt:lpstr>
      <vt:lpstr>Quick and Easy Attendance Sample</vt:lpstr>
      <vt:lpstr>Weekly Attendance Summary Report</vt:lpstr>
      <vt:lpstr>Start page&gt;Reports&gt;Weekly Attendance Summary (M)</vt:lpstr>
      <vt:lpstr>Class Attendance Audit </vt:lpstr>
      <vt:lpstr>Class Attendance Audit Sample</vt:lpstr>
      <vt:lpstr>Student Attendance Audit</vt:lpstr>
      <vt:lpstr>Monthly Student Attendance</vt:lpstr>
      <vt:lpstr>Attendance Summary by Grade</vt:lpstr>
      <vt:lpstr>State ADA</vt:lpstr>
      <vt:lpstr>ADA</vt:lpstr>
      <vt:lpstr>Enter and Exit Lists</vt:lpstr>
      <vt:lpstr>Class Attendance Quick Tip</vt:lpstr>
    </vt:vector>
  </TitlesOfParts>
  <Company>LCSD</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wallockr</dc:creator>
  <cp:lastModifiedBy>Lisa Sheehan</cp:lastModifiedBy>
  <cp:revision>64</cp:revision>
  <cp:lastPrinted>2018-07-31T15:56:38Z</cp:lastPrinted>
  <dcterms:created xsi:type="dcterms:W3CDTF">2014-03-04T19:45:46Z</dcterms:created>
  <dcterms:modified xsi:type="dcterms:W3CDTF">2018-07-31T15:56:59Z</dcterms:modified>
</cp:coreProperties>
</file>