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xls" ContentType="application/vnd.ms-exce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charts/chart5.xml" ContentType="application/vnd.openxmlformats-officedocument.drawingml.chart+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28"/>
  </p:notesMasterIdLst>
  <p:handoutMasterIdLst>
    <p:handoutMasterId r:id="rId29"/>
  </p:handoutMasterIdLst>
  <p:sldIdLst>
    <p:sldId id="256" r:id="rId2"/>
    <p:sldId id="283" r:id="rId3"/>
    <p:sldId id="257" r:id="rId4"/>
    <p:sldId id="258" r:id="rId5"/>
    <p:sldId id="260" r:id="rId6"/>
    <p:sldId id="284" r:id="rId7"/>
    <p:sldId id="262" r:id="rId8"/>
    <p:sldId id="263" r:id="rId9"/>
    <p:sldId id="264" r:id="rId10"/>
    <p:sldId id="265" r:id="rId11"/>
    <p:sldId id="266" r:id="rId12"/>
    <p:sldId id="268" r:id="rId13"/>
    <p:sldId id="270" r:id="rId14"/>
    <p:sldId id="269" r:id="rId15"/>
    <p:sldId id="267"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13" autoAdjust="0"/>
    <p:restoredTop sz="65111" autoAdjust="0"/>
  </p:normalViewPr>
  <p:slideViewPr>
    <p:cSldViewPr>
      <p:cViewPr varScale="1">
        <p:scale>
          <a:sx n="72" d="100"/>
          <a:sy n="72" d="100"/>
        </p:scale>
        <p:origin x="-2022" y="-84"/>
      </p:cViewPr>
      <p:guideLst>
        <p:guide orient="horz" pos="2160"/>
        <p:guide pos="3168"/>
      </p:guideLst>
    </p:cSldViewPr>
  </p:slideViewPr>
  <p:notesTextViewPr>
    <p:cViewPr>
      <p:scale>
        <a:sx n="100" d="100"/>
        <a:sy n="100" d="100"/>
      </p:scale>
      <p:origin x="0" y="0"/>
    </p:cViewPr>
  </p:notesTextViewPr>
  <p:notesViewPr>
    <p:cSldViewPr>
      <p:cViewPr varScale="1">
        <p:scale>
          <a:sx n="79" d="100"/>
          <a:sy n="79" d="100"/>
        </p:scale>
        <p:origin x="-1890"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Sheet1!$B$1</c:f>
              <c:strCache>
                <c:ptCount val="1"/>
                <c:pt idx="0">
                  <c:v>Local Contribution</c:v>
                </c:pt>
              </c:strCache>
            </c:strRef>
          </c:tx>
          <c:cat>
            <c:strRef>
              <c:f>Sheet1!$A$2:$A$10</c:f>
              <c:strCache>
                <c:ptCount val="9"/>
                <c:pt idx="0">
                  <c:v>Tisbury</c:v>
                </c:pt>
                <c:pt idx="1">
                  <c:v>Natick</c:v>
                </c:pt>
                <c:pt idx="2">
                  <c:v>Littleton</c:v>
                </c:pt>
                <c:pt idx="3">
                  <c:v>Georgetown</c:v>
                </c:pt>
                <c:pt idx="4">
                  <c:v>Norton</c:v>
                </c:pt>
                <c:pt idx="5">
                  <c:v>Oxford</c:v>
                </c:pt>
                <c:pt idx="6">
                  <c:v>Leicester</c:v>
                </c:pt>
                <c:pt idx="7">
                  <c:v>Fitchburg</c:v>
                </c:pt>
                <c:pt idx="8">
                  <c:v>Lawrence</c:v>
                </c:pt>
              </c:strCache>
            </c:strRef>
          </c:cat>
          <c:val>
            <c:numRef>
              <c:f>Sheet1!$B$2:$B$10</c:f>
              <c:numCache>
                <c:formatCode>#,##0</c:formatCode>
                <c:ptCount val="9"/>
                <c:pt idx="0">
                  <c:v>2838390</c:v>
                </c:pt>
                <c:pt idx="1">
                  <c:v>39524917</c:v>
                </c:pt>
                <c:pt idx="2">
                  <c:v>10837125</c:v>
                </c:pt>
                <c:pt idx="3">
                  <c:v>8582322</c:v>
                </c:pt>
                <c:pt idx="4">
                  <c:v>15776397</c:v>
                </c:pt>
                <c:pt idx="5">
                  <c:v>9114275</c:v>
                </c:pt>
                <c:pt idx="6">
                  <c:v>7809635</c:v>
                </c:pt>
                <c:pt idx="7">
                  <c:v>15863259</c:v>
                </c:pt>
                <c:pt idx="8">
                  <c:v>7306654</c:v>
                </c:pt>
              </c:numCache>
            </c:numRef>
          </c:val>
        </c:ser>
        <c:ser>
          <c:idx val="1"/>
          <c:order val="1"/>
          <c:tx>
            <c:strRef>
              <c:f>Sheet1!$C$1</c:f>
              <c:strCache>
                <c:ptCount val="1"/>
                <c:pt idx="0">
                  <c:v>Aid</c:v>
                </c:pt>
              </c:strCache>
            </c:strRef>
          </c:tx>
          <c:cat>
            <c:strRef>
              <c:f>Sheet1!$A$2:$A$10</c:f>
              <c:strCache>
                <c:ptCount val="9"/>
                <c:pt idx="0">
                  <c:v>Tisbury</c:v>
                </c:pt>
                <c:pt idx="1">
                  <c:v>Natick</c:v>
                </c:pt>
                <c:pt idx="2">
                  <c:v>Littleton</c:v>
                </c:pt>
                <c:pt idx="3">
                  <c:v>Georgetown</c:v>
                </c:pt>
                <c:pt idx="4">
                  <c:v>Norton</c:v>
                </c:pt>
                <c:pt idx="5">
                  <c:v>Oxford</c:v>
                </c:pt>
                <c:pt idx="6">
                  <c:v>Leicester</c:v>
                </c:pt>
                <c:pt idx="7">
                  <c:v>Fitchburg</c:v>
                </c:pt>
                <c:pt idx="8">
                  <c:v>Lawrence</c:v>
                </c:pt>
              </c:strCache>
            </c:strRef>
          </c:cat>
          <c:val>
            <c:numRef>
              <c:f>Sheet1!$C$2:$C$10</c:f>
              <c:numCache>
                <c:formatCode>#,##0</c:formatCode>
                <c:ptCount val="9"/>
                <c:pt idx="0">
                  <c:v>602082</c:v>
                </c:pt>
                <c:pt idx="1">
                  <c:v>8751945</c:v>
                </c:pt>
                <c:pt idx="2">
                  <c:v>3731912.5084462864</c:v>
                </c:pt>
                <c:pt idx="3">
                  <c:v>5218658</c:v>
                </c:pt>
                <c:pt idx="4">
                  <c:v>12328775</c:v>
                </c:pt>
                <c:pt idx="5">
                  <c:v>10209599</c:v>
                </c:pt>
                <c:pt idx="6">
                  <c:v>9493437</c:v>
                </c:pt>
                <c:pt idx="7">
                  <c:v>44414949</c:v>
                </c:pt>
                <c:pt idx="8">
                  <c:v>160649102</c:v>
                </c:pt>
              </c:numCache>
            </c:numRef>
          </c:val>
        </c:ser>
        <c:overlap val="100"/>
        <c:axId val="93763072"/>
        <c:axId val="93764608"/>
      </c:barChart>
      <c:catAx>
        <c:axId val="93763072"/>
        <c:scaling>
          <c:orientation val="minMax"/>
        </c:scaling>
        <c:axPos val="b"/>
        <c:tickLblPos val="nextTo"/>
        <c:crossAx val="93764608"/>
        <c:crosses val="autoZero"/>
        <c:auto val="1"/>
        <c:lblAlgn val="ctr"/>
        <c:lblOffset val="100"/>
      </c:catAx>
      <c:valAx>
        <c:axId val="93764608"/>
        <c:scaling>
          <c:orientation val="minMax"/>
        </c:scaling>
        <c:axPos val="l"/>
        <c:numFmt formatCode="0%" sourceLinked="0"/>
        <c:tickLblPos val="nextTo"/>
        <c:crossAx val="93763072"/>
        <c:crosses val="autoZero"/>
        <c:crossBetween val="between"/>
        <c:dispUnits>
          <c:builtInUnit val="thousands"/>
          <c:dispUnitsLbl/>
        </c:dispUnits>
      </c:valAx>
    </c:plotArea>
    <c:legend>
      <c:legendPos val="b"/>
      <c:layout>
        <c:manualLayout>
          <c:xMode val="edge"/>
          <c:yMode val="edge"/>
          <c:x val="0.20426267104961388"/>
          <c:y val="0.92480088221956658"/>
          <c:w val="0.63840009683255661"/>
          <c:h val="5.9492311497712148E-2"/>
        </c:manualLayout>
      </c:layout>
      <c:txPr>
        <a:bodyPr/>
        <a:lstStyle/>
        <a:p>
          <a:pPr>
            <a:defRPr sz="1400" b="1"/>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b="1"/>
            </a:pPr>
            <a:r>
              <a:rPr lang="en-US" b="1" dirty="0"/>
              <a:t>Foundation </a:t>
            </a:r>
            <a:r>
              <a:rPr lang="en-US" b="1" dirty="0" smtClean="0"/>
              <a:t>budget </a:t>
            </a:r>
            <a:r>
              <a:rPr lang="en-US" b="1" dirty="0"/>
              <a:t>per </a:t>
            </a:r>
            <a:r>
              <a:rPr lang="en-US" b="1" dirty="0" smtClean="0"/>
              <a:t>foundation enrollment</a:t>
            </a:r>
            <a:endParaRPr lang="en-US" b="1" dirty="0"/>
          </a:p>
        </c:rich>
      </c:tx>
      <c:layout/>
    </c:title>
    <c:plotArea>
      <c:layout>
        <c:manualLayout>
          <c:layoutTarget val="inner"/>
          <c:xMode val="edge"/>
          <c:yMode val="edge"/>
          <c:x val="0.26397457670732338"/>
          <c:y val="0.10816226096737952"/>
          <c:w val="0.71668519376254469"/>
          <c:h val="0.83590879265092011"/>
        </c:manualLayout>
      </c:layout>
      <c:barChart>
        <c:barDir val="bar"/>
        <c:grouping val="clustered"/>
        <c:ser>
          <c:idx val="0"/>
          <c:order val="0"/>
          <c:tx>
            <c:strRef>
              <c:f>Sheet1!$B$1</c:f>
              <c:strCache>
                <c:ptCount val="1"/>
                <c:pt idx="0">
                  <c:v>Foundation Budget per Foundation Enrollment</c:v>
                </c:pt>
              </c:strCache>
            </c:strRef>
          </c:tx>
          <c:dPt>
            <c:idx val="5"/>
            <c:spPr>
              <a:noFill/>
              <a:ln w="25400">
                <a:solidFill>
                  <a:schemeClr val="tx2"/>
                </a:solidFill>
                <a:prstDash val="dash"/>
              </a:ln>
            </c:spPr>
          </c:dPt>
          <c:dLbls>
            <c:dLbl>
              <c:idx val="5"/>
              <c:numFmt formatCode="#,##0" sourceLinked="0"/>
              <c:spPr/>
              <c:txPr>
                <a:bodyPr/>
                <a:lstStyle/>
                <a:p>
                  <a:pPr>
                    <a:defRPr b="1" baseline="0">
                      <a:solidFill>
                        <a:schemeClr val="accent1"/>
                      </a:solidFill>
                    </a:defRPr>
                  </a:pPr>
                  <a:endParaRPr lang="en-US"/>
                </a:p>
              </c:txPr>
            </c:dLbl>
            <c:numFmt formatCode="#,##0" sourceLinked="0"/>
            <c:txPr>
              <a:bodyPr/>
              <a:lstStyle/>
              <a:p>
                <a:pPr>
                  <a:defRPr b="1"/>
                </a:pPr>
                <a:endParaRPr lang="en-US"/>
              </a:p>
            </c:txPr>
            <c:dLblPos val="ctr"/>
            <c:showVal val="1"/>
          </c:dLbls>
          <c:cat>
            <c:strRef>
              <c:f>Sheet1!$A$2:$A$11</c:f>
              <c:strCache>
                <c:ptCount val="10"/>
                <c:pt idx="0">
                  <c:v>Greater Lawrence</c:v>
                </c:pt>
                <c:pt idx="1">
                  <c:v>Nashoba Valley </c:v>
                </c:pt>
                <c:pt idx="2">
                  <c:v>Shawsheen Valley</c:v>
                </c:pt>
                <c:pt idx="3">
                  <c:v>Worcester</c:v>
                </c:pt>
                <c:pt idx="4">
                  <c:v>Marlborough</c:v>
                </c:pt>
                <c:pt idx="5">
                  <c:v>State Average</c:v>
                </c:pt>
                <c:pt idx="6">
                  <c:v>Concord Carlisle</c:v>
                </c:pt>
                <c:pt idx="7">
                  <c:v>Saugus</c:v>
                </c:pt>
                <c:pt idx="8">
                  <c:v>Freetown Lakeville</c:v>
                </c:pt>
                <c:pt idx="9">
                  <c:v>Topsfield</c:v>
                </c:pt>
              </c:strCache>
            </c:strRef>
          </c:cat>
          <c:val>
            <c:numRef>
              <c:f>Sheet1!$B$2:$B$11</c:f>
              <c:numCache>
                <c:formatCode>_(* #,##0.00_);_(* \(#,##0.00\);_(* "-"??_);_(@_)</c:formatCode>
                <c:ptCount val="10"/>
                <c:pt idx="0">
                  <c:v>16946.545582047685</c:v>
                </c:pt>
                <c:pt idx="1">
                  <c:v>15138.772370486657</c:v>
                </c:pt>
                <c:pt idx="2">
                  <c:v>14774.824891461651</c:v>
                </c:pt>
                <c:pt idx="3">
                  <c:v>11726.70886093355</c:v>
                </c:pt>
                <c:pt idx="4">
                  <c:v>10946.431643048651</c:v>
                </c:pt>
                <c:pt idx="5">
                  <c:v>10438</c:v>
                </c:pt>
                <c:pt idx="6">
                  <c:v>10282.326482213439</c:v>
                </c:pt>
                <c:pt idx="7">
                  <c:v>9915.0547593038627</c:v>
                </c:pt>
                <c:pt idx="8">
                  <c:v>9204.8084526244038</c:v>
                </c:pt>
                <c:pt idx="9">
                  <c:v>8639.2284851675486</c:v>
                </c:pt>
              </c:numCache>
            </c:numRef>
          </c:val>
        </c:ser>
        <c:gapWidth val="82"/>
        <c:overlap val="-43"/>
        <c:axId val="95769728"/>
        <c:axId val="95771264"/>
      </c:barChart>
      <c:catAx>
        <c:axId val="95769728"/>
        <c:scaling>
          <c:orientation val="minMax"/>
        </c:scaling>
        <c:axPos val="l"/>
        <c:tickLblPos val="nextTo"/>
        <c:txPr>
          <a:bodyPr rot="0" vert="horz" anchor="ctr" anchorCtr="0"/>
          <a:lstStyle/>
          <a:p>
            <a:pPr>
              <a:defRPr sz="1600" b="0"/>
            </a:pPr>
            <a:endParaRPr lang="en-US"/>
          </a:p>
        </c:txPr>
        <c:crossAx val="95771264"/>
        <c:crosses val="autoZero"/>
        <c:auto val="1"/>
        <c:lblAlgn val="ctr"/>
        <c:lblOffset val="100"/>
      </c:catAx>
      <c:valAx>
        <c:axId val="95771264"/>
        <c:scaling>
          <c:orientation val="minMax"/>
        </c:scaling>
        <c:delete val="1"/>
        <c:axPos val="b"/>
        <c:numFmt formatCode="_(* #,##0_);_(* \(#,##0\);_(* &quot;-&quot;_);_(@_)" sourceLinked="0"/>
        <c:tickLblPos val="none"/>
        <c:crossAx val="95769728"/>
        <c:crosses val="autoZero"/>
        <c:crossBetween val="between"/>
      </c:valAx>
      <c:spPr>
        <a:ln>
          <a:solidFill>
            <a:schemeClr val="bg1">
              <a:lumMod val="75000"/>
            </a:schemeClr>
          </a:solidFill>
        </a:ln>
      </c:spPr>
    </c:plotArea>
    <c:plotVisOnly val="1"/>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u="none" strike="noStrike" baseline="0" dirty="0" smtClean="0"/>
              <a:t>FY14 Foundation Rates per Pupil </a:t>
            </a:r>
            <a:r>
              <a:rPr lang="en-US" sz="1200" b="1" i="1" u="none" strike="noStrike" baseline="0" dirty="0" smtClean="0"/>
              <a:t>(Prelim)</a:t>
            </a:r>
            <a:endParaRPr lang="en-US" sz="1600" i="1" dirty="0"/>
          </a:p>
        </c:rich>
      </c:tx>
      <c:layout>
        <c:manualLayout>
          <c:xMode val="edge"/>
          <c:yMode val="edge"/>
          <c:x val="0.1756984329164743"/>
          <c:y val="1.538461538461542E-2"/>
        </c:manualLayout>
      </c:layout>
    </c:title>
    <c:plotArea>
      <c:layout>
        <c:manualLayout>
          <c:layoutTarget val="inner"/>
          <c:xMode val="edge"/>
          <c:yMode val="edge"/>
          <c:x val="0.15219474326272633"/>
          <c:y val="7.7964667878053881E-2"/>
          <c:w val="0.84488078074747697"/>
          <c:h val="0.51635882379109388"/>
        </c:manualLayout>
      </c:layout>
      <c:barChart>
        <c:barDir val="col"/>
        <c:grouping val="clustered"/>
        <c:ser>
          <c:idx val="0"/>
          <c:order val="0"/>
          <c:tx>
            <c:strRef>
              <c:f>Sheet1!$B$1</c:f>
              <c:strCache>
                <c:ptCount val="1"/>
                <c:pt idx="0">
                  <c:v>Rate</c:v>
                </c:pt>
              </c:strCache>
            </c:strRef>
          </c:tx>
          <c:dPt>
            <c:idx val="9"/>
            <c:spPr>
              <a:solidFill>
                <a:schemeClr val="tx1">
                  <a:lumMod val="20000"/>
                  <a:lumOff val="80000"/>
                </a:schemeClr>
              </a:solidFill>
            </c:spPr>
          </c:dPt>
          <c:dPt>
            <c:idx val="10"/>
            <c:spPr>
              <a:solidFill>
                <a:schemeClr val="tx1">
                  <a:lumMod val="20000"/>
                  <a:lumOff val="80000"/>
                </a:schemeClr>
              </a:solidFill>
            </c:spPr>
          </c:dPt>
          <c:dPt>
            <c:idx val="11"/>
            <c:spPr>
              <a:solidFill>
                <a:schemeClr val="tx1">
                  <a:lumMod val="20000"/>
                  <a:lumOff val="80000"/>
                </a:schemeClr>
              </a:solidFill>
            </c:spPr>
          </c:dPt>
          <c:dPt>
            <c:idx val="12"/>
            <c:spPr>
              <a:solidFill>
                <a:schemeClr val="tx1">
                  <a:lumMod val="20000"/>
                  <a:lumOff val="80000"/>
                </a:schemeClr>
              </a:solidFill>
            </c:spPr>
          </c:dPt>
          <c:cat>
            <c:strRef>
              <c:f>Sheet1!$A$2:$A$14</c:f>
              <c:strCache>
                <c:ptCount val="13"/>
                <c:pt idx="0">
                  <c:v>PK/Half Day K</c:v>
                </c:pt>
                <c:pt idx="1">
                  <c:v>Kindergarten-Full</c:v>
                </c:pt>
                <c:pt idx="2">
                  <c:v>Elementary</c:v>
                </c:pt>
                <c:pt idx="3">
                  <c:v>Junior/Middle</c:v>
                </c:pt>
                <c:pt idx="4">
                  <c:v>High School</c:v>
                </c:pt>
                <c:pt idx="5">
                  <c:v>LEP PK/Half Day K</c:v>
                </c:pt>
                <c:pt idx="6">
                  <c:v>LEP Full Time</c:v>
                </c:pt>
                <c:pt idx="7">
                  <c:v>Vocational</c:v>
                </c:pt>
                <c:pt idx="9">
                  <c:v>Special Ed-In School</c:v>
                </c:pt>
                <c:pt idx="10">
                  <c:v>Special Ed-Tuitioned Out</c:v>
                </c:pt>
                <c:pt idx="11">
                  <c:v>Low Income Elem</c:v>
                </c:pt>
                <c:pt idx="12">
                  <c:v>Low Income Secondary</c:v>
                </c:pt>
              </c:strCache>
            </c:strRef>
          </c:cat>
          <c:val>
            <c:numRef>
              <c:f>Sheet1!$B$2:$B$14</c:f>
              <c:numCache>
                <c:formatCode>#,##0</c:formatCode>
                <c:ptCount val="13"/>
                <c:pt idx="0">
                  <c:v>3555</c:v>
                </c:pt>
                <c:pt idx="1">
                  <c:v>7110</c:v>
                </c:pt>
                <c:pt idx="2">
                  <c:v>7153</c:v>
                </c:pt>
                <c:pt idx="3">
                  <c:v>6781</c:v>
                </c:pt>
                <c:pt idx="4">
                  <c:v>8456</c:v>
                </c:pt>
                <c:pt idx="5">
                  <c:v>4544</c:v>
                </c:pt>
                <c:pt idx="6">
                  <c:v>9088</c:v>
                </c:pt>
                <c:pt idx="7">
                  <c:v>12894</c:v>
                </c:pt>
                <c:pt idx="9">
                  <c:v>24745</c:v>
                </c:pt>
                <c:pt idx="10">
                  <c:v>35848</c:v>
                </c:pt>
                <c:pt idx="11">
                  <c:v>3393</c:v>
                </c:pt>
                <c:pt idx="12">
                  <c:v>2744</c:v>
                </c:pt>
              </c:numCache>
            </c:numRef>
          </c:val>
        </c:ser>
        <c:axId val="101188736"/>
        <c:axId val="101190272"/>
      </c:barChart>
      <c:catAx>
        <c:axId val="101188736"/>
        <c:scaling>
          <c:orientation val="minMax"/>
        </c:scaling>
        <c:axPos val="b"/>
        <c:tickLblPos val="nextTo"/>
        <c:txPr>
          <a:bodyPr/>
          <a:lstStyle/>
          <a:p>
            <a:pPr>
              <a:defRPr sz="1200"/>
            </a:pPr>
            <a:endParaRPr lang="en-US"/>
          </a:p>
        </c:txPr>
        <c:crossAx val="101190272"/>
        <c:crosses val="autoZero"/>
        <c:auto val="1"/>
        <c:lblAlgn val="ctr"/>
        <c:lblOffset val="100"/>
      </c:catAx>
      <c:valAx>
        <c:axId val="101190272"/>
        <c:scaling>
          <c:orientation val="minMax"/>
        </c:scaling>
        <c:axPos val="l"/>
        <c:numFmt formatCode="#,##0" sourceLinked="1"/>
        <c:tickLblPos val="nextTo"/>
        <c:txPr>
          <a:bodyPr/>
          <a:lstStyle/>
          <a:p>
            <a:pPr>
              <a:defRPr sz="1400"/>
            </a:pPr>
            <a:endParaRPr lang="en-US"/>
          </a:p>
        </c:txPr>
        <c:crossAx val="101188736"/>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8956397342224117E-2"/>
          <c:y val="5.1326705670171106E-2"/>
          <c:w val="0.92755267078101589"/>
          <c:h val="0.89455329257027261"/>
        </c:manualLayout>
      </c:layout>
      <c:ofPieChart>
        <c:ofPieType val="bar"/>
        <c:varyColors val="1"/>
        <c:ser>
          <c:idx val="0"/>
          <c:order val="0"/>
          <c:tx>
            <c:strRef>
              <c:f>Sheet1!$B$1</c:f>
              <c:strCache>
                <c:ptCount val="1"/>
                <c:pt idx="0">
                  <c:v>Dollars</c:v>
                </c:pt>
              </c:strCache>
            </c:strRef>
          </c:tx>
          <c:dPt>
            <c:idx val="4"/>
            <c:spPr>
              <a:solidFill>
                <a:schemeClr val="accent5">
                  <a:lumMod val="20000"/>
                  <a:lumOff val="80000"/>
                </a:schemeClr>
              </a:solidFill>
            </c:spPr>
          </c:dPt>
          <c:dPt>
            <c:idx val="10"/>
            <c:spPr>
              <a:solidFill>
                <a:schemeClr val="tx2">
                  <a:lumMod val="60000"/>
                  <a:lumOff val="40000"/>
                </a:schemeClr>
              </a:solidFill>
            </c:spPr>
          </c:dPt>
          <c:dLbls>
            <c:dLbl>
              <c:idx val="2"/>
              <c:layout>
                <c:manualLayout>
                  <c:x val="-4.8044501194107496E-3"/>
                  <c:y val="-4.0450006598337224E-2"/>
                </c:manualLayout>
              </c:layout>
              <c:dLblPos val="bestFit"/>
              <c:showCatName val="1"/>
            </c:dLbl>
            <c:dLbl>
              <c:idx val="3"/>
              <c:layout>
                <c:manualLayout>
                  <c:x val="-1.8916495235392915E-2"/>
                  <c:y val="5.7155676769454065E-2"/>
                </c:manualLayout>
              </c:layout>
              <c:dLblPos val="bestFit"/>
              <c:showCatName val="1"/>
            </c:dLbl>
            <c:dLbl>
              <c:idx val="6"/>
              <c:layout>
                <c:manualLayout>
                  <c:x val="-0.11561561561561552"/>
                  <c:y val="2.7932960893855357E-3"/>
                </c:manualLayout>
              </c:layout>
              <c:dLblPos val="bestFit"/>
              <c:showCatName val="1"/>
            </c:dLbl>
            <c:dLbl>
              <c:idx val="7"/>
              <c:layout>
                <c:manualLayout>
                  <c:x val="-3.0030030030028993E-3"/>
                  <c:y val="-1.11731843575419E-2"/>
                </c:manualLayout>
              </c:layout>
              <c:spPr/>
              <c:txPr>
                <a:bodyPr/>
                <a:lstStyle/>
                <a:p>
                  <a:pPr>
                    <a:defRPr sz="1100" b="1"/>
                  </a:pPr>
                  <a:endParaRPr lang="en-US"/>
                </a:p>
              </c:txPr>
              <c:dLblPos val="bestFit"/>
              <c:showCatName val="1"/>
            </c:dLbl>
            <c:dLbl>
              <c:idx val="8"/>
              <c:layout>
                <c:manualLayout>
                  <c:x val="-9.0090090090089534E-3"/>
                  <c:y val="-2.7932960893854836E-3"/>
                </c:manualLayout>
              </c:layout>
              <c:spPr/>
              <c:txPr>
                <a:bodyPr/>
                <a:lstStyle/>
                <a:p>
                  <a:pPr>
                    <a:defRPr sz="1100" b="1"/>
                  </a:pPr>
                  <a:endParaRPr lang="en-US"/>
                </a:p>
              </c:txPr>
              <c:dLblPos val="bestFit"/>
              <c:showCatName val="1"/>
            </c:dLbl>
            <c:dLbl>
              <c:idx val="9"/>
              <c:layout>
                <c:manualLayout>
                  <c:x val="-9.0091272374737234E-3"/>
                  <c:y val="8.3796683235824766E-3"/>
                </c:manualLayout>
              </c:layout>
              <c:spPr/>
              <c:txPr>
                <a:bodyPr/>
                <a:lstStyle/>
                <a:p>
                  <a:pPr>
                    <a:defRPr sz="1100" b="1"/>
                  </a:pPr>
                  <a:endParaRPr lang="en-US"/>
                </a:p>
              </c:txPr>
              <c:dLblPos val="bestFit"/>
              <c:showCatName val="1"/>
            </c:dLbl>
            <c:dLbl>
              <c:idx val="10"/>
              <c:layout>
                <c:manualLayout>
                  <c:x val="-9.0090090090091581E-3"/>
                  <c:y val="2.7932960893854816E-2"/>
                </c:manualLayout>
              </c:layout>
              <c:spPr/>
              <c:txPr>
                <a:bodyPr/>
                <a:lstStyle/>
                <a:p>
                  <a:pPr>
                    <a:defRPr sz="1100" b="1"/>
                  </a:pPr>
                  <a:endParaRPr lang="en-US"/>
                </a:p>
              </c:txPr>
              <c:dLblPos val="bestFit"/>
              <c:showCatName val="1"/>
            </c:dLbl>
            <c:dLbl>
              <c:idx val="11"/>
              <c:layout>
                <c:manualLayout>
                  <c:x val="-0.20194462178714187"/>
                  <c:y val="-5.6074869132978489E-3"/>
                </c:manualLayout>
              </c:layout>
              <c:tx>
                <c:rich>
                  <a:bodyPr/>
                  <a:lstStyle/>
                  <a:p>
                    <a:pPr>
                      <a:defRPr sz="1600" b="1"/>
                    </a:pPr>
                    <a:r>
                      <a:rPr lang="en-US" sz="1600" smtClean="0"/>
                      <a:t>Instruction</a:t>
                    </a:r>
                    <a:endParaRPr lang="en-US" sz="1600" dirty="0"/>
                  </a:p>
                </c:rich>
              </c:tx>
              <c:spPr/>
              <c:dLblPos val="bestFit"/>
              <c:showCatName val="1"/>
            </c:dLbl>
            <c:txPr>
              <a:bodyPr/>
              <a:lstStyle/>
              <a:p>
                <a:pPr>
                  <a:defRPr sz="1200" b="1"/>
                </a:pPr>
                <a:endParaRPr lang="en-US"/>
              </a:p>
            </c:txPr>
            <c:dLblPos val="bestFit"/>
            <c:showCatName val="1"/>
            <c:showLeaderLines val="1"/>
          </c:dLbls>
          <c:cat>
            <c:strRef>
              <c:f>Sheet1!$A$2:$A$12</c:f>
              <c:strCache>
                <c:ptCount val="11"/>
                <c:pt idx="0">
                  <c:v>Admin</c:v>
                </c:pt>
                <c:pt idx="1">
                  <c:v>Pupil Svcs</c:v>
                </c:pt>
                <c:pt idx="2">
                  <c:v>Maintenance</c:v>
                </c:pt>
                <c:pt idx="3">
                  <c:v>Benefits</c:v>
                </c:pt>
                <c:pt idx="4">
                  <c:v>SpEd Tuition</c:v>
                </c:pt>
                <c:pt idx="5">
                  <c:v>Instr Leadership</c:v>
                </c:pt>
                <c:pt idx="6">
                  <c:v>Teachers</c:v>
                </c:pt>
                <c:pt idx="7">
                  <c:v>Other Teaching Svcs</c:v>
                </c:pt>
                <c:pt idx="8">
                  <c:v>PD</c:v>
                </c:pt>
                <c:pt idx="9">
                  <c:v>Instr Materials</c:v>
                </c:pt>
                <c:pt idx="10">
                  <c:v>Guidance/Psych</c:v>
                </c:pt>
              </c:strCache>
            </c:strRef>
          </c:cat>
          <c:val>
            <c:numRef>
              <c:f>Sheet1!$B$2:$B$12</c:f>
              <c:numCache>
                <c:formatCode>#,##0</c:formatCode>
                <c:ptCount val="11"/>
                <c:pt idx="0">
                  <c:v>462055727</c:v>
                </c:pt>
                <c:pt idx="1">
                  <c:v>240050275</c:v>
                </c:pt>
                <c:pt idx="2">
                  <c:v>1114950268</c:v>
                </c:pt>
                <c:pt idx="3">
                  <c:v>905120385</c:v>
                </c:pt>
                <c:pt idx="4">
                  <c:v>285668791</c:v>
                </c:pt>
                <c:pt idx="5">
                  <c:v>618741172</c:v>
                </c:pt>
                <c:pt idx="6">
                  <c:v>4394303353</c:v>
                </c:pt>
                <c:pt idx="7">
                  <c:v>858143326</c:v>
                </c:pt>
                <c:pt idx="8">
                  <c:v>157635935</c:v>
                </c:pt>
                <c:pt idx="9">
                  <c:v>509519143</c:v>
                </c:pt>
                <c:pt idx="10">
                  <c:v>268060176</c:v>
                </c:pt>
              </c:numCache>
            </c:numRef>
          </c:val>
        </c:ser>
        <c:gapWidth val="63"/>
        <c:splitType val="pos"/>
        <c:splitPos val="6"/>
        <c:secondPieSize val="64"/>
        <c:serLines/>
      </c:of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Framingham</a:t>
            </a:r>
          </a:p>
        </c:rich>
      </c:tx>
      <c:layout/>
    </c:title>
    <c:plotArea>
      <c:layout/>
      <c:barChart>
        <c:barDir val="col"/>
        <c:grouping val="clustered"/>
        <c:ser>
          <c:idx val="0"/>
          <c:order val="0"/>
          <c:tx>
            <c:strRef>
              <c:f>Sheet1!$B$1</c:f>
              <c:strCache>
                <c:ptCount val="1"/>
                <c:pt idx="0">
                  <c:v>target</c:v>
                </c:pt>
              </c:strCache>
            </c:strRef>
          </c:tx>
          <c:cat>
            <c:strRef>
              <c:f>Sheet1!$A$2:$A$9</c:f>
              <c:strCache>
                <c:ptCount val="8"/>
                <c:pt idx="0">
                  <c:v>FY07</c:v>
                </c:pt>
                <c:pt idx="1">
                  <c:v>FY08</c:v>
                </c:pt>
                <c:pt idx="2">
                  <c:v>FY09</c:v>
                </c:pt>
                <c:pt idx="3">
                  <c:v>FY10</c:v>
                </c:pt>
                <c:pt idx="4">
                  <c:v>FY11</c:v>
                </c:pt>
                <c:pt idx="5">
                  <c:v>FY12</c:v>
                </c:pt>
                <c:pt idx="6">
                  <c:v>FY13</c:v>
                </c:pt>
                <c:pt idx="7">
                  <c:v>FY14</c:v>
                </c:pt>
              </c:strCache>
            </c:strRef>
          </c:cat>
          <c:val>
            <c:numRef>
              <c:f>Sheet1!$B$2:$B$9</c:f>
              <c:numCache>
                <c:formatCode>0.0%</c:formatCode>
                <c:ptCount val="8"/>
                <c:pt idx="0">
                  <c:v>0.7258355199822335</c:v>
                </c:pt>
                <c:pt idx="1">
                  <c:v>0.69246331163441166</c:v>
                </c:pt>
                <c:pt idx="2">
                  <c:v>0.68682512799059425</c:v>
                </c:pt>
                <c:pt idx="3">
                  <c:v>0.66516757594038201</c:v>
                </c:pt>
                <c:pt idx="4">
                  <c:v>0.65299783775381637</c:v>
                </c:pt>
                <c:pt idx="5">
                  <c:v>0.63240505907378808</c:v>
                </c:pt>
                <c:pt idx="6">
                  <c:v>0.6137096244785466</c:v>
                </c:pt>
                <c:pt idx="7">
                  <c:v>0.60302039520832562</c:v>
                </c:pt>
              </c:numCache>
            </c:numRef>
          </c:val>
        </c:ser>
        <c:ser>
          <c:idx val="1"/>
          <c:order val="1"/>
          <c:tx>
            <c:strRef>
              <c:f>Sheet1!$C$1</c:f>
              <c:strCache>
                <c:ptCount val="1"/>
                <c:pt idx="0">
                  <c:v>required</c:v>
                </c:pt>
              </c:strCache>
            </c:strRef>
          </c:tx>
          <c:trendline>
            <c:spPr>
              <a:ln w="22225">
                <a:solidFill>
                  <a:schemeClr val="accent4">
                    <a:lumMod val="60000"/>
                    <a:lumOff val="40000"/>
                  </a:schemeClr>
                </a:solidFill>
              </a:ln>
            </c:spPr>
            <c:trendlineType val="linear"/>
          </c:trendline>
          <c:cat>
            <c:strRef>
              <c:f>Sheet1!$A$2:$A$9</c:f>
              <c:strCache>
                <c:ptCount val="8"/>
                <c:pt idx="0">
                  <c:v>FY07</c:v>
                </c:pt>
                <c:pt idx="1">
                  <c:v>FY08</c:v>
                </c:pt>
                <c:pt idx="2">
                  <c:v>FY09</c:v>
                </c:pt>
                <c:pt idx="3">
                  <c:v>FY10</c:v>
                </c:pt>
                <c:pt idx="4">
                  <c:v>FY11</c:v>
                </c:pt>
                <c:pt idx="5">
                  <c:v>FY12</c:v>
                </c:pt>
                <c:pt idx="6">
                  <c:v>FY13</c:v>
                </c:pt>
                <c:pt idx="7">
                  <c:v>FY14</c:v>
                </c:pt>
              </c:strCache>
            </c:strRef>
          </c:cat>
          <c:val>
            <c:numRef>
              <c:f>Sheet1!$C$2:$C$9</c:f>
              <c:numCache>
                <c:formatCode>0.0%</c:formatCode>
                <c:ptCount val="8"/>
                <c:pt idx="0">
                  <c:v>0.88857596962274565</c:v>
                </c:pt>
                <c:pt idx="1">
                  <c:v>0.84746302741090151</c:v>
                </c:pt>
                <c:pt idx="2">
                  <c:v>0.78906064287573641</c:v>
                </c:pt>
                <c:pt idx="3">
                  <c:v>0.7540239533914127</c:v>
                </c:pt>
                <c:pt idx="4">
                  <c:v>0.74263534395017894</c:v>
                </c:pt>
                <c:pt idx="5">
                  <c:v>0.72308093420656283</c:v>
                </c:pt>
                <c:pt idx="6">
                  <c:v>0.68778555279654663</c:v>
                </c:pt>
                <c:pt idx="7">
                  <c:v>0.60302039520832562</c:v>
                </c:pt>
              </c:numCache>
            </c:numRef>
          </c:val>
        </c:ser>
        <c:axId val="113686016"/>
        <c:axId val="113687552"/>
      </c:barChart>
      <c:catAx>
        <c:axId val="113686016"/>
        <c:scaling>
          <c:orientation val="minMax"/>
        </c:scaling>
        <c:axPos val="b"/>
        <c:tickLblPos val="nextTo"/>
        <c:crossAx val="113687552"/>
        <c:crosses val="autoZero"/>
        <c:auto val="1"/>
        <c:lblAlgn val="ctr"/>
        <c:lblOffset val="100"/>
      </c:catAx>
      <c:valAx>
        <c:axId val="113687552"/>
        <c:scaling>
          <c:orientation val="minMax"/>
        </c:scaling>
        <c:axPos val="l"/>
        <c:numFmt formatCode="0%" sourceLinked="0"/>
        <c:tickLblPos val="nextTo"/>
        <c:crossAx val="113686016"/>
        <c:crosses val="autoZero"/>
        <c:crossBetween val="between"/>
      </c:valAx>
    </c:plotArea>
    <c:legend>
      <c:legendPos val="b"/>
      <c:legendEntry>
        <c:idx val="2"/>
        <c:delete val="1"/>
      </c:legendEntry>
      <c:layout/>
    </c:legend>
    <c:plotVisOnly val="1"/>
  </c:chart>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Northbridge</a:t>
            </a:r>
            <a:endParaRPr lang="en-US" dirty="0"/>
          </a:p>
        </c:rich>
      </c:tx>
      <c:layout/>
    </c:title>
    <c:plotArea>
      <c:layout/>
      <c:barChart>
        <c:barDir val="col"/>
        <c:grouping val="clustered"/>
        <c:ser>
          <c:idx val="0"/>
          <c:order val="0"/>
          <c:tx>
            <c:strRef>
              <c:f>Sheet1!$B$1</c:f>
              <c:strCache>
                <c:ptCount val="1"/>
                <c:pt idx="0">
                  <c:v>target</c:v>
                </c:pt>
              </c:strCache>
            </c:strRef>
          </c:tx>
          <c:cat>
            <c:strRef>
              <c:f>Sheet1!$A$2:$A$9</c:f>
              <c:strCache>
                <c:ptCount val="8"/>
                <c:pt idx="0">
                  <c:v>FY07</c:v>
                </c:pt>
                <c:pt idx="1">
                  <c:v>FY08</c:v>
                </c:pt>
                <c:pt idx="2">
                  <c:v>FY09</c:v>
                </c:pt>
                <c:pt idx="3">
                  <c:v>FY10</c:v>
                </c:pt>
                <c:pt idx="4">
                  <c:v>FY11</c:v>
                </c:pt>
                <c:pt idx="5">
                  <c:v>FY12</c:v>
                </c:pt>
                <c:pt idx="6">
                  <c:v>FY13</c:v>
                </c:pt>
                <c:pt idx="7">
                  <c:v>FY14</c:v>
                </c:pt>
              </c:strCache>
            </c:strRef>
          </c:cat>
          <c:val>
            <c:numRef>
              <c:f>Sheet1!$B$2:$B$9</c:f>
              <c:numCache>
                <c:formatCode>0.0%</c:formatCode>
                <c:ptCount val="8"/>
                <c:pt idx="0">
                  <c:v>0.44652764975572318</c:v>
                </c:pt>
                <c:pt idx="1">
                  <c:v>0.45981569703861502</c:v>
                </c:pt>
                <c:pt idx="2">
                  <c:v>0.47263909687994932</c:v>
                </c:pt>
                <c:pt idx="3">
                  <c:v>0.46972830990695691</c:v>
                </c:pt>
                <c:pt idx="4">
                  <c:v>0.46874220353267582</c:v>
                </c:pt>
                <c:pt idx="5">
                  <c:v>0.46003086237349339</c:v>
                </c:pt>
                <c:pt idx="6">
                  <c:v>0.46198617642842182</c:v>
                </c:pt>
                <c:pt idx="7">
                  <c:v>0.45655864532789892</c:v>
                </c:pt>
              </c:numCache>
            </c:numRef>
          </c:val>
        </c:ser>
        <c:ser>
          <c:idx val="1"/>
          <c:order val="1"/>
          <c:tx>
            <c:strRef>
              <c:f>Sheet1!$C$1</c:f>
              <c:strCache>
                <c:ptCount val="1"/>
                <c:pt idx="0">
                  <c:v>required</c:v>
                </c:pt>
              </c:strCache>
            </c:strRef>
          </c:tx>
          <c:trendline>
            <c:spPr>
              <a:ln w="25400">
                <a:solidFill>
                  <a:schemeClr val="accent4">
                    <a:lumMod val="60000"/>
                    <a:lumOff val="40000"/>
                  </a:schemeClr>
                </a:solidFill>
              </a:ln>
            </c:spPr>
            <c:trendlineType val="linear"/>
          </c:trendline>
          <c:cat>
            <c:strRef>
              <c:f>Sheet1!$A$2:$A$9</c:f>
              <c:strCache>
                <c:ptCount val="8"/>
                <c:pt idx="0">
                  <c:v>FY07</c:v>
                </c:pt>
                <c:pt idx="1">
                  <c:v>FY08</c:v>
                </c:pt>
                <c:pt idx="2">
                  <c:v>FY09</c:v>
                </c:pt>
                <c:pt idx="3">
                  <c:v>FY10</c:v>
                </c:pt>
                <c:pt idx="4">
                  <c:v>FY11</c:v>
                </c:pt>
                <c:pt idx="5">
                  <c:v>FY12</c:v>
                </c:pt>
                <c:pt idx="6">
                  <c:v>FY13</c:v>
                </c:pt>
                <c:pt idx="7">
                  <c:v>FY14</c:v>
                </c:pt>
              </c:strCache>
            </c:strRef>
          </c:cat>
          <c:val>
            <c:numRef>
              <c:f>Sheet1!$C$2:$C$9</c:f>
              <c:numCache>
                <c:formatCode>0.0%</c:formatCode>
                <c:ptCount val="8"/>
                <c:pt idx="0">
                  <c:v>0.35260698223047254</c:v>
                </c:pt>
                <c:pt idx="1">
                  <c:v>0.35123363284102987</c:v>
                </c:pt>
                <c:pt idx="2">
                  <c:v>0.36756609881301316</c:v>
                </c:pt>
                <c:pt idx="3">
                  <c:v>0.36128674726038285</c:v>
                </c:pt>
                <c:pt idx="4">
                  <c:v>0.37793765872042828</c:v>
                </c:pt>
                <c:pt idx="5">
                  <c:v>0.37412279290336675</c:v>
                </c:pt>
                <c:pt idx="6">
                  <c:v>0.37088585413336139</c:v>
                </c:pt>
                <c:pt idx="7">
                  <c:v>0.3855651738484408</c:v>
                </c:pt>
              </c:numCache>
            </c:numRef>
          </c:val>
        </c:ser>
        <c:axId val="113484928"/>
        <c:axId val="113486464"/>
      </c:barChart>
      <c:catAx>
        <c:axId val="113484928"/>
        <c:scaling>
          <c:orientation val="minMax"/>
        </c:scaling>
        <c:axPos val="b"/>
        <c:tickLblPos val="nextTo"/>
        <c:crossAx val="113486464"/>
        <c:crosses val="autoZero"/>
        <c:auto val="1"/>
        <c:lblAlgn val="ctr"/>
        <c:lblOffset val="100"/>
      </c:catAx>
      <c:valAx>
        <c:axId val="113486464"/>
        <c:scaling>
          <c:orientation val="minMax"/>
          <c:max val="1"/>
        </c:scaling>
        <c:axPos val="l"/>
        <c:numFmt formatCode="0%" sourceLinked="0"/>
        <c:tickLblPos val="nextTo"/>
        <c:crossAx val="113484928"/>
        <c:crosses val="autoZero"/>
        <c:crossBetween val="between"/>
      </c:valAx>
    </c:plotArea>
    <c:legend>
      <c:legendPos val="b"/>
      <c:legendEntry>
        <c:idx val="2"/>
        <c:delete val="1"/>
      </c:legendEntry>
      <c:layout/>
    </c:legend>
    <c:plotVisOnly val="1"/>
  </c:chart>
  <c:txPr>
    <a:bodyPr/>
    <a:lstStyle/>
    <a:p>
      <a:pPr>
        <a:defRPr sz="16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1200"/>
          </a:pPr>
          <a:endParaRPr lang="en-US"/>
        </a:p>
      </c:txPr>
    </c:title>
    <c:plotArea>
      <c:layout>
        <c:manualLayout>
          <c:layoutTarget val="inner"/>
          <c:xMode val="edge"/>
          <c:yMode val="edge"/>
          <c:x val="0.22068031496062987"/>
          <c:y val="0.29895619665188927"/>
          <c:w val="0.54530629921259843"/>
          <c:h val="0.68736088136041817"/>
        </c:manualLayout>
      </c:layout>
      <c:pieChart>
        <c:varyColors val="1"/>
        <c:ser>
          <c:idx val="0"/>
          <c:order val="0"/>
          <c:tx>
            <c:strRef>
              <c:f>Sheet1!$B$1</c:f>
              <c:strCache>
                <c:ptCount val="1"/>
                <c:pt idx="0">
                  <c:v>Foundation Budget = $11.3M</c:v>
                </c:pt>
              </c:strCache>
            </c:strRef>
          </c:tx>
          <c:dLbls>
            <c:dLbl>
              <c:idx val="0"/>
              <c:layout>
                <c:manualLayout>
                  <c:x val="-0.22659790026246732"/>
                  <c:y val="-0.11115529676437504"/>
                </c:manualLayout>
              </c:layout>
              <c:showCatName val="1"/>
              <c:showPercent val="1"/>
            </c:dLbl>
            <c:dLbl>
              <c:idx val="1"/>
              <c:layout>
                <c:manualLayout>
                  <c:x val="8.9131233595800587E-3"/>
                  <c:y val="-2.5210084033613443E-2"/>
                </c:manualLayout>
              </c:layout>
              <c:showCatName val="1"/>
              <c:showPercent val="1"/>
            </c:dLbl>
            <c:dLbl>
              <c:idx val="2"/>
              <c:spPr/>
              <c:txPr>
                <a:bodyPr/>
                <a:lstStyle/>
                <a:p>
                  <a:pPr>
                    <a:defRPr sz="1200">
                      <a:latin typeface="Calibri" pitchFamily="34" charset="0"/>
                    </a:defRPr>
                  </a:pPr>
                  <a:endParaRPr lang="en-US"/>
                </a:p>
              </c:txPr>
            </c:dLbl>
            <c:dLbl>
              <c:idx val="3"/>
              <c:layout>
                <c:manualLayout>
                  <c:x val="0.16443556430446193"/>
                  <c:y val="4.2664593396413715E-2"/>
                </c:manualLayout>
              </c:layout>
              <c:spPr/>
              <c:txPr>
                <a:bodyPr/>
                <a:lstStyle/>
                <a:p>
                  <a:pPr>
                    <a:defRPr sz="1200">
                      <a:latin typeface="Calibri" pitchFamily="34" charset="0"/>
                    </a:defRPr>
                  </a:pPr>
                  <a:endParaRPr lang="en-US"/>
                </a:p>
              </c:txPr>
              <c:showCatName val="1"/>
              <c:showPercent val="1"/>
            </c:dLbl>
            <c:txPr>
              <a:bodyPr/>
              <a:lstStyle/>
              <a:p>
                <a:pPr>
                  <a:defRPr sz="1400">
                    <a:latin typeface="Calibri" pitchFamily="34" charset="0"/>
                  </a:defRPr>
                </a:pPr>
                <a:endParaRPr lang="en-US"/>
              </a:p>
            </c:txPr>
            <c:showCatName val="1"/>
            <c:showPercent val="1"/>
            <c:showLeaderLines val="1"/>
          </c:dLbls>
          <c:cat>
            <c:strRef>
              <c:f>Sheet1!$A$2:$A$5</c:f>
              <c:strCache>
                <c:ptCount val="4"/>
                <c:pt idx="0">
                  <c:v>Berkley</c:v>
                </c:pt>
                <c:pt idx="1">
                  <c:v>Somerset Berkley</c:v>
                </c:pt>
                <c:pt idx="2">
                  <c:v>Bristol Plymouth</c:v>
                </c:pt>
                <c:pt idx="3">
                  <c:v>Bristol County</c:v>
                </c:pt>
              </c:strCache>
            </c:strRef>
          </c:cat>
          <c:val>
            <c:numRef>
              <c:f>Sheet1!$B$2:$B$5</c:f>
              <c:numCache>
                <c:formatCode>#,##0</c:formatCode>
                <c:ptCount val="4"/>
                <c:pt idx="0">
                  <c:v>6717700</c:v>
                </c:pt>
                <c:pt idx="1">
                  <c:v>2740310</c:v>
                </c:pt>
                <c:pt idx="2">
                  <c:v>1586787</c:v>
                </c:pt>
                <c:pt idx="3">
                  <c:v>268363</c:v>
                </c:pt>
              </c:numCache>
            </c:numRef>
          </c:val>
        </c:ser>
        <c:firstSliceAng val="0"/>
      </c:pieChart>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1200"/>
          </a:pPr>
          <a:endParaRPr lang="en-US"/>
        </a:p>
      </c:txPr>
    </c:title>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$5.4M</c:v>
                </c:pt>
              </c:strCache>
            </c:strRef>
          </c:tx>
          <c:dLbls>
            <c:dLbl>
              <c:idx val="0"/>
              <c:layout>
                <c:manualLayout>
                  <c:x val="-0.22659790026246743"/>
                  <c:y val="-0.11115529676437504"/>
                </c:manualLayout>
              </c:layout>
              <c:showCatName val="1"/>
              <c:showPercent val="1"/>
            </c:dLbl>
            <c:dLbl>
              <c:idx val="1"/>
              <c:layout>
                <c:manualLayout>
                  <c:x val="8.9131233595800621E-3"/>
                  <c:y val="-2.5210084033613443E-2"/>
                </c:manualLayout>
              </c:layout>
              <c:showCatName val="1"/>
              <c:showPercent val="1"/>
            </c:dLbl>
            <c:dLbl>
              <c:idx val="2"/>
              <c:spPr/>
              <c:txPr>
                <a:bodyPr/>
                <a:lstStyle/>
                <a:p>
                  <a:pPr>
                    <a:defRPr sz="1200">
                      <a:latin typeface="Calibri" pitchFamily="34" charset="0"/>
                    </a:defRPr>
                  </a:pPr>
                  <a:endParaRPr lang="en-US"/>
                </a:p>
              </c:txPr>
            </c:dLbl>
            <c:dLbl>
              <c:idx val="3"/>
              <c:layout>
                <c:manualLayout>
                  <c:x val="0.16443556430446193"/>
                  <c:y val="4.2664593396413736E-2"/>
                </c:manualLayout>
              </c:layout>
              <c:spPr/>
              <c:txPr>
                <a:bodyPr/>
                <a:lstStyle/>
                <a:p>
                  <a:pPr>
                    <a:defRPr sz="1200">
                      <a:latin typeface="Calibri" pitchFamily="34" charset="0"/>
                    </a:defRPr>
                  </a:pPr>
                  <a:endParaRPr lang="en-US"/>
                </a:p>
              </c:txPr>
              <c:showCatName val="1"/>
              <c:showPercent val="1"/>
            </c:dLbl>
            <c:txPr>
              <a:bodyPr/>
              <a:lstStyle/>
              <a:p>
                <a:pPr>
                  <a:defRPr sz="1400">
                    <a:latin typeface="Calibri" pitchFamily="34" charset="0"/>
                  </a:defRPr>
                </a:pPr>
                <a:endParaRPr lang="en-US"/>
              </a:p>
            </c:txPr>
            <c:showCatName val="1"/>
            <c:showPercent val="1"/>
            <c:showLeaderLines val="1"/>
          </c:dLbls>
          <c:cat>
            <c:strRef>
              <c:f>Sheet1!$A$2:$A$5</c:f>
              <c:strCache>
                <c:ptCount val="4"/>
                <c:pt idx="0">
                  <c:v>Berkley</c:v>
                </c:pt>
                <c:pt idx="1">
                  <c:v>Somerset Berkley</c:v>
                </c:pt>
                <c:pt idx="2">
                  <c:v>Bristol Plymouth</c:v>
                </c:pt>
                <c:pt idx="3">
                  <c:v>Bristol County</c:v>
                </c:pt>
              </c:strCache>
            </c:strRef>
          </c:cat>
          <c:val>
            <c:numRef>
              <c:f>Sheet1!$B$2:$B$5</c:f>
              <c:numCache>
                <c:formatCode>#,##0</c:formatCode>
                <c:ptCount val="4"/>
                <c:pt idx="0">
                  <c:v>3196084</c:v>
                </c:pt>
                <c:pt idx="1">
                  <c:v>1303759</c:v>
                </c:pt>
                <c:pt idx="2">
                  <c:v>754947</c:v>
                </c:pt>
                <c:pt idx="3">
                  <c:v>127679</c:v>
                </c:pt>
              </c:numCache>
            </c:numRef>
          </c:val>
        </c:ser>
        <c:firstSliceAng val="0"/>
      </c:pie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60000"/>
            <a:lumOff val="4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60000"/>
            <a:lumOff val="4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4E4DE049-A9B5-4793-9CF0-E78A8B66F47D}" type="presOf" srcId="{FFF39B14-D462-4872-A83C-061FB1AD7BE9}" destId="{C028E1E7-4D25-414E-87D0-B2BE25F1BB11}" srcOrd="0" destOrd="0" presId="urn:microsoft.com/office/officeart/2005/8/layout/chevron1"/>
    <dgm:cxn modelId="{16CAADD0-5ECC-4F7B-A04D-FBE748D0F74E}" type="presOf" srcId="{2E8F4704-A2A4-4AEE-ABEB-3AF3A7466B58}" destId="{29B53B0A-B369-4FDF-B442-61BE264EBDFD}" srcOrd="0" destOrd="0" presId="urn:microsoft.com/office/officeart/2005/8/layout/chevron1"/>
    <dgm:cxn modelId="{A070A8CF-2FF9-40DC-98A4-41751CBC459C}" type="presOf" srcId="{6B243D22-4757-421A-8231-935ED2FA5D6D}" destId="{FE5A807D-3533-439E-AEAA-F49B1ACD265D}"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67CCF449-FD74-4334-88F3-005997B61AFD}" type="presOf" srcId="{1A67C9B8-E4A6-406E-808E-1996057AE622}" destId="{E8476398-06C2-4BB7-A839-AB181F4BB104}" srcOrd="0" destOrd="0" presId="urn:microsoft.com/office/officeart/2005/8/layout/chevron1"/>
    <dgm:cxn modelId="{BFFD5E7A-17B7-44F3-838D-7F692403BF31}" srcId="{FFF39B14-D462-4872-A83C-061FB1AD7BE9}" destId="{1A67C9B8-E4A6-406E-808E-1996057AE622}" srcOrd="1" destOrd="0" parTransId="{8E029CE6-9C6A-4630-8498-C02B5B6ACF85}" sibTransId="{79B1A289-1380-4600-A507-7FFEB57D2AAF}"/>
    <dgm:cxn modelId="{C1D3E3B7-918D-4847-AB5C-126458E5DBE6}" type="presParOf" srcId="{C028E1E7-4D25-414E-87D0-B2BE25F1BB11}" destId="{29B53B0A-B369-4FDF-B442-61BE264EBDFD}" srcOrd="0" destOrd="0" presId="urn:microsoft.com/office/officeart/2005/8/layout/chevron1"/>
    <dgm:cxn modelId="{57ED5533-DD72-468F-84F4-FBB09268D574}" type="presParOf" srcId="{C028E1E7-4D25-414E-87D0-B2BE25F1BB11}" destId="{E4B9B97D-81BA-442E-8B2C-EE905138F655}" srcOrd="1" destOrd="0" presId="urn:microsoft.com/office/officeart/2005/8/layout/chevron1"/>
    <dgm:cxn modelId="{7BCE45D5-B2DF-4F1A-9721-0398147C3C11}" type="presParOf" srcId="{C028E1E7-4D25-414E-87D0-B2BE25F1BB11}" destId="{E8476398-06C2-4BB7-A839-AB181F4BB104}" srcOrd="2" destOrd="0" presId="urn:microsoft.com/office/officeart/2005/8/layout/chevron1"/>
    <dgm:cxn modelId="{FAD981C0-0D5C-4B66-A0A4-6FA59360B142}" type="presParOf" srcId="{C028E1E7-4D25-414E-87D0-B2BE25F1BB11}" destId="{6131451D-50C8-48E2-8649-3DB381F38A6D}" srcOrd="3" destOrd="0" presId="urn:microsoft.com/office/officeart/2005/8/layout/chevron1"/>
    <dgm:cxn modelId="{7159CD81-FCD2-49AD-9260-07DCD9DD75FD}"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A9432B41-376B-46E9-9CE9-CAEE1C959E36}" type="presOf" srcId="{6B243D22-4757-421A-8231-935ED2FA5D6D}" destId="{FE5A807D-3533-439E-AEAA-F49B1ACD265D}" srcOrd="0" destOrd="0" presId="urn:microsoft.com/office/officeart/2005/8/layout/chevron1"/>
    <dgm:cxn modelId="{3073DD93-5529-44B0-BCF8-B7C0F231AE13}" type="presOf" srcId="{2E8F4704-A2A4-4AEE-ABEB-3AF3A7466B58}" destId="{29B53B0A-B369-4FDF-B442-61BE264EBDFD}" srcOrd="0" destOrd="0" presId="urn:microsoft.com/office/officeart/2005/8/layout/chevron1"/>
    <dgm:cxn modelId="{8F706934-1EA6-44FE-A4E1-A08501A83DBD}" type="presOf" srcId="{FFF39B14-D462-4872-A83C-061FB1AD7BE9}" destId="{C028E1E7-4D25-414E-87D0-B2BE25F1BB11}" srcOrd="0" destOrd="0" presId="urn:microsoft.com/office/officeart/2005/8/layout/chevron1"/>
    <dgm:cxn modelId="{D2EBE4DA-AE72-416E-9E37-43C6743E578B}" type="presOf" srcId="{1A67C9B8-E4A6-406E-808E-1996057AE622}" destId="{E8476398-06C2-4BB7-A839-AB181F4BB104}"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FFD5E7A-17B7-44F3-838D-7F692403BF31}" srcId="{FFF39B14-D462-4872-A83C-061FB1AD7BE9}" destId="{1A67C9B8-E4A6-406E-808E-1996057AE622}" srcOrd="1" destOrd="0" parTransId="{8E029CE6-9C6A-4630-8498-C02B5B6ACF85}" sibTransId="{79B1A289-1380-4600-A507-7FFEB57D2AAF}"/>
    <dgm:cxn modelId="{07BF4FD3-922B-437D-946F-A357A124626C}" type="presParOf" srcId="{C028E1E7-4D25-414E-87D0-B2BE25F1BB11}" destId="{29B53B0A-B369-4FDF-B442-61BE264EBDFD}" srcOrd="0" destOrd="0" presId="urn:microsoft.com/office/officeart/2005/8/layout/chevron1"/>
    <dgm:cxn modelId="{B63EFEC7-0C67-4763-A505-AEE51EE02515}" type="presParOf" srcId="{C028E1E7-4D25-414E-87D0-B2BE25F1BB11}" destId="{E4B9B97D-81BA-442E-8B2C-EE905138F655}" srcOrd="1" destOrd="0" presId="urn:microsoft.com/office/officeart/2005/8/layout/chevron1"/>
    <dgm:cxn modelId="{BD4D5C26-2CB7-4075-9E3A-F6558773F36E}" type="presParOf" srcId="{C028E1E7-4D25-414E-87D0-B2BE25F1BB11}" destId="{E8476398-06C2-4BB7-A839-AB181F4BB104}" srcOrd="2" destOrd="0" presId="urn:microsoft.com/office/officeart/2005/8/layout/chevron1"/>
    <dgm:cxn modelId="{B69E0562-3DBD-4A70-92EC-3489F58AFD6A}" type="presParOf" srcId="{C028E1E7-4D25-414E-87D0-B2BE25F1BB11}" destId="{6131451D-50C8-48E2-8649-3DB381F38A6D}" srcOrd="3" destOrd="0" presId="urn:microsoft.com/office/officeart/2005/8/layout/chevron1"/>
    <dgm:cxn modelId="{C4FF2CC5-566C-479A-8C1E-975BCB889660}"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20000"/>
            <a:lumOff val="8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60000"/>
            <a:lumOff val="4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40485E25-A391-4E40-98CB-F41DD0DDF10E}" type="presOf" srcId="{2E8F4704-A2A4-4AEE-ABEB-3AF3A7466B58}" destId="{29B53B0A-B369-4FDF-B442-61BE264EBDFD}" srcOrd="0" destOrd="0" presId="urn:microsoft.com/office/officeart/2005/8/layout/chevron1"/>
    <dgm:cxn modelId="{8BBF7829-A22C-47D2-AF17-ADF5435F0E74}" type="presOf" srcId="{1A67C9B8-E4A6-406E-808E-1996057AE622}" destId="{E8476398-06C2-4BB7-A839-AB181F4BB104}" srcOrd="0" destOrd="0" presId="urn:microsoft.com/office/officeart/2005/8/layout/chevron1"/>
    <dgm:cxn modelId="{DD0FF125-B714-4E36-A8A6-9523FFBFA62E}" type="presOf" srcId="{FFF39B14-D462-4872-A83C-061FB1AD7BE9}" destId="{C028E1E7-4D25-414E-87D0-B2BE25F1BB11}" srcOrd="0" destOrd="0" presId="urn:microsoft.com/office/officeart/2005/8/layout/chevron1"/>
    <dgm:cxn modelId="{1CC177AE-EBE0-4B98-A25A-A03ECDB00B3F}" type="presOf" srcId="{6B243D22-4757-421A-8231-935ED2FA5D6D}" destId="{FE5A807D-3533-439E-AEAA-F49B1ACD265D}"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FFD5E7A-17B7-44F3-838D-7F692403BF31}" srcId="{FFF39B14-D462-4872-A83C-061FB1AD7BE9}" destId="{1A67C9B8-E4A6-406E-808E-1996057AE622}" srcOrd="1" destOrd="0" parTransId="{8E029CE6-9C6A-4630-8498-C02B5B6ACF85}" sibTransId="{79B1A289-1380-4600-A507-7FFEB57D2AAF}"/>
    <dgm:cxn modelId="{ECC35203-0823-46A5-9A4A-722B767F33CD}" type="presParOf" srcId="{C028E1E7-4D25-414E-87D0-B2BE25F1BB11}" destId="{29B53B0A-B369-4FDF-B442-61BE264EBDFD}" srcOrd="0" destOrd="0" presId="urn:microsoft.com/office/officeart/2005/8/layout/chevron1"/>
    <dgm:cxn modelId="{E52E172A-B6B3-4675-BCB6-6ECBB3E36F69}" type="presParOf" srcId="{C028E1E7-4D25-414E-87D0-B2BE25F1BB11}" destId="{E4B9B97D-81BA-442E-8B2C-EE905138F655}" srcOrd="1" destOrd="0" presId="urn:microsoft.com/office/officeart/2005/8/layout/chevron1"/>
    <dgm:cxn modelId="{82B2ECCD-49E3-470C-9969-BBA2E1CA84CE}" type="presParOf" srcId="{C028E1E7-4D25-414E-87D0-B2BE25F1BB11}" destId="{E8476398-06C2-4BB7-A839-AB181F4BB104}" srcOrd="2" destOrd="0" presId="urn:microsoft.com/office/officeart/2005/8/layout/chevron1"/>
    <dgm:cxn modelId="{A92AD3A3-7690-428F-B7E0-30B460C85720}" type="presParOf" srcId="{C028E1E7-4D25-414E-87D0-B2BE25F1BB11}" destId="{6131451D-50C8-48E2-8649-3DB381F38A6D}" srcOrd="3" destOrd="0" presId="urn:microsoft.com/office/officeart/2005/8/layout/chevron1"/>
    <dgm:cxn modelId="{BD55A8FB-1E8F-4803-B4DC-50E3C78987C9}"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60000"/>
            <a:lumOff val="4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20000"/>
            <a:lumOff val="8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6D27C51A-E6E1-4884-80C1-D4D7C869C232}" type="presOf" srcId="{6B243D22-4757-421A-8231-935ED2FA5D6D}" destId="{FE5A807D-3533-439E-AEAA-F49B1ACD265D}" srcOrd="0" destOrd="0" presId="urn:microsoft.com/office/officeart/2005/8/layout/chevron1"/>
    <dgm:cxn modelId="{46E6EFFF-737F-49A9-BB37-4EE48CE54C3F}" type="presOf" srcId="{FFF39B14-D462-4872-A83C-061FB1AD7BE9}" destId="{C028E1E7-4D25-414E-87D0-B2BE25F1BB11}"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0EAF84F5-B249-46E1-BC08-207329B28CBA}" type="presOf" srcId="{1A67C9B8-E4A6-406E-808E-1996057AE622}" destId="{E8476398-06C2-4BB7-A839-AB181F4BB104}" srcOrd="0" destOrd="0" presId="urn:microsoft.com/office/officeart/2005/8/layout/chevron1"/>
    <dgm:cxn modelId="{BFFD5E7A-17B7-44F3-838D-7F692403BF31}" srcId="{FFF39B14-D462-4872-A83C-061FB1AD7BE9}" destId="{1A67C9B8-E4A6-406E-808E-1996057AE622}" srcOrd="1" destOrd="0" parTransId="{8E029CE6-9C6A-4630-8498-C02B5B6ACF85}" sibTransId="{79B1A289-1380-4600-A507-7FFEB57D2AAF}"/>
    <dgm:cxn modelId="{8FE6B240-E898-41BA-AFFC-1EC8B7777C74}" type="presOf" srcId="{2E8F4704-A2A4-4AEE-ABEB-3AF3A7466B58}" destId="{29B53B0A-B369-4FDF-B442-61BE264EBDFD}" srcOrd="0" destOrd="0" presId="urn:microsoft.com/office/officeart/2005/8/layout/chevron1"/>
    <dgm:cxn modelId="{620ACEA6-5EB5-4F5F-8805-189A7D3F1B0F}" type="presParOf" srcId="{C028E1E7-4D25-414E-87D0-B2BE25F1BB11}" destId="{29B53B0A-B369-4FDF-B442-61BE264EBDFD}" srcOrd="0" destOrd="0" presId="urn:microsoft.com/office/officeart/2005/8/layout/chevron1"/>
    <dgm:cxn modelId="{571E00DA-C451-43D6-811F-A39DA8E4EC33}" type="presParOf" srcId="{C028E1E7-4D25-414E-87D0-B2BE25F1BB11}" destId="{E4B9B97D-81BA-442E-8B2C-EE905138F655}" srcOrd="1" destOrd="0" presId="urn:microsoft.com/office/officeart/2005/8/layout/chevron1"/>
    <dgm:cxn modelId="{77ACC258-5162-4330-8816-BEFFD0805EDA}" type="presParOf" srcId="{C028E1E7-4D25-414E-87D0-B2BE25F1BB11}" destId="{E8476398-06C2-4BB7-A839-AB181F4BB104}" srcOrd="2" destOrd="0" presId="urn:microsoft.com/office/officeart/2005/8/layout/chevron1"/>
    <dgm:cxn modelId="{6F8223A9-5405-4430-A851-1C12C5A9D50C}" type="presParOf" srcId="{C028E1E7-4D25-414E-87D0-B2BE25F1BB11}" destId="{6131451D-50C8-48E2-8649-3DB381F38A6D}" srcOrd="3" destOrd="0" presId="urn:microsoft.com/office/officeart/2005/8/layout/chevron1"/>
    <dgm:cxn modelId="{CFF6B13E-CC93-48BB-A065-A051E01E6816}"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60000"/>
            <a:lumOff val="4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20000"/>
            <a:lumOff val="8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8C014D6E-0FB2-4AF4-86B1-750B19880D73}" type="presOf" srcId="{6B243D22-4757-421A-8231-935ED2FA5D6D}" destId="{FE5A807D-3533-439E-AEAA-F49B1ACD265D}" srcOrd="0" destOrd="0" presId="urn:microsoft.com/office/officeart/2005/8/layout/chevron1"/>
    <dgm:cxn modelId="{B830FDE4-A33F-4582-8D14-F860BD509DF2}" type="presOf" srcId="{FFF39B14-D462-4872-A83C-061FB1AD7BE9}" destId="{C028E1E7-4D25-414E-87D0-B2BE25F1BB11}"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FFD5E7A-17B7-44F3-838D-7F692403BF31}" srcId="{FFF39B14-D462-4872-A83C-061FB1AD7BE9}" destId="{1A67C9B8-E4A6-406E-808E-1996057AE622}" srcOrd="1" destOrd="0" parTransId="{8E029CE6-9C6A-4630-8498-C02B5B6ACF85}" sibTransId="{79B1A289-1380-4600-A507-7FFEB57D2AAF}"/>
    <dgm:cxn modelId="{5E2F41F5-22AC-4C77-95A7-2EAFBAFD7089}" type="presOf" srcId="{2E8F4704-A2A4-4AEE-ABEB-3AF3A7466B58}" destId="{29B53B0A-B369-4FDF-B442-61BE264EBDFD}" srcOrd="0" destOrd="0" presId="urn:microsoft.com/office/officeart/2005/8/layout/chevron1"/>
    <dgm:cxn modelId="{DBFACD8F-38C1-47AE-8A99-A3B8435A0856}" type="presOf" srcId="{1A67C9B8-E4A6-406E-808E-1996057AE622}" destId="{E8476398-06C2-4BB7-A839-AB181F4BB104}" srcOrd="0" destOrd="0" presId="urn:microsoft.com/office/officeart/2005/8/layout/chevron1"/>
    <dgm:cxn modelId="{85355588-8BFE-443E-8AC9-80F3C9B49647}" type="presParOf" srcId="{C028E1E7-4D25-414E-87D0-B2BE25F1BB11}" destId="{29B53B0A-B369-4FDF-B442-61BE264EBDFD}" srcOrd="0" destOrd="0" presId="urn:microsoft.com/office/officeart/2005/8/layout/chevron1"/>
    <dgm:cxn modelId="{B300E70C-76FC-46B0-8AB8-AE92DC671552}" type="presParOf" srcId="{C028E1E7-4D25-414E-87D0-B2BE25F1BB11}" destId="{E4B9B97D-81BA-442E-8B2C-EE905138F655}" srcOrd="1" destOrd="0" presId="urn:microsoft.com/office/officeart/2005/8/layout/chevron1"/>
    <dgm:cxn modelId="{926A5C16-7E16-48EA-919A-CBD4A6C97365}" type="presParOf" srcId="{C028E1E7-4D25-414E-87D0-B2BE25F1BB11}" destId="{E8476398-06C2-4BB7-A839-AB181F4BB104}" srcOrd="2" destOrd="0" presId="urn:microsoft.com/office/officeart/2005/8/layout/chevron1"/>
    <dgm:cxn modelId="{78FDFAA2-51AE-438A-8130-690DE3168510}" type="presParOf" srcId="{C028E1E7-4D25-414E-87D0-B2BE25F1BB11}" destId="{6131451D-50C8-48E2-8649-3DB381F38A6D}" srcOrd="3" destOrd="0" presId="urn:microsoft.com/office/officeart/2005/8/layout/chevron1"/>
    <dgm:cxn modelId="{1E05BF30-9E01-47A1-8E80-CB12910B4190}"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60000"/>
            <a:lumOff val="4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20000"/>
            <a:lumOff val="8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0094AFD7-EC87-48CC-A8B9-27A4EB836C73}" type="presOf" srcId="{2E8F4704-A2A4-4AEE-ABEB-3AF3A7466B58}" destId="{29B53B0A-B369-4FDF-B442-61BE264EBDFD}"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FFD5E7A-17B7-44F3-838D-7F692403BF31}" srcId="{FFF39B14-D462-4872-A83C-061FB1AD7BE9}" destId="{1A67C9B8-E4A6-406E-808E-1996057AE622}" srcOrd="1" destOrd="0" parTransId="{8E029CE6-9C6A-4630-8498-C02B5B6ACF85}" sibTransId="{79B1A289-1380-4600-A507-7FFEB57D2AAF}"/>
    <dgm:cxn modelId="{1C1B07C5-A49E-4474-9FD4-6FA50211DB4D}" type="presOf" srcId="{6B243D22-4757-421A-8231-935ED2FA5D6D}" destId="{FE5A807D-3533-439E-AEAA-F49B1ACD265D}" srcOrd="0" destOrd="0" presId="urn:microsoft.com/office/officeart/2005/8/layout/chevron1"/>
    <dgm:cxn modelId="{B4A11A90-FCE3-4017-93CB-35572A540A5A}" type="presOf" srcId="{1A67C9B8-E4A6-406E-808E-1996057AE622}" destId="{E8476398-06C2-4BB7-A839-AB181F4BB104}" srcOrd="0" destOrd="0" presId="urn:microsoft.com/office/officeart/2005/8/layout/chevron1"/>
    <dgm:cxn modelId="{B4EA7DE1-15C3-48FF-AF30-D445AE06BA4E}" type="presOf" srcId="{FFF39B14-D462-4872-A83C-061FB1AD7BE9}" destId="{C028E1E7-4D25-414E-87D0-B2BE25F1BB11}" srcOrd="0" destOrd="0" presId="urn:microsoft.com/office/officeart/2005/8/layout/chevron1"/>
    <dgm:cxn modelId="{15F1AD02-46A8-4A66-9EB1-64B843BABEDE}" type="presParOf" srcId="{C028E1E7-4D25-414E-87D0-B2BE25F1BB11}" destId="{29B53B0A-B369-4FDF-B442-61BE264EBDFD}" srcOrd="0" destOrd="0" presId="urn:microsoft.com/office/officeart/2005/8/layout/chevron1"/>
    <dgm:cxn modelId="{5EAC374A-791F-4681-9CB2-AF61237000B5}" type="presParOf" srcId="{C028E1E7-4D25-414E-87D0-B2BE25F1BB11}" destId="{E4B9B97D-81BA-442E-8B2C-EE905138F655}" srcOrd="1" destOrd="0" presId="urn:microsoft.com/office/officeart/2005/8/layout/chevron1"/>
    <dgm:cxn modelId="{11F58360-3134-4261-8FE6-830395D59986}" type="presParOf" srcId="{C028E1E7-4D25-414E-87D0-B2BE25F1BB11}" destId="{E8476398-06C2-4BB7-A839-AB181F4BB104}" srcOrd="2" destOrd="0" presId="urn:microsoft.com/office/officeart/2005/8/layout/chevron1"/>
    <dgm:cxn modelId="{74B87C14-F54D-482A-B679-26209E71691C}" type="presParOf" srcId="{C028E1E7-4D25-414E-87D0-B2BE25F1BB11}" destId="{6131451D-50C8-48E2-8649-3DB381F38A6D}" srcOrd="3" destOrd="0" presId="urn:microsoft.com/office/officeart/2005/8/layout/chevron1"/>
    <dgm:cxn modelId="{812463BB-C57C-43D2-B44F-69E810BB7E7F}"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AB8405F0-C855-48F3-8263-0266D43F732F}" type="presOf" srcId="{1A67C9B8-E4A6-406E-808E-1996057AE622}" destId="{E8476398-06C2-4BB7-A839-AB181F4BB104}"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5F364FF-7EDB-4FE7-9BA2-A036CA004B86}" type="presOf" srcId="{6B243D22-4757-421A-8231-935ED2FA5D6D}" destId="{FE5A807D-3533-439E-AEAA-F49B1ACD265D}" srcOrd="0" destOrd="0" presId="urn:microsoft.com/office/officeart/2005/8/layout/chevron1"/>
    <dgm:cxn modelId="{BFFD5E7A-17B7-44F3-838D-7F692403BF31}" srcId="{FFF39B14-D462-4872-A83C-061FB1AD7BE9}" destId="{1A67C9B8-E4A6-406E-808E-1996057AE622}" srcOrd="1" destOrd="0" parTransId="{8E029CE6-9C6A-4630-8498-C02B5B6ACF85}" sibTransId="{79B1A289-1380-4600-A507-7FFEB57D2AAF}"/>
    <dgm:cxn modelId="{CF5A8DD4-3AC8-4F1E-8A35-D13B3CF38A9F}" type="presOf" srcId="{2E8F4704-A2A4-4AEE-ABEB-3AF3A7466B58}" destId="{29B53B0A-B369-4FDF-B442-61BE264EBDFD}" srcOrd="0" destOrd="0" presId="urn:microsoft.com/office/officeart/2005/8/layout/chevron1"/>
    <dgm:cxn modelId="{04A6B39F-9BEA-47FF-BA53-6FEC8787F90A}" type="presOf" srcId="{FFF39B14-D462-4872-A83C-061FB1AD7BE9}" destId="{C028E1E7-4D25-414E-87D0-B2BE25F1BB11}" srcOrd="0" destOrd="0" presId="urn:microsoft.com/office/officeart/2005/8/layout/chevron1"/>
    <dgm:cxn modelId="{72F92201-945A-4D7B-8D15-5D7618B81127}" type="presParOf" srcId="{C028E1E7-4D25-414E-87D0-B2BE25F1BB11}" destId="{29B53B0A-B369-4FDF-B442-61BE264EBDFD}" srcOrd="0" destOrd="0" presId="urn:microsoft.com/office/officeart/2005/8/layout/chevron1"/>
    <dgm:cxn modelId="{A554912A-EDCE-4D56-9D44-95E862701730}" type="presParOf" srcId="{C028E1E7-4D25-414E-87D0-B2BE25F1BB11}" destId="{E4B9B97D-81BA-442E-8B2C-EE905138F655}" srcOrd="1" destOrd="0" presId="urn:microsoft.com/office/officeart/2005/8/layout/chevron1"/>
    <dgm:cxn modelId="{698A14F2-B1F2-4B89-A2D7-CA0156B431F0}" type="presParOf" srcId="{C028E1E7-4D25-414E-87D0-B2BE25F1BB11}" destId="{E8476398-06C2-4BB7-A839-AB181F4BB104}" srcOrd="2" destOrd="0" presId="urn:microsoft.com/office/officeart/2005/8/layout/chevron1"/>
    <dgm:cxn modelId="{BE6005DD-E88D-4E0B-A58B-64DA55BC58CF}" type="presParOf" srcId="{C028E1E7-4D25-414E-87D0-B2BE25F1BB11}" destId="{6131451D-50C8-48E2-8649-3DB381F38A6D}" srcOrd="3" destOrd="0" presId="urn:microsoft.com/office/officeart/2005/8/layout/chevron1"/>
    <dgm:cxn modelId="{0CA19E46-E3A6-49BA-90B6-AC8CCCE091B7}"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013FB547-E730-4B08-9D4D-D638727ADDE7}" type="presOf" srcId="{6B243D22-4757-421A-8231-935ED2FA5D6D}" destId="{FE5A807D-3533-439E-AEAA-F49B1ACD265D}" srcOrd="0" destOrd="0" presId="urn:microsoft.com/office/officeart/2005/8/layout/chevron1"/>
    <dgm:cxn modelId="{B286D95B-F2C1-4D58-87D9-022EE00E5D7A}" type="presOf" srcId="{FFF39B14-D462-4872-A83C-061FB1AD7BE9}" destId="{C028E1E7-4D25-414E-87D0-B2BE25F1BB11}"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FFD5E7A-17B7-44F3-838D-7F692403BF31}" srcId="{FFF39B14-D462-4872-A83C-061FB1AD7BE9}" destId="{1A67C9B8-E4A6-406E-808E-1996057AE622}" srcOrd="1" destOrd="0" parTransId="{8E029CE6-9C6A-4630-8498-C02B5B6ACF85}" sibTransId="{79B1A289-1380-4600-A507-7FFEB57D2AAF}"/>
    <dgm:cxn modelId="{FFC3C0A4-0FFA-4D95-A6E2-51408814B692}" type="presOf" srcId="{1A67C9B8-E4A6-406E-808E-1996057AE622}" destId="{E8476398-06C2-4BB7-A839-AB181F4BB104}" srcOrd="0" destOrd="0" presId="urn:microsoft.com/office/officeart/2005/8/layout/chevron1"/>
    <dgm:cxn modelId="{989AE19F-3480-44CC-9192-937CD73B3FC2}" type="presOf" srcId="{2E8F4704-A2A4-4AEE-ABEB-3AF3A7466B58}" destId="{29B53B0A-B369-4FDF-B442-61BE264EBDFD}" srcOrd="0" destOrd="0" presId="urn:microsoft.com/office/officeart/2005/8/layout/chevron1"/>
    <dgm:cxn modelId="{D2FADB15-DBAD-4E10-84A8-E0CAA55EE076}" type="presParOf" srcId="{C028E1E7-4D25-414E-87D0-B2BE25F1BB11}" destId="{29B53B0A-B369-4FDF-B442-61BE264EBDFD}" srcOrd="0" destOrd="0" presId="urn:microsoft.com/office/officeart/2005/8/layout/chevron1"/>
    <dgm:cxn modelId="{EB8CF1EC-5C71-4EB7-9181-7A77E119DFE0}" type="presParOf" srcId="{C028E1E7-4D25-414E-87D0-B2BE25F1BB11}" destId="{E4B9B97D-81BA-442E-8B2C-EE905138F655}" srcOrd="1" destOrd="0" presId="urn:microsoft.com/office/officeart/2005/8/layout/chevron1"/>
    <dgm:cxn modelId="{077332B4-9190-4462-8B3F-4FD948304DDC}" type="presParOf" srcId="{C028E1E7-4D25-414E-87D0-B2BE25F1BB11}" destId="{E8476398-06C2-4BB7-A839-AB181F4BB104}" srcOrd="2" destOrd="0" presId="urn:microsoft.com/office/officeart/2005/8/layout/chevron1"/>
    <dgm:cxn modelId="{20750226-EA27-4055-8C1D-DFA91AE78EF9}" type="presParOf" srcId="{C028E1E7-4D25-414E-87D0-B2BE25F1BB11}" destId="{6131451D-50C8-48E2-8649-3DB381F38A6D}" srcOrd="3" destOrd="0" presId="urn:microsoft.com/office/officeart/2005/8/layout/chevron1"/>
    <dgm:cxn modelId="{A44897E7-CA79-401D-B242-830BB32CAC59}"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75F42797-0A5D-4EC3-A07B-8AA1CAD47993}" type="presOf" srcId="{2E8F4704-A2A4-4AEE-ABEB-3AF3A7466B58}" destId="{29B53B0A-B369-4FDF-B442-61BE264EBDFD}" srcOrd="0" destOrd="0" presId="urn:microsoft.com/office/officeart/2005/8/layout/chevron1"/>
    <dgm:cxn modelId="{1AA3BEF3-CF5F-4DFC-8F68-2C8E6BE5EB39}" type="presOf" srcId="{6B243D22-4757-421A-8231-935ED2FA5D6D}" destId="{FE5A807D-3533-439E-AEAA-F49B1ACD265D}"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EF696166-C74E-400E-8CA3-4321235351C1}" type="presOf" srcId="{FFF39B14-D462-4872-A83C-061FB1AD7BE9}" destId="{C028E1E7-4D25-414E-87D0-B2BE25F1BB11}" srcOrd="0" destOrd="0" presId="urn:microsoft.com/office/officeart/2005/8/layout/chevron1"/>
    <dgm:cxn modelId="{BFFD5E7A-17B7-44F3-838D-7F692403BF31}" srcId="{FFF39B14-D462-4872-A83C-061FB1AD7BE9}" destId="{1A67C9B8-E4A6-406E-808E-1996057AE622}" srcOrd="1" destOrd="0" parTransId="{8E029CE6-9C6A-4630-8498-C02B5B6ACF85}" sibTransId="{79B1A289-1380-4600-A507-7FFEB57D2AAF}"/>
    <dgm:cxn modelId="{CB284543-2DA2-473C-9177-5DC7B25B0E42}" type="presOf" srcId="{1A67C9B8-E4A6-406E-808E-1996057AE622}" destId="{E8476398-06C2-4BB7-A839-AB181F4BB104}" srcOrd="0" destOrd="0" presId="urn:microsoft.com/office/officeart/2005/8/layout/chevron1"/>
    <dgm:cxn modelId="{C4CD31DB-476F-4FB6-81D3-A0E9C18CAB5E}" type="presParOf" srcId="{C028E1E7-4D25-414E-87D0-B2BE25F1BB11}" destId="{29B53B0A-B369-4FDF-B442-61BE264EBDFD}" srcOrd="0" destOrd="0" presId="urn:microsoft.com/office/officeart/2005/8/layout/chevron1"/>
    <dgm:cxn modelId="{ADB7DBE7-CF68-469D-A559-08E4712E52E7}" type="presParOf" srcId="{C028E1E7-4D25-414E-87D0-B2BE25F1BB11}" destId="{E4B9B97D-81BA-442E-8B2C-EE905138F655}" srcOrd="1" destOrd="0" presId="urn:microsoft.com/office/officeart/2005/8/layout/chevron1"/>
    <dgm:cxn modelId="{7C7A4C6A-E5A8-475C-9DF0-B3A40A1141F6}" type="presParOf" srcId="{C028E1E7-4D25-414E-87D0-B2BE25F1BB11}" destId="{E8476398-06C2-4BB7-A839-AB181F4BB104}" srcOrd="2" destOrd="0" presId="urn:microsoft.com/office/officeart/2005/8/layout/chevron1"/>
    <dgm:cxn modelId="{844DF6F7-A3E8-4559-B26A-5E1C5C112A89}" type="presParOf" srcId="{C028E1E7-4D25-414E-87D0-B2BE25F1BB11}" destId="{6131451D-50C8-48E2-8649-3DB381F38A6D}" srcOrd="3" destOrd="0" presId="urn:microsoft.com/office/officeart/2005/8/layout/chevron1"/>
    <dgm:cxn modelId="{6CF294D5-8E34-42DC-AA44-15217CB5CCB8}"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7508FE7D-A399-4665-9681-7C77A6ADBDB1}" type="presOf" srcId="{6B243D22-4757-421A-8231-935ED2FA5D6D}" destId="{FE5A807D-3533-439E-AEAA-F49B1ACD265D}" srcOrd="0" destOrd="0" presId="urn:microsoft.com/office/officeart/2005/8/layout/chevron1"/>
    <dgm:cxn modelId="{D2E720BB-445E-427E-8588-6B6DDC2AF32B}" type="presOf" srcId="{1A67C9B8-E4A6-406E-808E-1996057AE622}" destId="{E8476398-06C2-4BB7-A839-AB181F4BB104}" srcOrd="0" destOrd="0" presId="urn:microsoft.com/office/officeart/2005/8/layout/chevron1"/>
    <dgm:cxn modelId="{7B0D5E3B-F2F7-4C79-BD28-5CC0BD8DB8DB}" type="presOf" srcId="{FFF39B14-D462-4872-A83C-061FB1AD7BE9}" destId="{C028E1E7-4D25-414E-87D0-B2BE25F1BB11}" srcOrd="0" destOrd="0" presId="urn:microsoft.com/office/officeart/2005/8/layout/chevron1"/>
    <dgm:cxn modelId="{7F568CC5-9FB6-4228-8E82-087D311DD729}" type="presOf" srcId="{2E8F4704-A2A4-4AEE-ABEB-3AF3A7466B58}" destId="{29B53B0A-B369-4FDF-B442-61BE264EBDFD}"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BFFD5E7A-17B7-44F3-838D-7F692403BF31}" srcId="{FFF39B14-D462-4872-A83C-061FB1AD7BE9}" destId="{1A67C9B8-E4A6-406E-808E-1996057AE622}" srcOrd="1" destOrd="0" parTransId="{8E029CE6-9C6A-4630-8498-C02B5B6ACF85}" sibTransId="{79B1A289-1380-4600-A507-7FFEB57D2AAF}"/>
    <dgm:cxn modelId="{0234F797-DEE6-4B16-9A9F-C099F9BA7FE2}" type="presParOf" srcId="{C028E1E7-4D25-414E-87D0-B2BE25F1BB11}" destId="{29B53B0A-B369-4FDF-B442-61BE264EBDFD}" srcOrd="0" destOrd="0" presId="urn:microsoft.com/office/officeart/2005/8/layout/chevron1"/>
    <dgm:cxn modelId="{61159BE4-5565-46B5-BE25-10C0A22FC3E6}" type="presParOf" srcId="{C028E1E7-4D25-414E-87D0-B2BE25F1BB11}" destId="{E4B9B97D-81BA-442E-8B2C-EE905138F655}" srcOrd="1" destOrd="0" presId="urn:microsoft.com/office/officeart/2005/8/layout/chevron1"/>
    <dgm:cxn modelId="{11F61A14-C5AD-4185-84FD-81DE646C5EFA}" type="presParOf" srcId="{C028E1E7-4D25-414E-87D0-B2BE25F1BB11}" destId="{E8476398-06C2-4BB7-A839-AB181F4BB104}" srcOrd="2" destOrd="0" presId="urn:microsoft.com/office/officeart/2005/8/layout/chevron1"/>
    <dgm:cxn modelId="{6FB2A4EC-9CD7-4FC4-B1E9-B5681976C790}" type="presParOf" srcId="{C028E1E7-4D25-414E-87D0-B2BE25F1BB11}" destId="{6131451D-50C8-48E2-8649-3DB381F38A6D}" srcOrd="3" destOrd="0" presId="urn:microsoft.com/office/officeart/2005/8/layout/chevron1"/>
    <dgm:cxn modelId="{DCD3723E-D547-4455-A6D6-E2ABEC364164}"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F39B14-D462-4872-A83C-061FB1AD7B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E8F4704-A2A4-4AEE-ABEB-3AF3A7466B58}">
      <dgm:prSet phldrT="[Text]" custT="1"/>
      <dgm:spPr>
        <a:solidFill>
          <a:schemeClr val="tx1">
            <a:lumMod val="20000"/>
            <a:lumOff val="80000"/>
          </a:schemeClr>
        </a:solidFill>
      </dgm:spPr>
      <dgm:t>
        <a:bodyPr/>
        <a:lstStyle/>
        <a:p>
          <a:r>
            <a:rPr lang="en-US" sz="1400" b="1" dirty="0" smtClean="0">
              <a:solidFill>
                <a:schemeClr val="bg1"/>
              </a:solidFill>
            </a:rPr>
            <a:t>Foundation Budget</a:t>
          </a:r>
          <a:endParaRPr lang="en-US" sz="1400" b="1" dirty="0">
            <a:solidFill>
              <a:schemeClr val="bg1"/>
            </a:solidFill>
          </a:endParaRPr>
        </a:p>
      </dgm:t>
    </dgm:pt>
    <dgm:pt modelId="{11545DD4-97E0-4EB7-A13F-B22431795900}" type="parTrans" cxnId="{A37CC953-3177-42B8-9403-922701A39B37}">
      <dgm:prSet/>
      <dgm:spPr/>
      <dgm:t>
        <a:bodyPr/>
        <a:lstStyle/>
        <a:p>
          <a:endParaRPr lang="en-US" sz="1050">
            <a:solidFill>
              <a:schemeClr val="bg1"/>
            </a:solidFill>
          </a:endParaRPr>
        </a:p>
      </dgm:t>
    </dgm:pt>
    <dgm:pt modelId="{F4533F2D-CB2A-47A9-A689-1733397DD4A9}" type="sibTrans" cxnId="{A37CC953-3177-42B8-9403-922701A39B37}">
      <dgm:prSet/>
      <dgm:spPr/>
      <dgm:t>
        <a:bodyPr/>
        <a:lstStyle/>
        <a:p>
          <a:endParaRPr lang="en-US" sz="1050">
            <a:solidFill>
              <a:schemeClr val="bg1"/>
            </a:solidFill>
          </a:endParaRPr>
        </a:p>
      </dgm:t>
    </dgm:pt>
    <dgm:pt modelId="{1A67C9B8-E4A6-406E-808E-1996057AE622}">
      <dgm:prSet phldrT="[Text]" custT="1"/>
      <dgm:spPr>
        <a:solidFill>
          <a:schemeClr val="tx1">
            <a:lumMod val="60000"/>
            <a:lumOff val="40000"/>
          </a:schemeClr>
        </a:solidFill>
      </dgm:spPr>
      <dgm:t>
        <a:bodyPr/>
        <a:lstStyle/>
        <a:p>
          <a:r>
            <a:rPr lang="en-US" sz="1400" dirty="0" smtClean="0">
              <a:solidFill>
                <a:schemeClr val="bg1"/>
              </a:solidFill>
            </a:rPr>
            <a:t>minus </a:t>
          </a:r>
          <a:r>
            <a:rPr lang="en-US" sz="1400" b="1" dirty="0" smtClean="0">
              <a:solidFill>
                <a:schemeClr val="bg1"/>
              </a:solidFill>
            </a:rPr>
            <a:t>Local Contribution</a:t>
          </a:r>
          <a:endParaRPr lang="en-US" sz="1400" b="1" dirty="0">
            <a:solidFill>
              <a:schemeClr val="bg1"/>
            </a:solidFill>
          </a:endParaRPr>
        </a:p>
      </dgm:t>
    </dgm:pt>
    <dgm:pt modelId="{8E029CE6-9C6A-4630-8498-C02B5B6ACF85}" type="parTrans" cxnId="{BFFD5E7A-17B7-44F3-838D-7F692403BF31}">
      <dgm:prSet/>
      <dgm:spPr/>
      <dgm:t>
        <a:bodyPr/>
        <a:lstStyle/>
        <a:p>
          <a:endParaRPr lang="en-US" sz="1050">
            <a:solidFill>
              <a:schemeClr val="bg1"/>
            </a:solidFill>
          </a:endParaRPr>
        </a:p>
      </dgm:t>
    </dgm:pt>
    <dgm:pt modelId="{79B1A289-1380-4600-A507-7FFEB57D2AAF}" type="sibTrans" cxnId="{BFFD5E7A-17B7-44F3-838D-7F692403BF31}">
      <dgm:prSet/>
      <dgm:spPr/>
      <dgm:t>
        <a:bodyPr/>
        <a:lstStyle/>
        <a:p>
          <a:endParaRPr lang="en-US" sz="1050">
            <a:solidFill>
              <a:schemeClr val="bg1"/>
            </a:solidFill>
          </a:endParaRPr>
        </a:p>
      </dgm:t>
    </dgm:pt>
    <dgm:pt modelId="{6B243D22-4757-421A-8231-935ED2FA5D6D}">
      <dgm:prSet phldrT="[Text]" custT="1"/>
      <dgm:spPr>
        <a:solidFill>
          <a:schemeClr val="tx1">
            <a:lumMod val="20000"/>
            <a:lumOff val="80000"/>
          </a:schemeClr>
        </a:solidFill>
      </dgm:spPr>
      <dgm:t>
        <a:bodyPr/>
        <a:lstStyle/>
        <a:p>
          <a:r>
            <a:rPr lang="en-US" sz="1400" dirty="0" smtClean="0">
              <a:solidFill>
                <a:schemeClr val="bg1"/>
              </a:solidFill>
            </a:rPr>
            <a:t>= </a:t>
          </a:r>
          <a:r>
            <a:rPr lang="en-US" sz="1400" b="1" dirty="0" smtClean="0">
              <a:solidFill>
                <a:schemeClr val="bg1"/>
              </a:solidFill>
            </a:rPr>
            <a:t>State Aid </a:t>
          </a:r>
          <a:r>
            <a:rPr lang="en-US" sz="1400" dirty="0" smtClean="0">
              <a:solidFill>
                <a:schemeClr val="bg1"/>
              </a:solidFill>
            </a:rPr>
            <a:t>(“C70 aid”)</a:t>
          </a:r>
          <a:endParaRPr lang="en-US" sz="1400" dirty="0">
            <a:solidFill>
              <a:schemeClr val="bg1"/>
            </a:solidFill>
          </a:endParaRPr>
        </a:p>
      </dgm:t>
    </dgm:pt>
    <dgm:pt modelId="{FAB9E5D9-9568-4213-B974-6EDA6A6D29A5}" type="parTrans" cxnId="{1D76F45B-7A71-41AC-B521-0E10A2970543}">
      <dgm:prSet/>
      <dgm:spPr/>
      <dgm:t>
        <a:bodyPr/>
        <a:lstStyle/>
        <a:p>
          <a:endParaRPr lang="en-US" sz="1050">
            <a:solidFill>
              <a:schemeClr val="bg1"/>
            </a:solidFill>
          </a:endParaRPr>
        </a:p>
      </dgm:t>
    </dgm:pt>
    <dgm:pt modelId="{E26089FE-E1F0-4C18-A34E-D7AA2928C18F}" type="sibTrans" cxnId="{1D76F45B-7A71-41AC-B521-0E10A2970543}">
      <dgm:prSet/>
      <dgm:spPr/>
      <dgm:t>
        <a:bodyPr/>
        <a:lstStyle/>
        <a:p>
          <a:endParaRPr lang="en-US" sz="1050">
            <a:solidFill>
              <a:schemeClr val="bg1"/>
            </a:solidFill>
          </a:endParaRPr>
        </a:p>
      </dgm:t>
    </dgm:pt>
    <dgm:pt modelId="{C028E1E7-4D25-414E-87D0-B2BE25F1BB11}" type="pres">
      <dgm:prSet presAssocID="{FFF39B14-D462-4872-A83C-061FB1AD7BE9}" presName="Name0" presStyleCnt="0">
        <dgm:presLayoutVars>
          <dgm:dir/>
          <dgm:animLvl val="lvl"/>
          <dgm:resizeHandles val="exact"/>
        </dgm:presLayoutVars>
      </dgm:prSet>
      <dgm:spPr/>
      <dgm:t>
        <a:bodyPr/>
        <a:lstStyle/>
        <a:p>
          <a:endParaRPr lang="en-US"/>
        </a:p>
      </dgm:t>
    </dgm:pt>
    <dgm:pt modelId="{29B53B0A-B369-4FDF-B442-61BE264EBDFD}" type="pres">
      <dgm:prSet presAssocID="{2E8F4704-A2A4-4AEE-ABEB-3AF3A7466B58}" presName="parTxOnly" presStyleLbl="node1" presStyleIdx="0" presStyleCnt="3">
        <dgm:presLayoutVars>
          <dgm:chMax val="0"/>
          <dgm:chPref val="0"/>
          <dgm:bulletEnabled val="1"/>
        </dgm:presLayoutVars>
      </dgm:prSet>
      <dgm:spPr/>
      <dgm:t>
        <a:bodyPr/>
        <a:lstStyle/>
        <a:p>
          <a:endParaRPr lang="en-US"/>
        </a:p>
      </dgm:t>
    </dgm:pt>
    <dgm:pt modelId="{E4B9B97D-81BA-442E-8B2C-EE905138F655}" type="pres">
      <dgm:prSet presAssocID="{F4533F2D-CB2A-47A9-A689-1733397DD4A9}" presName="parTxOnlySpace" presStyleCnt="0"/>
      <dgm:spPr/>
    </dgm:pt>
    <dgm:pt modelId="{E8476398-06C2-4BB7-A839-AB181F4BB104}" type="pres">
      <dgm:prSet presAssocID="{1A67C9B8-E4A6-406E-808E-1996057AE622}" presName="parTxOnly" presStyleLbl="node1" presStyleIdx="1" presStyleCnt="3">
        <dgm:presLayoutVars>
          <dgm:chMax val="0"/>
          <dgm:chPref val="0"/>
          <dgm:bulletEnabled val="1"/>
        </dgm:presLayoutVars>
      </dgm:prSet>
      <dgm:spPr/>
      <dgm:t>
        <a:bodyPr/>
        <a:lstStyle/>
        <a:p>
          <a:endParaRPr lang="en-US"/>
        </a:p>
      </dgm:t>
    </dgm:pt>
    <dgm:pt modelId="{6131451D-50C8-48E2-8649-3DB381F38A6D}" type="pres">
      <dgm:prSet presAssocID="{79B1A289-1380-4600-A507-7FFEB57D2AAF}" presName="parTxOnlySpace" presStyleCnt="0"/>
      <dgm:spPr/>
    </dgm:pt>
    <dgm:pt modelId="{FE5A807D-3533-439E-AEAA-F49B1ACD265D}" type="pres">
      <dgm:prSet presAssocID="{6B243D22-4757-421A-8231-935ED2FA5D6D}" presName="parTxOnly" presStyleLbl="node1" presStyleIdx="2" presStyleCnt="3">
        <dgm:presLayoutVars>
          <dgm:chMax val="0"/>
          <dgm:chPref val="0"/>
          <dgm:bulletEnabled val="1"/>
        </dgm:presLayoutVars>
      </dgm:prSet>
      <dgm:spPr/>
      <dgm:t>
        <a:bodyPr/>
        <a:lstStyle/>
        <a:p>
          <a:endParaRPr lang="en-US"/>
        </a:p>
      </dgm:t>
    </dgm:pt>
  </dgm:ptLst>
  <dgm:cxnLst>
    <dgm:cxn modelId="{1D76F45B-7A71-41AC-B521-0E10A2970543}" srcId="{FFF39B14-D462-4872-A83C-061FB1AD7BE9}" destId="{6B243D22-4757-421A-8231-935ED2FA5D6D}" srcOrd="2" destOrd="0" parTransId="{FAB9E5D9-9568-4213-B974-6EDA6A6D29A5}" sibTransId="{E26089FE-E1F0-4C18-A34E-D7AA2928C18F}"/>
    <dgm:cxn modelId="{EE65EFB6-2CF5-4364-BCB9-8A82FCFEEF02}" type="presOf" srcId="{2E8F4704-A2A4-4AEE-ABEB-3AF3A7466B58}" destId="{29B53B0A-B369-4FDF-B442-61BE264EBDFD}" srcOrd="0" destOrd="0" presId="urn:microsoft.com/office/officeart/2005/8/layout/chevron1"/>
    <dgm:cxn modelId="{4F2E05F6-E026-4CE5-A709-B3E6B512337D}" type="presOf" srcId="{6B243D22-4757-421A-8231-935ED2FA5D6D}" destId="{FE5A807D-3533-439E-AEAA-F49B1ACD265D}" srcOrd="0" destOrd="0" presId="urn:microsoft.com/office/officeart/2005/8/layout/chevron1"/>
    <dgm:cxn modelId="{A37CC953-3177-42B8-9403-922701A39B37}" srcId="{FFF39B14-D462-4872-A83C-061FB1AD7BE9}" destId="{2E8F4704-A2A4-4AEE-ABEB-3AF3A7466B58}" srcOrd="0" destOrd="0" parTransId="{11545DD4-97E0-4EB7-A13F-B22431795900}" sibTransId="{F4533F2D-CB2A-47A9-A689-1733397DD4A9}"/>
    <dgm:cxn modelId="{9E0B4B60-803D-44C9-BE81-56EE9B89E727}" type="presOf" srcId="{1A67C9B8-E4A6-406E-808E-1996057AE622}" destId="{E8476398-06C2-4BB7-A839-AB181F4BB104}" srcOrd="0" destOrd="0" presId="urn:microsoft.com/office/officeart/2005/8/layout/chevron1"/>
    <dgm:cxn modelId="{BFFD5E7A-17B7-44F3-838D-7F692403BF31}" srcId="{FFF39B14-D462-4872-A83C-061FB1AD7BE9}" destId="{1A67C9B8-E4A6-406E-808E-1996057AE622}" srcOrd="1" destOrd="0" parTransId="{8E029CE6-9C6A-4630-8498-C02B5B6ACF85}" sibTransId="{79B1A289-1380-4600-A507-7FFEB57D2AAF}"/>
    <dgm:cxn modelId="{C2FE29AC-F7EE-4620-9671-2D7615FFD2AB}" type="presOf" srcId="{FFF39B14-D462-4872-A83C-061FB1AD7BE9}" destId="{C028E1E7-4D25-414E-87D0-B2BE25F1BB11}" srcOrd="0" destOrd="0" presId="urn:microsoft.com/office/officeart/2005/8/layout/chevron1"/>
    <dgm:cxn modelId="{8E9EB120-1082-4671-A557-273AEC59E6EE}" type="presParOf" srcId="{C028E1E7-4D25-414E-87D0-B2BE25F1BB11}" destId="{29B53B0A-B369-4FDF-B442-61BE264EBDFD}" srcOrd="0" destOrd="0" presId="urn:microsoft.com/office/officeart/2005/8/layout/chevron1"/>
    <dgm:cxn modelId="{5A93B5F9-53C3-4F40-945F-6C6EA66FCBB7}" type="presParOf" srcId="{C028E1E7-4D25-414E-87D0-B2BE25F1BB11}" destId="{E4B9B97D-81BA-442E-8B2C-EE905138F655}" srcOrd="1" destOrd="0" presId="urn:microsoft.com/office/officeart/2005/8/layout/chevron1"/>
    <dgm:cxn modelId="{6F1B40FF-80A8-4E45-9010-8EA841F37FB7}" type="presParOf" srcId="{C028E1E7-4D25-414E-87D0-B2BE25F1BB11}" destId="{E8476398-06C2-4BB7-A839-AB181F4BB104}" srcOrd="2" destOrd="0" presId="urn:microsoft.com/office/officeart/2005/8/layout/chevron1"/>
    <dgm:cxn modelId="{335DC89A-40E7-43BB-B90B-20BAC1211423}" type="presParOf" srcId="{C028E1E7-4D25-414E-87D0-B2BE25F1BB11}" destId="{6131451D-50C8-48E2-8649-3DB381F38A6D}" srcOrd="3" destOrd="0" presId="urn:microsoft.com/office/officeart/2005/8/layout/chevron1"/>
    <dgm:cxn modelId="{7E89AEB6-4265-488A-849A-1DEB4130039F}" type="presParOf" srcId="{C028E1E7-4D25-414E-87D0-B2BE25F1BB11}" destId="{FE5A807D-3533-439E-AEAA-F49B1ACD265D}" srcOrd="4" destOrd="0" presId="urn:microsoft.com/office/officeart/2005/8/layout/chevro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344" y="0"/>
          <a:ext cx="2855825"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344" y="0"/>
        <a:ext cx="2855825" cy="381000"/>
      </dsp:txXfrm>
    </dsp:sp>
    <dsp:sp modelId="{E8476398-06C2-4BB7-A839-AB181F4BB104}">
      <dsp:nvSpPr>
        <dsp:cNvPr id="0" name=""/>
        <dsp:cNvSpPr/>
      </dsp:nvSpPr>
      <dsp:spPr>
        <a:xfrm>
          <a:off x="2572587" y="0"/>
          <a:ext cx="2855825"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72587" y="0"/>
        <a:ext cx="2855825" cy="381000"/>
      </dsp:txXfrm>
    </dsp:sp>
    <dsp:sp modelId="{FE5A807D-3533-439E-AEAA-F49B1ACD265D}">
      <dsp:nvSpPr>
        <dsp:cNvPr id="0" name=""/>
        <dsp:cNvSpPr/>
      </dsp:nvSpPr>
      <dsp:spPr>
        <a:xfrm>
          <a:off x="5142830" y="0"/>
          <a:ext cx="2855825"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142830" y="0"/>
        <a:ext cx="2855825" cy="381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344" y="0"/>
          <a:ext cx="2855825"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344" y="0"/>
        <a:ext cx="2855825" cy="381000"/>
      </dsp:txXfrm>
    </dsp:sp>
    <dsp:sp modelId="{E8476398-06C2-4BB7-A839-AB181F4BB104}">
      <dsp:nvSpPr>
        <dsp:cNvPr id="0" name=""/>
        <dsp:cNvSpPr/>
      </dsp:nvSpPr>
      <dsp:spPr>
        <a:xfrm>
          <a:off x="2572587" y="0"/>
          <a:ext cx="2855825"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72587" y="0"/>
        <a:ext cx="2855825" cy="381000"/>
      </dsp:txXfrm>
    </dsp:sp>
    <dsp:sp modelId="{FE5A807D-3533-439E-AEAA-F49B1ACD265D}">
      <dsp:nvSpPr>
        <dsp:cNvPr id="0" name=""/>
        <dsp:cNvSpPr/>
      </dsp:nvSpPr>
      <dsp:spPr>
        <a:xfrm>
          <a:off x="5142830" y="0"/>
          <a:ext cx="2855825"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142830" y="0"/>
        <a:ext cx="2855825" cy="381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344" y="0"/>
          <a:ext cx="2855825"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344" y="0"/>
        <a:ext cx="2855825" cy="381000"/>
      </dsp:txXfrm>
    </dsp:sp>
    <dsp:sp modelId="{E8476398-06C2-4BB7-A839-AB181F4BB104}">
      <dsp:nvSpPr>
        <dsp:cNvPr id="0" name=""/>
        <dsp:cNvSpPr/>
      </dsp:nvSpPr>
      <dsp:spPr>
        <a:xfrm>
          <a:off x="2572587" y="0"/>
          <a:ext cx="2855825"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72587" y="0"/>
        <a:ext cx="2855825" cy="381000"/>
      </dsp:txXfrm>
    </dsp:sp>
    <dsp:sp modelId="{FE5A807D-3533-439E-AEAA-F49B1ACD265D}">
      <dsp:nvSpPr>
        <dsp:cNvPr id="0" name=""/>
        <dsp:cNvSpPr/>
      </dsp:nvSpPr>
      <dsp:spPr>
        <a:xfrm>
          <a:off x="5142830" y="0"/>
          <a:ext cx="2855825"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142830" y="0"/>
        <a:ext cx="2855825" cy="381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344" y="0"/>
          <a:ext cx="2855825"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344" y="0"/>
        <a:ext cx="2855825" cy="381000"/>
      </dsp:txXfrm>
    </dsp:sp>
    <dsp:sp modelId="{E8476398-06C2-4BB7-A839-AB181F4BB104}">
      <dsp:nvSpPr>
        <dsp:cNvPr id="0" name=""/>
        <dsp:cNvSpPr/>
      </dsp:nvSpPr>
      <dsp:spPr>
        <a:xfrm>
          <a:off x="2572587" y="0"/>
          <a:ext cx="2855825"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72587" y="0"/>
        <a:ext cx="2855825" cy="381000"/>
      </dsp:txXfrm>
    </dsp:sp>
    <dsp:sp modelId="{FE5A807D-3533-439E-AEAA-F49B1ACD265D}">
      <dsp:nvSpPr>
        <dsp:cNvPr id="0" name=""/>
        <dsp:cNvSpPr/>
      </dsp:nvSpPr>
      <dsp:spPr>
        <a:xfrm>
          <a:off x="5142830" y="0"/>
          <a:ext cx="2855825"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142830" y="0"/>
        <a:ext cx="2855825" cy="381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B53B0A-B369-4FDF-B442-61BE264EBDFD}">
      <dsp:nvSpPr>
        <dsp:cNvPr id="0" name=""/>
        <dsp:cNvSpPr/>
      </dsp:nvSpPr>
      <dsp:spPr>
        <a:xfrm>
          <a:off x="2299"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Foundation Budget</a:t>
          </a:r>
          <a:endParaRPr lang="en-US" sz="1400" b="1" kern="1200" dirty="0">
            <a:solidFill>
              <a:schemeClr val="bg1"/>
            </a:solidFill>
          </a:endParaRPr>
        </a:p>
      </dsp:txBody>
      <dsp:txXfrm>
        <a:off x="2299" y="0"/>
        <a:ext cx="2801429" cy="381000"/>
      </dsp:txXfrm>
    </dsp:sp>
    <dsp:sp modelId="{E8476398-06C2-4BB7-A839-AB181F4BB104}">
      <dsp:nvSpPr>
        <dsp:cNvPr id="0" name=""/>
        <dsp:cNvSpPr/>
      </dsp:nvSpPr>
      <dsp:spPr>
        <a:xfrm>
          <a:off x="2523585" y="0"/>
          <a:ext cx="2801429" cy="381000"/>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minus </a:t>
          </a:r>
          <a:r>
            <a:rPr lang="en-US" sz="1400" b="1" kern="1200" dirty="0" smtClean="0">
              <a:solidFill>
                <a:schemeClr val="bg1"/>
              </a:solidFill>
            </a:rPr>
            <a:t>Local Contribution</a:t>
          </a:r>
          <a:endParaRPr lang="en-US" sz="1400" b="1" kern="1200" dirty="0">
            <a:solidFill>
              <a:schemeClr val="bg1"/>
            </a:solidFill>
          </a:endParaRPr>
        </a:p>
      </dsp:txBody>
      <dsp:txXfrm>
        <a:off x="2523585" y="0"/>
        <a:ext cx="2801429" cy="381000"/>
      </dsp:txXfrm>
    </dsp:sp>
    <dsp:sp modelId="{FE5A807D-3533-439E-AEAA-F49B1ACD265D}">
      <dsp:nvSpPr>
        <dsp:cNvPr id="0" name=""/>
        <dsp:cNvSpPr/>
      </dsp:nvSpPr>
      <dsp:spPr>
        <a:xfrm>
          <a:off x="5044871" y="0"/>
          <a:ext cx="2801429" cy="381000"/>
        </a:xfrm>
        <a:prstGeom prst="chevron">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 </a:t>
          </a:r>
          <a:r>
            <a:rPr lang="en-US" sz="1400" b="1" kern="1200" dirty="0" smtClean="0">
              <a:solidFill>
                <a:schemeClr val="bg1"/>
              </a:solidFill>
            </a:rPr>
            <a:t>State Aid </a:t>
          </a:r>
          <a:r>
            <a:rPr lang="en-US" sz="1400" kern="1200" dirty="0" smtClean="0">
              <a:solidFill>
                <a:schemeClr val="bg1"/>
              </a:solidFill>
            </a:rPr>
            <a:t>(“C70 aid”)</a:t>
          </a:r>
          <a:endParaRPr lang="en-US" sz="1400" kern="1200" dirty="0">
            <a:solidFill>
              <a:schemeClr val="bg1"/>
            </a:solidFill>
          </a:endParaRPr>
        </a:p>
      </dsp:txBody>
      <dsp:txXfrm>
        <a:off x="5044871" y="0"/>
        <a:ext cx="2801429" cy="381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5/8/2013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5/8/2013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legislature.gov/Laws/GeneralLaws/PartI/TitleXII/Chapter7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finance1.doe.mass.edu/chapter70/chapter_awmw.html" TargetMode="External"/><Relationship Id="rId5" Type="http://schemas.openxmlformats.org/officeDocument/2006/relationships/hyperlink" Target="http://www.doe.mass.edu/lawsregs/litigation/mcduffy_hancock.html" TargetMode="External"/><Relationship Id="rId4" Type="http://schemas.openxmlformats.org/officeDocument/2006/relationships/hyperlink" Target="http://www.doe.mass.edu/edreform/edreformreport/erprogrpt597-1.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inance1.doe.mass.edu/chapter70/chapter_cal.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MassBudget</a:t>
            </a:r>
            <a:r>
              <a:rPr lang="en-US" dirty="0" smtClean="0"/>
              <a:t>, “the state expects</a:t>
            </a:r>
            <a:r>
              <a:rPr lang="en-US" baseline="0" dirty="0" smtClean="0"/>
              <a:t> that each municipality can contribute the same share of local resources to the foundation budget by setting uniform contribution rates.”</a:t>
            </a:r>
          </a:p>
          <a:p>
            <a:endParaRPr lang="en-US" baseline="0" dirty="0" smtClean="0"/>
          </a:p>
          <a:p>
            <a:r>
              <a:rPr lang="en-US" baseline="0" dirty="0" smtClean="0"/>
              <a:t>--Local contribution/local share is a </a:t>
            </a:r>
            <a:r>
              <a:rPr lang="en-US" u="sng" baseline="0" dirty="0" smtClean="0"/>
              <a:t>municipal </a:t>
            </a:r>
            <a:r>
              <a:rPr lang="en-US" baseline="0" dirty="0" smtClean="0"/>
              <a:t>measure.</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charts demonstrate that while the same property and income rates are applied to each city/town, this results in a different mix of property and income effort in each municipality depending on their ability to pay.  </a:t>
            </a:r>
          </a:p>
          <a:p>
            <a:pPr lvl="1"/>
            <a:r>
              <a:rPr lang="en-US" baseline="0" dirty="0" smtClean="0"/>
              <a:t>--In this example, Chelmsford has a fairly equal mix of property and income effort, slightly favoring income.</a:t>
            </a:r>
          </a:p>
          <a:p>
            <a:pPr lvl="1"/>
            <a:r>
              <a:rPr lang="en-US" baseline="0" dirty="0" smtClean="0"/>
              <a:t>--Truro, a community on the Cape, has property effort that far outweighs its income effort.   </a:t>
            </a:r>
          </a:p>
          <a:p>
            <a:pPr lvl="0"/>
            <a:endParaRPr lang="en-US" baseline="0" dirty="0" smtClean="0"/>
          </a:p>
          <a:p>
            <a:pPr lvl="0"/>
            <a:r>
              <a:rPr lang="en-US" baseline="0" dirty="0" smtClean="0"/>
              <a:t>--Target local share is a measure of local ability to pay relative to the community’s student population.</a:t>
            </a:r>
          </a:p>
          <a:p>
            <a:pPr lvl="1"/>
            <a:r>
              <a:rPr lang="en-US" baseline="0" dirty="0" smtClean="0"/>
              <a:t>--Truro’s CEY exceeds its foundation budget, so it is capped at 82.5% target local share (red line).</a:t>
            </a:r>
          </a:p>
          <a:p>
            <a:pPr lvl="0"/>
            <a:endParaRPr lang="en-US" baseline="0" dirty="0" smtClean="0"/>
          </a:p>
          <a:p>
            <a:pPr lvl="0"/>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process to move each community from their 2006 baseline to its target local share.</a:t>
            </a:r>
          </a:p>
          <a:p>
            <a:endParaRPr lang="en-US" dirty="0" smtClean="0"/>
          </a:p>
          <a:p>
            <a:r>
              <a:rPr lang="en-US" dirty="0" smtClean="0"/>
              <a:t>--These</a:t>
            </a:r>
            <a:r>
              <a:rPr lang="en-US" baseline="0" dirty="0" smtClean="0"/>
              <a:t> parameters are preliminary based on the Governor’s budget proposal.  State revenue availability and political preferences determine the required contribution parameters, and therefore impacts how quickly cities and towns move to their targets.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six factors referenced earlier impact how quickly each community approaches its target.  State revenue available to increase C70, and political preferences, also impact the result.</a:t>
            </a:r>
          </a:p>
          <a:p>
            <a:endParaRPr lang="en-US" baseline="0" dirty="0" smtClean="0"/>
          </a:p>
          <a:p>
            <a:r>
              <a:rPr lang="en-US" baseline="0" dirty="0" smtClean="0"/>
              <a:t>--Under the Governor’s proposal, all communities who were required to contribute more than their target local share were moved all the way down to their targets.  Because the local contribution drives aid, the more local effort is reduced to target, the more aid is needed to ensure districts can spend at their foundation budgets.</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two plots show the distribution of communities as they each approach their targets.  In FY07, </a:t>
            </a:r>
            <a:r>
              <a:rPr lang="en-US" baseline="0" smtClean="0"/>
              <a:t>few districts </a:t>
            </a:r>
            <a:r>
              <a:rPr lang="en-US" baseline="0" dirty="0" smtClean="0"/>
              <a:t>were at their targets (yellow dots/line).  The goal is for all communities to be on the line (at target).  In FY14 (prelim), all communities required previously to spend at a level greater than their target were brought down to the yellow line.</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a:t>
            </a:r>
            <a:r>
              <a:rPr lang="en-US" baseline="0" dirty="0" smtClean="0"/>
              <a:t> shows the aggregate local contribution above and below local targets.</a:t>
            </a:r>
          </a:p>
          <a:p>
            <a:pPr lvl="1"/>
            <a:r>
              <a:rPr lang="en-US" baseline="0" dirty="0" smtClean="0"/>
              <a:t>--In other words, the green lines show how much extra effort (in $) is being required of municipalities above their calculated target (ability to pay).</a:t>
            </a:r>
          </a:p>
          <a:p>
            <a:pPr lvl="1"/>
            <a:r>
              <a:rPr lang="en-US" baseline="0" dirty="0" smtClean="0"/>
              <a:t>--The purple lines show the gap (in $) below municipalities ability to pay.  These communities are currently being required to contribute less than what they can afford.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last step before calculating aid is to distribute a town’s local contribution amongst all districts to which it belongs (i.e. a town district, an academic regional, a vocational, an agricultural school).</a:t>
            </a:r>
          </a:p>
          <a:p>
            <a:endParaRPr lang="en-US" baseline="0" dirty="0" smtClean="0"/>
          </a:p>
          <a:p>
            <a:r>
              <a:rPr lang="en-US" baseline="0" dirty="0" smtClean="0"/>
              <a:t>--This is done </a:t>
            </a:r>
            <a:r>
              <a:rPr lang="en-US" i="1" baseline="0" dirty="0" smtClean="0"/>
              <a:t>in direct proportion </a:t>
            </a:r>
            <a:r>
              <a:rPr lang="en-US" i="0" baseline="0" dirty="0" smtClean="0"/>
              <a:t> to the share of the town’s foundation budget belonging to each district. </a:t>
            </a:r>
          </a:p>
          <a:p>
            <a:endParaRPr lang="en-US" i="0" baseline="0" dirty="0" smtClean="0"/>
          </a:p>
          <a:p>
            <a:r>
              <a:rPr lang="en-US" i="0" baseline="0" dirty="0" smtClean="0"/>
              <a:t>--The major factor in changes in required local contribution is changes in foundation budget proportion attributable to each district.  In other words, if Berkley were to lose students at the town district, while Somerset Berkley were to pick up kids, therefore its share of foundation budget were to grow, it would take a larger share of the town of Berkley’s total required contribution.</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--Foundation</a:t>
            </a:r>
            <a:r>
              <a:rPr lang="en-US" baseline="0" dirty="0" smtClean="0"/>
              <a:t> aid is the core of the C70 formula.</a:t>
            </a:r>
          </a:p>
          <a:p>
            <a:pPr lvl="1"/>
            <a:r>
              <a:rPr lang="en-US" baseline="0" dirty="0" smtClean="0"/>
              <a:t>Why?  Because the goal of the formula is for the local contribution + aid to equal a district’s foundation budget, so ensuring that each district receives enough aid to meet that benchmark is key.</a:t>
            </a:r>
          </a:p>
          <a:p>
            <a:pPr lvl="0"/>
            <a:endParaRPr lang="en-US" baseline="0" dirty="0" smtClean="0"/>
          </a:p>
          <a:p>
            <a:pPr lvl="0"/>
            <a:r>
              <a:rPr lang="en-US" baseline="0" dirty="0" smtClean="0"/>
              <a:t>--There are other policy goals that officials can address through other mechanisms built into the formula over the years. Examples: ensuring each district receives some additional funding through a per pupil aid increase.</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plots show the flip side of the previous ones.  Again, the goal is to get a tight</a:t>
            </a:r>
            <a:r>
              <a:rPr lang="en-US" baseline="0" dirty="0" smtClean="0"/>
              <a:t> distribution around the yellow line (the target aid shares of each district).  In the preliminary FY14 proposal, all districts are at least at their target aid shares, and many are above, receiving excess aid (aid above target).</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FY10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 state budget situation deteriorated in late</a:t>
            </a:r>
            <a:r>
              <a:rPr lang="en-US" baseline="0" dirty="0" smtClean="0"/>
              <a:t> FY09 into FY10</a:t>
            </a:r>
            <a:r>
              <a:rPr lang="en-US" dirty="0" smtClean="0"/>
              <a:t>, a sizeable infusion of federal stimulus dollars, through the state fiscal stabilization fund (SFSF) program, has helped avoid even more drastic reductions to Chapter 70 funding. $412 million was used to make the final FY09 payment in June. The FY10 formula relies upon $168 million of additional SFSF grant money, which prevents 151 operating districts from falling below their foundation budgets.</a:t>
            </a:r>
          </a:p>
          <a:p>
            <a:r>
              <a:rPr lang="en-US" i="1" dirty="0" smtClean="0"/>
              <a:t>http://finance1.doe.mass.edu/chapter70/chapter_10.html </a:t>
            </a:r>
          </a:p>
          <a:p>
            <a:endParaRPr lang="en-US" i="1" dirty="0" smtClean="0"/>
          </a:p>
          <a:p>
            <a:r>
              <a:rPr lang="en-US" i="0" dirty="0" smtClean="0"/>
              <a:t>FY11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in the past two fiscal years, state fiscal stabilization fund (SFSF) grants help avoid deeper reductions. These grants fall from $172 million in FY10 to $75 million in FY11. The net result in combined Chapter 70 and SFSF funding is a four percent cut for 275 of 328 operating districts, with the combined total falling from $4,041,701,404 to $3,926,155,830, a reduction of $115,545,574 (-2.86%).</a:t>
            </a:r>
          </a:p>
          <a:p>
            <a:r>
              <a:rPr lang="en-US" i="1" dirty="0" smtClean="0"/>
              <a:t>http://finance1.doe.mass.edu/chapter70/chapter_11_jun.html </a:t>
            </a:r>
          </a:p>
          <a:p>
            <a:endParaRPr lang="en-US" i="1" dirty="0" smtClean="0"/>
          </a:p>
          <a:p>
            <a:r>
              <a:rPr lang="en-US" i="0" dirty="0" smtClean="0"/>
              <a:t>FY12</a:t>
            </a:r>
          </a:p>
          <a:p>
            <a:r>
              <a:rPr lang="en-US" dirty="0" smtClean="0"/>
              <a:t>The formula replaces all of the $20.7 million in FY11 federal "</a:t>
            </a:r>
            <a:r>
              <a:rPr lang="en-US" dirty="0" err="1" smtClean="0"/>
              <a:t>sfsf</a:t>
            </a:r>
            <a:r>
              <a:rPr lang="en-US" dirty="0" smtClean="0"/>
              <a:t>" grants with Chapter 70 aid, and funds an additional $119.0 million in foundation aid. However, the $200.5 million in education jobs grants which were run through the formula in FY11 were one-time stimulus monies and are not folded into the FY12 base. This means that statewide, total aid falls from $4.072 billion to $3.991 billion, a reduction of $81.5 million or two percent.</a:t>
            </a:r>
          </a:p>
          <a:p>
            <a:r>
              <a:rPr lang="en-US" i="1" dirty="0" smtClean="0"/>
              <a:t>http://finance1.doe.mass.edu/chapter70/chapter_12.html </a:t>
            </a:r>
          </a:p>
          <a:p>
            <a:endParaRPr lang="en-US" i="0" dirty="0" smtClean="0"/>
          </a:p>
          <a:p>
            <a:r>
              <a:rPr lang="en-US" i="1" dirty="0" smtClean="0"/>
              <a:t> </a:t>
            </a:r>
            <a:endParaRPr lang="en-US" i="1"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calculations are based on required</a:t>
            </a:r>
            <a:r>
              <a:rPr lang="en-US" baseline="0" dirty="0" smtClean="0"/>
              <a:t> spending, not actual spending.  For districts that spend well in excess of what they are required to do, the requirement is not as meaningful for compliance purposes.</a:t>
            </a:r>
          </a:p>
          <a:p>
            <a:endParaRPr lang="en-US" baseline="0" dirty="0" smtClean="0"/>
          </a:p>
          <a:p>
            <a:r>
              <a:rPr lang="en-US" baseline="0" dirty="0" smtClean="0"/>
              <a:t>--The state tracks each district’s obligation to meet net school spending, intended to capture costs </a:t>
            </a:r>
            <a:r>
              <a:rPr lang="en-US" baseline="0" dirty="0" err="1" smtClean="0"/>
              <a:t>id’d</a:t>
            </a:r>
            <a:r>
              <a:rPr lang="en-US" baseline="0" dirty="0" smtClean="0"/>
              <a:t> in the foundation budget.</a:t>
            </a:r>
          </a:p>
          <a:p>
            <a:pPr lvl="1"/>
            <a:r>
              <a:rPr lang="en-US" baseline="0" dirty="0" smtClean="0"/>
              <a:t>--To that end, it does not include certain costs, including transportation and capital items.</a:t>
            </a:r>
          </a:p>
          <a:p>
            <a:pPr lvl="1"/>
            <a:r>
              <a:rPr lang="en-US" baseline="0" dirty="0" smtClean="0"/>
              <a:t>--It is supposed to reflect local appropriations, so it does not include spending from grants and revolving funds.</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goal of this packet is to allow participants to achieve the </a:t>
            </a:r>
            <a:r>
              <a:rPr lang="en-US" dirty="0" smtClean="0"/>
              <a:t>above</a:t>
            </a:r>
            <a:r>
              <a:rPr lang="en-US" baseline="0" dirty="0" smtClean="0"/>
              <a:t> objectives.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Historical Milestones Leading to Current Iteration of C70 Formula</a:t>
            </a:r>
          </a:p>
          <a:p>
            <a:r>
              <a:rPr lang="en-US" i="1" dirty="0" smtClean="0"/>
              <a:t>Chapter 70 statute</a:t>
            </a:r>
          </a:p>
          <a:p>
            <a:r>
              <a:rPr lang="en-US" sz="1100" i="1" dirty="0" smtClean="0">
                <a:hlinkClick r:id="rId3"/>
              </a:rPr>
              <a:t>http://www.malegislature.gov/Laws/GeneralLaws/PartI/TitleXII/Chapter70</a:t>
            </a:r>
            <a:r>
              <a:rPr lang="en-US" sz="1100" i="1" dirty="0" smtClean="0"/>
              <a:t> </a:t>
            </a:r>
          </a:p>
          <a:p>
            <a:endParaRPr lang="en-US" i="1" dirty="0" smtClean="0"/>
          </a:p>
          <a:p>
            <a:r>
              <a:rPr lang="en-US" i="1" dirty="0" smtClean="0"/>
              <a:t>Education Reform Act of 1993 - Adequacy</a:t>
            </a:r>
          </a:p>
          <a:p>
            <a:r>
              <a:rPr lang="en-US" dirty="0" smtClean="0"/>
              <a:t>--Signed into law following the </a:t>
            </a:r>
            <a:r>
              <a:rPr lang="en-US" i="1" dirty="0" err="1" smtClean="0"/>
              <a:t>McDuffy</a:t>
            </a:r>
            <a:r>
              <a:rPr lang="en-US" dirty="0" smtClean="0"/>
              <a:t> court decision</a:t>
            </a:r>
          </a:p>
          <a:p>
            <a:r>
              <a:rPr lang="en-US" dirty="0" smtClean="0"/>
              <a:t>--Established the "foundation budget“ to bring all schools to a foundation level of spending. The level differs among communities depending on local demographic and economic factors.</a:t>
            </a:r>
          </a:p>
          <a:p>
            <a:pPr lvl="1"/>
            <a:r>
              <a:rPr lang="en-US" dirty="0" smtClean="0"/>
              <a:t>--The Governor and Legislature committed to bring all districts up to foundation within 7 years and were able to achieve this by FY2000.</a:t>
            </a:r>
          </a:p>
          <a:p>
            <a:r>
              <a:rPr lang="en-US" dirty="0" smtClean="0"/>
              <a:t>--Established a minimum local contribution with current chosen level of local spending as the starting point</a:t>
            </a:r>
          </a:p>
          <a:p>
            <a:pPr lvl="1"/>
            <a:r>
              <a:rPr lang="en-US" dirty="0" smtClean="0"/>
              <a:t>--Each year this was increased by the municipal revenue growth factor (MRGF).</a:t>
            </a:r>
          </a:p>
          <a:p>
            <a:r>
              <a:rPr lang="en-US" dirty="0" smtClean="0"/>
              <a:t>--Resources</a:t>
            </a:r>
          </a:p>
          <a:p>
            <a:pPr lvl="1"/>
            <a:r>
              <a:rPr lang="en-US" sz="1100" dirty="0" smtClean="0">
                <a:hlinkClick r:id="rId4"/>
              </a:rPr>
              <a:t>http://www.doe.mass.edu/edreform/edreformreport/erprogrpt597-1.html#foundation</a:t>
            </a:r>
            <a:endParaRPr lang="en-US" sz="1100" dirty="0" smtClean="0"/>
          </a:p>
          <a:p>
            <a:pPr lvl="1"/>
            <a:r>
              <a:rPr lang="en-US" sz="1100" dirty="0" smtClean="0">
                <a:hlinkClick r:id="rId5"/>
              </a:rPr>
              <a:t>http://www.doe.mass.edu/lawsregs/litigation/mcduffy_hancock.html</a:t>
            </a:r>
            <a:r>
              <a:rPr lang="en-US" sz="1100" dirty="0" smtClean="0"/>
              <a:t> </a:t>
            </a:r>
          </a:p>
          <a:p>
            <a:endParaRPr lang="en-US" dirty="0" smtClean="0"/>
          </a:p>
          <a:p>
            <a:pPr marL="524123" indent="-524123"/>
            <a:r>
              <a:rPr lang="en-US" i="1" dirty="0" smtClean="0"/>
              <a:t>Aggregate Wealth Model , 2007- Equity</a:t>
            </a:r>
          </a:p>
          <a:p>
            <a:pPr marL="524123" indent="-524123"/>
            <a:r>
              <a:rPr lang="en-US" dirty="0" smtClean="0"/>
              <a:t>--Changes were made to the method of calculating the local contribution.</a:t>
            </a:r>
          </a:p>
          <a:p>
            <a:pPr marL="524123" indent="-524123"/>
            <a:r>
              <a:rPr lang="en-US" dirty="0" smtClean="0"/>
              <a:t>--The model uses property wealth and income to determine the municipality’s ability to contribute to the school district.</a:t>
            </a:r>
          </a:p>
          <a:p>
            <a:pPr marL="931774" lvl="1" indent="-524123"/>
            <a:r>
              <a:rPr lang="en-US" dirty="0" smtClean="0"/>
              <a:t>--Annual targets are calculated.</a:t>
            </a:r>
          </a:p>
          <a:p>
            <a:pPr marL="931774" lvl="1" indent="-524123"/>
            <a:r>
              <a:rPr lang="en-US" dirty="0" smtClean="0"/>
              <a:t>--Cities/towns are gradually being moved to their targets over time.</a:t>
            </a:r>
          </a:p>
          <a:p>
            <a:pPr marL="931774" lvl="1" indent="-524123"/>
            <a:r>
              <a:rPr lang="en-US" dirty="0" smtClean="0"/>
              <a:t>--Goal of taxpayer equity – that similar communities are required to contribute similarly</a:t>
            </a:r>
          </a:p>
          <a:p>
            <a:r>
              <a:rPr lang="en-US" dirty="0" smtClean="0"/>
              <a:t>--Resources</a:t>
            </a:r>
          </a:p>
          <a:p>
            <a:pPr lvl="1"/>
            <a:r>
              <a:rPr lang="en-US" sz="1100" dirty="0" smtClean="0">
                <a:hlinkClick r:id="rId6"/>
              </a:rPr>
              <a:t>http://finance1.doe.mass.edu/chapter70/chapter_awmw.html</a:t>
            </a:r>
            <a:endParaRPr lang="en-US" sz="1100"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id is derivative of the city/town’s local contribution, allocated to each district to which it belongs.  That is, the local contribution is calculated first, and then the remainder of the foundation budget is made up by the state in aid to each district.</a:t>
            </a:r>
          </a:p>
          <a:p>
            <a:endParaRPr lang="en-US" baseline="0" dirty="0" smtClean="0"/>
          </a:p>
          <a:p>
            <a:r>
              <a:rPr lang="en-US" b="1" dirty="0" smtClean="0"/>
              <a:t>--Compliance With Net School Spending Requirements </a:t>
            </a:r>
            <a:r>
              <a:rPr lang="en-US" b="0" dirty="0" smtClean="0"/>
              <a:t>(</a:t>
            </a:r>
            <a:r>
              <a:rPr lang="en-US" sz="1100" b="0" dirty="0" smtClean="0"/>
              <a:t>http://finance1.doe.mass.edu/chapter70/compliance.html) </a:t>
            </a:r>
            <a:endParaRPr lang="en-US" b="0" dirty="0" smtClean="0"/>
          </a:p>
          <a:p>
            <a:r>
              <a:rPr lang="en-US" dirty="0" smtClean="0"/>
              <a:t>The Commonwealth's school finance statute, Chapter 70 of the General Laws, establishes an annual "net school spending" requirement for each Massachusetts school district. Failure to comply with this requirement may result in non-approval of a municipality's tax rate, enforcement action by the Attorney General, or loss of state aid.</a:t>
            </a:r>
          </a:p>
          <a:p>
            <a:endParaRPr lang="en-US" dirty="0" smtClean="0"/>
          </a:p>
          <a:p>
            <a:r>
              <a:rPr lang="en-US" dirty="0" smtClean="0"/>
              <a:t>Detailed data about prior year expenditures and current year budgets are submitted annually on each school district's End-of-Year Pupil and Financial Report. Once a district's information has passed ESE review, its compliance report is published on this web site.</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six factors on the following slide are the main determinants of a district’s Chapter</a:t>
            </a:r>
            <a:r>
              <a:rPr lang="en-US" baseline="0" dirty="0" smtClean="0"/>
              <a:t> 70 aid.</a:t>
            </a:r>
          </a:p>
          <a:p>
            <a:endParaRPr lang="en-US" baseline="0" dirty="0" smtClean="0"/>
          </a:p>
          <a:p>
            <a:r>
              <a:rPr lang="en-US" baseline="0" dirty="0" smtClean="0"/>
              <a:t>--All of the FY14 figures used in the presentation are drawn from the Governor’s FY14 budget proposal, released in January.</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foundation budget is a district-based measure, while</a:t>
            </a:r>
            <a:r>
              <a:rPr lang="en-US" baseline="0" dirty="0" smtClean="0"/>
              <a:t> the required local contribution is a municipal measure.</a:t>
            </a:r>
          </a:p>
          <a:p>
            <a:endParaRPr lang="en-US" dirty="0" smtClean="0"/>
          </a:p>
          <a:p>
            <a:r>
              <a:rPr lang="en-US" dirty="0" smtClean="0"/>
              <a:t>--For the most part, these factors are not</a:t>
            </a:r>
            <a:r>
              <a:rPr lang="en-US" baseline="0" dirty="0" smtClean="0"/>
              <a:t> controllable by the district.</a:t>
            </a:r>
          </a:p>
          <a:p>
            <a:endParaRPr lang="en-US" baseline="0" dirty="0" smtClean="0"/>
          </a:p>
          <a:p>
            <a:r>
              <a:rPr lang="en-US" baseline="0" dirty="0" smtClean="0"/>
              <a:t>--Because of the interaction of these factors, it is difficult to project local contribution and resulting aid.</a:t>
            </a:r>
          </a:p>
          <a:p>
            <a:endParaRPr lang="en-US" baseline="0" dirty="0" smtClean="0"/>
          </a:p>
          <a:p>
            <a:r>
              <a:rPr lang="en-US" baseline="0" dirty="0" smtClean="0"/>
              <a:t>--Politics could be stated as the 7</a:t>
            </a:r>
            <a:r>
              <a:rPr lang="en-US" baseline="30000" dirty="0" smtClean="0"/>
              <a:t>th</a:t>
            </a:r>
            <a:r>
              <a:rPr lang="en-US" baseline="0" dirty="0" smtClean="0"/>
              <a:t> “x” factor.  Depending on state finances and political preferences, the level of state funding available impacts local contribution and aid.</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smtClean="0"/>
              <a:t>What differentiates these districts?</a:t>
            </a:r>
          </a:p>
          <a:p>
            <a:r>
              <a:rPr lang="en-US" sz="1100" dirty="0" smtClean="0"/>
              <a:t>--Different mix of students (i.e. grade levels, ELL population, low income students, vocational program).</a:t>
            </a:r>
          </a:p>
          <a:p>
            <a:r>
              <a:rPr lang="en-US" sz="1100" dirty="0" smtClean="0"/>
              <a:t>--Wage adjustment factor (WAF) of more than 1.00 (100%).  </a:t>
            </a:r>
          </a:p>
          <a:p>
            <a:endParaRPr lang="en-US" sz="1100" dirty="0" smtClean="0"/>
          </a:p>
          <a:p>
            <a:r>
              <a:rPr lang="en-US" sz="1100" dirty="0" smtClean="0"/>
              <a:t>Any given year's </a:t>
            </a:r>
            <a:r>
              <a:rPr lang="en-US" sz="1100" u="sng" dirty="0" smtClean="0"/>
              <a:t>foundation enrollment </a:t>
            </a:r>
            <a:r>
              <a:rPr lang="en-US" sz="1100" dirty="0" smtClean="0"/>
              <a:t>is a count of the number of pupils for whom a school district is financially responsible, on October 1st of the previous year.  How the foundation budget is calculated: </a:t>
            </a:r>
            <a:r>
              <a:rPr lang="en-US" sz="1100" dirty="0" smtClean="0">
                <a:hlinkClick r:id="rId3"/>
              </a:rPr>
              <a:t>http://finance1.doe.mass.edu/chapter70/chapter_cal.html</a:t>
            </a:r>
            <a:r>
              <a:rPr lang="en-US" sz="1100" dirty="0" smtClean="0"/>
              <a:t> </a:t>
            </a:r>
          </a:p>
          <a:p>
            <a:endParaRPr lang="en-US" sz="1100" dirty="0" smtClean="0"/>
          </a:p>
          <a:p>
            <a:pPr lvl="0"/>
            <a:r>
              <a:rPr lang="en-US" sz="1100" i="1" dirty="0" smtClean="0"/>
              <a:t>Wage Adjustment Factor</a:t>
            </a:r>
          </a:p>
          <a:p>
            <a:pPr lvl="0"/>
            <a:r>
              <a:rPr lang="en-US" sz="1100" dirty="0" smtClean="0"/>
              <a:t>--Gives a district credit for having higher school costs if it is located in a geographic area where average wages are higher than in other areas of the state. In theory, it is more expensive for them to attract teachers and other staff to come to work there, because the cost of living is higher. </a:t>
            </a:r>
          </a:p>
          <a:p>
            <a:r>
              <a:rPr lang="en-US" sz="1100" dirty="0" smtClean="0"/>
              <a:t>--A district's wage factor is a percentage that is applied to the eight salary-related functional categories in the foundation budget. </a:t>
            </a:r>
          </a:p>
          <a:p>
            <a:pPr lvl="0"/>
            <a:r>
              <a:rPr lang="en-US" sz="1100" dirty="0" smtClean="0"/>
              <a:t>--Massachusetts is one of the few states in the country to use such a factor.</a:t>
            </a:r>
          </a:p>
          <a:p>
            <a:pPr lvl="0"/>
            <a:r>
              <a:rPr lang="en-US" sz="1100" dirty="0" smtClean="0"/>
              <a:t>--Calculated using the latest available average wage data from the state’s Department of Employment.</a:t>
            </a:r>
          </a:p>
          <a:p>
            <a:pPr lvl="1"/>
            <a:r>
              <a:rPr lang="en-US" sz="1100" dirty="0" smtClean="0"/>
              <a:t>--Reflects a town’s own average, but is much more heavily weighted to the average of the “labor market area” the town is located in. The labor market area for a district is compared to the state average and weighted at 80%.The town's factor is weighted at 20%. The distance above or below the state average is then divided by three to determine the wage adjustment factor.</a:t>
            </a:r>
          </a:p>
          <a:p>
            <a:pPr lvl="1"/>
            <a:r>
              <a:rPr lang="en-US" sz="1100" dirty="0" smtClean="0"/>
              <a:t>--There are 23 labor market areas used. There are real differences in these averages, which represent the combined total for all industries both private and public. </a:t>
            </a:r>
          </a:p>
          <a:p>
            <a:pPr lvl="1"/>
            <a:endParaRPr lang="en-US" sz="110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 district's foundation budget is derived by multiplying the number of pupils in fourteen enrollment categories by cost rates in eleven functional areas.</a:t>
            </a:r>
          </a:p>
          <a:p>
            <a:pPr defTabSz="931774">
              <a:defRPr/>
            </a:pPr>
            <a:endParaRPr lang="en-US" dirty="0" smtClean="0"/>
          </a:p>
          <a:p>
            <a:r>
              <a:rPr lang="en-US" dirty="0" smtClean="0"/>
              <a:t>--Each pupil generates a specific cost in each functional category. The costs are higher at the upper grades. They are also higher in the limited English and vocational programs. Special education and low-income increments add substantial costs as well. </a:t>
            </a:r>
          </a:p>
          <a:p>
            <a:endParaRPr lang="en-US" dirty="0" smtClean="0"/>
          </a:p>
          <a:p>
            <a:r>
              <a:rPr lang="en-US" dirty="0" smtClean="0"/>
              <a:t>--Rates are adjusted each year in accordance with the inflationary factor specified in statute.  (FY14 inflation factor: 1.55%)</a:t>
            </a:r>
          </a:p>
          <a:p>
            <a:endParaRPr lang="en-US" dirty="0" smtClean="0"/>
          </a:p>
          <a:p>
            <a:r>
              <a:rPr lang="en-US" baseline="0" dirty="0" smtClean="0"/>
              <a:t>--In general, the foundation budget seems to have kept pace with spending, except for two areas:</a:t>
            </a:r>
          </a:p>
          <a:p>
            <a:pPr lvl="1"/>
            <a:r>
              <a:rPr lang="en-US" baseline="0" dirty="0" smtClean="0"/>
              <a:t>--Benefits</a:t>
            </a:r>
          </a:p>
          <a:p>
            <a:pPr lvl="1"/>
            <a:r>
              <a:rPr lang="en-US" baseline="0" dirty="0" smtClean="0"/>
              <a:t>--Out of district sped tuition</a:t>
            </a:r>
            <a:endParaRPr lang="en-US" baseline="0" dirty="0"/>
          </a:p>
          <a:p>
            <a:pPr lvl="1"/>
            <a:endParaRPr lang="en-US" baseline="0" dirty="0" smtClean="0"/>
          </a:p>
          <a:p>
            <a:pPr lvl="1"/>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914664" y="0"/>
            <a:ext cx="3229336" cy="7136144"/>
          </a:xfrm>
          <a:prstGeom prst="rect">
            <a:avLst/>
          </a:prstGeom>
        </p:spPr>
      </p:pic>
      <p:sp>
        <p:nvSpPr>
          <p:cNvPr id="9" name="Title 1"/>
          <p:cNvSpPr>
            <a:spLocks noGrp="1"/>
          </p:cNvSpPr>
          <p:nvPr>
            <p:ph type="ctrTitle"/>
          </p:nvPr>
        </p:nvSpPr>
        <p:spPr>
          <a:xfrm>
            <a:off x="533400" y="990601"/>
            <a:ext cx="7772400" cy="1905000"/>
          </a:xfrm>
        </p:spPr>
        <p:txBody>
          <a:bodyPr anchor="b" anchorCtr="0">
            <a:normAutofit/>
          </a:bodyPr>
          <a:lstStyle>
            <a:lvl1pPr algn="l">
              <a:defRPr sz="3600">
                <a:latin typeface="+mn-lt"/>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5/8/2013</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5/8/2013</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5/8/2013</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5/8/2013</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5/8/2013</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5/8/2013</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5/8/2013</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5/8/2013</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5/8/2013</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5/8/2013</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5/8/2013</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3600" kern="1200">
          <a:solidFill>
            <a:schemeClr val="tx1"/>
          </a:solidFill>
          <a:latin typeface="+mn-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4.xml"/><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chart" Target="../charts/chart5.xml"/><Relationship Id="rId7" Type="http://schemas.openxmlformats.org/officeDocument/2006/relationships/diagramQuickStyle" Target="../diagrams/quickStyle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chart" Target="../charts/chart6.xml"/><Relationship Id="rId9" Type="http://schemas.microsoft.com/office/2007/relationships/diagramDrawing" Target="../diagrams/drawing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emf"/><Relationship Id="rId7" Type="http://schemas.openxmlformats.org/officeDocument/2006/relationships/diagramColors" Target="../diagrams/colors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mking@doe.mass.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rhatch@doe.mas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2.xm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3.xm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70</a:t>
            </a:r>
            <a:endParaRPr lang="en-US" dirty="0"/>
          </a:p>
        </p:txBody>
      </p:sp>
      <p:sp>
        <p:nvSpPr>
          <p:cNvPr id="3" name="Subtitle 2"/>
          <p:cNvSpPr>
            <a:spLocks noGrp="1"/>
          </p:cNvSpPr>
          <p:nvPr>
            <p:ph type="subTitle" idx="1"/>
          </p:nvPr>
        </p:nvSpPr>
        <p:spPr/>
        <p:txBody>
          <a:bodyPr/>
          <a:lstStyle/>
          <a:p>
            <a:r>
              <a:rPr lang="en-US" dirty="0" smtClean="0"/>
              <a:t>Massachusetts School Funding Formula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Foundation Budget</a:t>
            </a:r>
            <a:br>
              <a:rPr lang="en-US" dirty="0" smtClean="0"/>
            </a:br>
            <a:r>
              <a:rPr lang="en-US" sz="2200" dirty="0" smtClean="0"/>
              <a:t>FY14 Statewide Foundation Budget by Spending Category</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a:p>
        </p:txBody>
      </p:sp>
      <p:graphicFrame>
        <p:nvGraphicFramePr>
          <p:cNvPr id="8" name="Chart 7"/>
          <p:cNvGraphicFramePr/>
          <p:nvPr/>
        </p:nvGraphicFramePr>
        <p:xfrm>
          <a:off x="304800" y="1981200"/>
          <a:ext cx="84582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990600" y="5851803"/>
            <a:ext cx="7162800"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US" dirty="0" smtClean="0"/>
              <a:t>Sixty-nine </a:t>
            </a:r>
            <a:r>
              <a:rPr lang="en-US" dirty="0"/>
              <a:t>percent of statewide foundation is instructional in nature. </a:t>
            </a:r>
          </a:p>
        </p:txBody>
      </p:sp>
      <p:graphicFrame>
        <p:nvGraphicFramePr>
          <p:cNvPr id="10" name="Content Placeholder 5"/>
          <p:cNvGraphicFramePr>
            <a:graphicFrameLocks/>
          </p:cNvGraphicFramePr>
          <p:nvPr/>
        </p:nvGraphicFramePr>
        <p:xfrm>
          <a:off x="533400" y="1447800"/>
          <a:ext cx="8001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Contribution</a:t>
            </a:r>
            <a:br>
              <a:rPr lang="en-US" dirty="0" smtClean="0"/>
            </a:br>
            <a:r>
              <a:rPr lang="en-US" sz="2400" dirty="0" smtClean="0"/>
              <a:t>Establishing local ability to pay</a:t>
            </a:r>
            <a:endParaRPr lang="en-US" dirty="0"/>
          </a:p>
        </p:txBody>
      </p:sp>
      <p:sp>
        <p:nvSpPr>
          <p:cNvPr id="3" name="Content Placeholder 2"/>
          <p:cNvSpPr>
            <a:spLocks noGrp="1"/>
          </p:cNvSpPr>
          <p:nvPr>
            <p:ph idx="1"/>
          </p:nvPr>
        </p:nvSpPr>
        <p:spPr>
          <a:xfrm>
            <a:off x="609600" y="1981201"/>
            <a:ext cx="7924800" cy="3809999"/>
          </a:xfrm>
        </p:spPr>
        <p:txBody>
          <a:bodyPr>
            <a:normAutofit fontScale="92500" lnSpcReduction="10000"/>
          </a:bodyPr>
          <a:lstStyle/>
          <a:p>
            <a:r>
              <a:rPr lang="en-US" dirty="0" smtClean="0"/>
              <a:t>The foundation budget is a shared municipal-state responsibility.</a:t>
            </a:r>
          </a:p>
          <a:p>
            <a:endParaRPr lang="en-US" dirty="0" smtClean="0"/>
          </a:p>
          <a:p>
            <a:r>
              <a:rPr lang="en-US" dirty="0" smtClean="0"/>
              <a:t>Each community has a different </a:t>
            </a:r>
            <a:r>
              <a:rPr lang="en-US" b="1" dirty="0" smtClean="0"/>
              <a:t>target local share</a:t>
            </a:r>
            <a:r>
              <a:rPr lang="en-US" dirty="0" smtClean="0"/>
              <a:t>, or ability to pay, based on its property values and residents’ incomes.</a:t>
            </a:r>
          </a:p>
          <a:p>
            <a:endParaRPr lang="en-US" dirty="0" smtClean="0"/>
          </a:p>
          <a:p>
            <a:r>
              <a:rPr lang="en-US" dirty="0" smtClean="0"/>
              <a:t>Prior to this policy, required local contributions had become less linked to ability to pay.  A process was established in 2007 to move each community from its 2006 baseline to its new target.</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a:p>
        </p:txBody>
      </p:sp>
      <p:graphicFrame>
        <p:nvGraphicFramePr>
          <p:cNvPr id="6" name="Content Placeholder 5"/>
          <p:cNvGraphicFramePr>
            <a:graphicFrameLocks/>
          </p:cNvGraphicFramePr>
          <p:nvPr/>
        </p:nvGraphicFramePr>
        <p:xfrm>
          <a:off x="685800" y="1447800"/>
          <a:ext cx="78486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Determining each community’s target local share starts with the local share of statewide foundation.</a:t>
            </a:r>
            <a:endParaRPr lang="en-US" sz="2400"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a:p>
        </p:txBody>
      </p:sp>
      <p:graphicFrame>
        <p:nvGraphicFramePr>
          <p:cNvPr id="10" name="Content Placeholder 5"/>
          <p:cNvGraphicFramePr>
            <a:graphicFrameLocks/>
          </p:cNvGraphicFramePr>
          <p:nvPr/>
        </p:nvGraphicFramePr>
        <p:xfrm>
          <a:off x="685800" y="1524000"/>
          <a:ext cx="78486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304800" y="3124200"/>
            <a:ext cx="2667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Determine local share of </a:t>
            </a:r>
            <a:r>
              <a:rPr lang="en-US" sz="1400" b="1" u="sng" dirty="0" smtClean="0">
                <a:solidFill>
                  <a:schemeClr val="tx1"/>
                </a:solidFill>
              </a:rPr>
              <a:t>statewide</a:t>
            </a:r>
            <a:r>
              <a:rPr lang="en-US" sz="1400" dirty="0" smtClean="0">
                <a:solidFill>
                  <a:schemeClr val="tx1"/>
                </a:solidFill>
              </a:rPr>
              <a:t> foundation.</a:t>
            </a:r>
            <a:endParaRPr lang="en-US" sz="1400" dirty="0">
              <a:solidFill>
                <a:schemeClr val="tx1"/>
              </a:solidFill>
            </a:endParaRPr>
          </a:p>
        </p:txBody>
      </p:sp>
      <p:sp>
        <p:nvSpPr>
          <p:cNvPr id="14" name="Rounded Rectangle 13"/>
          <p:cNvSpPr/>
          <p:nvPr/>
        </p:nvSpPr>
        <p:spPr>
          <a:xfrm>
            <a:off x="3629025" y="3124200"/>
            <a:ext cx="3000375"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59% Local Contribution</a:t>
            </a:r>
          </a:p>
          <a:p>
            <a:pPr algn="ctr"/>
            <a:r>
              <a:rPr lang="en-US" sz="1400" dirty="0" smtClean="0"/>
              <a:t>$5,790,406,644</a:t>
            </a:r>
            <a:endParaRPr lang="en-US" sz="1400" dirty="0"/>
          </a:p>
        </p:txBody>
      </p:sp>
      <p:sp>
        <p:nvSpPr>
          <p:cNvPr id="15" name="Rounded Rectangle 14"/>
          <p:cNvSpPr/>
          <p:nvPr/>
        </p:nvSpPr>
        <p:spPr>
          <a:xfrm>
            <a:off x="6629400" y="3124200"/>
            <a:ext cx="2238376" cy="53340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41% State Aid</a:t>
            </a:r>
          </a:p>
          <a:p>
            <a:pPr algn="ctr"/>
            <a:r>
              <a:rPr lang="en-US" sz="1400" dirty="0" smtClean="0"/>
              <a:t>$4,023,841,910</a:t>
            </a:r>
            <a:endParaRPr lang="en-US" sz="1400" dirty="0"/>
          </a:p>
        </p:txBody>
      </p:sp>
      <p:sp>
        <p:nvSpPr>
          <p:cNvPr id="19" name="Rounded Rectangle 18"/>
          <p:cNvSpPr/>
          <p:nvPr/>
        </p:nvSpPr>
        <p:spPr>
          <a:xfrm>
            <a:off x="304800" y="4191000"/>
            <a:ext cx="2743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smtClean="0">
                <a:solidFill>
                  <a:schemeClr val="tx1"/>
                </a:solidFill>
              </a:rPr>
              <a:t>Statewide</a:t>
            </a:r>
            <a:r>
              <a:rPr lang="en-US" sz="1400" dirty="0" smtClean="0">
                <a:solidFill>
                  <a:schemeClr val="tx1"/>
                </a:solidFill>
              </a:rPr>
              <a:t>, determine percentages that yield ½ from property and ½ from income.</a:t>
            </a:r>
            <a:endParaRPr lang="en-US" sz="1400" dirty="0">
              <a:solidFill>
                <a:schemeClr val="tx1"/>
              </a:solidFill>
            </a:endParaRPr>
          </a:p>
        </p:txBody>
      </p:sp>
      <p:sp>
        <p:nvSpPr>
          <p:cNvPr id="20" name="Curved Right Arrow 19"/>
          <p:cNvSpPr/>
          <p:nvPr/>
        </p:nvSpPr>
        <p:spPr>
          <a:xfrm>
            <a:off x="2971800" y="3276600"/>
            <a:ext cx="609600" cy="1447800"/>
          </a:xfrm>
          <a:prstGeom prst="curvedRightArrow">
            <a:avLst>
              <a:gd name="adj1" fmla="val 30673"/>
              <a:gd name="adj2" fmla="val 83665"/>
              <a:gd name="adj3" fmla="val 25000"/>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24"/>
          <p:cNvSpPr/>
          <p:nvPr/>
        </p:nvSpPr>
        <p:spPr>
          <a:xfrm>
            <a:off x="3676650" y="4191000"/>
            <a:ext cx="1476375" cy="533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Property Effort</a:t>
            </a:r>
          </a:p>
          <a:p>
            <a:pPr algn="ctr"/>
            <a:r>
              <a:rPr lang="en-US" sz="1200" dirty="0" smtClean="0">
                <a:solidFill>
                  <a:schemeClr val="tx1"/>
                </a:solidFill>
              </a:rPr>
              <a:t>$2,895,203,322</a:t>
            </a:r>
            <a:endParaRPr lang="en-US" sz="1200" dirty="0">
              <a:solidFill>
                <a:schemeClr val="tx1"/>
              </a:solidFill>
            </a:endParaRPr>
          </a:p>
        </p:txBody>
      </p:sp>
      <p:sp>
        <p:nvSpPr>
          <p:cNvPr id="26" name="Rounded Rectangle 25"/>
          <p:cNvSpPr/>
          <p:nvPr/>
        </p:nvSpPr>
        <p:spPr>
          <a:xfrm>
            <a:off x="5153025" y="4191000"/>
            <a:ext cx="1476375"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Income Effort</a:t>
            </a:r>
          </a:p>
          <a:p>
            <a:pPr algn="ctr"/>
            <a:r>
              <a:rPr lang="en-US" sz="1200" dirty="0" smtClean="0">
                <a:solidFill>
                  <a:schemeClr val="tx1"/>
                </a:solidFill>
              </a:rPr>
              <a:t>$2,895,203,322</a:t>
            </a:r>
          </a:p>
        </p:txBody>
      </p:sp>
      <p:sp>
        <p:nvSpPr>
          <p:cNvPr id="27" name="Rectangle 26"/>
          <p:cNvSpPr/>
          <p:nvPr/>
        </p:nvSpPr>
        <p:spPr>
          <a:xfrm>
            <a:off x="685800" y="5181600"/>
            <a:ext cx="7467600" cy="923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solidFill>
                  <a:schemeClr val="bg1"/>
                </a:solidFill>
              </a:rPr>
              <a:t>Property and income percentages are applied uniformly across </a:t>
            </a:r>
            <a:r>
              <a:rPr lang="en-US" b="1" u="sng" dirty="0" smtClean="0">
                <a:solidFill>
                  <a:schemeClr val="bg1"/>
                </a:solidFill>
              </a:rPr>
              <a:t>all cities and towns </a:t>
            </a:r>
            <a:r>
              <a:rPr lang="en-US" dirty="0" smtClean="0">
                <a:solidFill>
                  <a:schemeClr val="bg1"/>
                </a:solidFill>
              </a:rPr>
              <a:t>to determine the </a:t>
            </a:r>
            <a:r>
              <a:rPr lang="en-US" b="1" dirty="0" smtClean="0">
                <a:solidFill>
                  <a:schemeClr val="bg1"/>
                </a:solidFill>
              </a:rPr>
              <a:t>combined effort yield </a:t>
            </a:r>
            <a:r>
              <a:rPr lang="en-US" dirty="0" smtClean="0">
                <a:solidFill>
                  <a:schemeClr val="bg1"/>
                </a:solidFill>
              </a:rPr>
              <a:t>from property and income. </a:t>
            </a:r>
            <a:endParaRPr lang="en-US" dirty="0">
              <a:solidFill>
                <a:schemeClr val="bg1"/>
              </a:solidFill>
            </a:endParaRPr>
          </a:p>
        </p:txBody>
      </p:sp>
      <p:sp>
        <p:nvSpPr>
          <p:cNvPr id="28"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
        <p:nvSpPr>
          <p:cNvPr id="29" name="Rounded Rectangle 28"/>
          <p:cNvSpPr/>
          <p:nvPr/>
        </p:nvSpPr>
        <p:spPr>
          <a:xfrm>
            <a:off x="3632548" y="3124200"/>
            <a:ext cx="5257800" cy="5334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ounded Rectangle 29"/>
          <p:cNvSpPr/>
          <p:nvPr/>
        </p:nvSpPr>
        <p:spPr>
          <a:xfrm>
            <a:off x="3657600" y="4191000"/>
            <a:ext cx="2971800" cy="533400"/>
          </a:xfrm>
          <a:prstGeom prst="roundRect">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645074" y="2209800"/>
            <a:ext cx="5257800" cy="533400"/>
          </a:xfrm>
          <a:prstGeom prst="roundRect">
            <a:avLst/>
          </a:prstGeom>
          <a:solidFill>
            <a:schemeClr val="accent3">
              <a:lumMod val="20000"/>
              <a:lumOff val="8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Statewide Foundation Budget </a:t>
            </a:r>
          </a:p>
          <a:p>
            <a:pPr algn="ctr"/>
            <a:r>
              <a:rPr lang="en-US" sz="1400" dirty="0" smtClean="0">
                <a:solidFill>
                  <a:schemeClr val="tx1"/>
                </a:solidFill>
              </a:rPr>
              <a:t>$9,814,248,554</a:t>
            </a:r>
            <a:endParaRPr lang="en-US" sz="1400" dirty="0">
              <a:solidFill>
                <a:schemeClr val="tx1"/>
              </a:solidFill>
            </a:endParaRPr>
          </a:p>
        </p:txBody>
      </p:sp>
      <p:sp>
        <p:nvSpPr>
          <p:cNvPr id="17" name="Rounded Rectangle 16"/>
          <p:cNvSpPr/>
          <p:nvPr/>
        </p:nvSpPr>
        <p:spPr>
          <a:xfrm>
            <a:off x="304800" y="2209800"/>
            <a:ext cx="2667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Calculate </a:t>
            </a:r>
            <a:r>
              <a:rPr lang="en-US" sz="1400" b="1" u="sng" dirty="0" smtClean="0">
                <a:solidFill>
                  <a:schemeClr val="tx1"/>
                </a:solidFill>
              </a:rPr>
              <a:t>statewide</a:t>
            </a:r>
            <a:r>
              <a:rPr lang="en-US" sz="1400" dirty="0" smtClean="0">
                <a:solidFill>
                  <a:schemeClr val="tx1"/>
                </a:solidFill>
              </a:rPr>
              <a:t> foundation budget.</a:t>
            </a:r>
            <a:endParaRPr lang="en-US" sz="1400" dirty="0">
              <a:solidFill>
                <a:schemeClr val="tx1"/>
              </a:solidFill>
            </a:endParaRPr>
          </a:p>
        </p:txBody>
      </p:sp>
      <p:sp>
        <p:nvSpPr>
          <p:cNvPr id="18" name="Curved Right Arrow 17"/>
          <p:cNvSpPr/>
          <p:nvPr/>
        </p:nvSpPr>
        <p:spPr>
          <a:xfrm>
            <a:off x="2971800" y="2362200"/>
            <a:ext cx="609600" cy="1295400"/>
          </a:xfrm>
          <a:prstGeom prst="curvedRightArrow">
            <a:avLst>
              <a:gd name="adj1" fmla="val 30673"/>
              <a:gd name="adj2" fmla="val 83665"/>
              <a:gd name="adj3" fmla="val 25000"/>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communities’ target local shares are based on local property values and income, and foundation budget.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a:p>
        </p:txBody>
      </p:sp>
      <p:sp>
        <p:nvSpPr>
          <p:cNvPr id="6" name="Content Placeholder 7"/>
          <p:cNvSpPr>
            <a:spLocks noGrp="1"/>
          </p:cNvSpPr>
          <p:nvPr>
            <p:ph sz="half" idx="4294967295"/>
          </p:nvPr>
        </p:nvSpPr>
        <p:spPr>
          <a:xfrm>
            <a:off x="152400" y="1981200"/>
            <a:ext cx="3962400" cy="4343400"/>
          </a:xfrm>
          <a:prstGeom prst="rect">
            <a:avLst/>
          </a:prstGeom>
        </p:spPr>
        <p:txBody>
          <a:bodyPr rtlCol="0">
            <a:noAutofit/>
          </a:bodyPr>
          <a:lstStyle/>
          <a:p>
            <a:pPr eaLnBrk="1" fontAlgn="auto" hangingPunct="1">
              <a:spcAft>
                <a:spcPts val="0"/>
              </a:spcAft>
              <a:buFont typeface="Arial" pitchFamily="34" charset="0"/>
              <a:buChar char="•"/>
              <a:defRPr/>
            </a:pPr>
            <a:r>
              <a:rPr lang="en-US" sz="1800" dirty="0" smtClean="0"/>
              <a:t>To determine local effort, apply the property and income percentages to the municipality’s</a:t>
            </a:r>
          </a:p>
          <a:p>
            <a:pPr lvl="1" eaLnBrk="1" fontAlgn="auto" hangingPunct="1">
              <a:spcAft>
                <a:spcPts val="0"/>
              </a:spcAft>
              <a:defRPr/>
            </a:pPr>
            <a:r>
              <a:rPr lang="en-US" sz="1600" dirty="0" smtClean="0"/>
              <a:t>Total Property Value</a:t>
            </a:r>
          </a:p>
          <a:p>
            <a:pPr lvl="1" eaLnBrk="1" fontAlgn="auto" hangingPunct="1">
              <a:spcAft>
                <a:spcPts val="0"/>
              </a:spcAft>
              <a:defRPr/>
            </a:pPr>
            <a:r>
              <a:rPr lang="en-US" sz="1600" dirty="0" smtClean="0"/>
              <a:t>Total Resident Income </a:t>
            </a:r>
          </a:p>
          <a:p>
            <a:pPr lvl="1" eaLnBrk="1" fontAlgn="auto" hangingPunct="1">
              <a:spcAft>
                <a:spcPts val="0"/>
              </a:spcAft>
              <a:buFont typeface="Arial" pitchFamily="34" charset="0"/>
              <a:buChar char="–"/>
              <a:defRPr/>
            </a:pPr>
            <a:endParaRPr lang="en-US" sz="1600" dirty="0" smtClean="0"/>
          </a:p>
          <a:p>
            <a:pPr eaLnBrk="1" fontAlgn="auto" hangingPunct="1">
              <a:spcAft>
                <a:spcPts val="0"/>
              </a:spcAft>
              <a:buFont typeface="Arial" pitchFamily="34" charset="0"/>
              <a:buNone/>
              <a:defRPr/>
            </a:pPr>
            <a:r>
              <a:rPr lang="en-US" sz="1800" dirty="0" smtClean="0"/>
              <a:t>	Local Property Effort </a:t>
            </a:r>
          </a:p>
          <a:p>
            <a:pPr eaLnBrk="1" fontAlgn="auto" hangingPunct="1">
              <a:spcAft>
                <a:spcPts val="0"/>
              </a:spcAft>
              <a:buFont typeface="Arial" pitchFamily="34" charset="0"/>
              <a:buNone/>
              <a:defRPr/>
            </a:pPr>
            <a:r>
              <a:rPr lang="en-US" sz="1800" dirty="0" smtClean="0"/>
              <a:t>+ 	</a:t>
            </a:r>
            <a:r>
              <a:rPr lang="en-US" sz="1800" u="sng" dirty="0" smtClean="0"/>
              <a:t>Local Income Effort </a:t>
            </a:r>
          </a:p>
          <a:p>
            <a:pPr eaLnBrk="1" fontAlgn="auto" hangingPunct="1">
              <a:spcAft>
                <a:spcPts val="0"/>
              </a:spcAft>
              <a:buFont typeface="Arial" pitchFamily="34" charset="0"/>
              <a:buNone/>
              <a:defRPr/>
            </a:pPr>
            <a:r>
              <a:rPr lang="en-US" sz="1800" dirty="0" smtClean="0"/>
              <a:t>	Combined Effort Yield (CEY)</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r>
              <a:rPr lang="en-US" sz="1800" dirty="0" smtClean="0"/>
              <a:t>Target Local Share = CEY/Foundation budget</a:t>
            </a:r>
          </a:p>
          <a:p>
            <a:pPr lvl="1">
              <a:defRPr/>
            </a:pPr>
            <a:r>
              <a:rPr lang="en-US" sz="1400" dirty="0" smtClean="0"/>
              <a:t>Capped at 82.5% of foundation</a:t>
            </a:r>
          </a:p>
          <a:p>
            <a:pPr lvl="1">
              <a:defRPr/>
            </a:pPr>
            <a:r>
              <a:rPr lang="en-US" sz="1400" dirty="0" smtClean="0"/>
              <a:t>In FY14, 126 of 351 communities are capped </a:t>
            </a:r>
            <a:r>
              <a:rPr lang="en-US" sz="1400" i="1" dirty="0" smtClean="0"/>
              <a:t>(prelim</a:t>
            </a:r>
            <a:r>
              <a:rPr lang="en-US" sz="1400" dirty="0" smtClean="0"/>
              <a:t>)</a:t>
            </a:r>
            <a:r>
              <a:rPr lang="en-US" sz="1400" i="1" dirty="0" smtClean="0"/>
              <a:t>.</a:t>
            </a:r>
          </a:p>
          <a:p>
            <a:pPr eaLnBrk="1" fontAlgn="auto" hangingPunct="1">
              <a:spcAft>
                <a:spcPts val="0"/>
              </a:spcAft>
              <a:buFont typeface="Arial" pitchFamily="34" charset="0"/>
              <a:buChar char="•"/>
              <a:defRPr/>
            </a:pPr>
            <a:endParaRPr lang="en-US" sz="1800" dirty="0"/>
          </a:p>
        </p:txBody>
      </p:sp>
      <p:graphicFrame>
        <p:nvGraphicFramePr>
          <p:cNvPr id="11" name="Content Placeholder 5"/>
          <p:cNvGraphicFramePr>
            <a:graphicFrameLocks/>
          </p:cNvGraphicFramePr>
          <p:nvPr/>
        </p:nvGraphicFramePr>
        <p:xfrm>
          <a:off x="685800" y="1524000"/>
          <a:ext cx="78486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2" name="Picture 4"/>
          <p:cNvPicPr>
            <a:picLocks noChangeAspect="1" noChangeArrowheads="1"/>
          </p:cNvPicPr>
          <p:nvPr/>
        </p:nvPicPr>
        <p:blipFill>
          <a:blip r:embed="rId8" cstate="print"/>
          <a:srcRect l="9375" t="39063" r="66250" b="25177"/>
          <a:stretch>
            <a:fillRect/>
          </a:stretch>
        </p:blipFill>
        <p:spPr bwMode="auto">
          <a:xfrm>
            <a:off x="4114800" y="2500925"/>
            <a:ext cx="2467155" cy="2895600"/>
          </a:xfrm>
          <a:prstGeom prst="rect">
            <a:avLst/>
          </a:prstGeom>
          <a:noFill/>
          <a:ln w="9525">
            <a:noFill/>
            <a:miter lim="800000"/>
            <a:headEnd/>
            <a:tailEnd/>
          </a:ln>
        </p:spPr>
      </p:pic>
      <p:sp>
        <p:nvSpPr>
          <p:cNvPr id="13" name="TextBox 12"/>
          <p:cNvSpPr txBox="1"/>
          <p:nvPr/>
        </p:nvSpPr>
        <p:spPr>
          <a:xfrm>
            <a:off x="4648200" y="2133600"/>
            <a:ext cx="1981200" cy="307777"/>
          </a:xfrm>
          <a:prstGeom prst="rect">
            <a:avLst/>
          </a:prstGeom>
          <a:noFill/>
        </p:spPr>
        <p:txBody>
          <a:bodyPr wrap="square" rtlCol="0">
            <a:spAutoFit/>
          </a:bodyPr>
          <a:lstStyle/>
          <a:p>
            <a:pPr algn="ctr"/>
            <a:r>
              <a:rPr lang="en-US" sz="1400" b="1" dirty="0" smtClean="0"/>
              <a:t>Chelmsford</a:t>
            </a:r>
            <a:endParaRPr lang="en-US" sz="1400" b="1" dirty="0"/>
          </a:p>
        </p:txBody>
      </p:sp>
      <p:pic>
        <p:nvPicPr>
          <p:cNvPr id="32773" name="Picture 5"/>
          <p:cNvPicPr>
            <a:picLocks noChangeAspect="1" noChangeArrowheads="1"/>
          </p:cNvPicPr>
          <p:nvPr/>
        </p:nvPicPr>
        <p:blipFill>
          <a:blip r:embed="rId9" cstate="print"/>
          <a:srcRect l="10000" t="39063" r="67500" b="25000"/>
          <a:stretch>
            <a:fillRect/>
          </a:stretch>
        </p:blipFill>
        <p:spPr bwMode="auto">
          <a:xfrm>
            <a:off x="6638544" y="2500925"/>
            <a:ext cx="2276856" cy="2909275"/>
          </a:xfrm>
          <a:prstGeom prst="rect">
            <a:avLst/>
          </a:prstGeom>
          <a:noFill/>
          <a:ln w="9525">
            <a:noFill/>
            <a:miter lim="800000"/>
            <a:headEnd/>
            <a:tailEnd/>
          </a:ln>
        </p:spPr>
      </p:pic>
      <p:sp>
        <p:nvSpPr>
          <p:cNvPr id="15" name="TextBox 14"/>
          <p:cNvSpPr txBox="1"/>
          <p:nvPr/>
        </p:nvSpPr>
        <p:spPr>
          <a:xfrm>
            <a:off x="7010400" y="2133600"/>
            <a:ext cx="1981200" cy="307777"/>
          </a:xfrm>
          <a:prstGeom prst="rect">
            <a:avLst/>
          </a:prstGeom>
          <a:noFill/>
        </p:spPr>
        <p:txBody>
          <a:bodyPr wrap="square" rtlCol="0">
            <a:spAutoFit/>
          </a:bodyPr>
          <a:lstStyle/>
          <a:p>
            <a:pPr algn="ctr"/>
            <a:r>
              <a:rPr lang="en-US" sz="1400" b="1" dirty="0" smtClean="0"/>
              <a:t>Truro</a:t>
            </a:r>
            <a:endParaRPr lang="en-US" sz="1400" b="1" dirty="0"/>
          </a:p>
        </p:txBody>
      </p:sp>
      <p:sp>
        <p:nvSpPr>
          <p:cNvPr id="16" name="TextBox 15"/>
          <p:cNvSpPr txBox="1"/>
          <p:nvPr/>
        </p:nvSpPr>
        <p:spPr>
          <a:xfrm>
            <a:off x="5715000" y="5486400"/>
            <a:ext cx="2133600" cy="304800"/>
          </a:xfrm>
          <a:prstGeom prst="rect">
            <a:avLst/>
          </a:prstGeom>
          <a:noFill/>
          <a:ln w="25400">
            <a:solidFill>
              <a:srgbClr val="FF0000"/>
            </a:solidFill>
          </a:ln>
        </p:spPr>
        <p:txBody>
          <a:bodyPr wrap="square" rtlCol="0">
            <a:spAutoFit/>
          </a:bodyPr>
          <a:lstStyle/>
          <a:p>
            <a:pPr algn="ctr"/>
            <a:r>
              <a:rPr lang="en-US" sz="1400" b="1" dirty="0" smtClean="0"/>
              <a:t>Target Local Share</a:t>
            </a:r>
            <a:endParaRPr lang="en-US"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Getting Closer To the Target Contribution</a:t>
            </a:r>
            <a:r>
              <a:rPr lang="en-US" dirty="0" smtClean="0"/>
              <a:t/>
            </a:r>
            <a:br>
              <a:rPr lang="en-US" dirty="0" smtClean="0"/>
            </a:br>
            <a:r>
              <a:rPr lang="en-US" sz="2000" dirty="0" smtClean="0"/>
              <a:t>Determining the Upcoming Year’s Required Local Contribution</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a:p>
        </p:txBody>
      </p:sp>
      <p:graphicFrame>
        <p:nvGraphicFramePr>
          <p:cNvPr id="12" name="Content Placeholder 5"/>
          <p:cNvGraphicFramePr>
            <a:graphicFrameLocks/>
          </p:cNvGraphicFramePr>
          <p:nvPr/>
        </p:nvGraphicFramePr>
        <p:xfrm>
          <a:off x="685800" y="1447800"/>
          <a:ext cx="78486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6"/>
          <p:cNvSpPr>
            <a:spLocks noGrp="1"/>
          </p:cNvSpPr>
          <p:nvPr>
            <p:ph idx="1"/>
          </p:nvPr>
        </p:nvSpPr>
        <p:spPr>
          <a:xfrm>
            <a:off x="609600" y="2057400"/>
            <a:ext cx="7924800" cy="4343400"/>
          </a:xfrm>
        </p:spPr>
        <p:txBody>
          <a:bodyPr>
            <a:noAutofit/>
          </a:bodyPr>
          <a:lstStyle/>
          <a:p>
            <a:pPr>
              <a:buNone/>
            </a:pPr>
            <a:r>
              <a:rPr lang="en-US" sz="1800" b="1" dirty="0" smtClean="0"/>
              <a:t>Preliminary Contribution </a:t>
            </a:r>
          </a:p>
          <a:p>
            <a:pPr>
              <a:buNone/>
            </a:pPr>
            <a:r>
              <a:rPr lang="en-US" sz="1800" dirty="0" smtClean="0"/>
              <a:t>= Prior Year Contribution x </a:t>
            </a:r>
            <a:r>
              <a:rPr lang="en-US" sz="1600" b="1" dirty="0" smtClean="0">
                <a:solidFill>
                  <a:srgbClr val="0D1969"/>
                </a:solidFill>
              </a:rPr>
              <a:t>Municipal Revenue Growth Factor (MRGF)</a:t>
            </a:r>
            <a:endParaRPr lang="en-US" sz="1800" b="1" dirty="0" smtClean="0"/>
          </a:p>
          <a:p>
            <a:r>
              <a:rPr lang="en-US" sz="1600" dirty="0" smtClean="0">
                <a:sym typeface="Wingdings" pitchFamily="2" charset="2"/>
              </a:rPr>
              <a:t>MRGF: Calculated annually by the Department of Revenue, it q</a:t>
            </a:r>
            <a:r>
              <a:rPr lang="en-US" sz="1600" dirty="0" smtClean="0"/>
              <a:t>uantifies the most recent annual percentage change in each community's local revenues, such as the annual increase in the Proposition 2½ levy limit, that should be available for schools</a:t>
            </a:r>
          </a:p>
          <a:p>
            <a:pPr lvl="1" eaLnBrk="1" hangingPunct="1">
              <a:buFont typeface="Arial" charset="0"/>
              <a:buNone/>
            </a:pPr>
            <a:endParaRPr lang="en-US" sz="1400" dirty="0" smtClean="0"/>
          </a:p>
          <a:p>
            <a:pPr eaLnBrk="1" hangingPunct="1">
              <a:buFont typeface="Arial" charset="0"/>
              <a:buNone/>
            </a:pPr>
            <a:r>
              <a:rPr lang="en-US" sz="1800" b="1" dirty="0" smtClean="0"/>
              <a:t>Required Contribution</a:t>
            </a:r>
          </a:p>
          <a:p>
            <a:pPr eaLnBrk="1" hangingPunct="1"/>
            <a:r>
              <a:rPr lang="en-US" sz="1600" dirty="0" smtClean="0"/>
              <a:t>Municipalities who have been required to contribute </a:t>
            </a:r>
            <a:r>
              <a:rPr lang="en-US" sz="1600" u="sng" dirty="0" smtClean="0"/>
              <a:t>more</a:t>
            </a:r>
            <a:r>
              <a:rPr lang="en-US" sz="1600" dirty="0" smtClean="0"/>
              <a:t> than their target:</a:t>
            </a:r>
          </a:p>
          <a:p>
            <a:pPr lvl="1"/>
            <a:r>
              <a:rPr lang="en-US" sz="1600" dirty="0" smtClean="0"/>
              <a:t>Reduce by the effort reduction percent (100% in FY14, </a:t>
            </a:r>
            <a:r>
              <a:rPr lang="en-US" sz="1600" i="1" dirty="0" smtClean="0"/>
              <a:t>prelim</a:t>
            </a:r>
            <a:r>
              <a:rPr lang="en-US" sz="1600" dirty="0" smtClean="0"/>
              <a:t>).</a:t>
            </a:r>
          </a:p>
          <a:p>
            <a:r>
              <a:rPr lang="en-US" sz="1600" dirty="0" smtClean="0"/>
              <a:t>Municipalities who have been required to contribute </a:t>
            </a:r>
            <a:r>
              <a:rPr lang="en-US" sz="1600" u="sng" dirty="0" smtClean="0"/>
              <a:t>less</a:t>
            </a:r>
            <a:r>
              <a:rPr lang="en-US" sz="1600" dirty="0" smtClean="0"/>
              <a:t> than their target:</a:t>
            </a:r>
          </a:p>
          <a:p>
            <a:pPr lvl="1"/>
            <a:r>
              <a:rPr lang="en-US" sz="1600" dirty="0" smtClean="0"/>
              <a:t>If the preliminary contribution is </a:t>
            </a:r>
            <a:r>
              <a:rPr lang="en-US" sz="1600" u="sng" dirty="0" smtClean="0"/>
              <a:t>below by less than 2.5%, </a:t>
            </a:r>
            <a:r>
              <a:rPr lang="en-US" sz="1600" dirty="0" smtClean="0"/>
              <a:t>the preliminary contribution becomes the new requirement.</a:t>
            </a:r>
          </a:p>
          <a:p>
            <a:pPr lvl="1"/>
            <a:r>
              <a:rPr lang="en-US" sz="1600" dirty="0" smtClean="0"/>
              <a:t>If the preliminary contribution is </a:t>
            </a:r>
            <a:r>
              <a:rPr lang="en-US" sz="1600" u="sng" dirty="0" smtClean="0"/>
              <a:t>below by more than 7.5%, </a:t>
            </a:r>
            <a:r>
              <a:rPr lang="en-US" sz="1600" dirty="0" smtClean="0"/>
              <a:t>an additional 3% is added to the preliminary contribution.  For those </a:t>
            </a:r>
            <a:r>
              <a:rPr lang="en-US" sz="1600" u="sng" dirty="0" smtClean="0"/>
              <a:t>below by between 2.5 and 7.5%, </a:t>
            </a:r>
            <a:r>
              <a:rPr lang="en-US" sz="1600" dirty="0" smtClean="0"/>
              <a:t>2% is added.  </a:t>
            </a:r>
          </a:p>
          <a:p>
            <a:pPr eaLnBrk="1" hangingPunct="1"/>
            <a:endParaRPr lang="en-US" sz="1600" dirty="0" smtClean="0"/>
          </a:p>
          <a:p>
            <a:pPr eaLnBrk="1" hangingPunct="1"/>
            <a:endParaRPr lang="en-US" sz="1800" dirty="0" smtClean="0">
              <a:sym typeface="Wingdings" pitchFamily="2" charset="2"/>
            </a:endParaRPr>
          </a:p>
          <a:p>
            <a:pPr eaLnBrk="1" hangingPunct="1"/>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community transitions to its target local share at a different pace.</a:t>
            </a:r>
            <a:endParaRPr lang="en-US" dirty="0"/>
          </a:p>
        </p:txBody>
      </p:sp>
      <p:graphicFrame>
        <p:nvGraphicFramePr>
          <p:cNvPr id="6" name="Content Placeholder 5"/>
          <p:cNvGraphicFramePr>
            <a:graphicFrameLocks noGrp="1"/>
          </p:cNvGraphicFramePr>
          <p:nvPr>
            <p:ph idx="1"/>
          </p:nvPr>
        </p:nvGraphicFramePr>
        <p:xfrm>
          <a:off x="152400" y="19050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a:p>
        </p:txBody>
      </p:sp>
      <p:graphicFrame>
        <p:nvGraphicFramePr>
          <p:cNvPr id="7" name="Content Placeholder 5"/>
          <p:cNvGraphicFramePr>
            <a:graphicFrameLocks/>
          </p:cNvGraphicFramePr>
          <p:nvPr/>
        </p:nvGraphicFramePr>
        <p:xfrm>
          <a:off x="4495800" y="1905000"/>
          <a:ext cx="4419600" cy="42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5"/>
          <p:cNvGraphicFramePr>
            <a:graphicFrameLocks/>
          </p:cNvGraphicFramePr>
          <p:nvPr/>
        </p:nvGraphicFramePr>
        <p:xfrm>
          <a:off x="685800" y="1371600"/>
          <a:ext cx="7848600" cy="38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the Targets Over Time</a:t>
            </a:r>
            <a:endParaRPr lang="en-US" dirty="0"/>
          </a:p>
        </p:txBody>
      </p:sp>
      <p:sp>
        <p:nvSpPr>
          <p:cNvPr id="3" name="Content Placeholder 2"/>
          <p:cNvSpPr>
            <a:spLocks noGrp="1"/>
          </p:cNvSpPr>
          <p:nvPr>
            <p:ph idx="1"/>
          </p:nvPr>
        </p:nvSpPr>
        <p:spPr>
          <a:xfrm>
            <a:off x="609600" y="2209800"/>
            <a:ext cx="7924800" cy="3916363"/>
          </a:xfrm>
        </p:spPr>
        <p:txBody>
          <a:bodyPr>
            <a:normAutofit fontScale="92500" lnSpcReduction="20000"/>
          </a:bodyPr>
          <a:lstStyle/>
          <a:p>
            <a:pPr>
              <a:defRPr/>
            </a:pPr>
            <a:r>
              <a:rPr lang="en-US" dirty="0" smtClean="0"/>
              <a:t>House 1 Chapter 70 (FY14) proposal fully implements the effort-reduction targets for the first time.</a:t>
            </a:r>
          </a:p>
          <a:p>
            <a:pPr>
              <a:defRPr/>
            </a:pPr>
            <a:endParaRPr lang="en-US" dirty="0" smtClean="0"/>
          </a:p>
          <a:p>
            <a:pPr>
              <a:defRPr/>
            </a:pPr>
            <a:r>
              <a:rPr lang="en-US" b="1" dirty="0" smtClean="0"/>
              <a:t>241</a:t>
            </a:r>
            <a:r>
              <a:rPr lang="en-US" dirty="0" smtClean="0"/>
              <a:t> communities with required excess effort are reduced by </a:t>
            </a:r>
            <a:r>
              <a:rPr lang="en-US" b="1" dirty="0" smtClean="0"/>
              <a:t>100%</a:t>
            </a:r>
            <a:r>
              <a:rPr lang="en-US" dirty="0" smtClean="0"/>
              <a:t> of that excess, amounting to </a:t>
            </a:r>
            <a:r>
              <a:rPr lang="en-US" b="1" dirty="0" smtClean="0"/>
              <a:t>$202 </a:t>
            </a:r>
            <a:r>
              <a:rPr lang="en-US" dirty="0" smtClean="0"/>
              <a:t>million in lower required contributions.</a:t>
            </a:r>
          </a:p>
          <a:p>
            <a:pPr>
              <a:defRPr/>
            </a:pPr>
            <a:endParaRPr lang="en-US" dirty="0" smtClean="0"/>
          </a:p>
          <a:p>
            <a:pPr>
              <a:defRPr/>
            </a:pPr>
            <a:r>
              <a:rPr lang="en-US" b="1" dirty="0" smtClean="0"/>
              <a:t>110</a:t>
            </a:r>
            <a:r>
              <a:rPr lang="en-US" dirty="0" smtClean="0"/>
              <a:t> communities have required contributions below their targets, and are moved closer by their MRGFs, plus:</a:t>
            </a:r>
          </a:p>
          <a:p>
            <a:pPr lvl="1">
              <a:defRPr/>
            </a:pPr>
            <a:r>
              <a:rPr lang="en-US" dirty="0" smtClean="0"/>
              <a:t>an additional 2% if below by 2.5 to 7.5% (n=</a:t>
            </a:r>
            <a:r>
              <a:rPr lang="en-US" b="1" dirty="0" smtClean="0"/>
              <a:t>44</a:t>
            </a:r>
            <a:r>
              <a:rPr lang="en-US" dirty="0" smtClean="0"/>
              <a:t>), or</a:t>
            </a:r>
          </a:p>
          <a:p>
            <a:pPr lvl="1">
              <a:defRPr/>
            </a:pPr>
            <a:r>
              <a:rPr lang="en-US" dirty="0" smtClean="0"/>
              <a:t>an additional 3% if below by more than 7.5% (n=</a:t>
            </a:r>
            <a:r>
              <a:rPr lang="en-US" b="1" dirty="0" smtClean="0"/>
              <a:t>20</a:t>
            </a:r>
            <a:r>
              <a:rPr lang="en-US" dirty="0" smtClean="0"/>
              <a:t>).</a:t>
            </a:r>
          </a:p>
          <a:p>
            <a:pPr lvl="1">
              <a:defRPr/>
            </a:pPr>
            <a:r>
              <a:rPr lang="en-US" dirty="0" smtClean="0"/>
              <a:t>Additional contributions total </a:t>
            </a:r>
            <a:r>
              <a:rPr lang="en-US" b="1" dirty="0" smtClean="0"/>
              <a:t>$28 </a:t>
            </a:r>
            <a:r>
              <a:rPr lang="en-US" dirty="0" smtClean="0"/>
              <a:t>million.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a:p>
        </p:txBody>
      </p:sp>
      <p:sp>
        <p:nvSpPr>
          <p:cNvPr id="6" name="Rectangle 5"/>
          <p:cNvSpPr/>
          <p:nvPr/>
        </p:nvSpPr>
        <p:spPr>
          <a:xfrm>
            <a:off x="762000" y="1219200"/>
            <a:ext cx="7467600" cy="923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solidFill>
                  <a:schemeClr val="bg1"/>
                </a:solidFill>
              </a:rPr>
              <a:t>Local contribution and aid targets were first defined in FY07, with a projected five-year phase-in.  Phase-in was slowed by the state revenue crisis.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the Targets Over Time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a:p>
        </p:txBody>
      </p:sp>
      <p:pic>
        <p:nvPicPr>
          <p:cNvPr id="6" name="Picture 14"/>
          <p:cNvPicPr>
            <a:picLocks noChangeAspect="1" noChangeArrowheads="1"/>
          </p:cNvPicPr>
          <p:nvPr/>
        </p:nvPicPr>
        <p:blipFill>
          <a:blip r:embed="rId3" cstate="print"/>
          <a:srcRect/>
          <a:stretch>
            <a:fillRect/>
          </a:stretch>
        </p:blipFill>
        <p:spPr bwMode="auto">
          <a:xfrm>
            <a:off x="381000" y="1143000"/>
            <a:ext cx="3546475" cy="5268913"/>
          </a:xfrm>
          <a:prstGeom prst="rect">
            <a:avLst/>
          </a:prstGeom>
          <a:noFill/>
          <a:ln w="9525">
            <a:noFill/>
            <a:miter lim="800000"/>
            <a:headEnd/>
            <a:tailEnd/>
          </a:ln>
        </p:spPr>
      </p:pic>
      <p:pic>
        <p:nvPicPr>
          <p:cNvPr id="7" name="Picture 15"/>
          <p:cNvPicPr>
            <a:picLocks noChangeAspect="1" noChangeArrowheads="1"/>
          </p:cNvPicPr>
          <p:nvPr/>
        </p:nvPicPr>
        <p:blipFill>
          <a:blip r:embed="rId4" cstate="print"/>
          <a:srcRect/>
          <a:stretch>
            <a:fillRect/>
          </a:stretch>
        </p:blipFill>
        <p:spPr bwMode="auto">
          <a:xfrm>
            <a:off x="4572000" y="1143000"/>
            <a:ext cx="3540125" cy="525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the Targets Over Time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a:p>
        </p:txBody>
      </p:sp>
      <p:pic>
        <p:nvPicPr>
          <p:cNvPr id="37893" name="Picture 5"/>
          <p:cNvPicPr>
            <a:picLocks noChangeAspect="1" noChangeArrowheads="1"/>
          </p:cNvPicPr>
          <p:nvPr/>
        </p:nvPicPr>
        <p:blipFill>
          <a:blip r:embed="rId3" cstate="print"/>
          <a:srcRect/>
          <a:stretch>
            <a:fillRect/>
          </a:stretch>
        </p:blipFill>
        <p:spPr bwMode="auto">
          <a:xfrm>
            <a:off x="762000" y="1295400"/>
            <a:ext cx="7386638" cy="4857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The city or town’s required local contribution is allocated among the districts in which it is a member.</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a:p>
        </p:txBody>
      </p:sp>
      <p:sp>
        <p:nvSpPr>
          <p:cNvPr id="8" name="Rectangle 7"/>
          <p:cNvSpPr/>
          <p:nvPr/>
        </p:nvSpPr>
        <p:spPr>
          <a:xfrm>
            <a:off x="762000" y="5602069"/>
            <a:ext cx="74676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t>Allocation is in direct proportion to the share of its total foundation budget.</a:t>
            </a:r>
            <a:endParaRPr lang="en-US" dirty="0" smtClean="0">
              <a:solidFill>
                <a:schemeClr val="bg1"/>
              </a:solidFill>
            </a:endParaRPr>
          </a:p>
        </p:txBody>
      </p:sp>
      <p:graphicFrame>
        <p:nvGraphicFramePr>
          <p:cNvPr id="9" name="Content Placeholder 5"/>
          <p:cNvGraphicFramePr>
            <a:graphicFrameLocks/>
          </p:cNvGraphicFramePr>
          <p:nvPr/>
        </p:nvGraphicFramePr>
        <p:xfrm>
          <a:off x="685800" y="1447800"/>
          <a:ext cx="78486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828800" y="1905000"/>
            <a:ext cx="4876800" cy="369332"/>
          </a:xfrm>
          <a:prstGeom prst="rect">
            <a:avLst/>
          </a:prstGeom>
          <a:noFill/>
        </p:spPr>
        <p:txBody>
          <a:bodyPr wrap="square" rtlCol="0">
            <a:spAutoFit/>
          </a:bodyPr>
          <a:lstStyle/>
          <a:p>
            <a:pPr algn="ctr"/>
            <a:r>
              <a:rPr lang="en-US" b="1" dirty="0" smtClean="0"/>
              <a:t>Town of Berkley</a:t>
            </a:r>
            <a:endParaRPr lang="en-US" b="1" dirty="0"/>
          </a:p>
        </p:txBody>
      </p:sp>
      <p:graphicFrame>
        <p:nvGraphicFramePr>
          <p:cNvPr id="11" name="Chart 10"/>
          <p:cNvGraphicFramePr/>
          <p:nvPr/>
        </p:nvGraphicFramePr>
        <p:xfrm>
          <a:off x="762000" y="2286000"/>
          <a:ext cx="3810000" cy="3175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p:cNvGraphicFramePr/>
          <p:nvPr/>
        </p:nvGraphicFramePr>
        <p:xfrm>
          <a:off x="4572000" y="2286000"/>
          <a:ext cx="3810000" cy="31750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p:cNvPicPr>
          <p:nvPr/>
        </p:nvPicPr>
        <p:blipFill>
          <a:blip r:embed="rId3" cstate="print"/>
          <a:srcRect l="9911" t="16459" r="7502" b="2743"/>
          <a:stretch>
            <a:fillRect/>
          </a:stretch>
        </p:blipFill>
        <p:spPr bwMode="auto">
          <a:xfrm>
            <a:off x="1600200" y="914400"/>
            <a:ext cx="5715000" cy="4114800"/>
          </a:xfrm>
          <a:prstGeom prst="rect">
            <a:avLst/>
          </a:prstGeom>
          <a:noFill/>
          <a:ln w="9525">
            <a:noFill/>
            <a:miter lim="800000"/>
            <a:headEnd/>
            <a:tailEnd/>
          </a:ln>
        </p:spPr>
      </p:pic>
      <p:sp>
        <p:nvSpPr>
          <p:cNvPr id="8194" name="Title 6"/>
          <p:cNvSpPr>
            <a:spLocks noGrp="1"/>
          </p:cNvSpPr>
          <p:nvPr>
            <p:ph type="title"/>
          </p:nvPr>
        </p:nvSpPr>
        <p:spPr/>
        <p:txBody>
          <a:bodyPr rtlCol="0">
            <a:normAutofit/>
          </a:bodyPr>
          <a:lstStyle/>
          <a:p>
            <a:pPr eaLnBrk="1" fontAlgn="auto" hangingPunct="1">
              <a:spcAft>
                <a:spcPts val="0"/>
              </a:spcAft>
              <a:defRPr/>
            </a:pPr>
            <a:r>
              <a:rPr lang="en-US" sz="2800" dirty="0" smtClean="0"/>
              <a:t>Massachusetts School Revenues FY00-FY12</a:t>
            </a:r>
            <a:br>
              <a:rPr lang="en-US" sz="2800" dirty="0" smtClean="0"/>
            </a:br>
            <a:r>
              <a:rPr lang="en-US" sz="2000" dirty="0" smtClean="0"/>
              <a:t>(in billions) </a:t>
            </a:r>
            <a:endParaRPr lang="en-US" sz="2800" dirty="0" smtClean="0"/>
          </a:p>
        </p:txBody>
      </p:sp>
      <p:sp>
        <p:nvSpPr>
          <p:cNvPr id="4" name="Date Placeholder 3"/>
          <p:cNvSpPr>
            <a:spLocks noGrp="1"/>
          </p:cNvSpPr>
          <p:nvPr>
            <p:ph type="dt" sz="quarter" idx="10"/>
          </p:nvPr>
        </p:nvSpPr>
        <p:spPr/>
        <p:txBody>
          <a:bodyPr/>
          <a:lstStyle/>
          <a:p>
            <a:pPr>
              <a:defRPr/>
            </a:pPr>
            <a:r>
              <a:rPr lang="en-US"/>
              <a:t>1/23/2013</a:t>
            </a:r>
          </a:p>
        </p:txBody>
      </p:sp>
      <p:sp>
        <p:nvSpPr>
          <p:cNvPr id="5" name="Slide Number Placeholder 4"/>
          <p:cNvSpPr>
            <a:spLocks noGrp="1"/>
          </p:cNvSpPr>
          <p:nvPr>
            <p:ph type="sldNum" sz="quarter" idx="12"/>
          </p:nvPr>
        </p:nvSpPr>
        <p:spPr/>
        <p:txBody>
          <a:bodyPr/>
          <a:lstStyle/>
          <a:p>
            <a:pPr>
              <a:defRPr/>
            </a:pPr>
            <a:fld id="{6675A8AE-6DCF-4CE8-A2CA-763391A53EE5}" type="slidenum">
              <a:rPr lang="en-US"/>
              <a:pPr>
                <a:defRPr/>
              </a:pPr>
              <a:t>2</a:t>
            </a:fld>
            <a:endParaRPr lang="en-US"/>
          </a:p>
        </p:txBody>
      </p:sp>
      <p:sp>
        <p:nvSpPr>
          <p:cNvPr id="6" name="Rectangle 5"/>
          <p:cNvSpPr/>
          <p:nvPr/>
        </p:nvSpPr>
        <p:spPr>
          <a:xfrm>
            <a:off x="609600" y="5029200"/>
            <a:ext cx="7696200" cy="13234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2000" dirty="0" smtClean="0">
                <a:solidFill>
                  <a:prstClr val="white"/>
                </a:solidFill>
              </a:rPr>
              <a:t>School spending is primarily a local enterprise.  Chapter </a:t>
            </a:r>
            <a:r>
              <a:rPr lang="en-US" sz="2000" dirty="0">
                <a:solidFill>
                  <a:prstClr val="white"/>
                </a:solidFill>
              </a:rPr>
              <a:t>70 </a:t>
            </a:r>
            <a:r>
              <a:rPr lang="en-US" sz="2000" dirty="0" smtClean="0">
                <a:solidFill>
                  <a:prstClr val="white"/>
                </a:solidFill>
              </a:rPr>
              <a:t>represents $3.99B of Massachusetts school revenue (FY12).  Districts have wide latitude within this amount to spend according to their needs.</a:t>
            </a:r>
            <a:endParaRPr lang="en-US" sz="2000"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FY14 Chapter 70 Aid Calculation </a:t>
            </a:r>
            <a:br>
              <a:rPr lang="en-US" sz="2400" dirty="0" smtClean="0"/>
            </a:br>
            <a:r>
              <a:rPr lang="en-US" sz="2000" i="1" dirty="0" smtClean="0"/>
              <a:t>Preliminary</a:t>
            </a:r>
            <a:endParaRPr lang="en-US" sz="2400" i="1" dirty="0"/>
          </a:p>
        </p:txBody>
      </p:sp>
      <p:sp>
        <p:nvSpPr>
          <p:cNvPr id="3" name="Content Placeholder 2"/>
          <p:cNvSpPr>
            <a:spLocks noGrp="1"/>
          </p:cNvSpPr>
          <p:nvPr>
            <p:ph idx="1"/>
          </p:nvPr>
        </p:nvSpPr>
        <p:spPr>
          <a:xfrm>
            <a:off x="152400" y="1828800"/>
            <a:ext cx="4572000" cy="4419600"/>
          </a:xfrm>
        </p:spPr>
        <p:txBody>
          <a:bodyPr>
            <a:normAutofit fontScale="70000" lnSpcReduction="20000"/>
          </a:bodyPr>
          <a:lstStyle/>
          <a:p>
            <a:pPr>
              <a:defRPr/>
            </a:pPr>
            <a:r>
              <a:rPr lang="en-US" dirty="0" smtClean="0"/>
              <a:t>Start with prior year’s aid</a:t>
            </a:r>
          </a:p>
          <a:p>
            <a:pPr lvl="1">
              <a:defRPr/>
            </a:pPr>
            <a:r>
              <a:rPr lang="en-US" dirty="0" smtClean="0"/>
              <a:t>FY13 c70 (statewide: $4.173B).  </a:t>
            </a:r>
          </a:p>
          <a:p>
            <a:pPr>
              <a:defRPr/>
            </a:pPr>
            <a:endParaRPr lang="en-US" dirty="0" smtClean="0"/>
          </a:p>
          <a:p>
            <a:pPr>
              <a:defRPr/>
            </a:pPr>
            <a:r>
              <a:rPr lang="en-US" dirty="0" smtClean="0"/>
              <a:t>Add together the prior year’s aid and the required local contribution (Row 1 and 3). </a:t>
            </a:r>
          </a:p>
          <a:p>
            <a:pPr>
              <a:defRPr/>
            </a:pPr>
            <a:endParaRPr lang="en-US" dirty="0" smtClean="0"/>
          </a:p>
          <a:p>
            <a:pPr>
              <a:defRPr/>
            </a:pPr>
            <a:r>
              <a:rPr lang="en-US" dirty="0" smtClean="0"/>
              <a:t>If the combined amount is minus than foundation budget:</a:t>
            </a:r>
          </a:p>
          <a:p>
            <a:pPr lvl="1">
              <a:defRPr/>
            </a:pPr>
            <a:r>
              <a:rPr lang="en-US" b="1" dirty="0" smtClean="0"/>
              <a:t>Foundation aid </a:t>
            </a:r>
            <a:r>
              <a:rPr lang="en-US" dirty="0" smtClean="0"/>
              <a:t>provides additional funding for districts to spend at foundation levels (Row 4).  </a:t>
            </a:r>
          </a:p>
          <a:p>
            <a:pPr lvl="1">
              <a:defRPr/>
            </a:pPr>
            <a:r>
              <a:rPr lang="en-US" dirty="0" smtClean="0"/>
              <a:t>179 operating districts</a:t>
            </a:r>
          </a:p>
          <a:p>
            <a:pPr lvl="1">
              <a:defRPr/>
            </a:pPr>
            <a:endParaRPr lang="en-US" dirty="0" smtClean="0"/>
          </a:p>
          <a:p>
            <a:pPr>
              <a:defRPr/>
            </a:pPr>
            <a:r>
              <a:rPr lang="en-US" dirty="0" smtClean="0"/>
              <a:t>If it is greater than foundation budget:</a:t>
            </a:r>
          </a:p>
          <a:p>
            <a:pPr lvl="1">
              <a:defRPr/>
            </a:pPr>
            <a:r>
              <a:rPr lang="en-US" b="1" dirty="0" smtClean="0"/>
              <a:t>Chapter 70 aid </a:t>
            </a:r>
            <a:r>
              <a:rPr lang="en-US" dirty="0" smtClean="0"/>
              <a:t>is held harmless at the prior year’s level.</a:t>
            </a:r>
          </a:p>
          <a:p>
            <a:pPr lvl="1">
              <a:defRPr/>
            </a:pPr>
            <a:r>
              <a:rPr lang="en-US" dirty="0" smtClean="0"/>
              <a:t>District receives at least $25 per pupil in additional aid over FY13.</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a:p>
        </p:txBody>
      </p:sp>
      <p:pic>
        <p:nvPicPr>
          <p:cNvPr id="36865" name="Picture 1"/>
          <p:cNvPicPr>
            <a:picLocks noChangeAspect="1" noChangeArrowheads="1"/>
          </p:cNvPicPr>
          <p:nvPr/>
        </p:nvPicPr>
        <p:blipFill>
          <a:blip r:embed="rId3" cstate="print"/>
          <a:srcRect/>
          <a:stretch>
            <a:fillRect/>
          </a:stretch>
        </p:blipFill>
        <p:spPr bwMode="auto">
          <a:xfrm>
            <a:off x="4781550" y="1810194"/>
            <a:ext cx="3829050" cy="4057206"/>
          </a:xfrm>
          <a:prstGeom prst="rect">
            <a:avLst/>
          </a:prstGeom>
          <a:noFill/>
          <a:ln w="9525">
            <a:noFill/>
            <a:miter lim="800000"/>
            <a:headEnd/>
            <a:tailEnd/>
          </a:ln>
          <a:effectLst/>
        </p:spPr>
      </p:pic>
      <p:graphicFrame>
        <p:nvGraphicFramePr>
          <p:cNvPr id="8" name="Content Placeholder 5"/>
          <p:cNvGraphicFramePr>
            <a:graphicFrameLocks/>
          </p:cNvGraphicFramePr>
          <p:nvPr/>
        </p:nvGraphicFramePr>
        <p:xfrm>
          <a:off x="685800" y="1219200"/>
          <a:ext cx="78486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Reaching the Targets Over Time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a:p>
        </p:txBody>
      </p:sp>
      <p:pic>
        <p:nvPicPr>
          <p:cNvPr id="7" name="Picture 12"/>
          <p:cNvPicPr>
            <a:picLocks noChangeAspect="1" noChangeArrowheads="1"/>
          </p:cNvPicPr>
          <p:nvPr/>
        </p:nvPicPr>
        <p:blipFill>
          <a:blip r:embed="rId3" cstate="print"/>
          <a:srcRect/>
          <a:stretch>
            <a:fillRect/>
          </a:stretch>
        </p:blipFill>
        <p:spPr bwMode="auto">
          <a:xfrm>
            <a:off x="685800" y="1143000"/>
            <a:ext cx="3582988" cy="5481638"/>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4724400" y="1143000"/>
            <a:ext cx="3556000" cy="5486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Reaching the Targets Over Time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a:p>
        </p:txBody>
      </p:sp>
      <p:pic>
        <p:nvPicPr>
          <p:cNvPr id="7" name="Picture 7"/>
          <p:cNvPicPr>
            <a:picLocks noChangeAspect="1" noChangeArrowheads="1"/>
          </p:cNvPicPr>
          <p:nvPr/>
        </p:nvPicPr>
        <p:blipFill>
          <a:blip r:embed="rId3" cstate="print"/>
          <a:srcRect/>
          <a:stretch>
            <a:fillRect/>
          </a:stretch>
        </p:blipFill>
        <p:spPr bwMode="auto">
          <a:xfrm>
            <a:off x="1143000" y="1143000"/>
            <a:ext cx="6705600" cy="4963187"/>
          </a:xfrm>
          <a:prstGeom prst="rect">
            <a:avLst/>
          </a:prstGeom>
          <a:noFill/>
          <a:ln w="9525">
            <a:noFill/>
            <a:miter lim="800000"/>
            <a:headEnd/>
            <a:tailEnd/>
          </a:ln>
        </p:spPr>
      </p:pic>
      <p:sp>
        <p:nvSpPr>
          <p:cNvPr id="8" name="TextBox 7"/>
          <p:cNvSpPr txBox="1"/>
          <p:nvPr/>
        </p:nvSpPr>
        <p:spPr>
          <a:xfrm>
            <a:off x="228600" y="6096000"/>
            <a:ext cx="8229600" cy="307777"/>
          </a:xfrm>
          <a:prstGeom prst="rect">
            <a:avLst/>
          </a:prstGeom>
          <a:noFill/>
        </p:spPr>
        <p:txBody>
          <a:bodyPr wrap="square" rtlCol="0">
            <a:spAutoFit/>
          </a:bodyPr>
          <a:lstStyle/>
          <a:p>
            <a:r>
              <a:rPr lang="en-US" sz="1400" i="1" dirty="0" smtClean="0">
                <a:solidFill>
                  <a:srgbClr val="000000"/>
                </a:solidFill>
              </a:rPr>
              <a:t>*FY10, 11 and 12 includes SFSF and </a:t>
            </a:r>
            <a:r>
              <a:rPr lang="en-US" sz="1400" i="1" dirty="0" err="1" smtClean="0">
                <a:solidFill>
                  <a:srgbClr val="000000"/>
                </a:solidFill>
              </a:rPr>
              <a:t>EduJobs</a:t>
            </a:r>
            <a:r>
              <a:rPr lang="en-US" sz="1400" i="1" dirty="0" smtClean="0">
                <a:solidFill>
                  <a:srgbClr val="000000"/>
                </a:solidFill>
              </a:rPr>
              <a:t> federal stimulus funds.</a:t>
            </a:r>
            <a:endParaRPr lang="en-US" sz="1400" i="1"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pPr eaLnBrk="1" hangingPunct="1"/>
            <a:r>
              <a:rPr lang="en-US" smtClean="0"/>
              <a:t>Net School Spending v. Actual NSS</a:t>
            </a:r>
          </a:p>
        </p:txBody>
      </p:sp>
      <p:sp>
        <p:nvSpPr>
          <p:cNvPr id="7" name="Content Placeholder 6"/>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None/>
              <a:defRPr/>
            </a:pPr>
            <a:r>
              <a:rPr lang="en-US" sz="2400" b="1" dirty="0" smtClean="0"/>
              <a:t>Required Net School Spending (NSS)</a:t>
            </a:r>
          </a:p>
          <a:p>
            <a:pPr eaLnBrk="1" fontAlgn="auto" hangingPunct="1">
              <a:spcAft>
                <a:spcPts val="0"/>
              </a:spcAft>
              <a:buFont typeface="Arial" pitchFamily="34" charset="0"/>
              <a:buNone/>
              <a:defRPr/>
            </a:pPr>
            <a:endParaRPr lang="en-US" sz="2400" b="1" dirty="0" smtClean="0"/>
          </a:p>
          <a:p>
            <a:pPr eaLnBrk="1" fontAlgn="auto" hangingPunct="1">
              <a:spcAft>
                <a:spcPts val="0"/>
              </a:spcAft>
              <a:buFont typeface="Arial" pitchFamily="34" charset="0"/>
              <a:buNone/>
              <a:defRPr/>
            </a:pPr>
            <a:r>
              <a:rPr lang="en-US" dirty="0" smtClean="0"/>
              <a:t>	</a:t>
            </a:r>
            <a:r>
              <a:rPr lang="en-US" sz="2400" dirty="0" smtClean="0"/>
              <a:t>Chapter 70 Aid</a:t>
            </a:r>
          </a:p>
          <a:p>
            <a:pPr eaLnBrk="1" fontAlgn="auto" hangingPunct="1">
              <a:spcAft>
                <a:spcPts val="0"/>
              </a:spcAft>
              <a:buFont typeface="Arial" pitchFamily="34" charset="0"/>
              <a:buNone/>
              <a:defRPr/>
            </a:pPr>
            <a:r>
              <a:rPr lang="en-US" sz="2400" dirty="0" smtClean="0"/>
              <a:t>+	</a:t>
            </a:r>
            <a:r>
              <a:rPr lang="en-US" sz="2400" u="sng" dirty="0" smtClean="0"/>
              <a:t>Required Local Contribution</a:t>
            </a:r>
          </a:p>
          <a:p>
            <a:pPr eaLnBrk="1" fontAlgn="auto" hangingPunct="1">
              <a:spcAft>
                <a:spcPts val="0"/>
              </a:spcAft>
              <a:buFont typeface="Arial" pitchFamily="34" charset="0"/>
              <a:buNone/>
              <a:defRPr/>
            </a:pPr>
            <a:r>
              <a:rPr lang="en-US" sz="2400" dirty="0" smtClean="0"/>
              <a:t>	District’s NSS Requirement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NSS requirement is legal funding obligation for each district.</a:t>
            </a:r>
          </a:p>
          <a:p>
            <a:pPr lvl="1" eaLnBrk="1" fontAlgn="auto" hangingPunct="1">
              <a:spcAft>
                <a:spcPts val="0"/>
              </a:spcAft>
              <a:buFont typeface="Arial" pitchFamily="34" charset="0"/>
              <a:buChar char="–"/>
              <a:defRPr/>
            </a:pPr>
            <a:r>
              <a:rPr lang="en-US" dirty="0" smtClean="0"/>
              <a:t>Remains fully in effect and will be enforced</a:t>
            </a:r>
          </a:p>
          <a:p>
            <a:pPr lvl="1" eaLnBrk="1" fontAlgn="auto" hangingPunct="1">
              <a:spcAft>
                <a:spcPts val="0"/>
              </a:spcAft>
              <a:buFont typeface="Arial" pitchFamily="34" charset="0"/>
              <a:buChar char="–"/>
              <a:defRPr/>
            </a:pPr>
            <a:r>
              <a:rPr lang="en-US" dirty="0" smtClean="0"/>
              <a:t>Aid penalties result from non-compliance</a:t>
            </a:r>
          </a:p>
          <a:p>
            <a:pPr eaLnBrk="1" fontAlgn="auto" hangingPunct="1">
              <a:spcAft>
                <a:spcPts val="0"/>
              </a:spcAft>
              <a:buFont typeface="Arial" pitchFamily="34" charset="0"/>
              <a:buChar char="•"/>
              <a:defRPr/>
            </a:pPr>
            <a:endParaRPr lang="en-US" dirty="0"/>
          </a:p>
        </p:txBody>
      </p:sp>
      <p:sp>
        <p:nvSpPr>
          <p:cNvPr id="8" name="Content Placeholder 7"/>
          <p:cNvSpPr>
            <a:spLocks noGrp="1"/>
          </p:cNvSpPr>
          <p:nvPr>
            <p:ph sz="half" idx="2"/>
          </p:nvPr>
        </p:nvSpPr>
        <p:spPr/>
        <p:txBody>
          <a:bodyPr rtlCol="0">
            <a:normAutofit fontScale="85000" lnSpcReduction="20000"/>
          </a:bodyPr>
          <a:lstStyle/>
          <a:p>
            <a:pPr eaLnBrk="1" fontAlgn="auto" hangingPunct="1">
              <a:lnSpc>
                <a:spcPct val="90000"/>
              </a:lnSpc>
              <a:spcAft>
                <a:spcPts val="0"/>
              </a:spcAft>
              <a:buFont typeface="Arial" pitchFamily="34" charset="0"/>
              <a:buNone/>
              <a:defRPr/>
            </a:pPr>
            <a:r>
              <a:rPr lang="en-US" b="1" dirty="0" smtClean="0"/>
              <a:t>“</a:t>
            </a:r>
            <a:r>
              <a:rPr lang="en-US" sz="2400" b="1" dirty="0" smtClean="0"/>
              <a:t>Actual” NSS</a:t>
            </a:r>
            <a:r>
              <a:rPr lang="en-US" dirty="0" smtClean="0"/>
              <a:t/>
            </a:r>
            <a:br>
              <a:rPr lang="en-US" dirty="0" smtClean="0"/>
            </a:br>
            <a:endParaRPr lang="en-US" dirty="0" smtClean="0"/>
          </a:p>
          <a:p>
            <a:pPr eaLnBrk="1" fontAlgn="auto" hangingPunct="1">
              <a:lnSpc>
                <a:spcPct val="90000"/>
              </a:lnSpc>
              <a:spcAft>
                <a:spcPts val="0"/>
              </a:spcAft>
              <a:buFont typeface="Arial" pitchFamily="34" charset="0"/>
              <a:buChar char="•"/>
              <a:defRPr/>
            </a:pPr>
            <a:r>
              <a:rPr lang="en-US" dirty="0" smtClean="0"/>
              <a:t>Computed each year from each district’s End of Year Financial Report</a:t>
            </a:r>
          </a:p>
          <a:p>
            <a:pPr lvl="1" eaLnBrk="1" fontAlgn="auto" hangingPunct="1">
              <a:lnSpc>
                <a:spcPct val="90000"/>
              </a:lnSpc>
              <a:spcAft>
                <a:spcPts val="0"/>
              </a:spcAft>
              <a:buFont typeface="Arial" pitchFamily="34" charset="0"/>
              <a:buChar char="–"/>
              <a:defRPr/>
            </a:pPr>
            <a:r>
              <a:rPr lang="en-US" dirty="0" smtClean="0"/>
              <a:t>Includes operating expenditures</a:t>
            </a:r>
          </a:p>
          <a:p>
            <a:pPr lvl="1" eaLnBrk="1" fontAlgn="auto" hangingPunct="1">
              <a:lnSpc>
                <a:spcPct val="90000"/>
              </a:lnSpc>
              <a:spcAft>
                <a:spcPts val="0"/>
              </a:spcAft>
              <a:buFont typeface="Arial" pitchFamily="34" charset="0"/>
              <a:buChar char="–"/>
              <a:defRPr/>
            </a:pPr>
            <a:r>
              <a:rPr lang="en-US" dirty="0" smtClean="0"/>
              <a:t>Includes municipal indirect costs such as insurance, maintenance and administration</a:t>
            </a:r>
          </a:p>
          <a:p>
            <a:pPr lvl="1" eaLnBrk="1" fontAlgn="auto" hangingPunct="1">
              <a:lnSpc>
                <a:spcPct val="90000"/>
              </a:lnSpc>
              <a:spcAft>
                <a:spcPts val="0"/>
              </a:spcAft>
              <a:buFont typeface="Arial" pitchFamily="34" charset="0"/>
              <a:buChar char="–"/>
              <a:defRPr/>
            </a:pPr>
            <a:r>
              <a:rPr lang="en-US" dirty="0" smtClean="0"/>
              <a:t>Excludes non-appropriated funds such as grants and revolving funds</a:t>
            </a:r>
          </a:p>
          <a:p>
            <a:pPr lvl="1" eaLnBrk="1" fontAlgn="auto" hangingPunct="1">
              <a:lnSpc>
                <a:spcPct val="90000"/>
              </a:lnSpc>
              <a:spcAft>
                <a:spcPts val="0"/>
              </a:spcAft>
              <a:buFont typeface="Arial" pitchFamily="34" charset="0"/>
              <a:buChar char="–"/>
              <a:defRPr/>
            </a:pPr>
            <a:r>
              <a:rPr lang="en-US" dirty="0" smtClean="0"/>
              <a:t>Excludes capital spending</a:t>
            </a:r>
          </a:p>
          <a:p>
            <a:pPr eaLnBrk="1" fontAlgn="auto" hangingPunct="1">
              <a:spcAft>
                <a:spcPts val="0"/>
              </a:spcAft>
              <a:buFont typeface="Arial" pitchFamily="34" charset="0"/>
              <a:buChar char="•"/>
              <a:defRPr/>
            </a:pPr>
            <a:endParaRPr lang="en-US" dirty="0"/>
          </a:p>
        </p:txBody>
      </p:sp>
      <p:sp>
        <p:nvSpPr>
          <p:cNvPr id="3" name="Date Placeholder 2"/>
          <p:cNvSpPr>
            <a:spLocks noGrp="1"/>
          </p:cNvSpPr>
          <p:nvPr>
            <p:ph type="dt" sz="quarter" idx="10"/>
          </p:nvPr>
        </p:nvSpPr>
        <p:spPr/>
        <p:txBody>
          <a:bodyPr/>
          <a:lstStyle/>
          <a:p>
            <a:pPr>
              <a:defRPr/>
            </a:pPr>
            <a:r>
              <a:rPr lang="en-US"/>
              <a:t>1/23/2013</a:t>
            </a:r>
          </a:p>
        </p:txBody>
      </p:sp>
      <p:sp>
        <p:nvSpPr>
          <p:cNvPr id="6" name="Slide Number Placeholder 5"/>
          <p:cNvSpPr>
            <a:spLocks noGrp="1"/>
          </p:cNvSpPr>
          <p:nvPr>
            <p:ph type="sldNum" sz="quarter" idx="12"/>
          </p:nvPr>
        </p:nvSpPr>
        <p:spPr/>
        <p:txBody>
          <a:bodyPr/>
          <a:lstStyle/>
          <a:p>
            <a:pPr>
              <a:defRPr/>
            </a:pPr>
            <a:fld id="{BE14EEED-5689-4E8B-8571-8CA32FA8E85C}"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Most districts spend in excess of their NSS spending requirement.</a:t>
            </a:r>
            <a:endParaRPr lang="en-US" dirty="0"/>
          </a:p>
        </p:txBody>
      </p:sp>
      <p:sp>
        <p:nvSpPr>
          <p:cNvPr id="2" name="Date Placeholder 1"/>
          <p:cNvSpPr>
            <a:spLocks noGrp="1"/>
          </p:cNvSpPr>
          <p:nvPr>
            <p:ph type="dt" sz="half" idx="10"/>
          </p:nvPr>
        </p:nvSpPr>
        <p:spPr/>
        <p:txBody>
          <a:bodyPr/>
          <a:lstStyle/>
          <a:p>
            <a:pPr>
              <a:defRPr/>
            </a:pPr>
            <a:r>
              <a:rPr lang="en-US"/>
              <a:t>1/23/2013</a:t>
            </a:r>
          </a:p>
        </p:txBody>
      </p:sp>
      <p:sp>
        <p:nvSpPr>
          <p:cNvPr id="5" name="Slide Number Placeholder 4"/>
          <p:cNvSpPr>
            <a:spLocks noGrp="1"/>
          </p:cNvSpPr>
          <p:nvPr>
            <p:ph type="sldNum" sz="quarter" idx="12"/>
          </p:nvPr>
        </p:nvSpPr>
        <p:spPr/>
        <p:txBody>
          <a:bodyPr/>
          <a:lstStyle/>
          <a:p>
            <a:pPr>
              <a:defRPr/>
            </a:pPr>
            <a:fld id="{7E9CDE08-396B-4D3D-92AB-BDD228713676}" type="slidenum">
              <a:rPr lang="en-US"/>
              <a:pPr>
                <a:defRPr/>
              </a:pPr>
              <a:t>24</a:t>
            </a:fld>
            <a:endParaRPr lang="en-US"/>
          </a:p>
        </p:txBody>
      </p:sp>
      <p:graphicFrame>
        <p:nvGraphicFramePr>
          <p:cNvPr id="6146" name="Chart 4"/>
          <p:cNvGraphicFramePr>
            <a:graphicFrameLocks/>
          </p:cNvGraphicFramePr>
          <p:nvPr/>
        </p:nvGraphicFramePr>
        <p:xfrm>
          <a:off x="482600" y="1168400"/>
          <a:ext cx="8102600" cy="4978400"/>
        </p:xfrm>
        <a:graphic>
          <a:graphicData uri="http://schemas.openxmlformats.org/presentationml/2006/ole">
            <p:oleObj spid="_x0000_s39938" r:id="rId4" imgW="8102286" imgH="4974767" progId="Excel.Shee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924800" cy="990600"/>
          </a:xfrm>
        </p:spPr>
        <p:txBody>
          <a:bodyPr rtlCol="0">
            <a:normAutofit fontScale="90000"/>
          </a:bodyPr>
          <a:lstStyle/>
          <a:p>
            <a:pPr eaLnBrk="1" fontAlgn="auto" hangingPunct="1">
              <a:spcAft>
                <a:spcPts val="0"/>
              </a:spcAft>
              <a:defRPr/>
            </a:pPr>
            <a:r>
              <a:rPr lang="en-US" smtClean="0"/>
              <a:t>Chapter 70 Website</a:t>
            </a:r>
            <a:br>
              <a:rPr lang="en-US" smtClean="0"/>
            </a:br>
            <a:r>
              <a:rPr lang="en-US" smtClean="0"/>
              <a:t>http://finance1.doe.mass.edu/chapter70/</a:t>
            </a:r>
          </a:p>
        </p:txBody>
      </p:sp>
      <p:sp>
        <p:nvSpPr>
          <p:cNvPr id="6" name="Date Placeholder 5"/>
          <p:cNvSpPr>
            <a:spLocks noGrp="1"/>
          </p:cNvSpPr>
          <p:nvPr>
            <p:ph type="dt" sz="quarter" idx="10"/>
          </p:nvPr>
        </p:nvSpPr>
        <p:spPr/>
        <p:txBody>
          <a:bodyPr/>
          <a:lstStyle/>
          <a:p>
            <a:pPr>
              <a:defRPr/>
            </a:pPr>
            <a:r>
              <a:rPr lang="en-US"/>
              <a:t>1/23/2013</a:t>
            </a:r>
          </a:p>
        </p:txBody>
      </p:sp>
      <p:pic>
        <p:nvPicPr>
          <p:cNvPr id="30724" name="Picture 7"/>
          <p:cNvPicPr>
            <a:picLocks noChangeAspect="1" noChangeArrowheads="1"/>
          </p:cNvPicPr>
          <p:nvPr/>
        </p:nvPicPr>
        <p:blipFill>
          <a:blip r:embed="rId3" cstate="print"/>
          <a:srcRect/>
          <a:stretch>
            <a:fillRect/>
          </a:stretch>
        </p:blipFill>
        <p:spPr bwMode="auto">
          <a:xfrm>
            <a:off x="1501775" y="1600200"/>
            <a:ext cx="5889625" cy="4902200"/>
          </a:xfrm>
          <a:prstGeom prst="rect">
            <a:avLst/>
          </a:prstGeom>
          <a:noFill/>
          <a:ln w="9525">
            <a:noFill/>
            <a:miter lim="800000"/>
            <a:headEnd/>
            <a:tailEnd/>
          </a:ln>
        </p:spPr>
      </p:pic>
      <p:sp>
        <p:nvSpPr>
          <p:cNvPr id="30725" name="Line 5"/>
          <p:cNvSpPr>
            <a:spLocks noChangeShapeType="1"/>
          </p:cNvSpPr>
          <p:nvPr/>
        </p:nvSpPr>
        <p:spPr bwMode="auto">
          <a:xfrm flipH="1">
            <a:off x="4267200" y="3581400"/>
            <a:ext cx="1600200" cy="990600"/>
          </a:xfrm>
          <a:prstGeom prst="line">
            <a:avLst/>
          </a:prstGeom>
          <a:noFill/>
          <a:ln w="34925">
            <a:solidFill>
              <a:schemeClr val="tx1"/>
            </a:solidFill>
            <a:round/>
            <a:headEnd/>
            <a:tailEnd type="triangle" w="med" len="med"/>
          </a:ln>
        </p:spPr>
        <p:txBody>
          <a:bodyPr/>
          <a:lstStyle/>
          <a:p>
            <a:endParaRPr lang="en-US"/>
          </a:p>
        </p:txBody>
      </p:sp>
      <p:sp>
        <p:nvSpPr>
          <p:cNvPr id="30726" name="TextBox 7"/>
          <p:cNvSpPr txBox="1">
            <a:spLocks noChangeArrowheads="1"/>
          </p:cNvSpPr>
          <p:nvPr/>
        </p:nvSpPr>
        <p:spPr bwMode="auto">
          <a:xfrm>
            <a:off x="6019800" y="3124200"/>
            <a:ext cx="762000" cy="646113"/>
          </a:xfrm>
          <a:prstGeom prst="rect">
            <a:avLst/>
          </a:prstGeom>
          <a:noFill/>
          <a:ln w="9525">
            <a:noFill/>
            <a:miter lim="800000"/>
            <a:headEnd/>
            <a:tailEnd/>
          </a:ln>
        </p:spPr>
        <p:txBody>
          <a:bodyPr>
            <a:spAutoFit/>
          </a:bodyPr>
          <a:lstStyle/>
          <a:p>
            <a:r>
              <a:rPr lang="en-US">
                <a:latin typeface="Tahoma" pitchFamily="34" charset="0"/>
              </a:rPr>
              <a:t>FY14 link</a:t>
            </a:r>
          </a:p>
        </p:txBody>
      </p:sp>
      <p:sp>
        <p:nvSpPr>
          <p:cNvPr id="7" name="Slide Number Placeholder 6"/>
          <p:cNvSpPr>
            <a:spLocks noGrp="1"/>
          </p:cNvSpPr>
          <p:nvPr>
            <p:ph type="sldNum" sz="quarter" idx="12"/>
          </p:nvPr>
        </p:nvSpPr>
        <p:spPr/>
        <p:txBody>
          <a:bodyPr/>
          <a:lstStyle/>
          <a:p>
            <a:pPr>
              <a:defRPr/>
            </a:pPr>
            <a:fld id="{B028B55B-1FE6-4288-8D8D-870D243995A6}"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Chapter 70 Contact Info</a:t>
            </a:r>
          </a:p>
        </p:txBody>
      </p:sp>
      <p:sp>
        <p:nvSpPr>
          <p:cNvPr id="31747" name="Content Placeholder 5"/>
          <p:cNvSpPr>
            <a:spLocks noGrp="1"/>
          </p:cNvSpPr>
          <p:nvPr>
            <p:ph idx="1"/>
          </p:nvPr>
        </p:nvSpPr>
        <p:spPr/>
        <p:txBody>
          <a:bodyPr/>
          <a:lstStyle/>
          <a:p>
            <a:pPr eaLnBrk="1" hangingPunct="1"/>
            <a:r>
              <a:rPr lang="sv-SE" smtClean="0"/>
              <a:t>Melissa King, 781-338-6532, </a:t>
            </a:r>
            <a:r>
              <a:rPr lang="sv-SE" smtClean="0">
                <a:hlinkClick r:id="rId3"/>
              </a:rPr>
              <a:t>mking@doe.mass.edu</a:t>
            </a:r>
            <a:endParaRPr lang="sv-SE" smtClean="0"/>
          </a:p>
          <a:p>
            <a:pPr eaLnBrk="1" hangingPunct="1"/>
            <a:endParaRPr lang="en-US" smtClean="0"/>
          </a:p>
          <a:p>
            <a:pPr eaLnBrk="1" hangingPunct="1"/>
            <a:r>
              <a:rPr lang="sv-SE" smtClean="0"/>
              <a:t>Roger Hatch, 781-338-6527, </a:t>
            </a:r>
            <a:r>
              <a:rPr lang="sv-SE" smtClean="0">
                <a:hlinkClick r:id="rId4"/>
              </a:rPr>
              <a:t>rhatch@doe.mass.edu</a:t>
            </a:r>
            <a:r>
              <a:rPr lang="sv-SE" smtClean="0"/>
              <a:t>  </a:t>
            </a:r>
          </a:p>
          <a:p>
            <a:pPr eaLnBrk="1" hangingPunct="1"/>
            <a:endParaRPr lang="sv-SE" smtClean="0"/>
          </a:p>
        </p:txBody>
      </p:sp>
      <p:sp>
        <p:nvSpPr>
          <p:cNvPr id="3" name="Date Placeholder 2"/>
          <p:cNvSpPr>
            <a:spLocks noGrp="1"/>
          </p:cNvSpPr>
          <p:nvPr>
            <p:ph type="dt" sz="quarter" idx="10"/>
          </p:nvPr>
        </p:nvSpPr>
        <p:spPr/>
        <p:txBody>
          <a:bodyPr/>
          <a:lstStyle/>
          <a:p>
            <a:pPr>
              <a:defRPr/>
            </a:pPr>
            <a:r>
              <a:rPr lang="en-US"/>
              <a:t>1/23/2013</a:t>
            </a:r>
          </a:p>
        </p:txBody>
      </p:sp>
      <p:sp>
        <p:nvSpPr>
          <p:cNvPr id="5" name="Slide Number Placeholder 4"/>
          <p:cNvSpPr>
            <a:spLocks noGrp="1"/>
          </p:cNvSpPr>
          <p:nvPr>
            <p:ph type="sldNum" sz="quarter" idx="12"/>
          </p:nvPr>
        </p:nvSpPr>
        <p:spPr/>
        <p:txBody>
          <a:bodyPr/>
          <a:lstStyle/>
          <a:p>
            <a:pPr>
              <a:defRPr/>
            </a:pPr>
            <a:fld id="{8F5A7047-D66F-43A0-B228-13A3D96CE790}" type="slidenum">
              <a:rPr lang="en-US"/>
              <a:pPr>
                <a:defRPr/>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a:p>
        </p:txBody>
      </p:sp>
      <p:sp>
        <p:nvSpPr>
          <p:cNvPr id="7" name="Content Placeholder 6"/>
          <p:cNvSpPr>
            <a:spLocks noGrp="1"/>
          </p:cNvSpPr>
          <p:nvPr>
            <p:ph idx="1"/>
          </p:nvPr>
        </p:nvSpPr>
        <p:spPr/>
        <p:txBody>
          <a:bodyPr>
            <a:normAutofit/>
          </a:bodyPr>
          <a:lstStyle/>
          <a:p>
            <a:pPr>
              <a:buNone/>
            </a:pPr>
            <a:r>
              <a:rPr lang="en-US" dirty="0" smtClean="0"/>
              <a:t>The participants will be able to:</a:t>
            </a:r>
          </a:p>
          <a:p>
            <a:pPr lvl="1"/>
            <a:r>
              <a:rPr lang="en-US" dirty="0" smtClean="0"/>
              <a:t>State the purpose of the Chapter 70 statute.</a:t>
            </a:r>
          </a:p>
          <a:p>
            <a:pPr lvl="1"/>
            <a:endParaRPr lang="en-US" dirty="0" smtClean="0"/>
          </a:p>
          <a:p>
            <a:pPr lvl="1"/>
            <a:r>
              <a:rPr lang="en-US" dirty="0" smtClean="0"/>
              <a:t>Explain the basic three step process of calculating C70 aid.</a:t>
            </a:r>
          </a:p>
          <a:p>
            <a:pPr lvl="1"/>
            <a:endParaRPr lang="en-US" dirty="0" smtClean="0"/>
          </a:p>
          <a:p>
            <a:pPr lvl="1"/>
            <a:r>
              <a:rPr lang="en-US" dirty="0" smtClean="0"/>
              <a:t>Identify the six key factors that impact C70 </a:t>
            </a:r>
            <a:r>
              <a:rPr lang="en-US" i="1" dirty="0" smtClean="0"/>
              <a:t>and articulate why districts receive varying levels of state assistance</a:t>
            </a:r>
            <a:r>
              <a:rPr lang="en-US" dirty="0" smtClean="0"/>
              <a:t>.</a:t>
            </a:r>
          </a:p>
          <a:p>
            <a:pPr lvl="1"/>
            <a:endParaRPr lang="en-US" dirty="0" smtClean="0"/>
          </a:p>
          <a:p>
            <a:pPr lvl="1"/>
            <a:r>
              <a:rPr lang="en-US" dirty="0" smtClean="0"/>
              <a:t>Describe the target local share and how it is applied to calculate a community’s required local contribution.</a:t>
            </a:r>
          </a:p>
          <a:p>
            <a:pPr lvl="1"/>
            <a:endParaRPr lang="en-US" dirty="0" smtClean="0"/>
          </a:p>
          <a:p>
            <a:pPr lvl="1"/>
            <a:r>
              <a:rPr lang="en-US" dirty="0" smtClean="0"/>
              <a:t>Differentiate between foundation aid and Chapter 70 aid.</a:t>
            </a:r>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70 is the Commonwealth’s school funding statute</a:t>
            </a:r>
            <a:endParaRPr lang="en-US" dirty="0"/>
          </a:p>
        </p:txBody>
      </p:sp>
      <p:sp>
        <p:nvSpPr>
          <p:cNvPr id="3" name="Content Placeholder 2"/>
          <p:cNvSpPr>
            <a:spLocks noGrp="1"/>
          </p:cNvSpPr>
          <p:nvPr>
            <p:ph idx="1"/>
          </p:nvPr>
        </p:nvSpPr>
        <p:spPr>
          <a:xfrm>
            <a:off x="609600" y="2971800"/>
            <a:ext cx="7924800" cy="3154363"/>
          </a:xfrm>
        </p:spPr>
        <p:txBody>
          <a:bodyPr>
            <a:normAutofit fontScale="92500" lnSpcReduction="10000"/>
          </a:bodyPr>
          <a:lstStyle/>
          <a:p>
            <a:pPr>
              <a:buNone/>
            </a:pPr>
            <a:r>
              <a:rPr lang="en-US" sz="2200" dirty="0" smtClean="0"/>
              <a:t>The statute seeks to ensure adequate and equitable school funding for all Massachusetts public school students. </a:t>
            </a:r>
          </a:p>
          <a:p>
            <a:pPr>
              <a:buNone/>
            </a:pPr>
            <a:endParaRPr lang="en-US" sz="2200" b="1" dirty="0" smtClean="0"/>
          </a:p>
          <a:p>
            <a:pPr>
              <a:buNone/>
            </a:pPr>
            <a:r>
              <a:rPr lang="en-US" sz="2200" b="1" dirty="0" smtClean="0"/>
              <a:t>Adequacy</a:t>
            </a:r>
            <a:endParaRPr lang="en-US" sz="2200" dirty="0" smtClean="0"/>
          </a:p>
          <a:p>
            <a:pPr>
              <a:buNone/>
            </a:pPr>
            <a:r>
              <a:rPr lang="en-US" sz="2200" dirty="0" smtClean="0"/>
              <a:t>That every district be provided with sufficient resources to prepare all students to succeed</a:t>
            </a:r>
          </a:p>
          <a:p>
            <a:pPr lvl="1"/>
            <a:endParaRPr lang="en-US" sz="1800" dirty="0" smtClean="0"/>
          </a:p>
          <a:p>
            <a:pPr>
              <a:buNone/>
            </a:pPr>
            <a:r>
              <a:rPr lang="en-US" sz="2200" b="1" dirty="0" smtClean="0"/>
              <a:t>Equity</a:t>
            </a:r>
            <a:endParaRPr lang="en-US" sz="2200" dirty="0" smtClean="0"/>
          </a:p>
          <a:p>
            <a:pPr>
              <a:buNone/>
            </a:pPr>
            <a:r>
              <a:rPr lang="en-US" sz="2200" dirty="0" smtClean="0"/>
              <a:t>That the state and local shares of school funding be determined consistently with regard to local capacity to fund schools</a:t>
            </a:r>
          </a:p>
          <a:p>
            <a:pPr lvl="1"/>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sp>
        <p:nvSpPr>
          <p:cNvPr id="6" name="Rectangle 5"/>
          <p:cNvSpPr/>
          <p:nvPr/>
        </p:nvSpPr>
        <p:spPr>
          <a:xfrm>
            <a:off x="762000" y="1418272"/>
            <a:ext cx="7696200" cy="1477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lvl="0" algn="ctr">
              <a:defRPr/>
            </a:pPr>
            <a:r>
              <a:rPr lang="en-US" dirty="0" smtClean="0">
                <a:solidFill>
                  <a:schemeClr val="bg1"/>
                </a:solidFill>
                <a:latin typeface="Tahoma" pitchFamily="34" charset="0"/>
                <a:ea typeface="Tahoma" pitchFamily="34" charset="0"/>
                <a:cs typeface="Tahoma" pitchFamily="34" charset="0"/>
              </a:rPr>
              <a:t>It is the intention of the general court, subject to appropriation, to assure fair and adequate minimum per student funding for public schools in the commonwealth by defining a </a:t>
            </a:r>
            <a:r>
              <a:rPr lang="en-US" u="sng" dirty="0" smtClean="0">
                <a:solidFill>
                  <a:schemeClr val="bg1"/>
                </a:solidFill>
                <a:latin typeface="Tahoma" pitchFamily="34" charset="0"/>
                <a:ea typeface="Tahoma" pitchFamily="34" charset="0"/>
                <a:cs typeface="Tahoma" pitchFamily="34" charset="0"/>
              </a:rPr>
              <a:t>foundation budget</a:t>
            </a:r>
            <a:r>
              <a:rPr lang="en-US" dirty="0" smtClean="0">
                <a:solidFill>
                  <a:schemeClr val="bg1"/>
                </a:solidFill>
                <a:latin typeface="Tahoma" pitchFamily="34" charset="0"/>
                <a:ea typeface="Tahoma" pitchFamily="34" charset="0"/>
                <a:cs typeface="Tahoma" pitchFamily="34" charset="0"/>
              </a:rPr>
              <a:t> and a </a:t>
            </a:r>
            <a:r>
              <a:rPr lang="en-US" u="sng" dirty="0" smtClean="0">
                <a:solidFill>
                  <a:schemeClr val="bg1"/>
                </a:solidFill>
                <a:latin typeface="Tahoma" pitchFamily="34" charset="0"/>
                <a:ea typeface="Tahoma" pitchFamily="34" charset="0"/>
                <a:cs typeface="Tahoma" pitchFamily="34" charset="0"/>
              </a:rPr>
              <a:t>standard of local funding effort</a:t>
            </a:r>
            <a:r>
              <a:rPr lang="en-US" dirty="0" smtClean="0">
                <a:solidFill>
                  <a:schemeClr val="bg1"/>
                </a:solidFill>
                <a:latin typeface="Tahoma" pitchFamily="34" charset="0"/>
                <a:ea typeface="Tahoma" pitchFamily="34" charset="0"/>
                <a:cs typeface="Tahoma" pitchFamily="34" charset="0"/>
              </a:rPr>
              <a:t> applicable to every city and town in the commonwealth.</a:t>
            </a:r>
          </a:p>
          <a:p>
            <a:pPr lvl="0" algn="r">
              <a:defRPr/>
            </a:pPr>
            <a:r>
              <a:rPr lang="en-US" i="1" dirty="0" smtClean="0">
                <a:solidFill>
                  <a:schemeClr val="bg1"/>
                </a:solidFill>
                <a:latin typeface="Tahoma" pitchFamily="34" charset="0"/>
                <a:ea typeface="Tahoma" pitchFamily="34" charset="0"/>
                <a:cs typeface="Tahoma" pitchFamily="34" charset="0"/>
              </a:rPr>
              <a:t>Chapter 70, Section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70: Three Basic Steps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a:p>
        </p:txBody>
      </p:sp>
      <p:graphicFrame>
        <p:nvGraphicFramePr>
          <p:cNvPr id="6" name="Content Placeholder 5"/>
          <p:cNvGraphicFramePr>
            <a:graphicFrameLocks/>
          </p:cNvGraphicFramePr>
          <p:nvPr/>
        </p:nvGraphicFramePr>
        <p:xfrm>
          <a:off x="533400" y="1219200"/>
          <a:ext cx="8001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idx="1"/>
          </p:nvPr>
        </p:nvSpPr>
        <p:spPr>
          <a:xfrm>
            <a:off x="457200" y="1905001"/>
            <a:ext cx="8077200" cy="3352799"/>
          </a:xfrm>
        </p:spPr>
        <p:txBody>
          <a:bodyPr>
            <a:normAutofit fontScale="92500" lnSpcReduction="10000"/>
          </a:bodyPr>
          <a:lstStyle/>
          <a:p>
            <a:pPr>
              <a:buNone/>
            </a:pPr>
            <a:r>
              <a:rPr lang="en-US" sz="2000" dirty="0" smtClean="0"/>
              <a:t>A district’s Chapter 70 aid is determined in three basic steps:</a:t>
            </a:r>
          </a:p>
          <a:p>
            <a:pPr marL="914400" lvl="1" indent="-457200">
              <a:buFont typeface="Georgia" pitchFamily="18" charset="0"/>
              <a:buAutoNum type="arabicPeriod"/>
            </a:pPr>
            <a:r>
              <a:rPr lang="en-US" dirty="0" smtClean="0"/>
              <a:t>It defines and calculates a </a:t>
            </a:r>
            <a:r>
              <a:rPr lang="en-US" b="1" dirty="0" smtClean="0"/>
              <a:t>foundation budget</a:t>
            </a:r>
            <a:r>
              <a:rPr lang="en-US" dirty="0" smtClean="0"/>
              <a:t>, an adequate funding level for each district, given the specific grades, programs, and demographic characteristics of its students. </a:t>
            </a:r>
          </a:p>
          <a:p>
            <a:pPr marL="914400" lvl="1" indent="-457200">
              <a:buNone/>
            </a:pPr>
            <a:r>
              <a:rPr lang="en-US" dirty="0" smtClean="0"/>
              <a:t>  </a:t>
            </a:r>
          </a:p>
          <a:p>
            <a:pPr marL="914400" lvl="1" indent="-457200">
              <a:buFont typeface="+mj-lt"/>
              <a:buAutoNum type="arabicPeriod" startAt="2"/>
            </a:pPr>
            <a:r>
              <a:rPr lang="en-US" dirty="0" smtClean="0"/>
              <a:t>It then determines an equitable </a:t>
            </a:r>
            <a:r>
              <a:rPr lang="en-US" b="1" dirty="0" smtClean="0"/>
              <a:t>local contribution</a:t>
            </a:r>
            <a:r>
              <a:rPr lang="en-US" dirty="0" smtClean="0"/>
              <a:t>, how much of that “foundation budget” should be paid for by each city and town’s property tax, based upon the relative wealth of the community.  </a:t>
            </a:r>
          </a:p>
          <a:p>
            <a:pPr marL="914400" lvl="1" indent="-457200">
              <a:buNone/>
            </a:pPr>
            <a:endParaRPr lang="en-US" dirty="0" smtClean="0"/>
          </a:p>
          <a:p>
            <a:pPr marL="914400" lvl="1" indent="-457200">
              <a:buFont typeface="+mj-lt"/>
              <a:buAutoNum type="arabicPeriod" startAt="3"/>
            </a:pPr>
            <a:r>
              <a:rPr lang="en-US" dirty="0" smtClean="0"/>
              <a:t>The remainder is funded by Chapter 70 (c70) </a:t>
            </a:r>
            <a:r>
              <a:rPr lang="en-US" b="1" dirty="0" smtClean="0"/>
              <a:t>state aid</a:t>
            </a:r>
            <a:r>
              <a:rPr lang="en-US" dirty="0" smtClean="0"/>
              <a:t>.</a:t>
            </a:r>
          </a:p>
          <a:p>
            <a:pPr marL="914400" lvl="1" indent="-457200">
              <a:buNone/>
            </a:pPr>
            <a:endParaRPr lang="en-US" dirty="0" smtClean="0"/>
          </a:p>
          <a:p>
            <a:endParaRPr lang="en-US" dirty="0"/>
          </a:p>
        </p:txBody>
      </p:sp>
      <p:sp>
        <p:nvSpPr>
          <p:cNvPr id="7" name="Rectangle 6"/>
          <p:cNvSpPr/>
          <p:nvPr/>
        </p:nvSpPr>
        <p:spPr>
          <a:xfrm>
            <a:off x="914400" y="5257800"/>
            <a:ext cx="71628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smtClean="0">
                <a:solidFill>
                  <a:prstClr val="white"/>
                </a:solidFill>
              </a:rPr>
              <a:t>Local Contribution + State Aid = a district’s Net School Spending (NSS) requirement.  This is the minimum amount that a district must spend to comply with state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Districts receive different levels of Chapter 70 aid, because their community’s ability to pay differs.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graphicFrame>
        <p:nvGraphicFramePr>
          <p:cNvPr id="6" name="Chart 5"/>
          <p:cNvGraphicFramePr/>
          <p:nvPr/>
        </p:nvGraphicFramePr>
        <p:xfrm>
          <a:off x="304800" y="1397000"/>
          <a:ext cx="7848600" cy="485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in School Funding Formula</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sp>
        <p:nvSpPr>
          <p:cNvPr id="6" name="Content Placeholder 5"/>
          <p:cNvSpPr txBox="1">
            <a:spLocks/>
          </p:cNvSpPr>
          <p:nvPr/>
        </p:nvSpPr>
        <p:spPr bwMode="auto">
          <a:xfrm>
            <a:off x="609600" y="1524000"/>
            <a:ext cx="381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dirty="0" smtClean="0"/>
              <a:t>Foundation Budget</a:t>
            </a:r>
          </a:p>
          <a:p>
            <a:pPr marL="342900" indent="-342900" fontAlgn="base">
              <a:spcBef>
                <a:spcPct val="20000"/>
              </a:spcBef>
              <a:spcAft>
                <a:spcPct val="0"/>
              </a:spcAft>
              <a:buFont typeface="Arial" pitchFamily="34" charset="0"/>
              <a:buChar char="•"/>
            </a:pPr>
            <a:r>
              <a:rPr lang="en-US" sz="2400" dirty="0" smtClean="0"/>
              <a:t>Enrollment</a:t>
            </a:r>
          </a:p>
          <a:p>
            <a:pPr marL="342900" indent="-342900" fontAlgn="base">
              <a:spcBef>
                <a:spcPct val="20000"/>
              </a:spcBef>
              <a:spcAft>
                <a:spcPct val="0"/>
              </a:spcAft>
              <a:buFont typeface="Arial" pitchFamily="34" charset="0"/>
              <a:buChar char="•"/>
            </a:pPr>
            <a:r>
              <a:rPr lang="en-US" sz="2400" dirty="0" smtClean="0"/>
              <a:t>Wage Adjustment Factor</a:t>
            </a:r>
          </a:p>
          <a:p>
            <a:pPr marL="342900" indent="-342900" fontAlgn="base">
              <a:spcBef>
                <a:spcPct val="20000"/>
              </a:spcBef>
              <a:spcAft>
                <a:spcPct val="0"/>
              </a:spcAft>
              <a:buFont typeface="Arial" pitchFamily="34" charset="0"/>
              <a:buChar char="•"/>
            </a:pPr>
            <a:r>
              <a:rPr lang="en-US" sz="2400" dirty="0" smtClean="0"/>
              <a:t>Inflation</a:t>
            </a:r>
          </a:p>
        </p:txBody>
      </p:sp>
      <p:sp>
        <p:nvSpPr>
          <p:cNvPr id="7" name="Content Placeholder 6"/>
          <p:cNvSpPr txBox="1">
            <a:spLocks/>
          </p:cNvSpPr>
          <p:nvPr/>
        </p:nvSpPr>
        <p:spPr bwMode="auto">
          <a:xfrm>
            <a:off x="4724400" y="1524000"/>
            <a:ext cx="381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dirty="0" smtClean="0"/>
              <a:t>Local Contribution</a:t>
            </a:r>
          </a:p>
          <a:p>
            <a:pPr marL="342900" indent="-342900" fontAlgn="base">
              <a:spcBef>
                <a:spcPct val="20000"/>
              </a:spcBef>
              <a:spcAft>
                <a:spcPct val="0"/>
              </a:spcAft>
              <a:buFont typeface="Arial" pitchFamily="34" charset="0"/>
              <a:buChar char="•"/>
            </a:pPr>
            <a:r>
              <a:rPr lang="en-US" sz="2400" dirty="0" smtClean="0"/>
              <a:t>Property value</a:t>
            </a:r>
          </a:p>
          <a:p>
            <a:pPr marL="342900" indent="-342900" fontAlgn="base">
              <a:spcBef>
                <a:spcPct val="20000"/>
              </a:spcBef>
              <a:spcAft>
                <a:spcPct val="0"/>
              </a:spcAft>
              <a:buFont typeface="Arial" pitchFamily="34" charset="0"/>
              <a:buChar char="•"/>
            </a:pPr>
            <a:r>
              <a:rPr lang="en-US" sz="2400" dirty="0" smtClean="0"/>
              <a:t>Income</a:t>
            </a:r>
          </a:p>
          <a:p>
            <a:pPr marL="342900" indent="-342900" fontAlgn="base">
              <a:spcBef>
                <a:spcPct val="20000"/>
              </a:spcBef>
              <a:spcAft>
                <a:spcPct val="0"/>
              </a:spcAft>
              <a:buFont typeface="Arial" pitchFamily="34" charset="0"/>
              <a:buChar char="•"/>
            </a:pPr>
            <a:r>
              <a:rPr lang="en-US" sz="2400" dirty="0" smtClean="0"/>
              <a:t>Municipal Revenue Growth Factor</a:t>
            </a:r>
          </a:p>
        </p:txBody>
      </p:sp>
      <p:sp>
        <p:nvSpPr>
          <p:cNvPr id="8" name="Rectangle 7"/>
          <p:cNvSpPr/>
          <p:nvPr/>
        </p:nvSpPr>
        <p:spPr>
          <a:xfrm>
            <a:off x="990600" y="4963488"/>
            <a:ext cx="71628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a:solidFill>
                  <a:prstClr val="white"/>
                </a:solidFill>
              </a:rPr>
              <a:t>These six factors work together to determine a district’s c70 aid</a:t>
            </a:r>
            <a:r>
              <a:rPr lang="en-US" sz="2000" dirty="0" smtClean="0">
                <a:solidFill>
                  <a:prstClr val="white"/>
                </a:solidFill>
              </a:rPr>
              <a:t>.  Both the foundation budget and local contribution are calculated annually to reflect current local conditions.</a:t>
            </a:r>
            <a:endParaRPr lang="en-US" sz="2000"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Foundation budgets reflect meaningful differences in enrollment, student characteristics, and geographic differences in wages. </a:t>
            </a:r>
            <a:endParaRPr lang="en-US" sz="24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a:p>
        </p:txBody>
      </p:sp>
      <p:graphicFrame>
        <p:nvGraphicFramePr>
          <p:cNvPr id="15" name="Chart 14"/>
          <p:cNvGraphicFramePr/>
          <p:nvPr/>
        </p:nvGraphicFramePr>
        <p:xfrm>
          <a:off x="457200" y="2057400"/>
          <a:ext cx="77724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p:cNvGraphicFramePr>
            <a:graphicFrameLocks/>
          </p:cNvGraphicFramePr>
          <p:nvPr/>
        </p:nvGraphicFramePr>
        <p:xfrm>
          <a:off x="533400" y="1524000"/>
          <a:ext cx="8001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a:p>
        </p:txBody>
      </p:sp>
      <p:sp>
        <p:nvSpPr>
          <p:cNvPr id="6" name="Title 1"/>
          <p:cNvSpPr>
            <a:spLocks noGrp="1"/>
          </p:cNvSpPr>
          <p:nvPr>
            <p:ph type="title"/>
          </p:nvPr>
        </p:nvSpPr>
        <p:spPr>
          <a:xfrm>
            <a:off x="609600" y="274638"/>
            <a:ext cx="7924800" cy="1143000"/>
          </a:xfrm>
        </p:spPr>
        <p:txBody>
          <a:bodyPr>
            <a:normAutofit/>
          </a:bodyPr>
          <a:lstStyle/>
          <a:p>
            <a:pPr eaLnBrk="1" hangingPunct="1"/>
            <a:r>
              <a:rPr lang="en-US" sz="2400" dirty="0" smtClean="0"/>
              <a:t>Foundation budget rates reflect differences in the cost of educating different types of students.</a:t>
            </a:r>
          </a:p>
        </p:txBody>
      </p:sp>
      <p:sp>
        <p:nvSpPr>
          <p:cNvPr id="8" name="Rectangle 7"/>
          <p:cNvSpPr/>
          <p:nvPr/>
        </p:nvSpPr>
        <p:spPr>
          <a:xfrm>
            <a:off x="5638800" y="3108573"/>
            <a:ext cx="3429000" cy="1200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dirty="0" smtClean="0"/>
              <a:t>The </a:t>
            </a:r>
            <a:r>
              <a:rPr lang="en-US" dirty="0"/>
              <a:t>Governor’s FY14 budget proposes to increase the out of district special education rate by $10,000 to $35,848</a:t>
            </a:r>
            <a:r>
              <a:rPr lang="en-US" dirty="0" smtClean="0"/>
              <a:t>.</a:t>
            </a:r>
            <a:endParaRPr lang="en-US" dirty="0"/>
          </a:p>
        </p:txBody>
      </p:sp>
      <p:graphicFrame>
        <p:nvGraphicFramePr>
          <p:cNvPr id="9" name="Chart 8"/>
          <p:cNvGraphicFramePr/>
          <p:nvPr/>
        </p:nvGraphicFramePr>
        <p:xfrm>
          <a:off x="228600" y="1752600"/>
          <a:ext cx="518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Brace 6"/>
          <p:cNvSpPr/>
          <p:nvPr/>
        </p:nvSpPr>
        <p:spPr>
          <a:xfrm rot="5400000">
            <a:off x="1638300" y="4686300"/>
            <a:ext cx="228600" cy="274320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57200" y="6172201"/>
            <a:ext cx="2590800" cy="307777"/>
          </a:xfrm>
          <a:prstGeom prst="rect">
            <a:avLst/>
          </a:prstGeom>
          <a:noFill/>
        </p:spPr>
        <p:txBody>
          <a:bodyPr wrap="square" rtlCol="0">
            <a:spAutoFit/>
          </a:bodyPr>
          <a:lstStyle/>
          <a:p>
            <a:pPr algn="ctr"/>
            <a:r>
              <a:rPr lang="en-US" sz="1400" b="1" dirty="0" smtClean="0"/>
              <a:t>Base Components</a:t>
            </a:r>
            <a:endParaRPr lang="en-US" sz="1400" b="1" dirty="0"/>
          </a:p>
        </p:txBody>
      </p:sp>
      <p:sp>
        <p:nvSpPr>
          <p:cNvPr id="11" name="Right Brace 10"/>
          <p:cNvSpPr/>
          <p:nvPr/>
        </p:nvSpPr>
        <p:spPr>
          <a:xfrm rot="5400000">
            <a:off x="4191000" y="4953000"/>
            <a:ext cx="228600" cy="220980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971800" y="6172201"/>
            <a:ext cx="2590800" cy="307777"/>
          </a:xfrm>
          <a:prstGeom prst="rect">
            <a:avLst/>
          </a:prstGeom>
          <a:noFill/>
        </p:spPr>
        <p:txBody>
          <a:bodyPr wrap="square" rtlCol="0">
            <a:spAutoFit/>
          </a:bodyPr>
          <a:lstStyle/>
          <a:p>
            <a:pPr algn="ctr"/>
            <a:r>
              <a:rPr lang="en-US" sz="1400" b="1" dirty="0" smtClean="0"/>
              <a:t>Costs Above the Base</a:t>
            </a:r>
            <a:endParaRPr lang="en-US" sz="1400" b="1" dirty="0"/>
          </a:p>
        </p:txBody>
      </p:sp>
      <p:graphicFrame>
        <p:nvGraphicFramePr>
          <p:cNvPr id="14" name="Content Placeholder 5"/>
          <p:cNvGraphicFramePr>
            <a:graphicFrameLocks/>
          </p:cNvGraphicFramePr>
          <p:nvPr/>
        </p:nvGraphicFramePr>
        <p:xfrm>
          <a:off x="533400" y="1371600"/>
          <a:ext cx="8001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3818</TotalTime>
  <Words>3809</Words>
  <Application>Microsoft Office PowerPoint</Application>
  <PresentationFormat>On-screen Show (4:3)</PresentationFormat>
  <Paragraphs>418</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2007_ESE_Template</vt:lpstr>
      <vt:lpstr>Microsoft Office Excel 97-2003 Worksheet</vt:lpstr>
      <vt:lpstr>Chapter 70</vt:lpstr>
      <vt:lpstr>Massachusetts School Revenues FY00-FY12 (in billions) </vt:lpstr>
      <vt:lpstr>Presentation Objectives</vt:lpstr>
      <vt:lpstr>Chapter 70 is the Commonwealth’s school funding statute</vt:lpstr>
      <vt:lpstr>Chapter 70: Three Basic Steps</vt:lpstr>
      <vt:lpstr>Districts receive different levels of Chapter 70 aid, because their community’s ability to pay differs.</vt:lpstr>
      <vt:lpstr>Key Factors in School Funding Formula</vt:lpstr>
      <vt:lpstr>Foundation budgets reflect meaningful differences in enrollment, student characteristics, and geographic differences in wages. </vt:lpstr>
      <vt:lpstr>Foundation budget rates reflect differences in the cost of educating different types of students.</vt:lpstr>
      <vt:lpstr>Foundation Budget FY14 Statewide Foundation Budget by Spending Category</vt:lpstr>
      <vt:lpstr>Local Contribution Establishing local ability to pay</vt:lpstr>
      <vt:lpstr>Determining each community’s target local share starts with the local share of statewide foundation.</vt:lpstr>
      <vt:lpstr>Individual communities’ target local shares are based on local property values and income, and foundation budget. </vt:lpstr>
      <vt:lpstr>Getting Closer To the Target Contribution Determining the Upcoming Year’s Required Local Contribution</vt:lpstr>
      <vt:lpstr>Each community transitions to its target local share at a different pace.</vt:lpstr>
      <vt:lpstr>Reaching the Targets Over Time</vt:lpstr>
      <vt:lpstr>Reaching the Targets Over Time</vt:lpstr>
      <vt:lpstr>Reaching the Targets Over Time</vt:lpstr>
      <vt:lpstr>The city or town’s required local contribution is allocated among the districts in which it is a member.</vt:lpstr>
      <vt:lpstr>FY14 Chapter 70 Aid Calculation  Preliminary</vt:lpstr>
      <vt:lpstr>Reaching the Targets Over Time</vt:lpstr>
      <vt:lpstr>Reaching the Targets Over Time</vt:lpstr>
      <vt:lpstr>Net School Spending v. Actual NSS</vt:lpstr>
      <vt:lpstr>Most districts spend in excess of their NSS spending requirement.</vt:lpstr>
      <vt:lpstr>Chapter 70 Website http://finance1.doe.mass.edu/chapter70/</vt:lpstr>
      <vt:lpstr>Chapter 70 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King</dc:creator>
  <cp:lastModifiedBy>Stephanie Fisk</cp:lastModifiedBy>
  <cp:revision>357</cp:revision>
  <dcterms:created xsi:type="dcterms:W3CDTF">2013-03-07T17:48:12Z</dcterms:created>
  <dcterms:modified xsi:type="dcterms:W3CDTF">2013-05-08T15:27:46Z</dcterms:modified>
</cp:coreProperties>
</file>