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9" r:id="rId9"/>
    <p:sldId id="264" r:id="rId10"/>
    <p:sldId id="270" r:id="rId11"/>
    <p:sldId id="268" r:id="rId12"/>
    <p:sldId id="271" r:id="rId13"/>
    <p:sldId id="265" r:id="rId14"/>
    <p:sldId id="272" r:id="rId15"/>
    <p:sldId id="266" r:id="rId16"/>
    <p:sldId id="267" r:id="rId1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846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908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981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8797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47335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9299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207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230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175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66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450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779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046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11/5/2021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398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915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703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54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A9DD4-6F1A-469B-BD11-641A6F2EA8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79906" y="581892"/>
            <a:ext cx="7182195" cy="4250884"/>
          </a:xfrm>
        </p:spPr>
        <p:txBody>
          <a:bodyPr/>
          <a:lstStyle/>
          <a:p>
            <a:br>
              <a:rPr lang="en-US" dirty="0"/>
            </a:br>
            <a:r>
              <a:rPr lang="en-US" dirty="0"/>
              <a:t>Investigating Unlawful Harassment</a:t>
            </a:r>
            <a:br>
              <a:rPr lang="en-US" dirty="0"/>
            </a:br>
            <a:r>
              <a:rPr lang="en-US" sz="4000" dirty="0"/>
              <a:t>Northgate School District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F99C7C-9A09-47EE-8B0F-AC9BE9E982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5158" y="4284326"/>
            <a:ext cx="7766936" cy="1659274"/>
          </a:xfrm>
        </p:spPr>
        <p:txBody>
          <a:bodyPr>
            <a:normAutofit/>
          </a:bodyPr>
          <a:lstStyle/>
          <a:p>
            <a:r>
              <a:rPr lang="en-US" dirty="0"/>
              <a:t>Patricia R. Andrews, Esq.</a:t>
            </a:r>
          </a:p>
          <a:p>
            <a:r>
              <a:rPr lang="en-US" dirty="0"/>
              <a:t>1500 Ardmore Boulevard, Suite 506</a:t>
            </a:r>
          </a:p>
          <a:p>
            <a:r>
              <a:rPr lang="en-US" dirty="0"/>
              <a:t>Pittsburgh, 15221</a:t>
            </a:r>
          </a:p>
        </p:txBody>
      </p:sp>
    </p:spTree>
    <p:extLst>
      <p:ext uri="{BB962C8B-B14F-4D97-AF65-F5344CB8AC3E}">
        <p14:creationId xmlns:p14="http://schemas.microsoft.com/office/powerpoint/2010/main" val="4204414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4EBB2-30DB-4F5C-A16B-DB366DF90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Conducting the Investigation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E9552-3513-4C9B-A618-4C1D11F4D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Building Principal conducts the investigation, unless the building principal is the subject of the Complaint</a:t>
            </a:r>
          </a:p>
        </p:txBody>
      </p:sp>
    </p:spTree>
    <p:extLst>
      <p:ext uri="{BB962C8B-B14F-4D97-AF65-F5344CB8AC3E}">
        <p14:creationId xmlns:p14="http://schemas.microsoft.com/office/powerpoint/2010/main" val="2489062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6958B-7BA6-4193-9DF3-AA64E1991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Conducting Investigation – Getting the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45860-E2E8-4E15-8080-3CCE6DA09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451349"/>
          </a:xfrm>
        </p:spPr>
        <p:txBody>
          <a:bodyPr>
            <a:normAutofit/>
          </a:bodyPr>
          <a:lstStyle/>
          <a:p>
            <a:r>
              <a:rPr lang="en-US" sz="2400" dirty="0"/>
              <a:t>Investigation includes –</a:t>
            </a:r>
          </a:p>
          <a:p>
            <a:pPr lvl="1"/>
            <a:r>
              <a:rPr lang="en-US" sz="2400" dirty="0"/>
              <a:t>Interview and statement from complainant</a:t>
            </a:r>
          </a:p>
          <a:p>
            <a:pPr lvl="1"/>
            <a:r>
              <a:rPr lang="en-US" sz="2400" dirty="0"/>
              <a:t>Interview and statement from alleged harasser </a:t>
            </a:r>
          </a:p>
          <a:p>
            <a:pPr lvl="1"/>
            <a:r>
              <a:rPr lang="en-US" sz="2400" dirty="0"/>
              <a:t>Interview and statement from other witnesses or people with knowledge relative to the incident, including other employees </a:t>
            </a:r>
          </a:p>
          <a:p>
            <a:pPr lvl="2"/>
            <a:r>
              <a:rPr lang="en-US" sz="2400" dirty="0"/>
              <a:t>Could include students – although, not the best witnesses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97392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00C0F-0DAA-4873-9B38-80874BA87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Conducting the Investigation – Getting the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A4CC6-09F0-48C2-8320-F433C5526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Evaluate any other information, documents, or materials relevant to the investigation</a:t>
            </a:r>
          </a:p>
          <a:p>
            <a:pPr lvl="1"/>
            <a:r>
              <a:rPr lang="en-US" sz="2200" dirty="0"/>
              <a:t>Is there video that exists?</a:t>
            </a:r>
          </a:p>
          <a:p>
            <a:pPr lvl="1"/>
            <a:r>
              <a:rPr lang="en-US" sz="2200" dirty="0"/>
              <a:t>Text messages?</a:t>
            </a:r>
          </a:p>
          <a:p>
            <a:pPr lvl="1"/>
            <a:r>
              <a:rPr lang="en-US" sz="2200" dirty="0"/>
              <a:t>Voice mail?</a:t>
            </a:r>
          </a:p>
          <a:p>
            <a:pPr lvl="1"/>
            <a:r>
              <a:rPr lang="en-US" sz="2200" dirty="0"/>
              <a:t>Letters?</a:t>
            </a:r>
          </a:p>
          <a:p>
            <a:r>
              <a:rPr lang="en-US" sz="2400" dirty="0"/>
              <a:t>Ask each person if they have any documents or materials relevant to the complaint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779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211FA-D229-4B01-8003-575AE2EE5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792" y="266700"/>
            <a:ext cx="8596668" cy="1320800"/>
          </a:xfrm>
        </p:spPr>
        <p:txBody>
          <a:bodyPr/>
          <a:lstStyle/>
          <a:p>
            <a:r>
              <a:rPr lang="en-US" dirty="0"/>
              <a:t>The Investigative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88A2E-5C66-4826-8494-B6494CD0A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497" y="2349794"/>
            <a:ext cx="8797752" cy="4508205"/>
          </a:xfrm>
        </p:spPr>
        <p:txBody>
          <a:bodyPr>
            <a:noAutofit/>
          </a:bodyPr>
          <a:lstStyle/>
          <a:p>
            <a:r>
              <a:rPr lang="en-US" sz="2400" dirty="0"/>
              <a:t>After obtaining all of the facts from all interested and involved parties –</a:t>
            </a:r>
          </a:p>
          <a:p>
            <a:r>
              <a:rPr lang="en-US" sz="2400" dirty="0"/>
              <a:t>The building principal should prepare a </a:t>
            </a:r>
            <a:r>
              <a:rPr lang="en-US" sz="2400" b="1" dirty="0"/>
              <a:t>written report </a:t>
            </a:r>
            <a:r>
              <a:rPr lang="en-US" sz="2400" dirty="0"/>
              <a:t>within 15 days after the conclusion of the investigation, unless additional time is required.</a:t>
            </a:r>
          </a:p>
        </p:txBody>
      </p:sp>
    </p:spTree>
    <p:extLst>
      <p:ext uri="{BB962C8B-B14F-4D97-AF65-F5344CB8AC3E}">
        <p14:creationId xmlns:p14="http://schemas.microsoft.com/office/powerpoint/2010/main" val="3586418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75D1A-DF19-4C2F-9040-CF3CB96F9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Investigation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6243E-0FC3-4E72-BE4D-72FF78AD6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THE REPORT </a:t>
            </a:r>
          </a:p>
          <a:p>
            <a:pPr lvl="1"/>
            <a:r>
              <a:rPr lang="en-US" sz="2400" dirty="0"/>
              <a:t>Summary of the investigation – Who was interviewed? What other information and materials were evaluated? </a:t>
            </a:r>
          </a:p>
          <a:p>
            <a:pPr lvl="1"/>
            <a:r>
              <a:rPr lang="en-US" sz="2400" dirty="0"/>
              <a:t>Determination of whether complaint is substantiated as factual and whether it violates school board policy</a:t>
            </a:r>
          </a:p>
          <a:p>
            <a:pPr lvl="1"/>
            <a:r>
              <a:rPr lang="en-US" sz="2400" dirty="0"/>
              <a:t>Recommended disposition of the complaint </a:t>
            </a:r>
          </a:p>
          <a:p>
            <a:r>
              <a:rPr lang="en-US" sz="2400" dirty="0"/>
              <a:t>Findings of the investigation should be provided to the complainant, the accused, and the Superintendent as soon as possible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7031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E9E91-51D3-43AC-BD0D-AE868F39E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DISTRICT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55949-7A74-4698-BD35-978BEF6F6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5901"/>
            <a:ext cx="8596668" cy="4555462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If investigation results in a finding that the complaint is factual and constitutes a violation of school board policies, the District will take prompt, corrective action to ensure conduct ceases and will not recur.</a:t>
            </a:r>
          </a:p>
          <a:p>
            <a:r>
              <a:rPr lang="en-US" sz="2400" dirty="0"/>
              <a:t>Examples: </a:t>
            </a:r>
          </a:p>
          <a:p>
            <a:pPr lvl="1"/>
            <a:r>
              <a:rPr lang="en-US" sz="2400" dirty="0"/>
              <a:t>Training </a:t>
            </a:r>
          </a:p>
          <a:p>
            <a:pPr lvl="1"/>
            <a:r>
              <a:rPr lang="en-US" sz="2400" dirty="0"/>
              <a:t>Disciplinary action, including termination if it is an employee</a:t>
            </a:r>
          </a:p>
          <a:p>
            <a:pPr lvl="1"/>
            <a:r>
              <a:rPr lang="en-US" sz="2400" dirty="0"/>
              <a:t>Disciplinary action, including suspension or expulsion if it is a student</a:t>
            </a:r>
          </a:p>
          <a:p>
            <a:pPr lvl="1"/>
            <a:r>
              <a:rPr lang="en-US" sz="2400" dirty="0"/>
              <a:t>Police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2406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D6A3B-DC27-4324-ADFC-6D32BE21D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4B863-FA06-42BF-BD73-9DE8522A2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Harassment is a concern faced by all public employers and is a matter of which all employees must be aware.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Not only is harassment improper and unprofessional, it is against the policies of  School District.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It is a violation of Federal and State laws.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All school employees have the crucial responsibility to conduct themselves in a manner that does not create an uncomfortable or hostile environment for employees and students.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911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2B88F-622A-48C2-9EC8-3A48A61D3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HARASSMENT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FEB7F-8B15-442F-98D7-D31D1C1AC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2551"/>
            <a:ext cx="8596668" cy="4688812"/>
          </a:xfrm>
        </p:spPr>
        <p:txBody>
          <a:bodyPr>
            <a:normAutofit fontScale="77500" lnSpcReduction="20000"/>
          </a:bodyPr>
          <a:lstStyle/>
          <a:p>
            <a:r>
              <a:rPr lang="en-US" sz="2600" dirty="0"/>
              <a:t>Harassment.  There are many types of illegal harassment.  </a:t>
            </a:r>
          </a:p>
          <a:p>
            <a:endParaRPr lang="en-US" sz="2600" dirty="0"/>
          </a:p>
          <a:p>
            <a:r>
              <a:rPr lang="en-US" sz="2600" dirty="0"/>
              <a:t>What to avoid and what look out for -</a:t>
            </a:r>
          </a:p>
          <a:p>
            <a:endParaRPr lang="en-US" sz="2600" dirty="0"/>
          </a:p>
          <a:p>
            <a:pPr algn="just"/>
            <a:r>
              <a:rPr lang="en-US" sz="2600" dirty="0"/>
              <a:t>Verbal or Non-Verbal Conduct relating to an individual’s:</a:t>
            </a:r>
          </a:p>
          <a:p>
            <a:pPr algn="just">
              <a:buFontTx/>
              <a:buChar char="•"/>
            </a:pPr>
            <a:r>
              <a:rPr lang="en-US" sz="2600" dirty="0"/>
              <a:t>	ethnic harassment: race, color, national 	origin, 	ancestry</a:t>
            </a:r>
          </a:p>
          <a:p>
            <a:pPr algn="just">
              <a:buFontTx/>
              <a:buChar char="•"/>
            </a:pPr>
            <a:r>
              <a:rPr lang="en-US" sz="2600" dirty="0"/>
              <a:t>	physical characteristics</a:t>
            </a:r>
          </a:p>
          <a:p>
            <a:pPr algn="just">
              <a:buFontTx/>
              <a:buChar char="•"/>
            </a:pPr>
            <a:r>
              <a:rPr lang="en-US" sz="2600" dirty="0"/>
              <a:t>	religion</a:t>
            </a:r>
          </a:p>
          <a:p>
            <a:pPr algn="just">
              <a:buFontTx/>
              <a:buChar char="•"/>
            </a:pPr>
            <a:r>
              <a:rPr lang="en-US" sz="2600" dirty="0"/>
              <a:t>	sexual orientation</a:t>
            </a:r>
          </a:p>
          <a:p>
            <a:pPr algn="just">
              <a:buFontTx/>
              <a:buChar char="•"/>
            </a:pPr>
            <a:r>
              <a:rPr lang="en-US" sz="2600" dirty="0"/>
              <a:t>	handicap/disability</a:t>
            </a:r>
          </a:p>
          <a:p>
            <a:pPr algn="just">
              <a:buFontTx/>
              <a:buChar char="•"/>
            </a:pPr>
            <a:r>
              <a:rPr lang="en-US" sz="2600" dirty="0"/>
              <a:t>	age</a:t>
            </a:r>
          </a:p>
          <a:p>
            <a:pPr algn="just">
              <a:buFontTx/>
              <a:buChar char="•"/>
            </a:pPr>
            <a:r>
              <a:rPr lang="en-US" sz="2600" dirty="0"/>
              <a:t>	gender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309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0886E-8821-4537-86DA-C40D09B20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HARASSMENT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5E2AE-D864-4903-9BDE-1ED9FED0E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24001"/>
            <a:ext cx="8596668" cy="4517362"/>
          </a:xfrm>
        </p:spPr>
        <p:txBody>
          <a:bodyPr/>
          <a:lstStyle/>
          <a:p>
            <a:pPr lvl="1">
              <a:buNone/>
            </a:pPr>
            <a:r>
              <a:rPr lang="en-US" sz="2400" dirty="0"/>
              <a:t>Basic types of harassment:</a:t>
            </a:r>
          </a:p>
          <a:p>
            <a:pPr lvl="1">
              <a:buNone/>
            </a:pPr>
            <a:endParaRPr lang="en-US" sz="2400" dirty="0"/>
          </a:p>
          <a:p>
            <a:pPr lvl="1"/>
            <a:r>
              <a:rPr lang="en-US" sz="2400" dirty="0"/>
              <a:t>Unwelcomed advances</a:t>
            </a:r>
          </a:p>
          <a:p>
            <a:pPr lvl="1"/>
            <a:r>
              <a:rPr lang="en-US" sz="2400" dirty="0"/>
              <a:t>Requests for sexual favors</a:t>
            </a:r>
          </a:p>
          <a:p>
            <a:pPr lvl="1"/>
            <a:r>
              <a:rPr lang="en-US" sz="2400" dirty="0"/>
              <a:t>Other verbal, graphic, or physical conduct of a   inappropriate nature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085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637BA-2423-4FF8-A7DC-D7C4DD2F0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UNLAWFUL HARASSMENT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66ED5-41FD-45F1-A1A5-8102AB3ADE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19200"/>
            <a:ext cx="8596668" cy="5334000"/>
          </a:xfrm>
        </p:spPr>
        <p:txBody>
          <a:bodyPr>
            <a:normAutofit/>
          </a:bodyPr>
          <a:lstStyle/>
          <a:p>
            <a:r>
              <a:rPr lang="en-US" sz="2400" dirty="0"/>
              <a:t>Requests for favors</a:t>
            </a:r>
          </a:p>
          <a:p>
            <a:endParaRPr lang="en-US" sz="2400" dirty="0"/>
          </a:p>
          <a:p>
            <a:pPr lvl="1"/>
            <a:r>
              <a:rPr lang="en-US" sz="2400" dirty="0"/>
              <a:t>Submission to such conduct is made either explicitly or implicitly a term or condition of an individual’s employment.</a:t>
            </a:r>
          </a:p>
          <a:p>
            <a:pPr lvl="1"/>
            <a:r>
              <a:rPr lang="en-US" sz="2400" dirty="0"/>
              <a:t>Submission to or rejection of such conduct by an individual is used as the basis for employment decisions.</a:t>
            </a:r>
          </a:p>
          <a:p>
            <a:pPr lvl="1"/>
            <a:r>
              <a:rPr lang="en-US" sz="2400" dirty="0"/>
              <a:t>Such conduct has the purpose or effect of unreasonably interfering with an individual’s work performance or creating an intimidating, hostile or offensive working environment.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055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EBE69-0C36-4E91-86FB-9A762DF62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UNLAWFUL HARASSMENT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A43E0-F840-45A9-B371-2C740B7CB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Unwelcomed advances</a:t>
            </a:r>
          </a:p>
          <a:p>
            <a:endParaRPr lang="en-US" sz="2400" dirty="0"/>
          </a:p>
          <a:p>
            <a:pPr lvl="1"/>
            <a:r>
              <a:rPr lang="en-US" sz="2400" dirty="0"/>
              <a:t>not solicited by the individual.</a:t>
            </a:r>
          </a:p>
          <a:p>
            <a:pPr lvl="1"/>
            <a:r>
              <a:rPr lang="en-US" sz="2400" dirty="0"/>
              <a:t>generally defined as being undesirable or unwanted or offensive to the harassed individual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024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828CF-73AC-42A7-BB88-81C06557C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UNLAWFUL HARASSMENT EXAMPLES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A252C05-7E63-4669-95DC-93C3006A31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352550"/>
            <a:ext cx="4184035" cy="468881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Derogatory remarks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Demeaning comments or behaviors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Mimicking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Name calling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Graffiti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Innuendo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Physical touching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Using unwanted terms of endearment</a:t>
            </a:r>
          </a:p>
          <a:p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AA6230F-AE2E-484E-A26F-E704005842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1352551"/>
            <a:ext cx="4184034" cy="46888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Gestures or comments of a sexual nature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Stalking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Bullying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Exploiting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Display or circulation of written materials or pictures or posters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Shunning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329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FF43AA0-66A7-40C0-980D-863B70D24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The complaint process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FDD430-8768-42C1-B17D-2D2510658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62101"/>
            <a:ext cx="8596668" cy="4479262"/>
          </a:xfrm>
        </p:spPr>
        <p:txBody>
          <a:bodyPr>
            <a:normAutofit/>
          </a:bodyPr>
          <a:lstStyle/>
          <a:p>
            <a:r>
              <a:rPr lang="en-US" sz="2400" dirty="0"/>
              <a:t>Step 1 – Reporting </a:t>
            </a:r>
          </a:p>
          <a:p>
            <a:r>
              <a:rPr lang="en-US" sz="2400" dirty="0"/>
              <a:t>Step 2 – Investigation</a:t>
            </a:r>
          </a:p>
          <a:p>
            <a:r>
              <a:rPr lang="en-US" sz="2400" dirty="0"/>
              <a:t>Step 3 – Investigative Report</a:t>
            </a:r>
          </a:p>
          <a:p>
            <a:r>
              <a:rPr lang="en-US" sz="2400" dirty="0"/>
              <a:t>Step 4 – District action</a:t>
            </a:r>
          </a:p>
          <a:p>
            <a:pPr lvl="1"/>
            <a:r>
              <a:rPr lang="en-US" sz="2400" dirty="0"/>
              <a:t>Appeal Procedure</a:t>
            </a:r>
          </a:p>
        </p:txBody>
      </p:sp>
    </p:spTree>
    <p:extLst>
      <p:ext uri="{BB962C8B-B14F-4D97-AF65-F5344CB8AC3E}">
        <p14:creationId xmlns:p14="http://schemas.microsoft.com/office/powerpoint/2010/main" val="3491598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6FB7E-75E0-4417-A2BC-83AE591F2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4D63C-6FF1-41C7-9578-DEF664B16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Reports will generally come to the Building Principal</a:t>
            </a:r>
          </a:p>
          <a:p>
            <a:pPr lvl="1"/>
            <a:r>
              <a:rPr lang="en-US" sz="1800" dirty="0"/>
              <a:t>Building Principal should immediately report to Superintendent</a:t>
            </a:r>
          </a:p>
          <a:p>
            <a:pPr lvl="1"/>
            <a:endParaRPr lang="en-US" dirty="0"/>
          </a:p>
          <a:p>
            <a:r>
              <a:rPr lang="en-US" sz="2400" dirty="0"/>
              <a:t>Should use the District’s report form</a:t>
            </a:r>
          </a:p>
          <a:p>
            <a:pPr lvl="1"/>
            <a:r>
              <a:rPr lang="en-US" sz="2000" dirty="0"/>
              <a:t>But oral reports are acceptable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sz="2400" dirty="0"/>
              <a:t>If report is made orally, provide the form and encourage the reporter to put it in writing.</a:t>
            </a:r>
          </a:p>
          <a:p>
            <a:pPr lvl="1"/>
            <a:r>
              <a:rPr lang="en-US" sz="1800" dirty="0"/>
              <a:t>If they do not, we must investigate the oral report</a:t>
            </a:r>
          </a:p>
        </p:txBody>
      </p:sp>
    </p:spTree>
    <p:extLst>
      <p:ext uri="{BB962C8B-B14F-4D97-AF65-F5344CB8AC3E}">
        <p14:creationId xmlns:p14="http://schemas.microsoft.com/office/powerpoint/2010/main" val="1710222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13856-7534-40D3-BDF8-E43D5E149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235" y="260350"/>
            <a:ext cx="9304866" cy="1320800"/>
          </a:xfrm>
        </p:spPr>
        <p:txBody>
          <a:bodyPr/>
          <a:lstStyle/>
          <a:p>
            <a:r>
              <a:rPr lang="en-US" dirty="0"/>
              <a:t>Conducting the Investigation – Getting the Facts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C23A0-DC97-4C07-9FD4-3286810B7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19301"/>
            <a:ext cx="8596668" cy="3352800"/>
          </a:xfrm>
        </p:spPr>
        <p:txBody>
          <a:bodyPr>
            <a:noAutofit/>
          </a:bodyPr>
          <a:lstStyle/>
          <a:p>
            <a:r>
              <a:rPr lang="en-US" sz="2400" dirty="0"/>
              <a:t>After receiving a complaint, the principal should immediately notify the Superintendent</a:t>
            </a:r>
          </a:p>
          <a:p>
            <a:r>
              <a:rPr lang="en-US" sz="2400" dirty="0"/>
              <a:t>School must conduct prompt, impartial, and thorough investigation to determine what happened</a:t>
            </a:r>
          </a:p>
          <a:p>
            <a:r>
              <a:rPr lang="en-US" sz="2400" dirty="0"/>
              <a:t>Assess interim action – separating complainant and alleged accuser</a:t>
            </a:r>
          </a:p>
        </p:txBody>
      </p:sp>
    </p:spTree>
    <p:extLst>
      <p:ext uri="{BB962C8B-B14F-4D97-AF65-F5344CB8AC3E}">
        <p14:creationId xmlns:p14="http://schemas.microsoft.com/office/powerpoint/2010/main" val="116757862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2666</TotalTime>
  <Words>727</Words>
  <Application>Microsoft Office PowerPoint</Application>
  <PresentationFormat>Widescreen</PresentationFormat>
  <Paragraphs>104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Facet</vt:lpstr>
      <vt:lpstr> Investigating Unlawful Harassment Northgate School District </vt:lpstr>
      <vt:lpstr>TYPES OF HARASSMENT</vt:lpstr>
      <vt:lpstr>TYPES OF HARASSMENT</vt:lpstr>
      <vt:lpstr>UNLAWFUL HARASSMENT</vt:lpstr>
      <vt:lpstr>UNLAWFUL HARASSMENT</vt:lpstr>
      <vt:lpstr>UNLAWFUL HARASSMENT EXAMPLES</vt:lpstr>
      <vt:lpstr>The complaint process</vt:lpstr>
      <vt:lpstr>Reporting</vt:lpstr>
      <vt:lpstr>Conducting the Investigation – Getting the Facts </vt:lpstr>
      <vt:lpstr>Conducting the Investigation</vt:lpstr>
      <vt:lpstr>Conducting Investigation – Getting the Facts</vt:lpstr>
      <vt:lpstr>Conducting the Investigation – Getting the Facts</vt:lpstr>
      <vt:lpstr>The Investigative Report</vt:lpstr>
      <vt:lpstr>The Investigation Report</vt:lpstr>
      <vt:lpstr>DISTRICT ACTION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Investigating Harassment Northgate School District </dc:title>
  <dc:creator>Angela Giglio</dc:creator>
  <cp:lastModifiedBy>Trish Andrews</cp:lastModifiedBy>
  <cp:revision>12</cp:revision>
  <cp:lastPrinted>2018-12-04T15:54:13Z</cp:lastPrinted>
  <dcterms:created xsi:type="dcterms:W3CDTF">2018-09-24T19:37:10Z</dcterms:created>
  <dcterms:modified xsi:type="dcterms:W3CDTF">2021-11-07T15:05:16Z</dcterms:modified>
</cp:coreProperties>
</file>