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5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9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4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3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75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4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4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6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DC3436C-1AC9-4FBC-8C85-398968079BB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8FF66BC-0342-42C6-87F3-177FC1924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estgatech.smartcatalogiq.com/en/2020-2021/Student-Catalog/Course-Descriptions/CUUL-Culinary-Arts/1000/CUUL-1120" TargetMode="External"/><Relationship Id="rId3" Type="http://schemas.openxmlformats.org/officeDocument/2006/relationships/hyperlink" Target="http://westgatech.smartcatalogiq.com/2020-2021/Student-Catalog/Course-Descriptions/CUUL-Culinary-Arts/1000/CUUL-1110" TargetMode="External"/><Relationship Id="rId7" Type="http://schemas.openxmlformats.org/officeDocument/2006/relationships/hyperlink" Target="http://westgatech.smartcatalogiq.com/en/2020-2021/Student-Catalog/Course-Descriptions/CUUL-Culinary-Arts/1000/CUUL-1110" TargetMode="External"/><Relationship Id="rId2" Type="http://schemas.openxmlformats.org/officeDocument/2006/relationships/hyperlink" Target="http://westgatech.smartcatalogiq.com/2020-2021/Student-Catalog/Course-Descriptions/CUUL-Culinary-Arts/1000/CUUL-1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stgatech.smartcatalogiq.com/en/2020-2021/Student-Catalog/Course-Descriptions/CUUL-Culinary-Arts/1000/CUUL-1000" TargetMode="External"/><Relationship Id="rId5" Type="http://schemas.openxmlformats.org/officeDocument/2006/relationships/hyperlink" Target="http://westgatech.smartcatalogiq.com/2020-2021/Student-Catalog/Course-Descriptions/CUUL-Culinary-Arts/1000/CUUL-1129" TargetMode="External"/><Relationship Id="rId4" Type="http://schemas.openxmlformats.org/officeDocument/2006/relationships/hyperlink" Target="http://westgatech.smartcatalogiq.com/2020-2021/Student-Catalog/Course-Descriptions/CUUL-Culinary-Arts/1000/CUUL-112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estgatech.smartcatalogiq.com/2020-2021/Student-Catalog/Course-Descriptions/CUUL-Culinary-Arts/1000/CUUL-1129" TargetMode="External"/><Relationship Id="rId3" Type="http://schemas.openxmlformats.org/officeDocument/2006/relationships/hyperlink" Target="http://westgatech.smartcatalogiq.com/2020-2021/Student-Catalog/Course-Descriptions/CUUL-Culinary-Arts/1000/CUUL-1110" TargetMode="External"/><Relationship Id="rId7" Type="http://schemas.openxmlformats.org/officeDocument/2006/relationships/hyperlink" Target="http://westgatech.smartcatalogiq.com/2020-2021/Student-Catalog/Course-Descriptions/CUUL-Culinary-Arts/2000/CUUL-2250" TargetMode="External"/><Relationship Id="rId2" Type="http://schemas.openxmlformats.org/officeDocument/2006/relationships/hyperlink" Target="http://westgatech.smartcatalogiq.com/2020-2021/Student-Catalog/Course-Descriptions/MATH-Mathematics/1000/MATH-10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stgatech.smartcatalogiq.com/2020-2021/Student-Catalog/Course-Descriptions/CUUL-Culinary-Arts/1000/CUUL-1370" TargetMode="External"/><Relationship Id="rId5" Type="http://schemas.openxmlformats.org/officeDocument/2006/relationships/hyperlink" Target="http://westgatech.smartcatalogiq.com/2020-2021/Student-Catalog/Course-Descriptions/CUUL-Culinary-Arts/1000/CUUL-1220" TargetMode="External"/><Relationship Id="rId10" Type="http://schemas.openxmlformats.org/officeDocument/2006/relationships/hyperlink" Target="http://westgatech.smartcatalogiq.com/2020-2021/Student-Catalog/Course-Descriptions/CUUL-Culinary-Arts/2000/CUUL-2160" TargetMode="External"/><Relationship Id="rId4" Type="http://schemas.openxmlformats.org/officeDocument/2006/relationships/hyperlink" Target="http://westgatech.smartcatalogiq.com/2020-2021/Student-Catalog/Course-Descriptions/CUUL-Culinary-Arts/1000/CUUL-1120" TargetMode="External"/><Relationship Id="rId9" Type="http://schemas.openxmlformats.org/officeDocument/2006/relationships/hyperlink" Target="http://westgatech.smartcatalogiq.com/2020-2021/Student-Catalog/Course-Descriptions/CUUL-Culinary-Arts/1000/CUUL-132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estgatech.smartcatalogiq.com/2020-2021/Student-Catalog/Course-Descriptions/CUUL-Culinary-Arts/1000/CUUL-1120" TargetMode="External"/><Relationship Id="rId13" Type="http://schemas.openxmlformats.org/officeDocument/2006/relationships/hyperlink" Target="http://westgatech.smartcatalogiq.com/2020-2021/Student-Catalog/Course-Descriptions/CUUL-Culinary-Arts/2000/CUUL-2130" TargetMode="External"/><Relationship Id="rId3" Type="http://schemas.openxmlformats.org/officeDocument/2006/relationships/hyperlink" Target="http://westgatech.smartcatalogiq.com/2020-2021/Student-Catalog/Course-Descriptions/ENGL-English/1000/ENGL-1010" TargetMode="External"/><Relationship Id="rId7" Type="http://schemas.openxmlformats.org/officeDocument/2006/relationships/hyperlink" Target="http://westgatech.smartcatalogiq.com/2020-2021/Student-Catalog/Course-Descriptions/CUUL-Culinary-Arts/1000/CUUL-1110" TargetMode="External"/><Relationship Id="rId12" Type="http://schemas.openxmlformats.org/officeDocument/2006/relationships/hyperlink" Target="http://westgatech.smartcatalogiq.com/2020-2021/Student-Catalog/Course-Descriptions/CUUL-Culinary-Arts/1000/CUUL-1370" TargetMode="External"/><Relationship Id="rId2" Type="http://schemas.openxmlformats.org/officeDocument/2006/relationships/hyperlink" Target="http://westgatech.smartcatalogiq.com/2020-2021/Student-Catalog/Course-Descriptions/EMPL-Employability-Skills/1000/EMPL-1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stgatech.smartcatalogiq.com/2020-2021/Student-Catalog/Course-Descriptions/CUUL-Culinary-Arts/1000/CUUL-1000" TargetMode="External"/><Relationship Id="rId11" Type="http://schemas.openxmlformats.org/officeDocument/2006/relationships/hyperlink" Target="http://westgatech.smartcatalogiq.com/2020-2021/Student-Catalog/Course-Descriptions/CUUL-Culinary-Arts/1000/CUUL-1320" TargetMode="External"/><Relationship Id="rId5" Type="http://schemas.openxmlformats.org/officeDocument/2006/relationships/hyperlink" Target="http://westgatech.smartcatalogiq.com/2020-2021/Student-Catalog/Course-Descriptions/COMP-Introduction-to-Computer-Literacy/1000/COMP-1000" TargetMode="External"/><Relationship Id="rId15" Type="http://schemas.openxmlformats.org/officeDocument/2006/relationships/hyperlink" Target="http://westgatech.smartcatalogiq.com/2020-2021/Student-Catalog/Course-Descriptions/CUUL-Culinary-Arts/2000/CUUL-2190" TargetMode="External"/><Relationship Id="rId10" Type="http://schemas.openxmlformats.org/officeDocument/2006/relationships/hyperlink" Target="http://westgatech.smartcatalogiq.com/2020-2021/Student-Catalog/Course-Descriptions/CUUL-Culinary-Arts/1000/CUUL-1220" TargetMode="External"/><Relationship Id="rId4" Type="http://schemas.openxmlformats.org/officeDocument/2006/relationships/hyperlink" Target="http://westgatech.smartcatalogiq.com/2020-2021/Student-Catalog/Course-Descriptions/MATH-Mathematics/1000/MATH-1012" TargetMode="External"/><Relationship Id="rId9" Type="http://schemas.openxmlformats.org/officeDocument/2006/relationships/hyperlink" Target="http://westgatech.smartcatalogiq.com/2020-2021/Student-Catalog/Course-Descriptions/CUUL-Culinary-Arts/1000/CUUL-1129" TargetMode="External"/><Relationship Id="rId14" Type="http://schemas.openxmlformats.org/officeDocument/2006/relationships/hyperlink" Target="http://westgatech.smartcatalogiq.com/2020-2021/Student-Catalog/Course-Descriptions/CUUL-Culinary-Arts/2000/CUUL-216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future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0A4DE-B474-4227-B078-527FE46E9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Callaway Kitchen Tour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487E10-D568-4EBD-8E94-D093C4552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Culinary Arts Dual Enrollment Program</a:t>
            </a:r>
          </a:p>
        </p:txBody>
      </p:sp>
    </p:spTree>
    <p:extLst>
      <p:ext uri="{BB962C8B-B14F-4D97-AF65-F5344CB8AC3E}">
        <p14:creationId xmlns:p14="http://schemas.microsoft.com/office/powerpoint/2010/main" val="353856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772AF-2F2E-4BAF-B427-1CB27C1E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and Certificate Options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536C0-AF2E-4C2F-B6C7-7FE34A2E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Monday-Thursday, 12:30-3:30p, Callaway Kitchen</a:t>
            </a:r>
          </a:p>
          <a:p>
            <a:r>
              <a:rPr lang="en-US" dirty="0"/>
              <a:t>Certificates: Prep Cook (spring), Food Production Worker (next academic year)</a:t>
            </a:r>
          </a:p>
          <a:p>
            <a:endParaRPr lang="en-US" dirty="0"/>
          </a:p>
          <a:p>
            <a:pPr lvl="1"/>
            <a:r>
              <a:rPr lang="en-US" dirty="0"/>
              <a:t>Prep Cook: The Prep Cook certificate program provides skills for entry into the food services preparation area as a prep cook. Topics include food services history, safety and sanitation, purchasing and food control, nutrition and menu development and design, along with the principles of cooking.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Food Production Worker: The Food Production Worker I certificate program is designed to provide basic entry-level skills for employment in the food service industry as prep cooks and banquet/service prep workers.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91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6A575-BA4C-4629-8556-DCDCA2C4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Sequence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846C8C-39C3-4DB0-9484-6124246F9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78898"/>
              </p:ext>
            </p:extLst>
          </p:nvPr>
        </p:nvGraphicFramePr>
        <p:xfrm>
          <a:off x="6096000" y="2718707"/>
          <a:ext cx="5117814" cy="280416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329392012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1713726218"/>
                    </a:ext>
                  </a:extLst>
                </a:gridCol>
                <a:gridCol w="355314">
                  <a:extLst>
                    <a:ext uri="{9D8B030D-6E8A-4147-A177-3AD203B41FA5}">
                      <a16:colId xmlns:a16="http://schemas.microsoft.com/office/drawing/2014/main" val="16289914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2"/>
                        </a:rPr>
                        <a:t>CUUL 1000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0C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6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C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14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dirty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Culinary Arts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B016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15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6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18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0015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15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5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846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3"/>
                        </a:rPr>
                        <a:t>CUUL 1110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4014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18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14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Safety and Sanitation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F018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18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17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027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4"/>
                        </a:rPr>
                        <a:t>CUUL 1120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14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Principles of Cooking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3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17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1BD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1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B017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17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17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1B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514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5"/>
                        </a:rPr>
                        <a:t>CUUL 1129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2014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1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14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14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Restaurant Operations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A01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1B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1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1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101B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B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1B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B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976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C0B542-DDC4-4FC1-9100-57A8472B60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57178"/>
              </p:ext>
            </p:extLst>
          </p:nvPr>
        </p:nvGraphicFramePr>
        <p:xfrm>
          <a:off x="550898" y="2718707"/>
          <a:ext cx="5117814" cy="2430760"/>
        </p:xfrm>
        <a:graphic>
          <a:graphicData uri="http://schemas.openxmlformats.org/drawingml/2006/table">
            <a:tbl>
              <a:tblPr/>
              <a:tblGrid>
                <a:gridCol w="787356">
                  <a:extLst>
                    <a:ext uri="{9D8B030D-6E8A-4147-A177-3AD203B41FA5}">
                      <a16:colId xmlns:a16="http://schemas.microsoft.com/office/drawing/2014/main" val="309238081"/>
                    </a:ext>
                  </a:extLst>
                </a:gridCol>
                <a:gridCol w="3149424">
                  <a:extLst>
                    <a:ext uri="{9D8B030D-6E8A-4147-A177-3AD203B41FA5}">
                      <a16:colId xmlns:a16="http://schemas.microsoft.com/office/drawing/2014/main" val="276388913"/>
                    </a:ext>
                  </a:extLst>
                </a:gridCol>
                <a:gridCol w="1181034">
                  <a:extLst>
                    <a:ext uri="{9D8B030D-6E8A-4147-A177-3AD203B41FA5}">
                      <a16:colId xmlns:a16="http://schemas.microsoft.com/office/drawing/2014/main" val="2294835258"/>
                    </a:ext>
                  </a:extLst>
                </a:gridCol>
              </a:tblGrid>
              <a:tr h="80466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6"/>
                        </a:rPr>
                        <a:t>CUUL 1000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90D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E2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D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E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dirty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Culinary Arts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90E2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E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E2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E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80E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E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E3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D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21690"/>
                  </a:ext>
                </a:extLst>
              </a:tr>
              <a:tr h="81305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7"/>
                        </a:rPr>
                        <a:t>CUUL 1110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60E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E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Safety and Sanitation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70E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D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E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E0DD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DD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DD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755550"/>
                  </a:ext>
                </a:extLst>
              </a:tr>
              <a:tr h="813050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8"/>
                        </a:rPr>
                        <a:t>CUUL 1120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F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Principles of Cooking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90F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F4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9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F1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70270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1453C9-C4ED-41BA-BBA2-D99A8A2C86F0}"/>
              </a:ext>
            </a:extLst>
          </p:cNvPr>
          <p:cNvSpPr txBox="1"/>
          <p:nvPr/>
        </p:nvSpPr>
        <p:spPr>
          <a:xfrm>
            <a:off x="964734" y="1795244"/>
            <a:ext cx="3003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Prep Cook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A5306-6B40-4656-ACE5-70708EF46462}"/>
              </a:ext>
            </a:extLst>
          </p:cNvPr>
          <p:cNvSpPr txBox="1"/>
          <p:nvPr/>
        </p:nvSpPr>
        <p:spPr>
          <a:xfrm>
            <a:off x="6501208" y="1795243"/>
            <a:ext cx="4307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Food Production Worker</a:t>
            </a:r>
          </a:p>
        </p:txBody>
      </p:sp>
    </p:spTree>
    <p:extLst>
      <p:ext uri="{BB962C8B-B14F-4D97-AF65-F5344CB8AC3E}">
        <p14:creationId xmlns:p14="http://schemas.microsoft.com/office/powerpoint/2010/main" val="360809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F1BF-E822-4CA5-A9D4-C10B8FD9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Certificate Options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786DB89-3EF0-462A-B008-795FB30D5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765278"/>
              </p:ext>
            </p:extLst>
          </p:nvPr>
        </p:nvGraphicFramePr>
        <p:xfrm>
          <a:off x="635929" y="2327197"/>
          <a:ext cx="4913843" cy="3986916"/>
        </p:xfrm>
        <a:graphic>
          <a:graphicData uri="http://schemas.openxmlformats.org/drawingml/2006/table">
            <a:tbl>
              <a:tblPr/>
              <a:tblGrid>
                <a:gridCol w="914538">
                  <a:extLst>
                    <a:ext uri="{9D8B030D-6E8A-4147-A177-3AD203B41FA5}">
                      <a16:colId xmlns:a16="http://schemas.microsoft.com/office/drawing/2014/main" val="127363655"/>
                    </a:ext>
                  </a:extLst>
                </a:gridCol>
                <a:gridCol w="3658152">
                  <a:extLst>
                    <a:ext uri="{9D8B030D-6E8A-4147-A177-3AD203B41FA5}">
                      <a16:colId xmlns:a16="http://schemas.microsoft.com/office/drawing/2014/main" val="497670398"/>
                    </a:ext>
                  </a:extLst>
                </a:gridCol>
                <a:gridCol w="341153">
                  <a:extLst>
                    <a:ext uri="{9D8B030D-6E8A-4147-A177-3AD203B41FA5}">
                      <a16:colId xmlns:a16="http://schemas.microsoft.com/office/drawing/2014/main" val="364998908"/>
                    </a:ext>
                  </a:extLst>
                </a:gridCol>
              </a:tblGrid>
              <a:tr h="463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2"/>
                        </a:rPr>
                        <a:t>MATH 1012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E03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37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3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2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Foundations of Mathematics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8037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3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37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603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3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30480"/>
                  </a:ext>
                </a:extLst>
              </a:tr>
              <a:tr h="463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3"/>
                        </a:rPr>
                        <a:t>CUUL 1110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0042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2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1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Safety and Sanitation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004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3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5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D03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3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3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4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933098"/>
                  </a:ext>
                </a:extLst>
              </a:tr>
              <a:tr h="463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4"/>
                        </a:rPr>
                        <a:t>CUUL 1120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C051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1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52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Principles of Cooking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0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4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804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4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4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5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37339"/>
                  </a:ext>
                </a:extLst>
              </a:tr>
              <a:tr h="463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5"/>
                        </a:rPr>
                        <a:t>CUUL 1220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8052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52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Baking Principles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F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5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4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5D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105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5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6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5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69069"/>
                  </a:ext>
                </a:extLst>
              </a:tr>
              <a:tr h="463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6"/>
                        </a:rPr>
                        <a:t>CUUL 1370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C05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5D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6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Nutrition and Menu Development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905D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5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5D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6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E05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5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5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6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60145"/>
                  </a:ext>
                </a:extLst>
              </a:tr>
              <a:tr h="46372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7"/>
                        </a:rPr>
                        <a:t>CUUL 2250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506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6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6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6A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Advanced Baking Principles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D06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6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6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6B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F06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6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6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6C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04131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065B93-E122-4FC5-8BDF-3E7D3E0C4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62408"/>
              </p:ext>
            </p:extLst>
          </p:nvPr>
        </p:nvGraphicFramePr>
        <p:xfrm>
          <a:off x="6096000" y="2327197"/>
          <a:ext cx="4913843" cy="3986916"/>
        </p:xfrm>
        <a:graphic>
          <a:graphicData uri="http://schemas.openxmlformats.org/drawingml/2006/table">
            <a:tbl>
              <a:tblPr/>
              <a:tblGrid>
                <a:gridCol w="914538">
                  <a:extLst>
                    <a:ext uri="{9D8B030D-6E8A-4147-A177-3AD203B41FA5}">
                      <a16:colId xmlns:a16="http://schemas.microsoft.com/office/drawing/2014/main" val="384007471"/>
                    </a:ext>
                  </a:extLst>
                </a:gridCol>
                <a:gridCol w="3658152">
                  <a:extLst>
                    <a:ext uri="{9D8B030D-6E8A-4147-A177-3AD203B41FA5}">
                      <a16:colId xmlns:a16="http://schemas.microsoft.com/office/drawing/2014/main" val="847868821"/>
                    </a:ext>
                  </a:extLst>
                </a:gridCol>
                <a:gridCol w="341153">
                  <a:extLst>
                    <a:ext uri="{9D8B030D-6E8A-4147-A177-3AD203B41FA5}">
                      <a16:colId xmlns:a16="http://schemas.microsoft.com/office/drawing/2014/main" val="1918019950"/>
                    </a:ext>
                  </a:extLst>
                </a:gridCol>
              </a:tblGrid>
              <a:tr h="66448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3"/>
                        </a:rPr>
                        <a:t>CUUL 1110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40B4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B4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4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Safety and Sanitation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00B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C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E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4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F0C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C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C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635300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4"/>
                        </a:rPr>
                        <a:t>CUUL 1120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A04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4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47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6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Principles of Cooking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304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48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07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A0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69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99913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8"/>
                        </a:rPr>
                        <a:t>CUUL 1129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406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7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6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6F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Restaurant Operations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F07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76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707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7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8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17742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5"/>
                        </a:rPr>
                        <a:t>CUUL 1220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A06F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6F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7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Baking Principles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808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8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E08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8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8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8D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500574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9"/>
                        </a:rPr>
                        <a:t>CUUL 1320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607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7C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9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Garde Manger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A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8D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708D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8D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8D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9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14372"/>
                  </a:ext>
                </a:extLst>
              </a:tr>
              <a:tr h="66448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0"/>
                        </a:rPr>
                        <a:t>CUUL 2160</a:t>
                      </a:r>
                      <a:endParaRPr lang="en-US" sz="17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709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9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9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7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Contemporary Cuisine</a:t>
                      </a:r>
                    </a:p>
                  </a:txBody>
                  <a:tcPr marL="73163" marR="45727" marT="73163" marB="73163" anchor="ctr">
                    <a:lnL w="12700" cap="flat" cmpd="sng" algn="ctr">
                      <a:solidFill>
                        <a:srgbClr val="D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9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87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7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73163" marR="73163" marT="73163" marB="73163" anchor="ctr">
                    <a:lnL w="12700" cap="flat" cmpd="sng" algn="ctr">
                      <a:solidFill>
                        <a:srgbClr val="809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9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9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98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33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235815E-1419-49A0-A038-C57C1BD030C6}"/>
              </a:ext>
            </a:extLst>
          </p:cNvPr>
          <p:cNvSpPr txBox="1"/>
          <p:nvPr/>
        </p:nvSpPr>
        <p:spPr>
          <a:xfrm>
            <a:off x="6937695" y="1777247"/>
            <a:ext cx="3431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Catering Specialist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B0D81D-706E-41DB-9729-973782E4FDC9}"/>
              </a:ext>
            </a:extLst>
          </p:cNvPr>
          <p:cNvSpPr txBox="1"/>
          <p:nvPr/>
        </p:nvSpPr>
        <p:spPr>
          <a:xfrm>
            <a:off x="635929" y="1734033"/>
            <a:ext cx="4929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Baking and Pastry Specialist</a:t>
            </a:r>
          </a:p>
        </p:txBody>
      </p:sp>
    </p:spTree>
    <p:extLst>
      <p:ext uri="{BB962C8B-B14F-4D97-AF65-F5344CB8AC3E}">
        <p14:creationId xmlns:p14="http://schemas.microsoft.com/office/powerpoint/2010/main" val="345176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79210-A9EB-43B0-AF17-90023A628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714" y="282430"/>
            <a:ext cx="9875520" cy="1356360"/>
          </a:xfrm>
        </p:spPr>
        <p:txBody>
          <a:bodyPr/>
          <a:lstStyle/>
          <a:p>
            <a:r>
              <a:rPr lang="en-US" dirty="0"/>
              <a:t>Culinary Arts Diploma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8E021-3C94-43FA-AAEA-CA07AB814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714" y="1259808"/>
            <a:ext cx="11488171" cy="4038600"/>
          </a:xfrm>
        </p:spPr>
        <p:txBody>
          <a:bodyPr/>
          <a:lstStyle/>
          <a:p>
            <a:r>
              <a:rPr lang="en-US" dirty="0"/>
              <a:t>Offered on the evening traditional schedule</a:t>
            </a:r>
          </a:p>
          <a:p>
            <a:r>
              <a:rPr lang="en-US" dirty="0"/>
              <a:t>The Culinary Arts diploma program is a sequence of courses that prepares students for the culinary profession. Learning opportunities develop academic, occupational, and professional knowledge and skills required for job acquisition, retention, and advancement. The program emphasizes a combination of culinary theory and practical application necessary for successful employment.</a:t>
            </a: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F11CE0-8DD5-48E9-ACA1-17C6D6FB16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67185"/>
              </p:ext>
            </p:extLst>
          </p:nvPr>
        </p:nvGraphicFramePr>
        <p:xfrm>
          <a:off x="360147" y="3481431"/>
          <a:ext cx="3255508" cy="2651760"/>
        </p:xfrm>
        <a:graphic>
          <a:graphicData uri="http://schemas.openxmlformats.org/drawingml/2006/table">
            <a:tbl>
              <a:tblPr/>
              <a:tblGrid>
                <a:gridCol w="755589">
                  <a:extLst>
                    <a:ext uri="{9D8B030D-6E8A-4147-A177-3AD203B41FA5}">
                      <a16:colId xmlns:a16="http://schemas.microsoft.com/office/drawing/2014/main" val="3046814679"/>
                    </a:ext>
                  </a:extLst>
                </a:gridCol>
                <a:gridCol w="1637773">
                  <a:extLst>
                    <a:ext uri="{9D8B030D-6E8A-4147-A177-3AD203B41FA5}">
                      <a16:colId xmlns:a16="http://schemas.microsoft.com/office/drawing/2014/main" val="1015601260"/>
                    </a:ext>
                  </a:extLst>
                </a:gridCol>
                <a:gridCol w="862146">
                  <a:extLst>
                    <a:ext uri="{9D8B030D-6E8A-4147-A177-3AD203B41FA5}">
                      <a16:colId xmlns:a16="http://schemas.microsoft.com/office/drawing/2014/main" val="753737460"/>
                    </a:ext>
                  </a:extLst>
                </a:gridCol>
              </a:tblGrid>
              <a:tr h="755564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2"/>
                        </a:rPr>
                        <a:t>EMPL 1000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B0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dirty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Interpersonal Relations and Professional Development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706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58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06A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6058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58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58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648172"/>
                  </a:ext>
                </a:extLst>
              </a:tr>
              <a:tr h="498868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3"/>
                        </a:rPr>
                        <a:t>ENGL 1010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6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6A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6D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dirty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English I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906A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6A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76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3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6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73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092675"/>
                  </a:ext>
                </a:extLst>
              </a:tr>
              <a:tr h="640642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4"/>
                        </a:rPr>
                        <a:t>MATH 1012</a:t>
                      </a:r>
                      <a:endParaRPr lang="en-US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C06D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76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6D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6D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Foundations of Mathematics</a:t>
                      </a:r>
                    </a:p>
                  </a:txBody>
                  <a:tcPr marL="76200" marR="47625" marT="76200" marB="76200" anchor="ctr">
                    <a:lnL w="12700" cap="flat" cmpd="sng" algn="ctr">
                      <a:solidFill>
                        <a:srgbClr val="6076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73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76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76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76200" marR="76200" marT="76200" marB="76200" anchor="ctr">
                    <a:lnL w="12700" cap="flat" cmpd="sng" algn="ctr">
                      <a:solidFill>
                        <a:srgbClr val="6073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73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73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73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87935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9DAFC10-9A29-4588-9161-0A1E97831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57955"/>
              </p:ext>
            </p:extLst>
          </p:nvPr>
        </p:nvGraphicFramePr>
        <p:xfrm>
          <a:off x="3731772" y="3481431"/>
          <a:ext cx="4044822" cy="465324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4291205149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816386814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2337707159"/>
                    </a:ext>
                  </a:extLst>
                </a:gridCol>
              </a:tblGrid>
              <a:tr h="39987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5"/>
                        </a:rPr>
                        <a:t>COMP 1000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A03B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3B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3B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dirty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Introduction to Computers Literacy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6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F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391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39457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F771505-7D85-4583-88F1-4F35335038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24544"/>
              </p:ext>
            </p:extLst>
          </p:nvPr>
        </p:nvGraphicFramePr>
        <p:xfrm>
          <a:off x="3731772" y="3946755"/>
          <a:ext cx="4044822" cy="675580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4217101285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2862133891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9853202"/>
                    </a:ext>
                  </a:extLst>
                </a:gridCol>
              </a:tblGrid>
              <a:tr h="6755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6"/>
                        </a:rPr>
                        <a:t>CUUL 1000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00EA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E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EA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EA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Culinary Arts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60E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DF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E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E4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B0DF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DF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DF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DF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71849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11F4F42-A69C-4096-8C03-B5B7F8768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632706"/>
              </p:ext>
            </p:extLst>
          </p:nvPr>
        </p:nvGraphicFramePr>
        <p:xfrm>
          <a:off x="3731772" y="4630725"/>
          <a:ext cx="4044822" cy="553673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3077916759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758712938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21667297"/>
                    </a:ext>
                  </a:extLst>
                </a:gridCol>
              </a:tblGrid>
              <a:tr h="55367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7"/>
                        </a:rPr>
                        <a:t>CUUL 1110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B0B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C5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B3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Safety and Sanitation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E0C5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C5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C5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2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F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99770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1660205-13CD-46C2-B54E-BA9FBE388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52850"/>
              </p:ext>
            </p:extLst>
          </p:nvPr>
        </p:nvGraphicFramePr>
        <p:xfrm>
          <a:off x="3731772" y="5171962"/>
          <a:ext cx="4044822" cy="596608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126046088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1800482344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2471392828"/>
                    </a:ext>
                  </a:extLst>
                </a:gridCol>
              </a:tblGrid>
              <a:tr h="596608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sng">
                          <a:solidFill>
                            <a:srgbClr val="000000"/>
                          </a:solidFill>
                          <a:effectLst/>
                          <a:latin typeface="Montserrat"/>
                          <a:hlinkClick r:id="rId8"/>
                        </a:rPr>
                        <a:t>CUUL 1120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80C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D6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C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C3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Principles of Cooking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A0D6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D4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D6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D6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60D4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D4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D4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D4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12705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445BEA8D-22B0-4545-962A-72387AFB8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561297"/>
              </p:ext>
            </p:extLst>
          </p:nvPr>
        </p:nvGraphicFramePr>
        <p:xfrm>
          <a:off x="3731772" y="5756875"/>
          <a:ext cx="4044822" cy="465324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1559148624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2833238913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2017929446"/>
                    </a:ext>
                  </a:extLst>
                </a:gridCol>
              </a:tblGrid>
              <a:tr h="18237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9"/>
                        </a:rPr>
                        <a:t>CUUL 1129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50C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C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C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Fundamentals of Restaurant Operations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C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45111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3686F7D1-2D70-42E4-B745-80DC13B89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87995"/>
              </p:ext>
            </p:extLst>
          </p:nvPr>
        </p:nvGraphicFramePr>
        <p:xfrm>
          <a:off x="7834653" y="3473042"/>
          <a:ext cx="4044822" cy="465324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2187227913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2915877580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1826417536"/>
                    </a:ext>
                  </a:extLst>
                </a:gridCol>
              </a:tblGrid>
              <a:tr h="37036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0"/>
                        </a:rPr>
                        <a:t>CUUL 1220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105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3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5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5B4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Baking Principles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0063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3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63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5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80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674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05649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0C256E0-E965-4713-8268-F48CA3821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96470"/>
              </p:ext>
            </p:extLst>
          </p:nvPr>
        </p:nvGraphicFramePr>
        <p:xfrm>
          <a:off x="7834653" y="3946755"/>
          <a:ext cx="4044822" cy="465324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1699221917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3409103623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4084484492"/>
                    </a:ext>
                  </a:extLst>
                </a:gridCol>
              </a:tblGrid>
              <a:tr h="37036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1"/>
                        </a:rPr>
                        <a:t>CUUL 1320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807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84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7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79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Garde Manger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F084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84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84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808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E2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95392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55CBAE9-F9B8-4E77-AF2C-B5D16184E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2182"/>
              </p:ext>
            </p:extLst>
          </p:nvPr>
        </p:nvGraphicFramePr>
        <p:xfrm>
          <a:off x="7834653" y="4442237"/>
          <a:ext cx="4044822" cy="465324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3301450873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2061337878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4286221579"/>
                    </a:ext>
                  </a:extLst>
                </a:gridCol>
              </a:tblGrid>
              <a:tr h="46532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2"/>
                        </a:rPr>
                        <a:t>CUUL 1370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505D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7B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D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D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Nutrition and Menu Development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B07B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07A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7B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7B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F07A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7A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7A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7A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002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5174B87-A7F7-4ED1-9D5A-D332C7441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11050"/>
              </p:ext>
            </p:extLst>
          </p:nvPr>
        </p:nvGraphicFramePr>
        <p:xfrm>
          <a:off x="7834653" y="4936167"/>
          <a:ext cx="4044822" cy="534099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2714658097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3381086743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1137764963"/>
                    </a:ext>
                  </a:extLst>
                </a:gridCol>
              </a:tblGrid>
              <a:tr h="534099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3"/>
                        </a:rPr>
                        <a:t>CUUL 2130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50F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00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F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Culinary Practicum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900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F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00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02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6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A0F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F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F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F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27468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4C189607-13FF-40A9-80A0-A20FA1B11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12058"/>
              </p:ext>
            </p:extLst>
          </p:nvPr>
        </p:nvGraphicFramePr>
        <p:xfrm>
          <a:off x="7834653" y="5505445"/>
          <a:ext cx="4044822" cy="639311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4003893885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1607300936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3738231815"/>
                    </a:ext>
                  </a:extLst>
                </a:gridCol>
              </a:tblGrid>
              <a:tr h="63931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4"/>
                        </a:rPr>
                        <a:t>CUUL 2160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E057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58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57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57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Contemporary Cuisine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D058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6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58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58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4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606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6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6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659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639184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66041DF-8F14-4BC0-8EA9-E31D6EBA7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42155"/>
              </p:ext>
            </p:extLst>
          </p:nvPr>
        </p:nvGraphicFramePr>
        <p:xfrm>
          <a:off x="7834653" y="6144756"/>
          <a:ext cx="4044822" cy="465324"/>
        </p:xfrm>
        <a:graphic>
          <a:graphicData uri="http://schemas.openxmlformats.org/drawingml/2006/table">
            <a:tbl>
              <a:tblPr/>
              <a:tblGrid>
                <a:gridCol w="622280">
                  <a:extLst>
                    <a:ext uri="{9D8B030D-6E8A-4147-A177-3AD203B41FA5}">
                      <a16:colId xmlns:a16="http://schemas.microsoft.com/office/drawing/2014/main" val="2295298263"/>
                    </a:ext>
                  </a:extLst>
                </a:gridCol>
                <a:gridCol w="2489121">
                  <a:extLst>
                    <a:ext uri="{9D8B030D-6E8A-4147-A177-3AD203B41FA5}">
                      <a16:colId xmlns:a16="http://schemas.microsoft.com/office/drawing/2014/main" val="1349837673"/>
                    </a:ext>
                  </a:extLst>
                </a:gridCol>
                <a:gridCol w="933421">
                  <a:extLst>
                    <a:ext uri="{9D8B030D-6E8A-4147-A177-3AD203B41FA5}">
                      <a16:colId xmlns:a16="http://schemas.microsoft.com/office/drawing/2014/main" val="1887541740"/>
                    </a:ext>
                  </a:extLst>
                </a:gridCol>
              </a:tblGrid>
              <a:tr h="46532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u="none" strike="noStrike">
                          <a:solidFill>
                            <a:srgbClr val="215487"/>
                          </a:solidFill>
                          <a:effectLst/>
                          <a:latin typeface="Montserrat"/>
                          <a:hlinkClick r:id="rId15"/>
                        </a:rPr>
                        <a:t>CUUL 2190</a:t>
                      </a:r>
                      <a:endParaRPr lang="en-US" sz="1200" b="0">
                        <a:solidFill>
                          <a:srgbClr val="525252"/>
                        </a:solidFill>
                        <a:effectLst/>
                        <a:latin typeface="Montserrat"/>
                      </a:endParaRP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F02A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3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02A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2A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>
                          <a:solidFill>
                            <a:srgbClr val="525252"/>
                          </a:solidFill>
                          <a:effectLst/>
                          <a:latin typeface="Montserrat"/>
                        </a:rPr>
                        <a:t>Principles of Culinary Leadership</a:t>
                      </a:r>
                    </a:p>
                  </a:txBody>
                  <a:tcPr marL="49782" marR="31114" marT="49782" marB="49782" anchor="ctr">
                    <a:lnL w="12700" cap="flat" cmpd="sng" algn="ctr">
                      <a:solidFill>
                        <a:srgbClr val="503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3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3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37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Montserrat"/>
                        </a:rPr>
                        <a:t>3</a:t>
                      </a:r>
                    </a:p>
                  </a:txBody>
                  <a:tcPr marL="49782" marR="49782" marT="49782" marB="49782" anchor="ctr">
                    <a:lnL w="12700" cap="flat" cmpd="sng" algn="ctr">
                      <a:solidFill>
                        <a:srgbClr val="603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3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3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361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10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55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7183-ECBD-49E3-815E-A4CA70B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Enrollment Admission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C12C-AE59-4D52-B0C5-07AADBD3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6" y="1770077"/>
            <a:ext cx="11199302" cy="484883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Be a high school Sophomore, Junior, or Senior </a:t>
            </a:r>
            <a:r>
              <a:rPr lang="en-US" sz="2500" u="sng" dirty="0"/>
              <a:t>on track for high school graduation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Complete the WGTC Dual Enrollment Admissions Application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Meet the minimum HOPE GPA or placement test scores required by WGTC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10th grade students interested in degree programs: submit PSAT/SAT/ACT/Accuplacer official test scores.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10th grade students interested in diploma or certificate programs: submit HOPE GPA of 2.0 or higher after completion of 9th grade </a:t>
            </a:r>
            <a:r>
              <a:rPr lang="en-US" u="sng" dirty="0"/>
              <a:t>or</a:t>
            </a:r>
            <a:r>
              <a:rPr lang="en-US" dirty="0"/>
              <a:t> official test scores.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11th and 12th grade students interested in degree programs: submit HOPE GPA of 2.6 or higher after completion of 10th grade </a:t>
            </a:r>
            <a:r>
              <a:rPr lang="en-US" u="sng" dirty="0"/>
              <a:t>or</a:t>
            </a:r>
            <a:r>
              <a:rPr lang="en-US" dirty="0"/>
              <a:t> official test scores.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11th and 12th grade students interested in diploma or certificate programs: submit HOPE GPA of 2.0 or higher after completion of 10th grade </a:t>
            </a:r>
            <a:r>
              <a:rPr lang="en-US" u="sng" dirty="0"/>
              <a:t>or</a:t>
            </a:r>
            <a:r>
              <a:rPr lang="en-US" dirty="0"/>
              <a:t> official test scores.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/>
              <a:t>Complete the Dual Enrollment Funding Application online at </a:t>
            </a:r>
            <a:r>
              <a:rPr lang="en-US" sz="2700" dirty="0">
                <a:hlinkClick r:id="rId2"/>
              </a:rPr>
              <a:t>www.GAfutures.org</a:t>
            </a:r>
            <a:endParaRPr lang="en-US" sz="27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/>
              <a:t>Once admitted, attend a Dual Enrollment Orientation session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23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93D2B-7EBE-4003-B568-3F9D0820E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Enrollment Registration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1C11-15DD-49D7-BBA9-A45F3084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WGTC High School Coordinator will register you for courses</a:t>
            </a:r>
          </a:p>
          <a:p>
            <a:r>
              <a:rPr lang="en-US" dirty="0"/>
              <a:t>Any requests for schedule changes must go through your WGTC High School Coordinator</a:t>
            </a:r>
          </a:p>
          <a:p>
            <a:r>
              <a:rPr lang="en-US" dirty="0"/>
              <a:t>WGTC will appear on your high school schedule for the afternoon block</a:t>
            </a:r>
          </a:p>
          <a:p>
            <a:r>
              <a:rPr lang="en-US" dirty="0"/>
              <a:t>You may take additional core classes if it fits in your schedule and your base High School Counselor approves</a:t>
            </a:r>
          </a:p>
        </p:txBody>
      </p:sp>
    </p:spTree>
    <p:extLst>
      <p:ext uri="{BB962C8B-B14F-4D97-AF65-F5344CB8AC3E}">
        <p14:creationId xmlns:p14="http://schemas.microsoft.com/office/powerpoint/2010/main" val="87439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4A8D-5378-41F1-9840-A799F99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Success at WGTC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7F68-753E-4258-8430-8578C9209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760" y="2462748"/>
            <a:ext cx="4919871" cy="4038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WGTC offers free 24/7 online tutoring in </a:t>
            </a:r>
            <a:r>
              <a:rPr lang="en-US" sz="2400" b="1" dirty="0"/>
              <a:t>all</a:t>
            </a:r>
            <a:r>
              <a:rPr lang="en-US" sz="2400" dirty="0"/>
              <a:t> subject areas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WGTC also offers face to face: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Writing Lab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Math Tutoring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Computer Applications Tutoring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Biology Tutoring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5A1385-67A2-4A86-A76C-58EF75B7CDBD}"/>
              </a:ext>
            </a:extLst>
          </p:cNvPr>
          <p:cNvSpPr/>
          <p:nvPr/>
        </p:nvSpPr>
        <p:spPr>
          <a:xfrm>
            <a:off x="1067499" y="2462748"/>
            <a:ext cx="35709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Dual Enrolled students are eligible for any service offered to traditional students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Student Success services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Library services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Disability services</a:t>
            </a:r>
          </a:p>
          <a:p>
            <a:pPr marL="800100" lvl="1" indent="-342900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</a:rPr>
              <a:t>Counseling services</a:t>
            </a:r>
          </a:p>
        </p:txBody>
      </p:sp>
      <p:pic>
        <p:nvPicPr>
          <p:cNvPr id="5" name="Picture 4" descr="upswing logo">
            <a:extLst>
              <a:ext uri="{FF2B5EF4-FFF2-40B4-BE49-F238E27FC236}">
                <a16:creationId xmlns:a16="http://schemas.microsoft.com/office/drawing/2014/main" id="{7DEA8160-0DB4-4496-BAFD-77250DF0C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932" y="3298826"/>
            <a:ext cx="2723526" cy="93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EA2A87B-64E5-40F2-82C8-BA40E8B7B959}"/>
              </a:ext>
            </a:extLst>
          </p:cNvPr>
          <p:cNvSpPr/>
          <p:nvPr/>
        </p:nvSpPr>
        <p:spPr>
          <a:xfrm>
            <a:off x="620785" y="1642794"/>
            <a:ext cx="111573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Connecting students to resources they need to be successful at WGTC</a:t>
            </a:r>
          </a:p>
        </p:txBody>
      </p:sp>
    </p:spTree>
    <p:extLst>
      <p:ext uri="{BB962C8B-B14F-4D97-AF65-F5344CB8AC3E}">
        <p14:creationId xmlns:p14="http://schemas.microsoft.com/office/powerpoint/2010/main" val="410056414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35</TotalTime>
  <Words>695</Words>
  <Application>Microsoft Office PowerPoint</Application>
  <PresentationFormat>Widescreen</PresentationFormat>
  <Paragraphs>149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Montserrat</vt:lpstr>
      <vt:lpstr>Wingdings</vt:lpstr>
      <vt:lpstr>Basis</vt:lpstr>
      <vt:lpstr>Callaway Kitchen Tour </vt:lpstr>
      <vt:lpstr>Scheduling and Certificate Options </vt:lpstr>
      <vt:lpstr>Course Sequence </vt:lpstr>
      <vt:lpstr>Additional Certificate Options</vt:lpstr>
      <vt:lpstr>Culinary Arts Diploma </vt:lpstr>
      <vt:lpstr>Dual Enrollment Admission Process</vt:lpstr>
      <vt:lpstr>Dual Enrollment Registration Process</vt:lpstr>
      <vt:lpstr>Student Success at WGTC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Callaway Kitchen Tour</dc:title>
  <dc:creator>Student</dc:creator>
  <cp:lastModifiedBy>Edgar, Lauren</cp:lastModifiedBy>
  <cp:revision>5</cp:revision>
  <dcterms:created xsi:type="dcterms:W3CDTF">2020-10-20T12:56:14Z</dcterms:created>
  <dcterms:modified xsi:type="dcterms:W3CDTF">2020-11-17T16:07:32Z</dcterms:modified>
</cp:coreProperties>
</file>