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Fjalla One" panose="020B0604020202020204" charset="0"/>
      <p:regular r:id="rId18"/>
    </p:embeddedFont>
    <p:embeddedFont>
      <p:font typeface="Poppins" panose="00000500000000000000" pitchFamily="2" charset="0"/>
      <p:regular r:id="rId19"/>
      <p:bold r:id="rId20"/>
      <p:italic r:id="rId21"/>
      <p:boldItalic r:id="rId22"/>
    </p:embeddedFont>
    <p:embeddedFont>
      <p:font typeface="Poppins SemiBold" panose="000007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37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23afe26a7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23afe26a7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 financial burden…</a:t>
            </a:r>
            <a:br>
              <a:rPr lang="en">
                <a:solidFill>
                  <a:schemeClr val="dk1"/>
                </a:solidFill>
              </a:rPr>
            </a:br>
            <a:endParaRPr>
              <a:solidFill>
                <a:schemeClr val="dk1"/>
              </a:solidFill>
            </a:endParaRPr>
          </a:p>
          <a:p>
            <a:pPr marL="0" lvl="0" indent="0" algn="l" rtl="0">
              <a:spcBef>
                <a:spcPts val="0"/>
              </a:spcBef>
              <a:spcAft>
                <a:spcPts val="0"/>
              </a:spcAft>
              <a:buNone/>
            </a:pPr>
            <a:r>
              <a:rPr lang="en">
                <a:solidFill>
                  <a:schemeClr val="dk1"/>
                </a:solidFill>
              </a:rPr>
              <a:t>Ashley</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300e054c4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d300e054c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a:p>
            <a:pPr marL="0" lvl="0" indent="0" algn="l" rtl="0">
              <a:spcBef>
                <a:spcPts val="0"/>
              </a:spcBef>
              <a:spcAft>
                <a:spcPts val="0"/>
              </a:spcAft>
              <a:buNone/>
            </a:pPr>
            <a:endParaRPr/>
          </a:p>
          <a:p>
            <a:pPr marL="0" lvl="0" indent="0" algn="l" rtl="0">
              <a:spcBef>
                <a:spcPts val="0"/>
              </a:spcBef>
              <a:spcAft>
                <a:spcPts val="0"/>
              </a:spcAft>
              <a:buNone/>
            </a:pPr>
            <a:r>
              <a:rPr lang="en"/>
              <a:t>Shrink Timeline up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257e2ec6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257e2ec6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a:p>
            <a:pPr marL="0" lvl="0" indent="0" algn="l" rtl="0">
              <a:spcBef>
                <a:spcPts val="0"/>
              </a:spcBef>
              <a:spcAft>
                <a:spcPts val="0"/>
              </a:spcAft>
              <a:buNone/>
            </a:pPr>
            <a:endParaRPr/>
          </a:p>
          <a:p>
            <a:pPr marL="0" lvl="0" indent="0" algn="l" rtl="0">
              <a:spcBef>
                <a:spcPts val="0"/>
              </a:spcBef>
              <a:spcAft>
                <a:spcPts val="0"/>
              </a:spcAft>
              <a:buNone/>
            </a:pPr>
            <a:r>
              <a:rPr lang="en"/>
              <a:t>Shrink Timeline up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23afe26a7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23afe26a7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 and Nick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23afe26a7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23afe26a7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300e054c4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300e054c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b3134fbe9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1b3134fbe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Ashley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23afe26a7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23afe26a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Ashley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b1df3afa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1b1df3af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Ashley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Break this down…. </a:t>
            </a:r>
            <a:endParaRPr>
              <a:solidFill>
                <a:schemeClr val="dk1"/>
              </a:solidFill>
            </a:endParaRPr>
          </a:p>
          <a:p>
            <a:pPr marL="0" lvl="0" indent="0" algn="l" rtl="0">
              <a:spcBef>
                <a:spcPts val="0"/>
              </a:spcBef>
              <a:spcAft>
                <a:spcPts val="0"/>
              </a:spcAft>
              <a:buNone/>
            </a:pPr>
            <a:r>
              <a:rPr lang="en">
                <a:solidFill>
                  <a:schemeClr val="dk1"/>
                </a:solidFill>
              </a:rPr>
              <a:t>Maybe include our own history…. Reference Charlie</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46be9ca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d46be9c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300e054c4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300e054c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rgbClr val="8B122F"/>
                </a:solidFill>
                <a:latin typeface="Poppins"/>
                <a:ea typeface="Poppins"/>
                <a:cs typeface="Poppins"/>
                <a:sym typeface="Poppins"/>
              </a:rPr>
              <a:t>Nick</a:t>
            </a:r>
            <a:endParaRPr sz="1500">
              <a:solidFill>
                <a:srgbClr val="8B122F"/>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 sz="1500">
                <a:solidFill>
                  <a:srgbClr val="8B122F"/>
                </a:solidFill>
                <a:latin typeface="Poppins"/>
                <a:ea typeface="Poppins"/>
                <a:cs typeface="Poppins"/>
                <a:sym typeface="Poppins"/>
              </a:rPr>
              <a:t>Emphasis on the support of students and staff</a:t>
            </a:r>
            <a:endParaRPr sz="1500">
              <a:solidFill>
                <a:srgbClr val="8B122F"/>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1500">
              <a:solidFill>
                <a:srgbClr val="8B122F"/>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1500">
              <a:solidFill>
                <a:srgbClr val="8B122F"/>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 sz="1500">
                <a:solidFill>
                  <a:srgbClr val="8B122F"/>
                </a:solidFill>
                <a:latin typeface="Poppins"/>
                <a:ea typeface="Poppins"/>
                <a:cs typeface="Poppins"/>
                <a:sym typeface="Poppins"/>
              </a:rPr>
              <a:t>Minnesota Statute 123A.05, Subdivision 1, defines the types of alternative programs that Minnesota authorizes:</a:t>
            </a:r>
            <a:endParaRPr sz="1500">
              <a:solidFill>
                <a:srgbClr val="8B122F"/>
              </a:solidFill>
              <a:latin typeface="Poppins"/>
              <a:ea typeface="Poppins"/>
              <a:cs typeface="Poppins"/>
              <a:sym typeface="Poppins"/>
            </a:endParaRPr>
          </a:p>
          <a:p>
            <a:pPr marL="457200" lvl="0" indent="0" algn="l" rtl="0">
              <a:lnSpc>
                <a:spcPct val="115000"/>
              </a:lnSpc>
              <a:spcBef>
                <a:spcPts val="1200"/>
              </a:spcBef>
              <a:spcAft>
                <a:spcPts val="0"/>
              </a:spcAft>
              <a:buClr>
                <a:schemeClr val="dk1"/>
              </a:buClr>
              <a:buSzPts val="1100"/>
              <a:buFont typeface="Arial"/>
              <a:buNone/>
            </a:pPr>
            <a:r>
              <a:rPr lang="en" sz="1500">
                <a:solidFill>
                  <a:srgbClr val="8B122F"/>
                </a:solidFill>
                <a:latin typeface="Poppins"/>
                <a:ea typeface="Poppins"/>
                <a:cs typeface="Poppins"/>
                <a:sym typeface="Poppins"/>
              </a:rPr>
              <a:t>• </a:t>
            </a:r>
            <a:r>
              <a:rPr lang="en" sz="1400">
                <a:solidFill>
                  <a:srgbClr val="8B122F"/>
                </a:solidFill>
                <a:latin typeface="Poppins"/>
                <a:ea typeface="Poppins"/>
                <a:cs typeface="Poppins"/>
                <a:sym typeface="Poppins"/>
              </a:rPr>
              <a:t>Area Learning Centers</a:t>
            </a:r>
            <a:endParaRPr sz="1400">
              <a:solidFill>
                <a:srgbClr val="8B122F"/>
              </a:solidFill>
              <a:latin typeface="Poppins"/>
              <a:ea typeface="Poppins"/>
              <a:cs typeface="Poppins"/>
              <a:sym typeface="Poppins"/>
            </a:endParaRPr>
          </a:p>
          <a:p>
            <a:pPr marL="457200" lvl="0" indent="0" algn="l" rtl="0">
              <a:lnSpc>
                <a:spcPct val="115000"/>
              </a:lnSpc>
              <a:spcBef>
                <a:spcPts val="0"/>
              </a:spcBef>
              <a:spcAft>
                <a:spcPts val="0"/>
              </a:spcAft>
              <a:buClr>
                <a:schemeClr val="dk1"/>
              </a:buClr>
              <a:buSzPts val="1100"/>
              <a:buFont typeface="Arial"/>
              <a:buNone/>
            </a:pPr>
            <a:r>
              <a:rPr lang="en" sz="1400">
                <a:solidFill>
                  <a:srgbClr val="8B122F"/>
                </a:solidFill>
                <a:latin typeface="Poppins"/>
                <a:ea typeface="Poppins"/>
                <a:cs typeface="Poppins"/>
                <a:sym typeface="Poppins"/>
              </a:rPr>
              <a:t>• Alternative Learning Programs</a:t>
            </a:r>
            <a:endParaRPr sz="1400">
              <a:solidFill>
                <a:srgbClr val="8B122F"/>
              </a:solidFill>
              <a:latin typeface="Poppins"/>
              <a:ea typeface="Poppins"/>
              <a:cs typeface="Poppins"/>
              <a:sym typeface="Poppins"/>
            </a:endParaRPr>
          </a:p>
          <a:p>
            <a:pPr marL="457200" lvl="0" indent="0" algn="l" rtl="0">
              <a:lnSpc>
                <a:spcPct val="115000"/>
              </a:lnSpc>
              <a:spcBef>
                <a:spcPts val="0"/>
              </a:spcBef>
              <a:spcAft>
                <a:spcPts val="0"/>
              </a:spcAft>
              <a:buClr>
                <a:schemeClr val="dk1"/>
              </a:buClr>
              <a:buSzPts val="1100"/>
              <a:buFont typeface="Arial"/>
              <a:buNone/>
            </a:pPr>
            <a:r>
              <a:rPr lang="en" sz="1400">
                <a:solidFill>
                  <a:srgbClr val="8B122F"/>
                </a:solidFill>
                <a:latin typeface="Poppins"/>
                <a:ea typeface="Poppins"/>
                <a:cs typeface="Poppins"/>
                <a:sym typeface="Poppins"/>
              </a:rPr>
              <a:t>• Contracted Alternative Programs</a:t>
            </a:r>
            <a:endParaRPr sz="1500">
              <a:solidFill>
                <a:srgbClr val="8B122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500">
              <a:solidFill>
                <a:srgbClr val="8B122F"/>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 sz="1500">
                <a:solidFill>
                  <a:srgbClr val="8B122F"/>
                </a:solidFill>
                <a:latin typeface="Poppins"/>
                <a:ea typeface="Poppins"/>
                <a:cs typeface="Poppins"/>
                <a:sym typeface="Poppins"/>
              </a:rPr>
              <a:t>In addition to these programs, a separate program is available for Area Learning Centers. Minnesota Statute 123A.06 states that “a center may also provide programs and services for elementary and secondary pupils who are not attending the state-approved alternative program to assist them in being successful in school.” The Department has defined these as Targeted Services programs at the K-8 level.</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2485623e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2485623e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b3134fbe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1b3134fbe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23afe26a7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23afe26a7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Ashley</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4 1 1">
  <p:cSld name="TITLE_1_1_4_1_1">
    <p:spTree>
      <p:nvGrpSpPr>
        <p:cNvPr id="1" name="Shape 194"/>
        <p:cNvGrpSpPr/>
        <p:nvPr/>
      </p:nvGrpSpPr>
      <p:grpSpPr>
        <a:xfrm>
          <a:off x="0" y="0"/>
          <a:ext cx="0" cy="0"/>
          <a:chOff x="0" y="0"/>
          <a:chExt cx="0" cy="0"/>
        </a:xfrm>
      </p:grpSpPr>
      <p:pic>
        <p:nvPicPr>
          <p:cNvPr id="195" name="Google Shape;195;p11"/>
          <p:cNvPicPr preferRelativeResize="0"/>
          <p:nvPr/>
        </p:nvPicPr>
        <p:blipFill rotWithShape="1">
          <a:blip r:embed="rId2">
            <a:alphaModFix/>
          </a:blip>
          <a:srcRect r="33532"/>
          <a:stretch/>
        </p:blipFill>
        <p:spPr>
          <a:xfrm flipH="1">
            <a:off x="-77" y="-109900"/>
            <a:ext cx="4787277" cy="5363299"/>
          </a:xfrm>
          <a:prstGeom prst="rect">
            <a:avLst/>
          </a:prstGeom>
          <a:noFill/>
          <a:ln>
            <a:noFill/>
          </a:ln>
        </p:spPr>
      </p:pic>
      <p:pic>
        <p:nvPicPr>
          <p:cNvPr id="196" name="Google Shape;196;p11"/>
          <p:cNvPicPr preferRelativeResize="0"/>
          <p:nvPr/>
        </p:nvPicPr>
        <p:blipFill rotWithShape="1">
          <a:blip r:embed="rId2">
            <a:alphaModFix/>
          </a:blip>
          <a:srcRect r="33404"/>
          <a:stretch/>
        </p:blipFill>
        <p:spPr>
          <a:xfrm rot="10800000" flipH="1">
            <a:off x="4356821" y="-62274"/>
            <a:ext cx="4796698" cy="5363299"/>
          </a:xfrm>
          <a:prstGeom prst="rect">
            <a:avLst/>
          </a:prstGeom>
          <a:noFill/>
          <a:ln>
            <a:noFill/>
          </a:ln>
        </p:spPr>
      </p:pic>
      <p:pic>
        <p:nvPicPr>
          <p:cNvPr id="197" name="Google Shape;197;p11"/>
          <p:cNvPicPr preferRelativeResize="0"/>
          <p:nvPr/>
        </p:nvPicPr>
        <p:blipFill>
          <a:blip r:embed="rId3">
            <a:alphaModFix/>
          </a:blip>
          <a:stretch>
            <a:fillRect/>
          </a:stretch>
        </p:blipFill>
        <p:spPr>
          <a:xfrm>
            <a:off x="7988976" y="381000"/>
            <a:ext cx="774026" cy="676126"/>
          </a:xfrm>
          <a:prstGeom prst="rect">
            <a:avLst/>
          </a:prstGeom>
          <a:noFill/>
          <a:ln>
            <a:noFill/>
          </a:ln>
        </p:spPr>
      </p:pic>
      <p:grpSp>
        <p:nvGrpSpPr>
          <p:cNvPr id="198" name="Google Shape;198;p11"/>
          <p:cNvGrpSpPr/>
          <p:nvPr/>
        </p:nvGrpSpPr>
        <p:grpSpPr>
          <a:xfrm>
            <a:off x="-75" y="57150"/>
            <a:ext cx="9153825" cy="5067300"/>
            <a:chOff x="-75" y="57150"/>
            <a:chExt cx="9153825" cy="5067300"/>
          </a:xfrm>
        </p:grpSpPr>
        <p:sp>
          <p:nvSpPr>
            <p:cNvPr id="199" name="Google Shape;199;p11"/>
            <p:cNvSpPr/>
            <p:nvPr/>
          </p:nvSpPr>
          <p:spPr>
            <a:xfrm>
              <a:off x="4029150" y="3705300"/>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11"/>
            <p:cNvGrpSpPr/>
            <p:nvPr/>
          </p:nvGrpSpPr>
          <p:grpSpPr>
            <a:xfrm>
              <a:off x="-75" y="57150"/>
              <a:ext cx="9153825" cy="5067300"/>
              <a:chOff x="-75" y="57150"/>
              <a:chExt cx="9153825" cy="5067300"/>
            </a:xfrm>
          </p:grpSpPr>
          <p:sp>
            <p:nvSpPr>
              <p:cNvPr id="201" name="Google Shape;201;p11"/>
              <p:cNvSpPr/>
              <p:nvPr/>
            </p:nvSpPr>
            <p:spPr>
              <a:xfrm>
                <a:off x="485775" y="22575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11"/>
              <p:cNvGrpSpPr/>
              <p:nvPr/>
            </p:nvGrpSpPr>
            <p:grpSpPr>
              <a:xfrm>
                <a:off x="-75" y="57150"/>
                <a:ext cx="9153825" cy="5067300"/>
                <a:chOff x="-75" y="57150"/>
                <a:chExt cx="9153825" cy="5067300"/>
              </a:xfrm>
            </p:grpSpPr>
            <p:sp>
              <p:nvSpPr>
                <p:cNvPr id="203" name="Google Shape;203;p11"/>
                <p:cNvSpPr/>
                <p:nvPr/>
              </p:nvSpPr>
              <p:spPr>
                <a:xfrm>
                  <a:off x="8667750" y="1514550"/>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1"/>
                <p:cNvGrpSpPr/>
                <p:nvPr/>
              </p:nvGrpSpPr>
              <p:grpSpPr>
                <a:xfrm>
                  <a:off x="-75" y="57150"/>
                  <a:ext cx="9144075" cy="5067300"/>
                  <a:chOff x="-75" y="57150"/>
                  <a:chExt cx="9144075" cy="5067300"/>
                </a:xfrm>
              </p:grpSpPr>
              <p:sp>
                <p:nvSpPr>
                  <p:cNvPr id="205" name="Google Shape;205;p11"/>
                  <p:cNvSpPr/>
                  <p:nvPr/>
                </p:nvSpPr>
                <p:spPr>
                  <a:xfrm>
                    <a:off x="5467350" y="3771975"/>
                    <a:ext cx="638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1"/>
                  <p:cNvGrpSpPr/>
                  <p:nvPr/>
                </p:nvGrpSpPr>
                <p:grpSpPr>
                  <a:xfrm>
                    <a:off x="-75" y="57150"/>
                    <a:ext cx="9144075" cy="5067300"/>
                    <a:chOff x="-75" y="57150"/>
                    <a:chExt cx="9144075" cy="5067300"/>
                  </a:xfrm>
                </p:grpSpPr>
                <p:sp>
                  <p:nvSpPr>
                    <p:cNvPr id="207" name="Google Shape;207;p11"/>
                    <p:cNvSpPr/>
                    <p:nvPr/>
                  </p:nvSpPr>
                  <p:spPr>
                    <a:xfrm>
                      <a:off x="2057325" y="22812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133600" y="15335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1"/>
                    <p:cNvGrpSpPr/>
                    <p:nvPr/>
                  </p:nvGrpSpPr>
                  <p:grpSpPr>
                    <a:xfrm>
                      <a:off x="-75" y="57150"/>
                      <a:ext cx="9144075" cy="5067300"/>
                      <a:chOff x="-75" y="57150"/>
                      <a:chExt cx="9144075" cy="5067300"/>
                    </a:xfrm>
                  </p:grpSpPr>
                  <p:sp>
                    <p:nvSpPr>
                      <p:cNvPr id="210" name="Google Shape;210;p11"/>
                      <p:cNvSpPr/>
                      <p:nvPr/>
                    </p:nvSpPr>
                    <p:spPr>
                      <a:xfrm>
                        <a:off x="2505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1"/>
                      <p:cNvGrpSpPr/>
                      <p:nvPr/>
                    </p:nvGrpSpPr>
                    <p:grpSpPr>
                      <a:xfrm>
                        <a:off x="-75" y="57150"/>
                        <a:ext cx="9144075" cy="5067300"/>
                        <a:chOff x="-75" y="57150"/>
                        <a:chExt cx="9144075" cy="5067300"/>
                      </a:xfrm>
                    </p:grpSpPr>
                    <p:sp>
                      <p:nvSpPr>
                        <p:cNvPr id="212" name="Google Shape;212;p11"/>
                        <p:cNvSpPr/>
                        <p:nvPr/>
                      </p:nvSpPr>
                      <p:spPr>
                        <a:xfrm>
                          <a:off x="2457525" y="785850"/>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133975" y="785900"/>
                          <a:ext cx="1247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14;p11"/>
                        <p:cNvGrpSpPr/>
                        <p:nvPr/>
                      </p:nvGrpSpPr>
                      <p:grpSpPr>
                        <a:xfrm>
                          <a:off x="-75" y="57150"/>
                          <a:ext cx="9144075" cy="5067300"/>
                          <a:chOff x="-75" y="57150"/>
                          <a:chExt cx="9144075" cy="5067300"/>
                        </a:xfrm>
                      </p:grpSpPr>
                      <p:sp>
                        <p:nvSpPr>
                          <p:cNvPr id="215" name="Google Shape;215;p11"/>
                          <p:cNvSpPr/>
                          <p:nvPr/>
                        </p:nvSpPr>
                        <p:spPr>
                          <a:xfrm>
                            <a:off x="7947288" y="57150"/>
                            <a:ext cx="857400" cy="137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8420100" y="781050"/>
                            <a:ext cx="723900" cy="73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2724150" y="1514550"/>
                            <a:ext cx="3924300" cy="2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571925" y="4448175"/>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38150" y="151455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0" y="37053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3219450" y="5715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6753225" y="15145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75" y="8097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057325" y="44482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6000750" y="22527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1143000" y="3705288"/>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6950675" y="7764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7943850" y="22527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75" y="2981375"/>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5772150" y="57225"/>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6470375" y="2981375"/>
                            <a:ext cx="11496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276300" y="4429225"/>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1085904" y="299330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6785599" y="3714775"/>
                            <a:ext cx="1701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366551" y="771600"/>
                            <a:ext cx="8574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1 3">
  <p:cSld name="TITLE_1_1_3">
    <p:spTree>
      <p:nvGrpSpPr>
        <p:cNvPr id="1" name="Shape 236"/>
        <p:cNvGrpSpPr/>
        <p:nvPr/>
      </p:nvGrpSpPr>
      <p:grpSpPr>
        <a:xfrm>
          <a:off x="0" y="0"/>
          <a:ext cx="0" cy="0"/>
          <a:chOff x="0" y="0"/>
          <a:chExt cx="0" cy="0"/>
        </a:xfrm>
      </p:grpSpPr>
      <p:pic>
        <p:nvPicPr>
          <p:cNvPr id="237" name="Google Shape;237;p12"/>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38" name="Google Shape;238;p12"/>
          <p:cNvPicPr preferRelativeResize="0"/>
          <p:nvPr/>
        </p:nvPicPr>
        <p:blipFill rotWithShape="1">
          <a:blip r:embed="rId3">
            <a:alphaModFix/>
          </a:blip>
          <a:srcRect t="12401" r="67752" b="64960"/>
          <a:stretch/>
        </p:blipFill>
        <p:spPr>
          <a:xfrm>
            <a:off x="1438275" y="0"/>
            <a:ext cx="2095498" cy="109537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3 4">
  <p:cSld name="TITLE_1_1_3_4">
    <p:spTree>
      <p:nvGrpSpPr>
        <p:cNvPr id="1" name="Shape 239"/>
        <p:cNvGrpSpPr/>
        <p:nvPr/>
      </p:nvGrpSpPr>
      <p:grpSpPr>
        <a:xfrm>
          <a:off x="0" y="0"/>
          <a:ext cx="0" cy="0"/>
          <a:chOff x="0" y="0"/>
          <a:chExt cx="0" cy="0"/>
        </a:xfrm>
      </p:grpSpPr>
      <p:pic>
        <p:nvPicPr>
          <p:cNvPr id="240" name="Google Shape;240;p13"/>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41" name="Google Shape;241;p13"/>
          <p:cNvPicPr preferRelativeResize="0"/>
          <p:nvPr/>
        </p:nvPicPr>
        <p:blipFill rotWithShape="1">
          <a:blip r:embed="rId3">
            <a:alphaModFix/>
          </a:blip>
          <a:srcRect l="26411"/>
          <a:stretch/>
        </p:blipFill>
        <p:spPr>
          <a:xfrm rot="10800000">
            <a:off x="0" y="-1"/>
            <a:ext cx="5095875" cy="5156326"/>
          </a:xfrm>
          <a:prstGeom prst="rect">
            <a:avLst/>
          </a:prstGeom>
          <a:noFill/>
          <a:ln>
            <a:noFill/>
          </a:ln>
        </p:spPr>
      </p:pic>
      <p:sp>
        <p:nvSpPr>
          <p:cNvPr id="242" name="Google Shape;242;p13"/>
          <p:cNvSpPr/>
          <p:nvPr/>
        </p:nvSpPr>
        <p:spPr>
          <a:xfrm>
            <a:off x="2847975" y="1971675"/>
            <a:ext cx="628800" cy="119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4257600" y="1057125"/>
            <a:ext cx="628800" cy="119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3"/>
          <p:cNvPicPr preferRelativeResize="0"/>
          <p:nvPr/>
        </p:nvPicPr>
        <p:blipFill rotWithShape="1">
          <a:blip r:embed="rId3">
            <a:alphaModFix/>
          </a:blip>
          <a:srcRect l="77304" t="85960" r="14305" b="1478"/>
          <a:stretch/>
        </p:blipFill>
        <p:spPr>
          <a:xfrm rot="10800000">
            <a:off x="4281490" y="66673"/>
            <a:ext cx="581023" cy="6477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1 3 4 1">
  <p:cSld name="TITLE_1_1_3_4_1">
    <p:spTree>
      <p:nvGrpSpPr>
        <p:cNvPr id="1" name="Shape 245"/>
        <p:cNvGrpSpPr/>
        <p:nvPr/>
      </p:nvGrpSpPr>
      <p:grpSpPr>
        <a:xfrm>
          <a:off x="0" y="0"/>
          <a:ext cx="0" cy="0"/>
          <a:chOff x="0" y="0"/>
          <a:chExt cx="0" cy="0"/>
        </a:xfrm>
      </p:grpSpPr>
      <p:pic>
        <p:nvPicPr>
          <p:cNvPr id="246" name="Google Shape;246;p14"/>
          <p:cNvPicPr preferRelativeResize="0"/>
          <p:nvPr/>
        </p:nvPicPr>
        <p:blipFill rotWithShape="1">
          <a:blip r:embed="rId2">
            <a:alphaModFix/>
          </a:blip>
          <a:srcRect l="59045" t="50369" r="31991" b="37593"/>
          <a:stretch/>
        </p:blipFill>
        <p:spPr>
          <a:xfrm rot="10800000">
            <a:off x="4243384" y="80963"/>
            <a:ext cx="619126" cy="619123"/>
          </a:xfrm>
          <a:prstGeom prst="rect">
            <a:avLst/>
          </a:prstGeom>
          <a:noFill/>
          <a:ln>
            <a:noFill/>
          </a:ln>
        </p:spPr>
      </p:pic>
      <p:pic>
        <p:nvPicPr>
          <p:cNvPr id="247" name="Google Shape;247;p14"/>
          <p:cNvPicPr preferRelativeResize="0"/>
          <p:nvPr/>
        </p:nvPicPr>
        <p:blipFill rotWithShape="1">
          <a:blip r:embed="rId2">
            <a:alphaModFix/>
          </a:blip>
          <a:srcRect l="26226"/>
          <a:stretch/>
        </p:blipFill>
        <p:spPr>
          <a:xfrm rot="10800000">
            <a:off x="-3" y="-1"/>
            <a:ext cx="5095875" cy="5143501"/>
          </a:xfrm>
          <a:prstGeom prst="rect">
            <a:avLst/>
          </a:prstGeom>
          <a:noFill/>
          <a:ln>
            <a:noFill/>
          </a:ln>
        </p:spPr>
      </p:pic>
      <p:pic>
        <p:nvPicPr>
          <p:cNvPr id="248" name="Google Shape;248;p14"/>
          <p:cNvPicPr preferRelativeResize="0"/>
          <p:nvPr/>
        </p:nvPicPr>
        <p:blipFill>
          <a:blip r:embed="rId3">
            <a:alphaModFix/>
          </a:blip>
          <a:stretch>
            <a:fillRect/>
          </a:stretch>
        </p:blipFill>
        <p:spPr>
          <a:xfrm>
            <a:off x="7988976" y="381000"/>
            <a:ext cx="774026" cy="676126"/>
          </a:xfrm>
          <a:prstGeom prst="rect">
            <a:avLst/>
          </a:prstGeom>
          <a:noFill/>
          <a:ln>
            <a:noFill/>
          </a:ln>
        </p:spPr>
      </p:pic>
      <p:sp>
        <p:nvSpPr>
          <p:cNvPr id="249" name="Google Shape;249;p14"/>
          <p:cNvSpPr/>
          <p:nvPr/>
        </p:nvSpPr>
        <p:spPr>
          <a:xfrm>
            <a:off x="2847975" y="1971675"/>
            <a:ext cx="628800" cy="119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4257600" y="1057125"/>
            <a:ext cx="628800" cy="119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1 3 3">
  <p:cSld name="TITLE_1_1_3_3">
    <p:spTree>
      <p:nvGrpSpPr>
        <p:cNvPr id="1" name="Shape 251"/>
        <p:cNvGrpSpPr/>
        <p:nvPr/>
      </p:nvGrpSpPr>
      <p:grpSpPr>
        <a:xfrm>
          <a:off x="0" y="0"/>
          <a:ext cx="0" cy="0"/>
          <a:chOff x="0" y="0"/>
          <a:chExt cx="0" cy="0"/>
        </a:xfrm>
      </p:grpSpPr>
      <p:pic>
        <p:nvPicPr>
          <p:cNvPr id="252" name="Google Shape;252;p15"/>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53" name="Google Shape;253;p15"/>
          <p:cNvPicPr preferRelativeResize="0"/>
          <p:nvPr/>
        </p:nvPicPr>
        <p:blipFill>
          <a:blip r:embed="rId3">
            <a:alphaModFix/>
          </a:blip>
          <a:stretch>
            <a:fillRect/>
          </a:stretch>
        </p:blipFill>
        <p:spPr>
          <a:xfrm>
            <a:off x="152400" y="152400"/>
            <a:ext cx="6498135" cy="48386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1 3 2">
  <p:cSld name="TITLE_1_1_3_2">
    <p:spTree>
      <p:nvGrpSpPr>
        <p:cNvPr id="1" name="Shape 254"/>
        <p:cNvGrpSpPr/>
        <p:nvPr/>
      </p:nvGrpSpPr>
      <p:grpSpPr>
        <a:xfrm>
          <a:off x="0" y="0"/>
          <a:ext cx="0" cy="0"/>
          <a:chOff x="0" y="0"/>
          <a:chExt cx="0" cy="0"/>
        </a:xfrm>
      </p:grpSpPr>
      <p:pic>
        <p:nvPicPr>
          <p:cNvPr id="255" name="Google Shape;255;p16"/>
          <p:cNvPicPr preferRelativeResize="0"/>
          <p:nvPr/>
        </p:nvPicPr>
        <p:blipFill>
          <a:blip r:embed="rId2">
            <a:alphaModFix/>
          </a:blip>
          <a:stretch>
            <a:fillRect/>
          </a:stretch>
        </p:blipFill>
        <p:spPr>
          <a:xfrm>
            <a:off x="7988976" y="381000"/>
            <a:ext cx="774026" cy="6761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1 3 1">
  <p:cSld name="TITLE_1_1_3_1">
    <p:spTree>
      <p:nvGrpSpPr>
        <p:cNvPr id="1" name="Shape 256"/>
        <p:cNvGrpSpPr/>
        <p:nvPr/>
      </p:nvGrpSpPr>
      <p:grpSpPr>
        <a:xfrm>
          <a:off x="0" y="0"/>
          <a:ext cx="0" cy="0"/>
          <a:chOff x="0" y="0"/>
          <a:chExt cx="0" cy="0"/>
        </a:xfrm>
      </p:grpSpPr>
      <p:pic>
        <p:nvPicPr>
          <p:cNvPr id="257" name="Google Shape;257;p17"/>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58" name="Google Shape;258;p17"/>
          <p:cNvPicPr preferRelativeResize="0"/>
          <p:nvPr/>
        </p:nvPicPr>
        <p:blipFill>
          <a:blip r:embed="rId3">
            <a:alphaModFix/>
          </a:blip>
          <a:stretch>
            <a:fillRect/>
          </a:stretch>
        </p:blipFill>
        <p:spPr>
          <a:xfrm>
            <a:off x="0" y="0"/>
            <a:ext cx="9144003" cy="51479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1 3 1 1">
  <p:cSld name="TITLE_1_1_3_1_1">
    <p:spTree>
      <p:nvGrpSpPr>
        <p:cNvPr id="1" name="Shape 259"/>
        <p:cNvGrpSpPr/>
        <p:nvPr/>
      </p:nvGrpSpPr>
      <p:grpSpPr>
        <a:xfrm>
          <a:off x="0" y="0"/>
          <a:ext cx="0" cy="0"/>
          <a:chOff x="0" y="0"/>
          <a:chExt cx="0" cy="0"/>
        </a:xfrm>
      </p:grpSpPr>
      <p:pic>
        <p:nvPicPr>
          <p:cNvPr id="260" name="Google Shape;260;p18"/>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61" name="Google Shape;261;p18"/>
          <p:cNvPicPr preferRelativeResize="0"/>
          <p:nvPr/>
        </p:nvPicPr>
        <p:blipFill>
          <a:blip r:embed="rId3">
            <a:alphaModFix/>
          </a:blip>
          <a:stretch>
            <a:fillRect/>
          </a:stretch>
        </p:blipFill>
        <p:spPr>
          <a:xfrm>
            <a:off x="0" y="0"/>
            <a:ext cx="9144003" cy="51479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1 2">
  <p:cSld name="TITLE_1_1_2">
    <p:spTree>
      <p:nvGrpSpPr>
        <p:cNvPr id="1" name="Shape 262"/>
        <p:cNvGrpSpPr/>
        <p:nvPr/>
      </p:nvGrpSpPr>
      <p:grpSpPr>
        <a:xfrm>
          <a:off x="0" y="0"/>
          <a:ext cx="0" cy="0"/>
          <a:chOff x="0" y="0"/>
          <a:chExt cx="0" cy="0"/>
        </a:xfrm>
      </p:grpSpPr>
      <p:pic>
        <p:nvPicPr>
          <p:cNvPr id="263" name="Google Shape;263;p19"/>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64" name="Google Shape;264;p19"/>
          <p:cNvPicPr preferRelativeResize="0"/>
          <p:nvPr/>
        </p:nvPicPr>
        <p:blipFill rotWithShape="1">
          <a:blip r:embed="rId3">
            <a:alphaModFix/>
          </a:blip>
          <a:srcRect t="7961" b="7961"/>
          <a:stretch/>
        </p:blipFill>
        <p:spPr>
          <a:xfrm>
            <a:off x="463900" y="0"/>
            <a:ext cx="8216202" cy="51435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265"/>
        <p:cNvGrpSpPr/>
        <p:nvPr/>
      </p:nvGrpSpPr>
      <p:grpSpPr>
        <a:xfrm>
          <a:off x="0" y="0"/>
          <a:ext cx="0" cy="0"/>
          <a:chOff x="0" y="0"/>
          <a:chExt cx="0" cy="0"/>
        </a:xfrm>
      </p:grpSpPr>
      <p:pic>
        <p:nvPicPr>
          <p:cNvPr id="266" name="Google Shape;266;p20"/>
          <p:cNvPicPr preferRelativeResize="0"/>
          <p:nvPr/>
        </p:nvPicPr>
        <p:blipFill>
          <a:blip r:embed="rId2">
            <a:alphaModFix/>
          </a:blip>
          <a:stretch>
            <a:fillRect/>
          </a:stretch>
        </p:blipFill>
        <p:spPr>
          <a:xfrm>
            <a:off x="381001" y="381000"/>
            <a:ext cx="774026" cy="6761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381001" y="381000"/>
            <a:ext cx="774026" cy="676126"/>
          </a:xfrm>
          <a:prstGeom prst="rect">
            <a:avLst/>
          </a:prstGeom>
          <a:noFill/>
          <a:ln>
            <a:noFill/>
          </a:ln>
        </p:spPr>
      </p:pic>
      <p:pic>
        <p:nvPicPr>
          <p:cNvPr id="15" name="Google Shape;15;p3"/>
          <p:cNvPicPr preferRelativeResize="0"/>
          <p:nvPr/>
        </p:nvPicPr>
        <p:blipFill rotWithShape="1">
          <a:blip r:embed="rId3">
            <a:alphaModFix/>
          </a:blip>
          <a:srcRect l="-6200" t="1283" r="35419" b="21888"/>
          <a:stretch/>
        </p:blipFill>
        <p:spPr>
          <a:xfrm>
            <a:off x="2780650" y="0"/>
            <a:ext cx="6363351"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1 1 1">
  <p:cSld name="TITLE_1_1_1_1">
    <p:spTree>
      <p:nvGrpSpPr>
        <p:cNvPr id="1" name="Shape 267"/>
        <p:cNvGrpSpPr/>
        <p:nvPr/>
      </p:nvGrpSpPr>
      <p:grpSpPr>
        <a:xfrm>
          <a:off x="0" y="0"/>
          <a:ext cx="0" cy="0"/>
          <a:chOff x="0" y="0"/>
          <a:chExt cx="0" cy="0"/>
        </a:xfrm>
      </p:grpSpPr>
      <p:pic>
        <p:nvPicPr>
          <p:cNvPr id="268" name="Google Shape;268;p21"/>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69" name="Google Shape;269;p21"/>
          <p:cNvPicPr preferRelativeResize="0"/>
          <p:nvPr/>
        </p:nvPicPr>
        <p:blipFill rotWithShape="1">
          <a:blip r:embed="rId3">
            <a:alphaModFix/>
          </a:blip>
          <a:srcRect l="45448" t="28985" r="32991" b="55713"/>
          <a:stretch/>
        </p:blipFill>
        <p:spPr>
          <a:xfrm>
            <a:off x="6313950" y="3648075"/>
            <a:ext cx="2830049" cy="1495426"/>
          </a:xfrm>
          <a:prstGeom prst="rect">
            <a:avLst/>
          </a:prstGeom>
          <a:noFill/>
          <a:ln>
            <a:noFill/>
          </a:ln>
        </p:spPr>
      </p:pic>
      <p:pic>
        <p:nvPicPr>
          <p:cNvPr id="270" name="Google Shape;270;p21"/>
          <p:cNvPicPr preferRelativeResize="0"/>
          <p:nvPr/>
        </p:nvPicPr>
        <p:blipFill rotWithShape="1">
          <a:blip r:embed="rId3">
            <a:alphaModFix/>
          </a:blip>
          <a:srcRect l="80799" t="28985" r="11798" b="51327"/>
          <a:stretch/>
        </p:blipFill>
        <p:spPr>
          <a:xfrm rot="5400000">
            <a:off x="2400301" y="-476250"/>
            <a:ext cx="971551" cy="19240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1 1 1 1">
  <p:cSld name="TITLE_1_1_1_1_1">
    <p:spTree>
      <p:nvGrpSpPr>
        <p:cNvPr id="1" name="Shape 271"/>
        <p:cNvGrpSpPr/>
        <p:nvPr/>
      </p:nvGrpSpPr>
      <p:grpSpPr>
        <a:xfrm>
          <a:off x="0" y="0"/>
          <a:ext cx="0" cy="0"/>
          <a:chOff x="0" y="0"/>
          <a:chExt cx="0" cy="0"/>
        </a:xfrm>
      </p:grpSpPr>
      <p:pic>
        <p:nvPicPr>
          <p:cNvPr id="272" name="Google Shape;272;p22"/>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273" name="Google Shape;273;p22"/>
          <p:cNvPicPr preferRelativeResize="0"/>
          <p:nvPr/>
        </p:nvPicPr>
        <p:blipFill rotWithShape="1">
          <a:blip r:embed="rId3">
            <a:alphaModFix/>
          </a:blip>
          <a:srcRect l="-30377" t="50381" r="16091" b="-16223"/>
          <a:stretch/>
        </p:blipFill>
        <p:spPr>
          <a:xfrm rot="10800000">
            <a:off x="3" y="2197150"/>
            <a:ext cx="6867523" cy="29463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4"/>
        <p:cNvGrpSpPr/>
        <p:nvPr/>
      </p:nvGrpSpPr>
      <p:grpSpPr>
        <a:xfrm>
          <a:off x="0" y="0"/>
          <a:ext cx="0" cy="0"/>
          <a:chOff x="0" y="0"/>
          <a:chExt cx="0" cy="0"/>
        </a:xfrm>
      </p:grpSpPr>
      <p:sp>
        <p:nvSpPr>
          <p:cNvPr id="275" name="Google Shape;275;p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8" name="Google Shape;27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9"/>
        <p:cNvGrpSpPr/>
        <p:nvPr/>
      </p:nvGrpSpPr>
      <p:grpSpPr>
        <a:xfrm>
          <a:off x="0" y="0"/>
          <a:ext cx="0" cy="0"/>
          <a:chOff x="0" y="0"/>
          <a:chExt cx="0" cy="0"/>
        </a:xfrm>
      </p:grpSpPr>
      <p:sp>
        <p:nvSpPr>
          <p:cNvPr id="280" name="Google Shape;28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1" name="Google Shape;281;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2" name="Google Shape;282;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3"/>
        <p:cNvGrpSpPr/>
        <p:nvPr/>
      </p:nvGrpSpPr>
      <p:grpSpPr>
        <a:xfrm>
          <a:off x="0" y="0"/>
          <a:ext cx="0" cy="0"/>
          <a:chOff x="0" y="0"/>
          <a:chExt cx="0" cy="0"/>
        </a:xfrm>
      </p:grpSpPr>
      <p:sp>
        <p:nvSpPr>
          <p:cNvPr id="284" name="Google Shape;28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5"/>
        <p:cNvGrpSpPr/>
        <p:nvPr/>
      </p:nvGrpSpPr>
      <p:grpSpPr>
        <a:xfrm>
          <a:off x="0" y="0"/>
          <a:ext cx="0" cy="0"/>
          <a:chOff x="0" y="0"/>
          <a:chExt cx="0" cy="0"/>
        </a:xfrm>
      </p:grpSpPr>
      <p:sp>
        <p:nvSpPr>
          <p:cNvPr id="286" name="Google Shape;286;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7" name="Google Shape;287;p27"/>
          <p:cNvSpPr txBox="1">
            <a:spLocks noGrp="1"/>
          </p:cNvSpPr>
          <p:nvPr>
            <p:ph type="body" idx="1"/>
          </p:nvPr>
        </p:nvSpPr>
        <p:spPr>
          <a:xfrm>
            <a:off x="311700" y="1389600"/>
            <a:ext cx="6213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8"/>
        <p:cNvGrpSpPr/>
        <p:nvPr/>
      </p:nvGrpSpPr>
      <p:grpSpPr>
        <a:xfrm>
          <a:off x="0" y="0"/>
          <a:ext cx="0" cy="0"/>
          <a:chOff x="0" y="0"/>
          <a:chExt cx="0" cy="0"/>
        </a:xfrm>
      </p:grpSpPr>
      <p:sp>
        <p:nvSpPr>
          <p:cNvPr id="289" name="Google Shape;289;p2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0"/>
        <p:cNvGrpSpPr/>
        <p:nvPr/>
      </p:nvGrpSpPr>
      <p:grpSpPr>
        <a:xfrm>
          <a:off x="0" y="0"/>
          <a:ext cx="0" cy="0"/>
          <a:chOff x="0" y="0"/>
          <a:chExt cx="0" cy="0"/>
        </a:xfrm>
      </p:grpSpPr>
      <p:sp>
        <p:nvSpPr>
          <p:cNvPr id="291" name="Google Shape;291;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2" name="Google Shape;292;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7988976" y="381000"/>
            <a:ext cx="774026" cy="676126"/>
          </a:xfrm>
          <a:prstGeom prst="rect">
            <a:avLst/>
          </a:prstGeom>
          <a:noFill/>
          <a:ln>
            <a:noFill/>
          </a:ln>
        </p:spPr>
      </p:pic>
      <p:pic>
        <p:nvPicPr>
          <p:cNvPr id="18" name="Google Shape;18;p4"/>
          <p:cNvPicPr preferRelativeResize="0"/>
          <p:nvPr/>
        </p:nvPicPr>
        <p:blipFill rotWithShape="1">
          <a:blip r:embed="rId3">
            <a:alphaModFix/>
          </a:blip>
          <a:srcRect l="13457" t="2707" b="21038"/>
          <a:stretch/>
        </p:blipFill>
        <p:spPr>
          <a:xfrm>
            <a:off x="0" y="0"/>
            <a:ext cx="7839073" cy="51435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1 5">
  <p:cSld name="TITLE_1_1_5">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l="13672" r="8" b="20861"/>
          <a:stretch/>
        </p:blipFill>
        <p:spPr>
          <a:xfrm>
            <a:off x="1" y="-211450"/>
            <a:ext cx="7838049" cy="5354950"/>
          </a:xfrm>
          <a:prstGeom prst="rect">
            <a:avLst/>
          </a:prstGeom>
          <a:noFill/>
          <a:ln>
            <a:noFill/>
          </a:ln>
        </p:spPr>
      </p:pic>
      <p:pic>
        <p:nvPicPr>
          <p:cNvPr id="21" name="Google Shape;21;p5"/>
          <p:cNvPicPr preferRelativeResize="0"/>
          <p:nvPr/>
        </p:nvPicPr>
        <p:blipFill>
          <a:blip r:embed="rId3">
            <a:alphaModFix/>
          </a:blip>
          <a:stretch>
            <a:fillRect/>
          </a:stretch>
        </p:blipFill>
        <p:spPr>
          <a:xfrm>
            <a:off x="7988976" y="381000"/>
            <a:ext cx="774026" cy="6761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1 5 1">
  <p:cSld name="TITLE_1_1_5_1">
    <p:spTree>
      <p:nvGrpSpPr>
        <p:cNvPr id="1" name="Shape 22"/>
        <p:cNvGrpSpPr/>
        <p:nvPr/>
      </p:nvGrpSpPr>
      <p:grpSpPr>
        <a:xfrm>
          <a:off x="0" y="0"/>
          <a:ext cx="0" cy="0"/>
          <a:chOff x="0" y="0"/>
          <a:chExt cx="0" cy="0"/>
        </a:xfrm>
      </p:grpSpPr>
      <p:pic>
        <p:nvPicPr>
          <p:cNvPr id="23" name="Google Shape;23;p6"/>
          <p:cNvPicPr preferRelativeResize="0"/>
          <p:nvPr/>
        </p:nvPicPr>
        <p:blipFill rotWithShape="1">
          <a:blip r:embed="rId2">
            <a:alphaModFix/>
          </a:blip>
          <a:srcRect l="13688" b="20842"/>
          <a:stretch/>
        </p:blipFill>
        <p:spPr>
          <a:xfrm>
            <a:off x="0" y="-209550"/>
            <a:ext cx="7839073" cy="5353051"/>
          </a:xfrm>
          <a:prstGeom prst="rect">
            <a:avLst/>
          </a:prstGeom>
          <a:noFill/>
          <a:ln>
            <a:noFill/>
          </a:ln>
        </p:spPr>
      </p:pic>
      <p:pic>
        <p:nvPicPr>
          <p:cNvPr id="24" name="Google Shape;24;p6"/>
          <p:cNvPicPr preferRelativeResize="0"/>
          <p:nvPr/>
        </p:nvPicPr>
        <p:blipFill>
          <a:blip r:embed="rId3">
            <a:alphaModFix/>
          </a:blip>
          <a:stretch>
            <a:fillRect/>
          </a:stretch>
        </p:blipFill>
        <p:spPr>
          <a:xfrm>
            <a:off x="7988976" y="381000"/>
            <a:ext cx="774026" cy="6761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1 4">
  <p:cSld name="TITLE_1_1_4">
    <p:spTree>
      <p:nvGrpSpPr>
        <p:cNvPr id="1" name="Shape 25"/>
        <p:cNvGrpSpPr/>
        <p:nvPr/>
      </p:nvGrpSpPr>
      <p:grpSpPr>
        <a:xfrm>
          <a:off x="0" y="0"/>
          <a:ext cx="0" cy="0"/>
          <a:chOff x="0" y="0"/>
          <a:chExt cx="0" cy="0"/>
        </a:xfrm>
      </p:grpSpPr>
      <p:pic>
        <p:nvPicPr>
          <p:cNvPr id="26" name="Google Shape;26;p7"/>
          <p:cNvPicPr preferRelativeResize="0"/>
          <p:nvPr/>
        </p:nvPicPr>
        <p:blipFill rotWithShape="1">
          <a:blip r:embed="rId2">
            <a:alphaModFix/>
          </a:blip>
          <a:srcRect r="33537"/>
          <a:stretch/>
        </p:blipFill>
        <p:spPr>
          <a:xfrm rot="10800000" flipH="1">
            <a:off x="4356821" y="-62274"/>
            <a:ext cx="4787174" cy="5363299"/>
          </a:xfrm>
          <a:prstGeom prst="rect">
            <a:avLst/>
          </a:prstGeom>
          <a:noFill/>
          <a:ln>
            <a:noFill/>
          </a:ln>
        </p:spPr>
      </p:pic>
      <p:pic>
        <p:nvPicPr>
          <p:cNvPr id="27" name="Google Shape;27;p7"/>
          <p:cNvPicPr preferRelativeResize="0"/>
          <p:nvPr/>
        </p:nvPicPr>
        <p:blipFill rotWithShape="1">
          <a:blip r:embed="rId2">
            <a:alphaModFix/>
          </a:blip>
          <a:srcRect r="33532"/>
          <a:stretch/>
        </p:blipFill>
        <p:spPr>
          <a:xfrm flipH="1">
            <a:off x="26" y="-109900"/>
            <a:ext cx="4787174" cy="5363299"/>
          </a:xfrm>
          <a:prstGeom prst="rect">
            <a:avLst/>
          </a:prstGeom>
          <a:noFill/>
          <a:ln>
            <a:noFill/>
          </a:ln>
        </p:spPr>
      </p:pic>
      <p:pic>
        <p:nvPicPr>
          <p:cNvPr id="28" name="Google Shape;28;p7"/>
          <p:cNvPicPr preferRelativeResize="0"/>
          <p:nvPr/>
        </p:nvPicPr>
        <p:blipFill>
          <a:blip r:embed="rId3">
            <a:alphaModFix/>
          </a:blip>
          <a:stretch>
            <a:fillRect/>
          </a:stretch>
        </p:blipFill>
        <p:spPr>
          <a:xfrm>
            <a:off x="7988976" y="381000"/>
            <a:ext cx="774026" cy="676126"/>
          </a:xfrm>
          <a:prstGeom prst="rect">
            <a:avLst/>
          </a:prstGeom>
          <a:noFill/>
          <a:ln>
            <a:noFill/>
          </a:ln>
        </p:spPr>
      </p:pic>
      <p:sp>
        <p:nvSpPr>
          <p:cNvPr id="29" name="Google Shape;29;p7"/>
          <p:cNvSpPr/>
          <p:nvPr/>
        </p:nvSpPr>
        <p:spPr>
          <a:xfrm>
            <a:off x="5934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7"/>
          <p:cNvGrpSpPr/>
          <p:nvPr/>
        </p:nvGrpSpPr>
        <p:grpSpPr>
          <a:xfrm>
            <a:off x="-75" y="57150"/>
            <a:ext cx="9153825" cy="5067300"/>
            <a:chOff x="-75" y="57150"/>
            <a:chExt cx="9153825" cy="5067300"/>
          </a:xfrm>
        </p:grpSpPr>
        <p:sp>
          <p:nvSpPr>
            <p:cNvPr id="31" name="Google Shape;31;p7"/>
            <p:cNvSpPr/>
            <p:nvPr/>
          </p:nvSpPr>
          <p:spPr>
            <a:xfrm>
              <a:off x="4029150" y="3705300"/>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7"/>
            <p:cNvGrpSpPr/>
            <p:nvPr/>
          </p:nvGrpSpPr>
          <p:grpSpPr>
            <a:xfrm>
              <a:off x="-75" y="57150"/>
              <a:ext cx="9153825" cy="5067300"/>
              <a:chOff x="-75" y="57150"/>
              <a:chExt cx="9153825" cy="5067300"/>
            </a:xfrm>
          </p:grpSpPr>
          <p:sp>
            <p:nvSpPr>
              <p:cNvPr id="33" name="Google Shape;33;p7"/>
              <p:cNvSpPr/>
              <p:nvPr/>
            </p:nvSpPr>
            <p:spPr>
              <a:xfrm>
                <a:off x="485775" y="22575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75" y="57150"/>
                <a:ext cx="9153825" cy="5067300"/>
                <a:chOff x="-75" y="57150"/>
                <a:chExt cx="9153825" cy="5067300"/>
              </a:xfrm>
            </p:grpSpPr>
            <p:sp>
              <p:nvSpPr>
                <p:cNvPr id="35" name="Google Shape;35;p7"/>
                <p:cNvSpPr/>
                <p:nvPr/>
              </p:nvSpPr>
              <p:spPr>
                <a:xfrm>
                  <a:off x="8667750" y="1514550"/>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a:off x="-75" y="57150"/>
                  <a:ext cx="9144075" cy="5067300"/>
                  <a:chOff x="-75" y="57150"/>
                  <a:chExt cx="9144075" cy="5067300"/>
                </a:xfrm>
              </p:grpSpPr>
              <p:sp>
                <p:nvSpPr>
                  <p:cNvPr id="37" name="Google Shape;37;p7"/>
                  <p:cNvSpPr/>
                  <p:nvPr/>
                </p:nvSpPr>
                <p:spPr>
                  <a:xfrm>
                    <a:off x="5467350" y="3771975"/>
                    <a:ext cx="638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7"/>
                  <p:cNvGrpSpPr/>
                  <p:nvPr/>
                </p:nvGrpSpPr>
                <p:grpSpPr>
                  <a:xfrm>
                    <a:off x="-75" y="57150"/>
                    <a:ext cx="9144075" cy="5067300"/>
                    <a:chOff x="-75" y="57150"/>
                    <a:chExt cx="9144075" cy="5067300"/>
                  </a:xfrm>
                </p:grpSpPr>
                <p:sp>
                  <p:nvSpPr>
                    <p:cNvPr id="39" name="Google Shape;39;p7"/>
                    <p:cNvSpPr/>
                    <p:nvPr/>
                  </p:nvSpPr>
                  <p:spPr>
                    <a:xfrm>
                      <a:off x="2057325" y="22812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a:off x="2133600" y="15335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7"/>
                    <p:cNvGrpSpPr/>
                    <p:nvPr/>
                  </p:nvGrpSpPr>
                  <p:grpSpPr>
                    <a:xfrm>
                      <a:off x="-75" y="57150"/>
                      <a:ext cx="9144075" cy="5067300"/>
                      <a:chOff x="-75" y="57150"/>
                      <a:chExt cx="9144075" cy="5067300"/>
                    </a:xfrm>
                  </p:grpSpPr>
                  <p:sp>
                    <p:nvSpPr>
                      <p:cNvPr id="42" name="Google Shape;42;p7"/>
                      <p:cNvSpPr/>
                      <p:nvPr/>
                    </p:nvSpPr>
                    <p:spPr>
                      <a:xfrm>
                        <a:off x="2505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p7"/>
                      <p:cNvGrpSpPr/>
                      <p:nvPr/>
                    </p:nvGrpSpPr>
                    <p:grpSpPr>
                      <a:xfrm>
                        <a:off x="-75" y="57150"/>
                        <a:ext cx="9144075" cy="5067300"/>
                        <a:chOff x="-75" y="57150"/>
                        <a:chExt cx="9144075" cy="5067300"/>
                      </a:xfrm>
                    </p:grpSpPr>
                    <p:sp>
                      <p:nvSpPr>
                        <p:cNvPr id="44" name="Google Shape;44;p7"/>
                        <p:cNvSpPr/>
                        <p:nvPr/>
                      </p:nvSpPr>
                      <p:spPr>
                        <a:xfrm>
                          <a:off x="2457525" y="785850"/>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5133975" y="785900"/>
                          <a:ext cx="1247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7"/>
                        <p:cNvGrpSpPr/>
                        <p:nvPr/>
                      </p:nvGrpSpPr>
                      <p:grpSpPr>
                        <a:xfrm>
                          <a:off x="-75" y="57150"/>
                          <a:ext cx="9144075" cy="5067300"/>
                          <a:chOff x="-75" y="57150"/>
                          <a:chExt cx="9144075" cy="5067300"/>
                        </a:xfrm>
                      </p:grpSpPr>
                      <p:sp>
                        <p:nvSpPr>
                          <p:cNvPr id="47" name="Google Shape;47;p7"/>
                          <p:cNvSpPr/>
                          <p:nvPr/>
                        </p:nvSpPr>
                        <p:spPr>
                          <a:xfrm>
                            <a:off x="7947288" y="57150"/>
                            <a:ext cx="857400" cy="137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8420100" y="781050"/>
                            <a:ext cx="723900" cy="73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a:off x="2724150" y="1514550"/>
                            <a:ext cx="3924300" cy="2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4571925" y="4448175"/>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438150" y="151455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0" y="37053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3219450" y="5715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6753225" y="15145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75" y="8097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2057325" y="44482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6000750" y="22527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1143000" y="3705288"/>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6950675" y="7764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943850" y="22527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75" y="2981375"/>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5772150" y="57225"/>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6470375" y="2981375"/>
                            <a:ext cx="11496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276300" y="4429225"/>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1085904" y="299330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6785599" y="3714775"/>
                            <a:ext cx="1701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366551" y="771600"/>
                            <a:ext cx="8574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1 4 1">
  <p:cSld name="TITLE_1_1_4_1">
    <p:spTree>
      <p:nvGrpSpPr>
        <p:cNvPr id="1" name="Shape 68"/>
        <p:cNvGrpSpPr/>
        <p:nvPr/>
      </p:nvGrpSpPr>
      <p:grpSpPr>
        <a:xfrm>
          <a:off x="0" y="0"/>
          <a:ext cx="0" cy="0"/>
          <a:chOff x="0" y="0"/>
          <a:chExt cx="0" cy="0"/>
        </a:xfrm>
      </p:grpSpPr>
      <p:pic>
        <p:nvPicPr>
          <p:cNvPr id="69" name="Google Shape;69;p8"/>
          <p:cNvPicPr preferRelativeResize="0"/>
          <p:nvPr/>
        </p:nvPicPr>
        <p:blipFill rotWithShape="1">
          <a:blip r:embed="rId2">
            <a:alphaModFix/>
          </a:blip>
          <a:srcRect r="33404"/>
          <a:stretch/>
        </p:blipFill>
        <p:spPr>
          <a:xfrm rot="10800000" flipH="1">
            <a:off x="4356825" y="-62274"/>
            <a:ext cx="4796698" cy="5363299"/>
          </a:xfrm>
          <a:prstGeom prst="rect">
            <a:avLst/>
          </a:prstGeom>
          <a:noFill/>
          <a:ln>
            <a:noFill/>
          </a:ln>
        </p:spPr>
      </p:pic>
      <p:pic>
        <p:nvPicPr>
          <p:cNvPr id="70" name="Google Shape;70;p8"/>
          <p:cNvPicPr preferRelativeResize="0"/>
          <p:nvPr/>
        </p:nvPicPr>
        <p:blipFill rotWithShape="1">
          <a:blip r:embed="rId2">
            <a:alphaModFix/>
          </a:blip>
          <a:srcRect r="33532"/>
          <a:stretch/>
        </p:blipFill>
        <p:spPr>
          <a:xfrm flipH="1">
            <a:off x="-76" y="-109900"/>
            <a:ext cx="4787277" cy="5363299"/>
          </a:xfrm>
          <a:prstGeom prst="rect">
            <a:avLst/>
          </a:prstGeom>
          <a:noFill/>
          <a:ln>
            <a:noFill/>
          </a:ln>
        </p:spPr>
      </p:pic>
      <p:pic>
        <p:nvPicPr>
          <p:cNvPr id="71" name="Google Shape;71;p8"/>
          <p:cNvPicPr preferRelativeResize="0"/>
          <p:nvPr/>
        </p:nvPicPr>
        <p:blipFill>
          <a:blip r:embed="rId3">
            <a:alphaModFix/>
          </a:blip>
          <a:stretch>
            <a:fillRect/>
          </a:stretch>
        </p:blipFill>
        <p:spPr>
          <a:xfrm>
            <a:off x="7988976" y="381000"/>
            <a:ext cx="774026" cy="676126"/>
          </a:xfrm>
          <a:prstGeom prst="rect">
            <a:avLst/>
          </a:prstGeom>
          <a:noFill/>
          <a:ln>
            <a:noFill/>
          </a:ln>
        </p:spPr>
      </p:pic>
      <p:grpSp>
        <p:nvGrpSpPr>
          <p:cNvPr id="72" name="Google Shape;72;p8"/>
          <p:cNvGrpSpPr/>
          <p:nvPr/>
        </p:nvGrpSpPr>
        <p:grpSpPr>
          <a:xfrm>
            <a:off x="-75" y="57150"/>
            <a:ext cx="9153825" cy="5067300"/>
            <a:chOff x="-75" y="57150"/>
            <a:chExt cx="9153825" cy="5067300"/>
          </a:xfrm>
        </p:grpSpPr>
        <p:sp>
          <p:nvSpPr>
            <p:cNvPr id="73" name="Google Shape;73;p8"/>
            <p:cNvSpPr/>
            <p:nvPr/>
          </p:nvSpPr>
          <p:spPr>
            <a:xfrm>
              <a:off x="4029150" y="3705300"/>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8"/>
            <p:cNvGrpSpPr/>
            <p:nvPr/>
          </p:nvGrpSpPr>
          <p:grpSpPr>
            <a:xfrm>
              <a:off x="-75" y="57150"/>
              <a:ext cx="9153825" cy="5067300"/>
              <a:chOff x="-75" y="57150"/>
              <a:chExt cx="9153825" cy="5067300"/>
            </a:xfrm>
          </p:grpSpPr>
          <p:sp>
            <p:nvSpPr>
              <p:cNvPr id="75" name="Google Shape;75;p8"/>
              <p:cNvSpPr/>
              <p:nvPr/>
            </p:nvSpPr>
            <p:spPr>
              <a:xfrm>
                <a:off x="485775" y="22575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75" y="57150"/>
                <a:ext cx="9153825" cy="5067300"/>
                <a:chOff x="-75" y="57150"/>
                <a:chExt cx="9153825" cy="5067300"/>
              </a:xfrm>
            </p:grpSpPr>
            <p:sp>
              <p:nvSpPr>
                <p:cNvPr id="77" name="Google Shape;77;p8"/>
                <p:cNvSpPr/>
                <p:nvPr/>
              </p:nvSpPr>
              <p:spPr>
                <a:xfrm>
                  <a:off x="8667750" y="1514550"/>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8"/>
                <p:cNvGrpSpPr/>
                <p:nvPr/>
              </p:nvGrpSpPr>
              <p:grpSpPr>
                <a:xfrm>
                  <a:off x="-75" y="57150"/>
                  <a:ext cx="9144075" cy="5067300"/>
                  <a:chOff x="-75" y="57150"/>
                  <a:chExt cx="9144075" cy="5067300"/>
                </a:xfrm>
              </p:grpSpPr>
              <p:sp>
                <p:nvSpPr>
                  <p:cNvPr id="79" name="Google Shape;79;p8"/>
                  <p:cNvSpPr/>
                  <p:nvPr/>
                </p:nvSpPr>
                <p:spPr>
                  <a:xfrm>
                    <a:off x="5467350" y="3771975"/>
                    <a:ext cx="638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75" y="57150"/>
                    <a:ext cx="9144075" cy="5067300"/>
                    <a:chOff x="-75" y="57150"/>
                    <a:chExt cx="9144075" cy="5067300"/>
                  </a:xfrm>
                </p:grpSpPr>
                <p:sp>
                  <p:nvSpPr>
                    <p:cNvPr id="81" name="Google Shape;81;p8"/>
                    <p:cNvSpPr/>
                    <p:nvPr/>
                  </p:nvSpPr>
                  <p:spPr>
                    <a:xfrm>
                      <a:off x="2057325" y="22812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2133600" y="15335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8"/>
                    <p:cNvGrpSpPr/>
                    <p:nvPr/>
                  </p:nvGrpSpPr>
                  <p:grpSpPr>
                    <a:xfrm>
                      <a:off x="-75" y="57150"/>
                      <a:ext cx="9144075" cy="5067300"/>
                      <a:chOff x="-75" y="57150"/>
                      <a:chExt cx="9144075" cy="5067300"/>
                    </a:xfrm>
                  </p:grpSpPr>
                  <p:sp>
                    <p:nvSpPr>
                      <p:cNvPr id="84" name="Google Shape;84;p8"/>
                      <p:cNvSpPr/>
                      <p:nvPr/>
                    </p:nvSpPr>
                    <p:spPr>
                      <a:xfrm>
                        <a:off x="2505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75" y="57150"/>
                        <a:ext cx="9144075" cy="5067300"/>
                        <a:chOff x="-75" y="57150"/>
                        <a:chExt cx="9144075" cy="5067300"/>
                      </a:xfrm>
                    </p:grpSpPr>
                    <p:sp>
                      <p:nvSpPr>
                        <p:cNvPr id="86" name="Google Shape;86;p8"/>
                        <p:cNvSpPr/>
                        <p:nvPr/>
                      </p:nvSpPr>
                      <p:spPr>
                        <a:xfrm>
                          <a:off x="2457525" y="785850"/>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5133975" y="785900"/>
                          <a:ext cx="1247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8"/>
                        <p:cNvGrpSpPr/>
                        <p:nvPr/>
                      </p:nvGrpSpPr>
                      <p:grpSpPr>
                        <a:xfrm>
                          <a:off x="-75" y="57150"/>
                          <a:ext cx="9144075" cy="5067300"/>
                          <a:chOff x="-75" y="57150"/>
                          <a:chExt cx="9144075" cy="5067300"/>
                        </a:xfrm>
                      </p:grpSpPr>
                      <p:sp>
                        <p:nvSpPr>
                          <p:cNvPr id="89" name="Google Shape;89;p8"/>
                          <p:cNvSpPr/>
                          <p:nvPr/>
                        </p:nvSpPr>
                        <p:spPr>
                          <a:xfrm>
                            <a:off x="7947288" y="57150"/>
                            <a:ext cx="857400" cy="137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8420100" y="781050"/>
                            <a:ext cx="723900" cy="73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2724150" y="1514550"/>
                            <a:ext cx="3924300" cy="2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4571925" y="4448175"/>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438150" y="151455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0" y="37053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3219450" y="5715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6753225" y="15145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75" y="8097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2057325" y="44482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6000750" y="22527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1143000" y="3705288"/>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6950675" y="7764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7943850" y="22527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75" y="2981375"/>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5772150" y="57225"/>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6470375" y="2981375"/>
                            <a:ext cx="11496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276300" y="4429225"/>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1085904" y="299330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6785599" y="3714775"/>
                            <a:ext cx="1701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366551" y="771600"/>
                            <a:ext cx="8574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1 4 1 2">
  <p:cSld name="TITLE_1_1_4_1_2">
    <p:spTree>
      <p:nvGrpSpPr>
        <p:cNvPr id="1" name="Shape 110"/>
        <p:cNvGrpSpPr/>
        <p:nvPr/>
      </p:nvGrpSpPr>
      <p:grpSpPr>
        <a:xfrm>
          <a:off x="0" y="0"/>
          <a:ext cx="0" cy="0"/>
          <a:chOff x="0" y="0"/>
          <a:chExt cx="0" cy="0"/>
        </a:xfrm>
      </p:grpSpPr>
      <p:pic>
        <p:nvPicPr>
          <p:cNvPr id="111" name="Google Shape;111;p9"/>
          <p:cNvPicPr preferRelativeResize="0"/>
          <p:nvPr/>
        </p:nvPicPr>
        <p:blipFill rotWithShape="1">
          <a:blip r:embed="rId2">
            <a:alphaModFix/>
          </a:blip>
          <a:srcRect r="33404"/>
          <a:stretch/>
        </p:blipFill>
        <p:spPr>
          <a:xfrm rot="10800000" flipH="1">
            <a:off x="4356825" y="-62274"/>
            <a:ext cx="4796698" cy="5363299"/>
          </a:xfrm>
          <a:prstGeom prst="rect">
            <a:avLst/>
          </a:prstGeom>
          <a:noFill/>
          <a:ln>
            <a:noFill/>
          </a:ln>
        </p:spPr>
      </p:pic>
      <p:pic>
        <p:nvPicPr>
          <p:cNvPr id="112" name="Google Shape;112;p9"/>
          <p:cNvPicPr preferRelativeResize="0"/>
          <p:nvPr/>
        </p:nvPicPr>
        <p:blipFill rotWithShape="1">
          <a:blip r:embed="rId2">
            <a:alphaModFix/>
          </a:blip>
          <a:srcRect r="33532"/>
          <a:stretch/>
        </p:blipFill>
        <p:spPr>
          <a:xfrm flipH="1">
            <a:off x="-76" y="-109900"/>
            <a:ext cx="4787277" cy="5363299"/>
          </a:xfrm>
          <a:prstGeom prst="rect">
            <a:avLst/>
          </a:prstGeom>
          <a:noFill/>
          <a:ln>
            <a:noFill/>
          </a:ln>
        </p:spPr>
      </p:pic>
      <p:grpSp>
        <p:nvGrpSpPr>
          <p:cNvPr id="113" name="Google Shape;113;p9"/>
          <p:cNvGrpSpPr/>
          <p:nvPr/>
        </p:nvGrpSpPr>
        <p:grpSpPr>
          <a:xfrm>
            <a:off x="-75" y="57150"/>
            <a:ext cx="9153825" cy="5067300"/>
            <a:chOff x="-75" y="57150"/>
            <a:chExt cx="9153825" cy="5067300"/>
          </a:xfrm>
        </p:grpSpPr>
        <p:sp>
          <p:nvSpPr>
            <p:cNvPr id="114" name="Google Shape;114;p9"/>
            <p:cNvSpPr/>
            <p:nvPr/>
          </p:nvSpPr>
          <p:spPr>
            <a:xfrm>
              <a:off x="4029150" y="3705300"/>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9"/>
            <p:cNvGrpSpPr/>
            <p:nvPr/>
          </p:nvGrpSpPr>
          <p:grpSpPr>
            <a:xfrm>
              <a:off x="-75" y="57150"/>
              <a:ext cx="9153825" cy="5067300"/>
              <a:chOff x="-75" y="57150"/>
              <a:chExt cx="9153825" cy="5067300"/>
            </a:xfrm>
          </p:grpSpPr>
          <p:sp>
            <p:nvSpPr>
              <p:cNvPr id="116" name="Google Shape;116;p9"/>
              <p:cNvSpPr/>
              <p:nvPr/>
            </p:nvSpPr>
            <p:spPr>
              <a:xfrm>
                <a:off x="485775" y="22575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9"/>
              <p:cNvGrpSpPr/>
              <p:nvPr/>
            </p:nvGrpSpPr>
            <p:grpSpPr>
              <a:xfrm>
                <a:off x="-75" y="57150"/>
                <a:ext cx="9153825" cy="5067300"/>
                <a:chOff x="-75" y="57150"/>
                <a:chExt cx="9153825" cy="5067300"/>
              </a:xfrm>
            </p:grpSpPr>
            <p:sp>
              <p:nvSpPr>
                <p:cNvPr id="118" name="Google Shape;118;p9"/>
                <p:cNvSpPr/>
                <p:nvPr/>
              </p:nvSpPr>
              <p:spPr>
                <a:xfrm>
                  <a:off x="8667750" y="1514550"/>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9"/>
                <p:cNvGrpSpPr/>
                <p:nvPr/>
              </p:nvGrpSpPr>
              <p:grpSpPr>
                <a:xfrm>
                  <a:off x="-75" y="57150"/>
                  <a:ext cx="9144075" cy="5067300"/>
                  <a:chOff x="-75" y="57150"/>
                  <a:chExt cx="9144075" cy="5067300"/>
                </a:xfrm>
              </p:grpSpPr>
              <p:sp>
                <p:nvSpPr>
                  <p:cNvPr id="120" name="Google Shape;120;p9"/>
                  <p:cNvSpPr/>
                  <p:nvPr/>
                </p:nvSpPr>
                <p:spPr>
                  <a:xfrm>
                    <a:off x="5467350" y="3771975"/>
                    <a:ext cx="638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9"/>
                  <p:cNvGrpSpPr/>
                  <p:nvPr/>
                </p:nvGrpSpPr>
                <p:grpSpPr>
                  <a:xfrm>
                    <a:off x="-75" y="57150"/>
                    <a:ext cx="9144075" cy="5067300"/>
                    <a:chOff x="-75" y="57150"/>
                    <a:chExt cx="9144075" cy="5067300"/>
                  </a:xfrm>
                </p:grpSpPr>
                <p:sp>
                  <p:nvSpPr>
                    <p:cNvPr id="122" name="Google Shape;122;p9"/>
                    <p:cNvSpPr/>
                    <p:nvPr/>
                  </p:nvSpPr>
                  <p:spPr>
                    <a:xfrm>
                      <a:off x="2057325" y="22812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2133600" y="15335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9"/>
                    <p:cNvGrpSpPr/>
                    <p:nvPr/>
                  </p:nvGrpSpPr>
                  <p:grpSpPr>
                    <a:xfrm>
                      <a:off x="-75" y="57150"/>
                      <a:ext cx="9144075" cy="5067300"/>
                      <a:chOff x="-75" y="57150"/>
                      <a:chExt cx="9144075" cy="5067300"/>
                    </a:xfrm>
                  </p:grpSpPr>
                  <p:sp>
                    <p:nvSpPr>
                      <p:cNvPr id="125" name="Google Shape;125;p9"/>
                      <p:cNvSpPr/>
                      <p:nvPr/>
                    </p:nvSpPr>
                    <p:spPr>
                      <a:xfrm>
                        <a:off x="2505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a:off x="-75" y="57150"/>
                        <a:ext cx="9144075" cy="5067300"/>
                        <a:chOff x="-75" y="57150"/>
                        <a:chExt cx="9144075" cy="5067300"/>
                      </a:xfrm>
                    </p:grpSpPr>
                    <p:sp>
                      <p:nvSpPr>
                        <p:cNvPr id="127" name="Google Shape;127;p9"/>
                        <p:cNvSpPr/>
                        <p:nvPr/>
                      </p:nvSpPr>
                      <p:spPr>
                        <a:xfrm>
                          <a:off x="2457525" y="785850"/>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5133975" y="785900"/>
                          <a:ext cx="1247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9"/>
                        <p:cNvGrpSpPr/>
                        <p:nvPr/>
                      </p:nvGrpSpPr>
                      <p:grpSpPr>
                        <a:xfrm>
                          <a:off x="-75" y="57150"/>
                          <a:ext cx="9144075" cy="5067300"/>
                          <a:chOff x="-75" y="57150"/>
                          <a:chExt cx="9144075" cy="5067300"/>
                        </a:xfrm>
                      </p:grpSpPr>
                      <p:sp>
                        <p:nvSpPr>
                          <p:cNvPr id="130" name="Google Shape;130;p9"/>
                          <p:cNvSpPr/>
                          <p:nvPr/>
                        </p:nvSpPr>
                        <p:spPr>
                          <a:xfrm>
                            <a:off x="7947288" y="57150"/>
                            <a:ext cx="857400" cy="137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8420100" y="781050"/>
                            <a:ext cx="723900" cy="73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724150" y="1514550"/>
                            <a:ext cx="3924300" cy="2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4571925" y="4448175"/>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438150" y="151455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0" y="37053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3219450" y="5715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6753225" y="15145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75" y="8097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057325" y="44482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6000750" y="22527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143000" y="3705288"/>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6950675" y="7764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7943850" y="22527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75" y="2981375"/>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5772150" y="57225"/>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6470375" y="2981375"/>
                            <a:ext cx="11496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276300" y="4429225"/>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1085904" y="299330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6785599" y="3714775"/>
                            <a:ext cx="1701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366551" y="771600"/>
                            <a:ext cx="8574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grpSp>
      <p:pic>
        <p:nvPicPr>
          <p:cNvPr id="151" name="Google Shape;151;p9"/>
          <p:cNvPicPr preferRelativeResize="0"/>
          <p:nvPr/>
        </p:nvPicPr>
        <p:blipFill>
          <a:blip r:embed="rId3">
            <a:alphaModFix/>
          </a:blip>
          <a:stretch>
            <a:fillRect/>
          </a:stretch>
        </p:blipFill>
        <p:spPr>
          <a:xfrm>
            <a:off x="7988976" y="381000"/>
            <a:ext cx="774026" cy="6761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1 4 1 2 1">
  <p:cSld name="TITLE_1_1_4_1_2_1">
    <p:spTree>
      <p:nvGrpSpPr>
        <p:cNvPr id="1" name="Shape 152"/>
        <p:cNvGrpSpPr/>
        <p:nvPr/>
      </p:nvGrpSpPr>
      <p:grpSpPr>
        <a:xfrm>
          <a:off x="0" y="0"/>
          <a:ext cx="0" cy="0"/>
          <a:chOff x="0" y="0"/>
          <a:chExt cx="0" cy="0"/>
        </a:xfrm>
      </p:grpSpPr>
      <p:pic>
        <p:nvPicPr>
          <p:cNvPr id="153" name="Google Shape;153;p10"/>
          <p:cNvPicPr preferRelativeResize="0"/>
          <p:nvPr/>
        </p:nvPicPr>
        <p:blipFill rotWithShape="1">
          <a:blip r:embed="rId2">
            <a:alphaModFix/>
          </a:blip>
          <a:srcRect r="33404"/>
          <a:stretch/>
        </p:blipFill>
        <p:spPr>
          <a:xfrm rot="10800000" flipH="1">
            <a:off x="4356825" y="-62274"/>
            <a:ext cx="4796698" cy="5363299"/>
          </a:xfrm>
          <a:prstGeom prst="rect">
            <a:avLst/>
          </a:prstGeom>
          <a:noFill/>
          <a:ln>
            <a:noFill/>
          </a:ln>
        </p:spPr>
      </p:pic>
      <p:pic>
        <p:nvPicPr>
          <p:cNvPr id="154" name="Google Shape;154;p10"/>
          <p:cNvPicPr preferRelativeResize="0"/>
          <p:nvPr/>
        </p:nvPicPr>
        <p:blipFill rotWithShape="1">
          <a:blip r:embed="rId2">
            <a:alphaModFix/>
          </a:blip>
          <a:srcRect r="33532"/>
          <a:stretch/>
        </p:blipFill>
        <p:spPr>
          <a:xfrm flipH="1">
            <a:off x="-76" y="-109900"/>
            <a:ext cx="4787277" cy="5363299"/>
          </a:xfrm>
          <a:prstGeom prst="rect">
            <a:avLst/>
          </a:prstGeom>
          <a:noFill/>
          <a:ln>
            <a:noFill/>
          </a:ln>
        </p:spPr>
      </p:pic>
      <p:pic>
        <p:nvPicPr>
          <p:cNvPr id="155" name="Google Shape;155;p10"/>
          <p:cNvPicPr preferRelativeResize="0"/>
          <p:nvPr/>
        </p:nvPicPr>
        <p:blipFill>
          <a:blip r:embed="rId3">
            <a:alphaModFix/>
          </a:blip>
          <a:stretch>
            <a:fillRect/>
          </a:stretch>
        </p:blipFill>
        <p:spPr>
          <a:xfrm>
            <a:off x="7988976" y="381000"/>
            <a:ext cx="774026" cy="676126"/>
          </a:xfrm>
          <a:prstGeom prst="rect">
            <a:avLst/>
          </a:prstGeom>
          <a:noFill/>
          <a:ln>
            <a:noFill/>
          </a:ln>
        </p:spPr>
      </p:pic>
      <p:grpSp>
        <p:nvGrpSpPr>
          <p:cNvPr id="156" name="Google Shape;156;p10"/>
          <p:cNvGrpSpPr/>
          <p:nvPr/>
        </p:nvGrpSpPr>
        <p:grpSpPr>
          <a:xfrm>
            <a:off x="-75" y="57150"/>
            <a:ext cx="9153825" cy="5067300"/>
            <a:chOff x="-75" y="57150"/>
            <a:chExt cx="9153825" cy="5067300"/>
          </a:xfrm>
        </p:grpSpPr>
        <p:sp>
          <p:nvSpPr>
            <p:cNvPr id="157" name="Google Shape;157;p10"/>
            <p:cNvSpPr/>
            <p:nvPr/>
          </p:nvSpPr>
          <p:spPr>
            <a:xfrm>
              <a:off x="4029150" y="3705300"/>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0"/>
            <p:cNvGrpSpPr/>
            <p:nvPr/>
          </p:nvGrpSpPr>
          <p:grpSpPr>
            <a:xfrm>
              <a:off x="-75" y="57150"/>
              <a:ext cx="9153825" cy="5067300"/>
              <a:chOff x="-75" y="57150"/>
              <a:chExt cx="9153825" cy="5067300"/>
            </a:xfrm>
          </p:grpSpPr>
          <p:sp>
            <p:nvSpPr>
              <p:cNvPr id="159" name="Google Shape;159;p10"/>
              <p:cNvSpPr/>
              <p:nvPr/>
            </p:nvSpPr>
            <p:spPr>
              <a:xfrm>
                <a:off x="485775" y="22575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10"/>
              <p:cNvGrpSpPr/>
              <p:nvPr/>
            </p:nvGrpSpPr>
            <p:grpSpPr>
              <a:xfrm>
                <a:off x="-75" y="57150"/>
                <a:ext cx="9153825" cy="5067300"/>
                <a:chOff x="-75" y="57150"/>
                <a:chExt cx="9153825" cy="5067300"/>
              </a:xfrm>
            </p:grpSpPr>
            <p:sp>
              <p:nvSpPr>
                <p:cNvPr id="161" name="Google Shape;161;p10"/>
                <p:cNvSpPr/>
                <p:nvPr/>
              </p:nvSpPr>
              <p:spPr>
                <a:xfrm>
                  <a:off x="8667750" y="1514550"/>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0"/>
                <p:cNvGrpSpPr/>
                <p:nvPr/>
              </p:nvGrpSpPr>
              <p:grpSpPr>
                <a:xfrm>
                  <a:off x="-75" y="57150"/>
                  <a:ext cx="9144075" cy="5067300"/>
                  <a:chOff x="-75" y="57150"/>
                  <a:chExt cx="9144075" cy="5067300"/>
                </a:xfrm>
              </p:grpSpPr>
              <p:sp>
                <p:nvSpPr>
                  <p:cNvPr id="163" name="Google Shape;163;p10"/>
                  <p:cNvSpPr/>
                  <p:nvPr/>
                </p:nvSpPr>
                <p:spPr>
                  <a:xfrm>
                    <a:off x="5467350" y="3771975"/>
                    <a:ext cx="638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10"/>
                  <p:cNvGrpSpPr/>
                  <p:nvPr/>
                </p:nvGrpSpPr>
                <p:grpSpPr>
                  <a:xfrm>
                    <a:off x="-75" y="57150"/>
                    <a:ext cx="9144075" cy="5067300"/>
                    <a:chOff x="-75" y="57150"/>
                    <a:chExt cx="9144075" cy="5067300"/>
                  </a:xfrm>
                </p:grpSpPr>
                <p:sp>
                  <p:nvSpPr>
                    <p:cNvPr id="165" name="Google Shape;165;p10"/>
                    <p:cNvSpPr/>
                    <p:nvPr/>
                  </p:nvSpPr>
                  <p:spPr>
                    <a:xfrm>
                      <a:off x="2057325" y="22812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2133600" y="15335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10"/>
                    <p:cNvGrpSpPr/>
                    <p:nvPr/>
                  </p:nvGrpSpPr>
                  <p:grpSpPr>
                    <a:xfrm>
                      <a:off x="-75" y="57150"/>
                      <a:ext cx="9144075" cy="5067300"/>
                      <a:chOff x="-75" y="57150"/>
                      <a:chExt cx="9144075" cy="5067300"/>
                    </a:xfrm>
                  </p:grpSpPr>
                  <p:sp>
                    <p:nvSpPr>
                      <p:cNvPr id="168" name="Google Shape;168;p10"/>
                      <p:cNvSpPr/>
                      <p:nvPr/>
                    </p:nvSpPr>
                    <p:spPr>
                      <a:xfrm>
                        <a:off x="2505075" y="2981363"/>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0"/>
                      <p:cNvGrpSpPr/>
                      <p:nvPr/>
                    </p:nvGrpSpPr>
                    <p:grpSpPr>
                      <a:xfrm>
                        <a:off x="-75" y="57150"/>
                        <a:ext cx="9144075" cy="5067300"/>
                        <a:chOff x="-75" y="57150"/>
                        <a:chExt cx="9144075" cy="5067300"/>
                      </a:xfrm>
                    </p:grpSpPr>
                    <p:sp>
                      <p:nvSpPr>
                        <p:cNvPr id="170" name="Google Shape;170;p10"/>
                        <p:cNvSpPr/>
                        <p:nvPr/>
                      </p:nvSpPr>
                      <p:spPr>
                        <a:xfrm>
                          <a:off x="2457525" y="785850"/>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5133975" y="785900"/>
                          <a:ext cx="1247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0"/>
                        <p:cNvGrpSpPr/>
                        <p:nvPr/>
                      </p:nvGrpSpPr>
                      <p:grpSpPr>
                        <a:xfrm>
                          <a:off x="-75" y="57150"/>
                          <a:ext cx="9144075" cy="5067300"/>
                          <a:chOff x="-75" y="57150"/>
                          <a:chExt cx="9144075" cy="5067300"/>
                        </a:xfrm>
                      </p:grpSpPr>
                      <p:sp>
                        <p:nvSpPr>
                          <p:cNvPr id="173" name="Google Shape;173;p10"/>
                          <p:cNvSpPr/>
                          <p:nvPr/>
                        </p:nvSpPr>
                        <p:spPr>
                          <a:xfrm>
                            <a:off x="7947288" y="57150"/>
                            <a:ext cx="857400" cy="137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8420100" y="781050"/>
                            <a:ext cx="723900" cy="73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2724150" y="1514550"/>
                            <a:ext cx="3924300" cy="2152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4571925" y="4448175"/>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438150" y="151455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0" y="37053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3219450" y="5715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6753225" y="15145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75" y="809700"/>
                            <a:ext cx="590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2057325" y="4448250"/>
                            <a:ext cx="1305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6000750" y="22527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1143000" y="3705288"/>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6950675" y="776400"/>
                            <a:ext cx="1038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7943850" y="2252700"/>
                            <a:ext cx="7239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75" y="2981375"/>
                            <a:ext cx="486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5772150" y="57225"/>
                            <a:ext cx="12192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6470375" y="2981375"/>
                            <a:ext cx="11496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276300" y="4429225"/>
                            <a:ext cx="7047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p:nvPr/>
                        </p:nvSpPr>
                        <p:spPr>
                          <a:xfrm>
                            <a:off x="1085904" y="2993300"/>
                            <a:ext cx="13431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6785599" y="3714775"/>
                            <a:ext cx="17013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0"/>
                          <p:cNvSpPr/>
                          <p:nvPr/>
                        </p:nvSpPr>
                        <p:spPr>
                          <a:xfrm>
                            <a:off x="366551" y="771600"/>
                            <a:ext cx="8574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4"/>
              </a:buClr>
              <a:buSzPts val="2800"/>
              <a:buFont typeface="Fjalla One"/>
              <a:buNone/>
              <a:defRPr sz="2800">
                <a:solidFill>
                  <a:schemeClr val="accent4"/>
                </a:solidFill>
                <a:latin typeface="Fjalla One"/>
                <a:ea typeface="Fjalla One"/>
                <a:cs typeface="Fjalla One"/>
                <a:sym typeface="Fjall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5"/>
              </a:buClr>
              <a:buSzPts val="1800"/>
              <a:buFont typeface="Poppins"/>
              <a:buChar char="●"/>
              <a:defRPr sz="1800">
                <a:solidFill>
                  <a:schemeClr val="accent5"/>
                </a:solidFill>
                <a:latin typeface="Poppins"/>
                <a:ea typeface="Poppins"/>
                <a:cs typeface="Poppins"/>
                <a:sym typeface="Poppins"/>
              </a:defRPr>
            </a:lvl1pPr>
            <a:lvl2pPr marL="914400" lvl="1"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2pPr>
            <a:lvl3pPr marL="1371600" lvl="2"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3pPr>
            <a:lvl4pPr marL="1828800" lvl="3"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4pPr>
            <a:lvl5pPr marL="2286000" lvl="4"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5pPr>
            <a:lvl6pPr marL="2743200" lvl="5"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6pPr>
            <a:lvl7pPr marL="3200400" lvl="6"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7pPr>
            <a:lvl8pPr marL="3657600" lvl="7"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8pPr>
            <a:lvl9pPr marL="4114800" lvl="8"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6"/>
        <p:cNvGrpSpPr/>
        <p:nvPr/>
      </p:nvGrpSpPr>
      <p:grpSpPr>
        <a:xfrm>
          <a:off x="0" y="0"/>
          <a:ext cx="0" cy="0"/>
          <a:chOff x="0" y="0"/>
          <a:chExt cx="0" cy="0"/>
        </a:xfrm>
      </p:grpSpPr>
      <p:sp>
        <p:nvSpPr>
          <p:cNvPr id="297" name="Google Shape;297;p30"/>
          <p:cNvSpPr txBox="1">
            <a:spLocks noGrp="1"/>
          </p:cNvSpPr>
          <p:nvPr>
            <p:ph type="ctrTitle" idx="4294967295"/>
          </p:nvPr>
        </p:nvSpPr>
        <p:spPr>
          <a:xfrm>
            <a:off x="266700" y="2201650"/>
            <a:ext cx="4305300" cy="110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4400">
              <a:solidFill>
                <a:schemeClr val="accent5"/>
              </a:solidFill>
            </a:endParaRPr>
          </a:p>
          <a:p>
            <a:pPr marL="0" lvl="0" indent="0" algn="l" rtl="0">
              <a:spcBef>
                <a:spcPts val="0"/>
              </a:spcBef>
              <a:spcAft>
                <a:spcPts val="0"/>
              </a:spcAft>
              <a:buNone/>
            </a:pPr>
            <a:r>
              <a:rPr lang="en" sz="1500">
                <a:solidFill>
                  <a:schemeClr val="accent5"/>
                </a:solidFill>
                <a:latin typeface="Poppins"/>
                <a:ea typeface="Poppins"/>
                <a:cs typeface="Poppins"/>
                <a:sym typeface="Poppins"/>
              </a:rPr>
              <a:t>Bringing Alternative Learning to You</a:t>
            </a:r>
            <a:endParaRPr sz="1500">
              <a:solidFill>
                <a:schemeClr val="accent5"/>
              </a:solidFill>
              <a:latin typeface="Poppins"/>
              <a:ea typeface="Poppins"/>
              <a:cs typeface="Poppins"/>
              <a:sym typeface="Poppins"/>
            </a:endParaRPr>
          </a:p>
        </p:txBody>
      </p:sp>
      <p:sp>
        <p:nvSpPr>
          <p:cNvPr id="298" name="Google Shape;298;p30"/>
          <p:cNvSpPr txBox="1">
            <a:spLocks noGrp="1"/>
          </p:cNvSpPr>
          <p:nvPr>
            <p:ph type="subTitle" idx="4294967295"/>
          </p:nvPr>
        </p:nvSpPr>
        <p:spPr>
          <a:xfrm>
            <a:off x="314325" y="3722500"/>
            <a:ext cx="3909300" cy="869700"/>
          </a:xfrm>
          <a:prstGeom prst="rect">
            <a:avLst/>
          </a:prstGeom>
        </p:spPr>
        <p:txBody>
          <a:bodyPr spcFirstLastPara="1" wrap="square" lIns="91425" tIns="91425" rIns="91425" bIns="91425" anchor="b" anchorCtr="0">
            <a:spAutoFit/>
          </a:bodyPr>
          <a:lstStyle/>
          <a:p>
            <a:pPr marL="0" lvl="0" indent="0" algn="l" rtl="0">
              <a:lnSpc>
                <a:spcPct val="115000"/>
              </a:lnSpc>
              <a:spcBef>
                <a:spcPts val="0"/>
              </a:spcBef>
              <a:spcAft>
                <a:spcPts val="0"/>
              </a:spcAft>
              <a:buSzPts val="935"/>
              <a:buNone/>
            </a:pPr>
            <a:r>
              <a:rPr lang="en" sz="1000">
                <a:latin typeface="Poppins SemiBold"/>
                <a:ea typeface="Poppins SemiBold"/>
                <a:cs typeface="Poppins SemiBold"/>
                <a:sym typeface="Poppins SemiBold"/>
              </a:rPr>
              <a:t>Ashley Ruka - Principal, South Washington Alternative High School</a:t>
            </a:r>
            <a:endParaRPr sz="1000">
              <a:latin typeface="Poppins SemiBold"/>
              <a:ea typeface="Poppins SemiBold"/>
              <a:cs typeface="Poppins SemiBold"/>
              <a:sym typeface="Poppins SemiBold"/>
            </a:endParaRPr>
          </a:p>
          <a:p>
            <a:pPr marL="0" lvl="0" indent="0" algn="l" rtl="0">
              <a:lnSpc>
                <a:spcPct val="115000"/>
              </a:lnSpc>
              <a:spcBef>
                <a:spcPts val="0"/>
              </a:spcBef>
              <a:spcAft>
                <a:spcPts val="0"/>
              </a:spcAft>
              <a:buSzPts val="935"/>
              <a:buNone/>
            </a:pPr>
            <a:r>
              <a:rPr lang="en" sz="1000">
                <a:latin typeface="Poppins SemiBold"/>
                <a:ea typeface="Poppins SemiBold"/>
                <a:cs typeface="Poppins SemiBold"/>
                <a:sym typeface="Poppins SemiBold"/>
              </a:rPr>
              <a:t>Nick Falde - Principal, SoWashCo Online</a:t>
            </a:r>
            <a:endParaRPr sz="1000">
              <a:latin typeface="Poppins SemiBold"/>
              <a:ea typeface="Poppins SemiBold"/>
              <a:cs typeface="Poppins SemiBold"/>
              <a:sym typeface="Poppins SemiBold"/>
            </a:endParaRPr>
          </a:p>
          <a:p>
            <a:pPr marL="0" lvl="0" indent="0" algn="l" rtl="0">
              <a:lnSpc>
                <a:spcPct val="115000"/>
              </a:lnSpc>
              <a:spcBef>
                <a:spcPts val="0"/>
              </a:spcBef>
              <a:spcAft>
                <a:spcPts val="0"/>
              </a:spcAft>
              <a:buSzPts val="935"/>
              <a:buNone/>
            </a:pPr>
            <a:r>
              <a:rPr lang="en" sz="1000">
                <a:latin typeface="Poppins SemiBold"/>
                <a:ea typeface="Poppins SemiBold"/>
                <a:cs typeface="Poppins SemiBold"/>
                <a:sym typeface="Poppins SemiBold"/>
              </a:rPr>
              <a:t>May 5, 2022</a:t>
            </a:r>
            <a:endParaRPr sz="1000">
              <a:latin typeface="Poppins SemiBold"/>
              <a:ea typeface="Poppins SemiBold"/>
              <a:cs typeface="Poppins SemiBold"/>
              <a:sym typeface="Poppins SemiBold"/>
            </a:endParaRPr>
          </a:p>
        </p:txBody>
      </p:sp>
      <p:pic>
        <p:nvPicPr>
          <p:cNvPr id="299" name="Google Shape;299;p30"/>
          <p:cNvPicPr preferRelativeResize="0"/>
          <p:nvPr/>
        </p:nvPicPr>
        <p:blipFill>
          <a:blip r:embed="rId3">
            <a:alphaModFix/>
          </a:blip>
          <a:stretch>
            <a:fillRect/>
          </a:stretch>
        </p:blipFill>
        <p:spPr>
          <a:xfrm>
            <a:off x="364250" y="1371675"/>
            <a:ext cx="4110198" cy="1322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0"/>
        <p:cNvGrpSpPr/>
        <p:nvPr/>
      </p:nvGrpSpPr>
      <p:grpSpPr>
        <a:xfrm>
          <a:off x="0" y="0"/>
          <a:ext cx="0" cy="0"/>
          <a:chOff x="0" y="0"/>
          <a:chExt cx="0" cy="0"/>
        </a:xfrm>
      </p:grpSpPr>
      <p:sp>
        <p:nvSpPr>
          <p:cNvPr id="361" name="Google Shape;361;p39"/>
          <p:cNvSpPr txBox="1">
            <a:spLocks noGrp="1"/>
          </p:cNvSpPr>
          <p:nvPr>
            <p:ph type="ctrTitle" idx="4294967295"/>
          </p:nvPr>
        </p:nvSpPr>
        <p:spPr>
          <a:xfrm>
            <a:off x="204100" y="144625"/>
            <a:ext cx="64095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Collaborative Professional Development</a:t>
            </a:r>
            <a:endParaRPr sz="3000">
              <a:solidFill>
                <a:schemeClr val="accent5"/>
              </a:solidFill>
              <a:latin typeface="Fjalla One"/>
              <a:ea typeface="Fjalla One"/>
              <a:cs typeface="Fjalla One"/>
              <a:sym typeface="Fjalla One"/>
            </a:endParaRPr>
          </a:p>
        </p:txBody>
      </p:sp>
      <p:sp>
        <p:nvSpPr>
          <p:cNvPr id="362" name="Google Shape;362;p39"/>
          <p:cNvSpPr txBox="1"/>
          <p:nvPr/>
        </p:nvSpPr>
        <p:spPr>
          <a:xfrm>
            <a:off x="681250" y="885250"/>
            <a:ext cx="8205300" cy="3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accent5"/>
                </a:solidFill>
                <a:latin typeface="Poppins"/>
                <a:ea typeface="Poppins"/>
                <a:cs typeface="Poppins"/>
                <a:sym typeface="Poppins"/>
              </a:rPr>
              <a:t>Currently: June 2021 - June 2022		Planning for Implementation of ALC</a:t>
            </a:r>
            <a:endParaRPr sz="1300" b="1">
              <a:solidFill>
                <a:schemeClr val="accent5"/>
              </a:solidFill>
              <a:latin typeface="Poppins"/>
              <a:ea typeface="Poppins"/>
              <a:cs typeface="Poppins"/>
              <a:sym typeface="Poppins"/>
            </a:endParaRPr>
          </a:p>
          <a:p>
            <a:pPr marL="457200" lvl="0" indent="-311150" algn="l" rtl="0">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Discussion about professional development needs</a:t>
            </a:r>
            <a:endParaRPr sz="1300">
              <a:solidFill>
                <a:schemeClr val="accent5"/>
              </a:solidFill>
              <a:latin typeface="Poppins"/>
              <a:ea typeface="Poppins"/>
              <a:cs typeface="Poppins"/>
              <a:sym typeface="Poppins"/>
            </a:endParaRPr>
          </a:p>
          <a:p>
            <a:pPr marL="457200" lvl="0" indent="-311150" algn="l" rtl="0">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Development of interdistrict partnership</a:t>
            </a:r>
            <a:endParaRPr sz="1300">
              <a:solidFill>
                <a:schemeClr val="accent5"/>
              </a:solidFill>
              <a:latin typeface="Poppins"/>
              <a:ea typeface="Poppins"/>
              <a:cs typeface="Poppins"/>
              <a:sym typeface="Poppins"/>
            </a:endParaRPr>
          </a:p>
          <a:p>
            <a:pPr marL="457200" lvl="0" indent="-311150" algn="l" rtl="0">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Preparations for ALC application with the state with board approval</a:t>
            </a:r>
            <a:endParaRPr sz="1300">
              <a:solidFill>
                <a:schemeClr val="accent5"/>
              </a:solidFill>
              <a:latin typeface="Poppins"/>
              <a:ea typeface="Poppins"/>
              <a:cs typeface="Poppins"/>
              <a:sym typeface="Poppins"/>
            </a:endParaRPr>
          </a:p>
          <a:p>
            <a:pPr marL="0" lvl="0" indent="0" algn="l" rtl="0">
              <a:spcBef>
                <a:spcPts val="1200"/>
              </a:spcBef>
              <a:spcAft>
                <a:spcPts val="0"/>
              </a:spcAft>
              <a:buNone/>
            </a:pPr>
            <a:r>
              <a:rPr lang="en" sz="1300" b="1">
                <a:solidFill>
                  <a:schemeClr val="accent5"/>
                </a:solidFill>
                <a:latin typeface="Poppins"/>
                <a:ea typeface="Poppins"/>
                <a:cs typeface="Poppins"/>
                <a:sym typeface="Poppins"/>
              </a:rPr>
              <a:t>Year 1: July 2022 - June 2023		Implementation of Professional Development</a:t>
            </a:r>
            <a:endParaRPr sz="1300" b="1">
              <a:solidFill>
                <a:schemeClr val="accent5"/>
              </a:solidFill>
              <a:latin typeface="Poppins"/>
              <a:ea typeface="Poppins"/>
              <a:cs typeface="Poppins"/>
              <a:sym typeface="Poppins"/>
            </a:endParaRPr>
          </a:p>
          <a:p>
            <a:pPr marL="457200" lvl="0" indent="-311150" algn="l" rtl="0">
              <a:spcBef>
                <a:spcPts val="0"/>
              </a:spcBef>
              <a:spcAft>
                <a:spcPts val="0"/>
              </a:spcAft>
              <a:buClr>
                <a:schemeClr val="accent5"/>
              </a:buClr>
              <a:buSzPts val="1300"/>
              <a:buFont typeface="Questrial"/>
              <a:buChar char="●"/>
            </a:pPr>
            <a:r>
              <a:rPr lang="en" sz="1300">
                <a:solidFill>
                  <a:schemeClr val="accent5"/>
                </a:solidFill>
                <a:latin typeface="Poppins"/>
                <a:ea typeface="Poppins"/>
                <a:cs typeface="Poppins"/>
                <a:sym typeface="Poppins"/>
              </a:rPr>
              <a:t>June/July 2022</a:t>
            </a:r>
            <a:r>
              <a:rPr lang="en" sz="1300" b="1">
                <a:solidFill>
                  <a:schemeClr val="accent5"/>
                </a:solidFill>
                <a:latin typeface="Poppins"/>
                <a:ea typeface="Poppins"/>
                <a:cs typeface="Poppins"/>
                <a:sym typeface="Poppins"/>
              </a:rPr>
              <a:t> - </a:t>
            </a:r>
            <a:r>
              <a:rPr lang="en" sz="1300">
                <a:solidFill>
                  <a:schemeClr val="accent5"/>
                </a:solidFill>
                <a:latin typeface="Poppins"/>
                <a:ea typeface="Poppins"/>
                <a:cs typeface="Poppins"/>
                <a:sym typeface="Poppins"/>
              </a:rPr>
              <a:t>Principal Collaboration to develop professional development plan (Possible EdCamp, focus on CLRT and AVID as best practice strategies, trauma-informed education)</a:t>
            </a:r>
            <a:endParaRPr sz="1300">
              <a:solidFill>
                <a:schemeClr val="accent5"/>
              </a:solidFill>
              <a:latin typeface="Poppins"/>
              <a:ea typeface="Poppins"/>
              <a:cs typeface="Poppins"/>
              <a:sym typeface="Poppins"/>
            </a:endParaRPr>
          </a:p>
          <a:p>
            <a:pPr marL="457200" lvl="0" indent="-311150" algn="l" rtl="0">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Targeted Services discussion</a:t>
            </a:r>
            <a:endParaRPr sz="1300">
              <a:solidFill>
                <a:schemeClr val="accent5"/>
              </a:solidFill>
              <a:latin typeface="Poppins"/>
              <a:ea typeface="Poppins"/>
              <a:cs typeface="Poppins"/>
              <a:sym typeface="Poppins"/>
            </a:endParaRPr>
          </a:p>
          <a:p>
            <a:pPr marL="0" lvl="0" indent="0" algn="l" rtl="0">
              <a:spcBef>
                <a:spcPts val="1200"/>
              </a:spcBef>
              <a:spcAft>
                <a:spcPts val="0"/>
              </a:spcAft>
              <a:buNone/>
            </a:pPr>
            <a:r>
              <a:rPr lang="en" sz="1300" b="1">
                <a:solidFill>
                  <a:schemeClr val="accent5"/>
                </a:solidFill>
                <a:latin typeface="Poppins"/>
                <a:ea typeface="Poppins"/>
                <a:cs typeface="Poppins"/>
                <a:sym typeface="Poppins"/>
              </a:rPr>
              <a:t>Year 2: July 2023 - 2024			Continuation of Collaboration/Professional Learning</a:t>
            </a:r>
            <a:endParaRPr sz="1300">
              <a:solidFill>
                <a:schemeClr val="accent5"/>
              </a:solidFill>
              <a:latin typeface="Poppins"/>
              <a:ea typeface="Poppins"/>
              <a:cs typeface="Poppins"/>
              <a:sym typeface="Poppins"/>
            </a:endParaRPr>
          </a:p>
          <a:p>
            <a:pPr marL="0" lvl="0" indent="0" algn="l" rtl="0">
              <a:spcBef>
                <a:spcPts val="0"/>
              </a:spcBef>
              <a:spcAft>
                <a:spcPts val="0"/>
              </a:spcAft>
              <a:buNone/>
            </a:pPr>
            <a:endParaRPr sz="1300">
              <a:solidFill>
                <a:schemeClr val="accent5"/>
              </a:solidFill>
              <a:latin typeface="Poppins"/>
              <a:ea typeface="Poppins"/>
              <a:cs typeface="Poppins"/>
              <a:sym typeface="Poppins"/>
            </a:endParaRPr>
          </a:p>
          <a:p>
            <a:pPr marL="0" lvl="0" indent="0" algn="l" rtl="0">
              <a:lnSpc>
                <a:spcPct val="115000"/>
              </a:lnSpc>
              <a:spcBef>
                <a:spcPts val="0"/>
              </a:spcBef>
              <a:spcAft>
                <a:spcPts val="0"/>
              </a:spcAft>
              <a:buNone/>
            </a:pPr>
            <a:r>
              <a:rPr lang="en" sz="1300" b="1">
                <a:solidFill>
                  <a:schemeClr val="accent5"/>
                </a:solidFill>
                <a:latin typeface="Poppins"/>
                <a:ea typeface="Poppins"/>
                <a:cs typeface="Poppins"/>
                <a:sym typeface="Poppins"/>
              </a:rPr>
              <a:t>Year 3: July 2024-June 2025		Reflect/Re-Assess/Re-Vision</a:t>
            </a:r>
            <a:endParaRPr sz="1300" b="1">
              <a:solidFill>
                <a:schemeClr val="accent5"/>
              </a:solidFill>
              <a:latin typeface="Poppins"/>
              <a:ea typeface="Poppins"/>
              <a:cs typeface="Poppins"/>
              <a:sym typeface="Poppins"/>
            </a:endParaRPr>
          </a:p>
          <a:p>
            <a:pPr marL="457200" lvl="0" indent="-311150" algn="l" rtl="0">
              <a:lnSpc>
                <a:spcPct val="115000"/>
              </a:lnSpc>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Comprehensive needs assessments completed by both schools.</a:t>
            </a:r>
            <a:endParaRPr sz="1300">
              <a:solidFill>
                <a:schemeClr val="accent5"/>
              </a:solidFill>
              <a:latin typeface="Poppins"/>
              <a:ea typeface="Poppins"/>
              <a:cs typeface="Poppins"/>
              <a:sym typeface="Poppins"/>
            </a:endParaRPr>
          </a:p>
          <a:p>
            <a:pPr marL="457200" lvl="0" indent="-311150" algn="l" rtl="0">
              <a:lnSpc>
                <a:spcPct val="115000"/>
              </a:lnSpc>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Reflection and re-visioning for the next three years.</a:t>
            </a:r>
            <a:endParaRPr sz="1300">
              <a:solidFill>
                <a:schemeClr val="accent5"/>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6"/>
        <p:cNvGrpSpPr/>
        <p:nvPr/>
      </p:nvGrpSpPr>
      <p:grpSpPr>
        <a:xfrm>
          <a:off x="0" y="0"/>
          <a:ext cx="0" cy="0"/>
          <a:chOff x="0" y="0"/>
          <a:chExt cx="0" cy="0"/>
        </a:xfrm>
      </p:grpSpPr>
      <p:sp>
        <p:nvSpPr>
          <p:cNvPr id="367" name="Google Shape;367;p40"/>
          <p:cNvSpPr txBox="1"/>
          <p:nvPr/>
        </p:nvSpPr>
        <p:spPr>
          <a:xfrm>
            <a:off x="204100" y="715700"/>
            <a:ext cx="5750700" cy="3971100"/>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October 2020 </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Presentation given to members of executive cabinet and AHS staff on the difference between ALPs and ALCs</a:t>
            </a:r>
            <a:endParaRPr sz="1200">
              <a:solidFill>
                <a:schemeClr val="accent5"/>
              </a:solidFill>
              <a:latin typeface="Poppins SemiBold"/>
              <a:ea typeface="Poppins SemiBold"/>
              <a:cs typeface="Poppins SemiBold"/>
              <a:sym typeface="Poppins SemiBold"/>
            </a:endParaRPr>
          </a:p>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October 2020 - January 2021:</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Fairview Alternative High School (Roseville), reaches out to discuss the possibility of partnering</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 Begin the ALC application process. </a:t>
            </a:r>
            <a:endParaRPr sz="1200">
              <a:solidFill>
                <a:schemeClr val="accent5"/>
              </a:solidFill>
              <a:latin typeface="Poppins SemiBold"/>
              <a:ea typeface="Poppins SemiBold"/>
              <a:cs typeface="Poppins SemiBold"/>
              <a:sym typeface="Poppins SemiBold"/>
            </a:endParaRPr>
          </a:p>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October 2021 </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Reviewed draft application with MDE Alternative Programs Leadership</a:t>
            </a:r>
            <a:endParaRPr sz="1200">
              <a:solidFill>
                <a:schemeClr val="accent5"/>
              </a:solidFill>
              <a:latin typeface="Poppins SemiBold"/>
              <a:ea typeface="Poppins SemiBold"/>
              <a:cs typeface="Poppins SemiBold"/>
              <a:sym typeface="Poppins SemiBold"/>
            </a:endParaRPr>
          </a:p>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December 2021 </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Developed collaborative school board presentation with Fairview Alternative High School</a:t>
            </a:r>
            <a:endParaRPr sz="1200">
              <a:solidFill>
                <a:schemeClr val="accent5"/>
              </a:solidFill>
              <a:latin typeface="Poppins SemiBold"/>
              <a:ea typeface="Poppins SemiBold"/>
              <a:cs typeface="Poppins SemiBold"/>
              <a:sym typeface="Poppins SemiBold"/>
            </a:endParaRPr>
          </a:p>
          <a:p>
            <a:pPr marL="0" lvl="0" indent="0" algn="l" rtl="0">
              <a:lnSpc>
                <a:spcPct val="150000"/>
              </a:lnSpc>
              <a:spcBef>
                <a:spcPts val="0"/>
              </a:spcBef>
              <a:spcAft>
                <a:spcPts val="0"/>
              </a:spcAft>
              <a:buNone/>
            </a:pPr>
            <a:endParaRPr sz="1200">
              <a:solidFill>
                <a:schemeClr val="accent5"/>
              </a:solidFill>
              <a:latin typeface="Poppins SemiBold"/>
              <a:ea typeface="Poppins SemiBold"/>
              <a:cs typeface="Poppins SemiBold"/>
              <a:sym typeface="Poppins SemiBold"/>
            </a:endParaRPr>
          </a:p>
        </p:txBody>
      </p:sp>
      <p:sp>
        <p:nvSpPr>
          <p:cNvPr id="368" name="Google Shape;368;p40"/>
          <p:cNvSpPr txBox="1">
            <a:spLocks noGrp="1"/>
          </p:cNvSpPr>
          <p:nvPr>
            <p:ph type="ctrTitle" idx="4294967295"/>
          </p:nvPr>
        </p:nvSpPr>
        <p:spPr>
          <a:xfrm>
            <a:off x="204100" y="144613"/>
            <a:ext cx="41910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Process Timeline</a:t>
            </a:r>
            <a:endParaRPr sz="3000">
              <a:solidFill>
                <a:schemeClr val="accent5"/>
              </a:solidFill>
              <a:latin typeface="Fjalla One"/>
              <a:ea typeface="Fjalla One"/>
              <a:cs typeface="Fjalla One"/>
              <a:sym typeface="Fjalla One"/>
            </a:endParaRPr>
          </a:p>
        </p:txBody>
      </p:sp>
      <p:pic>
        <p:nvPicPr>
          <p:cNvPr id="369" name="Google Shape;369;p40"/>
          <p:cNvPicPr preferRelativeResize="0"/>
          <p:nvPr/>
        </p:nvPicPr>
        <p:blipFill rotWithShape="1">
          <a:blip r:embed="rId3">
            <a:alphaModFix/>
          </a:blip>
          <a:srcRect l="12502" r="12495"/>
          <a:stretch/>
        </p:blipFill>
        <p:spPr>
          <a:xfrm>
            <a:off x="6020925" y="1998875"/>
            <a:ext cx="2974800" cy="2974800"/>
          </a:xfrm>
          <a:prstGeom prst="ellipse">
            <a:avLst/>
          </a:prstGeom>
          <a:noFill/>
          <a:ln>
            <a:noFill/>
          </a:ln>
        </p:spPr>
      </p:pic>
      <p:sp>
        <p:nvSpPr>
          <p:cNvPr id="370" name="Google Shape;370;p40"/>
          <p:cNvSpPr txBox="1"/>
          <p:nvPr/>
        </p:nvSpPr>
        <p:spPr>
          <a:xfrm>
            <a:off x="7220100" y="3640575"/>
            <a:ext cx="121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600">
              <a:solidFill>
                <a:srgbClr val="FFFFFF"/>
              </a:solidFill>
              <a:latin typeface="Poppins SemiBold"/>
              <a:ea typeface="Poppins SemiBold"/>
              <a:cs typeface="Poppins SemiBold"/>
              <a:sym typeface="Poppins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4"/>
        <p:cNvGrpSpPr/>
        <p:nvPr/>
      </p:nvGrpSpPr>
      <p:grpSpPr>
        <a:xfrm>
          <a:off x="0" y="0"/>
          <a:ext cx="0" cy="0"/>
          <a:chOff x="0" y="0"/>
          <a:chExt cx="0" cy="0"/>
        </a:xfrm>
      </p:grpSpPr>
      <p:sp>
        <p:nvSpPr>
          <p:cNvPr id="375" name="Google Shape;375;p41"/>
          <p:cNvSpPr txBox="1"/>
          <p:nvPr/>
        </p:nvSpPr>
        <p:spPr>
          <a:xfrm>
            <a:off x="204100" y="715700"/>
            <a:ext cx="5750700" cy="2586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1200">
              <a:solidFill>
                <a:schemeClr val="accent5"/>
              </a:solidFill>
              <a:latin typeface="Poppins SemiBold"/>
              <a:ea typeface="Poppins SemiBold"/>
              <a:cs typeface="Poppins SemiBold"/>
              <a:sym typeface="Poppins SemiBold"/>
            </a:endParaRPr>
          </a:p>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February 2022 </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Fairview Alternative High School and South Washington Alternative High School cooperative agreement approved by Roseville Areas Schools School Board</a:t>
            </a:r>
            <a:endParaRPr sz="1200">
              <a:solidFill>
                <a:schemeClr val="accent5"/>
              </a:solidFill>
              <a:latin typeface="Poppins SemiBold"/>
              <a:ea typeface="Poppins SemiBold"/>
              <a:cs typeface="Poppins SemiBold"/>
              <a:sym typeface="Poppins SemiBold"/>
            </a:endParaRPr>
          </a:p>
          <a:p>
            <a:pPr marL="457200" lvl="0"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May 2022 </a:t>
            </a:r>
            <a:endParaRPr sz="1200">
              <a:solidFill>
                <a:schemeClr val="accent5"/>
              </a:solidFill>
              <a:latin typeface="Poppins SemiBold"/>
              <a:ea typeface="Poppins SemiBold"/>
              <a:cs typeface="Poppins SemiBold"/>
              <a:sym typeface="Poppins SemiBold"/>
            </a:endParaRPr>
          </a:p>
          <a:p>
            <a:pPr marL="914400" lvl="1" indent="-304800" algn="l" rtl="0">
              <a:lnSpc>
                <a:spcPct val="150000"/>
              </a:lnSpc>
              <a:spcBef>
                <a:spcPts val="0"/>
              </a:spcBef>
              <a:spcAft>
                <a:spcPts val="0"/>
              </a:spcAft>
              <a:buClr>
                <a:schemeClr val="accent5"/>
              </a:buClr>
              <a:buSzPts val="1200"/>
              <a:buFont typeface="Poppins SemiBold"/>
              <a:buChar char="○"/>
            </a:pPr>
            <a:r>
              <a:rPr lang="en" sz="1200">
                <a:solidFill>
                  <a:schemeClr val="accent5"/>
                </a:solidFill>
                <a:latin typeface="Poppins SemiBold"/>
                <a:ea typeface="Poppins SemiBold"/>
                <a:cs typeface="Poppins SemiBold"/>
                <a:sym typeface="Poppins SemiBold"/>
              </a:rPr>
              <a:t>South Washington Alternative High School presentation given to SoWashCo school board</a:t>
            </a:r>
            <a:endParaRPr sz="1200">
              <a:solidFill>
                <a:schemeClr val="accent5"/>
              </a:solidFill>
              <a:latin typeface="Poppins SemiBold"/>
              <a:ea typeface="Poppins SemiBold"/>
              <a:cs typeface="Poppins SemiBold"/>
              <a:sym typeface="Poppins SemiBold"/>
            </a:endParaRPr>
          </a:p>
          <a:p>
            <a:pPr marL="0" lvl="0" indent="0" algn="l" rtl="0">
              <a:lnSpc>
                <a:spcPct val="150000"/>
              </a:lnSpc>
              <a:spcBef>
                <a:spcPts val="0"/>
              </a:spcBef>
              <a:spcAft>
                <a:spcPts val="0"/>
              </a:spcAft>
              <a:buNone/>
            </a:pPr>
            <a:endParaRPr sz="1200">
              <a:solidFill>
                <a:schemeClr val="accent5"/>
              </a:solidFill>
              <a:latin typeface="Poppins SemiBold"/>
              <a:ea typeface="Poppins SemiBold"/>
              <a:cs typeface="Poppins SemiBold"/>
              <a:sym typeface="Poppins SemiBold"/>
            </a:endParaRPr>
          </a:p>
        </p:txBody>
      </p:sp>
      <p:sp>
        <p:nvSpPr>
          <p:cNvPr id="376" name="Google Shape;376;p41"/>
          <p:cNvSpPr txBox="1">
            <a:spLocks noGrp="1"/>
          </p:cNvSpPr>
          <p:nvPr>
            <p:ph type="ctrTitle" idx="4294967295"/>
          </p:nvPr>
        </p:nvSpPr>
        <p:spPr>
          <a:xfrm>
            <a:off x="204100" y="144613"/>
            <a:ext cx="41910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Process Timeline</a:t>
            </a:r>
            <a:endParaRPr sz="3000">
              <a:solidFill>
                <a:schemeClr val="accent5"/>
              </a:solidFill>
              <a:latin typeface="Fjalla One"/>
              <a:ea typeface="Fjalla One"/>
              <a:cs typeface="Fjalla One"/>
              <a:sym typeface="Fjalla One"/>
            </a:endParaRPr>
          </a:p>
        </p:txBody>
      </p:sp>
      <p:pic>
        <p:nvPicPr>
          <p:cNvPr id="377" name="Google Shape;377;p41"/>
          <p:cNvPicPr preferRelativeResize="0"/>
          <p:nvPr/>
        </p:nvPicPr>
        <p:blipFill rotWithShape="1">
          <a:blip r:embed="rId3">
            <a:alphaModFix/>
          </a:blip>
          <a:srcRect l="12502" r="12495"/>
          <a:stretch/>
        </p:blipFill>
        <p:spPr>
          <a:xfrm>
            <a:off x="6020925" y="1998875"/>
            <a:ext cx="2974800" cy="2974800"/>
          </a:xfrm>
          <a:prstGeom prst="ellipse">
            <a:avLst/>
          </a:prstGeom>
          <a:noFill/>
          <a:ln>
            <a:noFill/>
          </a:ln>
        </p:spPr>
      </p:pic>
      <p:sp>
        <p:nvSpPr>
          <p:cNvPr id="378" name="Google Shape;378;p41"/>
          <p:cNvSpPr txBox="1"/>
          <p:nvPr/>
        </p:nvSpPr>
        <p:spPr>
          <a:xfrm>
            <a:off x="7220100" y="3640575"/>
            <a:ext cx="121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600">
              <a:solidFill>
                <a:srgbClr val="FFFFFF"/>
              </a:solidFill>
              <a:latin typeface="Poppins SemiBold"/>
              <a:ea typeface="Poppins SemiBold"/>
              <a:cs typeface="Poppins SemiBold"/>
              <a:sym typeface="Poppins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2"/>
        <p:cNvGrpSpPr/>
        <p:nvPr/>
      </p:nvGrpSpPr>
      <p:grpSpPr>
        <a:xfrm>
          <a:off x="0" y="0"/>
          <a:ext cx="0" cy="0"/>
          <a:chOff x="0" y="0"/>
          <a:chExt cx="0" cy="0"/>
        </a:xfrm>
      </p:grpSpPr>
      <p:sp>
        <p:nvSpPr>
          <p:cNvPr id="383" name="Google Shape;383;p42"/>
          <p:cNvSpPr txBox="1"/>
          <p:nvPr/>
        </p:nvSpPr>
        <p:spPr>
          <a:xfrm>
            <a:off x="303350" y="1017975"/>
            <a:ext cx="4268700" cy="3413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ALC Application and Programming</a:t>
            </a:r>
            <a:endParaRPr>
              <a:solidFill>
                <a:schemeClr val="accent5"/>
              </a:solidFill>
              <a:latin typeface="Poppins SemiBold"/>
              <a:ea typeface="Poppins SemiBold"/>
              <a:cs typeface="Poppins SemiBold"/>
              <a:sym typeface="Poppins SemiBold"/>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ALC application is complete and ready to be submitted</a:t>
            </a:r>
            <a:endParaRPr sz="1300">
              <a:latin typeface="Poppins"/>
              <a:ea typeface="Poppins"/>
              <a:cs typeface="Poppins"/>
              <a:sym typeface="Poppins"/>
            </a:endParaRPr>
          </a:p>
          <a:p>
            <a:pPr marL="914400" lvl="1" indent="-311150" algn="l" rtl="0">
              <a:lnSpc>
                <a:spcPct val="90000"/>
              </a:lnSpc>
              <a:spcBef>
                <a:spcPts val="1000"/>
              </a:spcBef>
              <a:spcAft>
                <a:spcPts val="0"/>
              </a:spcAft>
              <a:buSzPts val="1300"/>
              <a:buFont typeface="Poppins"/>
              <a:buChar char="○"/>
            </a:pPr>
            <a:r>
              <a:rPr lang="en" sz="1300">
                <a:latin typeface="Poppins"/>
                <a:ea typeface="Poppins"/>
                <a:cs typeface="Poppins"/>
                <a:sym typeface="Poppins"/>
              </a:rPr>
              <a:t>Enrollment systems are in place</a:t>
            </a:r>
            <a:endParaRPr sz="1300">
              <a:latin typeface="Poppins"/>
              <a:ea typeface="Poppins"/>
              <a:cs typeface="Poppins"/>
              <a:sym typeface="Poppins"/>
            </a:endParaRPr>
          </a:p>
          <a:p>
            <a:pPr marL="914400" lvl="1" indent="-311150" algn="l" rtl="0">
              <a:lnSpc>
                <a:spcPct val="90000"/>
              </a:lnSpc>
              <a:spcBef>
                <a:spcPts val="1000"/>
              </a:spcBef>
              <a:spcAft>
                <a:spcPts val="0"/>
              </a:spcAft>
              <a:buSzPts val="1300"/>
              <a:buFont typeface="Poppins"/>
              <a:buChar char="○"/>
            </a:pPr>
            <a:r>
              <a:rPr lang="en" sz="1300">
                <a:latin typeface="Poppins"/>
                <a:ea typeface="Poppins"/>
                <a:cs typeface="Poppins"/>
                <a:sym typeface="Poppins"/>
              </a:rPr>
              <a:t>Multi-program approach toward learning</a:t>
            </a:r>
            <a:endParaRPr sz="1300">
              <a:latin typeface="Poppins"/>
              <a:ea typeface="Poppins"/>
              <a:cs typeface="Poppins"/>
              <a:sym typeface="Poppins"/>
            </a:endParaRPr>
          </a:p>
          <a:p>
            <a:pPr marL="1371600" lvl="2" indent="-311150" algn="l" rtl="0">
              <a:lnSpc>
                <a:spcPct val="90000"/>
              </a:lnSpc>
              <a:spcBef>
                <a:spcPts val="0"/>
              </a:spcBef>
              <a:spcAft>
                <a:spcPts val="0"/>
              </a:spcAft>
              <a:buSzPts val="1300"/>
              <a:buFont typeface="Poppins"/>
              <a:buChar char="■"/>
            </a:pPr>
            <a:r>
              <a:rPr lang="en" sz="1300">
                <a:latin typeface="Poppins"/>
                <a:ea typeface="Poppins"/>
                <a:cs typeface="Poppins"/>
                <a:sym typeface="Poppins"/>
              </a:rPr>
              <a:t>Day Program</a:t>
            </a:r>
            <a:endParaRPr sz="1300">
              <a:latin typeface="Poppins"/>
              <a:ea typeface="Poppins"/>
              <a:cs typeface="Poppins"/>
              <a:sym typeface="Poppins"/>
            </a:endParaRPr>
          </a:p>
          <a:p>
            <a:pPr marL="1371600" lvl="2" indent="-311150" algn="l" rtl="0">
              <a:lnSpc>
                <a:spcPct val="90000"/>
              </a:lnSpc>
              <a:spcBef>
                <a:spcPts val="0"/>
              </a:spcBef>
              <a:spcAft>
                <a:spcPts val="0"/>
              </a:spcAft>
              <a:buSzPts val="1300"/>
              <a:buFont typeface="Poppins"/>
              <a:buChar char="■"/>
            </a:pPr>
            <a:r>
              <a:rPr lang="en" sz="1300">
                <a:latin typeface="Poppins"/>
                <a:ea typeface="Poppins"/>
                <a:cs typeface="Poppins"/>
                <a:sym typeface="Poppins"/>
              </a:rPr>
              <a:t>Achievement Lab</a:t>
            </a:r>
            <a:endParaRPr sz="1300">
              <a:latin typeface="Poppins"/>
              <a:ea typeface="Poppins"/>
              <a:cs typeface="Poppins"/>
              <a:sym typeface="Poppins"/>
            </a:endParaRPr>
          </a:p>
          <a:p>
            <a:pPr marL="1371600" lvl="2" indent="-311150" algn="l" rtl="0">
              <a:lnSpc>
                <a:spcPct val="90000"/>
              </a:lnSpc>
              <a:spcBef>
                <a:spcPts val="0"/>
              </a:spcBef>
              <a:spcAft>
                <a:spcPts val="0"/>
              </a:spcAft>
              <a:buSzPts val="1300"/>
              <a:buFont typeface="Poppins"/>
              <a:buChar char="■"/>
            </a:pPr>
            <a:r>
              <a:rPr lang="en" sz="1300">
                <a:latin typeface="Poppins"/>
                <a:ea typeface="Poppins"/>
                <a:cs typeface="Poppins"/>
                <a:sym typeface="Poppins"/>
              </a:rPr>
              <a:t>Early Middle College Program</a:t>
            </a:r>
            <a:endParaRPr sz="1300">
              <a:latin typeface="Poppins"/>
              <a:ea typeface="Poppins"/>
              <a:cs typeface="Poppins"/>
              <a:sym typeface="Poppins"/>
            </a:endParaRPr>
          </a:p>
          <a:p>
            <a:pPr marL="457200" lvl="0" indent="-311150" algn="l" rtl="0">
              <a:lnSpc>
                <a:spcPct val="90000"/>
              </a:lnSpc>
              <a:spcBef>
                <a:spcPts val="1000"/>
              </a:spcBef>
              <a:spcAft>
                <a:spcPts val="0"/>
              </a:spcAft>
              <a:buClr>
                <a:schemeClr val="accent5"/>
              </a:buClr>
              <a:buSzPts val="1300"/>
              <a:buFont typeface="Poppins"/>
              <a:buChar char="●"/>
            </a:pPr>
            <a:r>
              <a:rPr lang="en" sz="1300">
                <a:latin typeface="Poppins"/>
                <a:ea typeface="Poppins"/>
                <a:cs typeface="Poppins"/>
                <a:sym typeface="Poppins"/>
              </a:rPr>
              <a:t>Working on development of a middle school pilot site for the 2022-23 school year</a:t>
            </a:r>
            <a:endParaRPr sz="1300">
              <a:latin typeface="Poppins"/>
              <a:ea typeface="Poppins"/>
              <a:cs typeface="Poppins"/>
              <a:sym typeface="Poppins"/>
            </a:endParaRPr>
          </a:p>
          <a:p>
            <a:pPr marL="457200" lvl="0" indent="-311150" algn="l" rtl="0">
              <a:lnSpc>
                <a:spcPct val="90000"/>
              </a:lnSpc>
              <a:spcBef>
                <a:spcPts val="1000"/>
              </a:spcBef>
              <a:spcAft>
                <a:spcPts val="1000"/>
              </a:spcAft>
              <a:buClr>
                <a:schemeClr val="accent5"/>
              </a:buClr>
              <a:buSzPts val="1300"/>
              <a:buFont typeface="Poppins"/>
              <a:buChar char="●"/>
            </a:pPr>
            <a:r>
              <a:rPr lang="en" sz="1300">
                <a:latin typeface="Poppins"/>
                <a:ea typeface="Poppins"/>
                <a:cs typeface="Poppins"/>
                <a:sym typeface="Poppins"/>
              </a:rPr>
              <a:t>Once ALC approved, complete application for administering targeted services wholly within South Washington County</a:t>
            </a:r>
            <a:endParaRPr sz="1300">
              <a:latin typeface="Poppins"/>
              <a:ea typeface="Poppins"/>
              <a:cs typeface="Poppins"/>
              <a:sym typeface="Poppins"/>
            </a:endParaRPr>
          </a:p>
        </p:txBody>
      </p:sp>
      <p:sp>
        <p:nvSpPr>
          <p:cNvPr id="384" name="Google Shape;384;p42"/>
          <p:cNvSpPr txBox="1">
            <a:spLocks noGrp="1"/>
          </p:cNvSpPr>
          <p:nvPr>
            <p:ph type="ctrTitle" idx="4294967295"/>
          </p:nvPr>
        </p:nvSpPr>
        <p:spPr>
          <a:xfrm>
            <a:off x="303350" y="367575"/>
            <a:ext cx="41910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Where are we at? </a:t>
            </a:r>
            <a:endParaRPr sz="3000">
              <a:solidFill>
                <a:schemeClr val="accent5"/>
              </a:solidFill>
              <a:latin typeface="Fjalla One"/>
              <a:ea typeface="Fjalla One"/>
              <a:cs typeface="Fjalla One"/>
              <a:sym typeface="Fjalla One"/>
            </a:endParaRPr>
          </a:p>
        </p:txBody>
      </p:sp>
      <p:pic>
        <p:nvPicPr>
          <p:cNvPr id="385" name="Google Shape;385;p42"/>
          <p:cNvPicPr preferRelativeResize="0"/>
          <p:nvPr/>
        </p:nvPicPr>
        <p:blipFill rotWithShape="1">
          <a:blip r:embed="rId3">
            <a:alphaModFix/>
          </a:blip>
          <a:srcRect t="12502" b="12495"/>
          <a:stretch/>
        </p:blipFill>
        <p:spPr>
          <a:xfrm>
            <a:off x="5075450" y="1351175"/>
            <a:ext cx="3135300" cy="31353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9"/>
        <p:cNvGrpSpPr/>
        <p:nvPr/>
      </p:nvGrpSpPr>
      <p:grpSpPr>
        <a:xfrm>
          <a:off x="0" y="0"/>
          <a:ext cx="0" cy="0"/>
          <a:chOff x="0" y="0"/>
          <a:chExt cx="0" cy="0"/>
        </a:xfrm>
      </p:grpSpPr>
      <p:sp>
        <p:nvSpPr>
          <p:cNvPr id="390" name="Google Shape;390;p43"/>
          <p:cNvSpPr txBox="1"/>
          <p:nvPr/>
        </p:nvSpPr>
        <p:spPr>
          <a:xfrm>
            <a:off x="303350" y="1017975"/>
            <a:ext cx="5211000" cy="446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South Washington Alternative High School</a:t>
            </a:r>
            <a:endParaRPr>
              <a:solidFill>
                <a:schemeClr val="accent5"/>
              </a:solidFill>
              <a:latin typeface="Poppins SemiBold"/>
              <a:ea typeface="Poppins SemiBold"/>
              <a:cs typeface="Poppins SemiBold"/>
              <a:sym typeface="Poppins SemiBold"/>
            </a:endParaRPr>
          </a:p>
          <a:p>
            <a:pPr marL="0" lvl="0" indent="0" algn="l" rtl="0">
              <a:lnSpc>
                <a:spcPct val="90000"/>
              </a:lnSpc>
              <a:spcBef>
                <a:spcPts val="400"/>
              </a:spcBef>
              <a:spcAft>
                <a:spcPts val="0"/>
              </a:spcAft>
              <a:buNone/>
            </a:pPr>
            <a:r>
              <a:rPr lang="en" sz="1300">
                <a:latin typeface="Poppins"/>
                <a:ea typeface="Poppins"/>
                <a:cs typeface="Poppins"/>
                <a:sym typeface="Poppins"/>
              </a:rPr>
              <a:t>As our district continues to grow,  there is a need for our programs to grow so that we can proportionally serve our district’s population of students. Under the umbrella of an ALC will be able to do this more comprehensively.</a:t>
            </a:r>
            <a:endParaRPr sz="1300">
              <a:latin typeface="Poppins"/>
              <a:ea typeface="Poppins"/>
              <a:cs typeface="Poppins"/>
              <a:sym typeface="Poppins"/>
            </a:endParaRPr>
          </a:p>
          <a:p>
            <a:pPr marL="0" lvl="0" indent="0" algn="l" rtl="0">
              <a:lnSpc>
                <a:spcPct val="90000"/>
              </a:lnSpc>
              <a:spcBef>
                <a:spcPts val="400"/>
              </a:spcBef>
              <a:spcAft>
                <a:spcPts val="0"/>
              </a:spcAft>
              <a:buNone/>
            </a:pPr>
            <a:endParaRPr sz="1300">
              <a:latin typeface="Poppins"/>
              <a:ea typeface="Poppins"/>
              <a:cs typeface="Poppins"/>
              <a:sym typeface="Poppins"/>
            </a:endParaRPr>
          </a:p>
          <a:p>
            <a:pPr marL="0" lvl="0" indent="0" algn="l" rtl="0">
              <a:lnSpc>
                <a:spcPct val="90000"/>
              </a:lnSpc>
              <a:spcBef>
                <a:spcPts val="400"/>
              </a:spcBef>
              <a:spcAft>
                <a:spcPts val="0"/>
              </a:spcAft>
              <a:buNone/>
            </a:pPr>
            <a:r>
              <a:rPr lang="en" sz="1300">
                <a:latin typeface="Poppins"/>
                <a:ea typeface="Poppins"/>
                <a:cs typeface="Poppins"/>
                <a:sym typeface="Poppins"/>
              </a:rPr>
              <a:t>Long-range facilities plan will assist in addressing physical space needs that will allow us to serve more students. This could include:</a:t>
            </a:r>
            <a:endParaRPr sz="1300">
              <a:latin typeface="Poppins"/>
              <a:ea typeface="Poppins"/>
              <a:cs typeface="Poppins"/>
              <a:sym typeface="Poppins"/>
            </a:endParaRPr>
          </a:p>
          <a:p>
            <a:pPr marL="457200" lvl="0" indent="-311150" algn="l" rtl="0">
              <a:lnSpc>
                <a:spcPct val="90000"/>
              </a:lnSpc>
              <a:spcBef>
                <a:spcPts val="400"/>
              </a:spcBef>
              <a:spcAft>
                <a:spcPts val="0"/>
              </a:spcAft>
              <a:buSzPts val="1300"/>
              <a:buFont typeface="Poppins"/>
              <a:buChar char="●"/>
            </a:pPr>
            <a:r>
              <a:rPr lang="en" sz="1300">
                <a:latin typeface="Poppins"/>
                <a:ea typeface="Poppins"/>
                <a:cs typeface="Poppins"/>
                <a:sym typeface="Poppins"/>
              </a:rPr>
              <a:t>Potentially housing a middle school component in the future. </a:t>
            </a:r>
            <a:endParaRPr sz="1300">
              <a:latin typeface="Poppins"/>
              <a:ea typeface="Poppins"/>
              <a:cs typeface="Poppins"/>
              <a:sym typeface="Poppins"/>
            </a:endParaRPr>
          </a:p>
          <a:p>
            <a:pPr marL="457200" lvl="0" indent="-311150" algn="l" rtl="0">
              <a:lnSpc>
                <a:spcPct val="90000"/>
              </a:lnSpc>
              <a:spcBef>
                <a:spcPts val="1000"/>
              </a:spcBef>
              <a:spcAft>
                <a:spcPts val="0"/>
              </a:spcAft>
              <a:buSzPts val="1300"/>
              <a:buFont typeface="Poppins"/>
              <a:buChar char="●"/>
            </a:pPr>
            <a:r>
              <a:rPr lang="en" sz="1300">
                <a:latin typeface="Poppins"/>
                <a:ea typeface="Poppins"/>
                <a:cs typeface="Poppins"/>
                <a:sym typeface="Poppins"/>
              </a:rPr>
              <a:t>Doubling our current enrollment.</a:t>
            </a:r>
            <a:endParaRPr sz="1300">
              <a:latin typeface="Poppins"/>
              <a:ea typeface="Poppins"/>
              <a:cs typeface="Poppins"/>
              <a:sym typeface="Poppins"/>
            </a:endParaRPr>
          </a:p>
          <a:p>
            <a:pPr marL="457200" lvl="0" indent="-311150" algn="l" rtl="0">
              <a:lnSpc>
                <a:spcPct val="90000"/>
              </a:lnSpc>
              <a:spcBef>
                <a:spcPts val="1000"/>
              </a:spcBef>
              <a:spcAft>
                <a:spcPts val="0"/>
              </a:spcAft>
              <a:buSzPts val="1300"/>
              <a:buFont typeface="Poppins"/>
              <a:buChar char="●"/>
            </a:pPr>
            <a:r>
              <a:rPr lang="en" sz="1300">
                <a:latin typeface="Poppins"/>
                <a:ea typeface="Poppins"/>
                <a:cs typeface="Poppins"/>
                <a:sym typeface="Poppins"/>
              </a:rPr>
              <a:t>Expansion of innovative learning opportunities with art, science, STEM learning spaces and additional community partnerships.</a:t>
            </a:r>
            <a:endParaRPr sz="1300">
              <a:latin typeface="Poppins"/>
              <a:ea typeface="Poppins"/>
              <a:cs typeface="Poppins"/>
              <a:sym typeface="Poppins"/>
            </a:endParaRPr>
          </a:p>
          <a:p>
            <a:pPr marL="457200" lvl="0" indent="-311150" algn="l" rtl="0">
              <a:lnSpc>
                <a:spcPct val="90000"/>
              </a:lnSpc>
              <a:spcBef>
                <a:spcPts val="1000"/>
              </a:spcBef>
              <a:spcAft>
                <a:spcPts val="0"/>
              </a:spcAft>
              <a:buSzPts val="1300"/>
              <a:buFont typeface="Poppins"/>
              <a:buChar char="●"/>
            </a:pPr>
            <a:r>
              <a:rPr lang="en" sz="1300">
                <a:latin typeface="Poppins"/>
                <a:ea typeface="Poppins"/>
                <a:cs typeface="Poppins"/>
                <a:sym typeface="Poppins"/>
              </a:rPr>
              <a:t>Stronger emphasis on career and college readiness with additional career and technical education classes.</a:t>
            </a:r>
            <a:endParaRPr sz="1300">
              <a:latin typeface="Poppins"/>
              <a:ea typeface="Poppins"/>
              <a:cs typeface="Poppins"/>
              <a:sym typeface="Poppins"/>
            </a:endParaRPr>
          </a:p>
          <a:p>
            <a:pPr marL="0" lvl="0" indent="0" algn="l" rtl="0">
              <a:lnSpc>
                <a:spcPct val="90000"/>
              </a:lnSpc>
              <a:spcBef>
                <a:spcPts val="1000"/>
              </a:spcBef>
              <a:spcAft>
                <a:spcPts val="0"/>
              </a:spcAft>
              <a:buNone/>
            </a:pPr>
            <a:endParaRPr sz="1300">
              <a:latin typeface="Poppins"/>
              <a:ea typeface="Poppins"/>
              <a:cs typeface="Poppins"/>
              <a:sym typeface="Poppins"/>
            </a:endParaRPr>
          </a:p>
        </p:txBody>
      </p:sp>
      <p:sp>
        <p:nvSpPr>
          <p:cNvPr id="391" name="Google Shape;391;p43"/>
          <p:cNvSpPr txBox="1">
            <a:spLocks noGrp="1"/>
          </p:cNvSpPr>
          <p:nvPr>
            <p:ph type="ctrTitle" idx="4294967295"/>
          </p:nvPr>
        </p:nvSpPr>
        <p:spPr>
          <a:xfrm>
            <a:off x="303350" y="367575"/>
            <a:ext cx="41910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Where we are going? </a:t>
            </a:r>
            <a:endParaRPr sz="3000">
              <a:solidFill>
                <a:schemeClr val="accent5"/>
              </a:solidFill>
              <a:latin typeface="Fjalla One"/>
              <a:ea typeface="Fjalla One"/>
              <a:cs typeface="Fjalla One"/>
              <a:sym typeface="Fjalla One"/>
            </a:endParaRPr>
          </a:p>
        </p:txBody>
      </p:sp>
      <p:pic>
        <p:nvPicPr>
          <p:cNvPr id="392" name="Google Shape;392;p43"/>
          <p:cNvPicPr preferRelativeResize="0"/>
          <p:nvPr/>
        </p:nvPicPr>
        <p:blipFill rotWithShape="1">
          <a:blip r:embed="rId3">
            <a:alphaModFix/>
          </a:blip>
          <a:srcRect t="12502" b="12495"/>
          <a:stretch/>
        </p:blipFill>
        <p:spPr>
          <a:xfrm>
            <a:off x="5647975" y="1293925"/>
            <a:ext cx="3135300" cy="31353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6"/>
        <p:cNvGrpSpPr/>
        <p:nvPr/>
      </p:nvGrpSpPr>
      <p:grpSpPr>
        <a:xfrm>
          <a:off x="0" y="0"/>
          <a:ext cx="0" cy="0"/>
          <a:chOff x="0" y="0"/>
          <a:chExt cx="0" cy="0"/>
        </a:xfrm>
      </p:grpSpPr>
      <p:sp>
        <p:nvSpPr>
          <p:cNvPr id="397" name="Google Shape;397;p44"/>
          <p:cNvSpPr txBox="1">
            <a:spLocks noGrp="1"/>
          </p:cNvSpPr>
          <p:nvPr>
            <p:ph type="ctrTitle" idx="4294967295"/>
          </p:nvPr>
        </p:nvSpPr>
        <p:spPr>
          <a:xfrm>
            <a:off x="2476500" y="2161503"/>
            <a:ext cx="4191000" cy="82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solidFill>
                  <a:schemeClr val="accent5"/>
                </a:solidFill>
              </a:rPr>
              <a:t>Questions</a:t>
            </a:r>
            <a:endParaRPr sz="4400">
              <a:solidFill>
                <a:schemeClr val="accent5"/>
              </a:solidFill>
              <a:latin typeface="Fjalla One"/>
              <a:ea typeface="Fjalla One"/>
              <a:cs typeface="Fjalla One"/>
              <a:sym typeface="Fjalla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3"/>
        <p:cNvGrpSpPr/>
        <p:nvPr/>
      </p:nvGrpSpPr>
      <p:grpSpPr>
        <a:xfrm>
          <a:off x="0" y="0"/>
          <a:ext cx="0" cy="0"/>
          <a:chOff x="0" y="0"/>
          <a:chExt cx="0" cy="0"/>
        </a:xfrm>
      </p:grpSpPr>
      <p:sp>
        <p:nvSpPr>
          <p:cNvPr id="304" name="Google Shape;304;p31"/>
          <p:cNvSpPr txBox="1">
            <a:spLocks noGrp="1"/>
          </p:cNvSpPr>
          <p:nvPr>
            <p:ph type="title" idx="4294967295"/>
          </p:nvPr>
        </p:nvSpPr>
        <p:spPr>
          <a:xfrm>
            <a:off x="311700" y="445025"/>
            <a:ext cx="404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Purpose</a:t>
            </a:r>
            <a:endParaRPr sz="3000">
              <a:solidFill>
                <a:schemeClr val="accent5"/>
              </a:solidFill>
              <a:latin typeface="Fjalla One"/>
              <a:ea typeface="Fjalla One"/>
              <a:cs typeface="Fjalla One"/>
              <a:sym typeface="Fjalla One"/>
            </a:endParaRPr>
          </a:p>
        </p:txBody>
      </p:sp>
      <p:sp>
        <p:nvSpPr>
          <p:cNvPr id="305" name="Google Shape;305;p31"/>
          <p:cNvSpPr txBox="1">
            <a:spLocks noGrp="1"/>
          </p:cNvSpPr>
          <p:nvPr>
            <p:ph type="body" idx="4294967295"/>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23850" algn="l" rtl="0">
              <a:lnSpc>
                <a:spcPct val="95000"/>
              </a:lnSpc>
              <a:spcBef>
                <a:spcPts val="0"/>
              </a:spcBef>
              <a:spcAft>
                <a:spcPts val="0"/>
              </a:spcAft>
              <a:buSzPts val="1500"/>
              <a:buChar char="●"/>
            </a:pPr>
            <a:r>
              <a:rPr lang="en" sz="1500"/>
              <a:t>The goal of our presentation is to provide context so that we can request board approval to submit our Alternative Learning Center application during the board’s next business meeting. </a:t>
            </a:r>
            <a:endParaRPr/>
          </a:p>
        </p:txBody>
      </p:sp>
      <p:sp>
        <p:nvSpPr>
          <p:cNvPr id="306" name="Google Shape;306;p31"/>
          <p:cNvSpPr txBox="1">
            <a:spLocks noGrp="1"/>
          </p:cNvSpPr>
          <p:nvPr>
            <p:ph type="body" idx="4294967295"/>
          </p:nvPr>
        </p:nvSpPr>
        <p:spPr>
          <a:xfrm>
            <a:off x="4832400" y="1152475"/>
            <a:ext cx="3999900" cy="3416400"/>
          </a:xfrm>
          <a:prstGeom prst="rect">
            <a:avLst/>
          </a:prstGeom>
        </p:spPr>
        <p:txBody>
          <a:bodyPr spcFirstLastPara="1" wrap="square" lIns="91425" tIns="91425" rIns="91425" bIns="91425" anchor="t" anchorCtr="0">
            <a:normAutofit lnSpcReduction="20000"/>
          </a:bodyPr>
          <a:lstStyle/>
          <a:p>
            <a:pPr marL="457200" lvl="0" indent="-323850" algn="l" rtl="0">
              <a:lnSpc>
                <a:spcPct val="115000"/>
              </a:lnSpc>
              <a:spcBef>
                <a:spcPts val="0"/>
              </a:spcBef>
              <a:spcAft>
                <a:spcPts val="0"/>
              </a:spcAft>
              <a:buSzPts val="1500"/>
              <a:buChar char="●"/>
            </a:pPr>
            <a:r>
              <a:rPr lang="en" sz="1500"/>
              <a:t>Understand historical context of Alternative Programs in the state and South Washington County. </a:t>
            </a:r>
            <a:endParaRPr sz="1500"/>
          </a:p>
          <a:p>
            <a:pPr marL="457200" lvl="0" indent="-323850" algn="l" rtl="0">
              <a:lnSpc>
                <a:spcPct val="115000"/>
              </a:lnSpc>
              <a:spcBef>
                <a:spcPts val="1000"/>
              </a:spcBef>
              <a:spcAft>
                <a:spcPts val="0"/>
              </a:spcAft>
              <a:buSzPts val="1500"/>
              <a:buChar char="●"/>
            </a:pPr>
            <a:r>
              <a:rPr lang="en" sz="1500"/>
              <a:t>Understand the current structure of alternative programming in South Washington County Schools.</a:t>
            </a:r>
            <a:endParaRPr sz="1500"/>
          </a:p>
          <a:p>
            <a:pPr marL="457200" lvl="0" indent="-323850" algn="l" rtl="0">
              <a:lnSpc>
                <a:spcPct val="115000"/>
              </a:lnSpc>
              <a:spcBef>
                <a:spcPts val="1000"/>
              </a:spcBef>
              <a:spcAft>
                <a:spcPts val="0"/>
              </a:spcAft>
              <a:buSzPts val="1500"/>
              <a:buChar char="●"/>
            </a:pPr>
            <a:r>
              <a:rPr lang="en" sz="1500"/>
              <a:t>Obtain a broader understanding of Alternative Learning Centers  (ALCs) vs. Alternative Learning Programs (ALPs) and programming connected to each</a:t>
            </a:r>
            <a:endParaRPr sz="1500"/>
          </a:p>
          <a:p>
            <a:pPr marL="0" lvl="0" indent="0" algn="l" rtl="0">
              <a:spcBef>
                <a:spcPts val="1000"/>
              </a:spcBef>
              <a:spcAft>
                <a:spcPts val="1200"/>
              </a:spcAft>
              <a:buNone/>
            </a:pPr>
            <a:endParaRPr/>
          </a:p>
        </p:txBody>
      </p:sp>
      <p:sp>
        <p:nvSpPr>
          <p:cNvPr id="307" name="Google Shape;307;p31"/>
          <p:cNvSpPr txBox="1">
            <a:spLocks noGrp="1"/>
          </p:cNvSpPr>
          <p:nvPr>
            <p:ph type="title" idx="4294967295"/>
          </p:nvPr>
        </p:nvSpPr>
        <p:spPr>
          <a:xfrm>
            <a:off x="4964650" y="445025"/>
            <a:ext cx="404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Outcomes</a:t>
            </a:r>
            <a:endParaRPr sz="3000">
              <a:solidFill>
                <a:schemeClr val="accent5"/>
              </a:solidFill>
              <a:latin typeface="Fjalla One"/>
              <a:ea typeface="Fjalla One"/>
              <a:cs typeface="Fjalla One"/>
              <a:sym typeface="Fjalla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1"/>
        <p:cNvGrpSpPr/>
        <p:nvPr/>
      </p:nvGrpSpPr>
      <p:grpSpPr>
        <a:xfrm>
          <a:off x="0" y="0"/>
          <a:ext cx="0" cy="0"/>
          <a:chOff x="0" y="0"/>
          <a:chExt cx="0" cy="0"/>
        </a:xfrm>
      </p:grpSpPr>
      <p:sp>
        <p:nvSpPr>
          <p:cNvPr id="312" name="Google Shape;312;p32"/>
          <p:cNvSpPr txBox="1">
            <a:spLocks noGrp="1"/>
          </p:cNvSpPr>
          <p:nvPr>
            <p:ph type="ctrTitle" idx="4294967295"/>
          </p:nvPr>
        </p:nvSpPr>
        <p:spPr>
          <a:xfrm>
            <a:off x="204100" y="144625"/>
            <a:ext cx="53358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History of Alternative Programs </a:t>
            </a:r>
            <a:endParaRPr sz="3000">
              <a:solidFill>
                <a:schemeClr val="accent5"/>
              </a:solidFill>
              <a:latin typeface="Fjalla One"/>
              <a:ea typeface="Fjalla One"/>
              <a:cs typeface="Fjalla One"/>
              <a:sym typeface="Fjalla One"/>
            </a:endParaRPr>
          </a:p>
        </p:txBody>
      </p:sp>
      <p:sp>
        <p:nvSpPr>
          <p:cNvPr id="313" name="Google Shape;313;p32"/>
          <p:cNvSpPr txBox="1"/>
          <p:nvPr/>
        </p:nvSpPr>
        <p:spPr>
          <a:xfrm>
            <a:off x="457750" y="1272675"/>
            <a:ext cx="7951500" cy="28992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a:solidFill>
                  <a:schemeClr val="accent5"/>
                </a:solidFill>
                <a:latin typeface="Poppins"/>
                <a:ea typeface="Poppins"/>
                <a:cs typeface="Poppins"/>
                <a:sym typeface="Poppins"/>
              </a:rPr>
              <a:t>Alternative schools were first approved by the Minnesota Legislature in 1987 to serve high school students </a:t>
            </a:r>
            <a:r>
              <a:rPr lang="en" sz="1500" i="1">
                <a:solidFill>
                  <a:schemeClr val="accent5"/>
                </a:solidFill>
                <a:latin typeface="Poppins"/>
                <a:ea typeface="Poppins"/>
                <a:cs typeface="Poppins"/>
                <a:sym typeface="Poppins"/>
              </a:rPr>
              <a:t>struggling in traditional schools.</a:t>
            </a:r>
            <a:r>
              <a:rPr lang="en" sz="1500">
                <a:solidFill>
                  <a:schemeClr val="accent5"/>
                </a:solidFill>
                <a:latin typeface="Poppins"/>
                <a:ea typeface="Poppins"/>
                <a:cs typeface="Poppins"/>
                <a:sym typeface="Poppins"/>
              </a:rPr>
              <a:t> </a:t>
            </a: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0"/>
              </a:spcAft>
              <a:buNone/>
            </a:pPr>
            <a:r>
              <a:rPr lang="en" sz="1500">
                <a:solidFill>
                  <a:schemeClr val="accent5"/>
                </a:solidFill>
                <a:latin typeface="Poppins"/>
                <a:ea typeface="Poppins"/>
                <a:cs typeface="Poppins"/>
                <a:sym typeface="Poppins"/>
              </a:rPr>
              <a:t>The purpose of the law was to provide alternatives for at-risk students and statute established </a:t>
            </a:r>
            <a:r>
              <a:rPr lang="en" sz="1500" i="1">
                <a:solidFill>
                  <a:schemeClr val="accent5"/>
                </a:solidFill>
                <a:latin typeface="Poppins"/>
                <a:ea typeface="Poppins"/>
                <a:cs typeface="Poppins"/>
                <a:sym typeface="Poppins"/>
              </a:rPr>
              <a:t>eligibility</a:t>
            </a:r>
            <a:r>
              <a:rPr lang="en" sz="1500">
                <a:solidFill>
                  <a:schemeClr val="accent5"/>
                </a:solidFill>
                <a:latin typeface="Poppins"/>
                <a:ea typeface="Poppins"/>
                <a:cs typeface="Poppins"/>
                <a:sym typeface="Poppins"/>
              </a:rPr>
              <a:t> for students and created a </a:t>
            </a:r>
            <a:r>
              <a:rPr lang="en" sz="1500" i="1">
                <a:solidFill>
                  <a:schemeClr val="accent5"/>
                </a:solidFill>
                <a:latin typeface="Poppins"/>
                <a:ea typeface="Poppins"/>
                <a:cs typeface="Poppins"/>
                <a:sym typeface="Poppins"/>
              </a:rPr>
              <a:t>means to serve them.</a:t>
            </a:r>
            <a:r>
              <a:rPr lang="en" sz="1500">
                <a:solidFill>
                  <a:schemeClr val="accent5"/>
                </a:solidFill>
                <a:latin typeface="Poppins"/>
                <a:ea typeface="Poppins"/>
                <a:cs typeface="Poppins"/>
                <a:sym typeface="Poppins"/>
              </a:rPr>
              <a:t> </a:t>
            </a: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0"/>
              </a:spcAft>
              <a:buNone/>
            </a:pPr>
            <a:r>
              <a:rPr lang="en" sz="1500">
                <a:solidFill>
                  <a:schemeClr val="accent5"/>
                </a:solidFill>
                <a:latin typeface="Poppins"/>
                <a:ea typeface="Poppins"/>
                <a:cs typeface="Poppins"/>
                <a:sym typeface="Poppins"/>
              </a:rPr>
              <a:t>Area Learning Centers (ALCs) have more extensive requirements than Alternative Learning Programs (ALPs).</a:t>
            </a: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0"/>
              </a:spcAft>
              <a:buNone/>
            </a:pPr>
            <a:r>
              <a:rPr lang="en" sz="1500">
                <a:solidFill>
                  <a:schemeClr val="accent5"/>
                </a:solidFill>
                <a:latin typeface="Poppins"/>
                <a:ea typeface="Poppins"/>
                <a:cs typeface="Poppins"/>
                <a:sym typeface="Poppins"/>
              </a:rPr>
              <a:t>Over time, these programs have served hundreds of thousands of students.</a:t>
            </a: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0"/>
              </a:spcAft>
              <a:buNone/>
            </a:pP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1200"/>
              </a:spcAft>
              <a:buNone/>
            </a:pPr>
            <a:endParaRPr sz="1300">
              <a:solidFill>
                <a:schemeClr val="accent5"/>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7"/>
        <p:cNvGrpSpPr/>
        <p:nvPr/>
      </p:nvGrpSpPr>
      <p:grpSpPr>
        <a:xfrm>
          <a:off x="0" y="0"/>
          <a:ext cx="0" cy="0"/>
          <a:chOff x="0" y="0"/>
          <a:chExt cx="0" cy="0"/>
        </a:xfrm>
      </p:grpSpPr>
      <p:sp>
        <p:nvSpPr>
          <p:cNvPr id="318" name="Google Shape;318;p33"/>
          <p:cNvSpPr txBox="1">
            <a:spLocks noGrp="1"/>
          </p:cNvSpPr>
          <p:nvPr>
            <p:ph type="ctrTitle" idx="4294967295"/>
          </p:nvPr>
        </p:nvSpPr>
        <p:spPr>
          <a:xfrm>
            <a:off x="204100" y="144625"/>
            <a:ext cx="66096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History of Alternative Programs (Cont.) </a:t>
            </a:r>
            <a:endParaRPr sz="3000">
              <a:solidFill>
                <a:schemeClr val="accent5"/>
              </a:solidFill>
              <a:latin typeface="Fjalla One"/>
              <a:ea typeface="Fjalla One"/>
              <a:cs typeface="Fjalla One"/>
              <a:sym typeface="Fjalla One"/>
            </a:endParaRPr>
          </a:p>
        </p:txBody>
      </p:sp>
      <p:sp>
        <p:nvSpPr>
          <p:cNvPr id="319" name="Google Shape;319;p33"/>
          <p:cNvSpPr txBox="1"/>
          <p:nvPr/>
        </p:nvSpPr>
        <p:spPr>
          <a:xfrm>
            <a:off x="204100" y="1058925"/>
            <a:ext cx="8439900" cy="30591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a:solidFill>
                  <a:schemeClr val="accent5"/>
                </a:solidFill>
                <a:latin typeface="Poppins"/>
                <a:ea typeface="Poppins"/>
                <a:cs typeface="Poppins"/>
                <a:sym typeface="Poppins"/>
              </a:rPr>
              <a:t>Minnesota defines at-risk and student eligibility to attend alternative programs very broadly. Statute states that:</a:t>
            </a:r>
            <a:endParaRPr sz="1500">
              <a:solidFill>
                <a:schemeClr val="accent5"/>
              </a:solidFill>
              <a:latin typeface="Poppins"/>
              <a:ea typeface="Poppins"/>
              <a:cs typeface="Poppins"/>
              <a:sym typeface="Poppins"/>
            </a:endParaRPr>
          </a:p>
          <a:p>
            <a:pPr marL="457200" lvl="0" indent="-323850" algn="l" rtl="0">
              <a:lnSpc>
                <a:spcPct val="95000"/>
              </a:lnSpc>
              <a:spcBef>
                <a:spcPts val="1200"/>
              </a:spcBef>
              <a:spcAft>
                <a:spcPts val="0"/>
              </a:spcAft>
              <a:buClr>
                <a:schemeClr val="accent5"/>
              </a:buClr>
              <a:buSzPts val="1500"/>
              <a:buFont typeface="Poppins"/>
              <a:buChar char="●"/>
            </a:pPr>
            <a:r>
              <a:rPr lang="en" sz="1500">
                <a:solidFill>
                  <a:schemeClr val="accent5"/>
                </a:solidFill>
                <a:latin typeface="Poppins"/>
                <a:ea typeface="Poppins"/>
                <a:cs typeface="Poppins"/>
                <a:sym typeface="Poppins"/>
              </a:rPr>
              <a:t>These are </a:t>
            </a:r>
            <a:r>
              <a:rPr lang="en" sz="1500" i="1">
                <a:solidFill>
                  <a:schemeClr val="accent5"/>
                </a:solidFill>
                <a:latin typeface="Poppins"/>
                <a:ea typeface="Poppins"/>
                <a:cs typeface="Poppins"/>
                <a:sym typeface="Poppins"/>
              </a:rPr>
              <a:t>programs of choice</a:t>
            </a:r>
            <a:r>
              <a:rPr lang="en" sz="1500">
                <a:solidFill>
                  <a:schemeClr val="accent5"/>
                </a:solidFill>
                <a:latin typeface="Poppins"/>
                <a:ea typeface="Poppins"/>
                <a:cs typeface="Poppins"/>
                <a:sym typeface="Poppins"/>
              </a:rPr>
              <a:t>. </a:t>
            </a:r>
            <a:endParaRPr sz="1500">
              <a:solidFill>
                <a:schemeClr val="accent5"/>
              </a:solidFill>
              <a:latin typeface="Poppins"/>
              <a:ea typeface="Poppins"/>
              <a:cs typeface="Poppins"/>
              <a:sym typeface="Poppins"/>
            </a:endParaRPr>
          </a:p>
          <a:p>
            <a:pPr marL="914400" lvl="1" indent="-323850" algn="l" rtl="0">
              <a:lnSpc>
                <a:spcPct val="95000"/>
              </a:lnSpc>
              <a:spcBef>
                <a:spcPts val="0"/>
              </a:spcBef>
              <a:spcAft>
                <a:spcPts val="0"/>
              </a:spcAft>
              <a:buClr>
                <a:schemeClr val="accent5"/>
              </a:buClr>
              <a:buSzPts val="1500"/>
              <a:buFont typeface="Poppins"/>
              <a:buChar char="○"/>
            </a:pPr>
            <a:r>
              <a:rPr lang="en" sz="1500">
                <a:solidFill>
                  <a:schemeClr val="accent5"/>
                </a:solidFill>
                <a:latin typeface="Poppins"/>
                <a:ea typeface="Poppins"/>
                <a:cs typeface="Poppins"/>
                <a:sym typeface="Poppins"/>
              </a:rPr>
              <a:t>School personnel cannot mandate a student’s attendance to an alternative program. </a:t>
            </a:r>
            <a:endParaRPr sz="1500">
              <a:solidFill>
                <a:schemeClr val="accent5"/>
              </a:solidFill>
              <a:latin typeface="Poppins"/>
              <a:ea typeface="Poppins"/>
              <a:cs typeface="Poppins"/>
              <a:sym typeface="Poppins"/>
            </a:endParaRPr>
          </a:p>
          <a:p>
            <a:pPr marL="0" lvl="0" indent="0" algn="l" rtl="0">
              <a:lnSpc>
                <a:spcPct val="95000"/>
              </a:lnSpc>
              <a:spcBef>
                <a:spcPts val="1200"/>
              </a:spcBef>
              <a:spcAft>
                <a:spcPts val="0"/>
              </a:spcAft>
              <a:buNone/>
            </a:pPr>
            <a:endParaRPr sz="1500">
              <a:solidFill>
                <a:schemeClr val="accent5"/>
              </a:solidFill>
              <a:latin typeface="Poppins"/>
              <a:ea typeface="Poppins"/>
              <a:cs typeface="Poppins"/>
              <a:sym typeface="Poppins"/>
            </a:endParaRPr>
          </a:p>
          <a:p>
            <a:pPr marL="457200" lvl="0" indent="-323850" algn="l" rtl="0">
              <a:lnSpc>
                <a:spcPct val="95000"/>
              </a:lnSpc>
              <a:spcBef>
                <a:spcPts val="1200"/>
              </a:spcBef>
              <a:spcAft>
                <a:spcPts val="0"/>
              </a:spcAft>
              <a:buClr>
                <a:schemeClr val="accent5"/>
              </a:buClr>
              <a:buSzPts val="1500"/>
              <a:buFont typeface="Poppins"/>
              <a:buChar char="●"/>
            </a:pPr>
            <a:r>
              <a:rPr lang="en" sz="1500">
                <a:solidFill>
                  <a:schemeClr val="accent5"/>
                </a:solidFill>
                <a:latin typeface="Poppins"/>
                <a:ea typeface="Poppins"/>
                <a:cs typeface="Poppins"/>
                <a:sym typeface="Poppins"/>
              </a:rPr>
              <a:t>Programs work with each individual student to </a:t>
            </a:r>
            <a:r>
              <a:rPr lang="en" sz="1500" i="1">
                <a:solidFill>
                  <a:schemeClr val="accent5"/>
                </a:solidFill>
                <a:latin typeface="Poppins"/>
                <a:ea typeface="Poppins"/>
                <a:cs typeface="Poppins"/>
                <a:sym typeface="Poppins"/>
              </a:rPr>
              <a:t>develop a plan</a:t>
            </a:r>
            <a:r>
              <a:rPr lang="en" sz="1500">
                <a:solidFill>
                  <a:schemeClr val="accent5"/>
                </a:solidFill>
                <a:latin typeface="Poppins"/>
                <a:ea typeface="Poppins"/>
                <a:cs typeface="Poppins"/>
                <a:sym typeface="Poppins"/>
              </a:rPr>
              <a:t> to bring them to graduation. </a:t>
            </a:r>
            <a:endParaRPr sz="1500">
              <a:solidFill>
                <a:schemeClr val="accent5"/>
              </a:solidFill>
              <a:latin typeface="Poppins"/>
              <a:ea typeface="Poppins"/>
              <a:cs typeface="Poppins"/>
              <a:sym typeface="Poppins"/>
            </a:endParaRPr>
          </a:p>
          <a:p>
            <a:pPr marL="914400" lvl="1" indent="-323850" algn="l" rtl="0">
              <a:lnSpc>
                <a:spcPct val="95000"/>
              </a:lnSpc>
              <a:spcBef>
                <a:spcPts val="0"/>
              </a:spcBef>
              <a:spcAft>
                <a:spcPts val="0"/>
              </a:spcAft>
              <a:buClr>
                <a:schemeClr val="accent5"/>
              </a:buClr>
              <a:buSzPts val="1500"/>
              <a:buFont typeface="Poppins"/>
              <a:buChar char="○"/>
            </a:pPr>
            <a:r>
              <a:rPr lang="en" sz="1500">
                <a:solidFill>
                  <a:schemeClr val="accent5"/>
                </a:solidFill>
                <a:latin typeface="Poppins"/>
                <a:ea typeface="Poppins"/>
                <a:cs typeface="Poppins"/>
                <a:sym typeface="Poppins"/>
              </a:rPr>
              <a:t>The continual learning plan (CLP) is created for each student and it establishes support for the student in </a:t>
            </a:r>
            <a:r>
              <a:rPr lang="en" sz="1500" i="1">
                <a:solidFill>
                  <a:schemeClr val="accent5"/>
                </a:solidFill>
                <a:latin typeface="Poppins"/>
                <a:ea typeface="Poppins"/>
                <a:cs typeface="Poppins"/>
                <a:sym typeface="Poppins"/>
              </a:rPr>
              <a:t>grade promotion</a:t>
            </a:r>
            <a:r>
              <a:rPr lang="en" sz="1500">
                <a:solidFill>
                  <a:schemeClr val="accent5"/>
                </a:solidFill>
                <a:latin typeface="Poppins"/>
                <a:ea typeface="Poppins"/>
                <a:cs typeface="Poppins"/>
                <a:sym typeface="Poppins"/>
              </a:rPr>
              <a:t> and </a:t>
            </a:r>
            <a:r>
              <a:rPr lang="en" sz="1500" i="1">
                <a:solidFill>
                  <a:schemeClr val="accent5"/>
                </a:solidFill>
                <a:latin typeface="Poppins"/>
                <a:ea typeface="Poppins"/>
                <a:cs typeface="Poppins"/>
                <a:sym typeface="Poppins"/>
              </a:rPr>
              <a:t>completion of a high school diploma</a:t>
            </a:r>
            <a:r>
              <a:rPr lang="en" sz="1500">
                <a:solidFill>
                  <a:schemeClr val="accent5"/>
                </a:solidFill>
                <a:latin typeface="Poppins"/>
                <a:ea typeface="Poppins"/>
                <a:cs typeface="Poppins"/>
                <a:sym typeface="Poppins"/>
              </a:rPr>
              <a:t>.</a:t>
            </a:r>
            <a:endParaRPr sz="1300">
              <a:solidFill>
                <a:schemeClr val="accent5"/>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3"/>
        <p:cNvGrpSpPr/>
        <p:nvPr/>
      </p:nvGrpSpPr>
      <p:grpSpPr>
        <a:xfrm>
          <a:off x="0" y="0"/>
          <a:ext cx="0" cy="0"/>
          <a:chOff x="0" y="0"/>
          <a:chExt cx="0" cy="0"/>
        </a:xfrm>
      </p:grpSpPr>
      <p:sp>
        <p:nvSpPr>
          <p:cNvPr id="324" name="Google Shape;324;p34"/>
          <p:cNvSpPr txBox="1">
            <a:spLocks noGrp="1"/>
          </p:cNvSpPr>
          <p:nvPr>
            <p:ph type="ctrTitle" idx="4294967295"/>
          </p:nvPr>
        </p:nvSpPr>
        <p:spPr>
          <a:xfrm>
            <a:off x="339450" y="330100"/>
            <a:ext cx="74871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SWAHS Current Structure as an Alternative Learning Program</a:t>
            </a:r>
            <a:endParaRPr sz="3000">
              <a:solidFill>
                <a:schemeClr val="accent5"/>
              </a:solidFill>
              <a:latin typeface="Fjalla One"/>
              <a:ea typeface="Fjalla One"/>
              <a:cs typeface="Fjalla One"/>
              <a:sym typeface="Fjalla One"/>
            </a:endParaRPr>
          </a:p>
        </p:txBody>
      </p:sp>
      <p:pic>
        <p:nvPicPr>
          <p:cNvPr id="325" name="Google Shape;325;p34"/>
          <p:cNvPicPr preferRelativeResize="0"/>
          <p:nvPr/>
        </p:nvPicPr>
        <p:blipFill rotWithShape="1">
          <a:blip r:embed="rId3">
            <a:alphaModFix/>
          </a:blip>
          <a:srcRect l="53295" r="-4"/>
          <a:stretch/>
        </p:blipFill>
        <p:spPr>
          <a:xfrm>
            <a:off x="6641099" y="3250834"/>
            <a:ext cx="2157225" cy="1795816"/>
          </a:xfrm>
          <a:prstGeom prst="rect">
            <a:avLst/>
          </a:prstGeom>
          <a:noFill/>
          <a:ln>
            <a:noFill/>
          </a:ln>
        </p:spPr>
      </p:pic>
      <p:sp>
        <p:nvSpPr>
          <p:cNvPr id="326" name="Google Shape;326;p34"/>
          <p:cNvSpPr txBox="1"/>
          <p:nvPr/>
        </p:nvSpPr>
        <p:spPr>
          <a:xfrm>
            <a:off x="339450" y="1388850"/>
            <a:ext cx="6185700" cy="30804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accent5"/>
              </a:buClr>
              <a:buSzPts val="1400"/>
              <a:buFont typeface="Poppins"/>
              <a:buChar char="●"/>
            </a:pPr>
            <a:r>
              <a:rPr lang="en">
                <a:latin typeface="Poppins"/>
                <a:ea typeface="Poppins"/>
                <a:cs typeface="Poppins"/>
                <a:sym typeface="Poppins"/>
              </a:rPr>
              <a:t>Enrollment comes from Park, East Ridge and Woodbury High Schools.</a:t>
            </a:r>
            <a:endParaRPr>
              <a:latin typeface="Poppins"/>
              <a:ea typeface="Poppins"/>
              <a:cs typeface="Poppins"/>
              <a:sym typeface="Poppins"/>
            </a:endParaRPr>
          </a:p>
          <a:p>
            <a:pPr marL="457200" lvl="0" indent="-317500" algn="l" rtl="0">
              <a:lnSpc>
                <a:spcPct val="115000"/>
              </a:lnSpc>
              <a:spcBef>
                <a:spcPts val="1000"/>
              </a:spcBef>
              <a:spcAft>
                <a:spcPts val="0"/>
              </a:spcAft>
              <a:buClr>
                <a:schemeClr val="accent5"/>
              </a:buClr>
              <a:buSzPts val="1400"/>
              <a:buFont typeface="Poppins"/>
              <a:buChar char="●"/>
            </a:pPr>
            <a:r>
              <a:rPr lang="en">
                <a:latin typeface="Poppins"/>
                <a:ea typeface="Poppins"/>
                <a:cs typeface="Poppins"/>
                <a:sym typeface="Poppins"/>
              </a:rPr>
              <a:t>Day Program - five periods a day with an advisory twice a week.</a:t>
            </a:r>
            <a:endParaRPr>
              <a:latin typeface="Poppins"/>
              <a:ea typeface="Poppins"/>
              <a:cs typeface="Poppins"/>
              <a:sym typeface="Poppins"/>
            </a:endParaRPr>
          </a:p>
          <a:p>
            <a:pPr marL="457200" lvl="0" indent="-317500" algn="l" rtl="0">
              <a:lnSpc>
                <a:spcPct val="115000"/>
              </a:lnSpc>
              <a:spcBef>
                <a:spcPts val="1000"/>
              </a:spcBef>
              <a:spcAft>
                <a:spcPts val="0"/>
              </a:spcAft>
              <a:buClr>
                <a:schemeClr val="accent5"/>
              </a:buClr>
              <a:buSzPts val="1400"/>
              <a:buFont typeface="Poppins"/>
              <a:buChar char="●"/>
            </a:pPr>
            <a:r>
              <a:rPr lang="en">
                <a:latin typeface="Poppins"/>
                <a:ea typeface="Poppins"/>
                <a:cs typeface="Poppins"/>
                <a:sym typeface="Poppins"/>
              </a:rPr>
              <a:t>Achievement Lab- Hybrid learning option. Students are in the building two half days a week along with individual online work done at home.</a:t>
            </a:r>
            <a:endParaRPr>
              <a:latin typeface="Poppins"/>
              <a:ea typeface="Poppins"/>
              <a:cs typeface="Poppins"/>
              <a:sym typeface="Poppins"/>
            </a:endParaRPr>
          </a:p>
          <a:p>
            <a:pPr marL="457200" lvl="0" indent="-317500" algn="l" rtl="0">
              <a:lnSpc>
                <a:spcPct val="115000"/>
              </a:lnSpc>
              <a:spcBef>
                <a:spcPts val="1000"/>
              </a:spcBef>
              <a:spcAft>
                <a:spcPts val="0"/>
              </a:spcAft>
              <a:buClr>
                <a:schemeClr val="accent5"/>
              </a:buClr>
              <a:buSzPts val="1400"/>
              <a:buFont typeface="Poppins"/>
              <a:buChar char="●"/>
            </a:pPr>
            <a:r>
              <a:rPr lang="en">
                <a:latin typeface="Poppins"/>
                <a:ea typeface="Poppins"/>
                <a:cs typeface="Poppins"/>
                <a:sym typeface="Poppins"/>
              </a:rPr>
              <a:t>Work-based learning, internship opportunities in partnership with the Access Program.</a:t>
            </a:r>
            <a:endParaRPr>
              <a:latin typeface="Poppins"/>
              <a:ea typeface="Poppins"/>
              <a:cs typeface="Poppins"/>
              <a:sym typeface="Poppins"/>
            </a:endParaRPr>
          </a:p>
          <a:p>
            <a:pPr marL="0" lvl="0" indent="0" algn="l" rtl="0">
              <a:lnSpc>
                <a:spcPct val="90000"/>
              </a:lnSpc>
              <a:spcBef>
                <a:spcPts val="1000"/>
              </a:spcBef>
              <a:spcAft>
                <a:spcPts val="0"/>
              </a:spcAft>
              <a:buNone/>
            </a:pPr>
            <a:endParaRPr sz="1100">
              <a:latin typeface="Poppins"/>
              <a:ea typeface="Poppins"/>
              <a:cs typeface="Poppins"/>
              <a:sym typeface="Poppins"/>
            </a:endParaRPr>
          </a:p>
        </p:txBody>
      </p:sp>
      <p:pic>
        <p:nvPicPr>
          <p:cNvPr id="327" name="Google Shape;327;p34"/>
          <p:cNvPicPr preferRelativeResize="0"/>
          <p:nvPr/>
        </p:nvPicPr>
        <p:blipFill rotWithShape="1">
          <a:blip r:embed="rId3">
            <a:alphaModFix/>
          </a:blip>
          <a:srcRect r="53290"/>
          <a:stretch/>
        </p:blipFill>
        <p:spPr>
          <a:xfrm>
            <a:off x="6641100" y="1285750"/>
            <a:ext cx="2157225" cy="1795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1"/>
        <p:cNvGrpSpPr/>
        <p:nvPr/>
      </p:nvGrpSpPr>
      <p:grpSpPr>
        <a:xfrm>
          <a:off x="0" y="0"/>
          <a:ext cx="0" cy="0"/>
          <a:chOff x="0" y="0"/>
          <a:chExt cx="0" cy="0"/>
        </a:xfrm>
      </p:grpSpPr>
      <p:pic>
        <p:nvPicPr>
          <p:cNvPr id="332" name="Google Shape;332;p35"/>
          <p:cNvPicPr preferRelativeResize="0"/>
          <p:nvPr/>
        </p:nvPicPr>
        <p:blipFill rotWithShape="1">
          <a:blip r:embed="rId3">
            <a:alphaModFix/>
          </a:blip>
          <a:srcRect t="29384" r="23136" b="12965"/>
          <a:stretch/>
        </p:blipFill>
        <p:spPr>
          <a:xfrm>
            <a:off x="1596709" y="1221563"/>
            <a:ext cx="1554600" cy="1554600"/>
          </a:xfrm>
          <a:prstGeom prst="ellipse">
            <a:avLst/>
          </a:prstGeom>
          <a:noFill/>
          <a:ln>
            <a:noFill/>
          </a:ln>
        </p:spPr>
      </p:pic>
      <p:sp>
        <p:nvSpPr>
          <p:cNvPr id="333" name="Google Shape;333;p35"/>
          <p:cNvSpPr txBox="1"/>
          <p:nvPr/>
        </p:nvSpPr>
        <p:spPr>
          <a:xfrm>
            <a:off x="351175" y="2913750"/>
            <a:ext cx="4051500" cy="22935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Alternative Learning Program</a:t>
            </a:r>
            <a:endParaRPr>
              <a:solidFill>
                <a:schemeClr val="accent5"/>
              </a:solidFill>
              <a:latin typeface="Poppins SemiBold"/>
              <a:ea typeface="Poppins SemiBold"/>
              <a:cs typeface="Poppins SemiBold"/>
              <a:sym typeface="Poppins SemiBold"/>
            </a:endParaRPr>
          </a:p>
          <a:p>
            <a:pPr marL="457200" lvl="0" indent="-311150" algn="l" rtl="0">
              <a:lnSpc>
                <a:spcPct val="100000"/>
              </a:lnSpc>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May elect to only serve district students</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Focus may be on a specific student need (chemical health, truancy, academic need, etc.)</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Hours and calendar are optional</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1000"/>
              </a:spcAft>
              <a:buClr>
                <a:schemeClr val="accent5"/>
              </a:buClr>
              <a:buSzPts val="1300"/>
              <a:buFont typeface="Poppins"/>
              <a:buChar char="●"/>
            </a:pPr>
            <a:r>
              <a:rPr lang="en" sz="1300">
                <a:solidFill>
                  <a:schemeClr val="accent5"/>
                </a:solidFill>
                <a:latin typeface="Poppins"/>
                <a:ea typeface="Poppins"/>
                <a:cs typeface="Poppins"/>
                <a:sym typeface="Poppins"/>
              </a:rPr>
              <a:t>Summer programming offered to those enrolled during the school year</a:t>
            </a:r>
            <a:endParaRPr sz="1300">
              <a:solidFill>
                <a:schemeClr val="accent5"/>
              </a:solidFill>
              <a:latin typeface="Poppins"/>
              <a:ea typeface="Poppins"/>
              <a:cs typeface="Poppins"/>
              <a:sym typeface="Poppins"/>
            </a:endParaRPr>
          </a:p>
        </p:txBody>
      </p:sp>
      <p:sp>
        <p:nvSpPr>
          <p:cNvPr id="334" name="Google Shape;334;p35"/>
          <p:cNvSpPr txBox="1">
            <a:spLocks noGrp="1"/>
          </p:cNvSpPr>
          <p:nvPr>
            <p:ph type="ctrTitle" idx="4294967295"/>
          </p:nvPr>
        </p:nvSpPr>
        <p:spPr>
          <a:xfrm>
            <a:off x="463550" y="192175"/>
            <a:ext cx="66285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Alternative Options</a:t>
            </a:r>
            <a:endParaRPr sz="3000">
              <a:solidFill>
                <a:schemeClr val="accent5"/>
              </a:solidFill>
              <a:latin typeface="Fjalla One"/>
              <a:ea typeface="Fjalla One"/>
              <a:cs typeface="Fjalla One"/>
              <a:sym typeface="Fjalla One"/>
            </a:endParaRPr>
          </a:p>
        </p:txBody>
      </p:sp>
      <p:sp>
        <p:nvSpPr>
          <p:cNvPr id="335" name="Google Shape;335;p35"/>
          <p:cNvSpPr txBox="1"/>
          <p:nvPr/>
        </p:nvSpPr>
        <p:spPr>
          <a:xfrm>
            <a:off x="4799975" y="2913750"/>
            <a:ext cx="4195800" cy="22935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Alternative Learning Center</a:t>
            </a:r>
            <a:endParaRPr>
              <a:solidFill>
                <a:schemeClr val="accent5"/>
              </a:solidFill>
              <a:latin typeface="Poppins SemiBold"/>
              <a:ea typeface="Poppins SemiBold"/>
              <a:cs typeface="Poppins SemiBold"/>
              <a:sym typeface="Poppins SemiBold"/>
            </a:endParaRPr>
          </a:p>
          <a:p>
            <a:pPr marL="457200" lvl="0" indent="-311150" algn="l" rtl="0">
              <a:lnSpc>
                <a:spcPct val="100000"/>
              </a:lnSpc>
              <a:spcBef>
                <a:spcPts val="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Two or more districts in cooperation</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Comprehensive programming at middle and high school levels</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0"/>
              </a:spcAft>
              <a:buClr>
                <a:schemeClr val="accent5"/>
              </a:buClr>
              <a:buSzPts val="1300"/>
              <a:buFont typeface="Poppins"/>
              <a:buChar char="●"/>
            </a:pPr>
            <a:r>
              <a:rPr lang="en" sz="1300">
                <a:solidFill>
                  <a:schemeClr val="accent5"/>
                </a:solidFill>
                <a:latin typeface="Poppins"/>
                <a:ea typeface="Poppins"/>
                <a:cs typeface="Poppins"/>
                <a:sym typeface="Poppins"/>
              </a:rPr>
              <a:t>Learning year programming offered at both levels</a:t>
            </a:r>
            <a:endParaRPr sz="1300">
              <a:solidFill>
                <a:schemeClr val="accent5"/>
              </a:solidFill>
              <a:latin typeface="Poppins"/>
              <a:ea typeface="Poppins"/>
              <a:cs typeface="Poppins"/>
              <a:sym typeface="Poppins"/>
            </a:endParaRPr>
          </a:p>
          <a:p>
            <a:pPr marL="457200" lvl="0" indent="-311150" algn="l" rtl="0">
              <a:lnSpc>
                <a:spcPct val="100000"/>
              </a:lnSpc>
              <a:spcBef>
                <a:spcPts val="1000"/>
              </a:spcBef>
              <a:spcAft>
                <a:spcPts val="1000"/>
              </a:spcAft>
              <a:buClr>
                <a:schemeClr val="accent5"/>
              </a:buClr>
              <a:buSzPts val="1300"/>
              <a:buFont typeface="Poppins"/>
              <a:buChar char="●"/>
            </a:pPr>
            <a:r>
              <a:rPr lang="en" sz="1300">
                <a:solidFill>
                  <a:schemeClr val="accent5"/>
                </a:solidFill>
                <a:latin typeface="Poppins"/>
                <a:ea typeface="Poppins"/>
                <a:cs typeface="Poppins"/>
                <a:sym typeface="Poppins"/>
              </a:rPr>
              <a:t>May offer targeted services when previous three items are met</a:t>
            </a:r>
            <a:endParaRPr sz="1300">
              <a:solidFill>
                <a:schemeClr val="accent5"/>
              </a:solidFill>
              <a:latin typeface="Poppins"/>
              <a:ea typeface="Poppins"/>
              <a:cs typeface="Poppins"/>
              <a:sym typeface="Poppins"/>
            </a:endParaRPr>
          </a:p>
        </p:txBody>
      </p:sp>
      <p:pic>
        <p:nvPicPr>
          <p:cNvPr id="336" name="Google Shape;336;p35"/>
          <p:cNvPicPr preferRelativeResize="0"/>
          <p:nvPr/>
        </p:nvPicPr>
        <p:blipFill rotWithShape="1">
          <a:blip r:embed="rId4">
            <a:alphaModFix/>
          </a:blip>
          <a:srcRect l="4316" t="3184" r="7585" b="30743"/>
          <a:stretch/>
        </p:blipFill>
        <p:spPr>
          <a:xfrm>
            <a:off x="6209275" y="1221587"/>
            <a:ext cx="1554600" cy="1554600"/>
          </a:xfrm>
          <a:prstGeom prst="ellipse">
            <a:avLst/>
          </a:prstGeom>
          <a:noFill/>
          <a:ln>
            <a:noFill/>
          </a:ln>
        </p:spPr>
      </p:pic>
      <p:sp>
        <p:nvSpPr>
          <p:cNvPr id="337" name="Google Shape;337;p35"/>
          <p:cNvSpPr txBox="1">
            <a:spLocks noGrp="1"/>
          </p:cNvSpPr>
          <p:nvPr>
            <p:ph type="ctrTitle" idx="4294967295"/>
          </p:nvPr>
        </p:nvSpPr>
        <p:spPr>
          <a:xfrm>
            <a:off x="2083725" y="687475"/>
            <a:ext cx="4692300" cy="65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latin typeface="Poppins"/>
                <a:ea typeface="Poppins"/>
                <a:cs typeface="Poppins"/>
                <a:sym typeface="Poppins"/>
              </a:rPr>
              <a:t>Information from 123A.05 State-Approved Alternative Program Organization, Subdivision 1. Governance</a:t>
            </a:r>
            <a:endParaRPr sz="1200">
              <a:solidFill>
                <a:schemeClr val="accent5"/>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1"/>
        <p:cNvGrpSpPr/>
        <p:nvPr/>
      </p:nvGrpSpPr>
      <p:grpSpPr>
        <a:xfrm>
          <a:off x="0" y="0"/>
          <a:ext cx="0" cy="0"/>
          <a:chOff x="0" y="0"/>
          <a:chExt cx="0" cy="0"/>
        </a:xfrm>
      </p:grpSpPr>
      <p:sp>
        <p:nvSpPr>
          <p:cNvPr id="342" name="Google Shape;342;p36"/>
          <p:cNvSpPr txBox="1"/>
          <p:nvPr/>
        </p:nvSpPr>
        <p:spPr>
          <a:xfrm>
            <a:off x="263100" y="1579775"/>
            <a:ext cx="4975800" cy="3619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Increased Opportunities for Students</a:t>
            </a:r>
            <a:endParaRPr>
              <a:solidFill>
                <a:schemeClr val="accent5"/>
              </a:solidFill>
              <a:latin typeface="Poppins SemiBold"/>
              <a:ea typeface="Poppins SemiBold"/>
              <a:cs typeface="Poppins SemiBold"/>
              <a:sym typeface="Poppins SemiBold"/>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Middle Level Programming Options</a:t>
            </a:r>
            <a:endParaRPr sz="1300">
              <a:latin typeface="Poppins"/>
              <a:ea typeface="Poppins"/>
              <a:cs typeface="Poppins"/>
              <a:sym typeface="Poppins"/>
            </a:endParaRPr>
          </a:p>
          <a:p>
            <a:pPr marL="914400" lvl="1" indent="-311150" algn="l" rtl="0">
              <a:lnSpc>
                <a:spcPct val="90000"/>
              </a:lnSpc>
              <a:spcBef>
                <a:spcPts val="0"/>
              </a:spcBef>
              <a:spcAft>
                <a:spcPts val="0"/>
              </a:spcAft>
              <a:buSzPts val="1300"/>
              <a:buFont typeface="Poppins"/>
              <a:buChar char="○"/>
            </a:pPr>
            <a:r>
              <a:rPr lang="en" sz="1300">
                <a:latin typeface="Poppins"/>
                <a:ea typeface="Poppins"/>
                <a:cs typeface="Poppins"/>
                <a:sym typeface="Poppins"/>
              </a:rPr>
              <a:t>Pilot next year in one middle school and look to expand thereafter</a:t>
            </a:r>
            <a:endParaRPr sz="1300">
              <a:latin typeface="Poppins"/>
              <a:ea typeface="Poppins"/>
              <a:cs typeface="Poppins"/>
              <a:sym typeface="Poppins"/>
            </a:endParaRPr>
          </a:p>
          <a:p>
            <a:pPr marL="0" lvl="0" indent="0" algn="l" rtl="0">
              <a:lnSpc>
                <a:spcPct val="90000"/>
              </a:lnSpc>
              <a:spcBef>
                <a:spcPts val="400"/>
              </a:spcBef>
              <a:spcAft>
                <a:spcPts val="0"/>
              </a:spcAft>
              <a:buNone/>
            </a:pPr>
            <a:endParaRPr sz="1300">
              <a:latin typeface="Poppins"/>
              <a:ea typeface="Poppins"/>
              <a:cs typeface="Poppins"/>
              <a:sym typeface="Poppins"/>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Collaborative professional development opportunities via our partnership with Roseville Public Schools</a:t>
            </a:r>
            <a:endParaRPr sz="1300">
              <a:latin typeface="Poppins"/>
              <a:ea typeface="Poppins"/>
              <a:cs typeface="Poppins"/>
              <a:sym typeface="Poppins"/>
            </a:endParaRPr>
          </a:p>
          <a:p>
            <a:pPr marL="457200" lvl="0" indent="0" algn="l" rtl="0">
              <a:lnSpc>
                <a:spcPct val="90000"/>
              </a:lnSpc>
              <a:spcBef>
                <a:spcPts val="400"/>
              </a:spcBef>
              <a:spcAft>
                <a:spcPts val="0"/>
              </a:spcAft>
              <a:buNone/>
            </a:pPr>
            <a:endParaRPr sz="1300">
              <a:latin typeface="Poppins"/>
              <a:ea typeface="Poppins"/>
              <a:cs typeface="Poppins"/>
              <a:sym typeface="Poppins"/>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Continued multi-program approach to alternative learning</a:t>
            </a:r>
            <a:endParaRPr sz="1300">
              <a:latin typeface="Poppins"/>
              <a:ea typeface="Poppins"/>
              <a:cs typeface="Poppins"/>
              <a:sym typeface="Poppins"/>
            </a:endParaRPr>
          </a:p>
          <a:p>
            <a:pPr marL="457200" lvl="0" indent="0" algn="l" rtl="0">
              <a:lnSpc>
                <a:spcPct val="90000"/>
              </a:lnSpc>
              <a:spcBef>
                <a:spcPts val="400"/>
              </a:spcBef>
              <a:spcAft>
                <a:spcPts val="0"/>
              </a:spcAft>
              <a:buNone/>
            </a:pPr>
            <a:endParaRPr sz="1300">
              <a:latin typeface="Poppins"/>
              <a:ea typeface="Poppins"/>
              <a:cs typeface="Poppins"/>
              <a:sym typeface="Poppins"/>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More expansive and efficient Targeted Services programming for students K-8 </a:t>
            </a:r>
            <a:r>
              <a:rPr lang="en" sz="1300" i="1">
                <a:latin typeface="Poppins"/>
                <a:ea typeface="Poppins"/>
                <a:cs typeface="Poppins"/>
                <a:sym typeface="Poppins"/>
              </a:rPr>
              <a:t>(current partnership with Northeast Metro 916)*</a:t>
            </a:r>
            <a:endParaRPr sz="1300">
              <a:latin typeface="Poppins"/>
              <a:ea typeface="Poppins"/>
              <a:cs typeface="Poppins"/>
              <a:sym typeface="Poppins"/>
            </a:endParaRPr>
          </a:p>
          <a:p>
            <a:pPr marL="0" lvl="0" indent="0" algn="l" rtl="0">
              <a:lnSpc>
                <a:spcPct val="90000"/>
              </a:lnSpc>
              <a:spcBef>
                <a:spcPts val="400"/>
              </a:spcBef>
              <a:spcAft>
                <a:spcPts val="0"/>
              </a:spcAft>
              <a:buNone/>
            </a:pPr>
            <a:endParaRPr sz="1300">
              <a:latin typeface="Poppins"/>
              <a:ea typeface="Poppins"/>
              <a:cs typeface="Poppins"/>
              <a:sym typeface="Poppins"/>
            </a:endParaRPr>
          </a:p>
        </p:txBody>
      </p:sp>
      <p:sp>
        <p:nvSpPr>
          <p:cNvPr id="343" name="Google Shape;343;p36"/>
          <p:cNvSpPr txBox="1">
            <a:spLocks noGrp="1"/>
          </p:cNvSpPr>
          <p:nvPr>
            <p:ph type="ctrTitle" idx="4294967295"/>
          </p:nvPr>
        </p:nvSpPr>
        <p:spPr>
          <a:xfrm>
            <a:off x="381000" y="365475"/>
            <a:ext cx="7436700" cy="87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Why Alternative Learning Center vs Alternative Learning Program?</a:t>
            </a:r>
            <a:endParaRPr sz="3000">
              <a:solidFill>
                <a:schemeClr val="accent5"/>
              </a:solidFill>
              <a:latin typeface="Fjalla One"/>
              <a:ea typeface="Fjalla One"/>
              <a:cs typeface="Fjalla One"/>
              <a:sym typeface="Fjalla One"/>
            </a:endParaRPr>
          </a:p>
        </p:txBody>
      </p:sp>
      <p:pic>
        <p:nvPicPr>
          <p:cNvPr id="344" name="Google Shape;344;p36"/>
          <p:cNvPicPr preferRelativeResize="0"/>
          <p:nvPr/>
        </p:nvPicPr>
        <p:blipFill rotWithShape="1">
          <a:blip r:embed="rId3">
            <a:alphaModFix/>
          </a:blip>
          <a:srcRect t="12502" b="12495"/>
          <a:stretch/>
        </p:blipFill>
        <p:spPr>
          <a:xfrm>
            <a:off x="5449850" y="1484875"/>
            <a:ext cx="3135300" cy="31353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8"/>
        <p:cNvGrpSpPr/>
        <p:nvPr/>
      </p:nvGrpSpPr>
      <p:grpSpPr>
        <a:xfrm>
          <a:off x="0" y="0"/>
          <a:ext cx="0" cy="0"/>
          <a:chOff x="0" y="0"/>
          <a:chExt cx="0" cy="0"/>
        </a:xfrm>
      </p:grpSpPr>
      <p:sp>
        <p:nvSpPr>
          <p:cNvPr id="349" name="Google Shape;349;p37"/>
          <p:cNvSpPr txBox="1"/>
          <p:nvPr/>
        </p:nvSpPr>
        <p:spPr>
          <a:xfrm>
            <a:off x="339450" y="823575"/>
            <a:ext cx="8488500" cy="437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What is Targeted Services?</a:t>
            </a:r>
            <a:endParaRPr>
              <a:solidFill>
                <a:schemeClr val="accent5"/>
              </a:solidFill>
              <a:latin typeface="Poppins SemiBold"/>
              <a:ea typeface="Poppins SemiBold"/>
              <a:cs typeface="Poppins SemiBold"/>
              <a:sym typeface="Poppins SemiBold"/>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Programming operated outside of the school day</a:t>
            </a:r>
            <a:endParaRPr sz="1300">
              <a:latin typeface="Poppins"/>
              <a:ea typeface="Poppins"/>
              <a:cs typeface="Poppins"/>
              <a:sym typeface="Poppins"/>
            </a:endParaRPr>
          </a:p>
          <a:p>
            <a:pPr marL="914400" lvl="1"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Designed differently to meet the needs of K-8 students</a:t>
            </a:r>
            <a:endParaRPr sz="1300">
              <a:latin typeface="Poppins"/>
              <a:ea typeface="Poppins"/>
              <a:cs typeface="Poppins"/>
              <a:sym typeface="Poppins"/>
            </a:endParaRPr>
          </a:p>
          <a:p>
            <a:pPr marL="914400" lvl="1"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Students are invited to attend based on meeting a component of the state’s at-risk criteria</a:t>
            </a:r>
            <a:endParaRPr sz="1300">
              <a:latin typeface="Poppins"/>
              <a:ea typeface="Poppins"/>
              <a:cs typeface="Poppins"/>
              <a:sym typeface="Poppins"/>
            </a:endParaRPr>
          </a:p>
          <a:p>
            <a:pPr marL="457200" lvl="0"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Must have an alternative learning center (ALC) within your district or partner with another ALC in order to operate Targeted Services</a:t>
            </a:r>
            <a:endParaRPr sz="1300">
              <a:latin typeface="Poppins"/>
              <a:ea typeface="Poppins"/>
              <a:cs typeface="Poppins"/>
              <a:sym typeface="Poppins"/>
            </a:endParaRPr>
          </a:p>
          <a:p>
            <a:pPr marL="0" lvl="0" indent="0" algn="l" rtl="0">
              <a:lnSpc>
                <a:spcPct val="90000"/>
              </a:lnSpc>
              <a:spcBef>
                <a:spcPts val="400"/>
              </a:spcBef>
              <a:spcAft>
                <a:spcPts val="0"/>
              </a:spcAft>
              <a:buNone/>
            </a:pPr>
            <a:endParaRPr sz="800">
              <a:latin typeface="Poppins"/>
              <a:ea typeface="Poppins"/>
              <a:cs typeface="Poppins"/>
              <a:sym typeface="Poppins"/>
            </a:endParaRPr>
          </a:p>
          <a:p>
            <a:pPr marL="0" lvl="0" indent="0" algn="l" rtl="0">
              <a:lnSpc>
                <a:spcPct val="150000"/>
              </a:lnSpc>
              <a:spcBef>
                <a:spcPts val="0"/>
              </a:spcBef>
              <a:spcAft>
                <a:spcPts val="0"/>
              </a:spcAft>
              <a:buNone/>
            </a:pPr>
            <a:r>
              <a:rPr lang="en">
                <a:solidFill>
                  <a:schemeClr val="accent5"/>
                </a:solidFill>
                <a:latin typeface="Poppins SemiBold"/>
                <a:ea typeface="Poppins SemiBold"/>
                <a:cs typeface="Poppins SemiBold"/>
                <a:sym typeface="Poppins SemiBold"/>
              </a:rPr>
              <a:t>Why operate Targeted Services?</a:t>
            </a:r>
            <a:endParaRPr>
              <a:solidFill>
                <a:schemeClr val="accent5"/>
              </a:solidFill>
              <a:latin typeface="Poppins SemiBold"/>
              <a:ea typeface="Poppins SemiBold"/>
              <a:cs typeface="Poppins SemiBold"/>
              <a:sym typeface="Poppins SemiBold"/>
            </a:endParaRPr>
          </a:p>
          <a:p>
            <a:pPr marL="457200" lvl="0" indent="-311150" algn="l" rtl="0">
              <a:lnSpc>
                <a:spcPct val="90000"/>
              </a:lnSpc>
              <a:spcBef>
                <a:spcPts val="400"/>
              </a:spcBef>
              <a:spcAft>
                <a:spcPts val="0"/>
              </a:spcAft>
              <a:buClr>
                <a:schemeClr val="accent5"/>
              </a:buClr>
              <a:buSzPts val="1300"/>
              <a:buFont typeface="Poppins"/>
              <a:buChar char="●"/>
            </a:pPr>
            <a:r>
              <a:rPr lang="en" sz="1300">
                <a:latin typeface="Poppins"/>
                <a:ea typeface="Poppins"/>
                <a:cs typeface="Poppins"/>
                <a:sym typeface="Poppins"/>
              </a:rPr>
              <a:t>Provides reimbursable opportunities for students who may benefit from additional support in certain areas (math, reading, social emotional opportunities). </a:t>
            </a:r>
            <a:endParaRPr sz="1300">
              <a:latin typeface="Poppins"/>
              <a:ea typeface="Poppins"/>
              <a:cs typeface="Poppins"/>
              <a:sym typeface="Poppins"/>
            </a:endParaRPr>
          </a:p>
          <a:p>
            <a:pPr marL="457200" lvl="0"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Can create experiences for students and staff not available during the school year (field trips, career interest tours, collaborative summer partnerships)</a:t>
            </a:r>
            <a:endParaRPr sz="1300">
              <a:latin typeface="Poppins"/>
              <a:ea typeface="Poppins"/>
              <a:cs typeface="Poppins"/>
              <a:sym typeface="Poppins"/>
            </a:endParaRPr>
          </a:p>
          <a:p>
            <a:pPr marL="457200" lvl="0"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Can be self sustaining</a:t>
            </a:r>
            <a:endParaRPr sz="1300">
              <a:latin typeface="Poppins"/>
              <a:ea typeface="Poppins"/>
              <a:cs typeface="Poppins"/>
              <a:sym typeface="Poppins"/>
            </a:endParaRPr>
          </a:p>
          <a:p>
            <a:pPr marL="914400" lvl="1"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Revenue generated in Targeted Services is used to support similar services the following year. </a:t>
            </a:r>
            <a:endParaRPr sz="1300">
              <a:latin typeface="Poppins"/>
              <a:ea typeface="Poppins"/>
              <a:cs typeface="Poppins"/>
              <a:sym typeface="Poppins"/>
            </a:endParaRPr>
          </a:p>
          <a:p>
            <a:pPr marL="914400" lvl="1"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Additional funding is dedicated to Alternative Learning Options, which also includes Targeted Services. </a:t>
            </a:r>
            <a:endParaRPr sz="1300">
              <a:latin typeface="Poppins"/>
              <a:ea typeface="Poppins"/>
              <a:cs typeface="Poppins"/>
              <a:sym typeface="Poppins"/>
            </a:endParaRPr>
          </a:p>
          <a:p>
            <a:pPr marL="914400" lvl="1" indent="-311150" algn="l" rtl="0">
              <a:lnSpc>
                <a:spcPct val="90000"/>
              </a:lnSpc>
              <a:spcBef>
                <a:spcPts val="0"/>
              </a:spcBef>
              <a:spcAft>
                <a:spcPts val="0"/>
              </a:spcAft>
              <a:buClr>
                <a:schemeClr val="accent5"/>
              </a:buClr>
              <a:buSzPts val="1300"/>
              <a:buFont typeface="Poppins"/>
              <a:buChar char="○"/>
            </a:pPr>
            <a:r>
              <a:rPr lang="en" sz="1300">
                <a:latin typeface="Poppins"/>
                <a:ea typeface="Poppins"/>
                <a:cs typeface="Poppins"/>
                <a:sym typeface="Poppins"/>
              </a:rPr>
              <a:t>Currently 10% of Targeted Services funds go to Northeast Metro 916 to act as our ALC. ($26,000+ in 19/20 SY)</a:t>
            </a:r>
            <a:endParaRPr sz="1300">
              <a:latin typeface="Poppins"/>
              <a:ea typeface="Poppins"/>
              <a:cs typeface="Poppins"/>
              <a:sym typeface="Poppins"/>
            </a:endParaRPr>
          </a:p>
          <a:p>
            <a:pPr marL="0" lvl="0" indent="0" algn="l" rtl="0">
              <a:lnSpc>
                <a:spcPct val="90000"/>
              </a:lnSpc>
              <a:spcBef>
                <a:spcPts val="400"/>
              </a:spcBef>
              <a:spcAft>
                <a:spcPts val="0"/>
              </a:spcAft>
              <a:buNone/>
            </a:pPr>
            <a:r>
              <a:rPr lang="en" sz="1200" i="1">
                <a:latin typeface="Poppins"/>
                <a:ea typeface="Poppins"/>
                <a:cs typeface="Poppins"/>
                <a:sym typeface="Poppins"/>
              </a:rPr>
              <a:t>Note: Once ALC application is approved, Targeted Services application can be submitted for approval. </a:t>
            </a:r>
            <a:endParaRPr sz="1200" i="1">
              <a:latin typeface="Poppins"/>
              <a:ea typeface="Poppins"/>
              <a:cs typeface="Poppins"/>
              <a:sym typeface="Poppins"/>
            </a:endParaRPr>
          </a:p>
        </p:txBody>
      </p:sp>
      <p:sp>
        <p:nvSpPr>
          <p:cNvPr id="350" name="Google Shape;350;p37"/>
          <p:cNvSpPr txBox="1">
            <a:spLocks noGrp="1"/>
          </p:cNvSpPr>
          <p:nvPr>
            <p:ph type="ctrTitle" idx="4294967295"/>
          </p:nvPr>
        </p:nvSpPr>
        <p:spPr>
          <a:xfrm>
            <a:off x="339450" y="173175"/>
            <a:ext cx="41910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Targeted Services</a:t>
            </a:r>
            <a:endParaRPr sz="3000">
              <a:solidFill>
                <a:schemeClr val="accent5"/>
              </a:solidFill>
              <a:latin typeface="Fjalla One"/>
              <a:ea typeface="Fjalla One"/>
              <a:cs typeface="Fjalla One"/>
              <a:sym typeface="Fjalla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4"/>
        <p:cNvGrpSpPr/>
        <p:nvPr/>
      </p:nvGrpSpPr>
      <p:grpSpPr>
        <a:xfrm>
          <a:off x="0" y="0"/>
          <a:ext cx="0" cy="0"/>
          <a:chOff x="0" y="0"/>
          <a:chExt cx="0" cy="0"/>
        </a:xfrm>
      </p:grpSpPr>
      <p:sp>
        <p:nvSpPr>
          <p:cNvPr id="355" name="Google Shape;355;p38"/>
          <p:cNvSpPr txBox="1">
            <a:spLocks noGrp="1"/>
          </p:cNvSpPr>
          <p:nvPr>
            <p:ph type="ctrTitle" idx="4294967295"/>
          </p:nvPr>
        </p:nvSpPr>
        <p:spPr>
          <a:xfrm>
            <a:off x="204100" y="144625"/>
            <a:ext cx="64095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Cooperation with another school district </a:t>
            </a:r>
            <a:endParaRPr sz="3000">
              <a:solidFill>
                <a:schemeClr val="accent5"/>
              </a:solidFill>
              <a:latin typeface="Fjalla One"/>
              <a:ea typeface="Fjalla One"/>
              <a:cs typeface="Fjalla One"/>
              <a:sym typeface="Fjalla One"/>
            </a:endParaRPr>
          </a:p>
        </p:txBody>
      </p:sp>
      <p:sp>
        <p:nvSpPr>
          <p:cNvPr id="356" name="Google Shape;356;p38"/>
          <p:cNvSpPr txBox="1"/>
          <p:nvPr/>
        </p:nvSpPr>
        <p:spPr>
          <a:xfrm>
            <a:off x="204100" y="858175"/>
            <a:ext cx="8205300" cy="258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a:solidFill>
                  <a:schemeClr val="accent5"/>
                </a:solidFill>
                <a:latin typeface="Poppins"/>
                <a:ea typeface="Poppins"/>
                <a:cs typeface="Poppins"/>
                <a:sym typeface="Poppins"/>
              </a:rPr>
              <a:t>From Statute: An area learning center is </a:t>
            </a:r>
            <a:r>
              <a:rPr lang="en" i="1">
                <a:solidFill>
                  <a:schemeClr val="accent5"/>
                </a:solidFill>
                <a:latin typeface="Poppins"/>
                <a:ea typeface="Poppins"/>
                <a:cs typeface="Poppins"/>
                <a:sym typeface="Poppins"/>
              </a:rPr>
              <a:t>encouraged</a:t>
            </a:r>
            <a:r>
              <a:rPr lang="en">
                <a:solidFill>
                  <a:schemeClr val="accent5"/>
                </a:solidFill>
                <a:latin typeface="Poppins"/>
                <a:ea typeface="Poppins"/>
                <a:cs typeface="Poppins"/>
                <a:sym typeface="Poppins"/>
              </a:rPr>
              <a:t> to cooperate with a service cooperative, an intermediate school district, a local education and employment transitions partnership, public and private secondary and postsecondary institutions, public agencies, businesses, and foundations. </a:t>
            </a:r>
            <a:endParaRPr>
              <a:solidFill>
                <a:schemeClr val="accent5"/>
              </a:solidFill>
              <a:latin typeface="Poppins"/>
              <a:ea typeface="Poppins"/>
              <a:cs typeface="Poppins"/>
              <a:sym typeface="Poppins"/>
            </a:endParaRPr>
          </a:p>
          <a:p>
            <a:pPr marL="0" lvl="0" indent="0" algn="l" rtl="0">
              <a:lnSpc>
                <a:spcPct val="115000"/>
              </a:lnSpc>
              <a:spcBef>
                <a:spcPts val="1200"/>
              </a:spcBef>
              <a:spcAft>
                <a:spcPts val="0"/>
              </a:spcAft>
              <a:buNone/>
            </a:pPr>
            <a:endParaRPr sz="800">
              <a:solidFill>
                <a:schemeClr val="accent5"/>
              </a:solidFill>
              <a:latin typeface="Poppins"/>
              <a:ea typeface="Poppins"/>
              <a:cs typeface="Poppins"/>
              <a:sym typeface="Poppins"/>
            </a:endParaRPr>
          </a:p>
          <a:p>
            <a:pPr marL="0" lvl="0" indent="0" algn="l" rtl="0">
              <a:lnSpc>
                <a:spcPct val="115000"/>
              </a:lnSpc>
              <a:spcBef>
                <a:spcPts val="1200"/>
              </a:spcBef>
              <a:spcAft>
                <a:spcPts val="1200"/>
              </a:spcAft>
              <a:buNone/>
            </a:pPr>
            <a:r>
              <a:rPr lang="en">
                <a:solidFill>
                  <a:schemeClr val="accent5"/>
                </a:solidFill>
                <a:latin typeface="Poppins"/>
                <a:ea typeface="Poppins"/>
                <a:cs typeface="Poppins"/>
                <a:sym typeface="Poppins"/>
              </a:rPr>
              <a:t>This partnership will consist of a professional development model to provide support and expand our options around collaboration with another Alternative High School </a:t>
            </a:r>
            <a:r>
              <a:rPr lang="en" i="1">
                <a:solidFill>
                  <a:schemeClr val="accent5"/>
                </a:solidFill>
                <a:latin typeface="Poppins"/>
                <a:ea typeface="Poppins"/>
                <a:cs typeface="Poppins"/>
                <a:sym typeface="Poppins"/>
              </a:rPr>
              <a:t>(Fairview Alternative High School, Roseville Area Schools) </a:t>
            </a:r>
            <a:r>
              <a:rPr lang="en">
                <a:solidFill>
                  <a:schemeClr val="accent5"/>
                </a:solidFill>
                <a:latin typeface="Poppins"/>
                <a:ea typeface="Poppins"/>
                <a:cs typeface="Poppins"/>
                <a:sym typeface="Poppins"/>
              </a:rPr>
              <a:t>focused on college and career readiness skills for our future graduates.  </a:t>
            </a:r>
            <a:endParaRPr sz="1700">
              <a:solidFill>
                <a:schemeClr val="accent5"/>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BB0000"/>
      </a:dk1>
      <a:lt1>
        <a:srgbClr val="FF0000"/>
      </a:lt1>
      <a:dk2>
        <a:srgbClr val="FFC800"/>
      </a:dk2>
      <a:lt2>
        <a:srgbClr val="BB974F"/>
      </a:lt2>
      <a:accent1>
        <a:srgbClr val="005B2B"/>
      </a:accent1>
      <a:accent2>
        <a:srgbClr val="429843"/>
      </a:accent2>
      <a:accent3>
        <a:srgbClr val="00ADC7"/>
      </a:accent3>
      <a:accent4>
        <a:srgbClr val="0244A4"/>
      </a:accent4>
      <a:accent5>
        <a:srgbClr val="031839"/>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1361</Words>
  <Application>Microsoft Office PowerPoint</Application>
  <PresentationFormat>On-screen Show (16:9)</PresentationFormat>
  <Paragraphs>148</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Poppins</vt:lpstr>
      <vt:lpstr>Arial</vt:lpstr>
      <vt:lpstr>Questrial</vt:lpstr>
      <vt:lpstr>Fjalla One</vt:lpstr>
      <vt:lpstr>Poppins SemiBold</vt:lpstr>
      <vt:lpstr>Simple Light</vt:lpstr>
      <vt:lpstr> Bringing Alternative Learning to You</vt:lpstr>
      <vt:lpstr>Purpose</vt:lpstr>
      <vt:lpstr>History of Alternative Programs </vt:lpstr>
      <vt:lpstr>History of Alternative Programs (Cont.) </vt:lpstr>
      <vt:lpstr>SWAHS Current Structure as an Alternative Learning Program</vt:lpstr>
      <vt:lpstr>Alternative Options</vt:lpstr>
      <vt:lpstr>Why Alternative Learning Center vs Alternative Learning Program?</vt:lpstr>
      <vt:lpstr>Targeted Services</vt:lpstr>
      <vt:lpstr>Cooperation with another school district </vt:lpstr>
      <vt:lpstr>Collaborative Professional Development</vt:lpstr>
      <vt:lpstr>Process Timeline</vt:lpstr>
      <vt:lpstr>Process Timeline</vt:lpstr>
      <vt:lpstr>Where are we at? </vt:lpstr>
      <vt:lpstr>Where we are going?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Bringing Alternative Learning to You</dc:title>
  <dc:creator>Pottratz, Dayna</dc:creator>
  <cp:lastModifiedBy>Pottratz, Dayna</cp:lastModifiedBy>
  <cp:revision>1</cp:revision>
  <dcterms:modified xsi:type="dcterms:W3CDTF">2022-05-05T15:06:40Z</dcterms:modified>
</cp:coreProperties>
</file>