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7023100" cy="9309100"/>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4E33A7-B9D0-46EF-AE04-F5FF0C94DF00}">
  <a:tblStyle styleId="{1A4E33A7-B9D0-46EF-AE04-F5FF0C94DF0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70750" y="698175"/>
            <a:ext cx="4682300" cy="3490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00" y="4421800"/>
            <a:ext cx="5618475" cy="41890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702300" y="4421800"/>
            <a:ext cx="5618475"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txBox="1">
            <a:spLocks noGrp="1"/>
          </p:cNvSpPr>
          <p:nvPr>
            <p:ph type="body" idx="1"/>
          </p:nvPr>
        </p:nvSpPr>
        <p:spPr>
          <a:xfrm>
            <a:off x="702300" y="4421800"/>
            <a:ext cx="5618475"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0: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702300" y="4421800"/>
            <a:ext cx="5618475"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body" idx="1"/>
          </p:nvPr>
        </p:nvSpPr>
        <p:spPr>
          <a:xfrm>
            <a:off x="702300" y="4421800"/>
            <a:ext cx="5618475"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702300" y="4421800"/>
            <a:ext cx="5618475"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5:notes"/>
          <p:cNvSpPr txBox="1">
            <a:spLocks noGrp="1"/>
          </p:cNvSpPr>
          <p:nvPr>
            <p:ph type="body" idx="1"/>
          </p:nvPr>
        </p:nvSpPr>
        <p:spPr>
          <a:xfrm>
            <a:off x="702300" y="4421800"/>
            <a:ext cx="5618475"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6:notes"/>
          <p:cNvSpPr txBox="1">
            <a:spLocks noGrp="1"/>
          </p:cNvSpPr>
          <p:nvPr>
            <p:ph type="body" idx="1"/>
          </p:nvPr>
        </p:nvSpPr>
        <p:spPr>
          <a:xfrm>
            <a:off x="702300" y="4421800"/>
            <a:ext cx="5618475"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6: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7:notes"/>
          <p:cNvSpPr txBox="1">
            <a:spLocks noGrp="1"/>
          </p:cNvSpPr>
          <p:nvPr>
            <p:ph type="body" idx="1"/>
          </p:nvPr>
        </p:nvSpPr>
        <p:spPr>
          <a:xfrm>
            <a:off x="702300" y="4421800"/>
            <a:ext cx="5618475"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7: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8:notes"/>
          <p:cNvSpPr txBox="1">
            <a:spLocks noGrp="1"/>
          </p:cNvSpPr>
          <p:nvPr>
            <p:ph type="body" idx="1"/>
          </p:nvPr>
        </p:nvSpPr>
        <p:spPr>
          <a:xfrm>
            <a:off x="702300" y="4421800"/>
            <a:ext cx="5618475"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18: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9:notes"/>
          <p:cNvSpPr txBox="1">
            <a:spLocks noGrp="1"/>
          </p:cNvSpPr>
          <p:nvPr>
            <p:ph type="body" idx="1"/>
          </p:nvPr>
        </p:nvSpPr>
        <p:spPr>
          <a:xfrm>
            <a:off x="702300" y="4421800"/>
            <a:ext cx="5618475"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9: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0:notes"/>
          <p:cNvSpPr txBox="1">
            <a:spLocks noGrp="1"/>
          </p:cNvSpPr>
          <p:nvPr>
            <p:ph type="body" idx="1"/>
          </p:nvPr>
        </p:nvSpPr>
        <p:spPr>
          <a:xfrm>
            <a:off x="702300" y="4421800"/>
            <a:ext cx="5618475"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20: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02300" y="4421800"/>
            <a:ext cx="5618475"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1:notes"/>
          <p:cNvSpPr txBox="1">
            <a:spLocks noGrp="1"/>
          </p:cNvSpPr>
          <p:nvPr>
            <p:ph type="body" idx="1"/>
          </p:nvPr>
        </p:nvSpPr>
        <p:spPr>
          <a:xfrm>
            <a:off x="702300" y="4421800"/>
            <a:ext cx="5618475"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2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702300" y="4421800"/>
            <a:ext cx="5618475"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702300" y="4421800"/>
            <a:ext cx="5618475"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702300" y="4421800"/>
            <a:ext cx="5618475"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702300" y="4421800"/>
            <a:ext cx="5618475"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6: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702300" y="4421800"/>
            <a:ext cx="5618475"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702300" y="4421800"/>
            <a:ext cx="5618475"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702300" y="4421800"/>
            <a:ext cx="5618475" cy="4189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solidFill>
            <a:srgbClr val="AEABAB"/>
          </a:solid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pic>
        <p:nvPicPr>
          <p:cNvPr id="23" name="Google Shape;23;p3"/>
          <p:cNvPicPr preferRelativeResize="0"/>
          <p:nvPr/>
        </p:nvPicPr>
        <p:blipFill rotWithShape="1">
          <a:blip r:embed="rId2">
            <a:alphaModFix/>
          </a:blip>
          <a:srcRect/>
          <a:stretch/>
        </p:blipFill>
        <p:spPr>
          <a:xfrm>
            <a:off x="9870122" y="226218"/>
            <a:ext cx="1633855" cy="160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0"/>
          <p:cNvSpPr>
            <a:spLocks noGrp="1"/>
          </p:cNvSpPr>
          <p:nvPr>
            <p:ph type="pic" idx="2"/>
          </p:nvPr>
        </p:nvSpPr>
        <p:spPr>
          <a:xfrm>
            <a:off x="5183188" y="987425"/>
            <a:ext cx="6172200" cy="4873625"/>
          </a:xfrm>
          <a:prstGeom prst="rect">
            <a:avLst/>
          </a:prstGeom>
          <a:noFill/>
          <a:ln>
            <a:noFill/>
          </a:ln>
        </p:spPr>
      </p:sp>
      <p:sp>
        <p:nvSpPr>
          <p:cNvPr id="65" name="Google Shape;65;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forms.gle/iPvVSxPCrbQiyWg1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stampspace.weebly.com/" TargetMode="Externa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1380476" y="863376"/>
            <a:ext cx="9431045" cy="3012813"/>
          </a:xfrm>
          <a:prstGeom prst="rect">
            <a:avLst/>
          </a:prstGeom>
          <a:solidFill>
            <a:srgbClr val="8DA9DB"/>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s-ES" b="1"/>
              <a:t>Orientación de Cursos</a:t>
            </a:r>
            <a:br>
              <a:rPr lang="es-ES" b="1"/>
            </a:br>
            <a:r>
              <a:rPr lang="es-ES" b="1"/>
              <a:t>de la </a:t>
            </a:r>
            <a:br>
              <a:rPr lang="es-ES" b="1"/>
            </a:br>
            <a:r>
              <a:rPr lang="es-ES" b="1"/>
              <a:t>Escuela Preparatoria</a:t>
            </a:r>
            <a:endParaRPr/>
          </a:p>
        </p:txBody>
      </p:sp>
      <p:pic>
        <p:nvPicPr>
          <p:cNvPr id="86" name="Google Shape;86;p13"/>
          <p:cNvPicPr preferRelativeResize="0"/>
          <p:nvPr/>
        </p:nvPicPr>
        <p:blipFill rotWithShape="1">
          <a:blip r:embed="rId3">
            <a:alphaModFix/>
          </a:blip>
          <a:srcRect/>
          <a:stretch/>
        </p:blipFill>
        <p:spPr>
          <a:xfrm>
            <a:off x="1380476" y="3913190"/>
            <a:ext cx="9431045" cy="1427807"/>
          </a:xfrm>
          <a:prstGeom prst="rect">
            <a:avLst/>
          </a:prstGeom>
          <a:noFill/>
          <a:ln>
            <a:noFill/>
          </a:ln>
        </p:spPr>
      </p:pic>
      <p:sp>
        <p:nvSpPr>
          <p:cNvPr id="87" name="Google Shape;8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u="sng"/>
          </a:p>
          <a:p>
            <a:pPr marL="0" lvl="0" indent="0" algn="ctr" rtl="0">
              <a:lnSpc>
                <a:spcPct val="90000"/>
              </a:lnSpc>
              <a:spcBef>
                <a:spcPts val="1000"/>
              </a:spcBef>
              <a:spcAft>
                <a:spcPts val="0"/>
              </a:spcAft>
              <a:buClr>
                <a:schemeClr val="dk1"/>
              </a:buClr>
              <a:buSzPts val="2400"/>
              <a:buNone/>
            </a:pPr>
            <a:endParaRPr u="sng"/>
          </a:p>
        </p:txBody>
      </p:sp>
      <p:sp>
        <p:nvSpPr>
          <p:cNvPr id="88" name="Google Shape;88;p13"/>
          <p:cNvSpPr txBox="1"/>
          <p:nvPr/>
        </p:nvSpPr>
        <p:spPr>
          <a:xfrm>
            <a:off x="8539566" y="5447654"/>
            <a:ext cx="23634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0" i="0" u="none" strike="noStrike" cap="none">
                <a:solidFill>
                  <a:schemeClr val="dk1"/>
                </a:solidFill>
                <a:latin typeface="Calibri"/>
                <a:ea typeface="Calibri"/>
                <a:cs typeface="Calibri"/>
                <a:sym typeface="Calibri"/>
              </a:rPr>
              <a:t>Updated 3/22/2021</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pSp>
        <p:nvGrpSpPr>
          <p:cNvPr id="142" name="Google Shape;142;p22"/>
          <p:cNvGrpSpPr/>
          <p:nvPr/>
        </p:nvGrpSpPr>
        <p:grpSpPr>
          <a:xfrm>
            <a:off x="841486" y="1992902"/>
            <a:ext cx="10509027" cy="4147832"/>
            <a:chOff x="3286" y="203439"/>
            <a:chExt cx="10509027" cy="4147832"/>
          </a:xfrm>
        </p:grpSpPr>
        <p:sp>
          <p:nvSpPr>
            <p:cNvPr id="143" name="Google Shape;143;p22"/>
            <p:cNvSpPr/>
            <p:nvPr/>
          </p:nvSpPr>
          <p:spPr>
            <a:xfrm>
              <a:off x="3286" y="203439"/>
              <a:ext cx="3203971" cy="675316"/>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2"/>
            <p:cNvSpPr txBox="1"/>
            <p:nvPr/>
          </p:nvSpPr>
          <p:spPr>
            <a:xfrm>
              <a:off x="3286" y="203439"/>
              <a:ext cx="3203971" cy="675316"/>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None/>
              </a:pPr>
              <a:r>
                <a:rPr lang="es-ES" sz="2800">
                  <a:solidFill>
                    <a:schemeClr val="lt1"/>
                  </a:solidFill>
                  <a:latin typeface="Calibri"/>
                  <a:ea typeface="Calibri"/>
                  <a:cs typeface="Calibri"/>
                  <a:sym typeface="Calibri"/>
                </a:rPr>
                <a:t>BANDA</a:t>
              </a:r>
              <a:endParaRPr sz="2800">
                <a:solidFill>
                  <a:schemeClr val="lt1"/>
                </a:solidFill>
                <a:latin typeface="Calibri"/>
                <a:ea typeface="Calibri"/>
                <a:cs typeface="Calibri"/>
                <a:sym typeface="Calibri"/>
              </a:endParaRPr>
            </a:p>
          </p:txBody>
        </p:sp>
        <p:sp>
          <p:nvSpPr>
            <p:cNvPr id="145" name="Google Shape;145;p22"/>
            <p:cNvSpPr/>
            <p:nvPr/>
          </p:nvSpPr>
          <p:spPr>
            <a:xfrm>
              <a:off x="3286" y="860146"/>
              <a:ext cx="3203971" cy="3491125"/>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2"/>
            <p:cNvSpPr txBox="1"/>
            <p:nvPr/>
          </p:nvSpPr>
          <p:spPr>
            <a:xfrm>
              <a:off x="3286" y="860146"/>
              <a:ext cx="3203971" cy="3491125"/>
            </a:xfrm>
            <a:prstGeom prst="rect">
              <a:avLst/>
            </a:prstGeom>
            <a:noFill/>
            <a:ln>
              <a:noFill/>
            </a:ln>
          </p:spPr>
          <p:txBody>
            <a:bodyPr spcFirstLastPara="1" wrap="square" lIns="182875" tIns="64000" rIns="182875" bIns="96000" anchor="t" anchorCtr="0">
              <a:noAutofit/>
            </a:bodyPr>
            <a:lstStyle/>
            <a:p>
              <a:pPr marL="114300" marR="0" lvl="1" indent="-114300" algn="l" rtl="0">
                <a:lnSpc>
                  <a:spcPct val="90000"/>
                </a:lnSpc>
                <a:spcBef>
                  <a:spcPts val="0"/>
                </a:spcBef>
                <a:spcAft>
                  <a:spcPts val="0"/>
                </a:spcAft>
                <a:buClr>
                  <a:schemeClr val="dk1"/>
                </a:buClr>
                <a:buSzPts val="1200"/>
                <a:buFont typeface="Calibri"/>
                <a:buChar char="•"/>
              </a:pPr>
              <a:r>
                <a:rPr lang="es-ES" sz="1200" b="1" i="1">
                  <a:solidFill>
                    <a:schemeClr val="dk1"/>
                  </a:solidFill>
                  <a:latin typeface="Calibri"/>
                  <a:ea typeface="Calibri"/>
                  <a:cs typeface="Calibri"/>
                  <a:sym typeface="Calibri"/>
                </a:rPr>
                <a:t>BANDA MARCHANTE: </a:t>
              </a:r>
              <a:r>
                <a:rPr lang="es-ES" sz="1200">
                  <a:solidFill>
                    <a:schemeClr val="dk1"/>
                  </a:solidFill>
                  <a:latin typeface="Calibri"/>
                  <a:ea typeface="Calibri"/>
                  <a:cs typeface="Calibri"/>
                  <a:sym typeface="Calibri"/>
                </a:rPr>
                <a:t>Actúa y viaja con la banda a partidos de fútbol, desfiles y concursos en todo el estado.  </a:t>
              </a:r>
              <a:r>
                <a:rPr lang="es-ES" sz="1200" i="1" u="sng">
                  <a:solidFill>
                    <a:schemeClr val="dk1"/>
                  </a:solidFill>
                  <a:latin typeface="Calibri"/>
                  <a:ea typeface="Calibri"/>
                  <a:cs typeface="Calibri"/>
                  <a:sym typeface="Calibri"/>
                </a:rPr>
                <a:t>Obtenga crédito de educación física inscribiéndose en la banda de música.</a:t>
              </a:r>
              <a:endParaRPr sz="1200" i="1" u="sng">
                <a:solidFill>
                  <a:schemeClr val="dk1"/>
                </a:solidFill>
                <a:latin typeface="Calibri"/>
                <a:ea typeface="Calibri"/>
                <a:cs typeface="Calibri"/>
                <a:sym typeface="Calibri"/>
              </a:endParaRPr>
            </a:p>
            <a:p>
              <a:pPr marL="114300" marR="0" lvl="1" indent="-114300" algn="l" rtl="0">
                <a:lnSpc>
                  <a:spcPct val="90000"/>
                </a:lnSpc>
                <a:spcBef>
                  <a:spcPts val="0"/>
                </a:spcBef>
                <a:spcAft>
                  <a:spcPts val="0"/>
                </a:spcAft>
                <a:buClr>
                  <a:schemeClr val="dk1"/>
                </a:buClr>
                <a:buSzPts val="1200"/>
                <a:buFont typeface="Calibri"/>
                <a:buChar char="•"/>
              </a:pPr>
              <a:r>
                <a:rPr lang="es-ES" sz="1200" b="1" i="1">
                  <a:solidFill>
                    <a:schemeClr val="dk1"/>
                  </a:solidFill>
                  <a:latin typeface="Calibri"/>
                  <a:ea typeface="Calibri"/>
                  <a:cs typeface="Calibri"/>
                  <a:sym typeface="Calibri"/>
                </a:rPr>
                <a:t>BANDA DE CONCIERTO:</a:t>
              </a:r>
              <a:r>
                <a:rPr lang="es-ES" sz="1200" b="1">
                  <a:solidFill>
                    <a:schemeClr val="dk1"/>
                  </a:solidFill>
                  <a:latin typeface="Calibri"/>
                  <a:ea typeface="Calibri"/>
                  <a:cs typeface="Calibri"/>
                  <a:sym typeface="Calibri"/>
                </a:rPr>
                <a:t> </a:t>
              </a:r>
              <a:r>
                <a:rPr lang="es-ES" sz="1200">
                  <a:solidFill>
                    <a:schemeClr val="dk1"/>
                  </a:solidFill>
                  <a:latin typeface="Calibri"/>
                  <a:ea typeface="Calibri"/>
                  <a:cs typeface="Calibri"/>
                  <a:sym typeface="Calibri"/>
                </a:rPr>
                <a:t>Actuar en UIL en el escenario y viajar y competir en concursos como Honor Band.</a:t>
              </a:r>
              <a:endParaRPr sz="120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s-ES" sz="1200" b="1" i="1">
                  <a:solidFill>
                    <a:schemeClr val="dk1"/>
                  </a:solidFill>
                  <a:latin typeface="Calibri"/>
                  <a:ea typeface="Calibri"/>
                  <a:cs typeface="Calibri"/>
                  <a:sym typeface="Calibri"/>
                </a:rPr>
                <a:t>COLOR GUARD: </a:t>
              </a:r>
              <a:r>
                <a:rPr lang="es-ES" sz="1200" b="1">
                  <a:solidFill>
                    <a:schemeClr val="dk1"/>
                  </a:solidFill>
                  <a:latin typeface="Calibri"/>
                  <a:ea typeface="Calibri"/>
                  <a:cs typeface="Calibri"/>
                  <a:sym typeface="Calibri"/>
                </a:rPr>
                <a:t> </a:t>
              </a:r>
              <a:r>
                <a:rPr lang="es-ES" sz="1200">
                  <a:solidFill>
                    <a:schemeClr val="dk1"/>
                  </a:solidFill>
                  <a:latin typeface="Calibri"/>
                  <a:ea typeface="Calibri"/>
                  <a:cs typeface="Calibri"/>
                  <a:sym typeface="Calibri"/>
                </a:rPr>
                <a:t>Participar en los programas de banda y Indoor Guard y viajar y competir son la zona.  </a:t>
              </a:r>
              <a:r>
                <a:rPr lang="es-ES" sz="1200" i="1" u="sng">
                  <a:solidFill>
                    <a:schemeClr val="dk1"/>
                  </a:solidFill>
                  <a:latin typeface="Calibri"/>
                  <a:ea typeface="Calibri"/>
                  <a:cs typeface="Calibri"/>
                  <a:sym typeface="Calibri"/>
                </a:rPr>
                <a:t>Obtenga crédito de educación física inscribiéndose en Color Guard.</a:t>
              </a:r>
              <a:endParaRPr sz="1200">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s-ES" sz="1200">
                  <a:solidFill>
                    <a:schemeClr val="dk1"/>
                  </a:solidFill>
                  <a:latin typeface="Calibri"/>
                  <a:ea typeface="Calibri"/>
                  <a:cs typeface="Calibri"/>
                  <a:sym typeface="Calibri"/>
                </a:rPr>
                <a:t>Participar en competiciones individuales como región, área y la banda de todo el estado.</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s-ES" sz="1200">
                  <a:solidFill>
                    <a:schemeClr val="dk1"/>
                  </a:solidFill>
                  <a:latin typeface="Calibri"/>
                  <a:ea typeface="Calibri"/>
                  <a:cs typeface="Calibri"/>
                  <a:sym typeface="Calibri"/>
                </a:rPr>
                <a:t>Realizar varios géneros de literatura en una variedad de conjuntos como banda de marcha, banda de jazz y banda de conciertos.</a:t>
              </a:r>
              <a:endParaRPr sz="1200" b="0" i="0" u="none" strike="noStrike" cap="none">
                <a:solidFill>
                  <a:schemeClr val="dk1"/>
                </a:solidFill>
                <a:latin typeface="Calibri"/>
                <a:ea typeface="Calibri"/>
                <a:cs typeface="Calibri"/>
                <a:sym typeface="Calibri"/>
              </a:endParaRPr>
            </a:p>
            <a:p>
              <a:pPr marL="914400" marR="0" lvl="0" indent="0" algn="l" rtl="0">
                <a:lnSpc>
                  <a:spcPct val="90000"/>
                </a:lnSpc>
                <a:spcBef>
                  <a:spcPts val="18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7" name="Google Shape;147;p22"/>
            <p:cNvSpPr/>
            <p:nvPr/>
          </p:nvSpPr>
          <p:spPr>
            <a:xfrm>
              <a:off x="3655814" y="203439"/>
              <a:ext cx="3203971" cy="675316"/>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2"/>
            <p:cNvSpPr txBox="1"/>
            <p:nvPr/>
          </p:nvSpPr>
          <p:spPr>
            <a:xfrm>
              <a:off x="3655814" y="203439"/>
              <a:ext cx="3203971" cy="675316"/>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None/>
              </a:pPr>
              <a:r>
                <a:rPr lang="es-ES" sz="2800">
                  <a:solidFill>
                    <a:schemeClr val="lt1"/>
                  </a:solidFill>
                  <a:latin typeface="Calibri"/>
                  <a:ea typeface="Calibri"/>
                  <a:cs typeface="Calibri"/>
                  <a:sym typeface="Calibri"/>
                </a:rPr>
                <a:t>CORO</a:t>
              </a:r>
              <a:endParaRPr sz="2800">
                <a:solidFill>
                  <a:schemeClr val="lt1"/>
                </a:solidFill>
                <a:latin typeface="Calibri"/>
                <a:ea typeface="Calibri"/>
                <a:cs typeface="Calibri"/>
                <a:sym typeface="Calibri"/>
              </a:endParaRPr>
            </a:p>
          </p:txBody>
        </p:sp>
        <p:sp>
          <p:nvSpPr>
            <p:cNvPr id="149" name="Google Shape;149;p22"/>
            <p:cNvSpPr/>
            <p:nvPr/>
          </p:nvSpPr>
          <p:spPr>
            <a:xfrm>
              <a:off x="3655814" y="860146"/>
              <a:ext cx="3203971" cy="3491125"/>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2"/>
            <p:cNvSpPr txBox="1"/>
            <p:nvPr/>
          </p:nvSpPr>
          <p:spPr>
            <a:xfrm>
              <a:off x="3655814" y="860146"/>
              <a:ext cx="3203971" cy="3491125"/>
            </a:xfrm>
            <a:prstGeom prst="rect">
              <a:avLst/>
            </a:prstGeom>
            <a:noFill/>
            <a:ln>
              <a:noFill/>
            </a:ln>
          </p:spPr>
          <p:txBody>
            <a:bodyPr spcFirstLastPara="1" wrap="square" lIns="182875" tIns="64000" rIns="182875" bIns="96000" anchor="t" anchorCtr="0">
              <a:noAutofit/>
            </a:bodyPr>
            <a:lstStyle/>
            <a:p>
              <a:pPr marL="114300" marR="0" lvl="1" indent="-114300" algn="l" rtl="0">
                <a:lnSpc>
                  <a:spcPct val="90000"/>
                </a:lnSpc>
                <a:spcBef>
                  <a:spcPts val="0"/>
                </a:spcBef>
                <a:spcAft>
                  <a:spcPts val="0"/>
                </a:spcAft>
                <a:buClr>
                  <a:schemeClr val="dk1"/>
                </a:buClr>
                <a:buSzPts val="1200"/>
                <a:buFont typeface="Calibri"/>
                <a:buChar char="•"/>
              </a:pPr>
              <a:r>
                <a:rPr lang="es-ES" sz="1200" b="0" i="0" u="none" strike="noStrike" cap="none">
                  <a:solidFill>
                    <a:schemeClr val="dk1"/>
                  </a:solidFill>
                  <a:latin typeface="Calibri"/>
                  <a:ea typeface="Calibri"/>
                  <a:cs typeface="Calibri"/>
                  <a:sym typeface="Calibri"/>
                </a:rPr>
                <a:t>Aprender a leer música con la técnica de canto adecuada</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s-ES" sz="1200" b="0" i="0" u="none" strike="noStrike" cap="none">
                  <a:solidFill>
                    <a:schemeClr val="dk1"/>
                  </a:solidFill>
                  <a:latin typeface="Calibri"/>
                  <a:ea typeface="Calibri"/>
                  <a:cs typeface="Calibri"/>
                  <a:sym typeface="Calibri"/>
                </a:rPr>
                <a:t>Cantar en dos a cuatro partes</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s-ES" sz="1200" b="0" i="0" u="none" strike="noStrike" cap="none">
                  <a:solidFill>
                    <a:schemeClr val="dk1"/>
                  </a:solidFill>
                  <a:latin typeface="Calibri"/>
                  <a:ea typeface="Calibri"/>
                  <a:cs typeface="Calibri"/>
                  <a:sym typeface="Calibri"/>
                </a:rPr>
                <a:t>Analizar e interpretar muchos estilos diferentes, incluyendo música clásica y pop</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s-ES" sz="1200" b="0" i="0" u="none" strike="noStrike" cap="none">
                  <a:solidFill>
                    <a:schemeClr val="dk1"/>
                  </a:solidFill>
                  <a:latin typeface="Calibri"/>
                  <a:ea typeface="Calibri"/>
                  <a:cs typeface="Calibri"/>
                  <a:sym typeface="Calibri"/>
                </a:rPr>
                <a:t>Cantar solo y en grupo</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s-ES" sz="1200" b="0" i="0" u="none" strike="noStrike" cap="none">
                  <a:solidFill>
                    <a:schemeClr val="dk1"/>
                  </a:solidFill>
                  <a:latin typeface="Calibri"/>
                  <a:ea typeface="Calibri"/>
                  <a:cs typeface="Calibri"/>
                  <a:sym typeface="Calibri"/>
                </a:rPr>
                <a:t>Asistir a competencias individuales y grupales</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s-ES" sz="1200" b="0" i="0" u="none" strike="noStrike" cap="none">
                  <a:solidFill>
                    <a:schemeClr val="dk1"/>
                  </a:solidFill>
                  <a:latin typeface="Calibri"/>
                  <a:ea typeface="Calibri"/>
                  <a:cs typeface="Calibri"/>
                  <a:sym typeface="Calibri"/>
                </a:rPr>
                <a:t>Participar en conciertos y festivales, así como en solitario, conjunto pequeño, y coro completo</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s-ES" sz="1200">
                  <a:solidFill>
                    <a:schemeClr val="dk1"/>
                  </a:solidFill>
                  <a:latin typeface="Calibri"/>
                  <a:ea typeface="Calibri"/>
                  <a:cs typeface="Calibri"/>
                  <a:sym typeface="Calibri"/>
                </a:rPr>
                <a:t>Participar en concursos individuales como All-District, All-Region, All-State, y UIL Solo y Ensemble</a:t>
              </a:r>
              <a:endParaRPr sz="1100">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s-ES" sz="1200">
                  <a:solidFill>
                    <a:schemeClr val="dk1"/>
                  </a:solidFill>
                  <a:latin typeface="Calibri"/>
                  <a:ea typeface="Calibri"/>
                  <a:cs typeface="Calibri"/>
                  <a:sym typeface="Calibri"/>
                </a:rPr>
                <a:t>Participar en la evaluación de UIL</a:t>
              </a:r>
              <a:endParaRPr sz="1200">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s-ES" sz="1200">
                  <a:solidFill>
                    <a:schemeClr val="dk1"/>
                  </a:solidFill>
                  <a:latin typeface="Calibri"/>
                  <a:ea typeface="Calibri"/>
                  <a:cs typeface="Calibri"/>
                  <a:sym typeface="Calibri"/>
                </a:rPr>
                <a:t>Obtener crédito de educación física inscribiéndose en “show choir” (audición requerida)</a:t>
              </a:r>
              <a:endParaRPr sz="1200" b="0" i="0" u="none" strike="noStrike" cap="none">
                <a:solidFill>
                  <a:schemeClr val="dk1"/>
                </a:solidFill>
                <a:latin typeface="Calibri"/>
                <a:ea typeface="Calibri"/>
                <a:cs typeface="Calibri"/>
                <a:sym typeface="Calibri"/>
              </a:endParaRPr>
            </a:p>
          </p:txBody>
        </p:sp>
        <p:sp>
          <p:nvSpPr>
            <p:cNvPr id="151" name="Google Shape;151;p22"/>
            <p:cNvSpPr/>
            <p:nvPr/>
          </p:nvSpPr>
          <p:spPr>
            <a:xfrm>
              <a:off x="7308342" y="203439"/>
              <a:ext cx="3203971" cy="675316"/>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2"/>
            <p:cNvSpPr txBox="1"/>
            <p:nvPr/>
          </p:nvSpPr>
          <p:spPr>
            <a:xfrm>
              <a:off x="7308342" y="203439"/>
              <a:ext cx="3203971" cy="675316"/>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None/>
              </a:pPr>
              <a:r>
                <a:rPr lang="es-ES" sz="2800">
                  <a:solidFill>
                    <a:schemeClr val="lt1"/>
                  </a:solidFill>
                  <a:latin typeface="Calibri"/>
                  <a:ea typeface="Calibri"/>
                  <a:cs typeface="Calibri"/>
                  <a:sym typeface="Calibri"/>
                </a:rPr>
                <a:t>BAILE</a:t>
              </a:r>
              <a:endParaRPr sz="2800">
                <a:solidFill>
                  <a:schemeClr val="lt1"/>
                </a:solidFill>
                <a:latin typeface="Calibri"/>
                <a:ea typeface="Calibri"/>
                <a:cs typeface="Calibri"/>
                <a:sym typeface="Calibri"/>
              </a:endParaRPr>
            </a:p>
          </p:txBody>
        </p:sp>
        <p:sp>
          <p:nvSpPr>
            <p:cNvPr id="153" name="Google Shape;153;p22"/>
            <p:cNvSpPr/>
            <p:nvPr/>
          </p:nvSpPr>
          <p:spPr>
            <a:xfrm>
              <a:off x="7308342" y="860146"/>
              <a:ext cx="3203971" cy="3491125"/>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txBox="1"/>
            <p:nvPr/>
          </p:nvSpPr>
          <p:spPr>
            <a:xfrm>
              <a:off x="7308342" y="860146"/>
              <a:ext cx="3203971" cy="3491125"/>
            </a:xfrm>
            <a:prstGeom prst="rect">
              <a:avLst/>
            </a:prstGeom>
            <a:noFill/>
            <a:ln>
              <a:noFill/>
            </a:ln>
          </p:spPr>
          <p:txBody>
            <a:bodyPr spcFirstLastPara="1" wrap="square" lIns="182875" tIns="64000" rIns="182875" bIns="96000" anchor="t" anchorCtr="0">
              <a:noAutofit/>
            </a:bodyPr>
            <a:lstStyle/>
            <a:p>
              <a:pPr marL="114300" marR="0" lvl="1" indent="-114300" algn="l" rtl="0">
                <a:lnSpc>
                  <a:spcPct val="90000"/>
                </a:lnSpc>
                <a:spcBef>
                  <a:spcPts val="0"/>
                </a:spcBef>
                <a:spcAft>
                  <a:spcPts val="0"/>
                </a:spcAft>
                <a:buClr>
                  <a:schemeClr val="dk1"/>
                </a:buClr>
                <a:buSzPts val="1200"/>
                <a:buFont typeface="Calibri"/>
                <a:buChar char="•"/>
              </a:pPr>
              <a:r>
                <a:rPr lang="es-ES" sz="1200" b="0" i="0" u="none" strike="noStrike" cap="none">
                  <a:solidFill>
                    <a:schemeClr val="dk1"/>
                  </a:solidFill>
                  <a:latin typeface="Calibri"/>
                  <a:ea typeface="Calibri"/>
                  <a:cs typeface="Calibri"/>
                  <a:sym typeface="Calibri"/>
                </a:rPr>
                <a:t>Aprender la técnica básica de la danza y trabajar para desarrollar la comprensión artística de una variedad de géneros de danza incluyendo ballet, jazz, moderno, hip-hop, lírico, contemporáneo y tap</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s-ES" sz="1200" b="0" i="0" u="none" strike="noStrike" cap="none">
                  <a:solidFill>
                    <a:schemeClr val="dk1"/>
                  </a:solidFill>
                  <a:latin typeface="Calibri"/>
                  <a:ea typeface="Calibri"/>
                  <a:cs typeface="Calibri"/>
                  <a:sym typeface="Calibri"/>
                </a:rPr>
                <a:t>Mejorar la alineación del cuerpo, la fuerza, la flexibilidad, la coordinación, la resistencia, el equilibrio, la agilidad, la conciencia corporal, la comodidad, la expresión y la musicalidad</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s-ES" sz="1200" b="0" i="0" u="none" strike="noStrike" cap="none">
                  <a:solidFill>
                    <a:schemeClr val="dk1"/>
                  </a:solidFill>
                  <a:latin typeface="Calibri"/>
                  <a:ea typeface="Calibri"/>
                  <a:cs typeface="Calibri"/>
                  <a:sym typeface="Calibri"/>
                </a:rPr>
                <a:t>Participar en recitales, así como en solitario, conjunto pequeño y grupales</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s-ES" sz="1200" b="0" i="0" u="none" strike="noStrike" cap="none">
                  <a:solidFill>
                    <a:schemeClr val="dk1"/>
                  </a:solidFill>
                  <a:latin typeface="Calibri"/>
                  <a:ea typeface="Calibri"/>
                  <a:cs typeface="Calibri"/>
                  <a:sym typeface="Calibri"/>
                </a:rPr>
                <a:t>Participar en concursos y eventos del distrito</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s-ES" sz="1200" b="1" i="1" u="none" strike="noStrike" cap="none">
                  <a:solidFill>
                    <a:schemeClr val="dk1"/>
                  </a:solidFill>
                  <a:latin typeface="Calibri"/>
                  <a:ea typeface="Calibri"/>
                  <a:cs typeface="Calibri"/>
                  <a:sym typeface="Calibri"/>
                </a:rPr>
                <a:t>PERFORMANCE DANCE: </a:t>
              </a:r>
              <a:r>
                <a:rPr lang="es-ES" sz="1200" b="0" i="0" u="none" strike="noStrike" cap="none">
                  <a:solidFill>
                    <a:schemeClr val="dk1"/>
                  </a:solidFill>
                  <a:latin typeface="Calibri"/>
                  <a:ea typeface="Calibri"/>
                  <a:cs typeface="Calibri"/>
                  <a:sym typeface="Calibri"/>
                </a:rPr>
                <a:t>Las audiciones del equipo de baile se llevan a cabo al final de cada año escolar en preparación para el año siguiente. Se requiere la aprobación del director.</a:t>
              </a:r>
              <a:endParaRPr sz="1200" b="0" i="0" u="none" strike="noStrike" cap="none">
                <a:solidFill>
                  <a:schemeClr val="dk1"/>
                </a:solidFill>
                <a:latin typeface="Calibri"/>
                <a:ea typeface="Calibri"/>
                <a:cs typeface="Calibri"/>
                <a:sym typeface="Calibri"/>
              </a:endParaRPr>
            </a:p>
          </p:txBody>
        </p:sp>
      </p:grpSp>
      <p:sp>
        <p:nvSpPr>
          <p:cNvPr id="155" name="Google Shape;155;p22"/>
          <p:cNvSpPr txBox="1">
            <a:spLocks noGrp="1"/>
          </p:cNvSpPr>
          <p:nvPr>
            <p:ph type="title"/>
          </p:nvPr>
        </p:nvSpPr>
        <p:spPr>
          <a:xfrm>
            <a:off x="838200" y="365125"/>
            <a:ext cx="8613531" cy="1325563"/>
          </a:xfrm>
          <a:prstGeom prst="rect">
            <a:avLst/>
          </a:prstGeom>
          <a:gradFill>
            <a:gsLst>
              <a:gs pos="0">
                <a:srgbClr val="8DA9DB"/>
              </a:gs>
              <a:gs pos="100000">
                <a:srgbClr val="B7B7B7"/>
              </a:gs>
            </a:gsLst>
            <a:lin ang="5400000" scaled="0"/>
          </a:gra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a:t>           Bellas Artes</a:t>
            </a:r>
            <a:endParaRPr/>
          </a:p>
        </p:txBody>
      </p:sp>
      <p:pic>
        <p:nvPicPr>
          <p:cNvPr id="156" name="Google Shape;156;p22"/>
          <p:cNvPicPr preferRelativeResize="0"/>
          <p:nvPr/>
        </p:nvPicPr>
        <p:blipFill rotWithShape="1">
          <a:blip r:embed="rId3">
            <a:alphaModFix/>
          </a:blip>
          <a:srcRect/>
          <a:stretch/>
        </p:blipFill>
        <p:spPr>
          <a:xfrm>
            <a:off x="1048265" y="502379"/>
            <a:ext cx="1138881" cy="11388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p23"/>
          <p:cNvGrpSpPr/>
          <p:nvPr/>
        </p:nvGrpSpPr>
        <p:grpSpPr>
          <a:xfrm>
            <a:off x="841475" y="1973324"/>
            <a:ext cx="10509027" cy="4362635"/>
            <a:chOff x="3286" y="74510"/>
            <a:chExt cx="10509027" cy="4405812"/>
          </a:xfrm>
        </p:grpSpPr>
        <p:sp>
          <p:nvSpPr>
            <p:cNvPr id="162" name="Google Shape;162;p23"/>
            <p:cNvSpPr/>
            <p:nvPr/>
          </p:nvSpPr>
          <p:spPr>
            <a:xfrm>
              <a:off x="3286" y="74510"/>
              <a:ext cx="3203971" cy="675316"/>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
            <p:cNvSpPr txBox="1"/>
            <p:nvPr/>
          </p:nvSpPr>
          <p:spPr>
            <a:xfrm>
              <a:off x="3286" y="74510"/>
              <a:ext cx="3203971" cy="675316"/>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None/>
              </a:pPr>
              <a:r>
                <a:rPr lang="es-ES" sz="2800">
                  <a:solidFill>
                    <a:schemeClr val="lt1"/>
                  </a:solidFill>
                  <a:latin typeface="Calibri"/>
                  <a:ea typeface="Calibri"/>
                  <a:cs typeface="Calibri"/>
                  <a:sym typeface="Calibri"/>
                </a:rPr>
                <a:t>ARTE</a:t>
              </a:r>
              <a:endParaRPr sz="2800">
                <a:solidFill>
                  <a:schemeClr val="lt1"/>
                </a:solidFill>
                <a:latin typeface="Calibri"/>
                <a:ea typeface="Calibri"/>
                <a:cs typeface="Calibri"/>
                <a:sym typeface="Calibri"/>
              </a:endParaRPr>
            </a:p>
          </p:txBody>
        </p:sp>
        <p:sp>
          <p:nvSpPr>
            <p:cNvPr id="164" name="Google Shape;164;p23"/>
            <p:cNvSpPr/>
            <p:nvPr/>
          </p:nvSpPr>
          <p:spPr>
            <a:xfrm>
              <a:off x="3286" y="731216"/>
              <a:ext cx="3203971" cy="3748983"/>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txBox="1"/>
            <p:nvPr/>
          </p:nvSpPr>
          <p:spPr>
            <a:xfrm>
              <a:off x="3286" y="731216"/>
              <a:ext cx="3203971" cy="3748983"/>
            </a:xfrm>
            <a:prstGeom prst="rect">
              <a:avLst/>
            </a:prstGeom>
            <a:noFill/>
            <a:ln>
              <a:noFill/>
            </a:ln>
          </p:spPr>
          <p:txBody>
            <a:bodyPr spcFirstLastPara="1" wrap="square" lIns="182875" tIns="64000" rIns="182875" bIns="96000" anchor="t" anchorCtr="0">
              <a:noAutofit/>
            </a:bodyPr>
            <a:lstStyle/>
            <a:p>
              <a:pPr marL="114300" marR="0" lvl="1" indent="-114300" algn="l" rtl="0">
                <a:lnSpc>
                  <a:spcPct val="90000"/>
                </a:lnSpc>
                <a:spcBef>
                  <a:spcPts val="0"/>
                </a:spcBef>
                <a:spcAft>
                  <a:spcPts val="0"/>
                </a:spcAft>
                <a:buClr>
                  <a:schemeClr val="dk1"/>
                </a:buClr>
                <a:buSzPts val="1200"/>
                <a:buFont typeface="Calibri"/>
                <a:buChar char="•"/>
              </a:pPr>
              <a:r>
                <a:rPr lang="es-ES" sz="1200" b="0" i="0" u="none" strike="noStrike" cap="none">
                  <a:solidFill>
                    <a:schemeClr val="dk1"/>
                  </a:solidFill>
                  <a:latin typeface="Calibri"/>
                  <a:ea typeface="Calibri"/>
                  <a:cs typeface="Calibri"/>
                  <a:sym typeface="Calibri"/>
                </a:rPr>
                <a:t>Aprender sobre los elementos y principios del diseño</a:t>
              </a:r>
              <a:endParaRPr/>
            </a:p>
            <a:p>
              <a:pPr marL="114300" marR="0" lvl="1" indent="-114300" algn="l" rtl="0">
                <a:lnSpc>
                  <a:spcPct val="90000"/>
                </a:lnSpc>
                <a:spcBef>
                  <a:spcPts val="180"/>
                </a:spcBef>
                <a:spcAft>
                  <a:spcPts val="0"/>
                </a:spcAft>
                <a:buClr>
                  <a:schemeClr val="dk1"/>
                </a:buClr>
                <a:buSzPts val="1200"/>
                <a:buFont typeface="Calibri"/>
                <a:buChar char="•"/>
              </a:pPr>
              <a:r>
                <a:rPr lang="es-ES" sz="1200" b="0" i="0" u="none" strike="noStrike" cap="none">
                  <a:solidFill>
                    <a:schemeClr val="dk1"/>
                  </a:solidFill>
                  <a:latin typeface="Calibri"/>
                  <a:ea typeface="Calibri"/>
                  <a:cs typeface="Calibri"/>
                  <a:sym typeface="Calibri"/>
                </a:rPr>
                <a:t>Explorar y experimentar la expresión creativa, la evaluación crítica y un mayor aprecio por las artes visuales</a:t>
              </a:r>
              <a:endParaRPr/>
            </a:p>
            <a:p>
              <a:pPr marL="114300" marR="0" lvl="1" indent="-114300" algn="l" rtl="0">
                <a:lnSpc>
                  <a:spcPct val="90000"/>
                </a:lnSpc>
                <a:spcBef>
                  <a:spcPts val="180"/>
                </a:spcBef>
                <a:spcAft>
                  <a:spcPts val="0"/>
                </a:spcAft>
                <a:buClr>
                  <a:schemeClr val="dk1"/>
                </a:buClr>
                <a:buSzPts val="1200"/>
                <a:buFont typeface="Calibri"/>
                <a:buChar char="•"/>
              </a:pPr>
              <a:r>
                <a:rPr lang="es-ES" sz="1200" b="0" i="0" u="none" strike="noStrike" cap="none">
                  <a:solidFill>
                    <a:schemeClr val="dk1"/>
                  </a:solidFill>
                  <a:latin typeface="Calibri"/>
                  <a:ea typeface="Calibri"/>
                  <a:cs typeface="Calibri"/>
                  <a:sym typeface="Calibri"/>
                </a:rPr>
                <a:t>Desarrollar habilidades de dibujo, pintura, escultura y medios mixtos</a:t>
              </a:r>
              <a:endParaRPr/>
            </a:p>
            <a:p>
              <a:pPr marL="114300" marR="0" lvl="1" indent="-114300" algn="l" rtl="0">
                <a:lnSpc>
                  <a:spcPct val="90000"/>
                </a:lnSpc>
                <a:spcBef>
                  <a:spcPts val="180"/>
                </a:spcBef>
                <a:spcAft>
                  <a:spcPts val="0"/>
                </a:spcAft>
                <a:buClr>
                  <a:schemeClr val="dk1"/>
                </a:buClr>
                <a:buSzPts val="1200"/>
                <a:buFont typeface="Calibri"/>
                <a:buChar char="•"/>
              </a:pPr>
              <a:r>
                <a:rPr lang="es-ES" sz="1200" b="0" i="0" u="none" strike="noStrike" cap="none">
                  <a:solidFill>
                    <a:schemeClr val="dk1"/>
                  </a:solidFill>
                  <a:latin typeface="Calibri"/>
                  <a:ea typeface="Calibri"/>
                  <a:cs typeface="Calibri"/>
                  <a:sym typeface="Calibri"/>
                </a:rPr>
                <a:t>Participar en concursos de arte distritales y regionales</a:t>
              </a:r>
              <a:endParaRPr/>
            </a:p>
            <a:p>
              <a:pPr marL="114300" marR="0" lvl="1" indent="-114300" algn="l" rtl="0">
                <a:lnSpc>
                  <a:spcPct val="90000"/>
                </a:lnSpc>
                <a:spcBef>
                  <a:spcPts val="180"/>
                </a:spcBef>
                <a:spcAft>
                  <a:spcPts val="0"/>
                </a:spcAft>
                <a:buClr>
                  <a:schemeClr val="dk1"/>
                </a:buClr>
                <a:buSzPts val="1200"/>
                <a:buFont typeface="Calibri"/>
                <a:buChar char="•"/>
              </a:pPr>
              <a:r>
                <a:rPr lang="es-ES" sz="1200" b="0" i="0" u="none" strike="noStrike" cap="none">
                  <a:solidFill>
                    <a:schemeClr val="dk1"/>
                  </a:solidFill>
                  <a:latin typeface="Calibri"/>
                  <a:ea typeface="Calibri"/>
                  <a:cs typeface="Calibri"/>
                  <a:sym typeface="Calibri"/>
                </a:rPr>
                <a:t>Presentar obras de arte en exposiciones de arte locales</a:t>
              </a:r>
              <a:endParaRPr/>
            </a:p>
          </p:txBody>
        </p:sp>
        <p:sp>
          <p:nvSpPr>
            <p:cNvPr id="166" name="Google Shape;166;p23"/>
            <p:cNvSpPr/>
            <p:nvPr/>
          </p:nvSpPr>
          <p:spPr>
            <a:xfrm>
              <a:off x="3632553" y="91336"/>
              <a:ext cx="3203971" cy="675316"/>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txBox="1"/>
            <p:nvPr/>
          </p:nvSpPr>
          <p:spPr>
            <a:xfrm>
              <a:off x="3632553" y="91336"/>
              <a:ext cx="3204000" cy="675300"/>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None/>
              </a:pPr>
              <a:r>
                <a:rPr lang="es-ES" sz="2800">
                  <a:solidFill>
                    <a:schemeClr val="lt1"/>
                  </a:solidFill>
                  <a:latin typeface="Calibri"/>
                  <a:ea typeface="Calibri"/>
                  <a:cs typeface="Calibri"/>
                  <a:sym typeface="Calibri"/>
                </a:rPr>
                <a:t>TEATRO</a:t>
              </a:r>
              <a:endParaRPr sz="2800">
                <a:solidFill>
                  <a:schemeClr val="lt1"/>
                </a:solidFill>
                <a:latin typeface="Calibri"/>
                <a:ea typeface="Calibri"/>
                <a:cs typeface="Calibri"/>
                <a:sym typeface="Calibri"/>
              </a:endParaRPr>
            </a:p>
          </p:txBody>
        </p:sp>
        <p:sp>
          <p:nvSpPr>
            <p:cNvPr id="168" name="Google Shape;168;p23"/>
            <p:cNvSpPr/>
            <p:nvPr/>
          </p:nvSpPr>
          <p:spPr>
            <a:xfrm>
              <a:off x="3655814" y="731216"/>
              <a:ext cx="3204000" cy="3749100"/>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txBox="1"/>
            <p:nvPr/>
          </p:nvSpPr>
          <p:spPr>
            <a:xfrm>
              <a:off x="3655811" y="731222"/>
              <a:ext cx="3204000" cy="37491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chemeClr val="dk1"/>
                </a:buClr>
                <a:buSzPts val="1200"/>
                <a:buFont typeface="Calibri"/>
                <a:buChar char="•"/>
              </a:pPr>
              <a:r>
                <a:rPr lang="es-ES" sz="1200" b="1" i="1" u="none" strike="noStrike" cap="none">
                  <a:solidFill>
                    <a:schemeClr val="dk1"/>
                  </a:solidFill>
                  <a:latin typeface="Calibri"/>
                  <a:ea typeface="Calibri"/>
                  <a:cs typeface="Calibri"/>
                  <a:sym typeface="Calibri"/>
                </a:rPr>
                <a:t>ARTES TEATRALES I-IV: </a:t>
              </a:r>
              <a:r>
                <a:rPr lang="es-ES" sz="1200" b="0" i="0" u="none" strike="noStrike" cap="none">
                  <a:solidFill>
                    <a:schemeClr val="dk1"/>
                  </a:solidFill>
                  <a:latin typeface="Calibri"/>
                  <a:ea typeface="Calibri"/>
                  <a:cs typeface="Calibri"/>
                  <a:sym typeface="Calibri"/>
                </a:rPr>
                <a:t>Explorar estudios históricos y culturales en el teatro a través de oportunidades en la producción dramática; adquirir habilidades en técnica de actuación, movimiento y control corporal, métodos de vocalización adecuados y desarrollo de personajes</a:t>
              </a:r>
              <a:endParaRPr/>
            </a:p>
            <a:p>
              <a:pPr marL="114300" marR="0" lvl="1" indent="-114300" algn="l" rtl="0">
                <a:lnSpc>
                  <a:spcPct val="90000"/>
                </a:lnSpc>
                <a:spcBef>
                  <a:spcPts val="180"/>
                </a:spcBef>
                <a:spcAft>
                  <a:spcPts val="0"/>
                </a:spcAft>
                <a:buClr>
                  <a:schemeClr val="dk1"/>
                </a:buClr>
                <a:buSzPts val="1200"/>
                <a:buFont typeface="Calibri"/>
                <a:buChar char="•"/>
              </a:pPr>
              <a:r>
                <a:rPr lang="es-ES" sz="1200" b="1" i="1" u="none" strike="noStrike" cap="none">
                  <a:solidFill>
                    <a:schemeClr val="dk1"/>
                  </a:solidFill>
                  <a:latin typeface="Calibri"/>
                  <a:ea typeface="Calibri"/>
                  <a:cs typeface="Calibri"/>
                  <a:sym typeface="Calibri"/>
                </a:rPr>
                <a:t>PRODUCCIÓN DE ARTES TEATRALES I-IV</a:t>
              </a:r>
              <a:r>
                <a:rPr lang="es-ES" sz="1200" b="0" i="0" u="none" strike="noStrike" cap="none">
                  <a:solidFill>
                    <a:schemeClr val="dk1"/>
                  </a:solidFill>
                  <a:latin typeface="Calibri"/>
                  <a:ea typeface="Calibri"/>
                  <a:cs typeface="Calibri"/>
                  <a:sym typeface="Calibri"/>
                </a:rPr>
                <a:t>: Demostrar competencia en la presentación de monólogos para audición; elaborar un CV de trabajo; estudiar obras de los dramaturgos principales; participar en producciones escolares y UIL One-Act Play; </a:t>
              </a:r>
              <a:r>
                <a:rPr lang="es-ES" sz="1200">
                  <a:solidFill>
                    <a:schemeClr val="dk1"/>
                  </a:solidFill>
                  <a:latin typeface="Calibri"/>
                  <a:ea typeface="Calibri"/>
                  <a:cs typeface="Calibri"/>
                  <a:sym typeface="Calibri"/>
                </a:rPr>
                <a:t>obtener crédito de educación física inscribiéndose en “Theatre Arts Production” (audición requerida)</a:t>
              </a:r>
              <a:endParaRPr sz="1200">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s-ES" sz="1200" b="1" i="1" u="none" strike="noStrike" cap="none">
                  <a:solidFill>
                    <a:schemeClr val="dk1"/>
                  </a:solidFill>
                  <a:latin typeface="Calibri"/>
                  <a:ea typeface="Calibri"/>
                  <a:cs typeface="Calibri"/>
                  <a:sym typeface="Calibri"/>
                </a:rPr>
                <a:t>TEATRO TÉCNICO I-IV:  </a:t>
              </a:r>
              <a:r>
                <a:rPr lang="es-ES" sz="1200" b="0" i="0" u="none" strike="noStrike" cap="none">
                  <a:solidFill>
                    <a:schemeClr val="dk1"/>
                  </a:solidFill>
                  <a:latin typeface="Calibri"/>
                  <a:ea typeface="Calibri"/>
                  <a:cs typeface="Calibri"/>
                  <a:sym typeface="Calibri"/>
                </a:rPr>
                <a:t>Se centra en los fundamentos escénicos, como la construcción de escenarios, el diseño de sonido y luz, dirección escénica, y la construcción de accesorios de escenografía; explorar oportunidades profesionales</a:t>
              </a:r>
              <a:endParaRPr/>
            </a:p>
          </p:txBody>
        </p:sp>
        <p:sp>
          <p:nvSpPr>
            <p:cNvPr id="170" name="Google Shape;170;p23"/>
            <p:cNvSpPr/>
            <p:nvPr/>
          </p:nvSpPr>
          <p:spPr>
            <a:xfrm>
              <a:off x="7308342" y="74510"/>
              <a:ext cx="3203971" cy="675316"/>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txBox="1"/>
            <p:nvPr/>
          </p:nvSpPr>
          <p:spPr>
            <a:xfrm>
              <a:off x="7308342" y="74510"/>
              <a:ext cx="3203971" cy="675316"/>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None/>
              </a:pPr>
              <a:r>
                <a:rPr lang="es-ES" sz="2800">
                  <a:solidFill>
                    <a:schemeClr val="lt1"/>
                  </a:solidFill>
                  <a:latin typeface="Calibri"/>
                  <a:ea typeface="Calibri"/>
                  <a:cs typeface="Calibri"/>
                  <a:sym typeface="Calibri"/>
                </a:rPr>
                <a:t>PIANO</a:t>
              </a:r>
              <a:endParaRPr/>
            </a:p>
          </p:txBody>
        </p:sp>
        <p:sp>
          <p:nvSpPr>
            <p:cNvPr id="172" name="Google Shape;172;p23"/>
            <p:cNvSpPr/>
            <p:nvPr/>
          </p:nvSpPr>
          <p:spPr>
            <a:xfrm>
              <a:off x="7308342" y="731216"/>
              <a:ext cx="3203971" cy="3748983"/>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txBox="1"/>
            <p:nvPr/>
          </p:nvSpPr>
          <p:spPr>
            <a:xfrm>
              <a:off x="7308342" y="731216"/>
              <a:ext cx="3203971" cy="3748983"/>
            </a:xfrm>
            <a:prstGeom prst="rect">
              <a:avLst/>
            </a:prstGeom>
            <a:noFill/>
            <a:ln>
              <a:noFill/>
            </a:ln>
          </p:spPr>
          <p:txBody>
            <a:bodyPr spcFirstLastPara="1" wrap="square" lIns="182875" tIns="64000" rIns="182875" bIns="96000" anchor="t" anchorCtr="0">
              <a:noAutofit/>
            </a:bodyPr>
            <a:lstStyle/>
            <a:p>
              <a:pPr marL="114300" marR="0" lvl="1" indent="-114300" algn="l" rtl="0">
                <a:lnSpc>
                  <a:spcPct val="90000"/>
                </a:lnSpc>
                <a:spcBef>
                  <a:spcPts val="0"/>
                </a:spcBef>
                <a:spcAft>
                  <a:spcPts val="0"/>
                </a:spcAft>
                <a:buClr>
                  <a:schemeClr val="dk1"/>
                </a:buClr>
                <a:buSzPts val="1200"/>
                <a:buFont typeface="Calibri"/>
                <a:buChar char="•"/>
              </a:pPr>
              <a:r>
                <a:rPr lang="es-ES" sz="1200" b="0" i="0" u="none" strike="noStrike" cap="none">
                  <a:solidFill>
                    <a:schemeClr val="dk1"/>
                  </a:solidFill>
                  <a:latin typeface="Calibri"/>
                  <a:ea typeface="Calibri"/>
                  <a:cs typeface="Calibri"/>
                  <a:sym typeface="Calibri"/>
                </a:rPr>
                <a:t>Aprender a leer música con la técnica adecuada</a:t>
              </a:r>
              <a:endParaRPr/>
            </a:p>
            <a:p>
              <a:pPr marL="114300" marR="0" lvl="1" indent="-114300" algn="l" rtl="0">
                <a:lnSpc>
                  <a:spcPct val="90000"/>
                </a:lnSpc>
                <a:spcBef>
                  <a:spcPts val="180"/>
                </a:spcBef>
                <a:spcAft>
                  <a:spcPts val="0"/>
                </a:spcAft>
                <a:buClr>
                  <a:schemeClr val="dk1"/>
                </a:buClr>
                <a:buSzPts val="1200"/>
                <a:buFont typeface="Calibri"/>
                <a:buChar char="•"/>
              </a:pPr>
              <a:r>
                <a:rPr lang="es-ES" sz="1200" b="0" i="0" u="none" strike="noStrike" cap="none">
                  <a:solidFill>
                    <a:schemeClr val="dk1"/>
                  </a:solidFill>
                  <a:latin typeface="Calibri"/>
                  <a:ea typeface="Calibri"/>
                  <a:cs typeface="Calibri"/>
                  <a:sym typeface="Calibri"/>
                </a:rPr>
                <a:t>Desarrollar, demostrar y comprender notas, ritmos, escalas y acordes básicos</a:t>
              </a:r>
              <a:endParaRPr/>
            </a:p>
            <a:p>
              <a:pPr marL="114300" marR="0" lvl="1" indent="-114300" algn="l" rtl="0">
                <a:lnSpc>
                  <a:spcPct val="90000"/>
                </a:lnSpc>
                <a:spcBef>
                  <a:spcPts val="180"/>
                </a:spcBef>
                <a:spcAft>
                  <a:spcPts val="0"/>
                </a:spcAft>
                <a:buClr>
                  <a:schemeClr val="dk1"/>
                </a:buClr>
                <a:buSzPts val="1200"/>
                <a:buFont typeface="Calibri"/>
                <a:buChar char="•"/>
              </a:pPr>
              <a:r>
                <a:rPr lang="es-ES" sz="1200" b="0" i="0" u="none" strike="noStrike" cap="none">
                  <a:solidFill>
                    <a:schemeClr val="dk1"/>
                  </a:solidFill>
                  <a:latin typeface="Calibri"/>
                  <a:ea typeface="Calibri"/>
                  <a:cs typeface="Calibri"/>
                  <a:sym typeface="Calibri"/>
                </a:rPr>
                <a:t>Participar en recitales</a:t>
              </a:r>
              <a:endParaRPr/>
            </a:p>
            <a:p>
              <a:pPr marL="114300" marR="0" lvl="1" indent="-114300" algn="l" rtl="0">
                <a:lnSpc>
                  <a:spcPct val="90000"/>
                </a:lnSpc>
                <a:spcBef>
                  <a:spcPts val="180"/>
                </a:spcBef>
                <a:spcAft>
                  <a:spcPts val="0"/>
                </a:spcAft>
                <a:buClr>
                  <a:schemeClr val="dk1"/>
                </a:buClr>
                <a:buSzPts val="1200"/>
                <a:buFont typeface="Calibri"/>
                <a:buChar char="•"/>
              </a:pPr>
              <a:r>
                <a:rPr lang="es-ES" sz="1200" b="0" i="0" u="none" strike="noStrike" cap="none">
                  <a:solidFill>
                    <a:schemeClr val="dk1"/>
                  </a:solidFill>
                  <a:latin typeface="Calibri"/>
                  <a:ea typeface="Calibri"/>
                  <a:cs typeface="Calibri"/>
                  <a:sym typeface="Calibri"/>
                </a:rPr>
                <a:t>Compite en UIL Solo y Ensemble</a:t>
              </a:r>
              <a:endParaRPr/>
            </a:p>
          </p:txBody>
        </p:sp>
      </p:grpSp>
      <p:sp>
        <p:nvSpPr>
          <p:cNvPr id="174" name="Google Shape;174;p23"/>
          <p:cNvSpPr txBox="1">
            <a:spLocks noGrp="1"/>
          </p:cNvSpPr>
          <p:nvPr>
            <p:ph type="title"/>
          </p:nvPr>
        </p:nvSpPr>
        <p:spPr>
          <a:xfrm>
            <a:off x="838200" y="365125"/>
            <a:ext cx="8613531" cy="1325563"/>
          </a:xfrm>
          <a:prstGeom prst="rect">
            <a:avLst/>
          </a:prstGeom>
          <a:gradFill>
            <a:gsLst>
              <a:gs pos="0">
                <a:srgbClr val="8DA9DB"/>
              </a:gs>
              <a:gs pos="100000">
                <a:srgbClr val="B7B7B7"/>
              </a:gs>
            </a:gsLst>
            <a:lin ang="5400000" scaled="0"/>
          </a:gra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a:t>           Bellas Artes</a:t>
            </a:r>
            <a:endParaRPr/>
          </a:p>
        </p:txBody>
      </p:sp>
      <p:pic>
        <p:nvPicPr>
          <p:cNvPr id="175" name="Google Shape;175;p23"/>
          <p:cNvPicPr preferRelativeResize="0"/>
          <p:nvPr/>
        </p:nvPicPr>
        <p:blipFill rotWithShape="1">
          <a:blip r:embed="rId3">
            <a:alphaModFix/>
          </a:blip>
          <a:srcRect/>
          <a:stretch/>
        </p:blipFill>
        <p:spPr>
          <a:xfrm>
            <a:off x="1048265" y="502379"/>
            <a:ext cx="1138881" cy="113888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24"/>
          <p:cNvGrpSpPr/>
          <p:nvPr/>
        </p:nvGrpSpPr>
        <p:grpSpPr>
          <a:xfrm>
            <a:off x="841475" y="1937951"/>
            <a:ext cx="10509027" cy="4110804"/>
            <a:chOff x="3286" y="38842"/>
            <a:chExt cx="10509027" cy="4477025"/>
          </a:xfrm>
        </p:grpSpPr>
        <p:sp>
          <p:nvSpPr>
            <p:cNvPr id="181" name="Google Shape;181;p24"/>
            <p:cNvSpPr/>
            <p:nvPr/>
          </p:nvSpPr>
          <p:spPr>
            <a:xfrm>
              <a:off x="3286" y="38842"/>
              <a:ext cx="3203971" cy="681984"/>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4"/>
            <p:cNvSpPr txBox="1"/>
            <p:nvPr/>
          </p:nvSpPr>
          <p:spPr>
            <a:xfrm>
              <a:off x="3286" y="38842"/>
              <a:ext cx="3203971" cy="681984"/>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None/>
              </a:pPr>
              <a:r>
                <a:rPr lang="es-ES" sz="2800">
                  <a:solidFill>
                    <a:schemeClr val="lt1"/>
                  </a:solidFill>
                  <a:latin typeface="Calibri"/>
                  <a:ea typeface="Calibri"/>
                  <a:cs typeface="Calibri"/>
                  <a:sym typeface="Calibri"/>
                </a:rPr>
                <a:t>ESTUDIANTINA</a:t>
              </a:r>
              <a:endParaRPr/>
            </a:p>
          </p:txBody>
        </p:sp>
        <p:sp>
          <p:nvSpPr>
            <p:cNvPr id="183" name="Google Shape;183;p24"/>
            <p:cNvSpPr/>
            <p:nvPr/>
          </p:nvSpPr>
          <p:spPr>
            <a:xfrm>
              <a:off x="3286" y="702033"/>
              <a:ext cx="3203971" cy="3813834"/>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4"/>
            <p:cNvSpPr txBox="1"/>
            <p:nvPr/>
          </p:nvSpPr>
          <p:spPr>
            <a:xfrm>
              <a:off x="3286" y="702033"/>
              <a:ext cx="3203971" cy="3813834"/>
            </a:xfrm>
            <a:prstGeom prst="rect">
              <a:avLst/>
            </a:prstGeom>
            <a:noFill/>
            <a:ln>
              <a:noFill/>
            </a:ln>
          </p:spPr>
          <p:txBody>
            <a:bodyPr spcFirstLastPara="1" wrap="square" lIns="182875" tIns="80000" rIns="182875" bIns="120000"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s-ES" sz="1500">
                  <a:solidFill>
                    <a:schemeClr val="dk1"/>
                  </a:solidFill>
                  <a:latin typeface="Calibri"/>
                  <a:ea typeface="Calibri"/>
                  <a:cs typeface="Calibri"/>
                  <a:sym typeface="Calibri"/>
                </a:rPr>
                <a:t>Actuar en conciertos y festivales como la Fiesta Folklórica</a:t>
              </a:r>
              <a:endParaRPr sz="1500">
                <a:solidFill>
                  <a:schemeClr val="dk1"/>
                </a:solidFill>
                <a:latin typeface="Calibri"/>
                <a:ea typeface="Calibri"/>
                <a:cs typeface="Calibri"/>
                <a:sym typeface="Calibri"/>
              </a:endParaRPr>
            </a:p>
            <a:p>
              <a:pPr marL="114300" marR="0" lvl="1" indent="-114300" algn="l" rtl="0">
                <a:lnSpc>
                  <a:spcPct val="90000"/>
                </a:lnSpc>
                <a:spcBef>
                  <a:spcPts val="0"/>
                </a:spcBef>
                <a:spcAft>
                  <a:spcPts val="0"/>
                </a:spcAft>
                <a:buClr>
                  <a:schemeClr val="dk1"/>
                </a:buClr>
                <a:buSzPts val="1500"/>
                <a:buFont typeface="Calibri"/>
                <a:buChar char="•"/>
              </a:pPr>
              <a:r>
                <a:rPr lang="es-ES" sz="1500" b="0" i="0" u="none" strike="noStrike" cap="none">
                  <a:solidFill>
                    <a:schemeClr val="dk1"/>
                  </a:solidFill>
                  <a:latin typeface="Calibri"/>
                  <a:ea typeface="Calibri"/>
                  <a:cs typeface="Calibri"/>
                  <a:sym typeface="Calibri"/>
                </a:rPr>
                <a:t>Aprender y interpretar música música folklórica tradicional de México, España y América Latina</a:t>
              </a:r>
              <a:endParaRPr/>
            </a:p>
            <a:p>
              <a:pPr marL="114300" marR="0" lvl="1" indent="-114300" algn="l" rtl="0">
                <a:lnSpc>
                  <a:spcPct val="90000"/>
                </a:lnSpc>
                <a:spcBef>
                  <a:spcPts val="225"/>
                </a:spcBef>
                <a:spcAft>
                  <a:spcPts val="0"/>
                </a:spcAft>
                <a:buClr>
                  <a:schemeClr val="dk1"/>
                </a:buClr>
                <a:buSzPts val="1500"/>
                <a:buFont typeface="Calibri"/>
                <a:buChar char="•"/>
              </a:pPr>
              <a:r>
                <a:rPr lang="es-ES" sz="1500" b="0" i="0" u="none" strike="noStrike" cap="none">
                  <a:solidFill>
                    <a:schemeClr val="dk1"/>
                  </a:solidFill>
                  <a:latin typeface="Calibri"/>
                  <a:ea typeface="Calibri"/>
                  <a:cs typeface="Calibri"/>
                  <a:sym typeface="Calibri"/>
                </a:rPr>
                <a:t>Cantar y tocar un instrumento: guitarra, mandolina, contrabajo</a:t>
              </a:r>
              <a:endParaRPr/>
            </a:p>
            <a:p>
              <a:pPr marL="114300" marR="0" lvl="1" indent="-114300" algn="l" rtl="0">
                <a:lnSpc>
                  <a:spcPct val="90000"/>
                </a:lnSpc>
                <a:spcBef>
                  <a:spcPts val="225"/>
                </a:spcBef>
                <a:spcAft>
                  <a:spcPts val="0"/>
                </a:spcAft>
                <a:buClr>
                  <a:schemeClr val="dk1"/>
                </a:buClr>
                <a:buSzPts val="1500"/>
                <a:buFont typeface="Calibri"/>
                <a:buChar char="•"/>
              </a:pPr>
              <a:r>
                <a:rPr lang="es-ES" sz="1500" b="0" i="0" u="none" strike="noStrike" cap="none">
                  <a:solidFill>
                    <a:schemeClr val="dk1"/>
                  </a:solidFill>
                  <a:latin typeface="Calibri"/>
                  <a:ea typeface="Calibri"/>
                  <a:cs typeface="Calibri"/>
                  <a:sym typeface="Calibri"/>
                </a:rPr>
                <a:t>Aprender la técnica adecuada para tocar música</a:t>
              </a:r>
              <a:endParaRPr/>
            </a:p>
            <a:p>
              <a:pPr marL="114300" marR="0" lvl="1" indent="-114300" algn="l" rtl="0">
                <a:lnSpc>
                  <a:spcPct val="90000"/>
                </a:lnSpc>
                <a:spcBef>
                  <a:spcPts val="225"/>
                </a:spcBef>
                <a:spcAft>
                  <a:spcPts val="0"/>
                </a:spcAft>
                <a:buClr>
                  <a:schemeClr val="dk1"/>
                </a:buClr>
                <a:buSzPts val="1500"/>
                <a:buFont typeface="Calibri"/>
                <a:buChar char="•"/>
              </a:pPr>
              <a:r>
                <a:rPr lang="es-ES" sz="1500" b="0" i="0" u="none" strike="noStrike" cap="none">
                  <a:solidFill>
                    <a:schemeClr val="dk1"/>
                  </a:solidFill>
                  <a:latin typeface="Calibri"/>
                  <a:ea typeface="Calibri"/>
                  <a:cs typeface="Calibri"/>
                  <a:sym typeface="Calibri"/>
                </a:rPr>
                <a:t>Desarrollar canto en solitario y en grupo</a:t>
              </a:r>
              <a:endParaRPr/>
            </a:p>
            <a:p>
              <a:pPr marL="114300" marR="0" lvl="1" indent="-114300" algn="l" rtl="0">
                <a:lnSpc>
                  <a:spcPct val="90000"/>
                </a:lnSpc>
                <a:spcBef>
                  <a:spcPts val="225"/>
                </a:spcBef>
                <a:spcAft>
                  <a:spcPts val="0"/>
                </a:spcAft>
                <a:buClr>
                  <a:schemeClr val="dk1"/>
                </a:buClr>
                <a:buSzPts val="1500"/>
                <a:buFont typeface="Calibri"/>
                <a:buChar char="•"/>
              </a:pPr>
              <a:r>
                <a:rPr lang="es-ES" sz="1500" b="0" i="0" u="none" strike="noStrike" cap="none">
                  <a:solidFill>
                    <a:schemeClr val="dk1"/>
                  </a:solidFill>
                  <a:latin typeface="Calibri"/>
                  <a:ea typeface="Calibri"/>
                  <a:cs typeface="Calibri"/>
                  <a:sym typeface="Calibri"/>
                </a:rPr>
                <a:t>Asistir a competencias individuales y grupales</a:t>
              </a:r>
              <a:endParaRPr sz="1500" b="0" i="0" u="none" strike="noStrike" cap="none">
                <a:solidFill>
                  <a:schemeClr val="dk1"/>
                </a:solidFill>
                <a:latin typeface="Calibri"/>
                <a:ea typeface="Calibri"/>
                <a:cs typeface="Calibri"/>
                <a:sym typeface="Calibri"/>
              </a:endParaRPr>
            </a:p>
            <a:p>
              <a:pPr marL="914400" marR="0" lvl="0" indent="0" algn="l" rtl="0">
                <a:lnSpc>
                  <a:spcPct val="90000"/>
                </a:lnSpc>
                <a:spcBef>
                  <a:spcPts val="225"/>
                </a:spcBef>
                <a:spcAft>
                  <a:spcPts val="0"/>
                </a:spcAft>
                <a:buNone/>
              </a:pPr>
              <a:endParaRPr/>
            </a:p>
            <a:p>
              <a:pPr marL="914400" marR="0" lvl="0" indent="0" algn="l" rtl="0">
                <a:lnSpc>
                  <a:spcPct val="90000"/>
                </a:lnSpc>
                <a:spcBef>
                  <a:spcPts val="225"/>
                </a:spcBef>
                <a:spcAft>
                  <a:spcPts val="0"/>
                </a:spcAft>
                <a:buNone/>
              </a:pPr>
              <a:endParaRPr/>
            </a:p>
            <a:p>
              <a:pPr marL="114300" marR="0" lvl="1" indent="-19050" algn="l" rtl="0">
                <a:lnSpc>
                  <a:spcPct val="90000"/>
                </a:lnSpc>
                <a:spcBef>
                  <a:spcPts val="225"/>
                </a:spcBef>
                <a:spcAft>
                  <a:spcPts val="0"/>
                </a:spcAft>
                <a:buClr>
                  <a:schemeClr val="dk1"/>
                </a:buClr>
                <a:buSzPts val="1500"/>
                <a:buFont typeface="Calibri"/>
                <a:buNone/>
              </a:pPr>
              <a:endParaRPr sz="1500" b="0" i="0" u="none" strike="noStrike" cap="none">
                <a:solidFill>
                  <a:schemeClr val="dk1"/>
                </a:solidFill>
                <a:latin typeface="Calibri"/>
                <a:ea typeface="Calibri"/>
                <a:cs typeface="Calibri"/>
                <a:sym typeface="Calibri"/>
              </a:endParaRPr>
            </a:p>
            <a:p>
              <a:pPr marL="114300" marR="0" lvl="1" indent="-19050" algn="l" rtl="0">
                <a:lnSpc>
                  <a:spcPct val="90000"/>
                </a:lnSpc>
                <a:spcBef>
                  <a:spcPts val="225"/>
                </a:spcBef>
                <a:spcAft>
                  <a:spcPts val="0"/>
                </a:spcAft>
                <a:buClr>
                  <a:schemeClr val="dk1"/>
                </a:buClr>
                <a:buSzPts val="1500"/>
                <a:buFont typeface="Calibri"/>
                <a:buNone/>
              </a:pPr>
              <a:endParaRPr sz="1500" b="0" i="0" u="none" strike="noStrike" cap="none">
                <a:solidFill>
                  <a:schemeClr val="dk1"/>
                </a:solidFill>
                <a:latin typeface="Calibri"/>
                <a:ea typeface="Calibri"/>
                <a:cs typeface="Calibri"/>
                <a:sym typeface="Calibri"/>
              </a:endParaRPr>
            </a:p>
          </p:txBody>
        </p:sp>
        <p:sp>
          <p:nvSpPr>
            <p:cNvPr id="185" name="Google Shape;185;p24"/>
            <p:cNvSpPr/>
            <p:nvPr/>
          </p:nvSpPr>
          <p:spPr>
            <a:xfrm>
              <a:off x="3655814" y="38842"/>
              <a:ext cx="3203971" cy="681984"/>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4"/>
            <p:cNvSpPr txBox="1"/>
            <p:nvPr/>
          </p:nvSpPr>
          <p:spPr>
            <a:xfrm>
              <a:off x="3655814" y="38842"/>
              <a:ext cx="3204000" cy="681900"/>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None/>
              </a:pPr>
              <a:r>
                <a:rPr lang="es-ES" sz="2800">
                  <a:solidFill>
                    <a:schemeClr val="lt1"/>
                  </a:solidFill>
                  <a:latin typeface="Calibri"/>
                  <a:ea typeface="Calibri"/>
                  <a:cs typeface="Calibri"/>
                  <a:sym typeface="Calibri"/>
                </a:rPr>
                <a:t>GUITARRA</a:t>
              </a:r>
              <a:endParaRPr sz="2800">
                <a:solidFill>
                  <a:schemeClr val="lt1"/>
                </a:solidFill>
                <a:latin typeface="Calibri"/>
                <a:ea typeface="Calibri"/>
                <a:cs typeface="Calibri"/>
                <a:sym typeface="Calibri"/>
              </a:endParaRPr>
            </a:p>
          </p:txBody>
        </p:sp>
        <p:sp>
          <p:nvSpPr>
            <p:cNvPr id="187" name="Google Shape;187;p24"/>
            <p:cNvSpPr/>
            <p:nvPr/>
          </p:nvSpPr>
          <p:spPr>
            <a:xfrm>
              <a:off x="3655814" y="702033"/>
              <a:ext cx="3203971" cy="3813834"/>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txBox="1"/>
            <p:nvPr/>
          </p:nvSpPr>
          <p:spPr>
            <a:xfrm>
              <a:off x="3655814" y="702033"/>
              <a:ext cx="3203971" cy="3813834"/>
            </a:xfrm>
            <a:prstGeom prst="rect">
              <a:avLst/>
            </a:prstGeom>
            <a:noFill/>
            <a:ln>
              <a:noFill/>
            </a:ln>
          </p:spPr>
          <p:txBody>
            <a:bodyPr spcFirstLastPara="1" wrap="square" lIns="182875" tIns="80000" rIns="182875" bIns="120000"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s-ES" sz="1500">
                  <a:solidFill>
                    <a:schemeClr val="dk1"/>
                  </a:solidFill>
                  <a:latin typeface="Calibri"/>
                  <a:ea typeface="Calibri"/>
                  <a:cs typeface="Calibri"/>
                  <a:sym typeface="Calibri"/>
                </a:rPr>
                <a:t>Aprende técnica básica de guitarra acústica, notación musical, acordes y tablatura</a:t>
              </a:r>
              <a:endParaRPr sz="1500">
                <a:solidFill>
                  <a:schemeClr val="dk1"/>
                </a:solidFill>
                <a:latin typeface="Calibri"/>
                <a:ea typeface="Calibri"/>
                <a:cs typeface="Calibri"/>
                <a:sym typeface="Calibri"/>
              </a:endParaRPr>
            </a:p>
            <a:p>
              <a:pPr marL="114300" marR="0" lvl="1" indent="-114300" algn="l" rtl="0">
                <a:lnSpc>
                  <a:spcPct val="90000"/>
                </a:lnSpc>
                <a:spcBef>
                  <a:spcPts val="0"/>
                </a:spcBef>
                <a:spcAft>
                  <a:spcPts val="0"/>
                </a:spcAft>
                <a:buClr>
                  <a:schemeClr val="dk1"/>
                </a:buClr>
                <a:buSzPts val="1500"/>
                <a:buFont typeface="Calibri"/>
                <a:buChar char="•"/>
              </a:pPr>
              <a:r>
                <a:rPr lang="es-ES" sz="1500">
                  <a:solidFill>
                    <a:schemeClr val="dk1"/>
                  </a:solidFill>
                  <a:latin typeface="Calibri"/>
                  <a:ea typeface="Calibri"/>
                  <a:cs typeface="Calibri"/>
                  <a:sym typeface="Calibri"/>
                </a:rPr>
                <a:t>Desarrollar una técnica de rendimiento adecuada</a:t>
              </a:r>
              <a:endParaRPr sz="1500">
                <a:solidFill>
                  <a:schemeClr val="dk1"/>
                </a:solidFill>
                <a:latin typeface="Calibri"/>
                <a:ea typeface="Calibri"/>
                <a:cs typeface="Calibri"/>
                <a:sym typeface="Calibri"/>
              </a:endParaRPr>
            </a:p>
            <a:p>
              <a:pPr marL="114300" marR="0" lvl="1" indent="-114300" algn="l" rtl="0">
                <a:lnSpc>
                  <a:spcPct val="90000"/>
                </a:lnSpc>
                <a:spcBef>
                  <a:spcPts val="0"/>
                </a:spcBef>
                <a:spcAft>
                  <a:spcPts val="0"/>
                </a:spcAft>
                <a:buClr>
                  <a:schemeClr val="dk1"/>
                </a:buClr>
                <a:buSzPts val="1500"/>
                <a:buFont typeface="Calibri"/>
                <a:buChar char="•"/>
              </a:pPr>
              <a:r>
                <a:rPr lang="es-ES" sz="1500">
                  <a:solidFill>
                    <a:schemeClr val="dk1"/>
                  </a:solidFill>
                  <a:latin typeface="Calibri"/>
                  <a:ea typeface="Calibri"/>
                  <a:cs typeface="Calibri"/>
                  <a:sym typeface="Calibri"/>
                </a:rPr>
                <a:t>Analizar y realizar literatura clásica</a:t>
              </a:r>
              <a:endParaRPr/>
            </a:p>
            <a:p>
              <a:pPr marL="114300" marR="0" lvl="1" indent="-114300" algn="l" rtl="0">
                <a:lnSpc>
                  <a:spcPct val="90000"/>
                </a:lnSpc>
                <a:spcBef>
                  <a:spcPts val="225"/>
                </a:spcBef>
                <a:spcAft>
                  <a:spcPts val="0"/>
                </a:spcAft>
                <a:buClr>
                  <a:schemeClr val="dk1"/>
                </a:buClr>
                <a:buSzPts val="1500"/>
                <a:buFont typeface="Calibri"/>
                <a:buChar char="•"/>
              </a:pPr>
              <a:r>
                <a:rPr lang="es-ES" sz="1500">
                  <a:solidFill>
                    <a:schemeClr val="dk1"/>
                  </a:solidFill>
                  <a:latin typeface="Calibri"/>
                  <a:ea typeface="Calibri"/>
                  <a:cs typeface="Calibri"/>
                  <a:sym typeface="Calibri"/>
                </a:rPr>
                <a:t>Asistir competiciones individuales y grupales</a:t>
              </a:r>
              <a:endParaRPr sz="1500">
                <a:solidFill>
                  <a:schemeClr val="dk1"/>
                </a:solidFill>
                <a:latin typeface="Calibri"/>
                <a:ea typeface="Calibri"/>
                <a:cs typeface="Calibri"/>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s-ES" sz="1500">
                  <a:solidFill>
                    <a:schemeClr val="dk1"/>
                  </a:solidFill>
                  <a:latin typeface="Calibri"/>
                  <a:ea typeface="Calibri"/>
                  <a:cs typeface="Calibri"/>
                  <a:sym typeface="Calibri"/>
                </a:rPr>
                <a:t>Actuar en conciertos y festivales</a:t>
              </a:r>
              <a:endParaRPr sz="1500">
                <a:solidFill>
                  <a:schemeClr val="dk1"/>
                </a:solidFill>
                <a:latin typeface="Calibri"/>
                <a:ea typeface="Calibri"/>
                <a:cs typeface="Calibri"/>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s-ES" sz="1500">
                  <a:solidFill>
                    <a:schemeClr val="dk1"/>
                  </a:solidFill>
                  <a:latin typeface="Calibri"/>
                  <a:ea typeface="Calibri"/>
                  <a:cs typeface="Calibri"/>
                  <a:sym typeface="Calibri"/>
                </a:rPr>
                <a:t>No se necesita experiencia previa para unrise</a:t>
              </a:r>
              <a:endParaRPr/>
            </a:p>
            <a:p>
              <a:pPr marL="914400" marR="0" lvl="0" indent="0" algn="l" rtl="0">
                <a:lnSpc>
                  <a:spcPct val="90000"/>
                </a:lnSpc>
                <a:spcBef>
                  <a:spcPts val="225"/>
                </a:spcBef>
                <a:spcAft>
                  <a:spcPts val="0"/>
                </a:spcAft>
                <a:buNone/>
              </a:pPr>
              <a:endParaRPr/>
            </a:p>
            <a:p>
              <a:pPr marL="914400" marR="0" lvl="0" indent="0" algn="l" rtl="0">
                <a:lnSpc>
                  <a:spcPct val="90000"/>
                </a:lnSpc>
                <a:spcBef>
                  <a:spcPts val="225"/>
                </a:spcBef>
                <a:spcAft>
                  <a:spcPts val="0"/>
                </a:spcAft>
                <a:buNone/>
              </a:pPr>
              <a:endParaRPr/>
            </a:p>
          </p:txBody>
        </p:sp>
        <p:sp>
          <p:nvSpPr>
            <p:cNvPr id="189" name="Google Shape;189;p24"/>
            <p:cNvSpPr/>
            <p:nvPr/>
          </p:nvSpPr>
          <p:spPr>
            <a:xfrm>
              <a:off x="7308342" y="38842"/>
              <a:ext cx="3203971" cy="681984"/>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4"/>
            <p:cNvSpPr txBox="1"/>
            <p:nvPr/>
          </p:nvSpPr>
          <p:spPr>
            <a:xfrm>
              <a:off x="7308342" y="38842"/>
              <a:ext cx="3203971" cy="681984"/>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None/>
              </a:pPr>
              <a:r>
                <a:rPr lang="es-ES" sz="2800">
                  <a:solidFill>
                    <a:schemeClr val="lt1"/>
                  </a:solidFill>
                  <a:latin typeface="Calibri"/>
                  <a:ea typeface="Calibri"/>
                  <a:cs typeface="Calibri"/>
                  <a:sym typeface="Calibri"/>
                </a:rPr>
                <a:t>MARIACHI</a:t>
              </a:r>
              <a:endParaRPr/>
            </a:p>
          </p:txBody>
        </p:sp>
        <p:sp>
          <p:nvSpPr>
            <p:cNvPr id="191" name="Google Shape;191;p24"/>
            <p:cNvSpPr/>
            <p:nvPr/>
          </p:nvSpPr>
          <p:spPr>
            <a:xfrm>
              <a:off x="7308342" y="702033"/>
              <a:ext cx="3203971" cy="3813834"/>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4"/>
            <p:cNvSpPr txBox="1"/>
            <p:nvPr/>
          </p:nvSpPr>
          <p:spPr>
            <a:xfrm>
              <a:off x="7308342" y="702033"/>
              <a:ext cx="3203971" cy="3813834"/>
            </a:xfrm>
            <a:prstGeom prst="rect">
              <a:avLst/>
            </a:prstGeom>
            <a:noFill/>
            <a:ln>
              <a:noFill/>
            </a:ln>
          </p:spPr>
          <p:txBody>
            <a:bodyPr spcFirstLastPara="1" wrap="square" lIns="182875" tIns="80000" rIns="182875" bIns="120000"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s-ES" sz="1500" b="0" i="0" u="none" strike="noStrike" cap="none">
                  <a:solidFill>
                    <a:schemeClr val="dk1"/>
                  </a:solidFill>
                  <a:latin typeface="Calibri"/>
                  <a:ea typeface="Calibri"/>
                  <a:cs typeface="Calibri"/>
                  <a:sym typeface="Calibri"/>
                </a:rPr>
                <a:t>Aumentar el conocimiento y las habilidades del mariachi estándar</a:t>
              </a:r>
              <a:endParaRPr/>
            </a:p>
            <a:p>
              <a:pPr marL="114300" marR="0" lvl="1" indent="-114300" algn="l" rtl="0">
                <a:lnSpc>
                  <a:spcPct val="90000"/>
                </a:lnSpc>
                <a:spcBef>
                  <a:spcPts val="225"/>
                </a:spcBef>
                <a:spcAft>
                  <a:spcPts val="0"/>
                </a:spcAft>
                <a:buClr>
                  <a:schemeClr val="dk1"/>
                </a:buClr>
                <a:buSzPts val="1500"/>
                <a:buFont typeface="Calibri"/>
                <a:buChar char="•"/>
              </a:pPr>
              <a:r>
                <a:rPr lang="es-ES" sz="1500" b="0" i="0" u="none" strike="noStrike" cap="none">
                  <a:solidFill>
                    <a:schemeClr val="dk1"/>
                  </a:solidFill>
                  <a:latin typeface="Calibri"/>
                  <a:ea typeface="Calibri"/>
                  <a:cs typeface="Calibri"/>
                  <a:sym typeface="Calibri"/>
                </a:rPr>
                <a:t>Aprender e interpretar música popular tradicional de México</a:t>
              </a:r>
              <a:endParaRPr/>
            </a:p>
            <a:p>
              <a:pPr marL="114300" marR="0" lvl="1" indent="-114300" algn="l" rtl="0">
                <a:lnSpc>
                  <a:spcPct val="90000"/>
                </a:lnSpc>
                <a:spcBef>
                  <a:spcPts val="225"/>
                </a:spcBef>
                <a:spcAft>
                  <a:spcPts val="0"/>
                </a:spcAft>
                <a:buClr>
                  <a:schemeClr val="dk1"/>
                </a:buClr>
                <a:buSzPts val="1500"/>
                <a:buFont typeface="Calibri"/>
                <a:buChar char="•"/>
              </a:pPr>
              <a:r>
                <a:rPr lang="es-ES" sz="1500" b="0" i="0" u="none" strike="noStrike" cap="none">
                  <a:solidFill>
                    <a:schemeClr val="dk1"/>
                  </a:solidFill>
                  <a:latin typeface="Calibri"/>
                  <a:ea typeface="Calibri"/>
                  <a:cs typeface="Calibri"/>
                  <a:sym typeface="Calibri"/>
                </a:rPr>
                <a:t>Cantar y tocar un instrumento: guitarra, vihuela, guitarrón, violín y trompeta</a:t>
              </a:r>
              <a:endParaRPr/>
            </a:p>
            <a:p>
              <a:pPr marL="114300" marR="0" lvl="1" indent="-114300" algn="l" rtl="0">
                <a:lnSpc>
                  <a:spcPct val="90000"/>
                </a:lnSpc>
                <a:spcBef>
                  <a:spcPts val="225"/>
                </a:spcBef>
                <a:spcAft>
                  <a:spcPts val="0"/>
                </a:spcAft>
                <a:buClr>
                  <a:schemeClr val="dk1"/>
                </a:buClr>
                <a:buSzPts val="1500"/>
                <a:buFont typeface="Calibri"/>
                <a:buChar char="•"/>
              </a:pPr>
              <a:r>
                <a:rPr lang="es-ES" sz="1500" b="0" i="0" u="none" strike="noStrike" cap="none">
                  <a:solidFill>
                    <a:schemeClr val="dk1"/>
                  </a:solidFill>
                  <a:latin typeface="Calibri"/>
                  <a:ea typeface="Calibri"/>
                  <a:cs typeface="Calibri"/>
                  <a:sym typeface="Calibri"/>
                </a:rPr>
                <a:t>Desarrollar canto en solitario y en grupo</a:t>
              </a:r>
              <a:endParaRPr/>
            </a:p>
            <a:p>
              <a:pPr marL="114300" marR="0" lvl="1" indent="-114300" algn="l" rtl="0">
                <a:lnSpc>
                  <a:spcPct val="90000"/>
                </a:lnSpc>
                <a:spcBef>
                  <a:spcPts val="225"/>
                </a:spcBef>
                <a:spcAft>
                  <a:spcPts val="0"/>
                </a:spcAft>
                <a:buClr>
                  <a:schemeClr val="dk1"/>
                </a:buClr>
                <a:buSzPts val="1500"/>
                <a:buFont typeface="Calibri"/>
                <a:buChar char="•"/>
              </a:pPr>
              <a:r>
                <a:rPr lang="es-ES" sz="1500" b="0" i="0" u="none" strike="noStrike" cap="none">
                  <a:solidFill>
                    <a:schemeClr val="dk1"/>
                  </a:solidFill>
                  <a:latin typeface="Calibri"/>
                  <a:ea typeface="Calibri"/>
                  <a:cs typeface="Calibri"/>
                  <a:sym typeface="Calibri"/>
                </a:rPr>
                <a:t>Asistir competiciones individuales y grupales</a:t>
              </a:r>
              <a:endParaRPr/>
            </a:p>
            <a:p>
              <a:pPr marL="114300" marR="0" lvl="1" indent="-114300" algn="l" rtl="0">
                <a:lnSpc>
                  <a:spcPct val="90000"/>
                </a:lnSpc>
                <a:spcBef>
                  <a:spcPts val="225"/>
                </a:spcBef>
                <a:spcAft>
                  <a:spcPts val="0"/>
                </a:spcAft>
                <a:buClr>
                  <a:schemeClr val="dk1"/>
                </a:buClr>
                <a:buSzPts val="1500"/>
                <a:buFont typeface="Calibri"/>
                <a:buChar char="•"/>
              </a:pPr>
              <a:r>
                <a:rPr lang="es-ES" sz="1500" b="0" i="0" u="none" strike="noStrike" cap="none">
                  <a:solidFill>
                    <a:schemeClr val="dk1"/>
                  </a:solidFill>
                  <a:latin typeface="Calibri"/>
                  <a:ea typeface="Calibri"/>
                  <a:cs typeface="Calibri"/>
                  <a:sym typeface="Calibri"/>
                </a:rPr>
                <a:t>Participar en conciertos y festivales</a:t>
              </a:r>
              <a:endParaRPr/>
            </a:p>
          </p:txBody>
        </p:sp>
      </p:grpSp>
      <p:sp>
        <p:nvSpPr>
          <p:cNvPr id="193" name="Google Shape;193;p24"/>
          <p:cNvSpPr txBox="1">
            <a:spLocks noGrp="1"/>
          </p:cNvSpPr>
          <p:nvPr>
            <p:ph type="title"/>
          </p:nvPr>
        </p:nvSpPr>
        <p:spPr>
          <a:xfrm>
            <a:off x="838200" y="365125"/>
            <a:ext cx="8613600" cy="1325700"/>
          </a:xfrm>
          <a:prstGeom prst="rect">
            <a:avLst/>
          </a:prstGeom>
          <a:gradFill>
            <a:gsLst>
              <a:gs pos="0">
                <a:srgbClr val="8DA9DB"/>
              </a:gs>
              <a:gs pos="100000">
                <a:srgbClr val="B7B7B7"/>
              </a:gs>
            </a:gsLst>
            <a:lin ang="5400000" scaled="0"/>
          </a:gra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a:t>           Bellas Artes</a:t>
            </a:r>
            <a:endParaRPr/>
          </a:p>
        </p:txBody>
      </p:sp>
      <p:pic>
        <p:nvPicPr>
          <p:cNvPr id="194" name="Google Shape;194;p24"/>
          <p:cNvPicPr preferRelativeResize="0"/>
          <p:nvPr/>
        </p:nvPicPr>
        <p:blipFill rotWithShape="1">
          <a:blip r:embed="rId3">
            <a:alphaModFix/>
          </a:blip>
          <a:srcRect/>
          <a:stretch/>
        </p:blipFill>
        <p:spPr>
          <a:xfrm>
            <a:off x="1048265" y="502379"/>
            <a:ext cx="1138881" cy="113888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5"/>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a:t>ECHS/P-TECH/Matrícula Doble</a:t>
            </a:r>
            <a:endParaRPr/>
          </a:p>
        </p:txBody>
      </p:sp>
      <p:graphicFrame>
        <p:nvGraphicFramePr>
          <p:cNvPr id="200" name="Google Shape;200;p25"/>
          <p:cNvGraphicFramePr/>
          <p:nvPr/>
        </p:nvGraphicFramePr>
        <p:xfrm>
          <a:off x="838200" y="1924478"/>
          <a:ext cx="10455900" cy="4351375"/>
        </p:xfrm>
        <a:graphic>
          <a:graphicData uri="http://schemas.openxmlformats.org/drawingml/2006/table">
            <a:tbl>
              <a:tblPr>
                <a:noFill/>
                <a:tableStyleId>{1A4E33A7-B9D0-46EF-AE04-F5FF0C94DF00}</a:tableStyleId>
              </a:tblPr>
              <a:tblGrid>
                <a:gridCol w="3485300">
                  <a:extLst>
                    <a:ext uri="{9D8B030D-6E8A-4147-A177-3AD203B41FA5}">
                      <a16:colId xmlns:a16="http://schemas.microsoft.com/office/drawing/2014/main" val="20000"/>
                    </a:ext>
                  </a:extLst>
                </a:gridCol>
                <a:gridCol w="3485300">
                  <a:extLst>
                    <a:ext uri="{9D8B030D-6E8A-4147-A177-3AD203B41FA5}">
                      <a16:colId xmlns:a16="http://schemas.microsoft.com/office/drawing/2014/main" val="20001"/>
                    </a:ext>
                  </a:extLst>
                </a:gridCol>
                <a:gridCol w="3485300">
                  <a:extLst>
                    <a:ext uri="{9D8B030D-6E8A-4147-A177-3AD203B41FA5}">
                      <a16:colId xmlns:a16="http://schemas.microsoft.com/office/drawing/2014/main" val="20002"/>
                    </a:ext>
                  </a:extLst>
                </a:gridCol>
              </a:tblGrid>
              <a:tr h="518025">
                <a:tc>
                  <a:txBody>
                    <a:bodyPr/>
                    <a:lstStyle/>
                    <a:p>
                      <a:pPr marL="0" marR="0" lvl="0" indent="0" algn="ctr" rtl="0">
                        <a:spcBef>
                          <a:spcPts val="0"/>
                        </a:spcBef>
                        <a:spcAft>
                          <a:spcPts val="0"/>
                        </a:spcAft>
                        <a:buNone/>
                      </a:pPr>
                      <a:r>
                        <a:rPr lang="es-ES" sz="1600" b="1" i="0" u="none" strike="noStrike" cap="none">
                          <a:solidFill>
                            <a:srgbClr val="FFFFFF"/>
                          </a:solidFill>
                          <a:latin typeface="Century Gothic"/>
                          <a:ea typeface="Century Gothic"/>
                          <a:cs typeface="Century Gothic"/>
                          <a:sym typeface="Century Gothic"/>
                        </a:rPr>
                        <a:t>ECHS ​</a:t>
                      </a:r>
                      <a:endParaRPr sz="1300" b="1" i="0" u="none" strike="noStrike" cap="none">
                        <a:solidFill>
                          <a:srgbClr val="FFFFFF"/>
                        </a:solidFill>
                      </a:endParaRPr>
                    </a:p>
                  </a:txBody>
                  <a:tcPr marL="66300" marR="66300" marT="33150" marB="33150">
                    <a:lnL w="9525" cap="flat" cmpd="sng">
                      <a:solidFill>
                        <a:srgbClr val="414E77"/>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solidFill>
                      <a:srgbClr val="414E77"/>
                    </a:solidFill>
                  </a:tcPr>
                </a:tc>
                <a:tc>
                  <a:txBody>
                    <a:bodyPr/>
                    <a:lstStyle/>
                    <a:p>
                      <a:pPr marL="0" marR="0" lvl="0" indent="0" algn="ctr" rtl="0">
                        <a:spcBef>
                          <a:spcPts val="0"/>
                        </a:spcBef>
                        <a:spcAft>
                          <a:spcPts val="0"/>
                        </a:spcAft>
                        <a:buNone/>
                      </a:pPr>
                      <a:r>
                        <a:rPr lang="es-ES" sz="1600" b="1" i="0" u="none" strike="noStrike" cap="none">
                          <a:solidFill>
                            <a:srgbClr val="FFFFFF"/>
                          </a:solidFill>
                          <a:latin typeface="Century Gothic"/>
                          <a:ea typeface="Century Gothic"/>
                          <a:cs typeface="Century Gothic"/>
                          <a:sym typeface="Century Gothic"/>
                        </a:rPr>
                        <a:t>P-TECH​</a:t>
                      </a:r>
                      <a:endParaRPr sz="1300" b="1" i="0" u="none" strike="noStrike" cap="none">
                        <a:solidFill>
                          <a:srgbClr val="FFFFFF"/>
                        </a:solidFill>
                      </a:endParaRPr>
                    </a:p>
                  </a:txBody>
                  <a:tcPr marL="66300" marR="66300" marT="33150" marB="331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solidFill>
                      <a:srgbClr val="414E77"/>
                    </a:solidFill>
                  </a:tcPr>
                </a:tc>
                <a:tc>
                  <a:txBody>
                    <a:bodyPr/>
                    <a:lstStyle/>
                    <a:p>
                      <a:pPr marL="0" marR="0" lvl="0" indent="0" algn="ctr" rtl="0">
                        <a:spcBef>
                          <a:spcPts val="0"/>
                        </a:spcBef>
                        <a:spcAft>
                          <a:spcPts val="0"/>
                        </a:spcAft>
                        <a:buNone/>
                      </a:pPr>
                      <a:r>
                        <a:rPr lang="es-ES" sz="1600" b="1" i="0" u="none" strike="noStrike" cap="none">
                          <a:solidFill>
                            <a:srgbClr val="FFFFFF"/>
                          </a:solidFill>
                          <a:latin typeface="Century Gothic"/>
                          <a:ea typeface="Century Gothic"/>
                          <a:cs typeface="Century Gothic"/>
                          <a:sym typeface="Century Gothic"/>
                        </a:rPr>
                        <a:t>Matrícula  Doble​</a:t>
                      </a:r>
                      <a:endParaRPr sz="1300" b="1" i="0" u="none" strike="noStrike" cap="none">
                        <a:solidFill>
                          <a:srgbClr val="FFFFFF"/>
                        </a:solidFill>
                      </a:endParaRPr>
                    </a:p>
                  </a:txBody>
                  <a:tcPr marL="66300" marR="66300" marT="33150" marB="33150">
                    <a:lnL w="12700" cap="flat" cmpd="sng">
                      <a:solidFill>
                        <a:srgbClr val="FFFFFF"/>
                      </a:solidFill>
                      <a:prstDash val="solid"/>
                      <a:round/>
                      <a:headEnd type="none" w="sm" len="sm"/>
                      <a:tailEnd type="none" w="sm" len="sm"/>
                    </a:lnL>
                    <a:lnR w="9525" cap="flat" cmpd="sng">
                      <a:solidFill>
                        <a:srgbClr val="414E77"/>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solidFill>
                      <a:srgbClr val="414E77"/>
                    </a:solidFill>
                  </a:tcPr>
                </a:tc>
                <a:extLst>
                  <a:ext uri="{0D108BD9-81ED-4DB2-BD59-A6C34878D82A}">
                    <a16:rowId xmlns:a16="http://schemas.microsoft.com/office/drawing/2014/main" val="10000"/>
                  </a:ext>
                </a:extLst>
              </a:tr>
              <a:tr h="442050">
                <a:tc>
                  <a:txBody>
                    <a:bodyPr/>
                    <a:lstStyle/>
                    <a:p>
                      <a:pPr marL="0" marR="0" lvl="0" indent="0" algn="l" rtl="0">
                        <a:spcBef>
                          <a:spcPts val="0"/>
                        </a:spcBef>
                        <a:spcAft>
                          <a:spcPts val="0"/>
                        </a:spcAft>
                        <a:buNone/>
                      </a:pPr>
                      <a:r>
                        <a:rPr lang="es-ES" sz="1200" b="0" i="0" u="none" strike="noStrike" cap="none">
                          <a:solidFill>
                            <a:srgbClr val="374C81"/>
                          </a:solidFill>
                          <a:latin typeface="Century Gothic"/>
                          <a:ea typeface="Century Gothic"/>
                          <a:cs typeface="Century Gothic"/>
                          <a:sym typeface="Century Gothic"/>
                        </a:rPr>
                        <a:t>Los estudiantes deben aplicar para ser parte de la cohorte​</a:t>
                      </a:r>
                      <a:endParaRPr sz="1300" b="0" i="0" u="none" strike="noStrike" cap="none">
                        <a:solidFill>
                          <a:srgbClr val="374C81"/>
                        </a:solidFill>
                      </a:endParaRPr>
                    </a:p>
                  </a:txBody>
                  <a:tcPr marL="66300" marR="66300" marT="33150" marB="33150">
                    <a:lnL w="9525" cap="flat" cmpd="sng">
                      <a:solidFill>
                        <a:srgbClr val="414E77"/>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s-ES" sz="1200" b="0" i="0" u="none" strike="noStrike" cap="none">
                          <a:solidFill>
                            <a:srgbClr val="374C81"/>
                          </a:solidFill>
                          <a:latin typeface="Century Gothic"/>
                          <a:ea typeface="Century Gothic"/>
                          <a:cs typeface="Century Gothic"/>
                          <a:sym typeface="Century Gothic"/>
                        </a:rPr>
                        <a:t>Los estudiantes deben aplicar para ser parte de la cohorte​</a:t>
                      </a:r>
                      <a:endParaRPr sz="1300" b="0" i="0" u="none" strike="noStrike" cap="none">
                        <a:solidFill>
                          <a:srgbClr val="374C81"/>
                        </a:solidFill>
                      </a:endParaRPr>
                    </a:p>
                  </a:txBody>
                  <a:tcPr marL="66300" marR="66300" marT="33150" marB="331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s-ES" sz="1200" b="0" i="0" u="none" strike="noStrike" cap="none">
                          <a:solidFill>
                            <a:srgbClr val="374C81"/>
                          </a:solidFill>
                          <a:latin typeface="Century Gothic"/>
                          <a:ea typeface="Century Gothic"/>
                          <a:cs typeface="Century Gothic"/>
                          <a:sym typeface="Century Gothic"/>
                        </a:rPr>
                        <a:t>Abierto a todos los estudiantes ​</a:t>
                      </a:r>
                      <a:endParaRPr sz="1300" b="0" i="0" u="none" strike="noStrike" cap="none">
                        <a:solidFill>
                          <a:srgbClr val="374C81"/>
                        </a:solidFill>
                      </a:endParaRPr>
                    </a:p>
                  </a:txBody>
                  <a:tcPr marL="66300" marR="66300" marT="33150" marB="33150">
                    <a:lnL w="12700" cap="flat" cmpd="sng">
                      <a:solidFill>
                        <a:srgbClr val="FFFFFF"/>
                      </a:solidFill>
                      <a:prstDash val="solid"/>
                      <a:round/>
                      <a:headEnd type="none" w="sm" len="sm"/>
                      <a:tailEnd type="none" w="sm" len="sm"/>
                    </a:lnL>
                    <a:lnR w="9525" cap="flat" cmpd="sng">
                      <a:solidFill>
                        <a:srgbClr val="414E77"/>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extLst>
                  <a:ext uri="{0D108BD9-81ED-4DB2-BD59-A6C34878D82A}">
                    <a16:rowId xmlns:a16="http://schemas.microsoft.com/office/drawing/2014/main" val="10001"/>
                  </a:ext>
                </a:extLst>
              </a:tr>
              <a:tr h="628525">
                <a:tc>
                  <a:txBody>
                    <a:bodyPr/>
                    <a:lstStyle/>
                    <a:p>
                      <a:pPr marL="0" marR="0" lvl="0" indent="0" algn="l" rtl="0">
                        <a:spcBef>
                          <a:spcPts val="0"/>
                        </a:spcBef>
                        <a:spcAft>
                          <a:spcPts val="0"/>
                        </a:spcAft>
                        <a:buNone/>
                      </a:pPr>
                      <a:r>
                        <a:rPr lang="es-ES" sz="1200" b="0" i="0" u="none" strike="noStrike" cap="none">
                          <a:solidFill>
                            <a:srgbClr val="374C81"/>
                          </a:solidFill>
                          <a:latin typeface="Century Gothic"/>
                          <a:ea typeface="Century Gothic"/>
                          <a:cs typeface="Century Gothic"/>
                          <a:sym typeface="Century Gothic"/>
                        </a:rPr>
                        <a:t>Los estudiantes comenzarán a tomar cursos de crédito dual en el noveno grado​</a:t>
                      </a:r>
                      <a:endParaRPr sz="1300" b="0" i="0" u="none" strike="noStrike" cap="none">
                        <a:solidFill>
                          <a:srgbClr val="374C81"/>
                        </a:solidFill>
                      </a:endParaRPr>
                    </a:p>
                  </a:txBody>
                  <a:tcPr marL="66300" marR="66300" marT="33150" marB="33150">
                    <a:lnL w="9525" cap="flat" cmpd="sng">
                      <a:solidFill>
                        <a:srgbClr val="414E77"/>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s-ES" sz="1200" b="0" i="0" u="none" strike="noStrike" cap="none">
                          <a:solidFill>
                            <a:srgbClr val="374C81"/>
                          </a:solidFill>
                          <a:latin typeface="Century Gothic"/>
                          <a:ea typeface="Century Gothic"/>
                          <a:cs typeface="Century Gothic"/>
                          <a:sym typeface="Century Gothic"/>
                        </a:rPr>
                        <a:t>Los estudiantes comenzarán a tomar cursos de crédito dual en el noveno grado.​</a:t>
                      </a:r>
                      <a:endParaRPr sz="1300" b="0" i="0" u="none" strike="noStrike" cap="none">
                        <a:solidFill>
                          <a:srgbClr val="374C81"/>
                        </a:solidFill>
                      </a:endParaRPr>
                    </a:p>
                  </a:txBody>
                  <a:tcPr marL="66300" marR="66300" marT="33150" marB="331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s-ES" sz="1200" b="0" i="0" u="none" strike="noStrike" cap="none">
                          <a:solidFill>
                            <a:srgbClr val="374C81"/>
                          </a:solidFill>
                          <a:latin typeface="Century Gothic"/>
                          <a:ea typeface="Century Gothic"/>
                          <a:cs typeface="Century Gothic"/>
                          <a:sym typeface="Century Gothic"/>
                        </a:rPr>
                        <a:t>Los estudiantes pueden comenzar a tomar cursos de crédito dual en el noveno grado.​</a:t>
                      </a:r>
                      <a:endParaRPr sz="1300" b="0" i="0" u="none" strike="noStrike" cap="none">
                        <a:solidFill>
                          <a:srgbClr val="374C81"/>
                        </a:solidFill>
                      </a:endParaRPr>
                    </a:p>
                  </a:txBody>
                  <a:tcPr marL="66300" marR="66300" marT="33150" marB="33150">
                    <a:lnL w="12700" cap="flat" cmpd="sng">
                      <a:solidFill>
                        <a:srgbClr val="FFFFFF"/>
                      </a:solidFill>
                      <a:prstDash val="solid"/>
                      <a:round/>
                      <a:headEnd type="none" w="sm" len="sm"/>
                      <a:tailEnd type="none" w="sm" len="sm"/>
                    </a:lnL>
                    <a:lnR w="9525" cap="flat" cmpd="sng">
                      <a:solidFill>
                        <a:srgbClr val="414E77"/>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extLst>
                  <a:ext uri="{0D108BD9-81ED-4DB2-BD59-A6C34878D82A}">
                    <a16:rowId xmlns:a16="http://schemas.microsoft.com/office/drawing/2014/main" val="10002"/>
                  </a:ext>
                </a:extLst>
              </a:tr>
              <a:tr h="628525">
                <a:tc>
                  <a:txBody>
                    <a:bodyPr/>
                    <a:lstStyle/>
                    <a:p>
                      <a:pPr marL="0" marR="0" lvl="0" indent="0" algn="l" rtl="0">
                        <a:spcBef>
                          <a:spcPts val="0"/>
                        </a:spcBef>
                        <a:spcAft>
                          <a:spcPts val="0"/>
                        </a:spcAft>
                        <a:buNone/>
                      </a:pPr>
                      <a:r>
                        <a:rPr lang="es-ES" sz="1200" b="0" i="0" u="none" strike="noStrike" cap="none">
                          <a:solidFill>
                            <a:srgbClr val="374C81"/>
                          </a:solidFill>
                          <a:latin typeface="Century Gothic"/>
                          <a:ea typeface="Century Gothic"/>
                          <a:cs typeface="Century Gothic"/>
                          <a:sym typeface="Century Gothic"/>
                        </a:rPr>
                        <a:t>Los estudiantes se agruparán en cursos académicos con otros estudiantes de ECHS​</a:t>
                      </a:r>
                      <a:endParaRPr sz="1300" b="0" i="0" u="none" strike="noStrike" cap="none">
                        <a:solidFill>
                          <a:srgbClr val="374C81"/>
                        </a:solidFill>
                      </a:endParaRPr>
                    </a:p>
                  </a:txBody>
                  <a:tcPr marL="66300" marR="66300" marT="33150" marB="33150">
                    <a:lnL w="9525" cap="flat" cmpd="sng">
                      <a:solidFill>
                        <a:srgbClr val="414E77"/>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s-ES" sz="1200" b="0" i="0" u="none" strike="noStrike" cap="none">
                          <a:solidFill>
                            <a:srgbClr val="374C81"/>
                          </a:solidFill>
                          <a:latin typeface="Century Gothic"/>
                          <a:ea typeface="Century Gothic"/>
                          <a:cs typeface="Century Gothic"/>
                          <a:sym typeface="Century Gothic"/>
                        </a:rPr>
                        <a:t>Los estudiantes se agruparán en cursos académicos con otros estudiantes de P-TECH​</a:t>
                      </a:r>
                      <a:endParaRPr sz="1300" b="0" i="0" u="none" strike="noStrike" cap="none">
                        <a:solidFill>
                          <a:srgbClr val="374C81"/>
                        </a:solidFill>
                      </a:endParaRPr>
                    </a:p>
                  </a:txBody>
                  <a:tcPr marL="66300" marR="66300" marT="33150" marB="331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s-ES" sz="1200" b="0" i="0" u="none" strike="noStrike" cap="none">
                          <a:solidFill>
                            <a:srgbClr val="374C81"/>
                          </a:solidFill>
                          <a:latin typeface="Century Gothic"/>
                          <a:ea typeface="Century Gothic"/>
                          <a:cs typeface="Century Gothic"/>
                          <a:sym typeface="Century Gothic"/>
                        </a:rPr>
                        <a:t>Los estudiantes tomarán cursos con todos los demás estudiantes.​</a:t>
                      </a:r>
                      <a:endParaRPr sz="1300" b="0" i="0" u="none" strike="noStrike" cap="none">
                        <a:solidFill>
                          <a:srgbClr val="374C81"/>
                        </a:solidFill>
                      </a:endParaRPr>
                    </a:p>
                  </a:txBody>
                  <a:tcPr marL="66300" marR="66300" marT="33150" marB="33150">
                    <a:lnL w="12700" cap="flat" cmpd="sng">
                      <a:solidFill>
                        <a:srgbClr val="FFFFFF"/>
                      </a:solidFill>
                      <a:prstDash val="solid"/>
                      <a:round/>
                      <a:headEnd type="none" w="sm" len="sm"/>
                      <a:tailEnd type="none" w="sm" len="sm"/>
                    </a:lnL>
                    <a:lnR w="9525" cap="flat" cmpd="sng">
                      <a:solidFill>
                        <a:srgbClr val="414E77"/>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extLst>
                  <a:ext uri="{0D108BD9-81ED-4DB2-BD59-A6C34878D82A}">
                    <a16:rowId xmlns:a16="http://schemas.microsoft.com/office/drawing/2014/main" val="10003"/>
                  </a:ext>
                </a:extLst>
              </a:tr>
              <a:tr h="442050">
                <a:tc>
                  <a:txBody>
                    <a:bodyPr/>
                    <a:lstStyle/>
                    <a:p>
                      <a:pPr marL="0" marR="0" lvl="0" indent="0" algn="l" rtl="0">
                        <a:spcBef>
                          <a:spcPts val="0"/>
                        </a:spcBef>
                        <a:spcAft>
                          <a:spcPts val="0"/>
                        </a:spcAft>
                        <a:buNone/>
                      </a:pPr>
                      <a:r>
                        <a:rPr lang="es-ES" sz="1200" b="0" i="0" u="none" strike="noStrike" cap="none">
                          <a:solidFill>
                            <a:srgbClr val="374C81"/>
                          </a:solidFill>
                          <a:latin typeface="Century Gothic"/>
                          <a:ea typeface="Century Gothic"/>
                          <a:cs typeface="Century Gothic"/>
                          <a:sym typeface="Century Gothic"/>
                        </a:rPr>
                        <a:t>Los estudiantes recibirán apoyo adicional a través de AVID​</a:t>
                      </a:r>
                      <a:endParaRPr sz="1300" b="0" i="0" u="none" strike="noStrike" cap="none">
                        <a:solidFill>
                          <a:srgbClr val="374C81"/>
                        </a:solidFill>
                      </a:endParaRPr>
                    </a:p>
                  </a:txBody>
                  <a:tcPr marL="66300" marR="66300" marT="33150" marB="33150">
                    <a:lnL w="9525" cap="flat" cmpd="sng">
                      <a:solidFill>
                        <a:srgbClr val="414E77"/>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s-ES" sz="1200" b="0" i="0" u="none" strike="noStrike" cap="none">
                          <a:solidFill>
                            <a:srgbClr val="374C81"/>
                          </a:solidFill>
                          <a:latin typeface="Century Gothic"/>
                          <a:ea typeface="Century Gothic"/>
                          <a:cs typeface="Century Gothic"/>
                          <a:sym typeface="Century Gothic"/>
                        </a:rPr>
                        <a:t>Los estudiantes recibirán apoyo adicional a través de AVID​</a:t>
                      </a:r>
                      <a:endParaRPr sz="1300" b="0" i="0" u="none" strike="noStrike" cap="none">
                        <a:solidFill>
                          <a:srgbClr val="374C81"/>
                        </a:solidFill>
                      </a:endParaRPr>
                    </a:p>
                  </a:txBody>
                  <a:tcPr marL="66300" marR="66300" marT="33150" marB="331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s-ES" sz="1200" b="0" i="0" u="none" strike="noStrike" cap="none">
                          <a:solidFill>
                            <a:srgbClr val="374C81"/>
                          </a:solidFill>
                          <a:latin typeface="Century Gothic"/>
                          <a:ea typeface="Century Gothic"/>
                          <a:cs typeface="Century Gothic"/>
                          <a:sym typeface="Century Gothic"/>
                        </a:rPr>
                        <a:t>AVID no está disponible​</a:t>
                      </a:r>
                      <a:endParaRPr sz="1300" b="0" i="0" u="none" strike="noStrike" cap="none">
                        <a:solidFill>
                          <a:srgbClr val="374C81"/>
                        </a:solidFill>
                      </a:endParaRPr>
                    </a:p>
                  </a:txBody>
                  <a:tcPr marL="66300" marR="66300" marT="33150" marB="33150">
                    <a:lnL w="12700" cap="flat" cmpd="sng">
                      <a:solidFill>
                        <a:srgbClr val="FFFFFF"/>
                      </a:solidFill>
                      <a:prstDash val="solid"/>
                      <a:round/>
                      <a:headEnd type="none" w="sm" len="sm"/>
                      <a:tailEnd type="none" w="sm" len="sm"/>
                    </a:lnL>
                    <a:lnR w="9525" cap="flat" cmpd="sng">
                      <a:solidFill>
                        <a:srgbClr val="414E77"/>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extLst>
                  <a:ext uri="{0D108BD9-81ED-4DB2-BD59-A6C34878D82A}">
                    <a16:rowId xmlns:a16="http://schemas.microsoft.com/office/drawing/2014/main" val="10004"/>
                  </a:ext>
                </a:extLst>
              </a:tr>
              <a:tr h="808100">
                <a:tc>
                  <a:txBody>
                    <a:bodyPr/>
                    <a:lstStyle/>
                    <a:p>
                      <a:pPr marL="0" marR="0" lvl="0" indent="0" algn="l" rtl="0">
                        <a:spcBef>
                          <a:spcPts val="0"/>
                        </a:spcBef>
                        <a:spcAft>
                          <a:spcPts val="0"/>
                        </a:spcAft>
                        <a:buNone/>
                      </a:pPr>
                      <a:r>
                        <a:rPr lang="es-ES" sz="1200" b="0" i="0" u="none" strike="noStrike" cap="none">
                          <a:solidFill>
                            <a:srgbClr val="374C81"/>
                          </a:solidFill>
                          <a:latin typeface="Century Gothic"/>
                          <a:ea typeface="Century Gothic"/>
                          <a:cs typeface="Century Gothic"/>
                          <a:sym typeface="Century Gothic"/>
                        </a:rPr>
                        <a:t>La expectativa es que todos los estudiantes se gradúen con un </a:t>
                      </a:r>
                      <a:r>
                        <a:rPr lang="es-ES" sz="1200">
                          <a:solidFill>
                            <a:srgbClr val="374C81"/>
                          </a:solidFill>
                          <a:latin typeface="Century Gothic"/>
                          <a:ea typeface="Century Gothic"/>
                          <a:cs typeface="Century Gothic"/>
                          <a:sym typeface="Century Gothic"/>
                        </a:rPr>
                        <a:t>diploma</a:t>
                      </a:r>
                      <a:r>
                        <a:rPr lang="es-ES" sz="1200" b="0" i="0" u="none" strike="noStrike" cap="none">
                          <a:solidFill>
                            <a:srgbClr val="374C81"/>
                          </a:solidFill>
                          <a:latin typeface="Century Gothic"/>
                          <a:ea typeface="Century Gothic"/>
                          <a:cs typeface="Century Gothic"/>
                          <a:sym typeface="Century Gothic"/>
                        </a:rPr>
                        <a:t> de asociado​</a:t>
                      </a:r>
                      <a:endParaRPr sz="1300" b="0" i="0" u="none" strike="noStrike" cap="none">
                        <a:solidFill>
                          <a:srgbClr val="374C81"/>
                        </a:solidFill>
                      </a:endParaRPr>
                    </a:p>
                  </a:txBody>
                  <a:tcPr marL="66300" marR="66300" marT="33150" marB="33150">
                    <a:lnL w="9525" cap="flat" cmpd="sng">
                      <a:solidFill>
                        <a:srgbClr val="414E77"/>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s-ES" sz="1200" b="0" i="0" u="none" strike="noStrike" cap="none">
                          <a:solidFill>
                            <a:srgbClr val="374C81"/>
                          </a:solidFill>
                          <a:latin typeface="Century Gothic"/>
                          <a:ea typeface="Century Gothic"/>
                          <a:cs typeface="Century Gothic"/>
                          <a:sym typeface="Century Gothic"/>
                        </a:rPr>
                        <a:t>La expectativa es que todos los estudiantes se gradúen con un </a:t>
                      </a:r>
                      <a:r>
                        <a:rPr lang="es-ES" sz="1200">
                          <a:solidFill>
                            <a:srgbClr val="374C81"/>
                          </a:solidFill>
                          <a:latin typeface="Century Gothic"/>
                          <a:ea typeface="Century Gothic"/>
                          <a:cs typeface="Century Gothic"/>
                          <a:sym typeface="Century Gothic"/>
                        </a:rPr>
                        <a:t>diploma</a:t>
                      </a:r>
                      <a:r>
                        <a:rPr lang="es-ES" sz="1200" b="0" i="0" u="none" strike="noStrike" cap="none">
                          <a:solidFill>
                            <a:srgbClr val="374C81"/>
                          </a:solidFill>
                          <a:latin typeface="Century Gothic"/>
                          <a:ea typeface="Century Gothic"/>
                          <a:cs typeface="Century Gothic"/>
                          <a:sym typeface="Century Gothic"/>
                        </a:rPr>
                        <a:t> de asociado y/o un credencial laboral​</a:t>
                      </a:r>
                      <a:endParaRPr sz="1300" b="0" i="0" u="none" strike="noStrike" cap="none">
                        <a:solidFill>
                          <a:srgbClr val="374C81"/>
                        </a:solidFill>
                      </a:endParaRPr>
                    </a:p>
                  </a:txBody>
                  <a:tcPr marL="66300" marR="66300" marT="33150" marB="331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s-ES" sz="1200" b="0" i="0" u="none" strike="noStrike" cap="none">
                          <a:solidFill>
                            <a:srgbClr val="374C81"/>
                          </a:solidFill>
                          <a:latin typeface="Century Gothic"/>
                          <a:ea typeface="Century Gothic"/>
                          <a:cs typeface="Century Gothic"/>
                          <a:sym typeface="Century Gothic"/>
                        </a:rPr>
                        <a:t>El estudiante puede obtener hasta un </a:t>
                      </a:r>
                      <a:r>
                        <a:rPr lang="es-ES" sz="1200">
                          <a:solidFill>
                            <a:srgbClr val="374C81"/>
                          </a:solidFill>
                          <a:latin typeface="Century Gothic"/>
                          <a:ea typeface="Century Gothic"/>
                          <a:cs typeface="Century Gothic"/>
                          <a:sym typeface="Century Gothic"/>
                        </a:rPr>
                        <a:t>diploma</a:t>
                      </a:r>
                      <a:r>
                        <a:rPr lang="es-ES" sz="1200" b="0" i="0" u="none" strike="noStrike" cap="none">
                          <a:solidFill>
                            <a:srgbClr val="374C81"/>
                          </a:solidFill>
                          <a:latin typeface="Century Gothic"/>
                          <a:ea typeface="Century Gothic"/>
                          <a:cs typeface="Century Gothic"/>
                          <a:sym typeface="Century Gothic"/>
                        </a:rPr>
                        <a:t> de asociado​</a:t>
                      </a:r>
                      <a:endParaRPr sz="1300" b="0" i="0" u="none" strike="noStrike" cap="none">
                        <a:solidFill>
                          <a:srgbClr val="374C81"/>
                        </a:solidFill>
                      </a:endParaRPr>
                    </a:p>
                  </a:txBody>
                  <a:tcPr marL="66300" marR="66300" marT="33150" marB="33150">
                    <a:lnL w="12700" cap="flat" cmpd="sng">
                      <a:solidFill>
                        <a:srgbClr val="FFFFFF"/>
                      </a:solidFill>
                      <a:prstDash val="solid"/>
                      <a:round/>
                      <a:headEnd type="none" w="sm" len="sm"/>
                      <a:tailEnd type="none" w="sm" len="sm"/>
                    </a:lnL>
                    <a:lnR w="9525" cap="flat" cmpd="sng">
                      <a:solidFill>
                        <a:srgbClr val="414E77"/>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extLst>
                  <a:ext uri="{0D108BD9-81ED-4DB2-BD59-A6C34878D82A}">
                    <a16:rowId xmlns:a16="http://schemas.microsoft.com/office/drawing/2014/main" val="10005"/>
                  </a:ext>
                </a:extLst>
              </a:tr>
              <a:tr h="442050">
                <a:tc>
                  <a:txBody>
                    <a:bodyPr/>
                    <a:lstStyle/>
                    <a:p>
                      <a:pPr marL="0" marR="0" lvl="0" indent="0" algn="l" rtl="0">
                        <a:spcBef>
                          <a:spcPts val="0"/>
                        </a:spcBef>
                        <a:spcAft>
                          <a:spcPts val="0"/>
                        </a:spcAft>
                        <a:buNone/>
                      </a:pPr>
                      <a:r>
                        <a:rPr lang="es-ES" sz="1200" b="0" i="0" u="none" strike="noStrike" cap="none">
                          <a:solidFill>
                            <a:srgbClr val="374C81"/>
                          </a:solidFill>
                          <a:latin typeface="Century Gothic"/>
                          <a:ea typeface="Century Gothic"/>
                          <a:cs typeface="Century Gothic"/>
                          <a:sym typeface="Century Gothic"/>
                        </a:rPr>
                        <a:t>El estudio del trabajo puede ser parte del programa.​</a:t>
                      </a:r>
                      <a:endParaRPr sz="1300" b="0" i="0" u="none" strike="noStrike" cap="none">
                        <a:solidFill>
                          <a:srgbClr val="374C81"/>
                        </a:solidFill>
                      </a:endParaRPr>
                    </a:p>
                  </a:txBody>
                  <a:tcPr marL="66300" marR="66300" marT="33150" marB="33150">
                    <a:lnL w="9525" cap="flat" cmpd="sng">
                      <a:solidFill>
                        <a:srgbClr val="414E77"/>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s-ES" sz="1200" b="0" i="0" u="none" strike="noStrike" cap="none">
                          <a:solidFill>
                            <a:srgbClr val="374C81"/>
                          </a:solidFill>
                          <a:latin typeface="Century Gothic"/>
                          <a:ea typeface="Century Gothic"/>
                          <a:cs typeface="Century Gothic"/>
                          <a:sym typeface="Century Gothic"/>
                        </a:rPr>
                        <a:t>El estudio del trabajo será parte del programa.​</a:t>
                      </a:r>
                      <a:endParaRPr sz="1300" b="0" i="0" u="none" strike="noStrike" cap="none">
                        <a:solidFill>
                          <a:srgbClr val="374C81"/>
                        </a:solidFill>
                      </a:endParaRPr>
                    </a:p>
                  </a:txBody>
                  <a:tcPr marL="66300" marR="66300" marT="33150" marB="331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s-ES" sz="1200" b="0" i="0" u="none" strike="noStrike" cap="none">
                          <a:solidFill>
                            <a:srgbClr val="374C81"/>
                          </a:solidFill>
                          <a:latin typeface="Century Gothic"/>
                          <a:ea typeface="Century Gothic"/>
                          <a:cs typeface="Century Gothic"/>
                          <a:sym typeface="Century Gothic"/>
                        </a:rPr>
                        <a:t>El estudio del trabajo puede ser parte del programa.​</a:t>
                      </a:r>
                      <a:endParaRPr sz="1300" b="0" i="0" u="none" strike="noStrike" cap="none">
                        <a:solidFill>
                          <a:srgbClr val="374C81"/>
                        </a:solidFill>
                      </a:endParaRPr>
                    </a:p>
                  </a:txBody>
                  <a:tcPr marL="66300" marR="66300" marT="33150" marB="33150">
                    <a:lnL w="12700" cap="flat" cmpd="sng">
                      <a:solidFill>
                        <a:srgbClr val="FFFFFF"/>
                      </a:solidFill>
                      <a:prstDash val="solid"/>
                      <a:round/>
                      <a:headEnd type="none" w="sm" len="sm"/>
                      <a:tailEnd type="none" w="sm" len="sm"/>
                    </a:lnL>
                    <a:lnR w="9525" cap="flat" cmpd="sng">
                      <a:solidFill>
                        <a:srgbClr val="414E77"/>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extLst>
                  <a:ext uri="{0D108BD9-81ED-4DB2-BD59-A6C34878D82A}">
                    <a16:rowId xmlns:a16="http://schemas.microsoft.com/office/drawing/2014/main" val="10006"/>
                  </a:ext>
                </a:extLst>
              </a:tr>
              <a:tr h="442050">
                <a:tc>
                  <a:txBody>
                    <a:bodyPr/>
                    <a:lstStyle/>
                    <a:p>
                      <a:pPr marL="0" marR="0" lvl="0" indent="0" algn="l" rtl="0">
                        <a:spcBef>
                          <a:spcPts val="0"/>
                        </a:spcBef>
                        <a:spcAft>
                          <a:spcPts val="0"/>
                        </a:spcAft>
                        <a:buNone/>
                      </a:pPr>
                      <a:r>
                        <a:rPr lang="es-ES" sz="1200" b="0" i="0" u="none" strike="noStrike" cap="none">
                          <a:solidFill>
                            <a:srgbClr val="374C81"/>
                          </a:solidFill>
                          <a:latin typeface="Century Gothic"/>
                          <a:ea typeface="Century Gothic"/>
                          <a:cs typeface="Century Gothic"/>
                          <a:sym typeface="Century Gothic"/>
                        </a:rPr>
                        <a:t>Programas de mentores pueden estar disponibles​</a:t>
                      </a:r>
                      <a:endParaRPr sz="1300" b="0" i="0" u="none" strike="noStrike" cap="none">
                        <a:solidFill>
                          <a:srgbClr val="374C81"/>
                        </a:solidFill>
                      </a:endParaRPr>
                    </a:p>
                  </a:txBody>
                  <a:tcPr marL="66300" marR="66300" marT="33150" marB="33150">
                    <a:lnL w="9525" cap="flat" cmpd="sng">
                      <a:solidFill>
                        <a:srgbClr val="414E77"/>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s-ES" sz="1200" b="0" i="0" u="none" strike="noStrike" cap="none">
                          <a:solidFill>
                            <a:srgbClr val="374C81"/>
                          </a:solidFill>
                          <a:latin typeface="Century Gothic"/>
                          <a:ea typeface="Century Gothic"/>
                          <a:cs typeface="Century Gothic"/>
                          <a:sym typeface="Century Gothic"/>
                        </a:rPr>
                        <a:t>Programas de mentores estarán disponibles​</a:t>
                      </a:r>
                      <a:endParaRPr sz="1300" b="0" i="0" u="none" strike="noStrike" cap="none">
                        <a:solidFill>
                          <a:srgbClr val="374C81"/>
                        </a:solidFill>
                      </a:endParaRPr>
                    </a:p>
                  </a:txBody>
                  <a:tcPr marL="66300" marR="66300" marT="33150" marB="331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s-ES" sz="1200" b="0" i="0" u="none" strike="noStrike" cap="none">
                          <a:solidFill>
                            <a:srgbClr val="374C81"/>
                          </a:solidFill>
                          <a:latin typeface="Century Gothic"/>
                          <a:ea typeface="Century Gothic"/>
                          <a:cs typeface="Century Gothic"/>
                          <a:sym typeface="Century Gothic"/>
                        </a:rPr>
                        <a:t>Programas de mentores pueden estar disponibles​</a:t>
                      </a:r>
                      <a:endParaRPr sz="1300" b="0" i="0" u="none" strike="noStrike" cap="none">
                        <a:solidFill>
                          <a:srgbClr val="374C81"/>
                        </a:solidFill>
                      </a:endParaRPr>
                    </a:p>
                  </a:txBody>
                  <a:tcPr marL="66300" marR="66300" marT="33150" marB="33150">
                    <a:lnL w="12700" cap="flat" cmpd="sng">
                      <a:solidFill>
                        <a:srgbClr val="FFFFFF"/>
                      </a:solidFill>
                      <a:prstDash val="solid"/>
                      <a:round/>
                      <a:headEnd type="none" w="sm" len="sm"/>
                      <a:tailEnd type="none" w="sm" len="sm"/>
                    </a:lnL>
                    <a:lnR w="9525" cap="flat" cmpd="sng">
                      <a:solidFill>
                        <a:srgbClr val="414E77"/>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201" name="Google Shape;201;p25"/>
          <p:cNvSpPr/>
          <p:nvPr/>
        </p:nvSpPr>
        <p:spPr>
          <a:xfrm>
            <a:off x="-1124029" y="-224311"/>
            <a:ext cx="15419100" cy="64633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Times New Roman"/>
              <a:buNone/>
            </a:pPr>
            <a:r>
              <a:rPr lang="es-E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6"/>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s-ES" sz="4000"/>
              <a:t>																		</a:t>
            </a:r>
            <a:r>
              <a:rPr lang="es-ES"/>
              <a:t/>
            </a:r>
            <a:br>
              <a:rPr lang="es-ES"/>
            </a:br>
            <a:r>
              <a:rPr lang="es-ES" sz="3300" b="1"/>
              <a:t>High School Choice Slip- para estudiantes de octavo grado</a:t>
            </a:r>
            <a:r>
              <a:rPr lang="es-ES"/>
              <a:t/>
            </a:r>
            <a:br>
              <a:rPr lang="es-ES"/>
            </a:br>
            <a:r>
              <a:rPr lang="es-ES"/>
              <a:t/>
            </a:r>
            <a:br>
              <a:rPr lang="es-ES"/>
            </a:br>
            <a:r>
              <a:rPr lang="es-ES"/>
              <a:t/>
            </a:r>
            <a:br>
              <a:rPr lang="es-ES"/>
            </a:br>
            <a:endParaRPr/>
          </a:p>
        </p:txBody>
      </p:sp>
      <p:sp>
        <p:nvSpPr>
          <p:cNvPr id="207" name="Google Shape;207;p26"/>
          <p:cNvSpPr txBox="1">
            <a:spLocks noGrp="1"/>
          </p:cNvSpPr>
          <p:nvPr>
            <p:ph type="body" idx="1"/>
          </p:nvPr>
        </p:nvSpPr>
        <p:spPr>
          <a:xfrm>
            <a:off x="838200" y="1825625"/>
            <a:ext cx="10515600" cy="4351338"/>
          </a:xfrm>
          <a:prstGeom prst="rect">
            <a:avLst/>
          </a:prstGeom>
          <a:solidFill>
            <a:srgbClr val="AEABAB"/>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000"/>
              <a:buNone/>
            </a:pPr>
            <a:r>
              <a:rPr lang="es-ES" sz="3000" b="1">
                <a:latin typeface="Calibri"/>
                <a:ea typeface="Calibri"/>
                <a:cs typeface="Calibri"/>
                <a:sym typeface="Calibri"/>
              </a:rPr>
              <a:t>Programa de atletismo de la escuela secundaria</a:t>
            </a:r>
            <a:r>
              <a:rPr lang="es-ES" sz="3000">
                <a:latin typeface="Calibri"/>
                <a:ea typeface="Calibri"/>
                <a:cs typeface="Calibri"/>
                <a:sym typeface="Calibri"/>
              </a:rPr>
              <a:t>:</a:t>
            </a:r>
            <a:endParaRPr/>
          </a:p>
          <a:p>
            <a:pPr marL="0" lvl="0" indent="0" algn="l" rtl="0">
              <a:lnSpc>
                <a:spcPct val="90000"/>
              </a:lnSpc>
              <a:spcBef>
                <a:spcPts val="1000"/>
              </a:spcBef>
              <a:spcAft>
                <a:spcPts val="0"/>
              </a:spcAft>
              <a:buClr>
                <a:schemeClr val="dk1"/>
              </a:buClr>
              <a:buSzPts val="3000"/>
              <a:buNone/>
            </a:pPr>
            <a:r>
              <a:rPr lang="es-ES" sz="3000">
                <a:latin typeface="Calibri"/>
                <a:ea typeface="Calibri"/>
                <a:cs typeface="Calibri"/>
                <a:sym typeface="Calibri"/>
              </a:rPr>
              <a:t>1.  </a:t>
            </a:r>
            <a:r>
              <a:rPr lang="es-ES">
                <a:latin typeface="Calibri"/>
                <a:ea typeface="Calibri"/>
                <a:cs typeface="Calibri"/>
                <a:sym typeface="Calibri"/>
              </a:rPr>
              <a:t>El BISD y la UIL exigen que cada estudiante tenga un paquete físico deportivo y un paquete completo de participación que incluya historia clínica, en su lugar antes de la 1a práctica de un deporte cada año y antes de ser lugar en un período de clase atlética.</a:t>
            </a:r>
            <a:endParaRPr/>
          </a:p>
          <a:p>
            <a:pPr marL="0" lvl="0" indent="0" algn="l" rtl="0">
              <a:lnSpc>
                <a:spcPct val="90000"/>
              </a:lnSpc>
              <a:spcBef>
                <a:spcPts val="1000"/>
              </a:spcBef>
              <a:spcAft>
                <a:spcPts val="0"/>
              </a:spcAft>
              <a:buClr>
                <a:schemeClr val="dk1"/>
              </a:buClr>
              <a:buSzPts val="2800"/>
              <a:buNone/>
            </a:pPr>
            <a:r>
              <a:rPr lang="es-ES">
                <a:latin typeface="Calibri"/>
                <a:ea typeface="Calibri"/>
                <a:cs typeface="Calibri"/>
                <a:sym typeface="Calibri"/>
              </a:rPr>
              <a:t>2.  Cualquier estudiante que desee participar en el atletismo debe ponerse en contacto con su coordinador de atletismo de la escuela  secundaria para obtener información sobre el programa de pesas de verano y el horario de acondicionamiento y los campamentos del primer año.</a:t>
            </a:r>
            <a:endParaRPr/>
          </a:p>
          <a:p>
            <a:pPr marL="514350" lvl="0" indent="-336550" algn="l" rtl="0">
              <a:lnSpc>
                <a:spcPct val="90000"/>
              </a:lnSpc>
              <a:spcBef>
                <a:spcPts val="1000"/>
              </a:spcBef>
              <a:spcAft>
                <a:spcPts val="0"/>
              </a:spcAft>
              <a:buClr>
                <a:schemeClr val="dk1"/>
              </a:buClr>
              <a:buSzPts val="2800"/>
              <a:buNone/>
            </a:pPr>
            <a:endParaRPr/>
          </a:p>
          <a:p>
            <a:pPr marL="514350" lvl="0" indent="-33655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7"/>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ES"/>
              <a:t>Listado de deportes de la escuela secundaria 2021-2022</a:t>
            </a:r>
            <a:endParaRPr/>
          </a:p>
        </p:txBody>
      </p:sp>
      <p:sp>
        <p:nvSpPr>
          <p:cNvPr id="213" name="Google Shape;213;p27"/>
          <p:cNvSpPr txBox="1">
            <a:spLocks noGrp="1"/>
          </p:cNvSpPr>
          <p:nvPr>
            <p:ph type="body" idx="1"/>
          </p:nvPr>
        </p:nvSpPr>
        <p:spPr>
          <a:xfrm>
            <a:off x="838200" y="1690688"/>
            <a:ext cx="10515600" cy="4351338"/>
          </a:xfrm>
          <a:prstGeom prst="rect">
            <a:avLst/>
          </a:prstGeom>
          <a:solidFill>
            <a:srgbClr val="AEABAB"/>
          </a:solid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endParaRPr sz="2400"/>
          </a:p>
          <a:p>
            <a:pPr marL="228600" lvl="0" indent="-7620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1200"/>
              <a:buNone/>
            </a:pPr>
            <a:endParaRPr sz="1200"/>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214" name="Google Shape;214;p27"/>
          <p:cNvSpPr txBox="1"/>
          <p:nvPr/>
        </p:nvSpPr>
        <p:spPr>
          <a:xfrm>
            <a:off x="1212668" y="2013165"/>
            <a:ext cx="337021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a:solidFill>
                  <a:schemeClr val="dk1"/>
                </a:solidFill>
                <a:latin typeface="Calibri"/>
                <a:ea typeface="Calibri"/>
                <a:cs typeface="Calibri"/>
                <a:sym typeface="Calibri"/>
              </a:rPr>
              <a:t>Fútbol Americano</a:t>
            </a:r>
            <a:endParaRPr/>
          </a:p>
        </p:txBody>
      </p:sp>
      <p:sp>
        <p:nvSpPr>
          <p:cNvPr id="215" name="Google Shape;215;p27"/>
          <p:cNvSpPr txBox="1"/>
          <p:nvPr/>
        </p:nvSpPr>
        <p:spPr>
          <a:xfrm>
            <a:off x="1212668" y="2649018"/>
            <a:ext cx="326353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a:solidFill>
                  <a:schemeClr val="dk1"/>
                </a:solidFill>
                <a:latin typeface="Calibri"/>
                <a:ea typeface="Calibri"/>
                <a:cs typeface="Calibri"/>
                <a:sym typeface="Calibri"/>
              </a:rPr>
              <a:t>Voleibol</a:t>
            </a:r>
            <a:endParaRPr/>
          </a:p>
        </p:txBody>
      </p:sp>
      <p:sp>
        <p:nvSpPr>
          <p:cNvPr id="216" name="Google Shape;216;p27"/>
          <p:cNvSpPr txBox="1"/>
          <p:nvPr/>
        </p:nvSpPr>
        <p:spPr>
          <a:xfrm>
            <a:off x="1212666" y="3217416"/>
            <a:ext cx="337021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a:solidFill>
                  <a:schemeClr val="dk1"/>
                </a:solidFill>
                <a:latin typeface="Calibri"/>
                <a:ea typeface="Calibri"/>
                <a:cs typeface="Calibri"/>
                <a:sym typeface="Calibri"/>
              </a:rPr>
              <a:t>Campo Traviesa</a:t>
            </a:r>
            <a:endParaRPr/>
          </a:p>
        </p:txBody>
      </p:sp>
      <p:sp>
        <p:nvSpPr>
          <p:cNvPr id="217" name="Google Shape;217;p27"/>
          <p:cNvSpPr txBox="1"/>
          <p:nvPr/>
        </p:nvSpPr>
        <p:spPr>
          <a:xfrm>
            <a:off x="1212668" y="3825733"/>
            <a:ext cx="337021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a:solidFill>
                  <a:schemeClr val="dk1"/>
                </a:solidFill>
                <a:latin typeface="Calibri"/>
                <a:ea typeface="Calibri"/>
                <a:cs typeface="Calibri"/>
                <a:sym typeface="Calibri"/>
              </a:rPr>
              <a:t>Tenis</a:t>
            </a:r>
            <a:endParaRPr/>
          </a:p>
        </p:txBody>
      </p:sp>
      <p:sp>
        <p:nvSpPr>
          <p:cNvPr id="218" name="Google Shape;218;p27"/>
          <p:cNvSpPr txBox="1"/>
          <p:nvPr/>
        </p:nvSpPr>
        <p:spPr>
          <a:xfrm>
            <a:off x="1212668" y="4405862"/>
            <a:ext cx="337021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a:solidFill>
                  <a:schemeClr val="dk1"/>
                </a:solidFill>
                <a:latin typeface="Calibri"/>
                <a:ea typeface="Calibri"/>
                <a:cs typeface="Calibri"/>
                <a:sym typeface="Calibri"/>
              </a:rPr>
              <a:t>Baloncesto</a:t>
            </a:r>
            <a:endParaRPr/>
          </a:p>
        </p:txBody>
      </p:sp>
      <p:sp>
        <p:nvSpPr>
          <p:cNvPr id="219" name="Google Shape;219;p27"/>
          <p:cNvSpPr txBox="1"/>
          <p:nvPr/>
        </p:nvSpPr>
        <p:spPr>
          <a:xfrm>
            <a:off x="1212668" y="4990637"/>
            <a:ext cx="337021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a:solidFill>
                  <a:schemeClr val="dk1"/>
                </a:solidFill>
                <a:latin typeface="Calibri"/>
                <a:ea typeface="Calibri"/>
                <a:cs typeface="Calibri"/>
                <a:sym typeface="Calibri"/>
              </a:rPr>
              <a:t>Fútbol</a:t>
            </a:r>
            <a:endParaRPr/>
          </a:p>
        </p:txBody>
      </p:sp>
      <p:sp>
        <p:nvSpPr>
          <p:cNvPr id="220" name="Google Shape;220;p27"/>
          <p:cNvSpPr txBox="1"/>
          <p:nvPr/>
        </p:nvSpPr>
        <p:spPr>
          <a:xfrm>
            <a:off x="5924007" y="2013165"/>
            <a:ext cx="337021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a:solidFill>
                  <a:schemeClr val="dk1"/>
                </a:solidFill>
                <a:latin typeface="Calibri"/>
                <a:ea typeface="Calibri"/>
                <a:cs typeface="Calibri"/>
                <a:sym typeface="Calibri"/>
              </a:rPr>
              <a:t>Béisbol</a:t>
            </a:r>
            <a:endParaRPr/>
          </a:p>
        </p:txBody>
      </p:sp>
      <p:sp>
        <p:nvSpPr>
          <p:cNvPr id="221" name="Google Shape;221;p27"/>
          <p:cNvSpPr txBox="1"/>
          <p:nvPr/>
        </p:nvSpPr>
        <p:spPr>
          <a:xfrm>
            <a:off x="5924007" y="2597940"/>
            <a:ext cx="337021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a:solidFill>
                  <a:schemeClr val="dk1"/>
                </a:solidFill>
                <a:latin typeface="Calibri"/>
                <a:ea typeface="Calibri"/>
                <a:cs typeface="Calibri"/>
                <a:sym typeface="Calibri"/>
              </a:rPr>
              <a:t>Softbol</a:t>
            </a:r>
            <a:endParaRPr/>
          </a:p>
        </p:txBody>
      </p:sp>
      <p:sp>
        <p:nvSpPr>
          <p:cNvPr id="222" name="Google Shape;222;p27"/>
          <p:cNvSpPr txBox="1"/>
          <p:nvPr/>
        </p:nvSpPr>
        <p:spPr>
          <a:xfrm>
            <a:off x="5924005" y="3233793"/>
            <a:ext cx="337021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a:solidFill>
                  <a:schemeClr val="dk1"/>
                </a:solidFill>
                <a:latin typeface="Calibri"/>
                <a:ea typeface="Calibri"/>
                <a:cs typeface="Calibri"/>
                <a:sym typeface="Calibri"/>
              </a:rPr>
              <a:t>Track and Field </a:t>
            </a:r>
            <a:endParaRPr/>
          </a:p>
        </p:txBody>
      </p:sp>
      <p:sp>
        <p:nvSpPr>
          <p:cNvPr id="223" name="Google Shape;223;p27"/>
          <p:cNvSpPr txBox="1"/>
          <p:nvPr/>
        </p:nvSpPr>
        <p:spPr>
          <a:xfrm>
            <a:off x="5924007" y="3802191"/>
            <a:ext cx="337021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a:solidFill>
                  <a:schemeClr val="dk1"/>
                </a:solidFill>
                <a:latin typeface="Calibri"/>
                <a:ea typeface="Calibri"/>
                <a:cs typeface="Calibri"/>
                <a:sym typeface="Calibri"/>
              </a:rPr>
              <a:t>Levantamiento</a:t>
            </a:r>
            <a:endParaRPr/>
          </a:p>
        </p:txBody>
      </p:sp>
      <p:sp>
        <p:nvSpPr>
          <p:cNvPr id="224" name="Google Shape;224;p27"/>
          <p:cNvSpPr txBox="1"/>
          <p:nvPr/>
        </p:nvSpPr>
        <p:spPr>
          <a:xfrm>
            <a:off x="5924007" y="4405862"/>
            <a:ext cx="337021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a:solidFill>
                  <a:schemeClr val="dk1"/>
                </a:solidFill>
                <a:latin typeface="Calibri"/>
                <a:ea typeface="Calibri"/>
                <a:cs typeface="Calibri"/>
                <a:sym typeface="Calibri"/>
              </a:rPr>
              <a:t>Natación</a:t>
            </a:r>
            <a:endParaRPr/>
          </a:p>
        </p:txBody>
      </p:sp>
      <p:sp>
        <p:nvSpPr>
          <p:cNvPr id="225" name="Google Shape;225;p27"/>
          <p:cNvSpPr txBox="1"/>
          <p:nvPr/>
        </p:nvSpPr>
        <p:spPr>
          <a:xfrm>
            <a:off x="5924007" y="4990636"/>
            <a:ext cx="337021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a:solidFill>
                  <a:schemeClr val="dk1"/>
                </a:solidFill>
                <a:latin typeface="Calibri"/>
                <a:ea typeface="Calibri"/>
                <a:cs typeface="Calibri"/>
                <a:sym typeface="Calibri"/>
              </a:rPr>
              <a:t>Golf</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p:nvPr/>
        </p:nvSpPr>
        <p:spPr>
          <a:xfrm>
            <a:off x="895927" y="1856220"/>
            <a:ext cx="10744200" cy="4544291"/>
          </a:xfrm>
          <a:prstGeom prst="rect">
            <a:avLst/>
          </a:prstGeom>
          <a:solidFill>
            <a:srgbClr val="AEABAB"/>
          </a:solidFill>
          <a:ln w="12700" cap="flat" cmpd="sng">
            <a:solidFill>
              <a:srgbClr val="AEABA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28"/>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ES"/>
              <a:t/>
            </a:r>
            <a:br>
              <a:rPr lang="es-ES"/>
            </a:br>
            <a:r>
              <a:rPr lang="es-ES"/>
              <a:t>      Información General</a:t>
            </a:r>
            <a:endParaRPr sz="5600" b="1"/>
          </a:p>
        </p:txBody>
      </p:sp>
      <p:sp>
        <p:nvSpPr>
          <p:cNvPr id="232" name="Google Shape;232;p28"/>
          <p:cNvSpPr txBox="1"/>
          <p:nvPr/>
        </p:nvSpPr>
        <p:spPr>
          <a:xfrm>
            <a:off x="1041114" y="1976876"/>
            <a:ext cx="4698711" cy="3693319"/>
          </a:xfrm>
          <a:prstGeom prst="rect">
            <a:avLst/>
          </a:prstGeom>
          <a:solidFill>
            <a:schemeClr val="lt1"/>
          </a:solid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a:buChar char="•"/>
            </a:pPr>
            <a:r>
              <a:rPr lang="es-ES" sz="1800">
                <a:solidFill>
                  <a:schemeClr val="dk1"/>
                </a:solidFill>
                <a:latin typeface="Calibri"/>
                <a:ea typeface="Calibri"/>
                <a:cs typeface="Calibri"/>
                <a:sym typeface="Calibri"/>
              </a:rPr>
              <a:t>Estudiantes se inscriben a cursos de CTE como parte de su horario escolar.  Los cursos de CTE cuentan como créditos electivos y requisitos para el endorsado educativo.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Arial"/>
              <a:buChar char="•"/>
            </a:pPr>
            <a:r>
              <a:rPr lang="es-ES" sz="1800">
                <a:solidFill>
                  <a:schemeClr val="dk1"/>
                </a:solidFill>
                <a:latin typeface="Calibri"/>
                <a:ea typeface="Calibri"/>
                <a:cs typeface="Calibri"/>
                <a:sym typeface="Calibri"/>
              </a:rPr>
              <a:t>La mayoría de las clases son de un periodo, pero hay algunos cursos de laboratorio como soldadura, medicina, etc... que requieren 2-3 periodos para los estudiantes en 11 y 12.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Arial"/>
              <a:buChar char="•"/>
            </a:pPr>
            <a:r>
              <a:rPr lang="es-ES" sz="1800">
                <a:solidFill>
                  <a:schemeClr val="dk1"/>
                </a:solidFill>
                <a:latin typeface="Calibri"/>
                <a:ea typeface="Calibri"/>
                <a:cs typeface="Calibri"/>
                <a:sym typeface="Calibri"/>
              </a:rPr>
              <a:t>Estudiantes tendrán la oportunidad de obtener certificaciones reconocidas por la industria.  </a:t>
            </a:r>
            <a:endParaRPr sz="1800">
              <a:solidFill>
                <a:schemeClr val="dk1"/>
              </a:solidFill>
              <a:latin typeface="Calibri"/>
              <a:ea typeface="Calibri"/>
              <a:cs typeface="Calibri"/>
              <a:sym typeface="Calibri"/>
            </a:endParaRPr>
          </a:p>
        </p:txBody>
      </p:sp>
      <p:pic>
        <p:nvPicPr>
          <p:cNvPr id="233" name="Google Shape;233;p28" descr="cid:image001.png@01D3B9E5.D42E9BB0"/>
          <p:cNvPicPr preferRelativeResize="0"/>
          <p:nvPr/>
        </p:nvPicPr>
        <p:blipFill rotWithShape="1">
          <a:blip r:embed="rId3">
            <a:alphaModFix/>
          </a:blip>
          <a:srcRect/>
          <a:stretch/>
        </p:blipFill>
        <p:spPr>
          <a:xfrm>
            <a:off x="1156854" y="487893"/>
            <a:ext cx="1131454" cy="1080025"/>
          </a:xfrm>
          <a:prstGeom prst="rect">
            <a:avLst/>
          </a:prstGeom>
          <a:noFill/>
          <a:ln>
            <a:noFill/>
          </a:ln>
        </p:spPr>
      </p:pic>
      <p:pic>
        <p:nvPicPr>
          <p:cNvPr id="234" name="Google Shape;234;p28"/>
          <p:cNvPicPr preferRelativeResize="0"/>
          <p:nvPr/>
        </p:nvPicPr>
        <p:blipFill rotWithShape="1">
          <a:blip r:embed="rId4">
            <a:alphaModFix/>
          </a:blip>
          <a:srcRect/>
          <a:stretch/>
        </p:blipFill>
        <p:spPr>
          <a:xfrm>
            <a:off x="5994400" y="2081651"/>
            <a:ext cx="5562596" cy="409342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9"/>
          <p:cNvSpPr/>
          <p:nvPr/>
        </p:nvSpPr>
        <p:spPr>
          <a:xfrm>
            <a:off x="838201" y="1902691"/>
            <a:ext cx="10515599" cy="4515526"/>
          </a:xfrm>
          <a:prstGeom prst="rect">
            <a:avLst/>
          </a:prstGeom>
          <a:solidFill>
            <a:srgbClr val="AEABAB"/>
          </a:solidFill>
          <a:ln w="12700" cap="flat" cmpd="sng">
            <a:solidFill>
              <a:srgbClr val="AEABA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29"/>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000"/>
              <a:buFont typeface="Calibri"/>
              <a:buNone/>
            </a:pPr>
            <a:r>
              <a:rPr lang="es-ES" sz="5000" b="1"/>
              <a:t>     Grupos de Carreras</a:t>
            </a:r>
            <a:endParaRPr/>
          </a:p>
        </p:txBody>
      </p:sp>
      <p:pic>
        <p:nvPicPr>
          <p:cNvPr id="241" name="Google Shape;241;p29" descr="cid:image001.png@01D3B9E5.D42E9BB0"/>
          <p:cNvPicPr preferRelativeResize="0"/>
          <p:nvPr/>
        </p:nvPicPr>
        <p:blipFill rotWithShape="1">
          <a:blip r:embed="rId3">
            <a:alphaModFix/>
          </a:blip>
          <a:srcRect/>
          <a:stretch/>
        </p:blipFill>
        <p:spPr>
          <a:xfrm>
            <a:off x="1178610" y="487893"/>
            <a:ext cx="1131454" cy="1080025"/>
          </a:xfrm>
          <a:prstGeom prst="rect">
            <a:avLst/>
          </a:prstGeom>
          <a:noFill/>
          <a:ln>
            <a:noFill/>
          </a:ln>
        </p:spPr>
      </p:pic>
      <p:pic>
        <p:nvPicPr>
          <p:cNvPr id="242" name="Google Shape;242;p29" descr="A picture containing graphical user interface&#10;&#10;Description automatically generated"/>
          <p:cNvPicPr preferRelativeResize="0">
            <a:picLocks noGrp="1"/>
          </p:cNvPicPr>
          <p:nvPr>
            <p:ph type="body" idx="1"/>
          </p:nvPr>
        </p:nvPicPr>
        <p:blipFill rotWithShape="1">
          <a:blip r:embed="rId4">
            <a:alphaModFix/>
          </a:blip>
          <a:srcRect/>
          <a:stretch/>
        </p:blipFill>
        <p:spPr>
          <a:xfrm>
            <a:off x="1636560" y="1900884"/>
            <a:ext cx="8307398" cy="4511264"/>
          </a:xfrm>
          <a:prstGeom prst="rect">
            <a:avLst/>
          </a:prstGeom>
          <a:solidFill>
            <a:srgbClr val="AEABAB"/>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0"/>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000"/>
              <a:buFont typeface="Calibri"/>
              <a:buNone/>
            </a:pPr>
            <a:r>
              <a:rPr lang="es-ES" sz="5000" b="1"/>
              <a:t>Academias de STAMP y SPACE </a:t>
            </a:r>
            <a:endParaRPr/>
          </a:p>
        </p:txBody>
      </p:sp>
      <p:sp>
        <p:nvSpPr>
          <p:cNvPr id="248" name="Google Shape;248;p30"/>
          <p:cNvSpPr/>
          <p:nvPr/>
        </p:nvSpPr>
        <p:spPr>
          <a:xfrm>
            <a:off x="838200" y="1805317"/>
            <a:ext cx="10509069" cy="4611824"/>
          </a:xfrm>
          <a:prstGeom prst="rect">
            <a:avLst/>
          </a:prstGeom>
          <a:solidFill>
            <a:srgbClr val="AEABAB"/>
          </a:solidFill>
          <a:ln w="12700" cap="flat" cmpd="sng">
            <a:solidFill>
              <a:srgbClr val="AEABA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9" name="Google Shape;249;p30">
            <a:hlinkClick r:id="rId3"/>
          </p:cNvPr>
          <p:cNvPicPr preferRelativeResize="0"/>
          <p:nvPr/>
        </p:nvPicPr>
        <p:blipFill rotWithShape="1">
          <a:blip r:embed="rId4">
            <a:alphaModFix/>
          </a:blip>
          <a:srcRect/>
          <a:stretch/>
        </p:blipFill>
        <p:spPr>
          <a:xfrm>
            <a:off x="8278086" y="1926006"/>
            <a:ext cx="2855778" cy="4370445"/>
          </a:xfrm>
          <a:prstGeom prst="rect">
            <a:avLst/>
          </a:prstGeom>
          <a:noFill/>
          <a:ln>
            <a:noFill/>
          </a:ln>
        </p:spPr>
      </p:pic>
      <p:sp>
        <p:nvSpPr>
          <p:cNvPr id="250" name="Google Shape;250;p30"/>
          <p:cNvSpPr/>
          <p:nvPr/>
        </p:nvSpPr>
        <p:spPr>
          <a:xfrm>
            <a:off x="1517525" y="5454916"/>
            <a:ext cx="6002348"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5400" b="1" u="sng" cap="none">
                <a:solidFill>
                  <a:srgbClr val="FEFEFE"/>
                </a:solidFill>
                <a:latin typeface="Calibri"/>
                <a:ea typeface="Calibri"/>
                <a:cs typeface="Calibri"/>
                <a:sym typeface="Calibri"/>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bisd.us/stampspace</a:t>
            </a:r>
            <a:endParaRPr sz="5400" b="1" cap="none">
              <a:solidFill>
                <a:srgbClr val="FEFEFE"/>
              </a:solidFill>
              <a:latin typeface="Calibri"/>
              <a:ea typeface="Calibri"/>
              <a:cs typeface="Calibri"/>
              <a:sym typeface="Calibri"/>
            </a:endParaRPr>
          </a:p>
        </p:txBody>
      </p:sp>
      <p:pic>
        <p:nvPicPr>
          <p:cNvPr id="251" name="Google Shape;251;p30" title="STAMP &amp;amp; SPACE Promo"/>
          <p:cNvPicPr preferRelativeResize="0"/>
          <p:nvPr/>
        </p:nvPicPr>
        <p:blipFill rotWithShape="1">
          <a:blip r:embed="rId6">
            <a:alphaModFix/>
          </a:blip>
          <a:srcRect/>
          <a:stretch/>
        </p:blipFill>
        <p:spPr>
          <a:xfrm>
            <a:off x="1288473" y="1926006"/>
            <a:ext cx="6617855" cy="372254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1"/>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000"/>
              <a:buFont typeface="Calibri"/>
              <a:buNone/>
            </a:pPr>
            <a:r>
              <a:rPr lang="es-ES" sz="4000"/>
              <a:t>J</a:t>
            </a:r>
            <a:r>
              <a:rPr lang="es-ES" sz="3900"/>
              <a:t>unior Reserve Officer Training Corps</a:t>
            </a:r>
            <a:r>
              <a:rPr lang="es-ES"/>
              <a:t/>
            </a:r>
            <a:br>
              <a:rPr lang="es-ES"/>
            </a:br>
            <a:r>
              <a:rPr lang="es-ES" sz="4000"/>
              <a:t>JROTC</a:t>
            </a:r>
            <a:endParaRPr sz="4000"/>
          </a:p>
        </p:txBody>
      </p:sp>
      <p:sp>
        <p:nvSpPr>
          <p:cNvPr id="257" name="Google Shape;257;p31"/>
          <p:cNvSpPr txBox="1">
            <a:spLocks noGrp="1"/>
          </p:cNvSpPr>
          <p:nvPr>
            <p:ph type="body" idx="1"/>
          </p:nvPr>
        </p:nvSpPr>
        <p:spPr>
          <a:xfrm>
            <a:off x="838200" y="1825625"/>
            <a:ext cx="10515600" cy="4351338"/>
          </a:xfrm>
          <a:prstGeom prst="rect">
            <a:avLst/>
          </a:prstGeom>
          <a:solidFill>
            <a:srgbClr val="AEABAB"/>
          </a:solid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s-ES">
                <a:latin typeface="Calibri"/>
                <a:ea typeface="Calibri"/>
                <a:cs typeface="Calibri"/>
                <a:sym typeface="Calibri"/>
              </a:rPr>
              <a:t>Es un programa regulado por las fuerzas armadas diseñado para ofrecer a los estudiantes de secundaria experiencias de liderazgo y motivarlos a convertirse en mejores ciudadanos estadounidenses.</a:t>
            </a: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Char char="•"/>
            </a:pPr>
            <a:r>
              <a:rPr lang="es-ES">
                <a:latin typeface="Calibri"/>
                <a:ea typeface="Calibri"/>
                <a:cs typeface="Calibri"/>
                <a:sym typeface="Calibri"/>
              </a:rPr>
              <a:t>Los estudiantes pueden obtener hasta 4 créditos para una especialización en servicios públicos.</a:t>
            </a: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Char char="•"/>
            </a:pPr>
            <a:r>
              <a:rPr lang="es-ES">
                <a:latin typeface="Calibri"/>
                <a:ea typeface="Calibri"/>
                <a:cs typeface="Calibri"/>
                <a:sym typeface="Calibri"/>
              </a:rPr>
              <a:t>Los estudiantes tienen la oportunidad de competir en liderazgo y habilidades individuales y de equipo de JROTC.</a:t>
            </a: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Char char="•"/>
            </a:pPr>
            <a:r>
              <a:rPr lang="es-ES">
                <a:latin typeface="Calibri"/>
                <a:ea typeface="Calibri"/>
                <a:cs typeface="Calibri"/>
                <a:sym typeface="Calibri"/>
              </a:rPr>
              <a:t>Los estudiantes deben vestirse con el uniforme militar emitido al menos una vez a la semana en un horario proporcionado por el instructor de JROTC.</a:t>
            </a: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Char char="•"/>
            </a:pPr>
            <a:r>
              <a:rPr lang="es-ES">
                <a:latin typeface="Calibri"/>
                <a:ea typeface="Calibri"/>
                <a:cs typeface="Calibri"/>
                <a:sym typeface="Calibri"/>
              </a:rPr>
              <a:t>Cada una de las 6 escuelas secundarias de EHCS está afiliada a una rama de las Fuerzas Armadas de los Estados Unidos de América.</a:t>
            </a:r>
            <a:endParaRPr>
              <a:latin typeface="Calibri"/>
              <a:ea typeface="Calibri"/>
              <a:cs typeface="Calibri"/>
              <a:sym typeface="Calibri"/>
            </a:endParaRPr>
          </a:p>
          <a:p>
            <a:pPr marL="228600" lvl="0" indent="-64135" algn="l" rtl="0">
              <a:lnSpc>
                <a:spcPct val="90000"/>
              </a:lnSpc>
              <a:spcBef>
                <a:spcPts val="1000"/>
              </a:spcBef>
              <a:spcAft>
                <a:spcPts val="0"/>
              </a:spcAft>
              <a:buClr>
                <a:schemeClr val="dk1"/>
              </a:buClr>
              <a:buSzPct val="100000"/>
              <a:buNone/>
            </a:pPr>
            <a:endParaRPr>
              <a:latin typeface="Calibri"/>
              <a:ea typeface="Calibri"/>
              <a:cs typeface="Calibri"/>
              <a:sym typeface="Calibri"/>
            </a:endParaRPr>
          </a:p>
        </p:txBody>
      </p:sp>
      <p:sp>
        <p:nvSpPr>
          <p:cNvPr id="258" name="Google Shape;258;p31" descr="https://powerpoint.officeapps.live.com.mcas.ms/pods/GetClipboardImage.ashx?Id=bb452c1c-6bf1-4a92-af50-86be8a7698c3&amp;DC=US1&amp;wdoverrides=GetClipboardImageEnabled%3Atrue&amp;McasCtx=1"/>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31"/>
          <p:cNvSpPr/>
          <p:nvPr/>
        </p:nvSpPr>
        <p:spPr>
          <a:xfrm>
            <a:off x="5977217" y="3244334"/>
            <a:ext cx="2375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 </a:t>
            </a:r>
            <a:endParaRPr/>
          </a:p>
        </p:txBody>
      </p:sp>
      <p:sp>
        <p:nvSpPr>
          <p:cNvPr id="260" name="Google Shape;260;p31" descr="Great Seal of the United States Embroidery Designs, Machine Embroidery  Designs at EmbroideryDesigns.com"/>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1" name="Google Shape;261;p31"/>
          <p:cNvPicPr preferRelativeResize="0"/>
          <p:nvPr/>
        </p:nvPicPr>
        <p:blipFill rotWithShape="1">
          <a:blip r:embed="rId3">
            <a:alphaModFix/>
          </a:blip>
          <a:srcRect/>
          <a:stretch/>
        </p:blipFill>
        <p:spPr>
          <a:xfrm>
            <a:off x="913071" y="415036"/>
            <a:ext cx="1225739" cy="12257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a:t>Solicitud de Curso de Preparatoria</a:t>
            </a:r>
            <a:endParaRPr/>
          </a:p>
        </p:txBody>
      </p:sp>
      <p:sp>
        <p:nvSpPr>
          <p:cNvPr id="94" name="Google Shape;94;p14"/>
          <p:cNvSpPr txBox="1">
            <a:spLocks noGrp="1"/>
          </p:cNvSpPr>
          <p:nvPr>
            <p:ph type="body" idx="1"/>
          </p:nvPr>
        </p:nvSpPr>
        <p:spPr>
          <a:xfrm>
            <a:off x="838200" y="1825625"/>
            <a:ext cx="10515600" cy="4351338"/>
          </a:xfrm>
          <a:prstGeom prst="rect">
            <a:avLst/>
          </a:prstGeom>
          <a:solidFill>
            <a:srgbClr val="AEABAB"/>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ES">
                <a:latin typeface="Calibri"/>
                <a:ea typeface="Calibri"/>
                <a:cs typeface="Calibri"/>
                <a:sym typeface="Calibri"/>
              </a:rPr>
              <a:t>Su consejero escolar lo guiará en el proceso de selección de cursos cada año.</a:t>
            </a: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s-ES">
                <a:latin typeface="Calibri"/>
                <a:ea typeface="Calibri"/>
                <a:cs typeface="Calibri"/>
                <a:sym typeface="Calibri"/>
              </a:rPr>
              <a:t>Los estudiantes deben cumplir con las respectivas pautas y fechas límite provistas por cada programa diferente para la elegibilidad y participación.</a:t>
            </a: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s-ES">
                <a:latin typeface="Calibri"/>
                <a:ea typeface="Calibri"/>
                <a:cs typeface="Calibri"/>
                <a:sym typeface="Calibri"/>
              </a:rPr>
              <a:t>Los estudiantes pueden ser programados en asignaturas optativas para apoyar el logro académico, como preparación para EOC, lectura, escritura, preparación para la universidad, etc.</a:t>
            </a: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s-ES">
                <a:latin typeface="Calibri"/>
                <a:ea typeface="Calibri"/>
                <a:cs typeface="Calibri"/>
                <a:sym typeface="Calibri"/>
              </a:rPr>
              <a:t>Consulte a su consejero escolar si tiene alguna pregunta.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2"/>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ES"/>
              <a:t>Gracias por su Atención</a:t>
            </a:r>
            <a:endParaRPr/>
          </a:p>
        </p:txBody>
      </p:sp>
      <p:pic>
        <p:nvPicPr>
          <p:cNvPr id="267" name="Google Shape;267;p32"/>
          <p:cNvPicPr preferRelativeResize="0">
            <a:picLocks noGrp="1"/>
          </p:cNvPicPr>
          <p:nvPr>
            <p:ph type="body" idx="1"/>
          </p:nvPr>
        </p:nvPicPr>
        <p:blipFill rotWithShape="1">
          <a:blip r:embed="rId3">
            <a:alphaModFix/>
          </a:blip>
          <a:srcRect/>
          <a:stretch/>
        </p:blipFill>
        <p:spPr>
          <a:xfrm>
            <a:off x="4043020" y="1864371"/>
            <a:ext cx="3036578" cy="4351338"/>
          </a:xfrm>
          <a:prstGeom prst="rect">
            <a:avLst/>
          </a:prstGeom>
          <a:solidFill>
            <a:srgbClr val="AEABAB"/>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a:t>Programa de Graduación</a:t>
            </a:r>
            <a:endParaRPr/>
          </a:p>
        </p:txBody>
      </p:sp>
      <p:sp>
        <p:nvSpPr>
          <p:cNvPr id="100" name="Google Shape;100;p15"/>
          <p:cNvSpPr txBox="1">
            <a:spLocks noGrp="1"/>
          </p:cNvSpPr>
          <p:nvPr>
            <p:ph type="body" idx="1"/>
          </p:nvPr>
        </p:nvSpPr>
        <p:spPr>
          <a:xfrm>
            <a:off x="838200" y="1825625"/>
            <a:ext cx="10515600" cy="4351338"/>
          </a:xfrm>
          <a:prstGeom prst="rect">
            <a:avLst/>
          </a:prstGeom>
          <a:solidFill>
            <a:srgbClr val="AEABAB"/>
          </a:solid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r>
              <a:rPr lang="es-ES">
                <a:latin typeface="Calibri"/>
                <a:ea typeface="Calibri"/>
                <a:cs typeface="Calibri"/>
                <a:sym typeface="Calibri"/>
              </a:rPr>
              <a:t>Los estudiantes deben obtener 26 créditos para graduarse bajo el plan de diploma de Nivel de Desempeño Destacado.</a:t>
            </a: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Font typeface="Noto Sans Symbols"/>
              <a:buChar char="⮚"/>
            </a:pPr>
            <a:r>
              <a:rPr lang="es-ES">
                <a:latin typeface="Calibri"/>
                <a:ea typeface="Calibri"/>
                <a:cs typeface="Calibri"/>
                <a:sym typeface="Calibri"/>
              </a:rPr>
              <a:t>Inglés = 4 créditos</a:t>
            </a: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Font typeface="Noto Sans Symbols"/>
              <a:buChar char="⮚"/>
            </a:pPr>
            <a:r>
              <a:rPr lang="es-ES">
                <a:latin typeface="Calibri"/>
                <a:ea typeface="Calibri"/>
                <a:cs typeface="Calibri"/>
                <a:sym typeface="Calibri"/>
              </a:rPr>
              <a:t>Matemáticas = 4 créditos para incluir Álgebra II</a:t>
            </a: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Font typeface="Noto Sans Symbols"/>
              <a:buChar char="⮚"/>
            </a:pPr>
            <a:r>
              <a:rPr lang="es-ES">
                <a:latin typeface="Calibri"/>
                <a:ea typeface="Calibri"/>
                <a:cs typeface="Calibri"/>
                <a:sym typeface="Calibri"/>
              </a:rPr>
              <a:t>Ciencias =  4 créditos</a:t>
            </a: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Font typeface="Noto Sans Symbols"/>
              <a:buChar char="⮚"/>
            </a:pPr>
            <a:r>
              <a:rPr lang="es-ES">
                <a:latin typeface="Calibri"/>
                <a:ea typeface="Calibri"/>
                <a:cs typeface="Calibri"/>
                <a:sym typeface="Calibri"/>
              </a:rPr>
              <a:t>Estudios sociales = 3 o 4 créditos para incluir .5 crédito de Economía</a:t>
            </a: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Font typeface="Noto Sans Symbols"/>
              <a:buChar char="⮚"/>
            </a:pPr>
            <a:r>
              <a:rPr lang="es-ES">
                <a:latin typeface="Calibri"/>
                <a:ea typeface="Calibri"/>
                <a:cs typeface="Calibri"/>
                <a:sym typeface="Calibri"/>
              </a:rPr>
              <a:t>Idioma distinto al inglés = 2 créditos</a:t>
            </a: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Font typeface="Noto Sans Symbols"/>
              <a:buChar char="⮚"/>
            </a:pPr>
            <a:r>
              <a:rPr lang="es-ES">
                <a:latin typeface="Calibri"/>
                <a:ea typeface="Calibri"/>
                <a:cs typeface="Calibri"/>
                <a:sym typeface="Calibri"/>
              </a:rPr>
              <a:t>Bellas Artes =  1 crédito</a:t>
            </a: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Font typeface="Noto Sans Symbols"/>
              <a:buChar char="⮚"/>
            </a:pPr>
            <a:r>
              <a:rPr lang="es-ES">
                <a:latin typeface="Calibri"/>
                <a:ea typeface="Calibri"/>
                <a:cs typeface="Calibri"/>
                <a:sym typeface="Calibri"/>
              </a:rPr>
              <a:t>Aplicación de comunicación o comunicación profesional = .5 crédito</a:t>
            </a: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Font typeface="Noto Sans Symbols"/>
              <a:buChar char="⮚"/>
            </a:pPr>
            <a:r>
              <a:rPr lang="es-ES">
                <a:latin typeface="Calibri"/>
                <a:ea typeface="Calibri"/>
                <a:cs typeface="Calibri"/>
                <a:sym typeface="Calibri"/>
              </a:rPr>
              <a:t>Salud = .5 crédito</a:t>
            </a: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Font typeface="Noto Sans Symbols"/>
              <a:buChar char="⮚"/>
            </a:pPr>
            <a:r>
              <a:rPr lang="es-ES">
                <a:latin typeface="Calibri"/>
                <a:ea typeface="Calibri"/>
                <a:cs typeface="Calibri"/>
                <a:sym typeface="Calibri"/>
              </a:rPr>
              <a:t>Educación física = 1 crédito</a:t>
            </a: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Font typeface="Noto Sans Symbols"/>
              <a:buChar char="⮚"/>
            </a:pPr>
            <a:r>
              <a:rPr lang="es-ES">
                <a:latin typeface="Calibri"/>
                <a:ea typeface="Calibri"/>
                <a:cs typeface="Calibri"/>
                <a:sym typeface="Calibri"/>
              </a:rPr>
              <a:t>Especialidades = 4 créditos</a:t>
            </a: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Font typeface="Noto Sans Symbols"/>
              <a:buChar char="⮚"/>
            </a:pPr>
            <a:r>
              <a:rPr lang="es-ES">
                <a:latin typeface="Calibri"/>
                <a:ea typeface="Calibri"/>
                <a:cs typeface="Calibri"/>
                <a:sym typeface="Calibri"/>
              </a:rPr>
              <a:t>Cursos Electivos = 1 o 2 créditos dependiendo de los créditos de estudios sociales obtenidos</a:t>
            </a:r>
            <a:endParaRPr>
              <a:latin typeface="Calibri"/>
              <a:ea typeface="Calibri"/>
              <a:cs typeface="Calibri"/>
              <a:sym typeface="Calibri"/>
            </a:endParaRPr>
          </a:p>
          <a:p>
            <a:pPr marL="228600" lvl="0" indent="-104140" algn="l" rtl="0">
              <a:lnSpc>
                <a:spcPct val="90000"/>
              </a:lnSpc>
              <a:spcBef>
                <a:spcPts val="1000"/>
              </a:spcBef>
              <a:spcAft>
                <a:spcPts val="0"/>
              </a:spcAft>
              <a:buClr>
                <a:schemeClr val="dk1"/>
              </a:buClr>
              <a:buSzPct val="100000"/>
              <a:buNone/>
            </a:pP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s-ES" sz="4000"/>
              <a:t>Alternativas de especialidad – Opciones y Reconocimientos por Desempeño</a:t>
            </a:r>
            <a:endParaRPr sz="4000"/>
          </a:p>
        </p:txBody>
      </p:sp>
      <p:sp>
        <p:nvSpPr>
          <p:cNvPr id="106" name="Google Shape;106;p16"/>
          <p:cNvSpPr txBox="1">
            <a:spLocks noGrp="1"/>
          </p:cNvSpPr>
          <p:nvPr>
            <p:ph type="body" idx="1"/>
          </p:nvPr>
        </p:nvSpPr>
        <p:spPr>
          <a:xfrm>
            <a:off x="838200" y="1825625"/>
            <a:ext cx="10515600" cy="4351338"/>
          </a:xfrm>
          <a:prstGeom prst="rect">
            <a:avLst/>
          </a:prstGeom>
          <a:solidFill>
            <a:srgbClr val="AEABAB"/>
          </a:solid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s-ES" b="1" u="sng"/>
              <a:t>Opciones:</a:t>
            </a:r>
            <a:endParaRPr/>
          </a:p>
          <a:p>
            <a:pPr marL="228600" lvl="0" indent="-228600" algn="l" rtl="0">
              <a:lnSpc>
                <a:spcPct val="90000"/>
              </a:lnSpc>
              <a:spcBef>
                <a:spcPts val="1000"/>
              </a:spcBef>
              <a:spcAft>
                <a:spcPts val="0"/>
              </a:spcAft>
              <a:buClr>
                <a:schemeClr val="dk1"/>
              </a:buClr>
              <a:buSzPct val="100000"/>
              <a:buChar char="•"/>
            </a:pPr>
            <a:r>
              <a:rPr lang="es-ES">
                <a:latin typeface="Calibri"/>
                <a:ea typeface="Calibri"/>
                <a:cs typeface="Calibri"/>
                <a:sym typeface="Calibri"/>
              </a:rPr>
              <a:t>Un estudiante debe obtener un especialidad para graduarse.</a:t>
            </a:r>
            <a:endParaRPr/>
          </a:p>
          <a:p>
            <a:pPr marL="228600" lvl="0" indent="-228600" algn="l" rtl="0">
              <a:lnSpc>
                <a:spcPct val="90000"/>
              </a:lnSpc>
              <a:spcBef>
                <a:spcPts val="1000"/>
              </a:spcBef>
              <a:spcAft>
                <a:spcPts val="0"/>
              </a:spcAft>
              <a:buClr>
                <a:schemeClr val="dk1"/>
              </a:buClr>
              <a:buSzPct val="100000"/>
              <a:buChar char="•"/>
            </a:pPr>
            <a:r>
              <a:rPr lang="es-ES">
                <a:latin typeface="Calibri"/>
                <a:ea typeface="Calibri"/>
                <a:cs typeface="Calibri"/>
                <a:sym typeface="Calibri"/>
              </a:rPr>
              <a:t>Los estudiantes pueden obtener una o más especialidades como parte de su diploma de secundaria.</a:t>
            </a:r>
            <a:endParaRPr/>
          </a:p>
          <a:p>
            <a:pPr marL="228600" lvl="0" indent="-228600" algn="l" rtl="0">
              <a:lnSpc>
                <a:spcPct val="90000"/>
              </a:lnSpc>
              <a:spcBef>
                <a:spcPts val="1000"/>
              </a:spcBef>
              <a:spcAft>
                <a:spcPts val="0"/>
              </a:spcAft>
              <a:buClr>
                <a:schemeClr val="dk1"/>
              </a:buClr>
              <a:buSzPct val="100000"/>
              <a:buChar char="•"/>
            </a:pPr>
            <a:r>
              <a:rPr lang="es-ES">
                <a:latin typeface="Calibri"/>
                <a:ea typeface="Calibri"/>
                <a:cs typeface="Calibri"/>
                <a:sym typeface="Calibri"/>
              </a:rPr>
              <a:t>Especialidades incluye: Ciecia, Technología, Ingeniería y Matemáticas (STEM), Negocios y Industria, Servicios Públicos, Artes y Humanidades, y Estudios Multidisciplinarios. </a:t>
            </a:r>
            <a:endParaRPr/>
          </a:p>
          <a:p>
            <a:pPr marL="0" lvl="0" indent="0" algn="l" rtl="0">
              <a:lnSpc>
                <a:spcPct val="90000"/>
              </a:lnSpc>
              <a:spcBef>
                <a:spcPts val="1000"/>
              </a:spcBef>
              <a:spcAft>
                <a:spcPts val="0"/>
              </a:spcAft>
              <a:buClr>
                <a:schemeClr val="dk1"/>
              </a:buClr>
              <a:buSzPct val="100000"/>
              <a:buNone/>
            </a:pPr>
            <a:r>
              <a:rPr lang="es-ES" b="1" u="sng">
                <a:latin typeface="Calibri"/>
                <a:ea typeface="Calibri"/>
                <a:cs typeface="Calibri"/>
                <a:sym typeface="Calibri"/>
              </a:rPr>
              <a:t>Reconocimientos por Desempeño:</a:t>
            </a:r>
            <a:endParaRPr/>
          </a:p>
          <a:p>
            <a:pPr marL="685800" lvl="1" indent="-228600" algn="l" rtl="0">
              <a:lnSpc>
                <a:spcPct val="90000"/>
              </a:lnSpc>
              <a:spcBef>
                <a:spcPts val="500"/>
              </a:spcBef>
              <a:spcAft>
                <a:spcPts val="0"/>
              </a:spcAft>
              <a:buClr>
                <a:schemeClr val="dk1"/>
              </a:buClr>
              <a:buSzPct val="100000"/>
              <a:buFont typeface="Noto Sans Symbols"/>
              <a:buChar char="⮚"/>
            </a:pPr>
            <a:r>
              <a:rPr lang="es-ES">
                <a:latin typeface="Calibri"/>
                <a:ea typeface="Calibri"/>
                <a:cs typeface="Calibri"/>
                <a:sym typeface="Calibri"/>
              </a:rPr>
              <a:t>cursos con crédito dual </a:t>
            </a:r>
            <a:endParaRPr>
              <a:latin typeface="Calibri"/>
              <a:ea typeface="Calibri"/>
              <a:cs typeface="Calibri"/>
              <a:sym typeface="Calibri"/>
            </a:endParaRPr>
          </a:p>
          <a:p>
            <a:pPr marL="685800" lvl="1" indent="-228600" algn="l" rtl="0">
              <a:lnSpc>
                <a:spcPct val="90000"/>
              </a:lnSpc>
              <a:spcBef>
                <a:spcPts val="500"/>
              </a:spcBef>
              <a:spcAft>
                <a:spcPts val="0"/>
              </a:spcAft>
              <a:buClr>
                <a:schemeClr val="dk1"/>
              </a:buClr>
              <a:buSzPct val="100000"/>
              <a:buFont typeface="Noto Sans Symbols"/>
              <a:buChar char="⮚"/>
            </a:pPr>
            <a:r>
              <a:rPr lang="es-ES">
                <a:latin typeface="Calibri"/>
                <a:ea typeface="Calibri"/>
                <a:cs typeface="Calibri"/>
                <a:sym typeface="Calibri"/>
              </a:rPr>
              <a:t>bilingüismo en forma oral y escrita </a:t>
            </a:r>
            <a:endParaRPr>
              <a:latin typeface="Calibri"/>
              <a:ea typeface="Calibri"/>
              <a:cs typeface="Calibri"/>
              <a:sym typeface="Calibri"/>
            </a:endParaRPr>
          </a:p>
          <a:p>
            <a:pPr marL="685800" lvl="1" indent="-228600" algn="l" rtl="0">
              <a:lnSpc>
                <a:spcPct val="90000"/>
              </a:lnSpc>
              <a:spcBef>
                <a:spcPts val="500"/>
              </a:spcBef>
              <a:spcAft>
                <a:spcPts val="0"/>
              </a:spcAft>
              <a:buClr>
                <a:schemeClr val="dk1"/>
              </a:buClr>
              <a:buSzPct val="100000"/>
              <a:buFont typeface="Noto Sans Symbols"/>
              <a:buChar char="⮚"/>
            </a:pPr>
            <a:r>
              <a:rPr lang="es-ES">
                <a:latin typeface="Calibri"/>
                <a:ea typeface="Calibri"/>
                <a:cs typeface="Calibri"/>
                <a:sym typeface="Calibri"/>
              </a:rPr>
              <a:t>los exámenes PSAT, ACT ASPIRE®, SAT o ACT </a:t>
            </a:r>
            <a:endParaRPr>
              <a:latin typeface="Calibri"/>
              <a:ea typeface="Calibri"/>
              <a:cs typeface="Calibri"/>
              <a:sym typeface="Calibri"/>
            </a:endParaRPr>
          </a:p>
          <a:p>
            <a:pPr marL="685800" lvl="1" indent="-228600" algn="l" rtl="0">
              <a:lnSpc>
                <a:spcPct val="90000"/>
              </a:lnSpc>
              <a:spcBef>
                <a:spcPts val="500"/>
              </a:spcBef>
              <a:spcAft>
                <a:spcPts val="0"/>
              </a:spcAft>
              <a:buClr>
                <a:schemeClr val="dk1"/>
              </a:buClr>
              <a:buSzPct val="100000"/>
              <a:buFont typeface="Noto Sans Symbols"/>
              <a:buChar char="⮚"/>
            </a:pPr>
            <a:r>
              <a:rPr lang="es-ES">
                <a:latin typeface="Calibri"/>
                <a:ea typeface="Calibri"/>
                <a:cs typeface="Calibri"/>
                <a:sym typeface="Calibri"/>
              </a:rPr>
              <a:t>los exámenes de la Prueba Avanzada o el Bachillerato Internacional </a:t>
            </a:r>
            <a:endParaRPr>
              <a:latin typeface="Calibri"/>
              <a:ea typeface="Calibri"/>
              <a:cs typeface="Calibri"/>
              <a:sym typeface="Calibri"/>
            </a:endParaRPr>
          </a:p>
          <a:p>
            <a:pPr marL="685800" lvl="1" indent="-228600" algn="l" rtl="0">
              <a:lnSpc>
                <a:spcPct val="90000"/>
              </a:lnSpc>
              <a:spcBef>
                <a:spcPts val="500"/>
              </a:spcBef>
              <a:spcAft>
                <a:spcPts val="0"/>
              </a:spcAft>
              <a:buClr>
                <a:schemeClr val="dk1"/>
              </a:buClr>
              <a:buSzPct val="100000"/>
              <a:buFont typeface="Noto Sans Symbols"/>
              <a:buChar char="⮚"/>
            </a:pPr>
            <a:r>
              <a:rPr lang="es-ES">
                <a:latin typeface="Calibri"/>
                <a:ea typeface="Calibri"/>
                <a:cs typeface="Calibri"/>
                <a:sym typeface="Calibri"/>
              </a:rPr>
              <a:t>logro de una certificación o licencia en negocios o industria que sea reconocida a nivel estatal, nacional o internacional</a:t>
            </a:r>
            <a:endParaRPr>
              <a:latin typeface="Calibri"/>
              <a:ea typeface="Calibri"/>
              <a:cs typeface="Calibri"/>
              <a:sym typeface="Calibri"/>
            </a:endParaRPr>
          </a:p>
          <a:p>
            <a:pPr marL="228600" lvl="0" indent="-7747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a:t>Requisitos del curso de la escuela secundaria</a:t>
            </a:r>
            <a:endParaRPr/>
          </a:p>
        </p:txBody>
      </p:sp>
      <p:sp>
        <p:nvSpPr>
          <p:cNvPr id="112" name="Google Shape;112;p17"/>
          <p:cNvSpPr txBox="1">
            <a:spLocks noGrp="1"/>
          </p:cNvSpPr>
          <p:nvPr>
            <p:ph type="body" idx="1"/>
          </p:nvPr>
        </p:nvSpPr>
        <p:spPr>
          <a:xfrm>
            <a:off x="838200" y="1825625"/>
            <a:ext cx="10515600" cy="4351338"/>
          </a:xfrm>
          <a:prstGeom prst="rect">
            <a:avLst/>
          </a:prstGeom>
          <a:solidFill>
            <a:srgbClr val="AEABAB"/>
          </a:solidFill>
          <a:ln>
            <a:noFill/>
          </a:ln>
        </p:spPr>
        <p:txBody>
          <a:bodyPr spcFirstLastPara="1" wrap="square" lIns="91425" tIns="45700" rIns="91425" bIns="45700" anchor="t" anchorCtr="0">
            <a:normAutofit fontScale="47500" lnSpcReduction="20000"/>
          </a:bodyPr>
          <a:lstStyle/>
          <a:p>
            <a:pPr marL="228600" lvl="0" indent="-228631" algn="l" rtl="0">
              <a:lnSpc>
                <a:spcPct val="90000"/>
              </a:lnSpc>
              <a:spcBef>
                <a:spcPts val="0"/>
              </a:spcBef>
              <a:spcAft>
                <a:spcPts val="0"/>
              </a:spcAft>
              <a:buClr>
                <a:schemeClr val="dk1"/>
              </a:buClr>
              <a:buSzPct val="100000"/>
              <a:buChar char="•"/>
            </a:pPr>
            <a:r>
              <a:rPr lang="es-ES" sz="3300">
                <a:latin typeface="Calibri"/>
                <a:ea typeface="Calibri"/>
                <a:cs typeface="Calibri"/>
                <a:sym typeface="Calibri"/>
              </a:rPr>
              <a:t>Los estudiantes que ingresen a la escuela secundaria en 2020-2021 y en adelante se adherirán al siguiente promedio de calificaciones y la política de clasificación según lo escrito en la política local adoptada por la Junta de BISD (EIC Local):</a:t>
            </a:r>
            <a:endParaRPr sz="3300">
              <a:latin typeface="Calibri"/>
              <a:ea typeface="Calibri"/>
              <a:cs typeface="Calibri"/>
              <a:sym typeface="Calibri"/>
            </a:endParaRPr>
          </a:p>
          <a:p>
            <a:pPr marL="228600" lvl="0" indent="-228631" algn="l" rtl="0">
              <a:lnSpc>
                <a:spcPct val="90000"/>
              </a:lnSpc>
              <a:spcBef>
                <a:spcPts val="1000"/>
              </a:spcBef>
              <a:spcAft>
                <a:spcPts val="0"/>
              </a:spcAft>
              <a:buClr>
                <a:schemeClr val="dk1"/>
              </a:buClr>
              <a:buSzPct val="100000"/>
              <a:buChar char="•"/>
            </a:pPr>
            <a:r>
              <a:rPr lang="es-ES" sz="3300">
                <a:latin typeface="Calibri"/>
                <a:ea typeface="Calibri"/>
                <a:cs typeface="Calibri"/>
                <a:sym typeface="Calibri"/>
              </a:rPr>
              <a:t>Los cursos tomados en la escuela secundaria para obtener crédito de la escuela secundaria aparecerán en el expediente académico de la escuela secundaria.</a:t>
            </a:r>
            <a:endParaRPr sz="3300">
              <a:latin typeface="Calibri"/>
              <a:ea typeface="Calibri"/>
              <a:cs typeface="Calibri"/>
              <a:sym typeface="Calibri"/>
            </a:endParaRPr>
          </a:p>
          <a:p>
            <a:pPr marL="228600" lvl="0" indent="-228631" algn="l" rtl="0">
              <a:lnSpc>
                <a:spcPct val="90000"/>
              </a:lnSpc>
              <a:spcBef>
                <a:spcPts val="1000"/>
              </a:spcBef>
              <a:spcAft>
                <a:spcPts val="0"/>
              </a:spcAft>
              <a:buClr>
                <a:schemeClr val="dk1"/>
              </a:buClr>
              <a:buSzPct val="100000"/>
              <a:buChar char="•"/>
            </a:pPr>
            <a:r>
              <a:rPr lang="es-ES" sz="3300">
                <a:latin typeface="Calibri"/>
                <a:ea typeface="Calibri"/>
                <a:cs typeface="Calibri"/>
                <a:sym typeface="Calibri"/>
              </a:rPr>
              <a:t>Ciertos cursos de la escuela intermedia tomados en la escuela intermedia para obtener crédito de la escuela secundaria se calcularán en el promedio de calificaciones de los estudiantes (GPA):</a:t>
            </a:r>
            <a:endParaRPr sz="3300">
              <a:latin typeface="Calibri"/>
              <a:ea typeface="Calibri"/>
              <a:cs typeface="Calibri"/>
              <a:sym typeface="Calibri"/>
            </a:endParaRPr>
          </a:p>
          <a:p>
            <a:pPr marL="228600" lvl="0" indent="-228631" algn="l" rtl="0">
              <a:lnSpc>
                <a:spcPct val="90000"/>
              </a:lnSpc>
              <a:spcBef>
                <a:spcPts val="1000"/>
              </a:spcBef>
              <a:spcAft>
                <a:spcPts val="0"/>
              </a:spcAft>
              <a:buClr>
                <a:schemeClr val="dk1"/>
              </a:buClr>
              <a:buSzPct val="100000"/>
              <a:buChar char="•"/>
            </a:pPr>
            <a:r>
              <a:rPr lang="es-ES" sz="3300">
                <a:latin typeface="Calibri"/>
                <a:ea typeface="Calibri"/>
                <a:cs typeface="Calibri"/>
                <a:sym typeface="Calibri"/>
              </a:rPr>
              <a:t>Los cursos de la escuela intermedia tomados para el cálculo del crédito de la escuela secundaria y el promedio de calificaciones son los siguientes:</a:t>
            </a:r>
            <a:endParaRPr sz="3300">
              <a:latin typeface="Calibri"/>
              <a:ea typeface="Calibri"/>
              <a:cs typeface="Calibri"/>
              <a:sym typeface="Calibri"/>
            </a:endParaRPr>
          </a:p>
          <a:p>
            <a:pPr marL="1143000" lvl="2" indent="-228631" algn="l" rtl="0">
              <a:lnSpc>
                <a:spcPct val="90000"/>
              </a:lnSpc>
              <a:spcBef>
                <a:spcPts val="500"/>
              </a:spcBef>
              <a:spcAft>
                <a:spcPts val="0"/>
              </a:spcAft>
              <a:buClr>
                <a:schemeClr val="dk1"/>
              </a:buClr>
              <a:buSzPct val="100000"/>
              <a:buFont typeface="Noto Sans Symbols"/>
              <a:buChar char="⮚"/>
            </a:pPr>
            <a:r>
              <a:rPr lang="es-ES" sz="3300">
                <a:latin typeface="Calibri"/>
                <a:ea typeface="Calibri"/>
                <a:cs typeface="Calibri"/>
                <a:sym typeface="Calibri"/>
              </a:rPr>
              <a:t>inglés</a:t>
            </a:r>
            <a:endParaRPr sz="3300">
              <a:latin typeface="Calibri"/>
              <a:ea typeface="Calibri"/>
              <a:cs typeface="Calibri"/>
              <a:sym typeface="Calibri"/>
            </a:endParaRPr>
          </a:p>
          <a:p>
            <a:pPr marL="1143000" lvl="2" indent="-228631" algn="l" rtl="0">
              <a:lnSpc>
                <a:spcPct val="90000"/>
              </a:lnSpc>
              <a:spcBef>
                <a:spcPts val="500"/>
              </a:spcBef>
              <a:spcAft>
                <a:spcPts val="0"/>
              </a:spcAft>
              <a:buClr>
                <a:schemeClr val="dk1"/>
              </a:buClr>
              <a:buSzPct val="100000"/>
              <a:buFont typeface="Noto Sans Symbols"/>
              <a:buChar char="⮚"/>
            </a:pPr>
            <a:r>
              <a:rPr lang="es-ES" sz="3300">
                <a:latin typeface="Calibri"/>
                <a:ea typeface="Calibri"/>
                <a:cs typeface="Calibri"/>
                <a:sym typeface="Calibri"/>
              </a:rPr>
              <a:t>Ciencias</a:t>
            </a:r>
            <a:endParaRPr sz="3300">
              <a:latin typeface="Calibri"/>
              <a:ea typeface="Calibri"/>
              <a:cs typeface="Calibri"/>
              <a:sym typeface="Calibri"/>
            </a:endParaRPr>
          </a:p>
          <a:p>
            <a:pPr marL="1143000" lvl="2" indent="-228631" algn="l" rtl="0">
              <a:lnSpc>
                <a:spcPct val="90000"/>
              </a:lnSpc>
              <a:spcBef>
                <a:spcPts val="500"/>
              </a:spcBef>
              <a:spcAft>
                <a:spcPts val="0"/>
              </a:spcAft>
              <a:buClr>
                <a:schemeClr val="dk1"/>
              </a:buClr>
              <a:buSzPct val="100000"/>
              <a:buFont typeface="Noto Sans Symbols"/>
              <a:buChar char="⮚"/>
            </a:pPr>
            <a:r>
              <a:rPr lang="es-ES" sz="3300">
                <a:latin typeface="Calibri"/>
                <a:ea typeface="Calibri"/>
                <a:cs typeface="Calibri"/>
                <a:sym typeface="Calibri"/>
              </a:rPr>
              <a:t>Ciencias Sociales</a:t>
            </a:r>
            <a:endParaRPr sz="3300">
              <a:latin typeface="Calibri"/>
              <a:ea typeface="Calibri"/>
              <a:cs typeface="Calibri"/>
              <a:sym typeface="Calibri"/>
            </a:endParaRPr>
          </a:p>
          <a:p>
            <a:pPr marL="1143000" lvl="2" indent="-228631" algn="l" rtl="0">
              <a:lnSpc>
                <a:spcPct val="90000"/>
              </a:lnSpc>
              <a:spcBef>
                <a:spcPts val="500"/>
              </a:spcBef>
              <a:spcAft>
                <a:spcPts val="0"/>
              </a:spcAft>
              <a:buClr>
                <a:schemeClr val="dk1"/>
              </a:buClr>
              <a:buSzPct val="100000"/>
              <a:buFont typeface="Noto Sans Symbols"/>
              <a:buChar char="⮚"/>
            </a:pPr>
            <a:r>
              <a:rPr lang="es-ES" sz="3300">
                <a:latin typeface="Calibri"/>
                <a:ea typeface="Calibri"/>
                <a:cs typeface="Calibri"/>
                <a:sym typeface="Calibri"/>
              </a:rPr>
              <a:t>Matemáticas</a:t>
            </a:r>
            <a:endParaRPr sz="3300">
              <a:latin typeface="Calibri"/>
              <a:ea typeface="Calibri"/>
              <a:cs typeface="Calibri"/>
              <a:sym typeface="Calibri"/>
            </a:endParaRPr>
          </a:p>
          <a:p>
            <a:pPr marL="1143000" lvl="2" indent="-228631" algn="l" rtl="0">
              <a:lnSpc>
                <a:spcPct val="90000"/>
              </a:lnSpc>
              <a:spcBef>
                <a:spcPts val="500"/>
              </a:spcBef>
              <a:spcAft>
                <a:spcPts val="0"/>
              </a:spcAft>
              <a:buClr>
                <a:schemeClr val="dk1"/>
              </a:buClr>
              <a:buSzPct val="100000"/>
              <a:buFont typeface="Noto Sans Symbols"/>
              <a:buChar char="⮚"/>
            </a:pPr>
            <a:r>
              <a:rPr lang="es-ES" sz="3300">
                <a:latin typeface="Calibri"/>
                <a:ea typeface="Calibri"/>
                <a:cs typeface="Calibri"/>
                <a:sym typeface="Calibri"/>
              </a:rPr>
              <a:t>Inscripción doble</a:t>
            </a:r>
            <a:endParaRPr sz="3300">
              <a:latin typeface="Calibri"/>
              <a:ea typeface="Calibri"/>
              <a:cs typeface="Calibri"/>
              <a:sym typeface="Calibri"/>
            </a:endParaRPr>
          </a:p>
          <a:p>
            <a:pPr marL="1143000" lvl="2" indent="-228631" algn="l" rtl="0">
              <a:lnSpc>
                <a:spcPct val="90000"/>
              </a:lnSpc>
              <a:spcBef>
                <a:spcPts val="500"/>
              </a:spcBef>
              <a:spcAft>
                <a:spcPts val="0"/>
              </a:spcAft>
              <a:buClr>
                <a:schemeClr val="dk1"/>
              </a:buClr>
              <a:buSzPct val="100000"/>
              <a:buFont typeface="Noto Sans Symbols"/>
              <a:buChar char="⮚"/>
            </a:pPr>
            <a:r>
              <a:rPr lang="es-ES" sz="3300">
                <a:latin typeface="Calibri"/>
                <a:ea typeface="Calibri"/>
                <a:cs typeface="Calibri"/>
                <a:sym typeface="Calibri"/>
              </a:rPr>
              <a:t>Colocación avanzada del College Board</a:t>
            </a:r>
            <a:endParaRPr sz="3300">
              <a:latin typeface="Calibri"/>
              <a:ea typeface="Calibri"/>
              <a:cs typeface="Calibri"/>
              <a:sym typeface="Calibri"/>
            </a:endParaRPr>
          </a:p>
          <a:p>
            <a:pPr marL="1143000" lvl="2" indent="-228631" algn="l" rtl="0">
              <a:lnSpc>
                <a:spcPct val="90000"/>
              </a:lnSpc>
              <a:spcBef>
                <a:spcPts val="500"/>
              </a:spcBef>
              <a:spcAft>
                <a:spcPts val="0"/>
              </a:spcAft>
              <a:buClr>
                <a:schemeClr val="dk1"/>
              </a:buClr>
              <a:buSzPct val="100000"/>
              <a:buFont typeface="Noto Sans Symbols"/>
              <a:buChar char="⮚"/>
            </a:pPr>
            <a:r>
              <a:rPr lang="es-ES" sz="3300">
                <a:latin typeface="Calibri"/>
                <a:ea typeface="Calibri"/>
                <a:cs typeface="Calibri"/>
                <a:sym typeface="Calibri"/>
              </a:rPr>
              <a:t>Project Lead the Way</a:t>
            </a:r>
            <a:endParaRPr sz="3300">
              <a:latin typeface="Calibri"/>
              <a:ea typeface="Calibri"/>
              <a:cs typeface="Calibri"/>
              <a:sym typeface="Calibri"/>
            </a:endParaRPr>
          </a:p>
          <a:p>
            <a:pPr marL="228600" lvl="0" indent="-228631" algn="l" rtl="0">
              <a:lnSpc>
                <a:spcPct val="90000"/>
              </a:lnSpc>
              <a:spcBef>
                <a:spcPts val="1000"/>
              </a:spcBef>
              <a:spcAft>
                <a:spcPts val="0"/>
              </a:spcAft>
              <a:buClr>
                <a:schemeClr val="dk1"/>
              </a:buClr>
              <a:buSzPct val="100000"/>
              <a:buChar char="•"/>
            </a:pPr>
            <a:r>
              <a:rPr lang="es-ES" sz="3300">
                <a:latin typeface="Calibri"/>
                <a:ea typeface="Calibri"/>
                <a:cs typeface="Calibri"/>
                <a:sym typeface="Calibri"/>
              </a:rPr>
              <a:t>Ejemplos de estos cursos incluyen, pero no se limitan a: Inglés I, Biología, Álgebra I, Sistemas Ambientales, Aplicación de la Comunicación, Español AP, etc</a:t>
            </a:r>
            <a:r>
              <a:rPr lang="es-ES" sz="2600">
                <a:latin typeface="Calibri"/>
                <a:ea typeface="Calibri"/>
                <a:cs typeface="Calibri"/>
                <a:sym typeface="Calibri"/>
              </a:rPr>
              <a:t>.</a:t>
            </a:r>
            <a:endParaRPr sz="2600">
              <a:latin typeface="Calibri"/>
              <a:ea typeface="Calibri"/>
              <a:cs typeface="Calibri"/>
              <a:sym typeface="Calibri"/>
            </a:endParaRPr>
          </a:p>
          <a:p>
            <a:pPr marL="228600" lvl="0" indent="-144145"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a:t>Requisitos del curso de la escuela secundaria</a:t>
            </a:r>
            <a:endParaRPr/>
          </a:p>
        </p:txBody>
      </p:sp>
      <p:sp>
        <p:nvSpPr>
          <p:cNvPr id="118" name="Google Shape;118;p18"/>
          <p:cNvSpPr txBox="1">
            <a:spLocks noGrp="1"/>
          </p:cNvSpPr>
          <p:nvPr>
            <p:ph type="body" idx="1"/>
          </p:nvPr>
        </p:nvSpPr>
        <p:spPr>
          <a:xfrm>
            <a:off x="838200" y="1825625"/>
            <a:ext cx="10515600" cy="4351338"/>
          </a:xfrm>
          <a:prstGeom prst="rect">
            <a:avLst/>
          </a:prstGeom>
          <a:solidFill>
            <a:srgbClr val="AEABAB"/>
          </a:solid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es-ES" sz="2400">
                <a:latin typeface="Calibri"/>
                <a:ea typeface="Calibri"/>
                <a:cs typeface="Calibri"/>
                <a:sym typeface="Calibri"/>
              </a:rPr>
              <a:t>Los estudiantes deberán realizar el examen de fin de curso (EOC) respectivo.</a:t>
            </a:r>
            <a:endParaRPr sz="24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400"/>
              <a:buChar char="•"/>
            </a:pPr>
            <a:r>
              <a:rPr lang="es-ES" sz="2400">
                <a:latin typeface="Calibri"/>
                <a:ea typeface="Calibri"/>
                <a:cs typeface="Calibri"/>
                <a:sym typeface="Calibri"/>
              </a:rPr>
              <a:t>Los estudiantes inscritos en cursos de crédito de la escuela secundaria en la escuela intermedia deben completar y alcanzar la competencia demostrada (70% o más) en cada semestre para recibir crédito total o parcial de la escuela secundaria.</a:t>
            </a:r>
            <a:endParaRPr sz="24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400"/>
              <a:buChar char="•"/>
            </a:pPr>
            <a:r>
              <a:rPr lang="es-ES" sz="2400">
                <a:latin typeface="Calibri"/>
                <a:ea typeface="Calibri"/>
                <a:cs typeface="Calibri"/>
                <a:sym typeface="Calibri"/>
              </a:rPr>
              <a:t>Si el promedio de calificaciones de las dos medias unidades es 70 (69.5) o más, el estudiante recibirá crédito por la unidad completa. Si el promedio de las dos medias unidades está por debajo de 70 (69,5), el estudiante recibirá crédito solo por la media unidad que aprobó. Si la calificación de media unidad es inferior a 70 (69,5), la unidad debe repetirse para obtener crédito cuando el promedio de las dos medias unidades sea inferior a 70 (69,5)</a:t>
            </a:r>
            <a:endParaRPr sz="24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400"/>
              <a:buChar char="•"/>
            </a:pPr>
            <a:r>
              <a:rPr lang="es-ES" sz="2400">
                <a:latin typeface="Calibri"/>
                <a:ea typeface="Calibri"/>
                <a:cs typeface="Calibri"/>
                <a:sym typeface="Calibri"/>
              </a:rPr>
              <a:t>Se puede encontrar información adicional en la Guía de listado de cursos de escuelas secundarias de Brownsville ISD para volver a calificar el GPA y el rango</a:t>
            </a:r>
            <a:endParaRPr sz="240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a:t>El Programa de Honores</a:t>
            </a:r>
            <a:endParaRPr/>
          </a:p>
        </p:txBody>
      </p:sp>
      <p:sp>
        <p:nvSpPr>
          <p:cNvPr id="124" name="Google Shape;124;p19"/>
          <p:cNvSpPr txBox="1">
            <a:spLocks noGrp="1"/>
          </p:cNvSpPr>
          <p:nvPr>
            <p:ph type="body" idx="1"/>
          </p:nvPr>
        </p:nvSpPr>
        <p:spPr>
          <a:xfrm>
            <a:off x="838200" y="1825625"/>
            <a:ext cx="10515600" cy="4351338"/>
          </a:xfrm>
          <a:prstGeom prst="rect">
            <a:avLst/>
          </a:prstGeom>
          <a:solidFill>
            <a:srgbClr val="AEABAB"/>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700"/>
              <a:buNone/>
            </a:pPr>
            <a:endParaRPr sz="700"/>
          </a:p>
          <a:p>
            <a:pPr marL="228600" lvl="0" indent="-228600" algn="l" rtl="0">
              <a:lnSpc>
                <a:spcPct val="90000"/>
              </a:lnSpc>
              <a:spcBef>
                <a:spcPts val="1000"/>
              </a:spcBef>
              <a:spcAft>
                <a:spcPts val="0"/>
              </a:spcAft>
              <a:buClr>
                <a:schemeClr val="dk1"/>
              </a:buClr>
              <a:buSzPts val="2800"/>
              <a:buChar char="•"/>
            </a:pPr>
            <a:r>
              <a:rPr lang="es-ES">
                <a:latin typeface="Calibri"/>
                <a:ea typeface="Calibri"/>
                <a:cs typeface="Calibri"/>
                <a:sym typeface="Calibri"/>
              </a:rPr>
              <a:t>Los cursos de honores se ofrecen en grados 6 a 10 que se conectan a cursos de AP en grados 9 a 12</a:t>
            </a:r>
            <a:endParaRPr/>
          </a:p>
          <a:p>
            <a:pPr marL="0" lvl="0" indent="0" algn="l" rtl="0">
              <a:lnSpc>
                <a:spcPct val="90000"/>
              </a:lnSpc>
              <a:spcBef>
                <a:spcPts val="1000"/>
              </a:spcBef>
              <a:spcAft>
                <a:spcPts val="0"/>
              </a:spcAft>
              <a:buClr>
                <a:schemeClr val="dk1"/>
              </a:buClr>
              <a:buSzPts val="2800"/>
              <a:buNone/>
            </a:pPr>
            <a:r>
              <a:rPr lang="es-ES" b="1">
                <a:latin typeface="Calibri"/>
                <a:ea typeface="Calibri"/>
                <a:cs typeface="Calibri"/>
                <a:sym typeface="Calibri"/>
              </a:rPr>
              <a:t>Pre-Requisitos:</a:t>
            </a:r>
            <a:endParaRPr/>
          </a:p>
          <a:p>
            <a:pPr marL="228600" lvl="0" indent="-228600" algn="l" rtl="0">
              <a:lnSpc>
                <a:spcPct val="90000"/>
              </a:lnSpc>
              <a:spcBef>
                <a:spcPts val="1000"/>
              </a:spcBef>
              <a:spcAft>
                <a:spcPts val="0"/>
              </a:spcAft>
              <a:buClr>
                <a:schemeClr val="dk1"/>
              </a:buClr>
              <a:buSzPts val="2800"/>
              <a:buChar char="•"/>
            </a:pPr>
            <a:r>
              <a:rPr lang="es-ES">
                <a:latin typeface="Calibri"/>
                <a:ea typeface="Calibri"/>
                <a:cs typeface="Calibri"/>
                <a:sym typeface="Calibri"/>
              </a:rPr>
              <a:t>Promedio de un 85 o más en el curso de pre-requisito o haber aprobado la clase anterior de Honores en la disciplina académica específica</a:t>
            </a:r>
            <a:endParaRPr/>
          </a:p>
          <a:p>
            <a:pPr marL="228600" lvl="0" indent="-228600" algn="l" rtl="0">
              <a:lnSpc>
                <a:spcPct val="90000"/>
              </a:lnSpc>
              <a:spcBef>
                <a:spcPts val="1000"/>
              </a:spcBef>
              <a:spcAft>
                <a:spcPts val="0"/>
              </a:spcAft>
              <a:buClr>
                <a:schemeClr val="dk1"/>
              </a:buClr>
              <a:buSzPts val="2800"/>
              <a:buChar char="•"/>
            </a:pPr>
            <a:r>
              <a:rPr lang="es-ES">
                <a:latin typeface="Calibri"/>
                <a:ea typeface="Calibri"/>
                <a:cs typeface="Calibri"/>
                <a:sym typeface="Calibri"/>
              </a:rPr>
              <a:t>Para los cursos de Honores solicitados, el estudiante debe haber alcanzado el Nivel de Desempeño en las áreas aplicables evaluadas en el STAAR, de acuerdo con los criterios de ingreso recomendados</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a:t>El Programa de AP</a:t>
            </a:r>
            <a:endParaRPr/>
          </a:p>
        </p:txBody>
      </p:sp>
      <p:sp>
        <p:nvSpPr>
          <p:cNvPr id="130" name="Google Shape;130;p20"/>
          <p:cNvSpPr txBox="1">
            <a:spLocks noGrp="1"/>
          </p:cNvSpPr>
          <p:nvPr>
            <p:ph type="body" idx="1"/>
          </p:nvPr>
        </p:nvSpPr>
        <p:spPr>
          <a:xfrm>
            <a:off x="838200" y="1825625"/>
            <a:ext cx="10515600" cy="4351338"/>
          </a:xfrm>
          <a:prstGeom prst="rect">
            <a:avLst/>
          </a:prstGeom>
          <a:solidFill>
            <a:srgbClr val="AEABAB"/>
          </a:solid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endParaRPr sz="600"/>
          </a:p>
          <a:p>
            <a:pPr marL="228600" lvl="0" indent="-228600" algn="l" rtl="0">
              <a:lnSpc>
                <a:spcPct val="90000"/>
              </a:lnSpc>
              <a:spcBef>
                <a:spcPts val="1000"/>
              </a:spcBef>
              <a:spcAft>
                <a:spcPts val="0"/>
              </a:spcAft>
              <a:buClr>
                <a:schemeClr val="dk1"/>
              </a:buClr>
              <a:buSzPct val="100000"/>
              <a:buChar char="•"/>
            </a:pPr>
            <a:r>
              <a:rPr lang="es-ES">
                <a:latin typeface="Calibri"/>
                <a:ea typeface="Calibri"/>
                <a:cs typeface="Calibri"/>
                <a:sym typeface="Calibri"/>
              </a:rPr>
              <a:t>Los cursos de </a:t>
            </a:r>
            <a:r>
              <a:rPr lang="es-ES" i="1">
                <a:latin typeface="Calibri"/>
                <a:ea typeface="Calibri"/>
                <a:cs typeface="Calibri"/>
                <a:sym typeface="Calibri"/>
              </a:rPr>
              <a:t>Advanced Placement</a:t>
            </a:r>
            <a:r>
              <a:rPr lang="es-ES">
                <a:latin typeface="Calibri"/>
                <a:ea typeface="Calibri"/>
                <a:cs typeface="Calibri"/>
                <a:sym typeface="Calibri"/>
              </a:rPr>
              <a:t> (AP) se ofrecen en grados 9 a 12 en todas las escuelas preparatorias de colegio universitario anticipado</a:t>
            </a:r>
            <a:endParaRPr/>
          </a:p>
          <a:p>
            <a:pPr marL="228600" lvl="0" indent="-228600" algn="l" rtl="0">
              <a:lnSpc>
                <a:spcPct val="90000"/>
              </a:lnSpc>
              <a:spcBef>
                <a:spcPts val="1000"/>
              </a:spcBef>
              <a:spcAft>
                <a:spcPts val="0"/>
              </a:spcAft>
              <a:buClr>
                <a:schemeClr val="dk1"/>
              </a:buClr>
              <a:buSzPct val="100000"/>
              <a:buChar char="•"/>
            </a:pPr>
            <a:r>
              <a:rPr lang="es-ES">
                <a:latin typeface="Calibri"/>
                <a:ea typeface="Calibri"/>
                <a:cs typeface="Calibri"/>
                <a:sym typeface="Calibri"/>
              </a:rPr>
              <a:t>Los estudiantes en cursos de AP pueden tomar exámenes nacionales de AP para posiblemente recibir créditos universitarios</a:t>
            </a:r>
            <a:endParaRPr/>
          </a:p>
          <a:p>
            <a:pPr marL="0" lvl="0" indent="0" algn="l" rtl="0">
              <a:lnSpc>
                <a:spcPct val="90000"/>
              </a:lnSpc>
              <a:spcBef>
                <a:spcPts val="1000"/>
              </a:spcBef>
              <a:spcAft>
                <a:spcPts val="0"/>
              </a:spcAft>
              <a:buClr>
                <a:schemeClr val="dk1"/>
              </a:buClr>
              <a:buSzPct val="100000"/>
              <a:buNone/>
            </a:pPr>
            <a:r>
              <a:rPr lang="es-ES" b="1">
                <a:latin typeface="Calibri"/>
                <a:ea typeface="Calibri"/>
                <a:cs typeface="Calibri"/>
                <a:sym typeface="Calibri"/>
              </a:rPr>
              <a:t>Requisitos:</a:t>
            </a:r>
            <a:endParaRPr/>
          </a:p>
          <a:p>
            <a:pPr marL="228600" lvl="0" indent="-228600" algn="l" rtl="0">
              <a:lnSpc>
                <a:spcPct val="90000"/>
              </a:lnSpc>
              <a:spcBef>
                <a:spcPts val="1000"/>
              </a:spcBef>
              <a:spcAft>
                <a:spcPts val="0"/>
              </a:spcAft>
              <a:buClr>
                <a:schemeClr val="dk1"/>
              </a:buClr>
              <a:buSzPct val="100000"/>
              <a:buChar char="•"/>
            </a:pPr>
            <a:r>
              <a:rPr lang="es-ES">
                <a:latin typeface="Calibri"/>
                <a:ea typeface="Calibri"/>
                <a:cs typeface="Calibri"/>
                <a:sym typeface="Calibri"/>
              </a:rPr>
              <a:t>Promedio de un 85 o más en el curso de pre-requisito o haber aprobado la clase anterior de Honores/AP en la disciplina académica específica</a:t>
            </a:r>
            <a:endParaRPr/>
          </a:p>
          <a:p>
            <a:pPr marL="228600" lvl="0" indent="-228600" algn="l" rtl="0">
              <a:lnSpc>
                <a:spcPct val="90000"/>
              </a:lnSpc>
              <a:spcBef>
                <a:spcPts val="1000"/>
              </a:spcBef>
              <a:spcAft>
                <a:spcPts val="0"/>
              </a:spcAft>
              <a:buClr>
                <a:schemeClr val="dk1"/>
              </a:buClr>
              <a:buSzPct val="100000"/>
              <a:buChar char="•"/>
            </a:pPr>
            <a:r>
              <a:rPr lang="es-ES">
                <a:latin typeface="Calibri"/>
                <a:ea typeface="Calibri"/>
                <a:cs typeface="Calibri"/>
                <a:sym typeface="Calibri"/>
              </a:rPr>
              <a:t>Para los cursos de AP solicitados, el estudiante debe haber alcanzado el Nivel de Desempeño en las áreas aplicables evaluadas en el STAAR, de acuerdo con los criterios de ingreso recomendados</a:t>
            </a:r>
            <a:endParaRPr/>
          </a:p>
          <a:p>
            <a:pPr marL="228600" lvl="0" indent="-64135"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body" idx="1"/>
          </p:nvPr>
        </p:nvSpPr>
        <p:spPr>
          <a:xfrm>
            <a:off x="838200" y="1825625"/>
            <a:ext cx="10515600" cy="4351338"/>
          </a:xfrm>
          <a:prstGeom prst="rect">
            <a:avLst/>
          </a:prstGeom>
          <a:solidFill>
            <a:srgbClr val="AEABAB"/>
          </a:solidFill>
          <a:ln>
            <a:noFill/>
          </a:ln>
        </p:spPr>
        <p:txBody>
          <a:bodyPr spcFirstLastPara="1" wrap="square" lIns="182875" tIns="182875" rIns="182875" bIns="182875" anchor="t" anchorCtr="0">
            <a:normAutofit/>
          </a:bodyPr>
          <a:lstStyle/>
          <a:p>
            <a:pPr marL="228600" lvl="0" indent="-228600" algn="l" rtl="0">
              <a:lnSpc>
                <a:spcPct val="90000"/>
              </a:lnSpc>
              <a:spcBef>
                <a:spcPts val="0"/>
              </a:spcBef>
              <a:spcAft>
                <a:spcPts val="0"/>
              </a:spcAft>
              <a:buClr>
                <a:schemeClr val="dk1"/>
              </a:buClr>
              <a:buSzPts val="2800"/>
              <a:buChar char="•"/>
            </a:pPr>
            <a:r>
              <a:rPr lang="es-ES">
                <a:latin typeface="Calibri"/>
                <a:ea typeface="Calibri"/>
                <a:cs typeface="Calibri"/>
                <a:sym typeface="Calibri"/>
              </a:rPr>
              <a:t>La participación en actividades de bellas artes, les sirve a los estudiantes como una salida creativa, luchando por la excelencia a través del trabajo en equipo y la colaboración.</a:t>
            </a:r>
            <a:endParaRPr/>
          </a:p>
          <a:p>
            <a:pPr marL="228600" lvl="0" indent="-228600" algn="l" rtl="0">
              <a:lnSpc>
                <a:spcPct val="90000"/>
              </a:lnSpc>
              <a:spcBef>
                <a:spcPts val="1000"/>
              </a:spcBef>
              <a:spcAft>
                <a:spcPts val="0"/>
              </a:spcAft>
              <a:buClr>
                <a:schemeClr val="dk1"/>
              </a:buClr>
              <a:buSzPts val="2800"/>
              <a:buChar char="•"/>
            </a:pPr>
            <a:r>
              <a:rPr lang="es-ES">
                <a:latin typeface="Calibri"/>
                <a:ea typeface="Calibri"/>
                <a:cs typeface="Calibri"/>
                <a:sym typeface="Calibri"/>
              </a:rPr>
              <a:t>Los directores de Bellas Artes y sus estudiantes han recibido extensos reconocimientos por sus logros.</a:t>
            </a:r>
            <a:endParaRPr/>
          </a:p>
          <a:p>
            <a:pPr marL="228600" lvl="0" indent="-228600" algn="l" rtl="0">
              <a:lnSpc>
                <a:spcPct val="90000"/>
              </a:lnSpc>
              <a:spcBef>
                <a:spcPts val="1000"/>
              </a:spcBef>
              <a:spcAft>
                <a:spcPts val="0"/>
              </a:spcAft>
              <a:buClr>
                <a:schemeClr val="dk1"/>
              </a:buClr>
              <a:buSzPts val="2800"/>
              <a:buChar char="•"/>
            </a:pPr>
            <a:r>
              <a:rPr lang="es-ES">
                <a:latin typeface="Calibri"/>
                <a:ea typeface="Calibri"/>
                <a:cs typeface="Calibri"/>
                <a:sym typeface="Calibri"/>
              </a:rPr>
              <a:t>Muchos de nuestros grupos de bellas artes son algunas de las organizaciones más grandes en cada escuela.  </a:t>
            </a: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s-ES">
                <a:latin typeface="Calibri"/>
                <a:ea typeface="Calibri"/>
                <a:cs typeface="Calibri"/>
                <a:sym typeface="Calibri"/>
              </a:rPr>
              <a:t>Puedes matricularte </a:t>
            </a:r>
            <a:r>
              <a:rPr lang="es-ES"/>
              <a:t>en Bellas Artes y participar en otras actividades.</a:t>
            </a:r>
            <a:endParaRPr>
              <a:latin typeface="Calibri"/>
              <a:ea typeface="Calibri"/>
              <a:cs typeface="Calibri"/>
              <a:sym typeface="Calibri"/>
            </a:endParaRPr>
          </a:p>
          <a:p>
            <a:pPr marL="0" lvl="0" indent="0" algn="l" rtl="0">
              <a:lnSpc>
                <a:spcPct val="90000"/>
              </a:lnSpc>
              <a:spcBef>
                <a:spcPts val="1000"/>
              </a:spcBef>
              <a:spcAft>
                <a:spcPts val="0"/>
              </a:spcAft>
              <a:buNone/>
            </a:pPr>
            <a:endParaRPr/>
          </a:p>
        </p:txBody>
      </p:sp>
      <p:sp>
        <p:nvSpPr>
          <p:cNvPr id="136" name="Google Shape;136;p21"/>
          <p:cNvSpPr txBox="1">
            <a:spLocks noGrp="1"/>
          </p:cNvSpPr>
          <p:nvPr>
            <p:ph type="title"/>
          </p:nvPr>
        </p:nvSpPr>
        <p:spPr>
          <a:xfrm>
            <a:off x="838200" y="365125"/>
            <a:ext cx="8613531" cy="1325563"/>
          </a:xfrm>
          <a:prstGeom prst="rect">
            <a:avLst/>
          </a:prstGeom>
          <a:gradFill>
            <a:gsLst>
              <a:gs pos="0">
                <a:srgbClr val="8DA9DB"/>
              </a:gs>
              <a:gs pos="100000">
                <a:srgbClr val="B7B7B7"/>
              </a:gs>
            </a:gsLst>
            <a:lin ang="5400000" scaled="0"/>
          </a:gra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a:t>           Bellas Artes</a:t>
            </a:r>
            <a:endParaRPr/>
          </a:p>
        </p:txBody>
      </p:sp>
      <p:pic>
        <p:nvPicPr>
          <p:cNvPr id="137" name="Google Shape;137;p21"/>
          <p:cNvPicPr preferRelativeResize="0"/>
          <p:nvPr/>
        </p:nvPicPr>
        <p:blipFill rotWithShape="1">
          <a:blip r:embed="rId3">
            <a:alphaModFix/>
          </a:blip>
          <a:srcRect/>
          <a:stretch/>
        </p:blipFill>
        <p:spPr>
          <a:xfrm>
            <a:off x="1048265" y="502379"/>
            <a:ext cx="1138881" cy="113888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2023</Words>
  <Application>Microsoft Office PowerPoint</Application>
  <PresentationFormat>Widescreen</PresentationFormat>
  <Paragraphs>213</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Century Gothic</vt:lpstr>
      <vt:lpstr>Arial</vt:lpstr>
      <vt:lpstr>Times New Roman</vt:lpstr>
      <vt:lpstr>Noto Sans Symbols</vt:lpstr>
      <vt:lpstr>Office Theme</vt:lpstr>
      <vt:lpstr>Orientación de Cursos de la  Escuela Preparatoria</vt:lpstr>
      <vt:lpstr>Solicitud de Curso de Preparatoria</vt:lpstr>
      <vt:lpstr>Programa de Graduación</vt:lpstr>
      <vt:lpstr>Alternativas de especialidad – Opciones y Reconocimientos por Desempeño</vt:lpstr>
      <vt:lpstr>Requisitos del curso de la escuela secundaria</vt:lpstr>
      <vt:lpstr>Requisitos del curso de la escuela secundaria</vt:lpstr>
      <vt:lpstr>El Programa de Honores</vt:lpstr>
      <vt:lpstr>El Programa de AP</vt:lpstr>
      <vt:lpstr>           Bellas Artes</vt:lpstr>
      <vt:lpstr>           Bellas Artes</vt:lpstr>
      <vt:lpstr>           Bellas Artes</vt:lpstr>
      <vt:lpstr>           Bellas Artes</vt:lpstr>
      <vt:lpstr>ECHS/P-TECH/Matrícula Doble</vt:lpstr>
      <vt:lpstr>                   High School Choice Slip- para estudiantes de octavo grado   </vt:lpstr>
      <vt:lpstr>Listado de deportes de la escuela secundaria 2021-2022</vt:lpstr>
      <vt:lpstr>       Información General</vt:lpstr>
      <vt:lpstr>     Grupos de Carreras</vt:lpstr>
      <vt:lpstr>Academias de STAMP y SPACE </vt:lpstr>
      <vt:lpstr>Junior Reserve Officer Training Corps JROTC</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Orientación de Cursos de la  Escuela Preparatoria</dc:title>
  <dc:creator>Sara M. Garza</dc:creator>
  <cp:lastModifiedBy>Lilia E. Garcia</cp:lastModifiedBy>
  <cp:revision>1</cp:revision>
  <dcterms:modified xsi:type="dcterms:W3CDTF">2022-04-07T13:41:49Z</dcterms:modified>
</cp:coreProperties>
</file>