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o7ah5pvK7+hVuXVQWJYfcjmx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BD6E44-9E34-4257-B1E4-6EDC2E610A7F}">
  <a:tblStyle styleId="{BABD6E44-9E34-4257-B1E4-6EDC2E610A7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2321d99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112321d99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24"/>
          <p:cNvPicPr preferRelativeResize="0"/>
          <p:nvPr/>
        </p:nvPicPr>
        <p:blipFill rotWithShape="1">
          <a:blip r:embed="rId2">
            <a:alphaModFix/>
          </a:blip>
          <a:srcRect/>
          <a:stretch/>
        </p:blipFill>
        <p:spPr>
          <a:xfrm>
            <a:off x="9870122" y="226218"/>
            <a:ext cx="1633855" cy="160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1"/>
          <p:cNvSpPr>
            <a:spLocks noGrp="1"/>
          </p:cNvSpPr>
          <p:nvPr>
            <p:ph type="pic" idx="2"/>
          </p:nvPr>
        </p:nvSpPr>
        <p:spPr>
          <a:xfrm>
            <a:off x="5183188" y="987425"/>
            <a:ext cx="6172200" cy="4873625"/>
          </a:xfrm>
          <a:prstGeom prst="rect">
            <a:avLst/>
          </a:prstGeom>
          <a:noFill/>
          <a:ln>
            <a:noFill/>
          </a:ln>
        </p:spPr>
      </p:sp>
      <p:sp>
        <p:nvSpPr>
          <p:cNvPr id="65" name="Google Shape;65;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forms.gle/iPvVSxPCrbQiyWg1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stampspace.weebly.com/"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380476" y="863376"/>
            <a:ext cx="9431045" cy="3012813"/>
          </a:xfrm>
          <a:prstGeom prst="rect">
            <a:avLst/>
          </a:prstGeom>
          <a:solidFill>
            <a:srgbClr val="8DA9DB"/>
          </a:solid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1F3864"/>
              </a:buClr>
              <a:buSzPct val="100000"/>
              <a:buFont typeface="Calibri"/>
              <a:buNone/>
            </a:pPr>
            <a:r>
              <a:rPr lang="en-US" b="1">
                <a:solidFill>
                  <a:srgbClr val="1F3864"/>
                </a:solidFill>
              </a:rPr>
              <a:t>High School Course Orientation for </a:t>
            </a:r>
            <a:br>
              <a:rPr lang="en-US" b="1">
                <a:solidFill>
                  <a:srgbClr val="1F3864"/>
                </a:solidFill>
              </a:rPr>
            </a:br>
            <a:r>
              <a:rPr lang="en-US" b="1">
                <a:solidFill>
                  <a:srgbClr val="1F3864"/>
                </a:solidFill>
              </a:rPr>
              <a:t>Middle School Parents &amp; Students</a:t>
            </a:r>
            <a:endParaRPr/>
          </a:p>
        </p:txBody>
      </p:sp>
      <p:pic>
        <p:nvPicPr>
          <p:cNvPr id="86" name="Google Shape;86;p1"/>
          <p:cNvPicPr preferRelativeResize="0"/>
          <p:nvPr/>
        </p:nvPicPr>
        <p:blipFill rotWithShape="1">
          <a:blip r:embed="rId3">
            <a:alphaModFix/>
          </a:blip>
          <a:srcRect/>
          <a:stretch/>
        </p:blipFill>
        <p:spPr>
          <a:xfrm>
            <a:off x="1380476" y="3913190"/>
            <a:ext cx="9431045" cy="1427807"/>
          </a:xfrm>
          <a:prstGeom prst="rect">
            <a:avLst/>
          </a:prstGeom>
          <a:noFill/>
          <a:ln>
            <a:noFill/>
          </a:ln>
        </p:spPr>
      </p:pic>
      <p:sp>
        <p:nvSpPr>
          <p:cNvPr id="87" name="Google Shape;87;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u="sng"/>
          </a:p>
          <a:p>
            <a:pPr marL="0" lvl="0" indent="0" algn="ctr" rtl="0">
              <a:lnSpc>
                <a:spcPct val="90000"/>
              </a:lnSpc>
              <a:spcBef>
                <a:spcPts val="1000"/>
              </a:spcBef>
              <a:spcAft>
                <a:spcPts val="0"/>
              </a:spcAft>
              <a:buClr>
                <a:schemeClr val="dk1"/>
              </a:buClr>
              <a:buSzPts val="2400"/>
              <a:buNone/>
            </a:pPr>
            <a:endParaRPr u="sng"/>
          </a:p>
        </p:txBody>
      </p:sp>
      <p:sp>
        <p:nvSpPr>
          <p:cNvPr id="88" name="Google Shape;88;p1"/>
          <p:cNvSpPr txBox="1"/>
          <p:nvPr/>
        </p:nvSpPr>
        <p:spPr>
          <a:xfrm>
            <a:off x="8485322" y="5408908"/>
            <a:ext cx="21826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Updated </a:t>
            </a:r>
            <a:r>
              <a:rPr lang="en-US" sz="1800">
                <a:solidFill>
                  <a:schemeClr val="dk1"/>
                </a:solidFill>
                <a:latin typeface="Calibri"/>
                <a:ea typeface="Calibri"/>
                <a:cs typeface="Calibri"/>
                <a:sym typeface="Calibri"/>
              </a:rPr>
              <a:t>2/13/2022</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ECHS/P-TECH/Dual Enrollment</a:t>
            </a:r>
            <a:endParaRPr/>
          </a:p>
        </p:txBody>
      </p:sp>
      <p:graphicFrame>
        <p:nvGraphicFramePr>
          <p:cNvPr id="142" name="Google Shape;142;p9"/>
          <p:cNvGraphicFramePr/>
          <p:nvPr/>
        </p:nvGraphicFramePr>
        <p:xfrm>
          <a:off x="838199" y="1852285"/>
          <a:ext cx="3000000" cy="3000000"/>
        </p:xfrm>
        <a:graphic>
          <a:graphicData uri="http://schemas.openxmlformats.org/drawingml/2006/table">
            <a:tbl>
              <a:tblPr>
                <a:noFill/>
                <a:tableStyleId>{BABD6E44-9E34-4257-B1E4-6EDC2E610A7F}</a:tableStyleId>
              </a:tblPr>
              <a:tblGrid>
                <a:gridCol w="3494575">
                  <a:extLst>
                    <a:ext uri="{9D8B030D-6E8A-4147-A177-3AD203B41FA5}">
                      <a16:colId xmlns:a16="http://schemas.microsoft.com/office/drawing/2014/main" val="20000"/>
                    </a:ext>
                  </a:extLst>
                </a:gridCol>
                <a:gridCol w="3494575">
                  <a:extLst>
                    <a:ext uri="{9D8B030D-6E8A-4147-A177-3AD203B41FA5}">
                      <a16:colId xmlns:a16="http://schemas.microsoft.com/office/drawing/2014/main" val="20001"/>
                    </a:ext>
                  </a:extLst>
                </a:gridCol>
                <a:gridCol w="3494575">
                  <a:extLst>
                    <a:ext uri="{9D8B030D-6E8A-4147-A177-3AD203B41FA5}">
                      <a16:colId xmlns:a16="http://schemas.microsoft.com/office/drawing/2014/main" val="20002"/>
                    </a:ext>
                  </a:extLst>
                </a:gridCol>
              </a:tblGrid>
              <a:tr h="617550">
                <a:tc>
                  <a:txBody>
                    <a:bodyPr/>
                    <a:lstStyle/>
                    <a:p>
                      <a:pPr marL="0" marR="0" lvl="0" indent="0" algn="ctr" rtl="0">
                        <a:spcBef>
                          <a:spcPts val="0"/>
                        </a:spcBef>
                        <a:spcAft>
                          <a:spcPts val="0"/>
                        </a:spcAft>
                        <a:buNone/>
                      </a:pPr>
                      <a:r>
                        <a:rPr lang="en-US" sz="1700" b="1" i="0" u="none" strike="noStrike" cap="none">
                          <a:solidFill>
                            <a:srgbClr val="FFFFFF"/>
                          </a:solidFill>
                          <a:latin typeface="Century Gothic"/>
                          <a:ea typeface="Century Gothic"/>
                          <a:cs typeface="Century Gothic"/>
                          <a:sym typeface="Century Gothic"/>
                        </a:rPr>
                        <a:t>Early College High School​</a:t>
                      </a:r>
                      <a:endParaRPr sz="1400" b="1" i="0" u="none" strike="noStrike" cap="none">
                        <a:solidFill>
                          <a:srgbClr val="FFFFFF"/>
                        </a:solidFill>
                      </a:endParaRPr>
                    </a:p>
                  </a:txBody>
                  <a:tcPr marL="69625" marR="69625" marT="34800" marB="3480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solidFill>
                      <a:srgbClr val="414E77"/>
                    </a:solidFill>
                  </a:tcPr>
                </a:tc>
                <a:tc>
                  <a:txBody>
                    <a:bodyPr/>
                    <a:lstStyle/>
                    <a:p>
                      <a:pPr marL="0" marR="0" lvl="0" indent="0" algn="ctr" rtl="0">
                        <a:spcBef>
                          <a:spcPts val="0"/>
                        </a:spcBef>
                        <a:spcAft>
                          <a:spcPts val="0"/>
                        </a:spcAft>
                        <a:buNone/>
                      </a:pPr>
                      <a:r>
                        <a:rPr lang="en-US" sz="1800" b="1" i="0" u="none" strike="noStrike" cap="none">
                          <a:solidFill>
                            <a:srgbClr val="FFFFFF"/>
                          </a:solidFill>
                          <a:latin typeface="Century Gothic"/>
                          <a:ea typeface="Century Gothic"/>
                          <a:cs typeface="Century Gothic"/>
                          <a:sym typeface="Century Gothic"/>
                        </a:rPr>
                        <a:t>P-TECH​</a:t>
                      </a:r>
                      <a:endParaRPr sz="1400" b="1" i="0" u="none" strike="noStrike" cap="none">
                        <a:solidFill>
                          <a:srgbClr val="FFFFFF"/>
                        </a:solidFill>
                      </a:endParaRPr>
                    </a:p>
                  </a:txBody>
                  <a:tcPr marL="69625" marR="69625" marT="34800" marB="348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solidFill>
                      <a:srgbClr val="414E77"/>
                    </a:solidFill>
                  </a:tcPr>
                </a:tc>
                <a:tc>
                  <a:txBody>
                    <a:bodyPr/>
                    <a:lstStyle/>
                    <a:p>
                      <a:pPr marL="0" marR="0" lvl="0" indent="0" algn="ctr" rtl="0">
                        <a:spcBef>
                          <a:spcPts val="0"/>
                        </a:spcBef>
                        <a:spcAft>
                          <a:spcPts val="0"/>
                        </a:spcAft>
                        <a:buNone/>
                      </a:pPr>
                      <a:r>
                        <a:rPr lang="en-US" sz="1800" b="1" i="0" u="none" strike="noStrike" cap="none">
                          <a:solidFill>
                            <a:srgbClr val="FFFFFF"/>
                          </a:solidFill>
                          <a:latin typeface="Century Gothic"/>
                          <a:ea typeface="Century Gothic"/>
                          <a:cs typeface="Century Gothic"/>
                          <a:sym typeface="Century Gothic"/>
                        </a:rPr>
                        <a:t>Dual Enrollment​</a:t>
                      </a:r>
                      <a:endParaRPr sz="1400" b="1" i="0" u="none" strike="noStrike" cap="none">
                        <a:solidFill>
                          <a:srgbClr val="FFFFFF"/>
                        </a:solidFill>
                      </a:endParaRPr>
                    </a:p>
                  </a:txBody>
                  <a:tcPr marL="69625" marR="69625" marT="34800" marB="3480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solidFill>
                      <a:srgbClr val="414E77"/>
                    </a:solidFill>
                  </a:tcPr>
                </a:tc>
                <a:extLst>
                  <a:ext uri="{0D108BD9-81ED-4DB2-BD59-A6C34878D82A}">
                    <a16:rowId xmlns:a16="http://schemas.microsoft.com/office/drawing/2014/main" val="10000"/>
                  </a:ext>
                </a:extLst>
              </a:tr>
              <a:tr h="463250">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Students must apply to be part of the ECHS cohort​</a:t>
                      </a:r>
                      <a:endParaRPr sz="1400" b="0" i="0" u="none" strike="noStrike" cap="none">
                        <a:solidFill>
                          <a:srgbClr val="374C81"/>
                        </a:solidFill>
                      </a:endParaRPr>
                    </a:p>
                  </a:txBody>
                  <a:tcPr marL="69625" marR="69625" marT="34800" marB="3480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Students must apply to be part of the P-TECH cohort​</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Open to all BISD students​</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1"/>
                  </a:ext>
                </a:extLst>
              </a:tr>
              <a:tr h="658325">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Students will begin taking dual credit courses in the 9</a:t>
                      </a:r>
                      <a:r>
                        <a:rPr lang="en-US" sz="800" b="0" i="0" u="none" strike="noStrike" cap="none" baseline="30000">
                          <a:solidFill>
                            <a:srgbClr val="374C81"/>
                          </a:solidFill>
                          <a:latin typeface="Century Gothic"/>
                          <a:ea typeface="Century Gothic"/>
                          <a:cs typeface="Century Gothic"/>
                          <a:sym typeface="Century Gothic"/>
                        </a:rPr>
                        <a:t>th</a:t>
                      </a:r>
                      <a:r>
                        <a:rPr lang="en-US" sz="1200" b="0" i="0" u="none" strike="noStrike" cap="none">
                          <a:solidFill>
                            <a:srgbClr val="374C81"/>
                          </a:solidFill>
                          <a:latin typeface="Century Gothic"/>
                          <a:ea typeface="Century Gothic"/>
                          <a:cs typeface="Century Gothic"/>
                          <a:sym typeface="Century Gothic"/>
                        </a:rPr>
                        <a:t> grade​</a:t>
                      </a:r>
                      <a:endParaRPr sz="1400" b="0" i="0" u="none" strike="noStrike" cap="none">
                        <a:solidFill>
                          <a:srgbClr val="374C81"/>
                        </a:solidFill>
                      </a:endParaRPr>
                    </a:p>
                  </a:txBody>
                  <a:tcPr marL="69625" marR="69625" marT="34800" marB="3480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Students will begin taking dual credit courses in the 9</a:t>
                      </a:r>
                      <a:r>
                        <a:rPr lang="en-US" sz="800" b="0" i="0" u="none" strike="noStrike" cap="none" baseline="30000">
                          <a:solidFill>
                            <a:srgbClr val="374C81"/>
                          </a:solidFill>
                          <a:latin typeface="Century Gothic"/>
                          <a:ea typeface="Century Gothic"/>
                          <a:cs typeface="Century Gothic"/>
                          <a:sym typeface="Century Gothic"/>
                        </a:rPr>
                        <a:t>th</a:t>
                      </a:r>
                      <a:r>
                        <a:rPr lang="en-US" sz="1200" b="0" i="0" u="none" strike="noStrike" cap="none">
                          <a:solidFill>
                            <a:srgbClr val="374C81"/>
                          </a:solidFill>
                          <a:latin typeface="Century Gothic"/>
                          <a:ea typeface="Century Gothic"/>
                          <a:cs typeface="Century Gothic"/>
                          <a:sym typeface="Century Gothic"/>
                        </a:rPr>
                        <a:t> grade​</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Students may begin taking dual credit courses in the 9</a:t>
                      </a:r>
                      <a:r>
                        <a:rPr lang="en-US" sz="800" b="0" i="0" u="none" strike="noStrike" cap="none" baseline="30000">
                          <a:solidFill>
                            <a:srgbClr val="374C81"/>
                          </a:solidFill>
                          <a:latin typeface="Century Gothic"/>
                          <a:ea typeface="Century Gothic"/>
                          <a:cs typeface="Century Gothic"/>
                          <a:sym typeface="Century Gothic"/>
                        </a:rPr>
                        <a:t>th</a:t>
                      </a:r>
                      <a:r>
                        <a:rPr lang="en-US" sz="1200" b="0" i="0" u="none" strike="noStrike" cap="none">
                          <a:solidFill>
                            <a:srgbClr val="374C81"/>
                          </a:solidFill>
                          <a:latin typeface="Century Gothic"/>
                          <a:ea typeface="Century Gothic"/>
                          <a:cs typeface="Century Gothic"/>
                          <a:sym typeface="Century Gothic"/>
                        </a:rPr>
                        <a:t> grade​</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2"/>
                  </a:ext>
                </a:extLst>
              </a:tr>
              <a:tr h="658325">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Students will be grouped in core academic courses with other ECHS students​</a:t>
                      </a:r>
                      <a:endParaRPr sz="1400" b="0" i="0" u="none" strike="noStrike" cap="none">
                        <a:solidFill>
                          <a:srgbClr val="374C81"/>
                        </a:solidFill>
                      </a:endParaRPr>
                    </a:p>
                  </a:txBody>
                  <a:tcPr marL="69625" marR="69625" marT="34800" marB="3480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Students will be grouped in core academic courses with other P-TECH students​</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Students will take courses with all other students​</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3"/>
                  </a:ext>
                </a:extLst>
              </a:tr>
              <a:tr h="463250">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Students will receive additional support through AVID​</a:t>
                      </a:r>
                      <a:endParaRPr sz="1400" b="0" i="0" u="none" strike="noStrike" cap="none">
                        <a:solidFill>
                          <a:srgbClr val="374C81"/>
                        </a:solidFill>
                      </a:endParaRPr>
                    </a:p>
                  </a:txBody>
                  <a:tcPr marL="69625" marR="69625" marT="34800" marB="3480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Students will receive additional support through AVID​</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AVID is not available ​</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4"/>
                  </a:ext>
                </a:extLst>
              </a:tr>
              <a:tr h="853375">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The expectation is that all students will graduate with an associate degree​</a:t>
                      </a:r>
                      <a:endParaRPr sz="1400" b="0" i="0" u="none" strike="noStrike" cap="none">
                        <a:solidFill>
                          <a:srgbClr val="374C81"/>
                        </a:solidFill>
                      </a:endParaRPr>
                    </a:p>
                  </a:txBody>
                  <a:tcPr marL="69625" marR="69625" marT="34800" marB="3480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The expectation is that all students will graduate with an associate degree and/or work credential​</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Student may earn up to an associate degree​</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5"/>
                  </a:ext>
                </a:extLst>
              </a:tr>
              <a:tr h="463250">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Work study may be part of the program​</a:t>
                      </a:r>
                      <a:endParaRPr sz="1400" b="0" i="0" u="none" strike="noStrike" cap="none">
                        <a:solidFill>
                          <a:srgbClr val="374C81"/>
                        </a:solidFill>
                      </a:endParaRPr>
                    </a:p>
                  </a:txBody>
                  <a:tcPr marL="69625" marR="69625" marT="34800" marB="3480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Work study will be part of the program​</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Work study may be part of the program​</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6"/>
                  </a:ext>
                </a:extLst>
              </a:tr>
              <a:tr h="463250">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Mentorships may be available ​</a:t>
                      </a:r>
                      <a:endParaRPr sz="1400" b="0" i="0" u="none" strike="noStrike" cap="none">
                        <a:solidFill>
                          <a:srgbClr val="374C81"/>
                        </a:solidFill>
                      </a:endParaRPr>
                    </a:p>
                  </a:txBody>
                  <a:tcPr marL="69625" marR="69625" marT="34800" marB="34800">
                    <a:lnL w="9525" cap="flat" cmpd="sng">
                      <a:solidFill>
                        <a:srgbClr val="414E77"/>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Mentorships will be available for all four years​</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374C81"/>
                          </a:solidFill>
                          <a:latin typeface="Century Gothic"/>
                          <a:ea typeface="Century Gothic"/>
                          <a:cs typeface="Century Gothic"/>
                          <a:sym typeface="Century Gothic"/>
                        </a:rPr>
                        <a:t>Mentorships may be available​</a:t>
                      </a:r>
                      <a:endParaRPr sz="1400" b="0" i="0" u="none" strike="noStrike" cap="none">
                        <a:solidFill>
                          <a:srgbClr val="374C81"/>
                        </a:solidFill>
                      </a:endParaRPr>
                    </a:p>
                  </a:txBody>
                  <a:tcPr marL="69625" marR="69625" marT="34800" marB="34800">
                    <a:lnL w="12700" cap="flat" cmpd="sng">
                      <a:solidFill>
                        <a:srgbClr val="FFFFFF"/>
                      </a:solidFill>
                      <a:prstDash val="solid"/>
                      <a:round/>
                      <a:headEnd type="none" w="sm" len="sm"/>
                      <a:tailEnd type="none" w="sm" len="sm"/>
                    </a:lnL>
                    <a:lnR w="9525" cap="flat" cmpd="sng">
                      <a:solidFill>
                        <a:srgbClr val="414E77"/>
                      </a:solidFill>
                      <a:prstDash val="solid"/>
                      <a:round/>
                      <a:headEnd type="none" w="sm" len="sm"/>
                      <a:tailEnd type="none" w="sm" len="sm"/>
                    </a:lnR>
                    <a:lnT w="9525" cap="flat" cmpd="sng">
                      <a:solidFill>
                        <a:srgbClr val="414E77"/>
                      </a:solidFill>
                      <a:prstDash val="solid"/>
                      <a:round/>
                      <a:headEnd type="none" w="sm" len="sm"/>
                      <a:tailEnd type="none" w="sm" len="sm"/>
                    </a:lnT>
                    <a:lnB w="9525" cap="flat" cmpd="sng">
                      <a:solidFill>
                        <a:srgbClr val="414E77"/>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43" name="Google Shape;143;p9"/>
          <p:cNvSpPr/>
          <p:nvPr/>
        </p:nvSpPr>
        <p:spPr>
          <a:xfrm>
            <a:off x="-1026125" y="-240834"/>
            <a:ext cx="13521793"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p:nvPr/>
        </p:nvSpPr>
        <p:spPr>
          <a:xfrm>
            <a:off x="838201" y="1902691"/>
            <a:ext cx="10515599" cy="4515526"/>
          </a:xfrm>
          <a:prstGeom prst="rect">
            <a:avLst/>
          </a:prstGeom>
          <a:solidFill>
            <a:srgbClr val="AEABAB"/>
          </a:solid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0"/>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US" sz="5000" b="1"/>
              <a:t>     CTE Career Clusters</a:t>
            </a:r>
            <a:endParaRPr/>
          </a:p>
        </p:txBody>
      </p:sp>
      <p:pic>
        <p:nvPicPr>
          <p:cNvPr id="150" name="Google Shape;150;p10" descr="cid:image001.png@01D3B9E5.D42E9BB0"/>
          <p:cNvPicPr preferRelativeResize="0"/>
          <p:nvPr/>
        </p:nvPicPr>
        <p:blipFill rotWithShape="1">
          <a:blip r:embed="rId3">
            <a:alphaModFix/>
          </a:blip>
          <a:srcRect/>
          <a:stretch/>
        </p:blipFill>
        <p:spPr>
          <a:xfrm>
            <a:off x="1178610" y="487893"/>
            <a:ext cx="1131454" cy="1080025"/>
          </a:xfrm>
          <a:prstGeom prst="rect">
            <a:avLst/>
          </a:prstGeom>
          <a:noFill/>
          <a:ln>
            <a:noFill/>
          </a:ln>
        </p:spPr>
      </p:pic>
      <p:pic>
        <p:nvPicPr>
          <p:cNvPr id="151" name="Google Shape;151;p10" descr="Graphical user interface&#10;&#10;Description automatically generated"/>
          <p:cNvPicPr preferRelativeResize="0">
            <a:picLocks noGrp="1"/>
          </p:cNvPicPr>
          <p:nvPr>
            <p:ph type="body" idx="1"/>
          </p:nvPr>
        </p:nvPicPr>
        <p:blipFill rotWithShape="1">
          <a:blip r:embed="rId4">
            <a:alphaModFix/>
          </a:blip>
          <a:srcRect/>
          <a:stretch/>
        </p:blipFill>
        <p:spPr>
          <a:xfrm>
            <a:off x="1363744" y="1900884"/>
            <a:ext cx="9389252" cy="4511264"/>
          </a:xfrm>
          <a:prstGeom prst="rect">
            <a:avLst/>
          </a:prstGeom>
          <a:solidFill>
            <a:srgbClr val="AEABAB"/>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US" sz="5000" b="1"/>
              <a:t>STAMP &amp; SPACE Academies</a:t>
            </a:r>
            <a:endParaRPr/>
          </a:p>
        </p:txBody>
      </p:sp>
      <p:sp>
        <p:nvSpPr>
          <p:cNvPr id="157" name="Google Shape;157;p11"/>
          <p:cNvSpPr/>
          <p:nvPr/>
        </p:nvSpPr>
        <p:spPr>
          <a:xfrm>
            <a:off x="838200" y="1805317"/>
            <a:ext cx="10509069" cy="4611824"/>
          </a:xfrm>
          <a:prstGeom prst="rect">
            <a:avLst/>
          </a:prstGeom>
          <a:solidFill>
            <a:srgbClr val="AEABAB"/>
          </a:solid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 name="Google Shape;158;p11">
            <a:hlinkClick r:id="rId3"/>
          </p:cNvPr>
          <p:cNvPicPr preferRelativeResize="0"/>
          <p:nvPr/>
        </p:nvPicPr>
        <p:blipFill rotWithShape="1">
          <a:blip r:embed="rId4">
            <a:alphaModFix/>
          </a:blip>
          <a:srcRect/>
          <a:stretch/>
        </p:blipFill>
        <p:spPr>
          <a:xfrm>
            <a:off x="8278086" y="1926006"/>
            <a:ext cx="2855778" cy="4370445"/>
          </a:xfrm>
          <a:prstGeom prst="rect">
            <a:avLst/>
          </a:prstGeom>
          <a:noFill/>
          <a:ln>
            <a:noFill/>
          </a:ln>
        </p:spPr>
      </p:pic>
      <p:sp>
        <p:nvSpPr>
          <p:cNvPr id="159" name="Google Shape;159;p11"/>
          <p:cNvSpPr/>
          <p:nvPr/>
        </p:nvSpPr>
        <p:spPr>
          <a:xfrm>
            <a:off x="1517525" y="5454916"/>
            <a:ext cx="600234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u="sng" cap="none">
                <a:solidFill>
                  <a:srgbClr val="FEFEFE"/>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bisd.us/stampspace</a:t>
            </a:r>
            <a:endParaRPr sz="5400" b="1" cap="none">
              <a:solidFill>
                <a:srgbClr val="FEFEFE"/>
              </a:solidFill>
              <a:latin typeface="Calibri"/>
              <a:ea typeface="Calibri"/>
              <a:cs typeface="Calibri"/>
              <a:sym typeface="Calibri"/>
            </a:endParaRPr>
          </a:p>
        </p:txBody>
      </p:sp>
      <p:pic>
        <p:nvPicPr>
          <p:cNvPr id="160" name="Google Shape;160;p11" title="STAMP &amp;amp; SPACE Promo"/>
          <p:cNvPicPr preferRelativeResize="0"/>
          <p:nvPr/>
        </p:nvPicPr>
        <p:blipFill rotWithShape="1">
          <a:blip r:embed="rId6">
            <a:alphaModFix/>
          </a:blip>
          <a:srcRect/>
          <a:stretch/>
        </p:blipFill>
        <p:spPr>
          <a:xfrm>
            <a:off x="1288473" y="1926006"/>
            <a:ext cx="6617855" cy="37225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p:nvPr/>
        </p:nvSpPr>
        <p:spPr>
          <a:xfrm>
            <a:off x="895927" y="1856220"/>
            <a:ext cx="10744200" cy="4544291"/>
          </a:xfrm>
          <a:prstGeom prst="rect">
            <a:avLst/>
          </a:prstGeom>
          <a:solidFill>
            <a:srgbClr val="AEABAB"/>
          </a:solid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12"/>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
            </a:r>
            <a:br>
              <a:rPr lang="en-US"/>
            </a:br>
            <a:r>
              <a:rPr lang="en-US"/>
              <a:t>      </a:t>
            </a:r>
            <a:r>
              <a:rPr lang="en-US" sz="5600" b="1"/>
              <a:t>General Information </a:t>
            </a:r>
            <a:endParaRPr/>
          </a:p>
        </p:txBody>
      </p:sp>
      <p:sp>
        <p:nvSpPr>
          <p:cNvPr id="167" name="Google Shape;167;p12"/>
          <p:cNvSpPr txBox="1"/>
          <p:nvPr/>
        </p:nvSpPr>
        <p:spPr>
          <a:xfrm>
            <a:off x="1050639" y="2081651"/>
            <a:ext cx="4860636" cy="4093428"/>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Students are enrolled in a CTE class as part of their student schedule during the school day. CTE courses count as elective credits and endorsement course requirements.</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Most classes are 1 period, however, for some lab courses such as welding, health science, etc. classes will be 2 periods long during 11</a:t>
            </a:r>
            <a:r>
              <a:rPr lang="en-US" sz="2000" baseline="30000">
                <a:solidFill>
                  <a:schemeClr val="dk1"/>
                </a:solidFill>
                <a:latin typeface="Calibri"/>
                <a:ea typeface="Calibri"/>
                <a:cs typeface="Calibri"/>
                <a:sym typeface="Calibri"/>
              </a:rPr>
              <a:t>th</a:t>
            </a:r>
            <a:r>
              <a:rPr lang="en-US" sz="2000">
                <a:solidFill>
                  <a:schemeClr val="dk1"/>
                </a:solidFill>
                <a:latin typeface="Calibri"/>
                <a:ea typeface="Calibri"/>
                <a:cs typeface="Calibri"/>
                <a:sym typeface="Calibri"/>
              </a:rPr>
              <a:t> &amp; 12</a:t>
            </a:r>
            <a:r>
              <a:rPr lang="en-US" sz="2000" baseline="30000">
                <a:solidFill>
                  <a:schemeClr val="dk1"/>
                </a:solidFill>
                <a:latin typeface="Calibri"/>
                <a:ea typeface="Calibri"/>
                <a:cs typeface="Calibri"/>
                <a:sym typeface="Calibri"/>
              </a:rPr>
              <a:t>th</a:t>
            </a:r>
            <a:r>
              <a:rPr lang="en-US" sz="2000">
                <a:solidFill>
                  <a:schemeClr val="dk1"/>
                </a:solidFill>
                <a:latin typeface="Calibri"/>
                <a:ea typeface="Calibri"/>
                <a:cs typeface="Calibri"/>
                <a:sym typeface="Calibri"/>
              </a:rPr>
              <a:t> grade.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Students have the opportunity to earn industry certifications.</a:t>
            </a:r>
            <a:endParaRPr/>
          </a:p>
        </p:txBody>
      </p:sp>
      <p:pic>
        <p:nvPicPr>
          <p:cNvPr id="168" name="Google Shape;168;p12" descr="cid:image001.png@01D3B9E5.D42E9BB0"/>
          <p:cNvPicPr preferRelativeResize="0"/>
          <p:nvPr/>
        </p:nvPicPr>
        <p:blipFill rotWithShape="1">
          <a:blip r:embed="rId3">
            <a:alphaModFix/>
          </a:blip>
          <a:srcRect/>
          <a:stretch/>
        </p:blipFill>
        <p:spPr>
          <a:xfrm>
            <a:off x="1156854" y="487893"/>
            <a:ext cx="1131454" cy="1080025"/>
          </a:xfrm>
          <a:prstGeom prst="rect">
            <a:avLst/>
          </a:prstGeom>
          <a:noFill/>
          <a:ln>
            <a:noFill/>
          </a:ln>
        </p:spPr>
      </p:pic>
      <p:pic>
        <p:nvPicPr>
          <p:cNvPr id="169" name="Google Shape;169;p12"/>
          <p:cNvPicPr preferRelativeResize="0"/>
          <p:nvPr/>
        </p:nvPicPr>
        <p:blipFill rotWithShape="1">
          <a:blip r:embed="rId4">
            <a:alphaModFix/>
          </a:blip>
          <a:srcRect/>
          <a:stretch/>
        </p:blipFill>
        <p:spPr>
          <a:xfrm>
            <a:off x="5994400" y="2081651"/>
            <a:ext cx="5562596" cy="40934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3"/>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182875" tIns="182875" rIns="182875" bIns="182875" anchor="t" anchorCtr="0">
            <a:normAutofit/>
          </a:bodyPr>
          <a:lstStyle/>
          <a:p>
            <a:pPr marL="228600" lvl="0" indent="-228600" algn="l" rtl="0">
              <a:lnSpc>
                <a:spcPct val="90000"/>
              </a:lnSpc>
              <a:spcBef>
                <a:spcPts val="0"/>
              </a:spcBef>
              <a:spcAft>
                <a:spcPts val="0"/>
              </a:spcAft>
              <a:buClr>
                <a:schemeClr val="dk1"/>
              </a:buClr>
              <a:buSzPts val="2800"/>
              <a:buChar char="•"/>
            </a:pPr>
            <a:r>
              <a:rPr lang="en-US"/>
              <a:t>Students are encouraged to participate in fine arts activities as an outlet for expression and creativity, striving for excellence through teamwork and collaboration.</a:t>
            </a:r>
            <a:endParaRPr/>
          </a:p>
          <a:p>
            <a:pPr marL="228600" lvl="0" indent="-228600" algn="l" rtl="0">
              <a:lnSpc>
                <a:spcPct val="90000"/>
              </a:lnSpc>
              <a:spcBef>
                <a:spcPts val="1000"/>
              </a:spcBef>
              <a:spcAft>
                <a:spcPts val="0"/>
              </a:spcAft>
              <a:buClr>
                <a:schemeClr val="dk1"/>
              </a:buClr>
              <a:buSzPts val="2800"/>
              <a:buChar char="•"/>
            </a:pPr>
            <a:r>
              <a:rPr lang="en-US"/>
              <a:t>Fine arts directors and students have brought a legacy of accolades to BISD.</a:t>
            </a:r>
            <a:endParaRPr/>
          </a:p>
          <a:p>
            <a:pPr marL="228600" lvl="0" indent="-228600" algn="l" rtl="0">
              <a:lnSpc>
                <a:spcPct val="90000"/>
              </a:lnSpc>
              <a:spcBef>
                <a:spcPts val="1000"/>
              </a:spcBef>
              <a:spcAft>
                <a:spcPts val="0"/>
              </a:spcAft>
              <a:buClr>
                <a:schemeClr val="dk1"/>
              </a:buClr>
              <a:buSzPts val="2800"/>
              <a:buChar char="•"/>
            </a:pPr>
            <a:r>
              <a:rPr lang="en-US"/>
              <a:t>Many of our fine arts groups are some of the largest organizations on the campus.</a:t>
            </a:r>
            <a:endParaRPr/>
          </a:p>
          <a:p>
            <a:pPr marL="228600" lvl="0" indent="-228600" algn="l" rtl="0">
              <a:spcBef>
                <a:spcPts val="1000"/>
              </a:spcBef>
              <a:spcAft>
                <a:spcPts val="0"/>
              </a:spcAft>
              <a:buSzPts val="2800"/>
              <a:buChar char="•"/>
            </a:pPr>
            <a:r>
              <a:rPr lang="en-US"/>
              <a:t>You can be enrolled in Fine Arts and participate in other activities.</a:t>
            </a:r>
            <a:endParaRPr/>
          </a:p>
        </p:txBody>
      </p:sp>
      <p:sp>
        <p:nvSpPr>
          <p:cNvPr id="175" name="Google Shape;175;p13"/>
          <p:cNvSpPr txBox="1">
            <a:spLocks noGrp="1"/>
          </p:cNvSpPr>
          <p:nvPr>
            <p:ph type="title"/>
          </p:nvPr>
        </p:nvSpPr>
        <p:spPr>
          <a:xfrm>
            <a:off x="838200" y="365125"/>
            <a:ext cx="8613531" cy="1325563"/>
          </a:xfrm>
          <a:prstGeom prst="rect">
            <a:avLst/>
          </a:prstGeom>
          <a:gradFill>
            <a:gsLst>
              <a:gs pos="0">
                <a:srgbClr val="8DA9DB"/>
              </a:gs>
              <a:gs pos="100000">
                <a:srgbClr val="B7B7B7"/>
              </a:gs>
            </a:gsLst>
            <a:lin ang="5400000" scaled="0"/>
          </a:gra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Fine Arts</a:t>
            </a:r>
            <a:endParaRPr/>
          </a:p>
        </p:txBody>
      </p:sp>
      <p:pic>
        <p:nvPicPr>
          <p:cNvPr id="176" name="Google Shape;176;p13"/>
          <p:cNvPicPr preferRelativeResize="0"/>
          <p:nvPr/>
        </p:nvPicPr>
        <p:blipFill rotWithShape="1">
          <a:blip r:embed="rId3">
            <a:alphaModFix/>
          </a:blip>
          <a:srcRect/>
          <a:stretch/>
        </p:blipFill>
        <p:spPr>
          <a:xfrm>
            <a:off x="1048265" y="502379"/>
            <a:ext cx="1138881" cy="11388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14"/>
          <p:cNvGrpSpPr/>
          <p:nvPr/>
        </p:nvGrpSpPr>
        <p:grpSpPr>
          <a:xfrm>
            <a:off x="841486" y="1809462"/>
            <a:ext cx="10509027" cy="4514712"/>
            <a:chOff x="3286" y="19999"/>
            <a:chExt cx="10509027" cy="4514712"/>
          </a:xfrm>
        </p:grpSpPr>
        <p:sp>
          <p:nvSpPr>
            <p:cNvPr id="182" name="Google Shape;182;p14"/>
            <p:cNvSpPr/>
            <p:nvPr/>
          </p:nvSpPr>
          <p:spPr>
            <a:xfrm>
              <a:off x="3286" y="19999"/>
              <a:ext cx="3203971" cy="666268"/>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txBox="1"/>
            <p:nvPr/>
          </p:nvSpPr>
          <p:spPr>
            <a:xfrm>
              <a:off x="3286" y="19999"/>
              <a:ext cx="3203971" cy="666268"/>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BAND</a:t>
              </a:r>
              <a:endParaRPr/>
            </a:p>
          </p:txBody>
        </p:sp>
        <p:sp>
          <p:nvSpPr>
            <p:cNvPr id="184" name="Google Shape;184;p14"/>
            <p:cNvSpPr/>
            <p:nvPr/>
          </p:nvSpPr>
          <p:spPr>
            <a:xfrm>
              <a:off x="3286" y="667907"/>
              <a:ext cx="3203971" cy="3866804"/>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txBox="1"/>
            <p:nvPr/>
          </p:nvSpPr>
          <p:spPr>
            <a:xfrm>
              <a:off x="3286" y="667907"/>
              <a:ext cx="3203971" cy="3866804"/>
            </a:xfrm>
            <a:prstGeom prst="rect">
              <a:avLst/>
            </a:prstGeom>
            <a:noFill/>
            <a:ln>
              <a:noFill/>
            </a:ln>
          </p:spPr>
          <p:txBody>
            <a:bodyPr spcFirstLastPara="1" wrap="square" lIns="182875" tIns="69325" rIns="182875" bIns="10400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300" b="1" i="1">
                  <a:solidFill>
                    <a:schemeClr val="dk1"/>
                  </a:solidFill>
                  <a:latin typeface="Calibri"/>
                  <a:ea typeface="Calibri"/>
                  <a:cs typeface="Calibri"/>
                  <a:sym typeface="Calibri"/>
                </a:rPr>
                <a:t>MARCHING BAND: </a:t>
              </a:r>
              <a:r>
                <a:rPr lang="en-US" sz="1300">
                  <a:solidFill>
                    <a:schemeClr val="dk1"/>
                  </a:solidFill>
                  <a:latin typeface="Calibri"/>
                  <a:ea typeface="Calibri"/>
                  <a:cs typeface="Calibri"/>
                  <a:sym typeface="Calibri"/>
                </a:rPr>
                <a:t>Perform and travel with the band to football games, parades, and contests around the state. </a:t>
              </a:r>
              <a:r>
                <a:rPr lang="en-US" sz="1300" i="1" u="sng">
                  <a:solidFill>
                    <a:schemeClr val="dk1"/>
                  </a:solidFill>
                  <a:latin typeface="Calibri"/>
                  <a:ea typeface="Calibri"/>
                  <a:cs typeface="Calibri"/>
                  <a:sym typeface="Calibri"/>
                </a:rPr>
                <a:t>Earn P.E. credit by enrolling in marching band.</a:t>
              </a:r>
              <a:endParaRPr sz="1300" i="1" u="sng">
                <a:solidFill>
                  <a:schemeClr val="dk1"/>
                </a:solidFill>
                <a:latin typeface="Calibri"/>
                <a:ea typeface="Calibri"/>
                <a:cs typeface="Calibri"/>
                <a:sym typeface="Calibri"/>
              </a:endParaRPr>
            </a:p>
            <a:p>
              <a:pPr marL="114300" marR="0" lvl="1" indent="-114300" algn="l" rtl="0">
                <a:lnSpc>
                  <a:spcPct val="90000"/>
                </a:lnSpc>
                <a:spcBef>
                  <a:spcPts val="0"/>
                </a:spcBef>
                <a:spcAft>
                  <a:spcPts val="0"/>
                </a:spcAft>
                <a:buClr>
                  <a:schemeClr val="dk1"/>
                </a:buClr>
                <a:buSzPts val="1300"/>
                <a:buFont typeface="Calibri"/>
                <a:buChar char="•"/>
              </a:pPr>
              <a:r>
                <a:rPr lang="en-US" sz="1300" b="1" i="1">
                  <a:solidFill>
                    <a:schemeClr val="dk1"/>
                  </a:solidFill>
                  <a:latin typeface="Calibri"/>
                  <a:ea typeface="Calibri"/>
                  <a:cs typeface="Calibri"/>
                  <a:sym typeface="Calibri"/>
                </a:rPr>
                <a:t>CONCERT BAND:  </a:t>
              </a:r>
              <a:r>
                <a:rPr lang="en-US" sz="1300">
                  <a:solidFill>
                    <a:schemeClr val="dk1"/>
                  </a:solidFill>
                  <a:latin typeface="Calibri"/>
                  <a:ea typeface="Calibri"/>
                  <a:cs typeface="Calibri"/>
                  <a:sym typeface="Calibri"/>
                </a:rPr>
                <a:t>Perform at UIL on stage and travel and compete in contests such as Honor Band </a:t>
              </a:r>
              <a:endParaRPr sz="1300">
                <a:solidFill>
                  <a:schemeClr val="dk1"/>
                </a:solidFill>
                <a:latin typeface="Calibri"/>
                <a:ea typeface="Calibri"/>
                <a:cs typeface="Calibri"/>
                <a:sym typeface="Calibri"/>
              </a:endParaRPr>
            </a:p>
            <a:p>
              <a:pPr marL="114300" marR="0" lvl="1" indent="-114300" algn="l" rtl="0">
                <a:lnSpc>
                  <a:spcPct val="90000"/>
                </a:lnSpc>
                <a:spcBef>
                  <a:spcPts val="0"/>
                </a:spcBef>
                <a:spcAft>
                  <a:spcPts val="0"/>
                </a:spcAft>
                <a:buClr>
                  <a:schemeClr val="dk1"/>
                </a:buClr>
                <a:buSzPts val="1300"/>
                <a:buFont typeface="Calibri"/>
                <a:buChar char="•"/>
              </a:pPr>
              <a:r>
                <a:rPr lang="en-US" sz="1300" b="1" i="1">
                  <a:solidFill>
                    <a:schemeClr val="dk1"/>
                  </a:solidFill>
                  <a:latin typeface="Calibri"/>
                  <a:ea typeface="Calibri"/>
                  <a:cs typeface="Calibri"/>
                  <a:sym typeface="Calibri"/>
                </a:rPr>
                <a:t>COLOR GUARD: </a:t>
              </a:r>
              <a:r>
                <a:rPr lang="en-US" sz="1300">
                  <a:solidFill>
                    <a:schemeClr val="dk1"/>
                  </a:solidFill>
                  <a:latin typeface="Calibri"/>
                  <a:ea typeface="Calibri"/>
                  <a:cs typeface="Calibri"/>
                  <a:sym typeface="Calibri"/>
                </a:rPr>
                <a:t>Participate in the band and Indoor Guard programs and travel and compete are the area. </a:t>
              </a:r>
              <a:r>
                <a:rPr lang="en-US" sz="1300" u="sng">
                  <a:solidFill>
                    <a:schemeClr val="dk1"/>
                  </a:solidFill>
                  <a:latin typeface="Calibri"/>
                  <a:ea typeface="Calibri"/>
                  <a:cs typeface="Calibri"/>
                  <a:sym typeface="Calibri"/>
                </a:rPr>
                <a:t> </a:t>
              </a:r>
              <a:r>
                <a:rPr lang="en-US" sz="1300" i="1" u="sng">
                  <a:solidFill>
                    <a:schemeClr val="dk1"/>
                  </a:solidFill>
                  <a:latin typeface="Calibri"/>
                  <a:ea typeface="Calibri"/>
                  <a:cs typeface="Calibri"/>
                  <a:sym typeface="Calibri"/>
                </a:rPr>
                <a:t>Earn P.E. credit by enrolling in Color Guard.</a:t>
              </a:r>
              <a:endParaRPr u="sng"/>
            </a:p>
            <a:p>
              <a:pPr marL="114300" marR="0" lvl="1" indent="-114300" algn="l" rtl="0">
                <a:lnSpc>
                  <a:spcPct val="90000"/>
                </a:lnSpc>
                <a:spcBef>
                  <a:spcPts val="195"/>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Participate in individual competitions such as Region, Area, and the All-State Band.</a:t>
              </a:r>
              <a:endParaRPr sz="130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Perform several genres of literature in a variety of ensembles such as marching band, jazz band, and concert band.</a:t>
              </a:r>
              <a:endParaRPr/>
            </a:p>
            <a:p>
              <a:pPr marL="914400" marR="0" lvl="0" indent="0" algn="l" rtl="0">
                <a:lnSpc>
                  <a:spcPct val="90000"/>
                </a:lnSpc>
                <a:spcBef>
                  <a:spcPts val="195"/>
                </a:spcBef>
                <a:spcAft>
                  <a:spcPts val="0"/>
                </a:spcAft>
                <a:buNone/>
              </a:pPr>
              <a:endParaRPr/>
            </a:p>
            <a:p>
              <a:pPr marL="914400" marR="0" lvl="0" indent="0" algn="l" rtl="0">
                <a:lnSpc>
                  <a:spcPct val="90000"/>
                </a:lnSpc>
                <a:spcBef>
                  <a:spcPts val="195"/>
                </a:spcBef>
                <a:spcAft>
                  <a:spcPts val="0"/>
                </a:spcAft>
                <a:buNone/>
              </a:pPr>
              <a:endParaRPr/>
            </a:p>
          </p:txBody>
        </p:sp>
        <p:sp>
          <p:nvSpPr>
            <p:cNvPr id="186" name="Google Shape;186;p14"/>
            <p:cNvSpPr/>
            <p:nvPr/>
          </p:nvSpPr>
          <p:spPr>
            <a:xfrm>
              <a:off x="3655814" y="19999"/>
              <a:ext cx="3203971" cy="666268"/>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txBox="1"/>
            <p:nvPr/>
          </p:nvSpPr>
          <p:spPr>
            <a:xfrm>
              <a:off x="3655814" y="19999"/>
              <a:ext cx="3203971" cy="666268"/>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CHOIR</a:t>
              </a:r>
              <a:endParaRPr/>
            </a:p>
          </p:txBody>
        </p:sp>
        <p:sp>
          <p:nvSpPr>
            <p:cNvPr id="188" name="Google Shape;188;p14"/>
            <p:cNvSpPr/>
            <p:nvPr/>
          </p:nvSpPr>
          <p:spPr>
            <a:xfrm>
              <a:off x="3655814" y="667907"/>
              <a:ext cx="3203971" cy="3866804"/>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txBox="1"/>
            <p:nvPr/>
          </p:nvSpPr>
          <p:spPr>
            <a:xfrm>
              <a:off x="3655814" y="667907"/>
              <a:ext cx="3203971" cy="3866804"/>
            </a:xfrm>
            <a:prstGeom prst="rect">
              <a:avLst/>
            </a:prstGeom>
            <a:noFill/>
            <a:ln>
              <a:noFill/>
            </a:ln>
          </p:spPr>
          <p:txBody>
            <a:bodyPr spcFirstLastPara="1" wrap="square" lIns="182875" tIns="69325" rIns="182875" bIns="10400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Learn to read printed music with proper singing technique</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Explore 2-4 part singing</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Analyze and perform many different styles, including classical and pop music</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Sing alone and in groups</a:t>
              </a:r>
              <a:endParaRPr sz="130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Perform at concerts and festivals, as well as in solo, small ensemble, and full choir</a:t>
              </a:r>
              <a:endParaRPr sz="130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Participate in individual competitions such as All-District, All-Region, All-State, and UIL Solo &amp; Ensemble</a:t>
              </a:r>
              <a:endParaRPr sz="130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Perform at UIL Concert and Sight Reading Evaluation</a:t>
              </a:r>
              <a:endParaRPr sz="130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Earn P.E. credit by enrolling in show choir (by audition)</a:t>
              </a:r>
              <a:endParaRPr sz="1300">
                <a:solidFill>
                  <a:schemeClr val="dk1"/>
                </a:solidFill>
                <a:latin typeface="Calibri"/>
                <a:ea typeface="Calibri"/>
                <a:cs typeface="Calibri"/>
                <a:sym typeface="Calibri"/>
              </a:endParaRPr>
            </a:p>
          </p:txBody>
        </p:sp>
        <p:sp>
          <p:nvSpPr>
            <p:cNvPr id="190" name="Google Shape;190;p14"/>
            <p:cNvSpPr/>
            <p:nvPr/>
          </p:nvSpPr>
          <p:spPr>
            <a:xfrm>
              <a:off x="7308342" y="19999"/>
              <a:ext cx="3203971" cy="666268"/>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txBox="1"/>
            <p:nvPr/>
          </p:nvSpPr>
          <p:spPr>
            <a:xfrm>
              <a:off x="7308342" y="19999"/>
              <a:ext cx="3203971" cy="666268"/>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DANCE</a:t>
              </a:r>
              <a:endParaRPr/>
            </a:p>
          </p:txBody>
        </p:sp>
        <p:sp>
          <p:nvSpPr>
            <p:cNvPr id="192" name="Google Shape;192;p14"/>
            <p:cNvSpPr/>
            <p:nvPr/>
          </p:nvSpPr>
          <p:spPr>
            <a:xfrm>
              <a:off x="7308342" y="667907"/>
              <a:ext cx="3203971" cy="3866804"/>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txBox="1"/>
            <p:nvPr/>
          </p:nvSpPr>
          <p:spPr>
            <a:xfrm>
              <a:off x="7308342" y="667907"/>
              <a:ext cx="3203971" cy="3866804"/>
            </a:xfrm>
            <a:prstGeom prst="rect">
              <a:avLst/>
            </a:prstGeom>
            <a:noFill/>
            <a:ln>
              <a:noFill/>
            </a:ln>
          </p:spPr>
          <p:txBody>
            <a:bodyPr spcFirstLastPara="1" wrap="square" lIns="182875" tIns="69325" rIns="182875" bIns="10400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Learn basic dance technique and work to develop artistic understanding of a variety of dance genres including ballet, jazz, modern, hip-hop, lyrical, contemporary, and tap</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Improve body alignment, strength, flexibility, coordination, stamina, balance, agility, body awareness, comfort, expression, and musicality</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Perform in recitals in solo, small ensemble, and large groups</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Participate in district contests and events</a:t>
              </a:r>
              <a:endParaRPr sz="130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 Earn P.E. credit by enrolling</a:t>
              </a:r>
              <a:endParaRPr sz="130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300" b="1" i="1" u="none" strike="noStrike" cap="none">
                  <a:solidFill>
                    <a:schemeClr val="dk1"/>
                  </a:solidFill>
                  <a:latin typeface="Calibri"/>
                  <a:ea typeface="Calibri"/>
                  <a:cs typeface="Calibri"/>
                  <a:sym typeface="Calibri"/>
                </a:rPr>
                <a:t>PERFORMANCE DANCE: </a:t>
              </a:r>
              <a:r>
                <a:rPr lang="en-US" sz="1300" b="0" i="0" u="none" strike="noStrike" cap="none">
                  <a:solidFill>
                    <a:schemeClr val="dk1"/>
                  </a:solidFill>
                  <a:latin typeface="Calibri"/>
                  <a:ea typeface="Calibri"/>
                  <a:cs typeface="Calibri"/>
                  <a:sym typeface="Calibri"/>
                </a:rPr>
                <a:t>Dance team auditions are held at the end of each school year in preparation for the following year. Director approval required.</a:t>
              </a:r>
              <a:endParaRPr/>
            </a:p>
          </p:txBody>
        </p:sp>
      </p:grpSp>
      <p:sp>
        <p:nvSpPr>
          <p:cNvPr id="194" name="Google Shape;194;p14"/>
          <p:cNvSpPr txBox="1">
            <a:spLocks noGrp="1"/>
          </p:cNvSpPr>
          <p:nvPr>
            <p:ph type="title"/>
          </p:nvPr>
        </p:nvSpPr>
        <p:spPr>
          <a:xfrm>
            <a:off x="838200" y="365125"/>
            <a:ext cx="8613531" cy="1325563"/>
          </a:xfrm>
          <a:prstGeom prst="rect">
            <a:avLst/>
          </a:prstGeom>
          <a:gradFill>
            <a:gsLst>
              <a:gs pos="0">
                <a:srgbClr val="8DA9DB"/>
              </a:gs>
              <a:gs pos="100000">
                <a:srgbClr val="B7B7B7"/>
              </a:gs>
            </a:gsLst>
            <a:lin ang="5400000" scaled="0"/>
          </a:gra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Fine Arts</a:t>
            </a:r>
            <a:endParaRPr/>
          </a:p>
        </p:txBody>
      </p:sp>
      <p:pic>
        <p:nvPicPr>
          <p:cNvPr id="195" name="Google Shape;195;p14"/>
          <p:cNvPicPr preferRelativeResize="0"/>
          <p:nvPr/>
        </p:nvPicPr>
        <p:blipFill rotWithShape="1">
          <a:blip r:embed="rId3">
            <a:alphaModFix/>
          </a:blip>
          <a:srcRect/>
          <a:stretch/>
        </p:blipFill>
        <p:spPr>
          <a:xfrm>
            <a:off x="1048265" y="502379"/>
            <a:ext cx="1138881" cy="11388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a:spLocks noGrp="1"/>
          </p:cNvSpPr>
          <p:nvPr>
            <p:ph type="title"/>
          </p:nvPr>
        </p:nvSpPr>
        <p:spPr>
          <a:xfrm>
            <a:off x="838200" y="365125"/>
            <a:ext cx="8613531" cy="1325563"/>
          </a:xfrm>
          <a:prstGeom prst="rect">
            <a:avLst/>
          </a:prstGeom>
          <a:gradFill>
            <a:gsLst>
              <a:gs pos="0">
                <a:srgbClr val="8DA9DB"/>
              </a:gs>
              <a:gs pos="100000">
                <a:srgbClr val="B7B7B7"/>
              </a:gs>
            </a:gsLst>
            <a:lin ang="5400000" scaled="0"/>
          </a:gra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Fine Arts</a:t>
            </a:r>
            <a:endParaRPr/>
          </a:p>
        </p:txBody>
      </p:sp>
      <p:pic>
        <p:nvPicPr>
          <p:cNvPr id="201" name="Google Shape;201;p15"/>
          <p:cNvPicPr preferRelativeResize="0"/>
          <p:nvPr/>
        </p:nvPicPr>
        <p:blipFill rotWithShape="1">
          <a:blip r:embed="rId3">
            <a:alphaModFix/>
          </a:blip>
          <a:srcRect/>
          <a:stretch/>
        </p:blipFill>
        <p:spPr>
          <a:xfrm>
            <a:off x="1048265" y="502379"/>
            <a:ext cx="1138881" cy="1138881"/>
          </a:xfrm>
          <a:prstGeom prst="rect">
            <a:avLst/>
          </a:prstGeom>
          <a:noFill/>
          <a:ln>
            <a:noFill/>
          </a:ln>
        </p:spPr>
      </p:pic>
      <p:grpSp>
        <p:nvGrpSpPr>
          <p:cNvPr id="202" name="Google Shape;202;p15"/>
          <p:cNvGrpSpPr/>
          <p:nvPr/>
        </p:nvGrpSpPr>
        <p:grpSpPr>
          <a:xfrm>
            <a:off x="841486" y="1799365"/>
            <a:ext cx="10509064" cy="4306410"/>
            <a:chOff x="3286" y="249442"/>
            <a:chExt cx="10509064" cy="4306410"/>
          </a:xfrm>
        </p:grpSpPr>
        <p:sp>
          <p:nvSpPr>
            <p:cNvPr id="203" name="Google Shape;203;p15"/>
            <p:cNvSpPr/>
            <p:nvPr/>
          </p:nvSpPr>
          <p:spPr>
            <a:xfrm>
              <a:off x="3286" y="249442"/>
              <a:ext cx="3204000" cy="6663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txBox="1"/>
            <p:nvPr/>
          </p:nvSpPr>
          <p:spPr>
            <a:xfrm>
              <a:off x="3286" y="249442"/>
              <a:ext cx="3204000" cy="6663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ART</a:t>
              </a:r>
              <a:endParaRPr/>
            </a:p>
          </p:txBody>
        </p:sp>
        <p:sp>
          <p:nvSpPr>
            <p:cNvPr id="205" name="Google Shape;205;p15"/>
            <p:cNvSpPr/>
            <p:nvPr/>
          </p:nvSpPr>
          <p:spPr>
            <a:xfrm>
              <a:off x="3655814" y="249442"/>
              <a:ext cx="3204000" cy="6663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txBox="1"/>
            <p:nvPr/>
          </p:nvSpPr>
          <p:spPr>
            <a:xfrm>
              <a:off x="3655814" y="249442"/>
              <a:ext cx="3204000" cy="6663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THEATRE</a:t>
              </a:r>
              <a:endParaRPr/>
            </a:p>
          </p:txBody>
        </p:sp>
        <p:sp>
          <p:nvSpPr>
            <p:cNvPr id="207" name="Google Shape;207;p15"/>
            <p:cNvSpPr/>
            <p:nvPr/>
          </p:nvSpPr>
          <p:spPr>
            <a:xfrm>
              <a:off x="3655814" y="897350"/>
              <a:ext cx="3204000" cy="3408000"/>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txBox="1"/>
            <p:nvPr/>
          </p:nvSpPr>
          <p:spPr>
            <a:xfrm>
              <a:off x="3655825" y="897352"/>
              <a:ext cx="3204000" cy="3658500"/>
            </a:xfrm>
            <a:prstGeom prst="rect">
              <a:avLst/>
            </a:prstGeom>
            <a:noFill/>
            <a:ln>
              <a:noFill/>
            </a:ln>
          </p:spPr>
          <p:txBody>
            <a:bodyPr spcFirstLastPara="1" wrap="square" lIns="69325" tIns="69325" rIns="92450" bIns="10400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300" b="1" i="1" u="none" strike="noStrike" cap="none">
                  <a:solidFill>
                    <a:schemeClr val="dk1"/>
                  </a:solidFill>
                  <a:latin typeface="Calibri"/>
                  <a:ea typeface="Calibri"/>
                  <a:cs typeface="Calibri"/>
                  <a:sym typeface="Calibri"/>
                </a:rPr>
                <a:t>THEATRE ARTS I-IV: </a:t>
              </a:r>
              <a:r>
                <a:rPr lang="en-US" sz="1300" b="0" i="0" u="none" strike="noStrike" cap="none">
                  <a:solidFill>
                    <a:schemeClr val="dk1"/>
                  </a:solidFill>
                  <a:latin typeface="Calibri"/>
                  <a:ea typeface="Calibri"/>
                  <a:cs typeface="Calibri"/>
                  <a:sym typeface="Calibri"/>
                </a:rPr>
                <a:t>Explore historical and cultural studies in theatre through opportunities in drama production; acquire skills in acting technique, movement and body control, proper vocalization methods, and character development</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1" i="1" u="none" strike="noStrike" cap="none">
                  <a:solidFill>
                    <a:schemeClr val="dk1"/>
                  </a:solidFill>
                  <a:latin typeface="Calibri"/>
                  <a:ea typeface="Calibri"/>
                  <a:cs typeface="Calibri"/>
                  <a:sym typeface="Calibri"/>
                </a:rPr>
                <a:t>THEATRE ARTS PRODUCTION I-IV: </a:t>
              </a:r>
              <a:r>
                <a:rPr lang="en-US" sz="1300" b="0" i="0" u="none" strike="noStrike" cap="none">
                  <a:solidFill>
                    <a:schemeClr val="dk1"/>
                  </a:solidFill>
                  <a:latin typeface="Calibri"/>
                  <a:ea typeface="Calibri"/>
                  <a:cs typeface="Calibri"/>
                  <a:sym typeface="Calibri"/>
                </a:rPr>
                <a:t>Demonstrate proficiency in monologue delivery for audition purposes; develop a working resume; study works of major playwrights; perform in school productions and UIL One-Act Play; earn P.E. credit through enr</a:t>
              </a:r>
              <a:r>
                <a:rPr lang="en-US" sz="1300">
                  <a:solidFill>
                    <a:schemeClr val="dk1"/>
                  </a:solidFill>
                  <a:latin typeface="Calibri"/>
                  <a:ea typeface="Calibri"/>
                  <a:cs typeface="Calibri"/>
                  <a:sym typeface="Calibri"/>
                </a:rPr>
                <a:t>ollment</a:t>
              </a:r>
              <a:r>
                <a:rPr lang="en-US" sz="1300" b="0" i="0" u="none" strike="noStrike" cap="none">
                  <a:solidFill>
                    <a:schemeClr val="dk1"/>
                  </a:solidFill>
                  <a:latin typeface="Calibri"/>
                  <a:ea typeface="Calibri"/>
                  <a:cs typeface="Calibri"/>
                  <a:sym typeface="Calibri"/>
                </a:rPr>
                <a:t> </a:t>
              </a:r>
              <a:r>
                <a:rPr lang="en-US" sz="1300">
                  <a:solidFill>
                    <a:schemeClr val="dk1"/>
                  </a:solidFill>
                  <a:latin typeface="Calibri"/>
                  <a:ea typeface="Calibri"/>
                  <a:cs typeface="Calibri"/>
                  <a:sym typeface="Calibri"/>
                </a:rPr>
                <a:t>(audition</a:t>
              </a:r>
              <a:r>
                <a:rPr lang="en-US" sz="1300" b="0" i="0" u="none" strike="noStrike" cap="none">
                  <a:solidFill>
                    <a:schemeClr val="dk1"/>
                  </a:solidFill>
                  <a:latin typeface="Calibri"/>
                  <a:ea typeface="Calibri"/>
                  <a:cs typeface="Calibri"/>
                  <a:sym typeface="Calibri"/>
                </a:rPr>
                <a:t> required)</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1" i="1" u="none" strike="noStrike" cap="none">
                  <a:solidFill>
                    <a:schemeClr val="dk1"/>
                  </a:solidFill>
                  <a:latin typeface="Calibri"/>
                  <a:ea typeface="Calibri"/>
                  <a:cs typeface="Calibri"/>
                  <a:sym typeface="Calibri"/>
                </a:rPr>
                <a:t>TECHNICAL THEATRE I-IV: </a:t>
              </a:r>
              <a:r>
                <a:rPr lang="en-US" sz="1300">
                  <a:solidFill>
                    <a:schemeClr val="dk1"/>
                  </a:solidFill>
                  <a:latin typeface="Calibri"/>
                  <a:ea typeface="Calibri"/>
                  <a:cs typeface="Calibri"/>
                  <a:sym typeface="Calibri"/>
                </a:rPr>
                <a:t>F</a:t>
              </a:r>
              <a:r>
                <a:rPr lang="en-US" sz="1300" b="0" i="0" u="none" strike="noStrike" cap="none">
                  <a:solidFill>
                    <a:schemeClr val="dk1"/>
                  </a:solidFill>
                  <a:latin typeface="Calibri"/>
                  <a:ea typeface="Calibri"/>
                  <a:cs typeface="Calibri"/>
                  <a:sym typeface="Calibri"/>
                </a:rPr>
                <a:t>ocus on scenic fundamentals including set construction, sound and light design, stage management and prop-building; explore career opportunities</a:t>
              </a:r>
              <a:endParaRPr/>
            </a:p>
          </p:txBody>
        </p:sp>
        <p:sp>
          <p:nvSpPr>
            <p:cNvPr id="209" name="Google Shape;209;p15"/>
            <p:cNvSpPr/>
            <p:nvPr/>
          </p:nvSpPr>
          <p:spPr>
            <a:xfrm>
              <a:off x="7308342" y="249442"/>
              <a:ext cx="3204000" cy="6663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txBox="1"/>
            <p:nvPr/>
          </p:nvSpPr>
          <p:spPr>
            <a:xfrm>
              <a:off x="7308342" y="249442"/>
              <a:ext cx="3204000" cy="6663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PIANO</a:t>
              </a:r>
              <a:endParaRPr/>
            </a:p>
          </p:txBody>
        </p:sp>
        <p:sp>
          <p:nvSpPr>
            <p:cNvPr id="211" name="Google Shape;211;p15"/>
            <p:cNvSpPr/>
            <p:nvPr/>
          </p:nvSpPr>
          <p:spPr>
            <a:xfrm>
              <a:off x="7308342" y="897350"/>
              <a:ext cx="3204000" cy="3408000"/>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txBox="1"/>
            <p:nvPr/>
          </p:nvSpPr>
          <p:spPr>
            <a:xfrm>
              <a:off x="7308350" y="897352"/>
              <a:ext cx="3204000" cy="3339900"/>
            </a:xfrm>
            <a:prstGeom prst="rect">
              <a:avLst/>
            </a:prstGeom>
            <a:noFill/>
            <a:ln>
              <a:noFill/>
            </a:ln>
          </p:spPr>
          <p:txBody>
            <a:bodyPr spcFirstLastPara="1" wrap="square" lIns="182875" tIns="69325" rIns="182875" bIns="10400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Learn to read printed music with proper technique</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Develop and demonstrate and understanding of notes, rhythms, scales, and basic chords.</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Perform in recitals</a:t>
              </a:r>
              <a:endParaRPr/>
            </a:p>
            <a:p>
              <a:pPr marL="114300" marR="0" lvl="1" indent="-114300" algn="l" rtl="0">
                <a:lnSpc>
                  <a:spcPct val="90000"/>
                </a:lnSpc>
                <a:spcBef>
                  <a:spcPts val="195"/>
                </a:spcBef>
                <a:spcAft>
                  <a:spcPts val="0"/>
                </a:spcAft>
                <a:buClr>
                  <a:schemeClr val="dk1"/>
                </a:buClr>
                <a:buSzPts val="1300"/>
                <a:buFont typeface="Calibri"/>
                <a:buChar char="•"/>
              </a:pPr>
              <a:r>
                <a:rPr lang="en-US" sz="1300" b="0" i="0" u="none" strike="noStrike" cap="none">
                  <a:solidFill>
                    <a:schemeClr val="dk1"/>
                  </a:solidFill>
                  <a:latin typeface="Calibri"/>
                  <a:ea typeface="Calibri"/>
                  <a:cs typeface="Calibri"/>
                  <a:sym typeface="Calibri"/>
                </a:rPr>
                <a:t>Compete in UIL Solo and Ensemble</a:t>
              </a:r>
              <a:endParaRPr/>
            </a:p>
          </p:txBody>
        </p:sp>
        <p:sp>
          <p:nvSpPr>
            <p:cNvPr id="213" name="Google Shape;213;p15"/>
            <p:cNvSpPr txBox="1"/>
            <p:nvPr/>
          </p:nvSpPr>
          <p:spPr>
            <a:xfrm>
              <a:off x="3286" y="897350"/>
              <a:ext cx="3204000" cy="3408000"/>
            </a:xfrm>
            <a:prstGeom prst="rect">
              <a:avLst/>
            </a:prstGeom>
            <a:noFill/>
            <a:ln>
              <a:noFill/>
            </a:ln>
          </p:spPr>
          <p:txBody>
            <a:bodyPr spcFirstLastPara="1" wrap="square" lIns="182875" tIns="69325" rIns="182875" bIns="104000" anchor="t" anchorCtr="0">
              <a:noAutofit/>
            </a:bodyPr>
            <a:lstStyle/>
            <a:p>
              <a:pPr marL="914400" marR="0" lvl="0" indent="0" algn="l" rtl="0">
                <a:lnSpc>
                  <a:spcPct val="90000"/>
                </a:lnSpc>
                <a:spcBef>
                  <a:spcPts val="195"/>
                </a:spcBef>
                <a:spcAft>
                  <a:spcPts val="0"/>
                </a:spcAft>
                <a:buNone/>
              </a:pPr>
              <a:endParaRPr/>
            </a:p>
          </p:txBody>
        </p:sp>
        <p:sp>
          <p:nvSpPr>
            <p:cNvPr id="214" name="Google Shape;214;p15"/>
            <p:cNvSpPr/>
            <p:nvPr/>
          </p:nvSpPr>
          <p:spPr>
            <a:xfrm>
              <a:off x="3311" y="897350"/>
              <a:ext cx="3204000" cy="3408000"/>
            </a:xfrm>
            <a:prstGeom prst="rect">
              <a:avLst/>
            </a:prstGeom>
            <a:solidFill>
              <a:srgbClr val="CCD3EA">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91425" tIns="91425" rIns="91425" bIns="91425" anchor="t" anchorCtr="0">
              <a:noAutofit/>
            </a:bodyPr>
            <a:lstStyle/>
            <a:p>
              <a:pPr marL="114300" lvl="1" indent="-114300" algn="l" rtl="0">
                <a:lnSpc>
                  <a:spcPct val="90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Learn about the elements and principles of design</a:t>
              </a:r>
              <a:endParaRPr>
                <a:solidFill>
                  <a:schemeClr val="dk1"/>
                </a:solidFill>
              </a:endParaRPr>
            </a:p>
            <a:p>
              <a:pPr marL="114300" lvl="1" indent="-114300" algn="l" rtl="0">
                <a:lnSpc>
                  <a:spcPct val="90000"/>
                </a:lnSpc>
                <a:spcBef>
                  <a:spcPts val="195"/>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Explore and experience creative expression, critical evaluation, and a greater appreciation for the visual arts</a:t>
              </a:r>
              <a:endParaRPr>
                <a:solidFill>
                  <a:schemeClr val="dk1"/>
                </a:solidFill>
              </a:endParaRPr>
            </a:p>
            <a:p>
              <a:pPr marL="114300" lvl="1" indent="-114300" algn="l" rtl="0">
                <a:lnSpc>
                  <a:spcPct val="90000"/>
                </a:lnSpc>
                <a:spcBef>
                  <a:spcPts val="195"/>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Develop drawing, painting, sculpture, and mixed media skills</a:t>
              </a:r>
              <a:endParaRPr>
                <a:solidFill>
                  <a:schemeClr val="dk1"/>
                </a:solidFill>
              </a:endParaRPr>
            </a:p>
            <a:p>
              <a:pPr marL="114300" lvl="1" indent="-114300" algn="l" rtl="0">
                <a:lnSpc>
                  <a:spcPct val="90000"/>
                </a:lnSpc>
                <a:spcBef>
                  <a:spcPts val="195"/>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Participate in district and regional art contests</a:t>
              </a:r>
              <a:endParaRPr>
                <a:solidFill>
                  <a:schemeClr val="dk1"/>
                </a:solidFill>
              </a:endParaRPr>
            </a:p>
            <a:p>
              <a:pPr marL="114300" lvl="1" indent="-114300" algn="l" rtl="0">
                <a:lnSpc>
                  <a:spcPct val="90000"/>
                </a:lnSpc>
                <a:spcBef>
                  <a:spcPts val="195"/>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Present artwork in local art exhibits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16"/>
          <p:cNvGrpSpPr/>
          <p:nvPr/>
        </p:nvGrpSpPr>
        <p:grpSpPr>
          <a:xfrm>
            <a:off x="841486" y="1806611"/>
            <a:ext cx="10509027" cy="4006944"/>
            <a:chOff x="3286" y="273883"/>
            <a:chExt cx="10509027" cy="4006944"/>
          </a:xfrm>
        </p:grpSpPr>
        <p:sp>
          <p:nvSpPr>
            <p:cNvPr id="220" name="Google Shape;220;p16"/>
            <p:cNvSpPr/>
            <p:nvPr/>
          </p:nvSpPr>
          <p:spPr>
            <a:xfrm>
              <a:off x="3286" y="273883"/>
              <a:ext cx="3203971" cy="681984"/>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txBox="1"/>
            <p:nvPr/>
          </p:nvSpPr>
          <p:spPr>
            <a:xfrm>
              <a:off x="3286" y="273883"/>
              <a:ext cx="3203971" cy="681984"/>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ESTUDIANTINA</a:t>
              </a:r>
              <a:endParaRPr/>
            </a:p>
          </p:txBody>
        </p:sp>
        <p:sp>
          <p:nvSpPr>
            <p:cNvPr id="222" name="Google Shape;222;p16"/>
            <p:cNvSpPr/>
            <p:nvPr/>
          </p:nvSpPr>
          <p:spPr>
            <a:xfrm>
              <a:off x="3286" y="937074"/>
              <a:ext cx="3203971" cy="334375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txBox="1"/>
            <p:nvPr/>
          </p:nvSpPr>
          <p:spPr>
            <a:xfrm>
              <a:off x="3286" y="937074"/>
              <a:ext cx="3203971" cy="3343753"/>
            </a:xfrm>
            <a:prstGeom prst="rect">
              <a:avLst/>
            </a:prstGeom>
            <a:noFill/>
            <a:ln>
              <a:noFill/>
            </a:ln>
          </p:spPr>
          <p:txBody>
            <a:bodyPr spcFirstLastPara="1" wrap="square" lIns="182875" tIns="80000" rIns="1828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Perform at concerts and festivals such as the Fiesta Folklorica</a:t>
              </a:r>
              <a:endParaRPr sz="1500">
                <a:solidFill>
                  <a:schemeClr val="dk1"/>
                </a:solidFill>
                <a:latin typeface="Calibri"/>
                <a:ea typeface="Calibri"/>
                <a:cs typeface="Calibri"/>
                <a:sym typeface="Calibri"/>
              </a:endParaRPr>
            </a:p>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Learn and perform traditional folk music of Mexico, Spain, and Latin America</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Sing and play an instrument: guitar, mandolin, double bass</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Learn proper playing technique</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Develop solo and group singing</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Attend solo and group competitions</a:t>
              </a:r>
              <a:endParaRPr/>
            </a:p>
            <a:p>
              <a:pPr marL="914400" marR="0" lvl="0" indent="0" algn="l" rtl="0">
                <a:lnSpc>
                  <a:spcPct val="90000"/>
                </a:lnSpc>
                <a:spcBef>
                  <a:spcPts val="225"/>
                </a:spcBef>
                <a:spcAft>
                  <a:spcPts val="0"/>
                </a:spcAft>
                <a:buNone/>
              </a:pPr>
              <a:endParaRPr/>
            </a:p>
            <a:p>
              <a:pPr marL="114300" marR="0" lvl="1" indent="-19050" algn="l" rtl="0">
                <a:lnSpc>
                  <a:spcPct val="90000"/>
                </a:lnSpc>
                <a:spcBef>
                  <a:spcPts val="225"/>
                </a:spcBef>
                <a:spcAft>
                  <a:spcPts val="0"/>
                </a:spcAft>
                <a:buClr>
                  <a:schemeClr val="dk1"/>
                </a:buClr>
                <a:buSzPts val="1500"/>
                <a:buFont typeface="Calibri"/>
                <a:buNone/>
              </a:pPr>
              <a:endParaRPr sz="1500" b="0" i="0" u="none" strike="noStrike" cap="none">
                <a:solidFill>
                  <a:schemeClr val="dk1"/>
                </a:solidFill>
                <a:latin typeface="Calibri"/>
                <a:ea typeface="Calibri"/>
                <a:cs typeface="Calibri"/>
                <a:sym typeface="Calibri"/>
              </a:endParaRPr>
            </a:p>
            <a:p>
              <a:pPr marL="114300" marR="0" lvl="1" indent="-19050" algn="l" rtl="0">
                <a:lnSpc>
                  <a:spcPct val="90000"/>
                </a:lnSpc>
                <a:spcBef>
                  <a:spcPts val="225"/>
                </a:spcBef>
                <a:spcAft>
                  <a:spcPts val="0"/>
                </a:spcAft>
                <a:buClr>
                  <a:schemeClr val="dk1"/>
                </a:buClr>
                <a:buSzPts val="1500"/>
                <a:buFont typeface="Calibri"/>
                <a:buNone/>
              </a:pPr>
              <a:endParaRPr sz="1500" b="0" i="0" u="none" strike="noStrike" cap="none">
                <a:solidFill>
                  <a:schemeClr val="dk1"/>
                </a:solidFill>
                <a:latin typeface="Calibri"/>
                <a:ea typeface="Calibri"/>
                <a:cs typeface="Calibri"/>
                <a:sym typeface="Calibri"/>
              </a:endParaRPr>
            </a:p>
            <a:p>
              <a:pPr marL="114300" marR="0" lvl="1" indent="-19050" algn="l" rtl="0">
                <a:lnSpc>
                  <a:spcPct val="90000"/>
                </a:lnSpc>
                <a:spcBef>
                  <a:spcPts val="225"/>
                </a:spcBef>
                <a:spcAft>
                  <a:spcPts val="0"/>
                </a:spcAft>
                <a:buClr>
                  <a:schemeClr val="dk1"/>
                </a:buClr>
                <a:buSzPts val="1500"/>
                <a:buFont typeface="Calibri"/>
                <a:buNone/>
              </a:pPr>
              <a:endParaRPr sz="1500" b="0" i="0" u="none" strike="noStrike" cap="none">
                <a:solidFill>
                  <a:schemeClr val="dk1"/>
                </a:solidFill>
                <a:latin typeface="Calibri"/>
                <a:ea typeface="Calibri"/>
                <a:cs typeface="Calibri"/>
                <a:sym typeface="Calibri"/>
              </a:endParaRPr>
            </a:p>
          </p:txBody>
        </p:sp>
        <p:sp>
          <p:nvSpPr>
            <p:cNvPr id="224" name="Google Shape;224;p16"/>
            <p:cNvSpPr/>
            <p:nvPr/>
          </p:nvSpPr>
          <p:spPr>
            <a:xfrm>
              <a:off x="3655814" y="273883"/>
              <a:ext cx="3203971" cy="681984"/>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txBox="1"/>
            <p:nvPr/>
          </p:nvSpPr>
          <p:spPr>
            <a:xfrm>
              <a:off x="3655814" y="273883"/>
              <a:ext cx="3203971" cy="681984"/>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GUITAR</a:t>
              </a:r>
              <a:endParaRPr/>
            </a:p>
          </p:txBody>
        </p:sp>
        <p:sp>
          <p:nvSpPr>
            <p:cNvPr id="226" name="Google Shape;226;p16"/>
            <p:cNvSpPr/>
            <p:nvPr/>
          </p:nvSpPr>
          <p:spPr>
            <a:xfrm>
              <a:off x="3655814" y="937074"/>
              <a:ext cx="3203971" cy="334375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txBox="1"/>
            <p:nvPr/>
          </p:nvSpPr>
          <p:spPr>
            <a:xfrm>
              <a:off x="3655814" y="937074"/>
              <a:ext cx="3203971" cy="3343753"/>
            </a:xfrm>
            <a:prstGeom prst="rect">
              <a:avLst/>
            </a:prstGeom>
            <a:noFill/>
            <a:ln>
              <a:noFill/>
            </a:ln>
          </p:spPr>
          <p:txBody>
            <a:bodyPr spcFirstLastPara="1" wrap="square" lIns="182875" tIns="80000" rIns="1828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Learn basic acoustic guitar technique, music notation, chords, and tablature</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Develop proper performance technique</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Analyze and perform classical literature</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Attend solo and group competitions</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Perform at concerts and festivals</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No prior experience necessary to join!</a:t>
              </a:r>
              <a:endParaRPr sz="1500">
                <a:solidFill>
                  <a:schemeClr val="dk1"/>
                </a:solidFill>
                <a:latin typeface="Calibri"/>
                <a:ea typeface="Calibri"/>
                <a:cs typeface="Calibri"/>
                <a:sym typeface="Calibri"/>
              </a:endParaRPr>
            </a:p>
          </p:txBody>
        </p:sp>
        <p:sp>
          <p:nvSpPr>
            <p:cNvPr id="228" name="Google Shape;228;p16"/>
            <p:cNvSpPr/>
            <p:nvPr/>
          </p:nvSpPr>
          <p:spPr>
            <a:xfrm>
              <a:off x="7308342" y="273883"/>
              <a:ext cx="3203971" cy="681984"/>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txBox="1"/>
            <p:nvPr/>
          </p:nvSpPr>
          <p:spPr>
            <a:xfrm>
              <a:off x="7308342" y="273883"/>
              <a:ext cx="3203971" cy="681984"/>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MARIACHI</a:t>
              </a:r>
              <a:endParaRPr/>
            </a:p>
          </p:txBody>
        </p:sp>
        <p:sp>
          <p:nvSpPr>
            <p:cNvPr id="230" name="Google Shape;230;p16"/>
            <p:cNvSpPr/>
            <p:nvPr/>
          </p:nvSpPr>
          <p:spPr>
            <a:xfrm>
              <a:off x="7308342" y="937074"/>
              <a:ext cx="3203971" cy="334375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txBox="1"/>
            <p:nvPr/>
          </p:nvSpPr>
          <p:spPr>
            <a:xfrm>
              <a:off x="7308342" y="937074"/>
              <a:ext cx="3203971" cy="3343753"/>
            </a:xfrm>
            <a:prstGeom prst="rect">
              <a:avLst/>
            </a:prstGeom>
            <a:noFill/>
            <a:ln>
              <a:noFill/>
            </a:ln>
          </p:spPr>
          <p:txBody>
            <a:bodyPr spcFirstLastPara="1" wrap="square" lIns="182875" tIns="80000" rIns="182875" bIns="120000"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Increase knowledge and skills of the standard mariachi</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Learn and perform traditional folk music of Mexico</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Sing and play an instrument: guitar, vihuela, guitarron, violin, and trumpet</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Develop solo and group singing</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Attend solo and group competitions</a:t>
              </a:r>
              <a:endParaRPr/>
            </a:p>
            <a:p>
              <a:pPr marL="114300" marR="0" lvl="1" indent="-114300" algn="l" rtl="0">
                <a:lnSpc>
                  <a:spcPct val="90000"/>
                </a:lnSpc>
                <a:spcBef>
                  <a:spcPts val="225"/>
                </a:spcBef>
                <a:spcAft>
                  <a:spcPts val="0"/>
                </a:spcAft>
                <a:buClr>
                  <a:schemeClr val="dk1"/>
                </a:buClr>
                <a:buSzPts val="1500"/>
                <a:buFont typeface="Calibri"/>
                <a:buChar char="•"/>
              </a:pPr>
              <a:r>
                <a:rPr lang="en-US" sz="1500" b="0" i="0" u="none" strike="noStrike" cap="none">
                  <a:solidFill>
                    <a:schemeClr val="dk1"/>
                  </a:solidFill>
                  <a:latin typeface="Calibri"/>
                  <a:ea typeface="Calibri"/>
                  <a:cs typeface="Calibri"/>
                  <a:sym typeface="Calibri"/>
                </a:rPr>
                <a:t>Perform at concerts and festivals</a:t>
              </a:r>
              <a:endParaRPr/>
            </a:p>
          </p:txBody>
        </p:sp>
      </p:grpSp>
      <p:sp>
        <p:nvSpPr>
          <p:cNvPr id="232" name="Google Shape;232;p16"/>
          <p:cNvSpPr txBox="1">
            <a:spLocks noGrp="1"/>
          </p:cNvSpPr>
          <p:nvPr>
            <p:ph type="title"/>
          </p:nvPr>
        </p:nvSpPr>
        <p:spPr>
          <a:xfrm>
            <a:off x="838200" y="365125"/>
            <a:ext cx="8613531" cy="1325563"/>
          </a:xfrm>
          <a:prstGeom prst="rect">
            <a:avLst/>
          </a:prstGeom>
          <a:gradFill>
            <a:gsLst>
              <a:gs pos="0">
                <a:srgbClr val="8DA9DB"/>
              </a:gs>
              <a:gs pos="100000">
                <a:srgbClr val="B7B7B7"/>
              </a:gs>
            </a:gsLst>
            <a:lin ang="5400000" scaled="0"/>
          </a:gra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Fine Arts</a:t>
            </a:r>
            <a:endParaRPr/>
          </a:p>
        </p:txBody>
      </p:sp>
      <p:pic>
        <p:nvPicPr>
          <p:cNvPr id="233" name="Google Shape;233;p16"/>
          <p:cNvPicPr preferRelativeResize="0"/>
          <p:nvPr/>
        </p:nvPicPr>
        <p:blipFill rotWithShape="1">
          <a:blip r:embed="rId3">
            <a:alphaModFix/>
          </a:blip>
          <a:srcRect/>
          <a:stretch/>
        </p:blipFill>
        <p:spPr>
          <a:xfrm>
            <a:off x="1048265" y="502379"/>
            <a:ext cx="1138881" cy="11388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8"/>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High school Choice Slip- for 8</a:t>
            </a:r>
            <a:r>
              <a:rPr lang="en-US" baseline="30000"/>
              <a:t>th</a:t>
            </a:r>
            <a:r>
              <a:rPr lang="en-US"/>
              <a:t> graders</a:t>
            </a:r>
            <a:endParaRPr/>
          </a:p>
        </p:txBody>
      </p:sp>
      <p:sp>
        <p:nvSpPr>
          <p:cNvPr id="239" name="Google Shape;239;p18"/>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High school Athletics program:</a:t>
            </a:r>
            <a:endParaRPr/>
          </a:p>
          <a:p>
            <a:pPr marL="514350" lvl="0" indent="-514350" algn="l" rtl="0">
              <a:lnSpc>
                <a:spcPct val="90000"/>
              </a:lnSpc>
              <a:spcBef>
                <a:spcPts val="1000"/>
              </a:spcBef>
              <a:spcAft>
                <a:spcPts val="0"/>
              </a:spcAft>
              <a:buClr>
                <a:schemeClr val="dk1"/>
              </a:buClr>
              <a:buSzPts val="2800"/>
              <a:buAutoNum type="arabicPeriod"/>
            </a:pPr>
            <a:r>
              <a:rPr lang="en-US"/>
              <a:t>The BISD and  UIL mandates that each student have a sports physical and a complete participation packet including medical history, in place before the 1</a:t>
            </a:r>
            <a:r>
              <a:rPr lang="en-US" baseline="30000"/>
              <a:t>st</a:t>
            </a:r>
            <a:r>
              <a:rPr lang="en-US"/>
              <a:t> practice of a sport each year and before being placed in an athletic class period.</a:t>
            </a:r>
            <a:endParaRPr/>
          </a:p>
          <a:p>
            <a:pPr marL="514350" lvl="0" indent="-514350" algn="l" rtl="0">
              <a:lnSpc>
                <a:spcPct val="90000"/>
              </a:lnSpc>
              <a:spcBef>
                <a:spcPts val="1000"/>
              </a:spcBef>
              <a:spcAft>
                <a:spcPts val="0"/>
              </a:spcAft>
              <a:buClr>
                <a:schemeClr val="dk1"/>
              </a:buClr>
              <a:buSzPts val="2800"/>
              <a:buAutoNum type="arabicPeriod"/>
            </a:pPr>
            <a:r>
              <a:rPr lang="en-US"/>
              <a:t> Any student wishing to participate in athletics should contact their high school feeder school athletic coordinator for information regarding summer weights, conditioning schedule and freshman camps.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2022-2023 High School Sport Listing</a:t>
            </a:r>
            <a:endParaRPr/>
          </a:p>
        </p:txBody>
      </p:sp>
      <p:sp>
        <p:nvSpPr>
          <p:cNvPr id="245" name="Google Shape;245;p19"/>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t>Football					Baseball</a:t>
            </a:r>
            <a:endParaRPr/>
          </a:p>
          <a:p>
            <a:pPr marL="0" lvl="0" indent="0" algn="l" rtl="0">
              <a:lnSpc>
                <a:spcPct val="90000"/>
              </a:lnSpc>
              <a:spcBef>
                <a:spcPts val="1000"/>
              </a:spcBef>
              <a:spcAft>
                <a:spcPts val="0"/>
              </a:spcAft>
              <a:buClr>
                <a:schemeClr val="dk1"/>
              </a:buClr>
              <a:buSzPts val="3200"/>
              <a:buNone/>
            </a:pPr>
            <a:r>
              <a:rPr lang="en-US" sz="3200"/>
              <a:t>Volleyball				Softball </a:t>
            </a:r>
            <a:endParaRPr/>
          </a:p>
          <a:p>
            <a:pPr marL="0" lvl="0" indent="0" algn="l" rtl="0">
              <a:lnSpc>
                <a:spcPct val="90000"/>
              </a:lnSpc>
              <a:spcBef>
                <a:spcPts val="1000"/>
              </a:spcBef>
              <a:spcAft>
                <a:spcPts val="0"/>
              </a:spcAft>
              <a:buClr>
                <a:schemeClr val="dk1"/>
              </a:buClr>
              <a:buSzPts val="3200"/>
              <a:buNone/>
            </a:pPr>
            <a:r>
              <a:rPr lang="en-US" sz="3200"/>
              <a:t>Cross Country 		Track &amp; Field</a:t>
            </a:r>
            <a:endParaRPr/>
          </a:p>
          <a:p>
            <a:pPr marL="0" lvl="0" indent="0" algn="l" rtl="0">
              <a:lnSpc>
                <a:spcPct val="90000"/>
              </a:lnSpc>
              <a:spcBef>
                <a:spcPts val="1000"/>
              </a:spcBef>
              <a:spcAft>
                <a:spcPts val="0"/>
              </a:spcAft>
              <a:buClr>
                <a:schemeClr val="dk1"/>
              </a:buClr>
              <a:buSzPts val="3200"/>
              <a:buNone/>
            </a:pPr>
            <a:r>
              <a:rPr lang="en-US" sz="3200"/>
              <a:t>Tennis					Powerlifting</a:t>
            </a:r>
            <a:endParaRPr/>
          </a:p>
          <a:p>
            <a:pPr marL="0" lvl="0" indent="0" algn="l" rtl="0">
              <a:lnSpc>
                <a:spcPct val="90000"/>
              </a:lnSpc>
              <a:spcBef>
                <a:spcPts val="1000"/>
              </a:spcBef>
              <a:spcAft>
                <a:spcPts val="0"/>
              </a:spcAft>
              <a:buClr>
                <a:schemeClr val="dk1"/>
              </a:buClr>
              <a:buSzPts val="3200"/>
              <a:buNone/>
            </a:pPr>
            <a:r>
              <a:rPr lang="en-US" sz="3200"/>
              <a:t>Basketball				Swimming</a:t>
            </a:r>
            <a:endParaRPr/>
          </a:p>
          <a:p>
            <a:pPr marL="0" lvl="0" indent="0" algn="l" rtl="0">
              <a:lnSpc>
                <a:spcPct val="90000"/>
              </a:lnSpc>
              <a:spcBef>
                <a:spcPts val="1000"/>
              </a:spcBef>
              <a:spcAft>
                <a:spcPts val="0"/>
              </a:spcAft>
              <a:buClr>
                <a:schemeClr val="dk1"/>
              </a:buClr>
              <a:buSzPts val="3200"/>
              <a:buNone/>
            </a:pPr>
            <a:r>
              <a:rPr lang="en-US" sz="3200"/>
              <a:t>Soccer					Golf</a:t>
            </a:r>
            <a:endParaRPr/>
          </a:p>
          <a:p>
            <a:pPr marL="0" lvl="0" indent="0" algn="l" rtl="0">
              <a:lnSpc>
                <a:spcPct val="90000"/>
              </a:lnSpc>
              <a:spcBef>
                <a:spcPts val="1000"/>
              </a:spcBef>
              <a:spcAft>
                <a:spcPts val="0"/>
              </a:spcAft>
              <a:buClr>
                <a:schemeClr val="dk1"/>
              </a:buClr>
              <a:buSzPts val="3200"/>
              <a:buNone/>
            </a:pPr>
            <a:r>
              <a:rPr lang="en-US" sz="32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High School Choice Slip</a:t>
            </a:r>
            <a:endParaRPr/>
          </a:p>
        </p:txBody>
      </p:sp>
      <p:sp>
        <p:nvSpPr>
          <p:cNvPr id="94" name="Google Shape;94;p2"/>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You School Counselor will guide you in the choice slip – course selection process each year.</a:t>
            </a:r>
            <a:endParaRPr/>
          </a:p>
          <a:p>
            <a:pPr marL="228600" lvl="0" indent="-228600" algn="l" rtl="0">
              <a:lnSpc>
                <a:spcPct val="90000"/>
              </a:lnSpc>
              <a:spcBef>
                <a:spcPts val="1000"/>
              </a:spcBef>
              <a:spcAft>
                <a:spcPts val="0"/>
              </a:spcAft>
              <a:buClr>
                <a:schemeClr val="dk1"/>
              </a:buClr>
              <a:buSzPts val="2800"/>
              <a:buChar char="•"/>
            </a:pPr>
            <a:r>
              <a:rPr lang="en-US"/>
              <a:t>Students must meet the respective guidelines and deadlines provided by each different program for eligibility and participation.</a:t>
            </a:r>
            <a:endParaRPr/>
          </a:p>
          <a:p>
            <a:pPr marL="228600" lvl="0" indent="-228600" algn="l" rtl="0">
              <a:lnSpc>
                <a:spcPct val="90000"/>
              </a:lnSpc>
              <a:spcBef>
                <a:spcPts val="1000"/>
              </a:spcBef>
              <a:spcAft>
                <a:spcPts val="0"/>
              </a:spcAft>
              <a:buClr>
                <a:schemeClr val="dk1"/>
              </a:buClr>
              <a:buSzPts val="2800"/>
              <a:buChar char="•"/>
            </a:pPr>
            <a:r>
              <a:rPr lang="en-US"/>
              <a:t>Students may be scheduled in electives to support academic achievement such as EOC preparation, Reading, Writing, College Readiness, etc. </a:t>
            </a:r>
            <a:endParaRPr/>
          </a:p>
          <a:p>
            <a:pPr marL="228600" lvl="0" indent="-228600" algn="l" rtl="0">
              <a:lnSpc>
                <a:spcPct val="90000"/>
              </a:lnSpc>
              <a:spcBef>
                <a:spcPts val="1000"/>
              </a:spcBef>
              <a:spcAft>
                <a:spcPts val="0"/>
              </a:spcAft>
              <a:buClr>
                <a:schemeClr val="dk1"/>
              </a:buClr>
              <a:buSzPts val="2800"/>
              <a:buChar char="•"/>
            </a:pPr>
            <a:r>
              <a:rPr lang="en-US"/>
              <a:t>Please see your School Counselor if you have any questions. </a:t>
            </a:r>
            <a:endParaRPr/>
          </a:p>
          <a:p>
            <a:pPr marL="0" lvl="0" indent="0" algn="ctr" rtl="0">
              <a:lnSpc>
                <a:spcPct val="90000"/>
              </a:lnSpc>
              <a:spcBef>
                <a:spcPts val="1000"/>
              </a:spcBef>
              <a:spcAft>
                <a:spcPts val="0"/>
              </a:spcAft>
              <a:buClr>
                <a:schemeClr val="dk1"/>
              </a:buClr>
              <a:buSzPts val="2800"/>
              <a:buNone/>
            </a:pPr>
            <a:r>
              <a:rPr lang="en-US" b="1"/>
              <a:t>Thank you for your attention.</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alibri"/>
              <a:buNone/>
            </a:pPr>
            <a:r>
              <a:rPr lang="en-US" sz="4000"/>
              <a:t>Junior Reserve Officer Training Corps</a:t>
            </a:r>
            <a:r>
              <a:rPr lang="en-US"/>
              <a:t/>
            </a:r>
            <a:br>
              <a:rPr lang="en-US"/>
            </a:br>
            <a:r>
              <a:rPr lang="en-US" sz="4000"/>
              <a:t>JROTC</a:t>
            </a:r>
            <a:endParaRPr sz="4000"/>
          </a:p>
        </p:txBody>
      </p:sp>
      <p:sp>
        <p:nvSpPr>
          <p:cNvPr id="251" name="Google Shape;251;p20"/>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JROTC is a military-regulated program designed to offer </a:t>
            </a:r>
            <a:r>
              <a:rPr lang="en-US" b="1"/>
              <a:t>high school</a:t>
            </a:r>
            <a:r>
              <a:rPr lang="en-US"/>
              <a:t> students leadership experiences and motivate them to become better American citizens.</a:t>
            </a:r>
            <a:endParaRPr/>
          </a:p>
          <a:p>
            <a:pPr marL="228600" lvl="0" indent="-228600" algn="l" rtl="0">
              <a:lnSpc>
                <a:spcPct val="90000"/>
              </a:lnSpc>
              <a:spcBef>
                <a:spcPts val="1000"/>
              </a:spcBef>
              <a:spcAft>
                <a:spcPts val="0"/>
              </a:spcAft>
              <a:buClr>
                <a:schemeClr val="dk1"/>
              </a:buClr>
              <a:buSzPct val="100000"/>
              <a:buChar char="•"/>
            </a:pPr>
            <a:r>
              <a:rPr lang="en-US"/>
              <a:t>Students may earn up to 4 elective credits toward an Endorsement in Public Services.</a:t>
            </a:r>
            <a:endParaRPr/>
          </a:p>
          <a:p>
            <a:pPr marL="228600" lvl="0" indent="-228600" algn="l" rtl="0">
              <a:lnSpc>
                <a:spcPct val="90000"/>
              </a:lnSpc>
              <a:spcBef>
                <a:spcPts val="1000"/>
              </a:spcBef>
              <a:spcAft>
                <a:spcPts val="0"/>
              </a:spcAft>
              <a:buClr>
                <a:schemeClr val="dk1"/>
              </a:buClr>
              <a:buSzPct val="100000"/>
              <a:buChar char="•"/>
            </a:pPr>
            <a:r>
              <a:rPr lang="en-US"/>
              <a:t>Students have the opportunity to compete in leadership and JROTC individual and team skills. </a:t>
            </a:r>
            <a:endParaRPr/>
          </a:p>
          <a:p>
            <a:pPr marL="228600" lvl="0" indent="-228600" algn="l" rtl="0">
              <a:lnSpc>
                <a:spcPct val="90000"/>
              </a:lnSpc>
              <a:spcBef>
                <a:spcPts val="1000"/>
              </a:spcBef>
              <a:spcAft>
                <a:spcPts val="0"/>
              </a:spcAft>
              <a:buClr>
                <a:schemeClr val="dk1"/>
              </a:buClr>
              <a:buSzPct val="100000"/>
              <a:buChar char="•"/>
            </a:pPr>
            <a:r>
              <a:rPr lang="en-US"/>
              <a:t>Students must dress in the issued military uniform at least once week on a schedule provided by the JROTC instructor. </a:t>
            </a:r>
            <a:endParaRPr/>
          </a:p>
          <a:p>
            <a:pPr marL="228600" lvl="0" indent="-228600" algn="l" rtl="0">
              <a:lnSpc>
                <a:spcPct val="90000"/>
              </a:lnSpc>
              <a:spcBef>
                <a:spcPts val="1000"/>
              </a:spcBef>
              <a:spcAft>
                <a:spcPts val="0"/>
              </a:spcAft>
              <a:buClr>
                <a:schemeClr val="dk1"/>
              </a:buClr>
              <a:buSzPct val="100000"/>
              <a:buChar char="•"/>
            </a:pPr>
            <a:r>
              <a:rPr lang="en-US"/>
              <a:t>Each of the 6 EHCS high schools is affiliated with a branch of the US Military. </a:t>
            </a:r>
            <a:endParaRPr/>
          </a:p>
        </p:txBody>
      </p:sp>
      <p:sp>
        <p:nvSpPr>
          <p:cNvPr id="252" name="Google Shape;252;p20" descr="https://powerpoint.officeapps.live.com.mcas.ms/pods/GetClipboardImage.ashx?Id=bb452c1c-6bf1-4a92-af50-86be8a7698c3&amp;DC=US1&amp;wdoverrides=GetClipboardImageEnabled%3Atrue&amp;McasCtx=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20"/>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254" name="Google Shape;254;p20" descr="Great Seal of the United States Embroidery Designs, Machine Embroidery  Designs at EmbroideryDesigns.co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5" name="Google Shape;255;p20"/>
          <p:cNvPicPr preferRelativeResize="0"/>
          <p:nvPr/>
        </p:nvPicPr>
        <p:blipFill rotWithShape="1">
          <a:blip r:embed="rId3">
            <a:alphaModFix/>
          </a:blip>
          <a:srcRect/>
          <a:stretch/>
        </p:blipFill>
        <p:spPr>
          <a:xfrm>
            <a:off x="913071" y="415036"/>
            <a:ext cx="1225739" cy="122573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Thank You for Your Attention</a:t>
            </a:r>
            <a:br>
              <a:rPr lang="en-US"/>
            </a:br>
            <a:r>
              <a:rPr lang="en-US"/>
              <a:t>You are on Your Way!</a:t>
            </a:r>
            <a:endParaRPr/>
          </a:p>
        </p:txBody>
      </p:sp>
      <p:pic>
        <p:nvPicPr>
          <p:cNvPr id="261" name="Google Shape;261;p21"/>
          <p:cNvPicPr preferRelativeResize="0">
            <a:picLocks noGrp="1"/>
          </p:cNvPicPr>
          <p:nvPr>
            <p:ph type="body" idx="1"/>
          </p:nvPr>
        </p:nvPicPr>
        <p:blipFill rotWithShape="1">
          <a:blip r:embed="rId3">
            <a:alphaModFix/>
          </a:blip>
          <a:srcRect/>
          <a:stretch/>
        </p:blipFill>
        <p:spPr>
          <a:xfrm>
            <a:off x="3737032" y="1887619"/>
            <a:ext cx="3070110" cy="4351338"/>
          </a:xfrm>
          <a:prstGeom prst="rect">
            <a:avLst/>
          </a:prstGeom>
          <a:solidFill>
            <a:srgbClr val="AEABAB"/>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High School Course Requirements</a:t>
            </a:r>
            <a:endParaRPr/>
          </a:p>
        </p:txBody>
      </p:sp>
      <p:sp>
        <p:nvSpPr>
          <p:cNvPr id="100" name="Google Shape;100;p3"/>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a:t>HB5 Graduation Requirements for Brownsville ISD Students</a:t>
            </a:r>
            <a:endParaRPr sz="2000"/>
          </a:p>
          <a:p>
            <a:pPr marL="228600" lvl="0" indent="-228600" algn="l" rtl="0">
              <a:lnSpc>
                <a:spcPct val="90000"/>
              </a:lnSpc>
              <a:spcBef>
                <a:spcPts val="1000"/>
              </a:spcBef>
              <a:spcAft>
                <a:spcPts val="0"/>
              </a:spcAft>
              <a:buClr>
                <a:schemeClr val="dk1"/>
              </a:buClr>
              <a:buSzPts val="2000"/>
              <a:buChar char="•"/>
            </a:pPr>
            <a:r>
              <a:rPr lang="en-US" sz="2000"/>
              <a:t>Students must earn 26 credits to graduate under the Distinguished Level of Achievement diploma plan</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English = 4 credits</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Math =  4 credits to include Algebra II</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Science =  4 credits</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Social Studies = 3 or 4 credits to include .5 credit of Economics</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Language other than English (LOTE) = 2 credits</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Fine Arts = 1 credit</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Communication Application or Professional Communication = .5 credit</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Health = .5 credit </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Physical Education = 1 credit</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Endorsement = 4 credits</a:t>
            </a:r>
            <a:endParaRPr/>
          </a:p>
          <a:p>
            <a:pPr marL="685800" lvl="1" indent="-228600" algn="l" rtl="0">
              <a:lnSpc>
                <a:spcPct val="90000"/>
              </a:lnSpc>
              <a:spcBef>
                <a:spcPts val="500"/>
              </a:spcBef>
              <a:spcAft>
                <a:spcPts val="0"/>
              </a:spcAft>
              <a:buClr>
                <a:schemeClr val="dk1"/>
              </a:buClr>
              <a:buSzPts val="1500"/>
              <a:buFont typeface="Noto Sans Symbols"/>
              <a:buChar char="⮚"/>
            </a:pPr>
            <a:r>
              <a:rPr lang="en-US" sz="1500"/>
              <a:t>Electives = 1 or 2 depending on social studies credits earned</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High School Course Requirements</a:t>
            </a:r>
            <a:endParaRPr/>
          </a:p>
        </p:txBody>
      </p:sp>
      <p:sp>
        <p:nvSpPr>
          <p:cNvPr id="106" name="Google Shape;106;p4"/>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US" sz="2600" b="1"/>
              <a:t>Endorsements:</a:t>
            </a:r>
            <a:endParaRPr/>
          </a:p>
          <a:p>
            <a:pPr marL="228600" lvl="0" indent="-228600" algn="l" rtl="0">
              <a:lnSpc>
                <a:spcPct val="90000"/>
              </a:lnSpc>
              <a:spcBef>
                <a:spcPts val="1000"/>
              </a:spcBef>
              <a:spcAft>
                <a:spcPts val="0"/>
              </a:spcAft>
              <a:buClr>
                <a:schemeClr val="dk1"/>
              </a:buClr>
              <a:buSzPct val="100000"/>
              <a:buChar char="•"/>
            </a:pPr>
            <a:r>
              <a:rPr lang="en-US" sz="2600"/>
              <a:t>A Student must earn one endorsement to graduate.</a:t>
            </a:r>
            <a:endParaRPr/>
          </a:p>
          <a:p>
            <a:pPr marL="228600" lvl="0" indent="-228600" algn="l" rtl="0">
              <a:lnSpc>
                <a:spcPct val="90000"/>
              </a:lnSpc>
              <a:spcBef>
                <a:spcPts val="1000"/>
              </a:spcBef>
              <a:spcAft>
                <a:spcPts val="0"/>
              </a:spcAft>
              <a:buClr>
                <a:schemeClr val="dk1"/>
              </a:buClr>
              <a:buSzPct val="100000"/>
              <a:buChar char="•"/>
            </a:pPr>
            <a:r>
              <a:rPr lang="en-US" sz="2600"/>
              <a:t>A student may complete more than one endorsement for graduation.</a:t>
            </a:r>
            <a:endParaRPr/>
          </a:p>
          <a:p>
            <a:pPr marL="228600" lvl="0" indent="-228600" algn="l" rtl="0">
              <a:lnSpc>
                <a:spcPct val="90000"/>
              </a:lnSpc>
              <a:spcBef>
                <a:spcPts val="1000"/>
              </a:spcBef>
              <a:spcAft>
                <a:spcPts val="0"/>
              </a:spcAft>
              <a:buClr>
                <a:schemeClr val="dk1"/>
              </a:buClr>
              <a:buSzPct val="100000"/>
              <a:buChar char="•"/>
            </a:pPr>
            <a:r>
              <a:rPr lang="en-US" sz="2600"/>
              <a:t>The endorsement may be from the areas of Multidisciplinary, Arts &amp; Humanities, Public Services, Business &amp; Industry or Science, Technology, Engineering &amp; Math - STEM </a:t>
            </a:r>
            <a:endParaRPr/>
          </a:p>
          <a:p>
            <a:pPr marL="0" lvl="0" indent="0" algn="l" rtl="0">
              <a:lnSpc>
                <a:spcPct val="90000"/>
              </a:lnSpc>
              <a:spcBef>
                <a:spcPts val="1000"/>
              </a:spcBef>
              <a:spcAft>
                <a:spcPts val="0"/>
              </a:spcAft>
              <a:buClr>
                <a:schemeClr val="dk1"/>
              </a:buClr>
              <a:buSzPct val="100000"/>
              <a:buNone/>
            </a:pPr>
            <a:r>
              <a:rPr lang="en-US" sz="2600" b="1"/>
              <a:t>Performance Acknowledgements:</a:t>
            </a:r>
            <a:endParaRPr/>
          </a:p>
          <a:p>
            <a:pPr marL="228600" lvl="0" indent="-228600" algn="l" rtl="0">
              <a:lnSpc>
                <a:spcPct val="90000"/>
              </a:lnSpc>
              <a:spcBef>
                <a:spcPts val="1000"/>
              </a:spcBef>
              <a:spcAft>
                <a:spcPts val="0"/>
              </a:spcAft>
              <a:buClr>
                <a:schemeClr val="dk1"/>
              </a:buClr>
              <a:buSzPct val="100000"/>
              <a:buChar char="•"/>
            </a:pPr>
            <a:r>
              <a:rPr lang="en-US" sz="2600"/>
              <a:t>A student may earn a performance acknowledgement on their transcript in any of the following:</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sz="2000"/>
              <a:t>Complete 12 hours of college academic courses</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sz="2000"/>
              <a:t>Bilingualism and Biliteracy</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sz="2000"/>
              <a:t>Pass a college Advanced Placement or International Baccalaureate exam</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sz="2000"/>
              <a:t>Earn a designated score on the PSAT, ACT, SAT, PLAN</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sz="2000"/>
              <a:t>Earn a national or international recognized industry certification.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12321d99ed_0_0"/>
          <p:cNvSpPr txBox="1">
            <a:spLocks noGrp="1"/>
          </p:cNvSpPr>
          <p:nvPr>
            <p:ph type="title"/>
          </p:nvPr>
        </p:nvSpPr>
        <p:spPr>
          <a:xfrm>
            <a:off x="838200" y="365125"/>
            <a:ext cx="8867700" cy="1325700"/>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Additional High School Graduation Requirements</a:t>
            </a:r>
            <a:endParaRPr/>
          </a:p>
        </p:txBody>
      </p:sp>
      <p:sp>
        <p:nvSpPr>
          <p:cNvPr id="112" name="Google Shape;112;g112321d99ed_0_0"/>
          <p:cNvSpPr txBox="1">
            <a:spLocks noGrp="1"/>
          </p:cNvSpPr>
          <p:nvPr>
            <p:ph type="body" idx="1"/>
          </p:nvPr>
        </p:nvSpPr>
        <p:spPr>
          <a:xfrm>
            <a:off x="838200" y="1825625"/>
            <a:ext cx="10515600" cy="4351200"/>
          </a:xfrm>
          <a:prstGeom prst="rect">
            <a:avLst/>
          </a:prstGeom>
          <a:solidFill>
            <a:srgbClr val="AEABAB"/>
          </a:solidFill>
          <a:ln>
            <a:noFill/>
          </a:ln>
        </p:spPr>
        <p:txBody>
          <a:bodyPr spcFirstLastPara="1" wrap="square" lIns="91425" tIns="45700" rIns="91425" bIns="45700" anchor="t" anchorCtr="0">
            <a:normAutofit/>
          </a:bodyPr>
          <a:lstStyle/>
          <a:p>
            <a:pPr marL="0" lvl="0" indent="0" algn="l" rtl="0">
              <a:lnSpc>
                <a:spcPct val="90000"/>
              </a:lnSpc>
              <a:spcBef>
                <a:spcPts val="500"/>
              </a:spcBef>
              <a:spcAft>
                <a:spcPts val="0"/>
              </a:spcAft>
              <a:buNone/>
            </a:pPr>
            <a:r>
              <a:rPr lang="en-US" sz="2600" b="1"/>
              <a:t>Aside from completing credit and testing requirements, all students must complete the additional requirements:</a:t>
            </a:r>
            <a:endParaRPr sz="2600" b="1"/>
          </a:p>
          <a:p>
            <a:pPr marL="685800" lvl="1" indent="-285750" algn="l" rtl="0">
              <a:lnSpc>
                <a:spcPct val="90000"/>
              </a:lnSpc>
              <a:spcBef>
                <a:spcPts val="500"/>
              </a:spcBef>
              <a:spcAft>
                <a:spcPts val="0"/>
              </a:spcAft>
              <a:buSzPts val="2600"/>
              <a:buChar char="⮚"/>
            </a:pPr>
            <a:r>
              <a:rPr lang="en-US" sz="2600" b="1"/>
              <a:t>Speech requirement</a:t>
            </a:r>
            <a:endParaRPr sz="2600" b="1"/>
          </a:p>
          <a:p>
            <a:pPr marL="685800" lvl="1" indent="-285750" algn="l" rtl="0">
              <a:lnSpc>
                <a:spcPct val="90000"/>
              </a:lnSpc>
              <a:spcBef>
                <a:spcPts val="500"/>
              </a:spcBef>
              <a:spcAft>
                <a:spcPts val="0"/>
              </a:spcAft>
              <a:buSzPts val="2600"/>
              <a:buChar char="⮚"/>
            </a:pPr>
            <a:r>
              <a:rPr lang="en-US" sz="2600" b="1"/>
              <a:t>Cardiopulmonary Resuscitation (CPR) training</a:t>
            </a:r>
            <a:endParaRPr sz="2600" b="1"/>
          </a:p>
          <a:p>
            <a:pPr marL="685800" lvl="1" indent="-285750" algn="l" rtl="0">
              <a:lnSpc>
                <a:spcPct val="90000"/>
              </a:lnSpc>
              <a:spcBef>
                <a:spcPts val="500"/>
              </a:spcBef>
              <a:spcAft>
                <a:spcPts val="0"/>
              </a:spcAft>
              <a:buSzPts val="2600"/>
              <a:buChar char="⮚"/>
            </a:pPr>
            <a:r>
              <a:rPr lang="en-US" sz="2600" b="1"/>
              <a:t>Interaction with a Peace Officer training</a:t>
            </a:r>
            <a:endParaRPr sz="2600" b="1"/>
          </a:p>
          <a:p>
            <a:pPr marL="685800" lvl="1" indent="-285750" algn="l" rtl="0">
              <a:lnSpc>
                <a:spcPct val="90000"/>
              </a:lnSpc>
              <a:spcBef>
                <a:spcPts val="500"/>
              </a:spcBef>
              <a:spcAft>
                <a:spcPts val="0"/>
              </a:spcAft>
              <a:buSzPts val="2600"/>
              <a:buChar char="⮚"/>
            </a:pPr>
            <a:r>
              <a:rPr lang="en-US" sz="2600" b="1"/>
              <a:t>Submission of a Free Application for Federal Student Aid application (FAFSA) or Texas Application for State Financial Aid (TASFA) </a:t>
            </a:r>
            <a:endParaRPr sz="26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300"/>
              <a:t>Middle School Courses for High School Credit and Grade Point Average</a:t>
            </a:r>
            <a:endParaRPr sz="4300"/>
          </a:p>
        </p:txBody>
      </p:sp>
      <p:sp>
        <p:nvSpPr>
          <p:cNvPr id="118" name="Google Shape;118;p5"/>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a:t>Students who enter high school in 2020-2021 and thereafter will adhere to the following grade point average and ranking policy as written in BISD Board adopted local policy (EIC Local):</a:t>
            </a:r>
            <a:endParaRPr/>
          </a:p>
          <a:p>
            <a:pPr marL="228600" lvl="0" indent="-228600" algn="l" rtl="0">
              <a:lnSpc>
                <a:spcPct val="90000"/>
              </a:lnSpc>
              <a:spcBef>
                <a:spcPts val="1000"/>
              </a:spcBef>
              <a:spcAft>
                <a:spcPts val="0"/>
              </a:spcAft>
              <a:buClr>
                <a:schemeClr val="dk1"/>
              </a:buClr>
              <a:buSzPct val="100000"/>
              <a:buChar char="•"/>
            </a:pPr>
            <a:r>
              <a:rPr lang="en-US"/>
              <a:t>Courses taken in middle school for high school credit will appear on the high school transcript </a:t>
            </a:r>
            <a:endParaRPr/>
          </a:p>
          <a:p>
            <a:pPr marL="228600" lvl="0" indent="-228600" algn="l" rtl="0">
              <a:lnSpc>
                <a:spcPct val="90000"/>
              </a:lnSpc>
              <a:spcBef>
                <a:spcPts val="1000"/>
              </a:spcBef>
              <a:spcAft>
                <a:spcPts val="0"/>
              </a:spcAft>
              <a:buClr>
                <a:schemeClr val="dk1"/>
              </a:buClr>
              <a:buSzPct val="100000"/>
              <a:buChar char="•"/>
            </a:pPr>
            <a:r>
              <a:rPr lang="en-US"/>
              <a:t>Certain middle school courses taken in middle school for high school credit will be calculated into the into the students’ grade point average (GPA):</a:t>
            </a:r>
            <a:endParaRPr/>
          </a:p>
          <a:p>
            <a:pPr marL="228600" lvl="0" indent="-228600" algn="l" rtl="0">
              <a:lnSpc>
                <a:spcPct val="90000"/>
              </a:lnSpc>
              <a:spcBef>
                <a:spcPts val="1000"/>
              </a:spcBef>
              <a:spcAft>
                <a:spcPts val="0"/>
              </a:spcAft>
              <a:buClr>
                <a:schemeClr val="dk1"/>
              </a:buClr>
              <a:buSzPct val="100000"/>
              <a:buChar char="•"/>
            </a:pPr>
            <a:r>
              <a:rPr lang="en-US"/>
              <a:t>The middle school courses taken for high school credit and grade point average calculation are as follows:</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a:t>English</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a:t>Science</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a:t>Social Studies</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a:t>Math </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a:t>Dual enrollment</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a:t>College Board Advanced Placement</a:t>
            </a:r>
            <a:endParaRPr/>
          </a:p>
          <a:p>
            <a:pPr marL="685800" lvl="1" indent="-228600" algn="l" rtl="0">
              <a:lnSpc>
                <a:spcPct val="90000"/>
              </a:lnSpc>
              <a:spcBef>
                <a:spcPts val="500"/>
              </a:spcBef>
              <a:spcAft>
                <a:spcPts val="0"/>
              </a:spcAft>
              <a:buClr>
                <a:schemeClr val="dk1"/>
              </a:buClr>
              <a:buSzPct val="100000"/>
              <a:buFont typeface="Noto Sans Symbols"/>
              <a:buChar char="⮚"/>
            </a:pPr>
            <a:r>
              <a:rPr lang="en-US"/>
              <a:t>Project Lead the Way</a:t>
            </a:r>
            <a:endParaRPr/>
          </a:p>
          <a:p>
            <a:pPr marL="228600" lvl="0" indent="-228600" algn="l" rtl="0">
              <a:lnSpc>
                <a:spcPct val="90000"/>
              </a:lnSpc>
              <a:spcBef>
                <a:spcPts val="1000"/>
              </a:spcBef>
              <a:spcAft>
                <a:spcPts val="0"/>
              </a:spcAft>
              <a:buClr>
                <a:schemeClr val="dk1"/>
              </a:buClr>
              <a:buSzPct val="100000"/>
              <a:buChar char="•"/>
            </a:pPr>
            <a:r>
              <a:rPr lang="en-US"/>
              <a:t>Examples of these courses include, but are not limited to: English I, Biology, Algebra I, Environmental Systems, Communication Application, Spanish AP, etc. </a:t>
            </a:r>
            <a:endParaRPr/>
          </a:p>
          <a:p>
            <a:pPr marL="228600" lvl="0" indent="-10414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Middle School Course Requirements</a:t>
            </a:r>
            <a:endParaRPr/>
          </a:p>
        </p:txBody>
      </p:sp>
      <p:sp>
        <p:nvSpPr>
          <p:cNvPr id="124" name="Google Shape;124;p6"/>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a:latin typeface="Calibri"/>
                <a:ea typeface="Calibri"/>
                <a:cs typeface="Calibri"/>
                <a:sym typeface="Calibri"/>
              </a:rPr>
              <a:t>Students will be required to take the respective End of Course exam (EOC)</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Students enrolled in high school credit courses in middle school must complete and meet demonstrated proficiency (70% or higher) in each semester to receive full or partial high school credit</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If the grade average of the two half units is 70 (69.5) or above, the student will receive credit for the full unit. If the average of the two half units is below 70 (69.5), the student will receive credit only for the half unit that he/she passed. If the half unit grade is below 70 (69.5), the unit must be repeated for credit when the average of the two half units is below 70 (69.5)</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Additional information can be located in the Brownsville ISD High School Course Listing Guide reg</a:t>
            </a:r>
            <a:r>
              <a:rPr lang="en-US" sz="2400"/>
              <a:t>ar</a:t>
            </a:r>
            <a:r>
              <a:rPr lang="en-US" sz="2400">
                <a:latin typeface="Calibri"/>
                <a:ea typeface="Calibri"/>
                <a:cs typeface="Calibri"/>
                <a:sym typeface="Calibri"/>
              </a:rPr>
              <a:t>ding GPA and Rank </a:t>
            </a:r>
            <a:endParaRPr/>
          </a:p>
          <a:p>
            <a:pPr marL="228600" lvl="0" indent="-7620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Honors Program</a:t>
            </a:r>
            <a:endParaRPr/>
          </a:p>
        </p:txBody>
      </p:sp>
      <p:sp>
        <p:nvSpPr>
          <p:cNvPr id="130" name="Google Shape;130;p7"/>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200"/>
              <a:buNone/>
            </a:pPr>
            <a:endParaRPr sz="1200"/>
          </a:p>
          <a:p>
            <a:pPr marL="228600" lvl="0" indent="-228600" algn="l" rtl="0">
              <a:lnSpc>
                <a:spcPct val="90000"/>
              </a:lnSpc>
              <a:spcBef>
                <a:spcPts val="1000"/>
              </a:spcBef>
              <a:spcAft>
                <a:spcPts val="0"/>
              </a:spcAft>
              <a:buClr>
                <a:schemeClr val="dk1"/>
              </a:buClr>
              <a:buSzPts val="2800"/>
              <a:buChar char="•"/>
            </a:pPr>
            <a:r>
              <a:rPr lang="en-US"/>
              <a:t>Honors courses are offered in grades 6-10 in areas that are tied to subsequent AP courses in grades 9-12</a:t>
            </a:r>
            <a:endParaRPr/>
          </a:p>
          <a:p>
            <a:pPr marL="0" lvl="0" indent="0" algn="l" rtl="0">
              <a:lnSpc>
                <a:spcPct val="90000"/>
              </a:lnSpc>
              <a:spcBef>
                <a:spcPts val="1000"/>
              </a:spcBef>
              <a:spcAft>
                <a:spcPts val="0"/>
              </a:spcAft>
              <a:buClr>
                <a:schemeClr val="dk1"/>
              </a:buClr>
              <a:buSzPts val="2800"/>
              <a:buNone/>
            </a:pPr>
            <a:r>
              <a:rPr lang="en-US" b="1"/>
              <a:t>Requirements:</a:t>
            </a:r>
            <a:endParaRPr/>
          </a:p>
          <a:p>
            <a:pPr marL="228600" lvl="0" indent="-228600" algn="l" rtl="0">
              <a:lnSpc>
                <a:spcPct val="90000"/>
              </a:lnSpc>
              <a:spcBef>
                <a:spcPts val="1000"/>
              </a:spcBef>
              <a:spcAft>
                <a:spcPts val="0"/>
              </a:spcAft>
              <a:buClr>
                <a:schemeClr val="dk1"/>
              </a:buClr>
              <a:buSzPts val="2800"/>
              <a:buChar char="•"/>
            </a:pPr>
            <a:r>
              <a:rPr lang="en-US"/>
              <a:t>85 average or above in the prerequisite course or have passed the previous Honors class in the specific academic discipline</a:t>
            </a:r>
            <a:endParaRPr/>
          </a:p>
          <a:p>
            <a:pPr marL="228600" lvl="0" indent="-228600" algn="l" rtl="0">
              <a:lnSpc>
                <a:spcPct val="90000"/>
              </a:lnSpc>
              <a:spcBef>
                <a:spcPts val="1000"/>
              </a:spcBef>
              <a:spcAft>
                <a:spcPts val="0"/>
              </a:spcAft>
              <a:buClr>
                <a:schemeClr val="dk1"/>
              </a:buClr>
              <a:buSzPts val="2800"/>
              <a:buChar char="•"/>
            </a:pPr>
            <a:r>
              <a:rPr lang="en-US"/>
              <a:t>For the requested Honors course(s), the student must have achieved the Level Performance on the applicable STAAR areas tested, according to the recommended entrance criteria</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838200" y="365125"/>
            <a:ext cx="8867775"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Advanced Placement Program</a:t>
            </a:r>
            <a:endParaRPr/>
          </a:p>
        </p:txBody>
      </p:sp>
      <p:sp>
        <p:nvSpPr>
          <p:cNvPr id="136" name="Google Shape;136;p8"/>
          <p:cNvSpPr txBox="1">
            <a:spLocks noGrp="1"/>
          </p:cNvSpPr>
          <p:nvPr>
            <p:ph type="body" idx="1"/>
          </p:nvPr>
        </p:nvSpPr>
        <p:spPr>
          <a:xfrm>
            <a:off x="838200" y="1825625"/>
            <a:ext cx="10515600" cy="4351338"/>
          </a:xfrm>
          <a:prstGeom prst="rect">
            <a:avLst/>
          </a:prstGeom>
          <a:solidFill>
            <a:srgbClr val="AEABAB"/>
          </a:solid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600"/>
              <a:buNone/>
            </a:pPr>
            <a:endParaRPr sz="600"/>
          </a:p>
          <a:p>
            <a:pPr marL="228600" lvl="0" indent="-228600" algn="l" rtl="0">
              <a:lnSpc>
                <a:spcPct val="90000"/>
              </a:lnSpc>
              <a:spcBef>
                <a:spcPts val="1000"/>
              </a:spcBef>
              <a:spcAft>
                <a:spcPts val="0"/>
              </a:spcAft>
              <a:buClr>
                <a:schemeClr val="dk1"/>
              </a:buClr>
              <a:buSzPts val="2800"/>
              <a:buChar char="•"/>
            </a:pPr>
            <a:r>
              <a:rPr lang="en-US"/>
              <a:t>Advanced Placement (AP) courses are offered in grades 9-12 at all ECHS’s</a:t>
            </a:r>
            <a:endParaRPr/>
          </a:p>
          <a:p>
            <a:pPr marL="228600" lvl="0" indent="-228600" algn="l" rtl="0">
              <a:lnSpc>
                <a:spcPct val="90000"/>
              </a:lnSpc>
              <a:spcBef>
                <a:spcPts val="1000"/>
              </a:spcBef>
              <a:spcAft>
                <a:spcPts val="0"/>
              </a:spcAft>
              <a:buClr>
                <a:schemeClr val="dk1"/>
              </a:buClr>
              <a:buSzPts val="2800"/>
              <a:buChar char="•"/>
            </a:pPr>
            <a:r>
              <a:rPr lang="en-US"/>
              <a:t>Students enrolled in AP courses can take the AP national exam in May for possible college credit.</a:t>
            </a:r>
            <a:endParaRPr/>
          </a:p>
          <a:p>
            <a:pPr marL="0" lvl="0" indent="0" algn="l" rtl="0">
              <a:lnSpc>
                <a:spcPct val="90000"/>
              </a:lnSpc>
              <a:spcBef>
                <a:spcPts val="1000"/>
              </a:spcBef>
              <a:spcAft>
                <a:spcPts val="0"/>
              </a:spcAft>
              <a:buClr>
                <a:schemeClr val="dk1"/>
              </a:buClr>
              <a:buSzPts val="2800"/>
              <a:buNone/>
            </a:pPr>
            <a:r>
              <a:rPr lang="en-US" b="1"/>
              <a:t>Requirements:</a:t>
            </a:r>
            <a:endParaRPr/>
          </a:p>
          <a:p>
            <a:pPr marL="228600" lvl="0" indent="-228600" algn="l" rtl="0">
              <a:lnSpc>
                <a:spcPct val="90000"/>
              </a:lnSpc>
              <a:spcBef>
                <a:spcPts val="1000"/>
              </a:spcBef>
              <a:spcAft>
                <a:spcPts val="0"/>
              </a:spcAft>
              <a:buClr>
                <a:schemeClr val="dk1"/>
              </a:buClr>
              <a:buSzPts val="2800"/>
              <a:buChar char="•"/>
            </a:pPr>
            <a:r>
              <a:rPr lang="en-US"/>
              <a:t>85 average or above in the prerequisite course or have passed the previous Honors/AP class in the specific academic discipline</a:t>
            </a:r>
            <a:endParaRPr/>
          </a:p>
          <a:p>
            <a:pPr marL="228600" lvl="0" indent="-228600" algn="l" rtl="0">
              <a:lnSpc>
                <a:spcPct val="90000"/>
              </a:lnSpc>
              <a:spcBef>
                <a:spcPts val="1000"/>
              </a:spcBef>
              <a:spcAft>
                <a:spcPts val="0"/>
              </a:spcAft>
              <a:buClr>
                <a:schemeClr val="dk1"/>
              </a:buClr>
              <a:buSzPts val="2800"/>
              <a:buChar char="•"/>
            </a:pPr>
            <a:r>
              <a:rPr lang="en-US"/>
              <a:t>For the requested AP course(s), the student must have achieved the Level Performance on the applicable STAAR areas tested, according to the recommended entrance criteria</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1828</Words>
  <Application>Microsoft Office PowerPoint</Application>
  <PresentationFormat>Widescreen</PresentationFormat>
  <Paragraphs>194</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Noto Sans Symbols</vt:lpstr>
      <vt:lpstr>Calibri</vt:lpstr>
      <vt:lpstr>Century Gothic</vt:lpstr>
      <vt:lpstr>Arial</vt:lpstr>
      <vt:lpstr>Times New Roman</vt:lpstr>
      <vt:lpstr>Office Theme</vt:lpstr>
      <vt:lpstr>High School Course Orientation for  Middle School Parents &amp; Students</vt:lpstr>
      <vt:lpstr>High School Choice Slip</vt:lpstr>
      <vt:lpstr>High School Course Requirements</vt:lpstr>
      <vt:lpstr>High School Course Requirements</vt:lpstr>
      <vt:lpstr>Additional High School Graduation Requirements</vt:lpstr>
      <vt:lpstr>Middle School Courses for High School Credit and Grade Point Average</vt:lpstr>
      <vt:lpstr>Middle School Course Requirements</vt:lpstr>
      <vt:lpstr>Honors Program</vt:lpstr>
      <vt:lpstr>Advanced Placement Program</vt:lpstr>
      <vt:lpstr>ECHS/P-TECH/Dual Enrollment</vt:lpstr>
      <vt:lpstr>     CTE Career Clusters</vt:lpstr>
      <vt:lpstr>STAMP &amp; SPACE Academies</vt:lpstr>
      <vt:lpstr>       General Information </vt:lpstr>
      <vt:lpstr>           Fine Arts</vt:lpstr>
      <vt:lpstr>           Fine Arts</vt:lpstr>
      <vt:lpstr>           Fine Arts</vt:lpstr>
      <vt:lpstr>           Fine Arts</vt:lpstr>
      <vt:lpstr>High school Choice Slip- for 8th graders</vt:lpstr>
      <vt:lpstr>2022-2023 High School Sport Listing</vt:lpstr>
      <vt:lpstr>Junior Reserve Officer Training Corps JROTC</vt:lpstr>
      <vt:lpstr>Thank You for Your Attention You are on Your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Course Orientation for  Middle School Parents &amp; Students</dc:title>
  <dc:creator>Sara M. Garza</dc:creator>
  <cp:lastModifiedBy>Lilia E. Garcia</cp:lastModifiedBy>
  <cp:revision>1</cp:revision>
  <dcterms:created xsi:type="dcterms:W3CDTF">2021-02-04T02:37:26Z</dcterms:created>
  <dcterms:modified xsi:type="dcterms:W3CDTF">2022-04-07T13:42:22Z</dcterms:modified>
</cp:coreProperties>
</file>