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69" r:id="rId6"/>
    <p:sldId id="401" r:id="rId7"/>
    <p:sldId id="405" r:id="rId8"/>
    <p:sldId id="416" r:id="rId9"/>
    <p:sldId id="417" r:id="rId10"/>
    <p:sldId id="402" r:id="rId11"/>
    <p:sldId id="407" r:id="rId12"/>
    <p:sldId id="408" r:id="rId13"/>
    <p:sldId id="410" r:id="rId14"/>
    <p:sldId id="411" r:id="rId15"/>
    <p:sldId id="418" r:id="rId16"/>
    <p:sldId id="392" r:id="rId17"/>
    <p:sldId id="280" r:id="rId18"/>
    <p:sldId id="398" r:id="rId19"/>
    <p:sldId id="257" r:id="rId20"/>
    <p:sldId id="258" r:id="rId21"/>
    <p:sldId id="259" r:id="rId22"/>
    <p:sldId id="260" r:id="rId23"/>
    <p:sldId id="277" r:id="rId24"/>
    <p:sldId id="404" r:id="rId25"/>
    <p:sldId id="422" r:id="rId26"/>
    <p:sldId id="278" r:id="rId27"/>
    <p:sldId id="261" r:id="rId28"/>
    <p:sldId id="263" r:id="rId29"/>
    <p:sldId id="413" r:id="rId30"/>
    <p:sldId id="267" r:id="rId31"/>
    <p:sldId id="415" r:id="rId32"/>
    <p:sldId id="419" r:id="rId33"/>
    <p:sldId id="420" r:id="rId34"/>
    <p:sldId id="421" r:id="rId35"/>
    <p:sldId id="414" r:id="rId36"/>
    <p:sldId id="423" r:id="rId37"/>
    <p:sldId id="275" r:id="rId38"/>
    <p:sldId id="276" r:id="rId39"/>
    <p:sldId id="271"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8/10/2021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8/10/2021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8/10/2021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8/10/2021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8/10/2021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8/10/2021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8/10/2021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8/10/2021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8/10/2021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8/10/2021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8/10/2021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8/10/2021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8/10/2021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8/10/2021</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8/10/2021</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8/10/2021</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8/10/2021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8/10/2021</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fherehab.com/learning/causes-of-insomnia"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www.terracemetrics.org/educator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bing.com/search?q=removed+video&amp;form=ANSPH1&amp;refig=741f6d033a2a40f5a70fd4a40f30af7d&amp;pc=U531"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60830-B26E-4058-A3EA-22321E713BD8}"/>
              </a:ext>
            </a:extLst>
          </p:cNvPr>
          <p:cNvSpPr>
            <a:spLocks noGrp="1"/>
          </p:cNvSpPr>
          <p:nvPr>
            <p:ph type="ctrTitle"/>
          </p:nvPr>
        </p:nvSpPr>
        <p:spPr/>
        <p:txBody>
          <a:bodyPr/>
          <a:lstStyle/>
          <a:p>
            <a:r>
              <a:rPr lang="en-US" dirty="0"/>
              <a:t>Teaching Students with Trauma</a:t>
            </a:r>
          </a:p>
        </p:txBody>
      </p:sp>
      <p:sp>
        <p:nvSpPr>
          <p:cNvPr id="3" name="Subtitle 2">
            <a:extLst>
              <a:ext uri="{FF2B5EF4-FFF2-40B4-BE49-F238E27FC236}">
                <a16:creationId xmlns:a16="http://schemas.microsoft.com/office/drawing/2014/main" id="{9E4BDC81-983C-4FAE-A4F9-6E0EA4E218A6}"/>
              </a:ext>
            </a:extLst>
          </p:cNvPr>
          <p:cNvSpPr>
            <a:spLocks noGrp="1"/>
          </p:cNvSpPr>
          <p:nvPr>
            <p:ph type="subTitle" idx="1"/>
          </p:nvPr>
        </p:nvSpPr>
        <p:spPr/>
        <p:txBody>
          <a:bodyPr>
            <a:normAutofit fontScale="55000" lnSpcReduction="20000"/>
          </a:bodyPr>
          <a:lstStyle/>
          <a:p>
            <a:r>
              <a:rPr lang="en-US" dirty="0"/>
              <a:t>Information collected through UK Center for Child Trauma, CDC, KDE, and Disarming the Suicidal Mind</a:t>
            </a:r>
          </a:p>
          <a:p>
            <a:r>
              <a:rPr lang="en-US" dirty="0"/>
              <a:t>Whitney McKay and Patrick Richardson*</a:t>
            </a:r>
          </a:p>
          <a:p>
            <a:r>
              <a:rPr lang="en-US" dirty="0"/>
              <a:t>Slides/resources on Website library in Student Services Tab</a:t>
            </a:r>
          </a:p>
        </p:txBody>
      </p:sp>
    </p:spTree>
    <p:extLst>
      <p:ext uri="{BB962C8B-B14F-4D97-AF65-F5344CB8AC3E}">
        <p14:creationId xmlns:p14="http://schemas.microsoft.com/office/powerpoint/2010/main" val="19001026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E9DD7-8ACC-4493-948F-1F41CD314D01}"/>
              </a:ext>
            </a:extLst>
          </p:cNvPr>
          <p:cNvSpPr>
            <a:spLocks noGrp="1"/>
          </p:cNvSpPr>
          <p:nvPr>
            <p:ph type="title"/>
          </p:nvPr>
        </p:nvSpPr>
        <p:spPr/>
        <p:txBody>
          <a:bodyPr/>
          <a:lstStyle/>
          <a:p>
            <a:r>
              <a:rPr lang="en-US" dirty="0"/>
              <a:t>What Are the Signs of Trauma?</a:t>
            </a:r>
          </a:p>
        </p:txBody>
      </p:sp>
      <p:sp>
        <p:nvSpPr>
          <p:cNvPr id="3" name="Content Placeholder 2">
            <a:extLst>
              <a:ext uri="{FF2B5EF4-FFF2-40B4-BE49-F238E27FC236}">
                <a16:creationId xmlns:a16="http://schemas.microsoft.com/office/drawing/2014/main" id="{EFCF8957-CAAB-4140-B53D-91A73B180B89}"/>
              </a:ext>
            </a:extLst>
          </p:cNvPr>
          <p:cNvSpPr>
            <a:spLocks noGrp="1"/>
          </p:cNvSpPr>
          <p:nvPr>
            <p:ph idx="1"/>
          </p:nvPr>
        </p:nvSpPr>
        <p:spPr/>
        <p:txBody>
          <a:bodyPr>
            <a:normAutofit fontScale="85000" lnSpcReduction="20000"/>
          </a:bodyPr>
          <a:lstStyle/>
          <a:p>
            <a:r>
              <a:rPr lang="en-US" dirty="0"/>
              <a:t>Confusion and difficulty staying on task</a:t>
            </a:r>
          </a:p>
          <a:p>
            <a:r>
              <a:rPr lang="en-US" dirty="0"/>
              <a:t>Anger, irritability and difficulty regulating mood</a:t>
            </a:r>
          </a:p>
          <a:p>
            <a:r>
              <a:rPr lang="en-US" dirty="0"/>
              <a:t>Fear and anxiety, startle.</a:t>
            </a:r>
          </a:p>
          <a:p>
            <a:r>
              <a:rPr lang="en-US" dirty="0"/>
              <a:t>Feelings of sadness or hopelessness</a:t>
            </a:r>
          </a:p>
          <a:p>
            <a:r>
              <a:rPr lang="en-US" dirty="0"/>
              <a:t>Withdraw/disconnected from people</a:t>
            </a:r>
          </a:p>
          <a:p>
            <a:r>
              <a:rPr lang="en-US" dirty="0"/>
              <a:t>Worry/Anxiety</a:t>
            </a:r>
          </a:p>
          <a:p>
            <a:r>
              <a:rPr lang="en-US" dirty="0"/>
              <a:t>Aggression- impulse control, emotional calming</a:t>
            </a:r>
          </a:p>
          <a:p>
            <a:r>
              <a:rPr lang="en-US" dirty="0"/>
              <a:t>Regression</a:t>
            </a:r>
          </a:p>
          <a:p>
            <a:r>
              <a:rPr lang="en-US" dirty="0"/>
              <a:t>Depression</a:t>
            </a:r>
          </a:p>
          <a:p>
            <a:r>
              <a:rPr lang="en-US" dirty="0"/>
              <a:t>Concentration</a:t>
            </a:r>
          </a:p>
          <a:p>
            <a:r>
              <a:rPr lang="en-US" dirty="0"/>
              <a:t>Attendance</a:t>
            </a:r>
          </a:p>
          <a:p>
            <a:r>
              <a:rPr lang="en-US" dirty="0"/>
              <a:t>CHANGE*</a:t>
            </a:r>
          </a:p>
        </p:txBody>
      </p:sp>
    </p:spTree>
    <p:extLst>
      <p:ext uri="{BB962C8B-B14F-4D97-AF65-F5344CB8AC3E}">
        <p14:creationId xmlns:p14="http://schemas.microsoft.com/office/powerpoint/2010/main" val="40005572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2B76B-3620-4F1C-AA06-0303532F02B5}"/>
              </a:ext>
            </a:extLst>
          </p:cNvPr>
          <p:cNvSpPr>
            <a:spLocks noGrp="1"/>
          </p:cNvSpPr>
          <p:nvPr>
            <p:ph type="title"/>
          </p:nvPr>
        </p:nvSpPr>
        <p:spPr/>
        <p:txBody>
          <a:bodyPr/>
          <a:lstStyle/>
          <a:p>
            <a:r>
              <a:rPr lang="en-US" dirty="0"/>
              <a:t>Physical Signs of Trauma</a:t>
            </a:r>
          </a:p>
        </p:txBody>
      </p:sp>
      <p:sp>
        <p:nvSpPr>
          <p:cNvPr id="3" name="Content Placeholder 2">
            <a:extLst>
              <a:ext uri="{FF2B5EF4-FFF2-40B4-BE49-F238E27FC236}">
                <a16:creationId xmlns:a16="http://schemas.microsoft.com/office/drawing/2014/main" id="{19AACB43-822A-4A23-AB2C-FF4F0266BF97}"/>
              </a:ext>
            </a:extLst>
          </p:cNvPr>
          <p:cNvSpPr>
            <a:spLocks noGrp="1"/>
          </p:cNvSpPr>
          <p:nvPr>
            <p:ph idx="1"/>
          </p:nvPr>
        </p:nvSpPr>
        <p:spPr/>
        <p:txBody>
          <a:bodyPr/>
          <a:lstStyle/>
          <a:p>
            <a:r>
              <a:rPr lang="en-US" b="1" dirty="0">
                <a:hlinkClick r:id="rId2">
                  <a:extLst>
                    <a:ext uri="{A12FA001-AC4F-418D-AE19-62706E023703}">
                      <ahyp:hlinkClr xmlns:ahyp="http://schemas.microsoft.com/office/drawing/2018/hyperlinkcolor" val="tx"/>
                    </a:ext>
                  </a:extLst>
                </a:hlinkClick>
              </a:rPr>
              <a:t>Insomnia</a:t>
            </a:r>
            <a:endParaRPr lang="en-US" dirty="0"/>
          </a:p>
          <a:p>
            <a:r>
              <a:rPr lang="en-US" dirty="0"/>
              <a:t>Fatigue</a:t>
            </a:r>
          </a:p>
          <a:p>
            <a:r>
              <a:rPr lang="en-US" dirty="0"/>
              <a:t>Nightmares</a:t>
            </a:r>
          </a:p>
          <a:p>
            <a:r>
              <a:rPr lang="en-US" dirty="0"/>
              <a:t>Racing heartbeat</a:t>
            </a:r>
          </a:p>
          <a:p>
            <a:r>
              <a:rPr lang="en-US" dirty="0"/>
              <a:t>Muscle tension</a:t>
            </a:r>
          </a:p>
          <a:p>
            <a:r>
              <a:rPr lang="en-US" dirty="0"/>
              <a:t>Aches and pains</a:t>
            </a:r>
          </a:p>
          <a:p>
            <a:r>
              <a:rPr lang="en-US" dirty="0"/>
              <a:t>Disordered eating*</a:t>
            </a:r>
          </a:p>
          <a:p>
            <a:endParaRPr lang="en-US" dirty="0"/>
          </a:p>
        </p:txBody>
      </p:sp>
    </p:spTree>
    <p:extLst>
      <p:ext uri="{BB962C8B-B14F-4D97-AF65-F5344CB8AC3E}">
        <p14:creationId xmlns:p14="http://schemas.microsoft.com/office/powerpoint/2010/main" val="18006985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E631D-DFDB-44FA-A0B9-A287BF308A50}"/>
              </a:ext>
            </a:extLst>
          </p:cNvPr>
          <p:cNvSpPr>
            <a:spLocks noGrp="1"/>
          </p:cNvSpPr>
          <p:nvPr>
            <p:ph type="title"/>
          </p:nvPr>
        </p:nvSpPr>
        <p:spPr/>
        <p:txBody>
          <a:bodyPr/>
          <a:lstStyle/>
          <a:p>
            <a:r>
              <a:rPr lang="en-US" dirty="0"/>
              <a:t>How Does this Effect Learning?</a:t>
            </a:r>
          </a:p>
        </p:txBody>
      </p:sp>
      <p:sp>
        <p:nvSpPr>
          <p:cNvPr id="3" name="Content Placeholder 2">
            <a:extLst>
              <a:ext uri="{FF2B5EF4-FFF2-40B4-BE49-F238E27FC236}">
                <a16:creationId xmlns:a16="http://schemas.microsoft.com/office/drawing/2014/main" id="{BF624FAD-7F62-446A-940F-DAF918B52706}"/>
              </a:ext>
            </a:extLst>
          </p:cNvPr>
          <p:cNvSpPr>
            <a:spLocks noGrp="1"/>
          </p:cNvSpPr>
          <p:nvPr>
            <p:ph idx="1"/>
          </p:nvPr>
        </p:nvSpPr>
        <p:spPr/>
        <p:txBody>
          <a:bodyPr/>
          <a:lstStyle/>
          <a:p>
            <a:r>
              <a:rPr lang="en-US" dirty="0"/>
              <a:t>Video: Learning Brain vs Survival Brain Dr. Ham Ted Talk</a:t>
            </a:r>
          </a:p>
        </p:txBody>
      </p:sp>
    </p:spTree>
    <p:extLst>
      <p:ext uri="{BB962C8B-B14F-4D97-AF65-F5344CB8AC3E}">
        <p14:creationId xmlns:p14="http://schemas.microsoft.com/office/powerpoint/2010/main" val="5471223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Depression and Anxiety</a:t>
            </a:r>
            <a:br>
              <a:rPr lang="en-US" dirty="0"/>
            </a:br>
            <a:r>
              <a:rPr lang="en-US" dirty="0"/>
              <a:t>HMS and HHS Students in At-Risk Range*</a:t>
            </a:r>
          </a:p>
        </p:txBody>
      </p:sp>
      <p:pic>
        <p:nvPicPr>
          <p:cNvPr id="5" name="Content Placeholder 4"/>
          <p:cNvPicPr>
            <a:picLocks noGrp="1" noChangeAspect="1"/>
          </p:cNvPicPr>
          <p:nvPr>
            <p:ph idx="1"/>
          </p:nvPr>
        </p:nvPicPr>
        <p:blipFill>
          <a:blip r:embed="rId2"/>
          <a:stretch>
            <a:fillRect/>
          </a:stretch>
        </p:blipFill>
        <p:spPr>
          <a:xfrm>
            <a:off x="814572" y="2519082"/>
            <a:ext cx="9067800" cy="3886200"/>
          </a:xfrm>
          <a:prstGeom prst="rect">
            <a:avLst/>
          </a:prstGeom>
        </p:spPr>
      </p:pic>
    </p:spTree>
    <p:extLst>
      <p:ext uri="{BB962C8B-B14F-4D97-AF65-F5344CB8AC3E}">
        <p14:creationId xmlns:p14="http://schemas.microsoft.com/office/powerpoint/2010/main" val="16387850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941C8-5AE6-4CCE-9540-C227F2763D38}"/>
              </a:ext>
            </a:extLst>
          </p:cNvPr>
          <p:cNvSpPr>
            <a:spLocks noGrp="1"/>
          </p:cNvSpPr>
          <p:nvPr>
            <p:ph type="title"/>
          </p:nvPr>
        </p:nvSpPr>
        <p:spPr/>
        <p:txBody>
          <a:bodyPr/>
          <a:lstStyle/>
          <a:p>
            <a:br>
              <a:rPr lang="en-US" dirty="0"/>
            </a:br>
            <a:r>
              <a:rPr lang="en-US" dirty="0"/>
              <a:t>Resiliency Poll</a:t>
            </a:r>
          </a:p>
        </p:txBody>
      </p:sp>
      <p:sp>
        <p:nvSpPr>
          <p:cNvPr id="3" name="Content Placeholder 2">
            <a:extLst>
              <a:ext uri="{FF2B5EF4-FFF2-40B4-BE49-F238E27FC236}">
                <a16:creationId xmlns:a16="http://schemas.microsoft.com/office/drawing/2014/main" id="{9D7A1FE5-8471-4E0F-91D2-0DA093E0FBFA}"/>
              </a:ext>
            </a:extLst>
          </p:cNvPr>
          <p:cNvSpPr>
            <a:spLocks noGrp="1"/>
          </p:cNvSpPr>
          <p:nvPr>
            <p:ph idx="1"/>
          </p:nvPr>
        </p:nvSpPr>
        <p:spPr/>
        <p:txBody>
          <a:bodyPr>
            <a:normAutofit/>
          </a:bodyPr>
          <a:lstStyle/>
          <a:p>
            <a:r>
              <a:rPr lang="en-US" dirty="0"/>
              <a:t>7%* </a:t>
            </a:r>
          </a:p>
          <a:p>
            <a:endParaRPr lang="en-US" dirty="0"/>
          </a:p>
        </p:txBody>
      </p:sp>
    </p:spTree>
    <p:extLst>
      <p:ext uri="{BB962C8B-B14F-4D97-AF65-F5344CB8AC3E}">
        <p14:creationId xmlns:p14="http://schemas.microsoft.com/office/powerpoint/2010/main" val="8623894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F9DB33-813B-4747-8456-3DD815DDFA8E}"/>
              </a:ext>
            </a:extLst>
          </p:cNvPr>
          <p:cNvSpPr>
            <a:spLocks noGrp="1"/>
          </p:cNvSpPr>
          <p:nvPr>
            <p:ph type="title"/>
          </p:nvPr>
        </p:nvSpPr>
        <p:spPr/>
        <p:txBody>
          <a:bodyPr/>
          <a:lstStyle/>
          <a:p>
            <a:r>
              <a:rPr lang="en-US" dirty="0"/>
              <a:t>Blue Connect Key</a:t>
            </a:r>
          </a:p>
        </p:txBody>
      </p:sp>
      <p:sp>
        <p:nvSpPr>
          <p:cNvPr id="3" name="Content Placeholder 2">
            <a:extLst>
              <a:ext uri="{FF2B5EF4-FFF2-40B4-BE49-F238E27FC236}">
                <a16:creationId xmlns:a16="http://schemas.microsoft.com/office/drawing/2014/main" id="{45547A53-D6CB-4FD4-94EE-0B3CC57ECEBD}"/>
              </a:ext>
            </a:extLst>
          </p:cNvPr>
          <p:cNvSpPr>
            <a:spLocks noGrp="1"/>
          </p:cNvSpPr>
          <p:nvPr>
            <p:ph idx="1"/>
          </p:nvPr>
        </p:nvSpPr>
        <p:spPr/>
        <p:txBody>
          <a:bodyPr>
            <a:normAutofit lnSpcReduction="10000"/>
          </a:bodyPr>
          <a:lstStyle/>
          <a:p>
            <a:r>
              <a:rPr lang="en-US" dirty="0"/>
              <a:t>What do I do?</a:t>
            </a:r>
          </a:p>
          <a:p>
            <a:r>
              <a:rPr lang="en-US" dirty="0"/>
              <a:t>Talk to counselor. Counselors can give information on students.</a:t>
            </a:r>
          </a:p>
          <a:p>
            <a:r>
              <a:rPr lang="en-US" dirty="0"/>
              <a:t>Check in with them.</a:t>
            </a:r>
          </a:p>
          <a:p>
            <a:r>
              <a:rPr lang="en-US" dirty="0"/>
              <a:t>Encourage clubs, groups, teams. </a:t>
            </a:r>
          </a:p>
          <a:p>
            <a:r>
              <a:rPr lang="en-US" dirty="0"/>
              <a:t>Have conversations.</a:t>
            </a:r>
          </a:p>
          <a:p>
            <a:r>
              <a:rPr lang="en-US" dirty="0"/>
              <a:t>Be an ally.</a:t>
            </a:r>
          </a:p>
          <a:p>
            <a:endParaRPr lang="en-US" dirty="0"/>
          </a:p>
          <a:p>
            <a:r>
              <a:rPr lang="en-US" dirty="0"/>
              <a:t>What do I not need to do?</a:t>
            </a:r>
          </a:p>
          <a:p>
            <a:r>
              <a:rPr lang="en-US" dirty="0"/>
              <a:t>You are not the therapist.</a:t>
            </a:r>
          </a:p>
          <a:p>
            <a:r>
              <a:rPr lang="en-US" dirty="0"/>
              <a:t>Your role is to inform counselors and administrators.</a:t>
            </a:r>
          </a:p>
          <a:p>
            <a:endParaRPr lang="en-US" dirty="0"/>
          </a:p>
        </p:txBody>
      </p:sp>
    </p:spTree>
    <p:extLst>
      <p:ext uri="{BB962C8B-B14F-4D97-AF65-F5344CB8AC3E}">
        <p14:creationId xmlns:p14="http://schemas.microsoft.com/office/powerpoint/2010/main" val="34228972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6DC0C-BD9F-406C-A295-736026CC8984}"/>
              </a:ext>
            </a:extLst>
          </p:cNvPr>
          <p:cNvSpPr>
            <a:spLocks noGrp="1"/>
          </p:cNvSpPr>
          <p:nvPr>
            <p:ph type="title"/>
          </p:nvPr>
        </p:nvSpPr>
        <p:spPr/>
        <p:txBody>
          <a:bodyPr/>
          <a:lstStyle/>
          <a:p>
            <a:r>
              <a:rPr lang="en-US" dirty="0"/>
              <a:t>What is Trauma</a:t>
            </a:r>
          </a:p>
        </p:txBody>
      </p:sp>
      <p:sp>
        <p:nvSpPr>
          <p:cNvPr id="3" name="Content Placeholder 2">
            <a:extLst>
              <a:ext uri="{FF2B5EF4-FFF2-40B4-BE49-F238E27FC236}">
                <a16:creationId xmlns:a16="http://schemas.microsoft.com/office/drawing/2014/main" id="{70CC6CDF-6D9C-4E87-AA42-EE8214193910}"/>
              </a:ext>
            </a:extLst>
          </p:cNvPr>
          <p:cNvSpPr>
            <a:spLocks noGrp="1"/>
          </p:cNvSpPr>
          <p:nvPr>
            <p:ph idx="1"/>
          </p:nvPr>
        </p:nvSpPr>
        <p:spPr/>
        <p:txBody>
          <a:bodyPr/>
          <a:lstStyle/>
          <a:p>
            <a:r>
              <a:rPr lang="en-US" dirty="0"/>
              <a:t>Trauma has evolved.</a:t>
            </a:r>
          </a:p>
          <a:p>
            <a:r>
              <a:rPr lang="en-US" dirty="0"/>
              <a:t>Used to think near death experiences were the focus.</a:t>
            </a:r>
          </a:p>
          <a:p>
            <a:r>
              <a:rPr lang="en-US" dirty="0"/>
              <a:t>Witness murder, living in a war zone, kidnapping, … extremely traumatic.</a:t>
            </a:r>
          </a:p>
          <a:p>
            <a:r>
              <a:rPr lang="en-US" u="sng" dirty="0"/>
              <a:t>Adverse Childhood Experiences </a:t>
            </a:r>
            <a:r>
              <a:rPr lang="en-US" dirty="0"/>
              <a:t>(ACEs) are potentially traumatic events that occur in childhood. ACEs can include violence, abuse, and growing up in a family with mental health, substance use, or poverty. Toxic stress from ACEs can change brain development and affect how the body responds to stress. ACEs are linked to chronic health problems, mental illness, and substance misuse in adulthood. However, ACEs can be prevented (CDC, 2019)*</a:t>
            </a:r>
          </a:p>
          <a:p>
            <a:endParaRPr lang="en-US" dirty="0"/>
          </a:p>
        </p:txBody>
      </p:sp>
    </p:spTree>
    <p:extLst>
      <p:ext uri="{BB962C8B-B14F-4D97-AF65-F5344CB8AC3E}">
        <p14:creationId xmlns:p14="http://schemas.microsoft.com/office/powerpoint/2010/main" val="20106392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A8D45-AEAE-42C9-827F-7E752D1624D0}"/>
              </a:ext>
            </a:extLst>
          </p:cNvPr>
          <p:cNvSpPr>
            <a:spLocks noGrp="1"/>
          </p:cNvSpPr>
          <p:nvPr>
            <p:ph type="title"/>
          </p:nvPr>
        </p:nvSpPr>
        <p:spPr/>
        <p:txBody>
          <a:bodyPr/>
          <a:lstStyle/>
          <a:p>
            <a:r>
              <a:rPr lang="en-US" dirty="0"/>
              <a:t>What are ACES?</a:t>
            </a:r>
          </a:p>
        </p:txBody>
      </p:sp>
      <p:sp>
        <p:nvSpPr>
          <p:cNvPr id="3" name="Content Placeholder 2">
            <a:extLst>
              <a:ext uri="{FF2B5EF4-FFF2-40B4-BE49-F238E27FC236}">
                <a16:creationId xmlns:a16="http://schemas.microsoft.com/office/drawing/2014/main" id="{39E56E7D-9FF5-4CAB-93F3-8332E3F6819A}"/>
              </a:ext>
            </a:extLst>
          </p:cNvPr>
          <p:cNvSpPr>
            <a:spLocks noGrp="1"/>
          </p:cNvSpPr>
          <p:nvPr>
            <p:ph idx="1"/>
          </p:nvPr>
        </p:nvSpPr>
        <p:spPr>
          <a:xfrm>
            <a:off x="645132" y="1343378"/>
            <a:ext cx="9404722" cy="4905021"/>
          </a:xfrm>
        </p:spPr>
        <p:txBody>
          <a:bodyPr>
            <a:normAutofit fontScale="55000" lnSpcReduction="20000"/>
          </a:bodyPr>
          <a:lstStyle/>
          <a:p>
            <a:pPr marL="457200" lvl="1" indent="0">
              <a:buNone/>
            </a:pPr>
            <a:r>
              <a:rPr lang="en-US" sz="3500" dirty="0"/>
              <a:t>Adverse Childhood Experiences: </a:t>
            </a:r>
          </a:p>
          <a:p>
            <a:r>
              <a:rPr lang="en-US" sz="3500" dirty="0"/>
              <a:t>Physical abuse</a:t>
            </a:r>
          </a:p>
          <a:p>
            <a:r>
              <a:rPr lang="en-US" sz="3500" dirty="0"/>
              <a:t>Emotional Abuse</a:t>
            </a:r>
          </a:p>
          <a:p>
            <a:r>
              <a:rPr lang="en-US" sz="3500" dirty="0"/>
              <a:t>Contact sexual abuse</a:t>
            </a:r>
          </a:p>
          <a:p>
            <a:r>
              <a:rPr lang="en-US" sz="3500" dirty="0"/>
              <a:t>Alcohol and drug abuse in home</a:t>
            </a:r>
          </a:p>
          <a:p>
            <a:r>
              <a:rPr lang="en-US" sz="3500" dirty="0"/>
              <a:t>Incarcerated household member</a:t>
            </a:r>
          </a:p>
          <a:p>
            <a:r>
              <a:rPr lang="en-US" sz="3500" dirty="0"/>
              <a:t>Chronically depressed, mentally ill, or suicidal family member</a:t>
            </a:r>
          </a:p>
          <a:p>
            <a:r>
              <a:rPr lang="en-US" sz="3500" dirty="0"/>
              <a:t>Mother treated violently</a:t>
            </a:r>
          </a:p>
          <a:p>
            <a:r>
              <a:rPr lang="en-US" sz="3500" dirty="0"/>
              <a:t>Parental divorce</a:t>
            </a:r>
          </a:p>
          <a:p>
            <a:r>
              <a:rPr lang="en-US" sz="3500" dirty="0"/>
              <a:t>Neglect: Emotional or physical neglect</a:t>
            </a:r>
          </a:p>
          <a:p>
            <a:pPr marL="0" indent="0">
              <a:buNone/>
            </a:pPr>
            <a:r>
              <a:rPr lang="en-US" sz="3500" dirty="0"/>
              <a:t>Trauma is about controllability and subsequent predictability.</a:t>
            </a:r>
          </a:p>
          <a:p>
            <a:pPr marL="0" indent="0">
              <a:buNone/>
            </a:pPr>
            <a:r>
              <a:rPr lang="en-US" sz="3500" dirty="0"/>
              <a:t>64% have 1 ACE</a:t>
            </a:r>
            <a:r>
              <a:rPr lang="en-US" sz="3000" dirty="0"/>
              <a:t> </a:t>
            </a:r>
          </a:p>
          <a:p>
            <a:pPr marL="0" indent="0" fontAlgn="base">
              <a:buNone/>
            </a:pPr>
            <a:r>
              <a:rPr lang="en-US" sz="3000" dirty="0"/>
              <a:t>Toxic stress from ACEs can change brain development and affect how the body responds to stress.*</a:t>
            </a:r>
          </a:p>
          <a:p>
            <a:endParaRPr lang="en-US" sz="3500" dirty="0"/>
          </a:p>
          <a:p>
            <a:endParaRPr lang="en-US" sz="3500" dirty="0"/>
          </a:p>
          <a:p>
            <a:pPr marL="457200" lvl="1" indent="0">
              <a:buNone/>
            </a:pPr>
            <a:endParaRPr lang="en-US" dirty="0"/>
          </a:p>
        </p:txBody>
      </p:sp>
    </p:spTree>
    <p:extLst>
      <p:ext uri="{BB962C8B-B14F-4D97-AF65-F5344CB8AC3E}">
        <p14:creationId xmlns:p14="http://schemas.microsoft.com/office/powerpoint/2010/main" val="34187351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2A913-C7D8-42C5-82F0-34EBB8EB3592}"/>
              </a:ext>
            </a:extLst>
          </p:cNvPr>
          <p:cNvSpPr>
            <a:spLocks noGrp="1"/>
          </p:cNvSpPr>
          <p:nvPr>
            <p:ph type="title"/>
          </p:nvPr>
        </p:nvSpPr>
        <p:spPr/>
        <p:txBody>
          <a:bodyPr/>
          <a:lstStyle/>
          <a:p>
            <a:r>
              <a:rPr lang="en-US" u="sng" dirty="0"/>
              <a:t>Additional Experiences Currently Being Studied</a:t>
            </a:r>
            <a:br>
              <a:rPr lang="en-US" dirty="0"/>
            </a:br>
            <a:endParaRPr lang="en-US" dirty="0"/>
          </a:p>
        </p:txBody>
      </p:sp>
      <p:sp>
        <p:nvSpPr>
          <p:cNvPr id="3" name="Content Placeholder 2">
            <a:extLst>
              <a:ext uri="{FF2B5EF4-FFF2-40B4-BE49-F238E27FC236}">
                <a16:creationId xmlns:a16="http://schemas.microsoft.com/office/drawing/2014/main" id="{D4E47E49-309F-4658-A3C3-5C5E1C511C4C}"/>
              </a:ext>
            </a:extLst>
          </p:cNvPr>
          <p:cNvSpPr>
            <a:spLocks noGrp="1"/>
          </p:cNvSpPr>
          <p:nvPr>
            <p:ph idx="1"/>
          </p:nvPr>
        </p:nvSpPr>
        <p:spPr/>
        <p:txBody>
          <a:bodyPr>
            <a:normAutofit/>
          </a:bodyPr>
          <a:lstStyle/>
          <a:p>
            <a:r>
              <a:rPr lang="en-US" dirty="0"/>
              <a:t>Foster care</a:t>
            </a:r>
          </a:p>
          <a:p>
            <a:r>
              <a:rPr lang="en-US" dirty="0"/>
              <a:t>Did other kids including siblings often or very often hit you, threaten you, or insult you?</a:t>
            </a:r>
          </a:p>
          <a:p>
            <a:r>
              <a:rPr lang="en-US" dirty="0"/>
              <a:t>Did you often feel lonely, rejected, or believe no one liked you?</a:t>
            </a:r>
          </a:p>
          <a:p>
            <a:r>
              <a:rPr lang="en-US" dirty="0"/>
              <a:t>Did you live for two or more years in a dangerous neighborhood or where you saw people assaulted?</a:t>
            </a:r>
          </a:p>
          <a:p>
            <a:r>
              <a:rPr lang="en-US" dirty="0"/>
              <a:t>Was there a period of two or more years when your family was very poor or on public assistance?</a:t>
            </a:r>
          </a:p>
          <a:p>
            <a:r>
              <a:rPr lang="en-US" dirty="0"/>
              <a:t>Did you change residence one or more times – Moving between 12-14 yrs. greatly increases suicide attempts.*</a:t>
            </a:r>
          </a:p>
          <a:p>
            <a:endParaRPr lang="en-US" dirty="0"/>
          </a:p>
        </p:txBody>
      </p:sp>
    </p:spTree>
    <p:extLst>
      <p:ext uri="{BB962C8B-B14F-4D97-AF65-F5344CB8AC3E}">
        <p14:creationId xmlns:p14="http://schemas.microsoft.com/office/powerpoint/2010/main" val="35873397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BECD4-64B4-4C35-9025-A12147081AFB}"/>
              </a:ext>
            </a:extLst>
          </p:cNvPr>
          <p:cNvSpPr>
            <a:spLocks noGrp="1"/>
          </p:cNvSpPr>
          <p:nvPr>
            <p:ph type="title"/>
          </p:nvPr>
        </p:nvSpPr>
        <p:spPr/>
        <p:txBody>
          <a:bodyPr/>
          <a:lstStyle/>
          <a:p>
            <a:r>
              <a:rPr lang="en-US" dirty="0"/>
              <a:t>Impact of ACES</a:t>
            </a:r>
          </a:p>
        </p:txBody>
      </p:sp>
      <p:sp>
        <p:nvSpPr>
          <p:cNvPr id="3" name="Content Placeholder 2">
            <a:extLst>
              <a:ext uri="{FF2B5EF4-FFF2-40B4-BE49-F238E27FC236}">
                <a16:creationId xmlns:a16="http://schemas.microsoft.com/office/drawing/2014/main" id="{B674C24B-E36B-4CE3-B062-F7E7AEFEC61F}"/>
              </a:ext>
            </a:extLst>
          </p:cNvPr>
          <p:cNvSpPr>
            <a:spLocks noGrp="1"/>
          </p:cNvSpPr>
          <p:nvPr>
            <p:ph idx="1"/>
          </p:nvPr>
        </p:nvSpPr>
        <p:spPr/>
        <p:txBody>
          <a:bodyPr/>
          <a:lstStyle/>
          <a:p>
            <a:r>
              <a:rPr lang="en-US" dirty="0"/>
              <a:t>Suicide across lifespan is 29-51 times higher if 6 or more aces.  </a:t>
            </a:r>
          </a:p>
          <a:p>
            <a:r>
              <a:rPr lang="en-US" dirty="0"/>
              <a:t>At 5 ACES the probability of mental health, physical health, future alcohol and drug abuse, suicide, and future trauma go way up.</a:t>
            </a:r>
          </a:p>
          <a:p>
            <a:r>
              <a:rPr lang="en-US" dirty="0"/>
              <a:t>NIH study found 5 or more ACES was an extreme predictor for being in alternative learning programs. (Phoenix Program)</a:t>
            </a:r>
          </a:p>
          <a:p>
            <a:r>
              <a:rPr lang="en-US" dirty="0"/>
              <a:t>Physical problems</a:t>
            </a:r>
          </a:p>
          <a:p>
            <a:pPr lvl="1"/>
            <a:r>
              <a:rPr lang="en-US" dirty="0"/>
              <a:t>Life Expectancy</a:t>
            </a:r>
          </a:p>
          <a:p>
            <a:endParaRPr lang="en-US" dirty="0"/>
          </a:p>
        </p:txBody>
      </p:sp>
    </p:spTree>
    <p:extLst>
      <p:ext uri="{BB962C8B-B14F-4D97-AF65-F5344CB8AC3E}">
        <p14:creationId xmlns:p14="http://schemas.microsoft.com/office/powerpoint/2010/main" val="8210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070FA-BB28-4B5D-A3F2-454A34465CF5}"/>
              </a:ext>
            </a:extLst>
          </p:cNvPr>
          <p:cNvSpPr>
            <a:spLocks noGrp="1"/>
          </p:cNvSpPr>
          <p:nvPr>
            <p:ph type="title"/>
          </p:nvPr>
        </p:nvSpPr>
        <p:spPr/>
        <p:txBody>
          <a:bodyPr/>
          <a:lstStyle/>
          <a:p>
            <a:r>
              <a:rPr lang="en-US" dirty="0"/>
              <a:t>If Need a Break</a:t>
            </a:r>
          </a:p>
        </p:txBody>
      </p:sp>
      <p:sp>
        <p:nvSpPr>
          <p:cNvPr id="3" name="Content Placeholder 2">
            <a:extLst>
              <a:ext uri="{FF2B5EF4-FFF2-40B4-BE49-F238E27FC236}">
                <a16:creationId xmlns:a16="http://schemas.microsoft.com/office/drawing/2014/main" id="{36BC4C6F-428E-473F-BDA6-7EFE3B01C367}"/>
              </a:ext>
            </a:extLst>
          </p:cNvPr>
          <p:cNvSpPr>
            <a:spLocks noGrp="1"/>
          </p:cNvSpPr>
          <p:nvPr>
            <p:ph idx="1"/>
          </p:nvPr>
        </p:nvSpPr>
        <p:spPr/>
        <p:txBody>
          <a:bodyPr/>
          <a:lstStyle/>
          <a:p>
            <a:r>
              <a:rPr lang="en-US" dirty="0"/>
              <a:t>There will be time for breaks, but please feel free to leave the room if you need to.</a:t>
            </a:r>
          </a:p>
          <a:p>
            <a:pPr fontAlgn="base"/>
            <a:r>
              <a:rPr lang="en-US" dirty="0"/>
              <a:t>Trauma can be a difficult topic to discuss. There may be difficult or triggering information. </a:t>
            </a:r>
          </a:p>
          <a:p>
            <a:pPr fontAlgn="base"/>
            <a:r>
              <a:rPr lang="en-US" dirty="0"/>
              <a:t>Feel free to leave the room if you need a break.*</a:t>
            </a:r>
          </a:p>
          <a:p>
            <a:pPr fontAlgn="base"/>
            <a:endParaRPr lang="en-US" dirty="0"/>
          </a:p>
          <a:p>
            <a:endParaRPr lang="en-US" dirty="0"/>
          </a:p>
        </p:txBody>
      </p:sp>
    </p:spTree>
    <p:extLst>
      <p:ext uri="{BB962C8B-B14F-4D97-AF65-F5344CB8AC3E}">
        <p14:creationId xmlns:p14="http://schemas.microsoft.com/office/powerpoint/2010/main" val="27069481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1D0C3-ED9D-4A5D-8CF4-8152E6DF18F8}"/>
              </a:ext>
            </a:extLst>
          </p:cNvPr>
          <p:cNvSpPr>
            <a:spLocks noGrp="1"/>
          </p:cNvSpPr>
          <p:nvPr>
            <p:ph type="title"/>
          </p:nvPr>
        </p:nvSpPr>
        <p:spPr/>
        <p:txBody>
          <a:bodyPr/>
          <a:lstStyle/>
          <a:p>
            <a:r>
              <a:rPr lang="en-US" dirty="0"/>
              <a:t>High ACE Scores</a:t>
            </a:r>
          </a:p>
        </p:txBody>
      </p:sp>
      <p:sp>
        <p:nvSpPr>
          <p:cNvPr id="3" name="Content Placeholder 2">
            <a:extLst>
              <a:ext uri="{FF2B5EF4-FFF2-40B4-BE49-F238E27FC236}">
                <a16:creationId xmlns:a16="http://schemas.microsoft.com/office/drawing/2014/main" id="{A3FBC897-9F30-43F8-9B7F-D574F19B7B4C}"/>
              </a:ext>
            </a:extLst>
          </p:cNvPr>
          <p:cNvSpPr>
            <a:spLocks noGrp="1"/>
          </p:cNvSpPr>
          <p:nvPr>
            <p:ph idx="1"/>
          </p:nvPr>
        </p:nvSpPr>
        <p:spPr/>
        <p:txBody>
          <a:bodyPr/>
          <a:lstStyle/>
          <a:p>
            <a:pPr lvl="0">
              <a:buClr>
                <a:srgbClr val="1E5155">
                  <a:lumMod val="40000"/>
                  <a:lumOff val="60000"/>
                </a:srgbClr>
              </a:buClr>
            </a:pPr>
            <a:r>
              <a:rPr lang="en-US" dirty="0">
                <a:solidFill>
                  <a:prstClr val="white"/>
                </a:solidFill>
              </a:rPr>
              <a:t>High ACE score puts brain in a state of hyper arousal. </a:t>
            </a:r>
          </a:p>
          <a:p>
            <a:pPr lvl="1">
              <a:buClr>
                <a:srgbClr val="1E5155">
                  <a:lumMod val="40000"/>
                  <a:lumOff val="60000"/>
                </a:srgbClr>
              </a:buClr>
            </a:pPr>
            <a:r>
              <a:rPr lang="en-US" dirty="0">
                <a:solidFill>
                  <a:prstClr val="white"/>
                </a:solidFill>
              </a:rPr>
              <a:t>Importance of </a:t>
            </a:r>
            <a:r>
              <a:rPr lang="en-US" b="1" u="sng" dirty="0">
                <a:solidFill>
                  <a:prstClr val="white"/>
                </a:solidFill>
              </a:rPr>
              <a:t>Controllability and Predictability</a:t>
            </a:r>
            <a:r>
              <a:rPr lang="en-US" dirty="0">
                <a:solidFill>
                  <a:prstClr val="white"/>
                </a:solidFill>
              </a:rPr>
              <a:t>.</a:t>
            </a:r>
          </a:p>
          <a:p>
            <a:pPr lvl="1">
              <a:buClr>
                <a:srgbClr val="1E5155">
                  <a:lumMod val="40000"/>
                  <a:lumOff val="60000"/>
                </a:srgbClr>
              </a:buClr>
            </a:pPr>
            <a:r>
              <a:rPr lang="en-US" dirty="0">
                <a:solidFill>
                  <a:prstClr val="white"/>
                </a:solidFill>
              </a:rPr>
              <a:t>Building on fire. </a:t>
            </a:r>
            <a:r>
              <a:rPr lang="en-US" dirty="0"/>
              <a:t> </a:t>
            </a:r>
          </a:p>
          <a:p>
            <a:pPr lvl="1">
              <a:buClr>
                <a:srgbClr val="1E5155">
                  <a:lumMod val="40000"/>
                  <a:lumOff val="60000"/>
                </a:srgbClr>
              </a:buClr>
            </a:pPr>
            <a:r>
              <a:rPr lang="en-US" dirty="0">
                <a:solidFill>
                  <a:prstClr val="white"/>
                </a:solidFill>
              </a:rPr>
              <a:t>More information the better. Makes your escape more predictable and controllable.*</a:t>
            </a:r>
          </a:p>
          <a:p>
            <a:pPr lvl="1">
              <a:buClr>
                <a:srgbClr val="1E5155">
                  <a:lumMod val="40000"/>
                  <a:lumOff val="60000"/>
                </a:srgbClr>
              </a:buClr>
            </a:pPr>
            <a:endParaRPr lang="en-US" dirty="0">
              <a:solidFill>
                <a:prstClr val="white"/>
              </a:solidFill>
            </a:endParaRPr>
          </a:p>
          <a:p>
            <a:endParaRPr lang="en-US" dirty="0"/>
          </a:p>
        </p:txBody>
      </p:sp>
    </p:spTree>
    <p:extLst>
      <p:ext uri="{BB962C8B-B14F-4D97-AF65-F5344CB8AC3E}">
        <p14:creationId xmlns:p14="http://schemas.microsoft.com/office/powerpoint/2010/main" val="41710429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BD127-5992-4377-9A7A-42CA65BC610F}"/>
              </a:ext>
            </a:extLst>
          </p:cNvPr>
          <p:cNvSpPr>
            <a:spLocks noGrp="1"/>
          </p:cNvSpPr>
          <p:nvPr>
            <p:ph type="title"/>
          </p:nvPr>
        </p:nvSpPr>
        <p:spPr/>
        <p:txBody>
          <a:bodyPr/>
          <a:lstStyle/>
          <a:p>
            <a:r>
              <a:rPr lang="en-US" dirty="0"/>
              <a:t>Group Activity</a:t>
            </a:r>
          </a:p>
        </p:txBody>
      </p:sp>
      <p:sp>
        <p:nvSpPr>
          <p:cNvPr id="3" name="Content Placeholder 2">
            <a:extLst>
              <a:ext uri="{FF2B5EF4-FFF2-40B4-BE49-F238E27FC236}">
                <a16:creationId xmlns:a16="http://schemas.microsoft.com/office/drawing/2014/main" id="{0A60BA95-78C7-4FFC-B525-015BAF811BF3}"/>
              </a:ext>
            </a:extLst>
          </p:cNvPr>
          <p:cNvSpPr>
            <a:spLocks noGrp="1"/>
          </p:cNvSpPr>
          <p:nvPr>
            <p:ph idx="1"/>
          </p:nvPr>
        </p:nvSpPr>
        <p:spPr/>
        <p:txBody>
          <a:bodyPr/>
          <a:lstStyle/>
          <a:p>
            <a:r>
              <a:rPr lang="en-US" dirty="0"/>
              <a:t>Think about a student you worry about (Do not Share Names)</a:t>
            </a:r>
          </a:p>
          <a:p>
            <a:r>
              <a:rPr lang="en-US" dirty="0"/>
              <a:t>Behaviors thoughts and feelings?</a:t>
            </a:r>
          </a:p>
          <a:p>
            <a:r>
              <a:rPr lang="en-US" dirty="0"/>
              <a:t>Self-talk</a:t>
            </a:r>
          </a:p>
          <a:p>
            <a:r>
              <a:rPr lang="en-US" dirty="0"/>
              <a:t>What are the students’ traumatic symptoms</a:t>
            </a:r>
          </a:p>
          <a:p>
            <a:r>
              <a:rPr lang="en-US" dirty="0"/>
              <a:t>What do you wish you knew more about them?</a:t>
            </a:r>
          </a:p>
          <a:p>
            <a:endParaRPr lang="en-US" dirty="0"/>
          </a:p>
        </p:txBody>
      </p:sp>
    </p:spTree>
    <p:extLst>
      <p:ext uri="{BB962C8B-B14F-4D97-AF65-F5344CB8AC3E}">
        <p14:creationId xmlns:p14="http://schemas.microsoft.com/office/powerpoint/2010/main" val="39059657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BBAD3-2678-43D5-B19A-75243468BE72}"/>
              </a:ext>
            </a:extLst>
          </p:cNvPr>
          <p:cNvSpPr>
            <a:spLocks noGrp="1"/>
          </p:cNvSpPr>
          <p:nvPr>
            <p:ph type="title"/>
          </p:nvPr>
        </p:nvSpPr>
        <p:spPr/>
        <p:txBody>
          <a:bodyPr/>
          <a:lstStyle/>
          <a:p>
            <a:r>
              <a:rPr lang="en-US" dirty="0"/>
              <a:t>Hand Model Video</a:t>
            </a:r>
          </a:p>
        </p:txBody>
      </p:sp>
      <p:sp>
        <p:nvSpPr>
          <p:cNvPr id="3" name="Content Placeholder 2">
            <a:extLst>
              <a:ext uri="{FF2B5EF4-FFF2-40B4-BE49-F238E27FC236}">
                <a16:creationId xmlns:a16="http://schemas.microsoft.com/office/drawing/2014/main" id="{7D6FBC43-DBE7-45EF-AB48-3266697E443B}"/>
              </a:ext>
            </a:extLst>
          </p:cNvPr>
          <p:cNvSpPr>
            <a:spLocks noGrp="1"/>
          </p:cNvSpPr>
          <p:nvPr>
            <p:ph idx="1"/>
          </p:nvPr>
        </p:nvSpPr>
        <p:spPr/>
        <p:txBody>
          <a:bodyPr/>
          <a:lstStyle/>
          <a:p>
            <a:r>
              <a:rPr lang="en-US" dirty="0"/>
              <a:t>Siegel UCLA</a:t>
            </a:r>
          </a:p>
          <a:p>
            <a:endParaRPr lang="en-US" dirty="0"/>
          </a:p>
        </p:txBody>
      </p:sp>
    </p:spTree>
    <p:extLst>
      <p:ext uri="{BB962C8B-B14F-4D97-AF65-F5344CB8AC3E}">
        <p14:creationId xmlns:p14="http://schemas.microsoft.com/office/powerpoint/2010/main" val="25600499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D884AF-0F23-4066-BB91-4298900F773A}"/>
              </a:ext>
            </a:extLst>
          </p:cNvPr>
          <p:cNvSpPr>
            <a:spLocks noGrp="1"/>
          </p:cNvSpPr>
          <p:nvPr>
            <p:ph type="title"/>
          </p:nvPr>
        </p:nvSpPr>
        <p:spPr/>
        <p:txBody>
          <a:bodyPr/>
          <a:lstStyle/>
          <a:p>
            <a:r>
              <a:rPr lang="en-US" dirty="0"/>
              <a:t>Trauma and the Brain</a:t>
            </a:r>
          </a:p>
        </p:txBody>
      </p:sp>
      <p:sp>
        <p:nvSpPr>
          <p:cNvPr id="3" name="Content Placeholder 2">
            <a:extLst>
              <a:ext uri="{FF2B5EF4-FFF2-40B4-BE49-F238E27FC236}">
                <a16:creationId xmlns:a16="http://schemas.microsoft.com/office/drawing/2014/main" id="{725FF84C-3B5C-4DA1-8B8D-76AC18DD6436}"/>
              </a:ext>
            </a:extLst>
          </p:cNvPr>
          <p:cNvSpPr>
            <a:spLocks noGrp="1"/>
          </p:cNvSpPr>
          <p:nvPr>
            <p:ph idx="1"/>
          </p:nvPr>
        </p:nvSpPr>
        <p:spPr>
          <a:xfrm>
            <a:off x="1103312" y="2052918"/>
            <a:ext cx="9835621" cy="4449482"/>
          </a:xfrm>
        </p:spPr>
        <p:txBody>
          <a:bodyPr>
            <a:normAutofit fontScale="40000" lnSpcReduction="20000"/>
          </a:bodyPr>
          <a:lstStyle/>
          <a:p>
            <a:r>
              <a:rPr lang="en-US" sz="5500" dirty="0"/>
              <a:t>Students with high ACES have over-active amygdala due to history of trauma. </a:t>
            </a:r>
          </a:p>
          <a:p>
            <a:r>
              <a:rPr lang="en-US" sz="5500" dirty="0"/>
              <a:t>Certain situations/events trigger amygdala responses of flight, fight or freeze. </a:t>
            </a:r>
          </a:p>
          <a:p>
            <a:r>
              <a:rPr lang="en-US" sz="5500" dirty="0"/>
              <a:t>Have you ever been so emotional that you “could not think straight?” </a:t>
            </a:r>
          </a:p>
          <a:p>
            <a:r>
              <a:rPr lang="en-US" sz="5500" dirty="0"/>
              <a:t>When “emotional,” we have a hard time concentrating and problem solving. We have to actively fight to stay in our cognitive processing. </a:t>
            </a:r>
          </a:p>
          <a:p>
            <a:r>
              <a:rPr lang="en-US" sz="5500" dirty="0"/>
              <a:t>Over-active amygdala creates fight or flight very quickly. </a:t>
            </a:r>
          </a:p>
          <a:p>
            <a:r>
              <a:rPr lang="en-US" sz="5500" dirty="0"/>
              <a:t>May seem to us like an irrational response. “Why are you acting this way?” </a:t>
            </a:r>
          </a:p>
          <a:p>
            <a:r>
              <a:rPr lang="en-US" sz="5500" dirty="0"/>
              <a:t>Not available to learn new information.*</a:t>
            </a:r>
          </a:p>
          <a:p>
            <a:endParaRPr lang="en-US" dirty="0"/>
          </a:p>
          <a:p>
            <a:endParaRPr lang="en-US" dirty="0"/>
          </a:p>
          <a:p>
            <a:pPr marL="0" indent="0">
              <a:buNone/>
            </a:pPr>
            <a:endParaRPr lang="en-US" dirty="0"/>
          </a:p>
          <a:p>
            <a:endParaRPr lang="en-US" dirty="0"/>
          </a:p>
          <a:p>
            <a:endParaRPr lang="en-US" dirty="0"/>
          </a:p>
          <a:p>
            <a:endParaRPr lang="en-US" dirty="0"/>
          </a:p>
        </p:txBody>
      </p:sp>
    </p:spTree>
    <p:extLst>
      <p:ext uri="{BB962C8B-B14F-4D97-AF65-F5344CB8AC3E}">
        <p14:creationId xmlns:p14="http://schemas.microsoft.com/office/powerpoint/2010/main" val="31278811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D92EF-C758-4A3B-A521-15AFE049F619}"/>
              </a:ext>
            </a:extLst>
          </p:cNvPr>
          <p:cNvSpPr>
            <a:spLocks noGrp="1"/>
          </p:cNvSpPr>
          <p:nvPr>
            <p:ph type="title"/>
          </p:nvPr>
        </p:nvSpPr>
        <p:spPr>
          <a:xfrm>
            <a:off x="646111" y="452718"/>
            <a:ext cx="9404723" cy="777771"/>
          </a:xfrm>
        </p:spPr>
        <p:txBody>
          <a:bodyPr/>
          <a:lstStyle/>
          <a:p>
            <a:r>
              <a:rPr lang="en-US" dirty="0"/>
              <a:t>QPR: Recap</a:t>
            </a:r>
          </a:p>
        </p:txBody>
      </p:sp>
      <p:sp>
        <p:nvSpPr>
          <p:cNvPr id="3" name="Content Placeholder 2">
            <a:extLst>
              <a:ext uri="{FF2B5EF4-FFF2-40B4-BE49-F238E27FC236}">
                <a16:creationId xmlns:a16="http://schemas.microsoft.com/office/drawing/2014/main" id="{3EAA494E-955F-4E05-B571-FB2A22370435}"/>
              </a:ext>
            </a:extLst>
          </p:cNvPr>
          <p:cNvSpPr>
            <a:spLocks noGrp="1"/>
          </p:cNvSpPr>
          <p:nvPr>
            <p:ph idx="1"/>
          </p:nvPr>
        </p:nvSpPr>
        <p:spPr>
          <a:xfrm>
            <a:off x="1103312" y="1433690"/>
            <a:ext cx="9948510" cy="4814710"/>
          </a:xfrm>
        </p:spPr>
        <p:txBody>
          <a:bodyPr>
            <a:noAutofit/>
          </a:bodyPr>
          <a:lstStyle/>
          <a:p>
            <a:r>
              <a:rPr lang="en-US" sz="1200" dirty="0"/>
              <a:t>All had QPR training – Question, Persuade and Refer</a:t>
            </a:r>
          </a:p>
          <a:p>
            <a:pPr marL="0" indent="0">
              <a:buNone/>
            </a:pPr>
            <a:r>
              <a:rPr lang="en-US" sz="1200" u="sng" dirty="0"/>
              <a:t>Question</a:t>
            </a:r>
            <a:r>
              <a:rPr lang="en-US" sz="1200" dirty="0"/>
              <a:t>:</a:t>
            </a:r>
          </a:p>
          <a:p>
            <a:pPr marL="0" indent="0">
              <a:buNone/>
            </a:pPr>
            <a:r>
              <a:rPr lang="en-US" sz="1200" dirty="0"/>
              <a:t>Ask student. Shows you care. </a:t>
            </a:r>
          </a:p>
          <a:p>
            <a:pPr marL="0" indent="0">
              <a:buNone/>
            </a:pPr>
            <a:r>
              <a:rPr lang="en-US" sz="1200" dirty="0"/>
              <a:t>Directly asking will not increase suicide attempts. Absolutely the opposite.</a:t>
            </a:r>
          </a:p>
          <a:p>
            <a:pPr marL="0" indent="0">
              <a:buNone/>
            </a:pPr>
            <a:r>
              <a:rPr lang="en-US" sz="1200" dirty="0"/>
              <a:t>I have a 24 year old. I have asked him his entire life.  If he is, I need to know.</a:t>
            </a:r>
          </a:p>
          <a:p>
            <a:pPr marL="0" indent="0">
              <a:buNone/>
            </a:pPr>
            <a:r>
              <a:rPr lang="en-US" sz="1200" dirty="0"/>
              <a:t>Suicidal thoughts are extremely treatable. </a:t>
            </a:r>
          </a:p>
          <a:p>
            <a:pPr marL="0" indent="0">
              <a:buNone/>
            </a:pPr>
            <a:r>
              <a:rPr lang="en-US" sz="1200" dirty="0"/>
              <a:t>Many give hints, but most will tell you if you ask directly.</a:t>
            </a:r>
          </a:p>
          <a:p>
            <a:pPr marL="0" indent="0">
              <a:buNone/>
            </a:pPr>
            <a:r>
              <a:rPr lang="en-US" sz="1200" b="1" u="sng" dirty="0"/>
              <a:t>Persuade</a:t>
            </a:r>
          </a:p>
          <a:p>
            <a:pPr marL="0" indent="0">
              <a:buNone/>
            </a:pPr>
            <a:r>
              <a:rPr lang="en-US" sz="1200" dirty="0"/>
              <a:t>Talk to them about getting help. Let them know there is help and it is very treatable. </a:t>
            </a:r>
          </a:p>
          <a:p>
            <a:pPr marL="0" indent="0">
              <a:buNone/>
            </a:pPr>
            <a:r>
              <a:rPr lang="en-US" sz="1200" dirty="0"/>
              <a:t>Most depressive episodes are brief. Suicide is final. Suicidal thoughts come with hopelessness. Instill hope. </a:t>
            </a:r>
          </a:p>
          <a:p>
            <a:pPr marL="0" indent="0">
              <a:buNone/>
            </a:pPr>
            <a:r>
              <a:rPr lang="en-US" sz="1200" dirty="0"/>
              <a:t>You were willing to tell me. That tells me there is a part of you that does not want to die. </a:t>
            </a:r>
          </a:p>
          <a:p>
            <a:pPr marL="0" indent="0">
              <a:buNone/>
            </a:pPr>
            <a:r>
              <a:rPr lang="en-US" sz="1200" dirty="0"/>
              <a:t>Talk about finality of the act.</a:t>
            </a:r>
          </a:p>
          <a:p>
            <a:pPr marL="0" indent="0">
              <a:buNone/>
            </a:pPr>
            <a:r>
              <a:rPr lang="en-US" sz="1200" u="sng" dirty="0"/>
              <a:t>Refer</a:t>
            </a:r>
          </a:p>
          <a:p>
            <a:pPr marL="0" indent="0">
              <a:buNone/>
            </a:pPr>
            <a:r>
              <a:rPr lang="en-US" sz="1200" dirty="0"/>
              <a:t>Our counselors know how to talk to students and get them to a provider and in to treatment. </a:t>
            </a:r>
          </a:p>
        </p:txBody>
      </p:sp>
    </p:spTree>
    <p:extLst>
      <p:ext uri="{BB962C8B-B14F-4D97-AF65-F5344CB8AC3E}">
        <p14:creationId xmlns:p14="http://schemas.microsoft.com/office/powerpoint/2010/main" val="4070324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01F7F-F6C8-4BEB-9EC6-26D0FC4A7EB2}"/>
              </a:ext>
            </a:extLst>
          </p:cNvPr>
          <p:cNvSpPr>
            <a:spLocks noGrp="1"/>
          </p:cNvSpPr>
          <p:nvPr>
            <p:ph type="title"/>
          </p:nvPr>
        </p:nvSpPr>
        <p:spPr/>
        <p:txBody>
          <a:bodyPr/>
          <a:lstStyle/>
          <a:p>
            <a:r>
              <a:rPr lang="en-US" dirty="0"/>
              <a:t>Risk Factors for Suicide</a:t>
            </a:r>
            <a:br>
              <a:rPr lang="en-US" dirty="0"/>
            </a:br>
            <a:endParaRPr lang="en-US" dirty="0"/>
          </a:p>
        </p:txBody>
      </p:sp>
      <p:sp>
        <p:nvSpPr>
          <p:cNvPr id="3" name="Content Placeholder 2">
            <a:extLst>
              <a:ext uri="{FF2B5EF4-FFF2-40B4-BE49-F238E27FC236}">
                <a16:creationId xmlns:a16="http://schemas.microsoft.com/office/drawing/2014/main" id="{B7A8EBFE-CBCB-48DA-AC61-A7999DD5AE52}"/>
              </a:ext>
            </a:extLst>
          </p:cNvPr>
          <p:cNvSpPr>
            <a:spLocks noGrp="1"/>
          </p:cNvSpPr>
          <p:nvPr>
            <p:ph idx="1"/>
          </p:nvPr>
        </p:nvSpPr>
        <p:spPr/>
        <p:txBody>
          <a:bodyPr>
            <a:normAutofit fontScale="92500" lnSpcReduction="10000"/>
          </a:bodyPr>
          <a:lstStyle/>
          <a:p>
            <a:r>
              <a:rPr lang="en-US" dirty="0"/>
              <a:t>Negative stimuli from parents (Feeling rejected by parents). Physical or emotional abuse.</a:t>
            </a:r>
          </a:p>
          <a:p>
            <a:r>
              <a:rPr lang="en-US" dirty="0"/>
              <a:t>Romantic and academic problems.</a:t>
            </a:r>
          </a:p>
          <a:p>
            <a:r>
              <a:rPr lang="en-US" dirty="0"/>
              <a:t>Bullying</a:t>
            </a:r>
          </a:p>
          <a:p>
            <a:r>
              <a:rPr lang="en-US" dirty="0"/>
              <a:t>Feelings of worthlessness and parental psychopathology</a:t>
            </a:r>
          </a:p>
          <a:p>
            <a:r>
              <a:rPr lang="en-US" dirty="0"/>
              <a:t>Inability to communicate feelings</a:t>
            </a:r>
          </a:p>
          <a:p>
            <a:r>
              <a:rPr lang="en-US" dirty="0"/>
              <a:t>Association with troubled peers</a:t>
            </a:r>
          </a:p>
          <a:p>
            <a:r>
              <a:rPr lang="en-US" dirty="0"/>
              <a:t>More than one previous attempt.</a:t>
            </a:r>
          </a:p>
          <a:p>
            <a:r>
              <a:rPr lang="en-US" dirty="0"/>
              <a:t>Between 1993 and 2012 657 children 5-11 died by suicide – </a:t>
            </a:r>
          </a:p>
          <a:p>
            <a:r>
              <a:rPr lang="en-US" dirty="0"/>
              <a:t>Trans-gendered students have higher % of suicide </a:t>
            </a:r>
          </a:p>
          <a:p>
            <a:r>
              <a:rPr lang="en-US" dirty="0"/>
              <a:t>55% of trans-gendered attempt. </a:t>
            </a:r>
          </a:p>
          <a:p>
            <a:endParaRPr lang="en-US" dirty="0"/>
          </a:p>
        </p:txBody>
      </p:sp>
    </p:spTree>
    <p:extLst>
      <p:ext uri="{BB962C8B-B14F-4D97-AF65-F5344CB8AC3E}">
        <p14:creationId xmlns:p14="http://schemas.microsoft.com/office/powerpoint/2010/main" val="34725235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E5C4-6447-46F2-B6B0-C589B3F393A7}"/>
              </a:ext>
            </a:extLst>
          </p:cNvPr>
          <p:cNvSpPr>
            <a:spLocks noGrp="1"/>
          </p:cNvSpPr>
          <p:nvPr>
            <p:ph type="title"/>
          </p:nvPr>
        </p:nvSpPr>
        <p:spPr/>
        <p:txBody>
          <a:bodyPr/>
          <a:lstStyle/>
          <a:p>
            <a:r>
              <a:rPr lang="en-US" dirty="0"/>
              <a:t>Building Resilience</a:t>
            </a:r>
          </a:p>
        </p:txBody>
      </p:sp>
      <p:sp>
        <p:nvSpPr>
          <p:cNvPr id="3" name="Content Placeholder 2">
            <a:extLst>
              <a:ext uri="{FF2B5EF4-FFF2-40B4-BE49-F238E27FC236}">
                <a16:creationId xmlns:a16="http://schemas.microsoft.com/office/drawing/2014/main" id="{37556CC9-62C4-478E-B815-367406434695}"/>
              </a:ext>
            </a:extLst>
          </p:cNvPr>
          <p:cNvSpPr>
            <a:spLocks noGrp="1"/>
          </p:cNvSpPr>
          <p:nvPr>
            <p:ph idx="1"/>
          </p:nvPr>
        </p:nvSpPr>
        <p:spPr/>
        <p:txBody>
          <a:bodyPr>
            <a:normAutofit fontScale="77500" lnSpcReduction="20000"/>
          </a:bodyPr>
          <a:lstStyle/>
          <a:p>
            <a:r>
              <a:rPr lang="en-US" dirty="0"/>
              <a:t>Educators role</a:t>
            </a:r>
          </a:p>
          <a:p>
            <a:pPr lvl="1"/>
            <a:r>
              <a:rPr lang="en-US" dirty="0"/>
              <a:t>Be the adult in school for an at-risk student. Positive Adult Relationships is a strong buffer against ACES in childhood. </a:t>
            </a:r>
          </a:p>
          <a:p>
            <a:pPr lvl="1"/>
            <a:r>
              <a:rPr lang="en-US" dirty="0"/>
              <a:t>Favorite Teacher</a:t>
            </a:r>
          </a:p>
          <a:p>
            <a:pPr lvl="1"/>
            <a:r>
              <a:rPr lang="en-US" dirty="0"/>
              <a:t>Corrective relationships can act as a buffer and rewiring brain. </a:t>
            </a:r>
          </a:p>
          <a:p>
            <a:pPr lvl="1"/>
            <a:r>
              <a:rPr lang="en-US" dirty="0"/>
              <a:t>Corrective emotional experience are very simple. </a:t>
            </a:r>
          </a:p>
          <a:p>
            <a:pPr lvl="1"/>
            <a:r>
              <a:rPr lang="en-US" dirty="0"/>
              <a:t>How to be the Positive Adult:</a:t>
            </a:r>
          </a:p>
          <a:p>
            <a:pPr lvl="2"/>
            <a:r>
              <a:rPr lang="en-US" dirty="0"/>
              <a:t>Go out of your way to talk to at-risk student. </a:t>
            </a:r>
          </a:p>
          <a:p>
            <a:pPr lvl="2"/>
            <a:r>
              <a:rPr lang="en-US" dirty="0"/>
              <a:t>Ask about their lives/interests, 	</a:t>
            </a:r>
          </a:p>
          <a:p>
            <a:pPr lvl="2"/>
            <a:r>
              <a:rPr lang="en-US" dirty="0"/>
              <a:t>Demonstrate that you care about them.</a:t>
            </a:r>
          </a:p>
          <a:p>
            <a:pPr lvl="2"/>
            <a:r>
              <a:rPr lang="en-US" dirty="0"/>
              <a:t>Encourage and ask about elf-care.</a:t>
            </a:r>
          </a:p>
          <a:p>
            <a:pPr lvl="2"/>
            <a:r>
              <a:rPr lang="en-US" dirty="0"/>
              <a:t>Be consistent and predictable.</a:t>
            </a:r>
          </a:p>
          <a:p>
            <a:pPr lvl="2"/>
            <a:r>
              <a:rPr lang="en-US" dirty="0"/>
              <a:t>Have a safe setting where they can make mistakes.</a:t>
            </a:r>
          </a:p>
          <a:p>
            <a:pPr lvl="2"/>
            <a:r>
              <a:rPr lang="en-US" dirty="0"/>
              <a:t>Maintain a safe space in classroom and school.</a:t>
            </a:r>
          </a:p>
          <a:p>
            <a:pPr lvl="2"/>
            <a:r>
              <a:rPr lang="en-US" dirty="0"/>
              <a:t>Allow them to go to counselor to allow them a safe place to vent feelings.*</a:t>
            </a:r>
          </a:p>
        </p:txBody>
      </p:sp>
    </p:spTree>
    <p:extLst>
      <p:ext uri="{BB962C8B-B14F-4D97-AF65-F5344CB8AC3E}">
        <p14:creationId xmlns:p14="http://schemas.microsoft.com/office/powerpoint/2010/main" val="20579382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B3AE7-90BA-458C-942D-3F62D572BA80}"/>
              </a:ext>
            </a:extLst>
          </p:cNvPr>
          <p:cNvSpPr>
            <a:spLocks noGrp="1"/>
          </p:cNvSpPr>
          <p:nvPr>
            <p:ph type="title"/>
          </p:nvPr>
        </p:nvSpPr>
        <p:spPr/>
        <p:txBody>
          <a:bodyPr/>
          <a:lstStyle/>
          <a:p>
            <a:r>
              <a:rPr lang="en-US" dirty="0"/>
              <a:t>What Can Teachers Do?</a:t>
            </a:r>
          </a:p>
        </p:txBody>
      </p:sp>
      <p:sp>
        <p:nvSpPr>
          <p:cNvPr id="3" name="Content Placeholder 2">
            <a:extLst>
              <a:ext uri="{FF2B5EF4-FFF2-40B4-BE49-F238E27FC236}">
                <a16:creationId xmlns:a16="http://schemas.microsoft.com/office/drawing/2014/main" id="{9E689DE6-539D-4CE7-903E-0B99EF3BB127}"/>
              </a:ext>
            </a:extLst>
          </p:cNvPr>
          <p:cNvSpPr>
            <a:spLocks noGrp="1"/>
          </p:cNvSpPr>
          <p:nvPr>
            <p:ph idx="1"/>
          </p:nvPr>
        </p:nvSpPr>
        <p:spPr/>
        <p:txBody>
          <a:bodyPr/>
          <a:lstStyle/>
          <a:p>
            <a:r>
              <a:rPr lang="en-US" dirty="0"/>
              <a:t>Develop relationships with students.</a:t>
            </a:r>
          </a:p>
          <a:p>
            <a:r>
              <a:rPr lang="en-US" dirty="0"/>
              <a:t>Talk to students about interests and their lives. </a:t>
            </a:r>
          </a:p>
          <a:p>
            <a:r>
              <a:rPr lang="en-US" dirty="0"/>
              <a:t>Encourage joining clubs, groups, teams. </a:t>
            </a:r>
          </a:p>
          <a:p>
            <a:pPr lvl="1"/>
            <a:r>
              <a:rPr lang="en-US" dirty="0"/>
              <a:t>2005 89% HMS students were in extra-curricular</a:t>
            </a:r>
          </a:p>
          <a:p>
            <a:pPr lvl="1"/>
            <a:r>
              <a:rPr lang="en-US" dirty="0"/>
              <a:t>2015 74% HMS students were in extra-curricular.</a:t>
            </a:r>
          </a:p>
          <a:p>
            <a:r>
              <a:rPr lang="en-US" dirty="0"/>
              <a:t>Recognize challenges that families face and offer support and encouragement to reduce stress.</a:t>
            </a:r>
          </a:p>
          <a:p>
            <a:endParaRPr lang="en-US" dirty="0"/>
          </a:p>
        </p:txBody>
      </p:sp>
    </p:spTree>
    <p:extLst>
      <p:ext uri="{BB962C8B-B14F-4D97-AF65-F5344CB8AC3E}">
        <p14:creationId xmlns:p14="http://schemas.microsoft.com/office/powerpoint/2010/main" val="7636295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46E7A-8799-4DD0-9F36-71D3265580A3}"/>
              </a:ext>
            </a:extLst>
          </p:cNvPr>
          <p:cNvSpPr>
            <a:spLocks noGrp="1"/>
          </p:cNvSpPr>
          <p:nvPr>
            <p:ph type="title"/>
          </p:nvPr>
        </p:nvSpPr>
        <p:spPr/>
        <p:txBody>
          <a:bodyPr/>
          <a:lstStyle/>
          <a:p>
            <a:r>
              <a:rPr lang="en-US" dirty="0"/>
              <a:t>Structuring the Class</a:t>
            </a:r>
          </a:p>
        </p:txBody>
      </p:sp>
      <p:sp>
        <p:nvSpPr>
          <p:cNvPr id="3" name="Content Placeholder 2">
            <a:extLst>
              <a:ext uri="{FF2B5EF4-FFF2-40B4-BE49-F238E27FC236}">
                <a16:creationId xmlns:a16="http://schemas.microsoft.com/office/drawing/2014/main" id="{A20AE96C-4435-42DD-8836-DF39478FC17B}"/>
              </a:ext>
            </a:extLst>
          </p:cNvPr>
          <p:cNvSpPr>
            <a:spLocks noGrp="1"/>
          </p:cNvSpPr>
          <p:nvPr>
            <p:ph idx="1"/>
          </p:nvPr>
        </p:nvSpPr>
        <p:spPr/>
        <p:txBody>
          <a:bodyPr/>
          <a:lstStyle/>
          <a:p>
            <a:r>
              <a:rPr lang="en-US" dirty="0"/>
              <a:t>Teach routines: Aces are unpredictable. Routine calms the brain.</a:t>
            </a:r>
          </a:p>
          <a:p>
            <a:r>
              <a:rPr lang="en-US" dirty="0"/>
              <a:t>Take structured breaks: Go Noodle, 5 deep breaths.</a:t>
            </a:r>
          </a:p>
          <a:p>
            <a:r>
              <a:rPr lang="en-US" dirty="0"/>
              <a:t>Be consistent</a:t>
            </a:r>
          </a:p>
          <a:p>
            <a:r>
              <a:rPr lang="en-US" dirty="0"/>
              <a:t>If student needs a break, give it. Give them time to lower Amygdala response.*</a:t>
            </a:r>
          </a:p>
          <a:p>
            <a:endParaRPr lang="en-US" dirty="0"/>
          </a:p>
          <a:p>
            <a:endParaRPr lang="en-US" dirty="0"/>
          </a:p>
        </p:txBody>
      </p:sp>
    </p:spTree>
    <p:extLst>
      <p:ext uri="{BB962C8B-B14F-4D97-AF65-F5344CB8AC3E}">
        <p14:creationId xmlns:p14="http://schemas.microsoft.com/office/powerpoint/2010/main" val="38121077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F4F92-E9FF-4819-89DB-941CA040F0F4}"/>
              </a:ext>
            </a:extLst>
          </p:cNvPr>
          <p:cNvSpPr>
            <a:spLocks noGrp="1"/>
          </p:cNvSpPr>
          <p:nvPr>
            <p:ph type="title"/>
          </p:nvPr>
        </p:nvSpPr>
        <p:spPr/>
        <p:txBody>
          <a:bodyPr/>
          <a:lstStyle/>
          <a:p>
            <a:r>
              <a:rPr lang="en-US" dirty="0"/>
              <a:t>What Can Teachers Do?</a:t>
            </a:r>
          </a:p>
        </p:txBody>
      </p:sp>
      <p:sp>
        <p:nvSpPr>
          <p:cNvPr id="3" name="Content Placeholder 2">
            <a:extLst>
              <a:ext uri="{FF2B5EF4-FFF2-40B4-BE49-F238E27FC236}">
                <a16:creationId xmlns:a16="http://schemas.microsoft.com/office/drawing/2014/main" id="{F44DC80C-29EA-40E0-9123-5AEE8614CC81}"/>
              </a:ext>
            </a:extLst>
          </p:cNvPr>
          <p:cNvSpPr>
            <a:spLocks noGrp="1"/>
          </p:cNvSpPr>
          <p:nvPr>
            <p:ph idx="1"/>
          </p:nvPr>
        </p:nvSpPr>
        <p:spPr/>
        <p:txBody>
          <a:bodyPr/>
          <a:lstStyle/>
          <a:p>
            <a:pPr fontAlgn="base"/>
            <a:r>
              <a:rPr lang="en-US" dirty="0"/>
              <a:t>Be patient, control your own emotions.</a:t>
            </a:r>
          </a:p>
          <a:p>
            <a:pPr fontAlgn="base"/>
            <a:r>
              <a:rPr lang="en-US" dirty="0"/>
              <a:t>Understand that part of trauma involves set backs and tests.*</a:t>
            </a:r>
          </a:p>
        </p:txBody>
      </p:sp>
    </p:spTree>
    <p:extLst>
      <p:ext uri="{BB962C8B-B14F-4D97-AF65-F5344CB8AC3E}">
        <p14:creationId xmlns:p14="http://schemas.microsoft.com/office/powerpoint/2010/main" val="3919206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64D80F-A8D0-4650-A99F-9B03BAD8D934}"/>
              </a:ext>
            </a:extLst>
          </p:cNvPr>
          <p:cNvSpPr>
            <a:spLocks noGrp="1"/>
          </p:cNvSpPr>
          <p:nvPr>
            <p:ph type="title"/>
          </p:nvPr>
        </p:nvSpPr>
        <p:spPr/>
        <p:txBody>
          <a:bodyPr/>
          <a:lstStyle/>
          <a:p>
            <a:r>
              <a:rPr lang="en-US" dirty="0"/>
              <a:t>Goals</a:t>
            </a:r>
          </a:p>
        </p:txBody>
      </p:sp>
      <p:sp>
        <p:nvSpPr>
          <p:cNvPr id="3" name="Content Placeholder 2">
            <a:extLst>
              <a:ext uri="{FF2B5EF4-FFF2-40B4-BE49-F238E27FC236}">
                <a16:creationId xmlns:a16="http://schemas.microsoft.com/office/drawing/2014/main" id="{FB21145C-1A2E-4FAD-9C04-2E46D367D238}"/>
              </a:ext>
            </a:extLst>
          </p:cNvPr>
          <p:cNvSpPr>
            <a:spLocks noGrp="1"/>
          </p:cNvSpPr>
          <p:nvPr>
            <p:ph idx="1"/>
          </p:nvPr>
        </p:nvSpPr>
        <p:spPr/>
        <p:txBody>
          <a:bodyPr>
            <a:normAutofit/>
          </a:bodyPr>
          <a:lstStyle/>
          <a:p>
            <a:r>
              <a:rPr lang="en-US" dirty="0"/>
              <a:t>I will know the signs of trauma</a:t>
            </a:r>
          </a:p>
          <a:p>
            <a:r>
              <a:rPr lang="en-US" dirty="0"/>
              <a:t>I will Identify the effects of trauma</a:t>
            </a:r>
          </a:p>
          <a:p>
            <a:r>
              <a:rPr lang="en-US" dirty="0"/>
              <a:t>I will recognize the effects of trauma on students’ behavior.</a:t>
            </a:r>
          </a:p>
          <a:p>
            <a:r>
              <a:rPr lang="en-US" dirty="0"/>
              <a:t>I will know how to support students who have experienced trauma. </a:t>
            </a:r>
          </a:p>
          <a:p>
            <a:r>
              <a:rPr lang="en-US" dirty="0"/>
              <a:t>I will understand self-care strategies for students and teachers</a:t>
            </a:r>
            <a:r>
              <a:rPr lang="en-US"/>
              <a:t>. </a:t>
            </a:r>
            <a:endParaRPr lang="en-US" dirty="0"/>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7553305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29E64-8DD5-4E45-9CF6-816D96762AC0}"/>
              </a:ext>
            </a:extLst>
          </p:cNvPr>
          <p:cNvSpPr>
            <a:spLocks noGrp="1"/>
          </p:cNvSpPr>
          <p:nvPr>
            <p:ph type="title"/>
          </p:nvPr>
        </p:nvSpPr>
        <p:spPr/>
        <p:txBody>
          <a:bodyPr/>
          <a:lstStyle/>
          <a:p>
            <a:r>
              <a:rPr lang="en-US" dirty="0"/>
              <a:t>Educator’s Role</a:t>
            </a:r>
          </a:p>
        </p:txBody>
      </p:sp>
      <p:sp>
        <p:nvSpPr>
          <p:cNvPr id="3" name="Content Placeholder 2">
            <a:extLst>
              <a:ext uri="{FF2B5EF4-FFF2-40B4-BE49-F238E27FC236}">
                <a16:creationId xmlns:a16="http://schemas.microsoft.com/office/drawing/2014/main" id="{B708DF92-E35B-4165-8292-744FD0331715}"/>
              </a:ext>
            </a:extLst>
          </p:cNvPr>
          <p:cNvSpPr>
            <a:spLocks noGrp="1"/>
          </p:cNvSpPr>
          <p:nvPr>
            <p:ph idx="1"/>
          </p:nvPr>
        </p:nvSpPr>
        <p:spPr/>
        <p:txBody>
          <a:bodyPr/>
          <a:lstStyle/>
          <a:p>
            <a:pPr marL="0" indent="0">
              <a:buNone/>
            </a:pPr>
            <a:r>
              <a:rPr lang="en-US" sz="2800" dirty="0"/>
              <a:t>Calm Students:</a:t>
            </a:r>
          </a:p>
          <a:p>
            <a:pPr fontAlgn="base"/>
            <a:r>
              <a:rPr lang="en-US" dirty="0"/>
              <a:t>Feel welcome and comfortable. They feel that they belong.</a:t>
            </a:r>
          </a:p>
          <a:p>
            <a:pPr fontAlgn="base"/>
            <a:r>
              <a:rPr lang="en-US" dirty="0"/>
              <a:t>Have consistent, predictable routines.</a:t>
            </a:r>
          </a:p>
          <a:p>
            <a:pPr fontAlgn="base"/>
            <a:r>
              <a:rPr lang="en-US" dirty="0"/>
              <a:t>Believe people are not likely to hurt/humiliate them</a:t>
            </a:r>
          </a:p>
          <a:p>
            <a:pPr fontAlgn="base"/>
            <a:r>
              <a:rPr lang="en-US" dirty="0"/>
              <a:t>Sense of security allows the ability to focus.</a:t>
            </a:r>
          </a:p>
          <a:p>
            <a:pPr fontAlgn="base"/>
            <a:r>
              <a:rPr lang="en-US" dirty="0"/>
              <a:t>Feel free and safe make mistakes &amp; learn from them.</a:t>
            </a:r>
          </a:p>
          <a:p>
            <a:endParaRPr lang="en-US" dirty="0"/>
          </a:p>
        </p:txBody>
      </p:sp>
      <p:sp>
        <p:nvSpPr>
          <p:cNvPr id="4" name="Rectangle 3">
            <a:extLst>
              <a:ext uri="{FF2B5EF4-FFF2-40B4-BE49-F238E27FC236}">
                <a16:creationId xmlns:a16="http://schemas.microsoft.com/office/drawing/2014/main" id="{12F89BCD-3C88-4D7D-8A9E-73457BC1624B}"/>
              </a:ext>
            </a:extLst>
          </p:cNvPr>
          <p:cNvSpPr/>
          <p:nvPr/>
        </p:nvSpPr>
        <p:spPr>
          <a:xfrm>
            <a:off x="5971607" y="3244334"/>
            <a:ext cx="248786" cy="369332"/>
          </a:xfrm>
          <a:prstGeom prst="rect">
            <a:avLst/>
          </a:prstGeom>
        </p:spPr>
        <p:txBody>
          <a:bodyPr wrap="none">
            <a:spAutoFit/>
          </a:bodyPr>
          <a:lstStyle/>
          <a:p>
            <a:r>
              <a:rPr lang="en-US" dirty="0"/>
              <a:t> </a:t>
            </a:r>
          </a:p>
        </p:txBody>
      </p:sp>
    </p:spTree>
    <p:extLst>
      <p:ext uri="{BB962C8B-B14F-4D97-AF65-F5344CB8AC3E}">
        <p14:creationId xmlns:p14="http://schemas.microsoft.com/office/powerpoint/2010/main" val="1498827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91483-093F-43A2-A16B-EEA2520945DA}"/>
              </a:ext>
            </a:extLst>
          </p:cNvPr>
          <p:cNvSpPr>
            <a:spLocks noGrp="1"/>
          </p:cNvSpPr>
          <p:nvPr>
            <p:ph type="title"/>
          </p:nvPr>
        </p:nvSpPr>
        <p:spPr/>
        <p:txBody>
          <a:bodyPr/>
          <a:lstStyle/>
          <a:p>
            <a:r>
              <a:rPr lang="en-US" dirty="0"/>
              <a:t>What Can You Do This Year?</a:t>
            </a:r>
          </a:p>
        </p:txBody>
      </p:sp>
      <p:sp>
        <p:nvSpPr>
          <p:cNvPr id="3" name="Content Placeholder 2">
            <a:extLst>
              <a:ext uri="{FF2B5EF4-FFF2-40B4-BE49-F238E27FC236}">
                <a16:creationId xmlns:a16="http://schemas.microsoft.com/office/drawing/2014/main" id="{7C07115D-F16E-454E-AB15-BA7F1E145040}"/>
              </a:ext>
            </a:extLst>
          </p:cNvPr>
          <p:cNvSpPr>
            <a:spLocks noGrp="1"/>
          </p:cNvSpPr>
          <p:nvPr>
            <p:ph idx="1"/>
          </p:nvPr>
        </p:nvSpPr>
        <p:spPr/>
        <p:txBody>
          <a:bodyPr/>
          <a:lstStyle/>
          <a:p>
            <a:pPr fontAlgn="base"/>
            <a:r>
              <a:rPr lang="en-US" dirty="0"/>
              <a:t>Highlight what you are ALREADY DOING</a:t>
            </a:r>
          </a:p>
          <a:p>
            <a:pPr fontAlgn="base"/>
            <a:r>
              <a:rPr lang="en-US" dirty="0"/>
              <a:t>Star a couple ideas you plan to implement this school year.</a:t>
            </a:r>
          </a:p>
          <a:p>
            <a:pPr lvl="1" fontAlgn="base"/>
            <a:r>
              <a:rPr lang="en-US" dirty="0"/>
              <a:t>Identify your at-risk kids and reach out to them.</a:t>
            </a:r>
          </a:p>
          <a:p>
            <a:pPr lvl="1" fontAlgn="base"/>
            <a:r>
              <a:rPr lang="en-US" dirty="0"/>
              <a:t>Breathing two times a day.</a:t>
            </a:r>
          </a:p>
          <a:p>
            <a:pPr lvl="1" fontAlgn="base"/>
            <a:r>
              <a:rPr lang="en-US" dirty="0"/>
              <a:t>Go Noodle</a:t>
            </a:r>
          </a:p>
          <a:p>
            <a:pPr fontAlgn="base"/>
            <a:r>
              <a:rPr lang="en-US" dirty="0"/>
              <a:t>Additional handouts (Students and Adults)</a:t>
            </a:r>
          </a:p>
          <a:p>
            <a:pPr lvl="1" fontAlgn="base"/>
            <a:r>
              <a:rPr lang="en-US" dirty="0"/>
              <a:t>Books</a:t>
            </a:r>
          </a:p>
          <a:p>
            <a:pPr lvl="1" fontAlgn="base"/>
            <a:r>
              <a:rPr lang="en-US" dirty="0"/>
              <a:t>Videos</a:t>
            </a:r>
          </a:p>
          <a:p>
            <a:pPr lvl="1" fontAlgn="base"/>
            <a:r>
              <a:rPr lang="en-US" dirty="0"/>
              <a:t>Activities*</a:t>
            </a:r>
          </a:p>
          <a:p>
            <a:endParaRPr lang="en-US" dirty="0"/>
          </a:p>
        </p:txBody>
      </p:sp>
    </p:spTree>
    <p:extLst>
      <p:ext uri="{BB962C8B-B14F-4D97-AF65-F5344CB8AC3E}">
        <p14:creationId xmlns:p14="http://schemas.microsoft.com/office/powerpoint/2010/main" val="28806646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AD8F5-5440-49F1-913A-4EB93A7A0AFA}"/>
              </a:ext>
            </a:extLst>
          </p:cNvPr>
          <p:cNvSpPr>
            <a:spLocks noGrp="1"/>
          </p:cNvSpPr>
          <p:nvPr>
            <p:ph type="title"/>
          </p:nvPr>
        </p:nvSpPr>
        <p:spPr/>
        <p:txBody>
          <a:bodyPr/>
          <a:lstStyle/>
          <a:p>
            <a:r>
              <a:rPr lang="en-US" dirty="0"/>
              <a:t>Miss Patty Video</a:t>
            </a:r>
          </a:p>
        </p:txBody>
      </p:sp>
      <p:sp>
        <p:nvSpPr>
          <p:cNvPr id="3" name="Content Placeholder 2">
            <a:extLst>
              <a:ext uri="{FF2B5EF4-FFF2-40B4-BE49-F238E27FC236}">
                <a16:creationId xmlns:a16="http://schemas.microsoft.com/office/drawing/2014/main" id="{FF32F898-C816-4EBA-9B65-200053B8348B}"/>
              </a:ext>
            </a:extLst>
          </p:cNvPr>
          <p:cNvSpPr>
            <a:spLocks noGrp="1"/>
          </p:cNvSpPr>
          <p:nvPr>
            <p:ph idx="1"/>
          </p:nvPr>
        </p:nvSpPr>
        <p:spPr/>
        <p:txBody>
          <a:bodyPr/>
          <a:lstStyle/>
          <a:p>
            <a:pPr marL="0" indent="0">
              <a:buNone/>
            </a:pPr>
            <a:r>
              <a:rPr lang="en-US" dirty="0"/>
              <a:t>The Calling: </a:t>
            </a:r>
            <a:r>
              <a:rPr lang="en-US"/>
              <a:t>Joe Beckman</a:t>
            </a:r>
            <a:endParaRPr lang="en-US" dirty="0"/>
          </a:p>
        </p:txBody>
      </p:sp>
    </p:spTree>
    <p:extLst>
      <p:ext uri="{BB962C8B-B14F-4D97-AF65-F5344CB8AC3E}">
        <p14:creationId xmlns:p14="http://schemas.microsoft.com/office/powerpoint/2010/main" val="17894030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17004-1393-454C-A2AB-9276C1BF9640}"/>
              </a:ext>
            </a:extLst>
          </p:cNvPr>
          <p:cNvSpPr>
            <a:spLocks noGrp="1"/>
          </p:cNvSpPr>
          <p:nvPr>
            <p:ph type="title"/>
          </p:nvPr>
        </p:nvSpPr>
        <p:spPr/>
        <p:txBody>
          <a:bodyPr/>
          <a:lstStyle/>
          <a:p>
            <a:r>
              <a:rPr lang="en-US" dirty="0"/>
              <a:t>1N5</a:t>
            </a:r>
          </a:p>
        </p:txBody>
      </p:sp>
      <p:sp>
        <p:nvSpPr>
          <p:cNvPr id="3" name="Content Placeholder 2">
            <a:extLst>
              <a:ext uri="{FF2B5EF4-FFF2-40B4-BE49-F238E27FC236}">
                <a16:creationId xmlns:a16="http://schemas.microsoft.com/office/drawing/2014/main" id="{6097278C-F164-4938-966D-3972E2B3340C}"/>
              </a:ext>
            </a:extLst>
          </p:cNvPr>
          <p:cNvSpPr>
            <a:spLocks noGrp="1"/>
          </p:cNvSpPr>
          <p:nvPr>
            <p:ph idx="1"/>
          </p:nvPr>
        </p:nvSpPr>
        <p:spPr/>
        <p:txBody>
          <a:bodyPr/>
          <a:lstStyle/>
          <a:p>
            <a:r>
              <a:rPr lang="en-US" dirty="0"/>
              <a:t>Erin and Christine*</a:t>
            </a:r>
          </a:p>
        </p:txBody>
      </p:sp>
    </p:spTree>
    <p:extLst>
      <p:ext uri="{BB962C8B-B14F-4D97-AF65-F5344CB8AC3E}">
        <p14:creationId xmlns:p14="http://schemas.microsoft.com/office/powerpoint/2010/main" val="25738598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1B44B4-6894-4388-9400-4C1635E308EE}"/>
              </a:ext>
            </a:extLst>
          </p:cNvPr>
          <p:cNvSpPr>
            <a:spLocks noGrp="1"/>
          </p:cNvSpPr>
          <p:nvPr>
            <p:ph type="title"/>
          </p:nvPr>
        </p:nvSpPr>
        <p:spPr/>
        <p:txBody>
          <a:bodyPr/>
          <a:lstStyle/>
          <a:p>
            <a:r>
              <a:rPr lang="en-US" dirty="0"/>
              <a:t>Disengage the Amygdala</a:t>
            </a:r>
          </a:p>
        </p:txBody>
      </p:sp>
      <p:sp>
        <p:nvSpPr>
          <p:cNvPr id="3" name="Content Placeholder 2">
            <a:extLst>
              <a:ext uri="{FF2B5EF4-FFF2-40B4-BE49-F238E27FC236}">
                <a16:creationId xmlns:a16="http://schemas.microsoft.com/office/drawing/2014/main" id="{CC5CD02B-254F-4FEF-9742-FD50117457AB}"/>
              </a:ext>
            </a:extLst>
          </p:cNvPr>
          <p:cNvSpPr>
            <a:spLocks noGrp="1"/>
          </p:cNvSpPr>
          <p:nvPr>
            <p:ph idx="1"/>
          </p:nvPr>
        </p:nvSpPr>
        <p:spPr/>
        <p:txBody>
          <a:bodyPr>
            <a:normAutofit/>
          </a:bodyPr>
          <a:lstStyle/>
          <a:p>
            <a:r>
              <a:rPr lang="en-US" dirty="0"/>
              <a:t>Strategy to trick the brain.</a:t>
            </a:r>
          </a:p>
          <a:p>
            <a:r>
              <a:rPr lang="en-US" dirty="0"/>
              <a:t>Breathing.</a:t>
            </a:r>
          </a:p>
          <a:p>
            <a:r>
              <a:rPr lang="en-US" dirty="0"/>
              <a:t>Imagery</a:t>
            </a:r>
          </a:p>
          <a:p>
            <a:r>
              <a:rPr lang="en-US" dirty="0"/>
              <a:t>Progressive muscle relaxation</a:t>
            </a:r>
          </a:p>
          <a:p>
            <a:r>
              <a:rPr lang="en-US" dirty="0"/>
              <a:t>Call a friend</a:t>
            </a:r>
          </a:p>
          <a:p>
            <a:r>
              <a:rPr lang="en-US" dirty="0"/>
              <a:t>Get out of your own head.</a:t>
            </a:r>
          </a:p>
          <a:p>
            <a:r>
              <a:rPr lang="en-US" dirty="0"/>
              <a:t>Take a walk.</a:t>
            </a:r>
          </a:p>
          <a:p>
            <a:r>
              <a:rPr lang="en-US"/>
              <a:t>Get busy (</a:t>
            </a:r>
            <a:r>
              <a:rPr lang="en-US" dirty="0"/>
              <a:t>Hobbies</a:t>
            </a:r>
            <a:r>
              <a:rPr lang="en-US"/>
              <a:t>, Interests).</a:t>
            </a:r>
            <a:endParaRPr lang="en-US" dirty="0"/>
          </a:p>
          <a:p>
            <a:endParaRPr lang="en-US" dirty="0"/>
          </a:p>
        </p:txBody>
      </p:sp>
    </p:spTree>
    <p:extLst>
      <p:ext uri="{BB962C8B-B14F-4D97-AF65-F5344CB8AC3E}">
        <p14:creationId xmlns:p14="http://schemas.microsoft.com/office/powerpoint/2010/main" val="40317359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B8548-881B-454F-99C4-254957DFD2FF}"/>
              </a:ext>
            </a:extLst>
          </p:cNvPr>
          <p:cNvSpPr>
            <a:spLocks noGrp="1"/>
          </p:cNvSpPr>
          <p:nvPr>
            <p:ph type="title"/>
          </p:nvPr>
        </p:nvSpPr>
        <p:spPr/>
        <p:txBody>
          <a:bodyPr/>
          <a:lstStyle/>
          <a:p>
            <a:r>
              <a:rPr lang="en-US" dirty="0"/>
              <a:t>Remote Learners</a:t>
            </a:r>
          </a:p>
        </p:txBody>
      </p:sp>
      <p:sp>
        <p:nvSpPr>
          <p:cNvPr id="3" name="Content Placeholder 2">
            <a:extLst>
              <a:ext uri="{FF2B5EF4-FFF2-40B4-BE49-F238E27FC236}">
                <a16:creationId xmlns:a16="http://schemas.microsoft.com/office/drawing/2014/main" id="{B7739EA8-8CC7-4CE9-8D11-BFD868BD5FF3}"/>
              </a:ext>
            </a:extLst>
          </p:cNvPr>
          <p:cNvSpPr>
            <a:spLocks noGrp="1"/>
          </p:cNvSpPr>
          <p:nvPr>
            <p:ph idx="1"/>
          </p:nvPr>
        </p:nvSpPr>
        <p:spPr/>
        <p:txBody>
          <a:bodyPr/>
          <a:lstStyle/>
          <a:p>
            <a:pPr marL="0" indent="0">
              <a:buNone/>
            </a:pPr>
            <a:r>
              <a:rPr lang="en-US" dirty="0"/>
              <a:t>Social Isolation</a:t>
            </a:r>
          </a:p>
          <a:p>
            <a:pPr marL="0" indent="0">
              <a:buNone/>
            </a:pPr>
            <a:r>
              <a:rPr lang="en-US" dirty="0"/>
              <a:t>Re-introduce them to school</a:t>
            </a:r>
          </a:p>
          <a:p>
            <a:pPr marL="0" indent="0">
              <a:buNone/>
            </a:pPr>
            <a:r>
              <a:rPr lang="en-US" dirty="0"/>
              <a:t>Get them engaged in clubs, sports, activities.</a:t>
            </a:r>
          </a:p>
        </p:txBody>
      </p:sp>
    </p:spTree>
    <p:extLst>
      <p:ext uri="{BB962C8B-B14F-4D97-AF65-F5344CB8AC3E}">
        <p14:creationId xmlns:p14="http://schemas.microsoft.com/office/powerpoint/2010/main" val="3013155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A6D0C-9EED-4054-8980-A80C6CA1CE89}"/>
              </a:ext>
            </a:extLst>
          </p:cNvPr>
          <p:cNvSpPr>
            <a:spLocks noGrp="1"/>
          </p:cNvSpPr>
          <p:nvPr>
            <p:ph type="title"/>
          </p:nvPr>
        </p:nvSpPr>
        <p:spPr/>
        <p:txBody>
          <a:bodyPr/>
          <a:lstStyle/>
          <a:p>
            <a:r>
              <a:rPr lang="en-US" dirty="0"/>
              <a:t>Appendix</a:t>
            </a:r>
          </a:p>
        </p:txBody>
      </p:sp>
      <p:sp>
        <p:nvSpPr>
          <p:cNvPr id="3" name="Content Placeholder 2">
            <a:extLst>
              <a:ext uri="{FF2B5EF4-FFF2-40B4-BE49-F238E27FC236}">
                <a16:creationId xmlns:a16="http://schemas.microsoft.com/office/drawing/2014/main" id="{7B60B9FA-5195-4462-987B-2EE9FF556A88}"/>
              </a:ext>
            </a:extLst>
          </p:cNvPr>
          <p:cNvSpPr>
            <a:spLocks noGrp="1"/>
          </p:cNvSpPr>
          <p:nvPr>
            <p:ph idx="1"/>
          </p:nvPr>
        </p:nvSpPr>
        <p:spPr/>
        <p:txBody>
          <a:bodyPr/>
          <a:lstStyle/>
          <a:p>
            <a:r>
              <a:rPr lang="en-US" dirty="0"/>
              <a:t>Mental Health First Aid Resources (Crisis folder)</a:t>
            </a:r>
          </a:p>
          <a:p>
            <a:r>
              <a:rPr lang="en-US" dirty="0"/>
              <a:t>Trauma Informed Care Safety Plan</a:t>
            </a:r>
          </a:p>
          <a:p>
            <a:r>
              <a:rPr lang="en-US" dirty="0"/>
              <a:t>UK Video Appendix: Trauma Video  and Book List</a:t>
            </a:r>
          </a:p>
          <a:p>
            <a:r>
              <a:rPr lang="en-US" dirty="0"/>
              <a:t>Bounce ACES Sheet</a:t>
            </a:r>
          </a:p>
          <a:p>
            <a:r>
              <a:rPr lang="en-US" dirty="0">
                <a:hlinkClick r:id="rId2">
                  <a:extLst>
                    <a:ext uri="{A12FA001-AC4F-418D-AE19-62706E023703}">
                      <ahyp:hlinkClr xmlns:ahyp="http://schemas.microsoft.com/office/drawing/2018/hyperlinkcolor" val="tx"/>
                    </a:ext>
                  </a:extLst>
                </a:hlinkClick>
              </a:rPr>
              <a:t>Terrace Metrics: </a:t>
            </a:r>
          </a:p>
          <a:p>
            <a:r>
              <a:rPr lang="en-US" dirty="0">
                <a:hlinkClick r:id="rId2">
                  <a:extLst>
                    <a:ext uri="{A12FA001-AC4F-418D-AE19-62706E023703}">
                      <ahyp:hlinkClr xmlns:ahyp="http://schemas.microsoft.com/office/drawing/2018/hyperlinkcolor" val="tx"/>
                    </a:ext>
                  </a:extLst>
                </a:hlinkClick>
              </a:rPr>
              <a:t>https://www.terracemetrics.org/educators/</a:t>
            </a:r>
            <a:endParaRPr lang="en-US" dirty="0"/>
          </a:p>
          <a:p>
            <a:pPr marL="0" indent="0">
              <a:buNone/>
            </a:pPr>
            <a:r>
              <a:rPr lang="en-US" dirty="0"/>
              <a:t>Website resources contain a 3-5 minute video for each domain as well as curriculum to be used for direct services</a:t>
            </a:r>
          </a:p>
          <a:p>
            <a:endParaRPr lang="en-US" dirty="0"/>
          </a:p>
          <a:p>
            <a:endParaRPr lang="en-US" dirty="0"/>
          </a:p>
        </p:txBody>
      </p:sp>
    </p:spTree>
    <p:extLst>
      <p:ext uri="{BB962C8B-B14F-4D97-AF65-F5344CB8AC3E}">
        <p14:creationId xmlns:p14="http://schemas.microsoft.com/office/powerpoint/2010/main" val="2150789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FEF48-1322-49C4-B816-51A40C2A98A7}"/>
              </a:ext>
            </a:extLst>
          </p:cNvPr>
          <p:cNvSpPr>
            <a:spLocks noGrp="1"/>
          </p:cNvSpPr>
          <p:nvPr>
            <p:ph type="title"/>
          </p:nvPr>
        </p:nvSpPr>
        <p:spPr/>
        <p:txBody>
          <a:bodyPr/>
          <a:lstStyle/>
          <a:p>
            <a:r>
              <a:rPr lang="en-US" dirty="0"/>
              <a:t>Why Is This Important?</a:t>
            </a:r>
          </a:p>
        </p:txBody>
      </p:sp>
      <p:sp>
        <p:nvSpPr>
          <p:cNvPr id="3" name="Content Placeholder 2">
            <a:extLst>
              <a:ext uri="{FF2B5EF4-FFF2-40B4-BE49-F238E27FC236}">
                <a16:creationId xmlns:a16="http://schemas.microsoft.com/office/drawing/2014/main" id="{83D363B0-7370-43FA-91E2-5CB7638D1F87}"/>
              </a:ext>
            </a:extLst>
          </p:cNvPr>
          <p:cNvSpPr>
            <a:spLocks noGrp="1"/>
          </p:cNvSpPr>
          <p:nvPr>
            <p:ph idx="1"/>
          </p:nvPr>
        </p:nvSpPr>
        <p:spPr/>
        <p:txBody>
          <a:bodyPr/>
          <a:lstStyle/>
          <a:p>
            <a:pPr marL="0" indent="0">
              <a:buNone/>
            </a:pPr>
            <a:r>
              <a:rPr lang="en-US" dirty="0"/>
              <a:t>School Safety and Resiliency Act of 2019</a:t>
            </a:r>
          </a:p>
          <a:p>
            <a:pPr marL="0" indent="0">
              <a:buNone/>
            </a:pPr>
            <a:r>
              <a:rPr lang="en-US" dirty="0"/>
              <a:t>Must have a plan in place by July 1, 2021</a:t>
            </a:r>
          </a:p>
          <a:p>
            <a:pPr marL="0" indent="0">
              <a:buNone/>
            </a:pPr>
            <a:r>
              <a:rPr lang="en-US" dirty="0"/>
              <a:t>Part of plan is to provide training to school staff on Trauma and ACES*</a:t>
            </a:r>
          </a:p>
        </p:txBody>
      </p:sp>
    </p:spTree>
    <p:extLst>
      <p:ext uri="{BB962C8B-B14F-4D97-AF65-F5344CB8AC3E}">
        <p14:creationId xmlns:p14="http://schemas.microsoft.com/office/powerpoint/2010/main" val="3381352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229E5-5EC5-42DE-B765-0549FB8B3E19}"/>
              </a:ext>
            </a:extLst>
          </p:cNvPr>
          <p:cNvSpPr>
            <a:spLocks noGrp="1"/>
          </p:cNvSpPr>
          <p:nvPr>
            <p:ph type="title"/>
          </p:nvPr>
        </p:nvSpPr>
        <p:spPr/>
        <p:txBody>
          <a:bodyPr/>
          <a:lstStyle/>
          <a:p>
            <a:r>
              <a:rPr lang="en-US" dirty="0"/>
              <a:t>Stressors</a:t>
            </a:r>
          </a:p>
        </p:txBody>
      </p:sp>
      <p:sp>
        <p:nvSpPr>
          <p:cNvPr id="3" name="Content Placeholder 2">
            <a:extLst>
              <a:ext uri="{FF2B5EF4-FFF2-40B4-BE49-F238E27FC236}">
                <a16:creationId xmlns:a16="http://schemas.microsoft.com/office/drawing/2014/main" id="{F8E5F1C7-7E6D-4E58-89B0-5906ADA3BD9B}"/>
              </a:ext>
            </a:extLst>
          </p:cNvPr>
          <p:cNvSpPr>
            <a:spLocks noGrp="1"/>
          </p:cNvSpPr>
          <p:nvPr>
            <p:ph idx="1"/>
          </p:nvPr>
        </p:nvSpPr>
        <p:spPr/>
        <p:txBody>
          <a:bodyPr/>
          <a:lstStyle/>
          <a:p>
            <a:r>
              <a:rPr lang="en-US" dirty="0"/>
              <a:t>Think about the students you teach.</a:t>
            </a:r>
          </a:p>
          <a:p>
            <a:r>
              <a:rPr lang="en-US" dirty="0"/>
              <a:t>What are their stressors?</a:t>
            </a:r>
          </a:p>
          <a:p>
            <a:endParaRPr lang="en-US" dirty="0"/>
          </a:p>
        </p:txBody>
      </p:sp>
    </p:spTree>
    <p:extLst>
      <p:ext uri="{BB962C8B-B14F-4D97-AF65-F5344CB8AC3E}">
        <p14:creationId xmlns:p14="http://schemas.microsoft.com/office/powerpoint/2010/main" val="2676857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11DF0-F681-493A-9614-34D507E19843}"/>
              </a:ext>
            </a:extLst>
          </p:cNvPr>
          <p:cNvSpPr>
            <a:spLocks noGrp="1"/>
          </p:cNvSpPr>
          <p:nvPr>
            <p:ph type="title"/>
          </p:nvPr>
        </p:nvSpPr>
        <p:spPr/>
        <p:txBody>
          <a:bodyPr/>
          <a:lstStyle/>
          <a:p>
            <a:r>
              <a:rPr lang="en-US" dirty="0"/>
              <a:t>Group Activity</a:t>
            </a:r>
            <a:br>
              <a:rPr lang="en-US" dirty="0"/>
            </a:br>
            <a:endParaRPr lang="en-US" dirty="0"/>
          </a:p>
        </p:txBody>
      </p:sp>
      <p:sp>
        <p:nvSpPr>
          <p:cNvPr id="3" name="Content Placeholder 2">
            <a:extLst>
              <a:ext uri="{FF2B5EF4-FFF2-40B4-BE49-F238E27FC236}">
                <a16:creationId xmlns:a16="http://schemas.microsoft.com/office/drawing/2014/main" id="{9E9DFC8A-BF73-4931-83EE-7A7750809EF8}"/>
              </a:ext>
            </a:extLst>
          </p:cNvPr>
          <p:cNvSpPr>
            <a:spLocks noGrp="1"/>
          </p:cNvSpPr>
          <p:nvPr>
            <p:ph idx="1"/>
          </p:nvPr>
        </p:nvSpPr>
        <p:spPr/>
        <p:txBody>
          <a:bodyPr>
            <a:normAutofit/>
          </a:bodyPr>
          <a:lstStyle/>
          <a:p>
            <a:r>
              <a:rPr lang="en-US" sz="2400" dirty="0"/>
              <a:t>What Stressors Do You See?</a:t>
            </a:r>
          </a:p>
        </p:txBody>
      </p:sp>
    </p:spTree>
    <p:extLst>
      <p:ext uri="{BB962C8B-B14F-4D97-AF65-F5344CB8AC3E}">
        <p14:creationId xmlns:p14="http://schemas.microsoft.com/office/powerpoint/2010/main" val="22832056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15D23-00DB-4099-A6D7-E1B0B4D8AECE}"/>
              </a:ext>
            </a:extLst>
          </p:cNvPr>
          <p:cNvSpPr>
            <a:spLocks noGrp="1"/>
          </p:cNvSpPr>
          <p:nvPr>
            <p:ph type="title"/>
          </p:nvPr>
        </p:nvSpPr>
        <p:spPr/>
        <p:txBody>
          <a:bodyPr/>
          <a:lstStyle/>
          <a:p>
            <a:r>
              <a:rPr lang="en-US" dirty="0"/>
              <a:t>Stressors We See</a:t>
            </a:r>
          </a:p>
        </p:txBody>
      </p:sp>
      <p:sp>
        <p:nvSpPr>
          <p:cNvPr id="3" name="Content Placeholder 2">
            <a:extLst>
              <a:ext uri="{FF2B5EF4-FFF2-40B4-BE49-F238E27FC236}">
                <a16:creationId xmlns:a16="http://schemas.microsoft.com/office/drawing/2014/main" id="{ADFFF09D-048B-4A91-8C5B-B595B643DE46}"/>
              </a:ext>
            </a:extLst>
          </p:cNvPr>
          <p:cNvSpPr>
            <a:spLocks noGrp="1"/>
          </p:cNvSpPr>
          <p:nvPr>
            <p:ph idx="1"/>
          </p:nvPr>
        </p:nvSpPr>
        <p:spPr/>
        <p:txBody>
          <a:bodyPr>
            <a:normAutofit fontScale="92500" lnSpcReduction="20000"/>
          </a:bodyPr>
          <a:lstStyle/>
          <a:p>
            <a:r>
              <a:rPr lang="en-US" dirty="0"/>
              <a:t>Living with grandparents</a:t>
            </a:r>
          </a:p>
          <a:p>
            <a:r>
              <a:rPr lang="en-US" dirty="0"/>
              <a:t>Parents drug addicted.</a:t>
            </a:r>
          </a:p>
          <a:p>
            <a:r>
              <a:rPr lang="en-US" dirty="0"/>
              <a:t>Foster care</a:t>
            </a:r>
          </a:p>
          <a:p>
            <a:r>
              <a:rPr lang="en-US" dirty="0"/>
              <a:t>Loss of parent/sibling</a:t>
            </a:r>
          </a:p>
          <a:p>
            <a:r>
              <a:rPr lang="en-US" dirty="0"/>
              <a:t>Neglect</a:t>
            </a:r>
          </a:p>
          <a:p>
            <a:r>
              <a:rPr lang="en-US" dirty="0"/>
              <a:t>Fires</a:t>
            </a:r>
          </a:p>
          <a:p>
            <a:r>
              <a:rPr lang="en-US" dirty="0"/>
              <a:t>Immigration</a:t>
            </a:r>
          </a:p>
          <a:p>
            <a:r>
              <a:rPr lang="en-US" dirty="0"/>
              <a:t>Sibling suicide</a:t>
            </a:r>
          </a:p>
          <a:p>
            <a:r>
              <a:rPr lang="en-US" dirty="0"/>
              <a:t>Fear of deportation</a:t>
            </a:r>
          </a:p>
          <a:p>
            <a:r>
              <a:rPr lang="en-US" dirty="0"/>
              <a:t>Bullying</a:t>
            </a:r>
          </a:p>
          <a:p>
            <a:r>
              <a:rPr lang="en-US" dirty="0"/>
              <a:t>Poverty</a:t>
            </a:r>
          </a:p>
          <a:p>
            <a:endParaRPr lang="en-US" dirty="0"/>
          </a:p>
          <a:p>
            <a:endParaRPr lang="en-US" dirty="0"/>
          </a:p>
        </p:txBody>
      </p:sp>
    </p:spTree>
    <p:extLst>
      <p:ext uri="{BB962C8B-B14F-4D97-AF65-F5344CB8AC3E}">
        <p14:creationId xmlns:p14="http://schemas.microsoft.com/office/powerpoint/2010/main" val="2136843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B59BB-7A5A-4FCC-831E-0FAB5F08D412}"/>
              </a:ext>
            </a:extLst>
          </p:cNvPr>
          <p:cNvSpPr>
            <a:spLocks noGrp="1"/>
          </p:cNvSpPr>
          <p:nvPr>
            <p:ph type="title"/>
          </p:nvPr>
        </p:nvSpPr>
        <p:spPr/>
        <p:txBody>
          <a:bodyPr/>
          <a:lstStyle/>
          <a:p>
            <a:r>
              <a:rPr lang="en-US" dirty="0">
                <a:solidFill>
                  <a:schemeClr val="accent1">
                    <a:lumMod val="60000"/>
                    <a:lumOff val="40000"/>
                  </a:schemeClr>
                </a:solidFill>
              </a:rPr>
              <a:t>Video</a:t>
            </a:r>
            <a:r>
              <a:rPr lang="en-US" dirty="0"/>
              <a:t>: Removed</a:t>
            </a:r>
          </a:p>
        </p:txBody>
      </p:sp>
      <p:sp>
        <p:nvSpPr>
          <p:cNvPr id="3" name="Content Placeholder 2">
            <a:extLst>
              <a:ext uri="{FF2B5EF4-FFF2-40B4-BE49-F238E27FC236}">
                <a16:creationId xmlns:a16="http://schemas.microsoft.com/office/drawing/2014/main" id="{E473B4D6-5C46-4EF4-ACFE-6F81F420F645}"/>
              </a:ext>
            </a:extLst>
          </p:cNvPr>
          <p:cNvSpPr>
            <a:spLocks noGrp="1"/>
          </p:cNvSpPr>
          <p:nvPr>
            <p:ph idx="1"/>
          </p:nvPr>
        </p:nvSpPr>
        <p:spPr/>
        <p:txBody>
          <a:bodyPr/>
          <a:lstStyle/>
          <a:p>
            <a:r>
              <a:rPr lang="en-US" dirty="0"/>
              <a:t>Removed Video*</a:t>
            </a:r>
          </a:p>
          <a:p>
            <a:pPr marL="0" indent="0">
              <a:buNone/>
            </a:pPr>
            <a:br>
              <a:rPr lang="en-US" dirty="0">
                <a:hlinkClick r:id="rId2"/>
              </a:rPr>
            </a:br>
            <a:endParaRPr lang="en-US" dirty="0"/>
          </a:p>
          <a:p>
            <a:endParaRPr lang="en-US" dirty="0"/>
          </a:p>
          <a:p>
            <a:endParaRPr lang="en-US" dirty="0"/>
          </a:p>
        </p:txBody>
      </p:sp>
    </p:spTree>
    <p:extLst>
      <p:ext uri="{BB962C8B-B14F-4D97-AF65-F5344CB8AC3E}">
        <p14:creationId xmlns:p14="http://schemas.microsoft.com/office/powerpoint/2010/main" val="4971977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EEA0F-A0A7-48DD-BE55-29815B188430}"/>
              </a:ext>
            </a:extLst>
          </p:cNvPr>
          <p:cNvSpPr>
            <a:spLocks noGrp="1"/>
          </p:cNvSpPr>
          <p:nvPr>
            <p:ph type="title"/>
          </p:nvPr>
        </p:nvSpPr>
        <p:spPr/>
        <p:txBody>
          <a:bodyPr/>
          <a:lstStyle/>
          <a:p>
            <a:r>
              <a:rPr lang="en-US" dirty="0"/>
              <a:t>Current Data in KY</a:t>
            </a:r>
          </a:p>
        </p:txBody>
      </p:sp>
      <p:sp>
        <p:nvSpPr>
          <p:cNvPr id="3" name="Content Placeholder 2">
            <a:extLst>
              <a:ext uri="{FF2B5EF4-FFF2-40B4-BE49-F238E27FC236}">
                <a16:creationId xmlns:a16="http://schemas.microsoft.com/office/drawing/2014/main" id="{2A6BE8B0-66D6-44B7-AA37-3D9F0C69446D}"/>
              </a:ext>
            </a:extLst>
          </p:cNvPr>
          <p:cNvSpPr>
            <a:spLocks noGrp="1"/>
          </p:cNvSpPr>
          <p:nvPr>
            <p:ph idx="1"/>
          </p:nvPr>
        </p:nvSpPr>
        <p:spPr/>
        <p:txBody>
          <a:bodyPr/>
          <a:lstStyle/>
          <a:p>
            <a:r>
              <a:rPr lang="en-US" dirty="0"/>
              <a:t>Emergency room visits are up 24% pre-pandemic.</a:t>
            </a:r>
          </a:p>
          <a:p>
            <a:r>
              <a:rPr lang="en-US" dirty="0"/>
              <a:t>Data for 2020 indicate no spike in completed suicides among ages 5-19 in Kentucky. Going down since 2015.</a:t>
            </a:r>
          </a:p>
          <a:p>
            <a:r>
              <a:rPr lang="en-US" dirty="0"/>
              <a:t>Research continues to indicate the most robust school intervention is for the student to have one connected adult in the school building.*</a:t>
            </a:r>
          </a:p>
        </p:txBody>
      </p:sp>
    </p:spTree>
    <p:extLst>
      <p:ext uri="{BB962C8B-B14F-4D97-AF65-F5344CB8AC3E}">
        <p14:creationId xmlns:p14="http://schemas.microsoft.com/office/powerpoint/2010/main" val="28050390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871143DE75DCD4CBF8DE076A6DBA0AA" ma:contentTypeVersion="13" ma:contentTypeDescription="Create a new document." ma:contentTypeScope="" ma:versionID="c2e899cab9512d806a4e2c50f32855bd">
  <xsd:schema xmlns:xsd="http://www.w3.org/2001/XMLSchema" xmlns:xs="http://www.w3.org/2001/XMLSchema" xmlns:p="http://schemas.microsoft.com/office/2006/metadata/properties" xmlns:ns3="77bab0f2-1949-4b5c-a6ed-d56e8373a93c" xmlns:ns4="5ce605c0-bc70-4717-a62c-4115ff020ed6" targetNamespace="http://schemas.microsoft.com/office/2006/metadata/properties" ma:root="true" ma:fieldsID="199faa3fe2b4011d1d84de5a274eaa26" ns3:_="" ns4:_="">
    <xsd:import namespace="77bab0f2-1949-4b5c-a6ed-d56e8373a93c"/>
    <xsd:import namespace="5ce605c0-bc70-4717-a62c-4115ff020ed6"/>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EventHashCode" minOccurs="0"/>
                <xsd:element ref="ns4:MediaServiceGenerationTime" minOccurs="0"/>
                <xsd:element ref="ns4:MediaServiceAutoKeyPoints" minOccurs="0"/>
                <xsd:element ref="ns4:MediaServiceKeyPoints" minOccurs="0"/>
                <xsd:element ref="ns4:MediaServiceDateTaken" minOccurs="0"/>
                <xsd:element ref="ns4:MediaServiceAutoTags" minOccurs="0"/>
                <xsd:element ref="ns4:MediaServiceLocation" minOccurs="0"/>
                <xsd:element ref="ns4: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7bab0f2-1949-4b5c-a6ed-d56e8373a93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ce605c0-bc70-4717-a62c-4115ff020ed6"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Tags" ma:index="18" nillable="true" ma:displayName="Tags" ma:internalName="MediaServiceAutoTags"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056A2C2-9ECC-4FBE-A605-97AFBA5F88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7bab0f2-1949-4b5c-a6ed-d56e8373a93c"/>
    <ds:schemaRef ds:uri="5ce605c0-bc70-4717-a62c-4115ff020ed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B53AD0E-EF2C-4995-876C-C07CCE132E43}">
  <ds:schemaRefs>
    <ds:schemaRef ds:uri="http://schemas.microsoft.com/sharepoint/v3/contenttype/forms"/>
  </ds:schemaRefs>
</ds:datastoreItem>
</file>

<file path=customXml/itemProps3.xml><?xml version="1.0" encoding="utf-8"?>
<ds:datastoreItem xmlns:ds="http://schemas.openxmlformats.org/officeDocument/2006/customXml" ds:itemID="{45479D0E-4B84-4A6F-87D3-886E90D79F09}">
  <ds:schemaRefs>
    <ds:schemaRef ds:uri="http://purl.org/dc/terms/"/>
    <ds:schemaRef ds:uri="http://schemas.microsoft.com/office/2006/documentManagement/types"/>
    <ds:schemaRef ds:uri="77bab0f2-1949-4b5c-a6ed-d56e8373a93c"/>
    <ds:schemaRef ds:uri="http://purl.org/dc/dcmitype/"/>
    <ds:schemaRef ds:uri="http://schemas.openxmlformats.org/package/2006/metadata/core-properties"/>
    <ds:schemaRef ds:uri="http://schemas.microsoft.com/office/infopath/2007/PartnerControls"/>
    <ds:schemaRef ds:uri="http://www.w3.org/XML/1998/namespace"/>
    <ds:schemaRef ds:uri="5ce605c0-bc70-4717-a62c-4115ff020ed6"/>
    <ds:schemaRef ds:uri="http://schemas.microsoft.com/office/2006/metadata/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Ion</Template>
  <TotalTime>2244</TotalTime>
  <Words>1722</Words>
  <Application>Microsoft Office PowerPoint</Application>
  <PresentationFormat>Widescreen</PresentationFormat>
  <Paragraphs>237</Paragraphs>
  <Slides>36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Century Gothic</vt:lpstr>
      <vt:lpstr>Wingdings 3</vt:lpstr>
      <vt:lpstr>Ion</vt:lpstr>
      <vt:lpstr>Teaching Students with Trauma</vt:lpstr>
      <vt:lpstr>If Need a Break</vt:lpstr>
      <vt:lpstr>Goals</vt:lpstr>
      <vt:lpstr>Why Is This Important?</vt:lpstr>
      <vt:lpstr>Stressors</vt:lpstr>
      <vt:lpstr>Group Activity </vt:lpstr>
      <vt:lpstr>Stressors We See</vt:lpstr>
      <vt:lpstr>Video: Removed</vt:lpstr>
      <vt:lpstr>Current Data in KY</vt:lpstr>
      <vt:lpstr>What Are the Signs of Trauma?</vt:lpstr>
      <vt:lpstr>Physical Signs of Trauma</vt:lpstr>
      <vt:lpstr>How Does this Effect Learning?</vt:lpstr>
      <vt:lpstr>Depression and Anxiety HMS and HHS Students in At-Risk Range*</vt:lpstr>
      <vt:lpstr> Resiliency Poll</vt:lpstr>
      <vt:lpstr>Blue Connect Key</vt:lpstr>
      <vt:lpstr>What is Trauma</vt:lpstr>
      <vt:lpstr>What are ACES?</vt:lpstr>
      <vt:lpstr>Additional Experiences Currently Being Studied </vt:lpstr>
      <vt:lpstr>Impact of ACES</vt:lpstr>
      <vt:lpstr>High ACE Scores</vt:lpstr>
      <vt:lpstr>Group Activity</vt:lpstr>
      <vt:lpstr>Hand Model Video</vt:lpstr>
      <vt:lpstr>Trauma and the Brain</vt:lpstr>
      <vt:lpstr>QPR: Recap</vt:lpstr>
      <vt:lpstr>Risk Factors for Suicide </vt:lpstr>
      <vt:lpstr>Building Resilience</vt:lpstr>
      <vt:lpstr>What Can Teachers Do?</vt:lpstr>
      <vt:lpstr>Structuring the Class</vt:lpstr>
      <vt:lpstr>What Can Teachers Do?</vt:lpstr>
      <vt:lpstr>Educator’s Role</vt:lpstr>
      <vt:lpstr>What Can You Do This Year?</vt:lpstr>
      <vt:lpstr>Miss Patty Video</vt:lpstr>
      <vt:lpstr>1N5</vt:lpstr>
      <vt:lpstr>Disengage the Amygdala</vt:lpstr>
      <vt:lpstr>Remote Learners</vt:lpstr>
      <vt:lpstr>Appendix</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Students with Trauma</dc:title>
  <dc:creator>Richardson, Patrick</dc:creator>
  <cp:lastModifiedBy>Race, Sally</cp:lastModifiedBy>
  <cp:revision>110</cp:revision>
  <dcterms:created xsi:type="dcterms:W3CDTF">2021-04-08T13:59:05Z</dcterms:created>
  <dcterms:modified xsi:type="dcterms:W3CDTF">2021-08-10T14:46:48Z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0x010100A871143DE75DCD4CBF8DE076A6DBA0AA</vt:lpwstr>
  </property>
</Properties>
</file>