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80" r:id="rId8"/>
    <p:sldId id="266" r:id="rId9"/>
    <p:sldId id="277" r:id="rId10"/>
    <p:sldId id="278" r:id="rId11"/>
    <p:sldId id="276" r:id="rId12"/>
    <p:sldId id="267" r:id="rId13"/>
    <p:sldId id="268" r:id="rId14"/>
    <p:sldId id="286" r:id="rId15"/>
    <p:sldId id="279" r:id="rId16"/>
    <p:sldId id="289" r:id="rId17"/>
    <p:sldId id="288" r:id="rId18"/>
    <p:sldId id="281" r:id="rId19"/>
    <p:sldId id="273" r:id="rId20"/>
    <p:sldId id="275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73517-0FB6-4DF6-93D2-E778C8616F0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7DFFD-D714-4F2C-A6FB-5AAD70F93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2BDD8D-2801-44F5-BE88-91F043F0E02F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E1338C-0DAC-4ECC-9AE9-6D4FF5335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67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Medication Training </a:t>
            </a:r>
            <a:br>
              <a:rPr lang="en-US" dirty="0" smtClean="0"/>
            </a:br>
            <a:r>
              <a:rPr lang="en-US" dirty="0" smtClean="0"/>
              <a:t>Module IV</a:t>
            </a:r>
            <a:br>
              <a:rPr lang="en-US" dirty="0" smtClean="0"/>
            </a:br>
            <a:r>
              <a:rPr lang="en-US" dirty="0" smtClean="0"/>
              <a:t>Kenton County Schools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District Policies and Procedures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33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9718"/>
            <a:ext cx="3314700" cy="996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438400" y="1346200"/>
            <a:ext cx="4876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If the medication requires refrigeration it must be stored in a separate refrigerator or in a locked container that can be stored with food in a supervised area.</a:t>
            </a:r>
          </a:p>
        </p:txBody>
      </p:sp>
      <p:pic>
        <p:nvPicPr>
          <p:cNvPr id="21506" name="Picture 2" descr="C:\Users\JFitzsimmons\AppData\Local\Microsoft\Windows\Temporary Internet Files\Content.IE5\EFEL0C4G\MC9000303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138112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C:\Users\JFitzsimmons\AppData\Local\Microsoft\Windows\Temporary Internet Files\Content.IE5\EFEL0C4G\MP90031432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733800"/>
            <a:ext cx="1479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39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371600"/>
            <a:ext cx="63246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Follow the 6 rights of medication administration discussed previously in the training and always check to make sure the medicine was actually taken.  </a:t>
            </a:r>
          </a:p>
        </p:txBody>
      </p:sp>
      <p:pic>
        <p:nvPicPr>
          <p:cNvPr id="24578" name="Picture 2" descr="C:\Users\JFitzsimmons\AppData\Local\Microsoft\Windows\Temporary Internet Files\Content.IE5\9SJDJYFL\MC900291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216400"/>
            <a:ext cx="17399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887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Fitzsimmons\AppData\Local\Microsoft\Windows\Temporary Internet Files\Content.IE5\KYNTARN1\MC9003839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1584325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133600" y="914400"/>
            <a:ext cx="7010400" cy="5092700"/>
          </a:xfrm>
        </p:spPr>
        <p:txBody>
          <a:bodyPr>
            <a:normAutofit/>
          </a:bodyPr>
          <a:lstStyle/>
          <a:p>
            <a:r>
              <a:rPr lang="en-US" dirty="0" smtClean="0"/>
              <a:t>After medication is administered, it must be documented on the medication log.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Controlled medications will be counted upon receipt and the number recorded on the back of the medication log.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l="22449" t="23958" r="21875" b="19792"/>
          <a:stretch>
            <a:fillRect/>
          </a:stretch>
        </p:blipFill>
        <p:spPr bwMode="auto">
          <a:xfrm>
            <a:off x="1295400" y="609600"/>
            <a:ext cx="7391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533400"/>
            <a:ext cx="82296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Document the time given in the box.</a:t>
            </a:r>
          </a:p>
          <a:p>
            <a:endParaRPr lang="en-US" dirty="0" smtClean="0"/>
          </a:p>
          <a:p>
            <a:r>
              <a:rPr lang="en-US" dirty="0" smtClean="0"/>
              <a:t>Initial the box.</a:t>
            </a:r>
          </a:p>
          <a:p>
            <a:endParaRPr lang="en-US" dirty="0" smtClean="0"/>
          </a:p>
          <a:p>
            <a:r>
              <a:rPr lang="en-US" dirty="0" smtClean="0"/>
              <a:t>Identify your initials with a signature at the bottom of the page.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the codes provided to fill in boxes when applicable. </a:t>
            </a:r>
          </a:p>
          <a:p>
            <a:pPr lvl="3">
              <a:buClr>
                <a:schemeClr val="accent1"/>
              </a:buClr>
            </a:pPr>
            <a:r>
              <a:rPr lang="en-US" dirty="0" smtClean="0"/>
              <a:t>This includes a code for medication that is refused.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90663" y="381000"/>
            <a:ext cx="6248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Lucida Sans Unicode" pitchFamily="34" charset="0"/>
              </a:rPr>
              <a:t>Always </a:t>
            </a:r>
            <a:r>
              <a:rPr lang="en-US" sz="2800" dirty="0">
                <a:latin typeface="Lucida Sans Unicode" pitchFamily="34" charset="0"/>
              </a:rPr>
              <a:t>use blue or black </a:t>
            </a:r>
            <a:r>
              <a:rPr lang="en-US" sz="2800" dirty="0" smtClean="0">
                <a:latin typeface="Lucida Sans Unicode" pitchFamily="34" charset="0"/>
              </a:rPr>
              <a:t>ink.  If </a:t>
            </a:r>
            <a:r>
              <a:rPr lang="en-US" sz="2800" dirty="0">
                <a:latin typeface="Lucida Sans Unicode" pitchFamily="34" charset="0"/>
              </a:rPr>
              <a:t>an error is made strike through the error, write VOID and initial.  </a:t>
            </a:r>
            <a:r>
              <a:rPr lang="en-US" sz="2800" i="1" dirty="0">
                <a:latin typeface="Lucida Sans Unicode" pitchFamily="34" charset="0"/>
              </a:rPr>
              <a:t>NEVER use whiteout</a:t>
            </a:r>
            <a:r>
              <a:rPr lang="en-US" sz="2800" dirty="0">
                <a:latin typeface="Lucida Sans Unicode" pitchFamily="34" charset="0"/>
              </a:rPr>
              <a:t>.  </a:t>
            </a:r>
          </a:p>
          <a:p>
            <a:endParaRPr lang="en-US" sz="2800" dirty="0">
              <a:latin typeface="Lucida Sans Unicode" pitchFamily="34" charset="0"/>
            </a:endParaRPr>
          </a:p>
          <a:p>
            <a:endParaRPr lang="en-US" sz="2800" dirty="0">
              <a:latin typeface="Lucida Sans Unicode" pitchFamily="34" charset="0"/>
            </a:endParaRPr>
          </a:p>
          <a:p>
            <a:endParaRPr lang="en-US" sz="2800" dirty="0">
              <a:latin typeface="Lucida Sans Unicode" pitchFamily="34" charset="0"/>
            </a:endParaRPr>
          </a:p>
          <a:p>
            <a:r>
              <a:rPr lang="en-US" sz="2800" dirty="0">
                <a:latin typeface="Lucida Sans Unicode" pitchFamily="34" charset="0"/>
              </a:rPr>
              <a:t>Don’t forget to document </a:t>
            </a:r>
            <a:r>
              <a:rPr lang="en-US" sz="2800" i="1" dirty="0">
                <a:latin typeface="Lucida Sans Unicode" pitchFamily="34" charset="0"/>
              </a:rPr>
              <a:t>all </a:t>
            </a:r>
            <a:r>
              <a:rPr lang="en-US" sz="2800" dirty="0">
                <a:latin typeface="Lucida Sans Unicode" pitchFamily="34" charset="0"/>
              </a:rPr>
              <a:t>medications </a:t>
            </a:r>
            <a:r>
              <a:rPr lang="en-US" sz="2800" u="sng" dirty="0">
                <a:latin typeface="Lucida Sans Unicode" pitchFamily="34" charset="0"/>
              </a:rPr>
              <a:t>after</a:t>
            </a:r>
            <a:r>
              <a:rPr lang="en-US" sz="2800" dirty="0">
                <a:latin typeface="Lucida Sans Unicode" pitchFamily="34" charset="0"/>
              </a:rPr>
              <a:t> the medicine is administered ---routine meds and emergency meds, whether at school or on a field trip.</a:t>
            </a:r>
          </a:p>
        </p:txBody>
      </p:sp>
      <p:pic>
        <p:nvPicPr>
          <p:cNvPr id="25602" name="Picture 2" descr="C:\Users\JFitzsimmons\AppData\Local\Microsoft\Windows\Temporary Internet Files\Content.IE5\KYNTARN1\MC9001993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1477963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86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If a medication error occurs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2590800"/>
          </a:xfrm>
        </p:spPr>
        <p:txBody>
          <a:bodyPr>
            <a:normAutofit fontScale="325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9800" dirty="0" smtClean="0"/>
              <a:t>Notify the school nurse immediately</a:t>
            </a:r>
          </a:p>
          <a:p>
            <a:pPr algn="l"/>
            <a:endParaRPr lang="en-US" sz="9800" dirty="0" smtClean="0"/>
          </a:p>
          <a:p>
            <a:pPr algn="l">
              <a:buFont typeface="Wingdings" pitchFamily="2" charset="2"/>
              <a:buChar char="§"/>
            </a:pPr>
            <a:endParaRPr lang="en-US" sz="9800" dirty="0" smtClean="0"/>
          </a:p>
          <a:p>
            <a:pPr algn="l">
              <a:buFont typeface="Wingdings" pitchFamily="2" charset="2"/>
              <a:buChar char="§"/>
            </a:pPr>
            <a:r>
              <a:rPr lang="en-US" sz="9800" dirty="0" smtClean="0"/>
              <a:t>Fill out the Medication Administration Incident Report.</a:t>
            </a:r>
          </a:p>
          <a:p>
            <a:pPr algn="l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3031744" cy="9116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81000"/>
            <a:ext cx="4962362" cy="609600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1066800" y="533400"/>
            <a:ext cx="4572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If a student has permission to carry a medication, required documentation of doses taken will be reviewed by the nurse, based on parent and health care provider request. </a:t>
            </a:r>
          </a:p>
        </p:txBody>
      </p:sp>
      <p:pic>
        <p:nvPicPr>
          <p:cNvPr id="35842" name="Picture 2" descr="C:\Documents and Settings\prust\Local Settings\Temporary Internet Files\Content.IE5\5UVJHU18\MC9003392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114800"/>
            <a:ext cx="2362200" cy="1972056"/>
          </a:xfrm>
          <a:prstGeom prst="rect">
            <a:avLst/>
          </a:prstGeom>
          <a:noFill/>
        </p:spPr>
      </p:pic>
    </p:spTree>
  </p:cSld>
  <p:clrMapOvr>
    <a:masterClrMapping/>
  </p:clrMapOvr>
  <p:transition advTm="2096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95400" y="1752600"/>
            <a:ext cx="64912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Lucida Sans Unicode" pitchFamily="34" charset="0"/>
              </a:rPr>
              <a:t>Any changes to the </a:t>
            </a:r>
            <a:r>
              <a:rPr lang="en-US" sz="2800" dirty="0" smtClean="0">
                <a:latin typeface="Lucida Sans Unicode" pitchFamily="34" charset="0"/>
              </a:rPr>
              <a:t>medication (dosage, time, etc.) requires </a:t>
            </a:r>
            <a:r>
              <a:rPr lang="en-US" sz="2800" dirty="0">
                <a:latin typeface="Lucida Sans Unicode" pitchFamily="34" charset="0"/>
              </a:rPr>
              <a:t>a new Medication </a:t>
            </a:r>
            <a:r>
              <a:rPr lang="en-US" sz="2800" dirty="0" smtClean="0">
                <a:latin typeface="Lucida Sans Unicode" pitchFamily="34" charset="0"/>
              </a:rPr>
              <a:t>Permission Form </a:t>
            </a:r>
            <a:r>
              <a:rPr lang="en-US" sz="2800" dirty="0">
                <a:latin typeface="Lucida Sans Unicode" pitchFamily="34" charset="0"/>
              </a:rPr>
              <a:t>and updated prescription label.  </a:t>
            </a:r>
          </a:p>
        </p:txBody>
      </p:sp>
      <p:pic>
        <p:nvPicPr>
          <p:cNvPr id="23554" name="Picture 7" descr="C:\Users\JFitzsimmons\AppData\Local\Microsoft\Windows\Temporary Internet Files\Content.IE5\KYNTARN1\MC9002345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400550"/>
            <a:ext cx="2398713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321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8229600" cy="4525962"/>
          </a:xfrm>
        </p:spPr>
        <p:txBody>
          <a:bodyPr/>
          <a:lstStyle/>
          <a:p>
            <a:r>
              <a:rPr lang="en-US" sz="2400" dirty="0" smtClean="0"/>
              <a:t>Although the Kentucky Department of Education (KDE) has developed standardized medication training, each district has developed individual policies and procedures that guide their employees in the application of the training.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goal of the Kenton County School District (KCSD) is to reduce barriers so all students can attend school and participate at their greatest capacity.</a:t>
            </a:r>
            <a:endParaRPr lang="en-US" sz="2400" dirty="0"/>
          </a:p>
        </p:txBody>
      </p:sp>
      <p:pic>
        <p:nvPicPr>
          <p:cNvPr id="4" name="Picture 2" descr="C:\Users\JFitzsimmons\AppData\Local\Microsoft\Windows\Temporary Internet Files\Content.IE5\9SJDJYFL\MC9002321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19063"/>
            <a:ext cx="1371600" cy="140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33400" y="838200"/>
            <a:ext cx="8229600" cy="4525962"/>
          </a:xfrm>
        </p:spPr>
        <p:txBody>
          <a:bodyPr/>
          <a:lstStyle/>
          <a:p>
            <a:r>
              <a:rPr lang="en-US" dirty="0" smtClean="0"/>
              <a:t>Staff shall keep all personal medication in a secured space and in the original labeled bottle.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 no time shall any employee administer their personal prescription or over the counter medication to a student.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2057400" y="1066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228600" y="179249"/>
            <a:ext cx="8154797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Important Field Trip information</a:t>
            </a:r>
            <a:r>
              <a:rPr lang="en-US" sz="3200" dirty="0">
                <a:latin typeface="Calibri" pitchFamily="34" charset="0"/>
              </a:rPr>
              <a:t>:</a:t>
            </a:r>
          </a:p>
          <a:p>
            <a:endParaRPr lang="en-US" dirty="0">
              <a:latin typeface="Lucida Sans Unicode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latin typeface="Lucida Sans Unicode" pitchFamily="34" charset="0"/>
              </a:rPr>
              <a:t>Medication is to go on the field trip in the original, labeled container.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Lucida Sans Unicode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latin typeface="Lucida Sans Unicode" pitchFamily="34" charset="0"/>
              </a:rPr>
              <a:t>Only trained school personnel may administer the medication</a:t>
            </a:r>
            <a:r>
              <a:rPr lang="en-US" dirty="0" smtClean="0">
                <a:latin typeface="Lucida Sans Unicode" pitchFamily="34" charset="0"/>
              </a:rPr>
              <a:t>.</a:t>
            </a:r>
          </a:p>
          <a:p>
            <a:pPr>
              <a:buClr>
                <a:schemeClr val="accent1"/>
              </a:buClr>
            </a:pPr>
            <a:endParaRPr lang="en-US" dirty="0" smtClean="0">
              <a:latin typeface="Lucida Sans Unicode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 smtClean="0">
                <a:latin typeface="Lucida Sans Unicode" pitchFamily="34" charset="0"/>
              </a:rPr>
              <a:t>If a parent is attending the field trip they may keep and administer </a:t>
            </a:r>
            <a:br>
              <a:rPr lang="en-US" dirty="0" smtClean="0">
                <a:latin typeface="Lucida Sans Unicode" pitchFamily="34" charset="0"/>
              </a:rPr>
            </a:br>
            <a:r>
              <a:rPr lang="en-US" dirty="0" smtClean="0">
                <a:latin typeface="Lucida Sans Unicode" pitchFamily="34" charset="0"/>
              </a:rPr>
              <a:t>    medication to their own child.</a:t>
            </a:r>
          </a:p>
          <a:p>
            <a:pPr>
              <a:buClr>
                <a:schemeClr val="accent1"/>
              </a:buClr>
            </a:pPr>
            <a:endParaRPr lang="en-US" dirty="0" smtClean="0">
              <a:latin typeface="Lucida Sans Unicode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 smtClean="0">
                <a:latin typeface="Lucida Sans Unicode" pitchFamily="34" charset="0"/>
              </a:rPr>
              <a:t>With the exception of emergency medicines that students have </a:t>
            </a:r>
            <a:br>
              <a:rPr lang="en-US" dirty="0" smtClean="0">
                <a:latin typeface="Lucida Sans Unicode" pitchFamily="34" charset="0"/>
              </a:rPr>
            </a:br>
            <a:r>
              <a:rPr lang="en-US" dirty="0" smtClean="0">
                <a:latin typeface="Lucida Sans Unicode" pitchFamily="34" charset="0"/>
              </a:rPr>
              <a:t>   permission to carry, school personnel shall be responsible for </a:t>
            </a:r>
            <a:br>
              <a:rPr lang="en-US" dirty="0" smtClean="0">
                <a:latin typeface="Lucida Sans Unicode" pitchFamily="34" charset="0"/>
              </a:rPr>
            </a:br>
            <a:r>
              <a:rPr lang="en-US" dirty="0" smtClean="0">
                <a:latin typeface="Lucida Sans Unicode" pitchFamily="34" charset="0"/>
              </a:rPr>
              <a:t>   keeping all medications with them.</a:t>
            </a:r>
          </a:p>
          <a:p>
            <a:pPr>
              <a:buClr>
                <a:schemeClr val="accent1"/>
              </a:buClr>
            </a:pPr>
            <a:endParaRPr lang="en-US" dirty="0" smtClean="0">
              <a:latin typeface="Lucida Sans Unicode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 smtClean="0">
                <a:latin typeface="Lucida Sans Unicode" pitchFamily="34" charset="0"/>
              </a:rPr>
              <a:t>Document that the medication was given in the medication </a:t>
            </a:r>
          </a:p>
          <a:p>
            <a:pPr>
              <a:buClr>
                <a:schemeClr val="accent1"/>
              </a:buClr>
            </a:pPr>
            <a:r>
              <a:rPr lang="en-US" dirty="0">
                <a:latin typeface="Lucida Sans Unicode" pitchFamily="34" charset="0"/>
              </a:rPr>
              <a:t> </a:t>
            </a:r>
            <a:r>
              <a:rPr lang="en-US" dirty="0" smtClean="0">
                <a:latin typeface="Lucida Sans Unicode" pitchFamily="34" charset="0"/>
              </a:rPr>
              <a:t>  log upon return to school</a:t>
            </a:r>
          </a:p>
          <a:p>
            <a:pPr>
              <a:buClr>
                <a:schemeClr val="accent1"/>
              </a:buClr>
            </a:pPr>
            <a:endParaRPr lang="en-US" dirty="0" smtClean="0">
              <a:latin typeface="Lucida Sans Unicode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 smtClean="0">
                <a:latin typeface="Lucida Sans Unicode" pitchFamily="34" charset="0"/>
              </a:rPr>
              <a:t>Keep medication needs in mind when dividing </a:t>
            </a:r>
          </a:p>
          <a:p>
            <a:pPr>
              <a:buClr>
                <a:schemeClr val="accent1"/>
              </a:buClr>
            </a:pPr>
            <a:r>
              <a:rPr lang="en-US" dirty="0">
                <a:latin typeface="Lucida Sans Unicode" pitchFamily="34" charset="0"/>
              </a:rPr>
              <a:t> </a:t>
            </a:r>
            <a:r>
              <a:rPr lang="en-US" dirty="0" smtClean="0">
                <a:latin typeface="Lucida Sans Unicode" pitchFamily="34" charset="0"/>
              </a:rPr>
              <a:t>  students into groups for a field trip.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dirty="0" smtClean="0">
              <a:latin typeface="Lucida Sans Unicode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dirty="0" smtClean="0">
              <a:latin typeface="Lucida Sans Unicode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dirty="0">
              <a:latin typeface="Lucida Sans Unicode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Lucida Sans Unicode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Lucida Sans Unicode" pitchFamily="34" charset="0"/>
            </a:endParaRPr>
          </a:p>
        </p:txBody>
      </p:sp>
      <p:pic>
        <p:nvPicPr>
          <p:cNvPr id="26627" name="Picture 2" descr="C:\Documents and Settings\jfitzsimmons.BOONE\Local Settings\Temporary Internet Files\Content.IE5\4F9V62JX\MC9000603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267200"/>
            <a:ext cx="1604963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218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"/>
          <p:cNvSpPr txBox="1">
            <a:spLocks noChangeArrowheads="1"/>
          </p:cNvSpPr>
          <p:nvPr/>
        </p:nvSpPr>
        <p:spPr bwMode="auto">
          <a:xfrm>
            <a:off x="381000" y="533400"/>
            <a:ext cx="781261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Unused medications at the end of the year:</a:t>
            </a:r>
            <a:r>
              <a:rPr lang="en-US" dirty="0">
                <a:latin typeface="Lucida Sans Unicode" pitchFamily="34" charset="0"/>
              </a:rPr>
              <a:t/>
            </a:r>
            <a:br>
              <a:rPr lang="en-US" dirty="0">
                <a:latin typeface="Lucida Sans Unicode" pitchFamily="34" charset="0"/>
              </a:rPr>
            </a:br>
            <a:endParaRPr lang="en-US" dirty="0">
              <a:latin typeface="Lucida Sans Unicode" pitchFamily="34" charset="0"/>
            </a:endParaRPr>
          </a:p>
          <a:p>
            <a:r>
              <a:rPr lang="en-US" dirty="0" smtClean="0">
                <a:latin typeface="Lucida Sans Unicode" pitchFamily="34" charset="0"/>
              </a:rPr>
              <a:t>Those </a:t>
            </a:r>
            <a:r>
              <a:rPr lang="en-US" dirty="0">
                <a:latin typeface="Lucida Sans Unicode" pitchFamily="34" charset="0"/>
              </a:rPr>
              <a:t>medications that </a:t>
            </a:r>
            <a:r>
              <a:rPr lang="en-US" dirty="0" smtClean="0">
                <a:latin typeface="Lucida Sans Unicode" pitchFamily="34" charset="0"/>
              </a:rPr>
              <a:t>students </a:t>
            </a:r>
            <a:r>
              <a:rPr lang="en-US" dirty="0">
                <a:latin typeface="Lucida Sans Unicode" pitchFamily="34" charset="0"/>
              </a:rPr>
              <a:t>have permission to carry may be sent home with the </a:t>
            </a:r>
            <a:r>
              <a:rPr lang="en-US" dirty="0" smtClean="0">
                <a:latin typeface="Lucida Sans Unicode" pitchFamily="34" charset="0"/>
              </a:rPr>
              <a:t>student</a:t>
            </a:r>
            <a:r>
              <a:rPr lang="en-US" dirty="0">
                <a:latin typeface="Lucida Sans Unicode" pitchFamily="34" charset="0"/>
              </a:rPr>
              <a:t>; the ability of very young students to do this may be </a:t>
            </a:r>
            <a:r>
              <a:rPr lang="en-US" dirty="0" smtClean="0">
                <a:latin typeface="Lucida Sans Unicode" pitchFamily="34" charset="0"/>
              </a:rPr>
              <a:t>assessed on </a:t>
            </a:r>
            <a:r>
              <a:rPr lang="en-US" dirty="0">
                <a:latin typeface="Lucida Sans Unicode" pitchFamily="34" charset="0"/>
              </a:rPr>
              <a:t>a case-by-case basis</a:t>
            </a:r>
            <a:r>
              <a:rPr lang="en-US" dirty="0" smtClean="0">
                <a:latin typeface="Lucida Sans Unicode" pitchFamily="34" charset="0"/>
              </a:rPr>
              <a:t>.</a:t>
            </a:r>
          </a:p>
          <a:p>
            <a:endParaRPr lang="en-US" dirty="0">
              <a:latin typeface="Lucida Sans Unicode" pitchFamily="34" charset="0"/>
            </a:endParaRPr>
          </a:p>
          <a:p>
            <a:endParaRPr lang="en-US" dirty="0">
              <a:latin typeface="Lucida Sans Unicode" pitchFamily="34" charset="0"/>
            </a:endParaRPr>
          </a:p>
          <a:p>
            <a:endParaRPr lang="en-US" dirty="0">
              <a:latin typeface="Lucida Sans Unicode" pitchFamily="34" charset="0"/>
            </a:endParaRPr>
          </a:p>
          <a:p>
            <a:r>
              <a:rPr lang="en-US" dirty="0">
                <a:latin typeface="Lucida Sans Unicode" pitchFamily="34" charset="0"/>
              </a:rPr>
              <a:t>Other medications that are not picked </a:t>
            </a:r>
            <a:r>
              <a:rPr lang="en-US" dirty="0" smtClean="0">
                <a:latin typeface="Lucida Sans Unicode" pitchFamily="34" charset="0"/>
              </a:rPr>
              <a:t>up by </a:t>
            </a:r>
            <a:r>
              <a:rPr lang="en-US" dirty="0">
                <a:latin typeface="Lucida Sans Unicode" pitchFamily="34" charset="0"/>
              </a:rPr>
              <a:t/>
            </a:r>
            <a:br>
              <a:rPr lang="en-US" dirty="0">
                <a:latin typeface="Lucida Sans Unicode" pitchFamily="34" charset="0"/>
              </a:rPr>
            </a:br>
            <a:r>
              <a:rPr lang="en-US" dirty="0">
                <a:latin typeface="Lucida Sans Unicode" pitchFamily="34" charset="0"/>
              </a:rPr>
              <a:t>a parent are to be discarded in the </a:t>
            </a:r>
            <a:br>
              <a:rPr lang="en-US" dirty="0">
                <a:latin typeface="Lucida Sans Unicode" pitchFamily="34" charset="0"/>
              </a:rPr>
            </a:br>
            <a:r>
              <a:rPr lang="en-US" dirty="0">
                <a:latin typeface="Lucida Sans Unicode" pitchFamily="34" charset="0"/>
              </a:rPr>
              <a:t>following </a:t>
            </a:r>
            <a:r>
              <a:rPr lang="en-US" dirty="0" smtClean="0">
                <a:latin typeface="Lucida Sans Unicode" pitchFamily="34" charset="0"/>
              </a:rPr>
              <a:t>manner:</a:t>
            </a:r>
          </a:p>
          <a:p>
            <a:endParaRPr lang="en-US" dirty="0">
              <a:latin typeface="Lucida Sans Unicode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Lucida Sans Unicode" pitchFamily="34" charset="0"/>
              </a:rPr>
              <a:t>Pills:  mix with glue, let dry and </a:t>
            </a:r>
            <a:br>
              <a:rPr lang="en-US" dirty="0">
                <a:latin typeface="Lucida Sans Unicode" pitchFamily="34" charset="0"/>
              </a:rPr>
            </a:br>
            <a:r>
              <a:rPr lang="en-US" dirty="0">
                <a:latin typeface="Lucida Sans Unicode" pitchFamily="34" charset="0"/>
              </a:rPr>
              <a:t>   throw in the </a:t>
            </a:r>
            <a:r>
              <a:rPr lang="en-US" dirty="0" smtClean="0">
                <a:latin typeface="Lucida Sans Unicode" pitchFamily="34" charset="0"/>
              </a:rPr>
              <a:t>trash</a:t>
            </a:r>
          </a:p>
          <a:p>
            <a:pPr lvl="1"/>
            <a:endParaRPr lang="en-US" dirty="0">
              <a:latin typeface="Lucida Sans Unicode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Lucida Sans Unicode" pitchFamily="34" charset="0"/>
              </a:rPr>
              <a:t>Liquids:  pour into cat litter and </a:t>
            </a:r>
            <a:br>
              <a:rPr lang="en-US" dirty="0">
                <a:latin typeface="Lucida Sans Unicode" pitchFamily="34" charset="0"/>
              </a:rPr>
            </a:br>
            <a:r>
              <a:rPr lang="en-US" dirty="0">
                <a:latin typeface="Lucida Sans Unicode" pitchFamily="34" charset="0"/>
              </a:rPr>
              <a:t>  place in the trash when absorbed</a:t>
            </a:r>
          </a:p>
          <a:p>
            <a:pPr lvl="1"/>
            <a:endParaRPr lang="en-US" dirty="0">
              <a:latin typeface="Lucida Sans Unicode" pitchFamily="34" charset="0"/>
            </a:endParaRPr>
          </a:p>
        </p:txBody>
      </p:sp>
      <p:pic>
        <p:nvPicPr>
          <p:cNvPr id="28674" name="Picture 2" descr="C:\Documents and Settings\jfitzsimmons.BOONE\Local Settings\Temporary Internet Files\Content.IE5\FHL7266X\MC9004394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438400"/>
            <a:ext cx="301783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5172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Ask questions if you are unclear about any aspect of medication administration.</a:t>
            </a:r>
          </a:p>
          <a:p>
            <a:endParaRPr lang="en-US" sz="2400" dirty="0" smtClean="0"/>
          </a:p>
          <a:p>
            <a:r>
              <a:rPr lang="en-US" sz="2400" dirty="0" smtClean="0"/>
              <a:t>Copies of the Medication Administration Manual and the District’s medication procedures are located in each First Aid Room.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If you have any questions after using these resources, call the Coordinator of School Health Services at 344-8888.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school nurse is your best resource.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2" descr="C:\Users\JFitzsimmons\AppData\Local\Microsoft\Windows\Temporary Internet Files\Content.IE5\CJBUVC3O\MC9003590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216525"/>
            <a:ext cx="18145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09600" y="685800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Assisting a student with administering their medication can make a difference in their life, keep them healthy and in school participating at their greatest capacity.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Thank you for all you do for our students.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6869" name="Picture 5" descr="C:\Documents and Settings\prust\Local Settings\Temporary Internet Files\Content.IE5\G9QF01QF\MC9002807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640594" cy="215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information can be found in Kenton County School’s Medication Administration Procedures (09.2241 </a:t>
            </a:r>
            <a:r>
              <a:rPr lang="en-US" dirty="0" smtClean="0"/>
              <a:t>AP-1) </a:t>
            </a:r>
            <a:r>
              <a:rPr lang="en-US" dirty="0" smtClean="0"/>
              <a:t>which is located in each school’s medication binder.</a:t>
            </a:r>
            <a:endParaRPr lang="en-US" dirty="0"/>
          </a:p>
        </p:txBody>
      </p:sp>
      <p:pic>
        <p:nvPicPr>
          <p:cNvPr id="6" name="Picture 3" descr="C:\Users\JFitzsimmons\AppData\Local\Microsoft\Windows\Temporary Internet Files\Content.IE5\9SJDJYFL\MC90039072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648200"/>
            <a:ext cx="1670609" cy="189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62000" y="685800"/>
            <a:ext cx="464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Lucida Sans Unicode" pitchFamily="34" charset="0"/>
              </a:rPr>
              <a:t>This brief review, in addition to information provided in the earlier medication training modules, will help you answer the questions on the </a:t>
            </a:r>
            <a:r>
              <a:rPr lang="en-US" sz="3200" dirty="0" smtClean="0">
                <a:latin typeface="Lucida Sans Unicode" pitchFamily="34" charset="0"/>
              </a:rPr>
              <a:t>Study Guide for </a:t>
            </a:r>
            <a:r>
              <a:rPr lang="en-US" sz="3200" dirty="0">
                <a:latin typeface="Lucida Sans Unicode" pitchFamily="34" charset="0"/>
              </a:rPr>
              <a:t>Module </a:t>
            </a:r>
            <a:r>
              <a:rPr lang="en-US" sz="3200" dirty="0" smtClean="0">
                <a:latin typeface="Lucida Sans Unicode" pitchFamily="34" charset="0"/>
              </a:rPr>
              <a:t>IV.</a:t>
            </a:r>
            <a:endParaRPr lang="en-US" sz="3200" dirty="0">
              <a:latin typeface="Lucida Sans Unicode" pitchFamily="34" charset="0"/>
            </a:endParaRPr>
          </a:p>
        </p:txBody>
      </p:sp>
      <p:pic>
        <p:nvPicPr>
          <p:cNvPr id="1638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066800"/>
            <a:ext cx="2133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75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Fitzsimmons\AppData\Local\Microsoft\Windows\Temporary Internet Files\Content.IE5\9SJDJYFL\MC9002909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495800"/>
            <a:ext cx="1346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685800" y="685800"/>
            <a:ext cx="7620000" cy="4635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Parents/ guardians and the student’s healthcare provider must complete and sign a KCSD Administration of Medication Permission Form for </a:t>
            </a:r>
            <a:r>
              <a:rPr lang="en-US" b="1" u="sng" dirty="0" smtClean="0"/>
              <a:t>any</a:t>
            </a:r>
            <a:r>
              <a:rPr lang="en-US" dirty="0" smtClean="0"/>
              <a:t> medication administered at school.  </a:t>
            </a:r>
          </a:p>
          <a:p>
            <a:pPr lvl="3">
              <a:buClr>
                <a:schemeClr val="accent1"/>
              </a:buClr>
            </a:pPr>
            <a:r>
              <a:rPr lang="en-US" dirty="0" smtClean="0"/>
              <a:t>This includes over the counter and as needed (PRN)</a:t>
            </a:r>
          </a:p>
          <a:p>
            <a:pPr lvl="3">
              <a:buClr>
                <a:schemeClr val="accent1"/>
              </a:buClr>
              <a:buNone/>
            </a:pPr>
            <a:r>
              <a:rPr lang="en-US" dirty="0" smtClean="0"/>
              <a:t>    medications.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optimal that medication be given at home if it is ordered one, two, or three times a day.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81000"/>
            <a:ext cx="4219956" cy="621351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314700" cy="996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371600" y="896779"/>
            <a:ext cx="6705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Board of Education policy permits a responsible, trained student to carry and/or self administer medication for asthma (inhaler), severe allergic reaction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Epipen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seizure (Diastat)or diabetes (Glucagon)on his/her person for immediate use in a life threatening situation with written order of  physician, parent request, school nurse and principal approvals.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medications must be received in the original bottles or containers with labels affixed.</a:t>
            </a:r>
          </a:p>
          <a:p>
            <a:pPr>
              <a:buNone/>
            </a:pPr>
            <a:endParaRPr lang="en-US" dirty="0" smtClean="0"/>
          </a:p>
          <a:p>
            <a:pPr lvl="4">
              <a:buClr>
                <a:schemeClr val="accent1"/>
              </a:buClr>
            </a:pPr>
            <a:r>
              <a:rPr lang="en-US" dirty="0" smtClean="0"/>
              <a:t>The information on the bottle/container must match the information provided on the permission form.</a:t>
            </a:r>
          </a:p>
          <a:p>
            <a:pPr lvl="4">
              <a:buClr>
                <a:schemeClr val="accent1"/>
              </a:buClr>
              <a:buNone/>
            </a:pPr>
            <a:endParaRPr lang="en-US" dirty="0" smtClean="0"/>
          </a:p>
          <a:p>
            <a:pPr lvl="4">
              <a:buClr>
                <a:schemeClr val="accent1"/>
              </a:buClr>
            </a:pPr>
            <a:r>
              <a:rPr lang="en-US" dirty="0" smtClean="0"/>
              <a:t>The label on  the bottle/container is required to note the frequency of the medication but is not required to include the exact times that the medication is to be given.</a:t>
            </a:r>
          </a:p>
          <a:p>
            <a:pPr lvl="4">
              <a:buClr>
                <a:schemeClr val="accent1"/>
              </a:buClr>
            </a:pPr>
            <a:endParaRPr lang="en-US" dirty="0" smtClean="0"/>
          </a:p>
          <a:p>
            <a:pPr lvl="4">
              <a:buClr>
                <a:schemeClr val="accent1"/>
              </a:buClr>
            </a:pPr>
            <a:r>
              <a:rPr lang="en-US" dirty="0" smtClean="0"/>
              <a:t>Terms such as “lunch” are acceptable on the permission form.</a:t>
            </a:r>
          </a:p>
          <a:p>
            <a:pPr lvl="4">
              <a:buClr>
                <a:schemeClr val="accent1"/>
              </a:buClr>
            </a:pPr>
            <a:endParaRPr lang="en-US" dirty="0" smtClean="0"/>
          </a:p>
          <a:p>
            <a:pPr lvl="4">
              <a:buClr>
                <a:schemeClr val="accent1"/>
              </a:buClr>
            </a:pPr>
            <a:r>
              <a:rPr lang="en-US" dirty="0" smtClean="0"/>
              <a:t>Medication may be given within a 30 minute time frame before or after the time indicated on the doctor’s orders</a:t>
            </a:r>
          </a:p>
          <a:p>
            <a:pPr lvl="4">
              <a:buClr>
                <a:schemeClr val="accent1"/>
              </a:buClr>
            </a:pPr>
            <a:endParaRPr lang="en-US" dirty="0" smtClean="0"/>
          </a:p>
          <a:p>
            <a:pPr lvl="4">
              <a:buClr>
                <a:schemeClr val="accent1"/>
              </a:buClr>
              <a:buNone/>
            </a:pPr>
            <a:endParaRPr lang="en-US" dirty="0" smtClean="0"/>
          </a:p>
          <a:p>
            <a:pPr lvl="4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JFitzsimmons\AppData\Local\Microsoft\Windows\Temporary Internet Files\Content.IE5\KYNTARN1\MC9000370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648200"/>
            <a:ext cx="14922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10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All medications are to be stored in a locked, </a:t>
            </a:r>
            <a:br>
              <a:rPr lang="en-US" dirty="0" smtClean="0"/>
            </a:br>
            <a:r>
              <a:rPr lang="en-US" dirty="0" smtClean="0"/>
              <a:t>pre-assigned location.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962</Words>
  <Application>Microsoft Office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Medication Training  Module IV Kenton County Schools</vt:lpstr>
      <vt:lpstr>PowerPoint Presentation</vt:lpstr>
      <vt:lpstr>The following information can be found in Kenton County School’s Medication Administration Procedures (09.2241 AP-1) which is located in each school’s medication binder.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medications are to be stored in a locked,  pre-assigned location.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If a medication error occurs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Your school nurse is your best resource. </vt:lpstr>
      <vt:lpstr>PowerPoint Presentation</vt:lpstr>
    </vt:vector>
  </TitlesOfParts>
  <Company>The Kenton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Medication Training  Module IV Kenton County Schools</dc:title>
  <dc:creator>prust</dc:creator>
  <cp:lastModifiedBy>Finley, Cathy</cp:lastModifiedBy>
  <cp:revision>37</cp:revision>
  <dcterms:created xsi:type="dcterms:W3CDTF">2011-11-23T15:11:39Z</dcterms:created>
  <dcterms:modified xsi:type="dcterms:W3CDTF">2021-01-28T13:48:39Z</dcterms:modified>
</cp:coreProperties>
</file>