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9" r:id="rId5"/>
    <p:sldId id="268" r:id="rId6"/>
    <p:sldId id="271" r:id="rId7"/>
    <p:sldId id="270" r:id="rId8"/>
    <p:sldId id="282" r:id="rId9"/>
    <p:sldId id="265" r:id="rId10"/>
    <p:sldId id="272" r:id="rId11"/>
    <p:sldId id="273" r:id="rId12"/>
    <p:sldId id="274" r:id="rId13"/>
    <p:sldId id="275" r:id="rId14"/>
    <p:sldId id="276" r:id="rId15"/>
    <p:sldId id="267" r:id="rId16"/>
    <p:sldId id="279" r:id="rId17"/>
    <p:sldId id="280" r:id="rId18"/>
    <p:sldId id="266" r:id="rId19"/>
    <p:sldId id="278" r:id="rId20"/>
    <p:sldId id="264" r:id="rId21"/>
    <p:sldId id="28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C2A"/>
    <a:srgbClr val="10106A"/>
    <a:srgbClr val="FF6600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3FC2-CA20-4FD5-81BC-39923BEF69B9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25D5-631A-4F2A-BFBD-2736DDD84B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704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3FC2-CA20-4FD5-81BC-39923BEF69B9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25D5-631A-4F2A-BFBD-2736DDD84B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690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3FC2-CA20-4FD5-81BC-39923BEF69B9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25D5-631A-4F2A-BFBD-2736DDD84B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772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3FC2-CA20-4FD5-81BC-39923BEF69B9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25D5-631A-4F2A-BFBD-2736DDD84B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898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3FC2-CA20-4FD5-81BC-39923BEF69B9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25D5-631A-4F2A-BFBD-2736DDD84B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27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3FC2-CA20-4FD5-81BC-39923BEF69B9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25D5-631A-4F2A-BFBD-2736DDD84B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59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3FC2-CA20-4FD5-81BC-39923BEF69B9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25D5-631A-4F2A-BFBD-2736DDD84B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91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3FC2-CA20-4FD5-81BC-39923BEF69B9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25D5-631A-4F2A-BFBD-2736DDD84B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618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3FC2-CA20-4FD5-81BC-39923BEF69B9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25D5-631A-4F2A-BFBD-2736DDD84B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39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3FC2-CA20-4FD5-81BC-39923BEF69B9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25D5-631A-4F2A-BFBD-2736DDD84B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400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3FC2-CA20-4FD5-81BC-39923BEF69B9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25D5-631A-4F2A-BFBD-2736DDD84B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709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23FC2-CA20-4FD5-81BC-39923BEF69B9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625D5-631A-4F2A-BFBD-2736DDD84B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858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4068" y="1315396"/>
            <a:ext cx="12192000" cy="18710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911304"/>
          </a:xfrm>
        </p:spPr>
        <p:txBody>
          <a:bodyPr>
            <a:normAutofit fontScale="70000" lnSpcReduction="20000"/>
          </a:bodyPr>
          <a:lstStyle/>
          <a:p>
            <a:endParaRPr lang="en-US" sz="3600" dirty="0" smtClean="0">
              <a:latin typeface="Arial Black" panose="020B0A04020102020204" pitchFamily="34" charset="0"/>
            </a:endParaRPr>
          </a:p>
          <a:p>
            <a:r>
              <a:rPr lang="en-US" sz="5200" dirty="0" smtClean="0">
                <a:solidFill>
                  <a:srgbClr val="10106A"/>
                </a:solidFill>
                <a:latin typeface="Arial Black" panose="020B0A04020102020204" pitchFamily="34" charset="0"/>
              </a:rPr>
              <a:t>2015-2016</a:t>
            </a:r>
          </a:p>
          <a:p>
            <a:r>
              <a:rPr lang="en-US" sz="5200" dirty="0" smtClean="0">
                <a:solidFill>
                  <a:srgbClr val="10106A"/>
                </a:solidFill>
                <a:latin typeface="Arial Black" panose="020B0A04020102020204" pitchFamily="34" charset="0"/>
              </a:rPr>
              <a:t>Technology Budget Justification</a:t>
            </a:r>
          </a:p>
          <a:p>
            <a:endParaRPr lang="en-US" dirty="0" smtClean="0">
              <a:solidFill>
                <a:srgbClr val="10106A"/>
              </a:solidFill>
            </a:endParaRPr>
          </a:p>
          <a:p>
            <a:endParaRPr lang="en-US" dirty="0" smtClean="0">
              <a:solidFill>
                <a:srgbClr val="10106A"/>
              </a:solidFill>
            </a:endParaRPr>
          </a:p>
          <a:p>
            <a:endParaRPr lang="en-US" dirty="0" smtClean="0">
              <a:solidFill>
                <a:srgbClr val="10106A"/>
              </a:solidFill>
            </a:endParaRPr>
          </a:p>
          <a:p>
            <a:r>
              <a:rPr lang="en-US" dirty="0" smtClean="0">
                <a:solidFill>
                  <a:srgbClr val="10106A"/>
                </a:solidFill>
              </a:rPr>
              <a:t> </a:t>
            </a:r>
          </a:p>
          <a:p>
            <a:endParaRPr lang="en-US" dirty="0"/>
          </a:p>
        </p:txBody>
      </p:sp>
      <p:pic>
        <p:nvPicPr>
          <p:cNvPr id="2050" name="Picture 2" descr="SWMHS Logo blue No Word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044" y="1627009"/>
            <a:ext cx="12477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bo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3483" y="1622246"/>
            <a:ext cx="1220788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3033931" y="179756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200" b="1" i="1" kern="900" dirty="0">
                <a:solidFill>
                  <a:srgbClr val="10106A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Sayreville Public Schools</a:t>
            </a:r>
            <a:br>
              <a:rPr lang="en-US" sz="3200" b="1" i="1" kern="900" dirty="0">
                <a:solidFill>
                  <a:srgbClr val="10106A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200" b="1" i="1" kern="900" dirty="0">
                <a:solidFill>
                  <a:srgbClr val="10106A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Vision 2030</a:t>
            </a:r>
            <a:endParaRPr lang="en-US" sz="3200" dirty="0">
              <a:solidFill>
                <a:srgbClr val="1010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05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4068" y="247148"/>
            <a:ext cx="12192000" cy="10611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5466"/>
            <a:ext cx="12192000" cy="788426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10106A"/>
                </a:solidFill>
                <a:latin typeface="Arial Black" panose="020B0A04020102020204" pitchFamily="34" charset="0"/>
              </a:rPr>
              <a:t>Professional </a:t>
            </a:r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Services</a:t>
            </a:r>
            <a:b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</a:br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11-000-252-320-91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9336176"/>
              </p:ext>
            </p:extLst>
          </p:nvPr>
        </p:nvGraphicFramePr>
        <p:xfrm>
          <a:off x="838200" y="1825625"/>
          <a:ext cx="10515600" cy="25958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515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 Total - $110,800.00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Dell</a:t>
                      </a:r>
                      <a:r>
                        <a:rPr lang="en-US" baseline="0" dirty="0" smtClean="0"/>
                        <a:t> Support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Curriculum and Evaluation System Training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Network Maintenance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SmartBoard Mounting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Telephone System Maintenance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Printer/Toner Services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7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4068" y="247148"/>
            <a:ext cx="12192000" cy="10611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5466"/>
            <a:ext cx="12192000" cy="788426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10106A"/>
                </a:solidFill>
                <a:latin typeface="Arial Black" panose="020B0A04020102020204" pitchFamily="34" charset="0"/>
              </a:rPr>
              <a:t>Purchased </a:t>
            </a:r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Technical Services</a:t>
            </a:r>
            <a:b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</a:br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11-000-252-340-91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5923530"/>
              </p:ext>
            </p:extLst>
          </p:nvPr>
        </p:nvGraphicFramePr>
        <p:xfrm>
          <a:off x="838200" y="1825625"/>
          <a:ext cx="10515600" cy="33375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5156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Account Total - $484,001.00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Computer System</a:t>
                      </a:r>
                      <a:r>
                        <a:rPr lang="en-US" baseline="0" dirty="0" smtClean="0"/>
                        <a:t> and Server </a:t>
                      </a:r>
                      <a:r>
                        <a:rPr lang="en-US" dirty="0" smtClean="0"/>
                        <a:t>Licensing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Management Software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Archiving</a:t>
                      </a:r>
                      <a:r>
                        <a:rPr lang="en-US" baseline="0" dirty="0" smtClean="0"/>
                        <a:t> and Backup Services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Website Services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Bandwidth Increase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Support Software Licensing/Services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Desktop as a Service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Hardware Warranties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849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4068" y="247148"/>
            <a:ext cx="12192000" cy="10611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5466"/>
            <a:ext cx="12192000" cy="788426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10106A"/>
                </a:solidFill>
                <a:latin typeface="Arial Black" panose="020B0A04020102020204" pitchFamily="34" charset="0"/>
              </a:rPr>
              <a:t>Supplies</a:t>
            </a:r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/>
            </a:r>
            <a:b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</a:br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11-000-252-600-91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9328719"/>
              </p:ext>
            </p:extLst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5156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Account Total - $60,051.00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Administrative Technology</a:t>
                      </a:r>
                      <a:r>
                        <a:rPr lang="en-US" baseline="0" dirty="0" smtClean="0"/>
                        <a:t> Supplies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Technology Department Supplies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Building Wiring Supplies (Selover and HS)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Beta Testing Equipment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Networking Supplies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Laptop Batteries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Docking Stations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397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4068" y="247148"/>
            <a:ext cx="12192000" cy="10611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5466"/>
            <a:ext cx="12192000" cy="788426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10106A"/>
                </a:solidFill>
                <a:latin typeface="Arial Black" panose="020B0A04020102020204" pitchFamily="34" charset="0"/>
              </a:rPr>
              <a:t>Technology </a:t>
            </a:r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Licenses/Software</a:t>
            </a:r>
            <a:b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</a:br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11-190-100-320-91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711715"/>
              </p:ext>
            </p:extLst>
          </p:nvPr>
        </p:nvGraphicFramePr>
        <p:xfrm>
          <a:off x="838200" y="1825625"/>
          <a:ext cx="10515600" cy="14833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5156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Account Total - $293,341.00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Curricular Software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PARCC Assessment Software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Curricular Support Software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6172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4068" y="247148"/>
            <a:ext cx="12192000" cy="10611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5466"/>
            <a:ext cx="12192000" cy="788426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rgbClr val="10106A"/>
                </a:solidFill>
                <a:latin typeface="Arial Black" panose="020B0A04020102020204" pitchFamily="34" charset="0"/>
              </a:rPr>
              <a:t/>
            </a:r>
            <a:br>
              <a:rPr lang="en-US" dirty="0" smtClean="0">
                <a:solidFill>
                  <a:srgbClr val="10106A"/>
                </a:solidFill>
                <a:latin typeface="Arial Black" panose="020B0A04020102020204" pitchFamily="34" charset="0"/>
              </a:rPr>
            </a:br>
            <a:r>
              <a:rPr lang="en-US" sz="3600" dirty="0" smtClean="0">
                <a:solidFill>
                  <a:srgbClr val="10106A"/>
                </a:solidFill>
                <a:latin typeface="Arial Black" panose="020B0A04020102020204" pitchFamily="34" charset="0"/>
              </a:rPr>
              <a:t>Gen </a:t>
            </a:r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Supply/Technology</a:t>
            </a:r>
            <a:b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</a:br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11-190-100-610-91</a:t>
            </a:r>
            <a:r>
              <a:rPr lang="en-US" dirty="0">
                <a:solidFill>
                  <a:srgbClr val="10106A"/>
                </a:solidFill>
                <a:latin typeface="Arial Black" panose="020B0A04020102020204" pitchFamily="34" charset="0"/>
              </a:rPr>
              <a:t/>
            </a:r>
            <a:br>
              <a:rPr lang="en-US" dirty="0">
                <a:solidFill>
                  <a:srgbClr val="10106A"/>
                </a:solidFill>
                <a:latin typeface="Arial Black" panose="020B0A04020102020204" pitchFamily="34" charset="0"/>
              </a:rPr>
            </a:br>
            <a:endParaRPr lang="en-US" dirty="0">
              <a:solidFill>
                <a:srgbClr val="10106A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6070306"/>
              </p:ext>
            </p:extLst>
          </p:nvPr>
        </p:nvGraphicFramePr>
        <p:xfrm>
          <a:off x="838200" y="1825625"/>
          <a:ext cx="10515600" cy="44500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5156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Account Total - $380,652.00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Building Classroom Supplies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Chromebook/iPad Repair Supplies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Document Cameras (SUES)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Interactive Projectors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iOS and Android App Purchases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Replacement Projectors and Monitors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Chromebooks and Carts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Teacher Laptops (Middle School)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Digital Video Cameras (Elementary Schools)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TV Studio Equipment (High School)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Tabletop Computer and Table</a:t>
                      </a:r>
                      <a:r>
                        <a:rPr lang="en-US" baseline="0" dirty="0" smtClean="0"/>
                        <a:t> Projector Mount (Special Services)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460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4068" y="247148"/>
            <a:ext cx="12192000" cy="10611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5466"/>
            <a:ext cx="12192000" cy="78842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10106A"/>
                </a:solidFill>
                <a:latin typeface="Arial Black" panose="020B0A04020102020204" pitchFamily="34" charset="0"/>
              </a:rPr>
              <a:t>Technology Fund </a:t>
            </a:r>
            <a:r>
              <a:rPr lang="en-US" dirty="0" smtClean="0">
                <a:solidFill>
                  <a:srgbClr val="10106A"/>
                </a:solidFill>
                <a:latin typeface="Arial Black" panose="020B0A04020102020204" pitchFamily="34" charset="0"/>
              </a:rPr>
              <a:t>12 </a:t>
            </a:r>
            <a:r>
              <a:rPr lang="en-US" dirty="0">
                <a:solidFill>
                  <a:srgbClr val="10106A"/>
                </a:solidFill>
                <a:latin typeface="Arial Black" panose="020B0A04020102020204" pitchFamily="34" charset="0"/>
              </a:rPr>
              <a:t>Accounts Summary</a:t>
            </a:r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754849"/>
              </p:ext>
            </p:extLst>
          </p:nvPr>
        </p:nvGraphicFramePr>
        <p:xfrm>
          <a:off x="381000" y="1525664"/>
          <a:ext cx="11391900" cy="3505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278380"/>
                <a:gridCol w="2278380"/>
                <a:gridCol w="2278380"/>
                <a:gridCol w="2278380"/>
                <a:gridCol w="2278380"/>
              </a:tblGrid>
              <a:tr h="593951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2013-2014</a:t>
                      </a:r>
                    </a:p>
                    <a:p>
                      <a:r>
                        <a:rPr lang="en-US" dirty="0" smtClean="0"/>
                        <a:t>Adjusted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2014-2015</a:t>
                      </a:r>
                    </a:p>
                    <a:p>
                      <a:r>
                        <a:rPr lang="en-US" dirty="0" smtClean="0"/>
                        <a:t>Adjusted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2015-2016</a:t>
                      </a:r>
                    </a:p>
                    <a:p>
                      <a:r>
                        <a:rPr lang="en-US" dirty="0" smtClean="0"/>
                        <a:t>Proposed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Change </a:t>
                      </a:r>
                      <a:endParaRPr lang="en-US" dirty="0"/>
                    </a:p>
                  </a:txBody>
                  <a:tcPr/>
                </a:tc>
              </a:tr>
              <a:tr h="59395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Tech Plan/Instr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Eq</a:t>
                      </a:r>
                    </a:p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12-000-100-731-91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$78,000.00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14-15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-.--% / $78,000.00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13-14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-.--% / $78,000.00</a:t>
                      </a:r>
                    </a:p>
                    <a:p>
                      <a:endParaRPr lang="en-US" sz="140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59395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Tech Plan Non-Instr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12-000-100-732-91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$7,000.00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$0.00</a:t>
                      </a:r>
                    </a:p>
                    <a:p>
                      <a:r>
                        <a:rPr lang="en-US" sz="1000" dirty="0" smtClean="0"/>
                        <a:t>($78,704.00</a:t>
                      </a:r>
                      <a:r>
                        <a:rPr lang="en-US" sz="1000" baseline="0" dirty="0" smtClean="0"/>
                        <a:t> before lease payment)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$74,873.00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14-15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-.--% / $74,873.00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(14-15 before lease payment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5C2A"/>
                          </a:solidFill>
                        </a:rPr>
                        <a:t> 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-4.87% / ($3831) </a:t>
                      </a:r>
                      <a:r>
                        <a:rPr lang="en-US" sz="1000" dirty="0" smtClean="0">
                          <a:solidFill>
                            <a:srgbClr val="10106A"/>
                          </a:solidFill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13-14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969.61% / $67,873</a:t>
                      </a:r>
                    </a:p>
                    <a:p>
                      <a:endParaRPr lang="en-US" sz="140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563176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$7000.00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$0.00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($78,704.00</a:t>
                      </a:r>
                      <a:r>
                        <a:rPr lang="en-US" sz="1000" baseline="0" dirty="0" smtClean="0"/>
                        <a:t> before lease payment)</a:t>
                      </a:r>
                      <a:endParaRPr lang="en-US" sz="10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$152,873.00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14-15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-.--% / $152,873.00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(14-15 before lease </a:t>
                      </a:r>
                      <a:r>
                        <a:rPr lang="en-US" sz="1000" dirty="0" smtClean="0">
                          <a:solidFill>
                            <a:srgbClr val="005C2A"/>
                          </a:solidFill>
                        </a:rPr>
                        <a:t> 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payment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5C2A"/>
                          </a:solidFill>
                        </a:rPr>
                        <a:t>94.23%  /($74,169) </a:t>
                      </a:r>
                      <a:r>
                        <a:rPr lang="en-US" sz="1000" dirty="0" smtClean="0">
                          <a:solidFill>
                            <a:srgbClr val="10106A"/>
                          </a:solidFill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13-14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2083.9% / $145,873</a:t>
                      </a:r>
                    </a:p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83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4068" y="247148"/>
            <a:ext cx="12192000" cy="10611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5466"/>
            <a:ext cx="12192000" cy="788426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 smtClean="0">
                <a:solidFill>
                  <a:srgbClr val="10106A"/>
                </a:solidFill>
                <a:latin typeface="Arial Black" panose="020B0A04020102020204" pitchFamily="34" charset="0"/>
              </a:rPr>
              <a:t>Tech </a:t>
            </a:r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Plan/Instr Eq</a:t>
            </a:r>
            <a:b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</a:br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12-000-100-731-91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10106A"/>
                </a:solidFill>
                <a:latin typeface="Arial Black" panose="020B0A04020102020204" pitchFamily="34" charset="0"/>
              </a:rPr>
              <a:t/>
            </a:r>
            <a:br>
              <a:rPr lang="en-US" dirty="0">
                <a:solidFill>
                  <a:srgbClr val="10106A"/>
                </a:solidFill>
                <a:latin typeface="Arial Black" panose="020B0A04020102020204" pitchFamily="34" charset="0"/>
              </a:rPr>
            </a:br>
            <a:endParaRPr lang="en-US" dirty="0">
              <a:solidFill>
                <a:srgbClr val="10106A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0034372"/>
              </p:ext>
            </p:extLst>
          </p:nvPr>
        </p:nvGraphicFramePr>
        <p:xfrm>
          <a:off x="838200" y="1825625"/>
          <a:ext cx="10515600" cy="1112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5156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Account Total - $78,000.00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Tandberg System (Arleth,</a:t>
                      </a:r>
                      <a:r>
                        <a:rPr lang="en-US" baseline="0" dirty="0" smtClean="0"/>
                        <a:t> Truman, Eisenhower)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TV Broadcast System (Eisenhower,</a:t>
                      </a:r>
                      <a:r>
                        <a:rPr lang="en-US" baseline="0" dirty="0" smtClean="0"/>
                        <a:t> SUES, Wilson)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013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4068" y="247148"/>
            <a:ext cx="12192000" cy="10611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5466"/>
            <a:ext cx="12192000" cy="788426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10106A"/>
                </a:solidFill>
                <a:latin typeface="Arial Black" panose="020B0A04020102020204" pitchFamily="34" charset="0"/>
              </a:rPr>
              <a:t/>
            </a:r>
            <a:br>
              <a:rPr lang="en-US" dirty="0">
                <a:solidFill>
                  <a:srgbClr val="10106A"/>
                </a:solidFill>
                <a:latin typeface="Arial Black" panose="020B0A04020102020204" pitchFamily="34" charset="0"/>
              </a:rPr>
            </a:br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Tech Plan Non-Instr</a:t>
            </a:r>
            <a:b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</a:br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12-000-100-732-91</a:t>
            </a:r>
            <a:r>
              <a:rPr lang="en-US" dirty="0"/>
              <a:t/>
            </a:r>
            <a:br>
              <a:rPr lang="en-US" dirty="0"/>
            </a:br>
            <a:endParaRPr lang="en-US" dirty="0">
              <a:solidFill>
                <a:srgbClr val="10106A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6372165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5156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Account Total - $74,873.00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Network</a:t>
                      </a:r>
                      <a:r>
                        <a:rPr lang="en-US" baseline="0" dirty="0" smtClean="0"/>
                        <a:t> Replacement Switches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Network Router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Network Web Filter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Network</a:t>
                      </a:r>
                      <a:r>
                        <a:rPr lang="en-US" baseline="0" dirty="0" smtClean="0"/>
                        <a:t> Wire Tester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4176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4068" y="247148"/>
            <a:ext cx="12192000" cy="10611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5466"/>
            <a:ext cx="12192000" cy="788426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10106A"/>
                </a:solidFill>
                <a:latin typeface="Arial Black" panose="020B0A04020102020204" pitchFamily="34" charset="0"/>
              </a:rPr>
              <a:t>Lease Accounts Summary</a:t>
            </a:r>
            <a:endParaRPr lang="en-US" dirty="0">
              <a:solidFill>
                <a:srgbClr val="10106A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7901989"/>
              </p:ext>
            </p:extLst>
          </p:nvPr>
        </p:nvGraphicFramePr>
        <p:xfrm>
          <a:off x="381000" y="1525664"/>
          <a:ext cx="11391900" cy="392698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278380"/>
                <a:gridCol w="2278380"/>
                <a:gridCol w="2278380"/>
                <a:gridCol w="2278380"/>
                <a:gridCol w="2278380"/>
              </a:tblGrid>
              <a:tr h="593951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2013-2014</a:t>
                      </a:r>
                    </a:p>
                    <a:p>
                      <a:r>
                        <a:rPr lang="en-US" dirty="0" smtClean="0"/>
                        <a:t>Adjusted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2014-2015</a:t>
                      </a:r>
                    </a:p>
                    <a:p>
                      <a:r>
                        <a:rPr lang="en-US" dirty="0" smtClean="0"/>
                        <a:t>Adjusted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2015-2016</a:t>
                      </a:r>
                    </a:p>
                    <a:p>
                      <a:r>
                        <a:rPr lang="en-US" dirty="0" smtClean="0"/>
                        <a:t>Proposed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Change </a:t>
                      </a:r>
                      <a:endParaRPr lang="en-US" dirty="0"/>
                    </a:p>
                  </a:txBody>
                  <a:tcPr/>
                </a:tc>
              </a:tr>
              <a:tr h="3394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Lease Payment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11-000-261-443-91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$40,000.00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14-15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-100-% / ($40,000)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13-14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0% / ($0.00)</a:t>
                      </a:r>
                    </a:p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84850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Lease Payment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11-190-100-440-91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$569,719.00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$613,171.00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$425,315.00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14-15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-30.64% / ($187,856)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13-14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-25.35% / ($144,404)</a:t>
                      </a:r>
                    </a:p>
                    <a:p>
                      <a:endParaRPr lang="en-US" sz="140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84850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Lease Payment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12-000-400-721-91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14-15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0% / ($0.00)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13-14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0% / ($0.00)</a:t>
                      </a:r>
                    </a:p>
                    <a:p>
                      <a:endParaRPr lang="en-US" sz="140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563176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$569,719.00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$653,171.00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$425,315.00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14-15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-34.88% / ($227,856)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13-14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-25.35% / ($144,404)</a:t>
                      </a:r>
                    </a:p>
                    <a:p>
                      <a:endParaRPr lang="en-US" sz="140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295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4068" y="247148"/>
            <a:ext cx="12192000" cy="10611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5466"/>
            <a:ext cx="12192000" cy="788426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solidFill>
                  <a:srgbClr val="10106A"/>
                </a:solidFill>
                <a:latin typeface="Arial Black" panose="020B0A04020102020204" pitchFamily="34" charset="0"/>
              </a:rPr>
              <a:t>Lease </a:t>
            </a:r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Payment</a:t>
            </a:r>
            <a:b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</a:br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11-190-100-440-91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10106A"/>
                </a:solidFill>
                <a:latin typeface="Arial Black" panose="020B0A04020102020204" pitchFamily="34" charset="0"/>
              </a:rPr>
              <a:t/>
            </a:r>
            <a:br>
              <a:rPr lang="en-US" dirty="0">
                <a:solidFill>
                  <a:srgbClr val="10106A"/>
                </a:solidFill>
                <a:latin typeface="Arial Black" panose="020B0A04020102020204" pitchFamily="34" charset="0"/>
              </a:rPr>
            </a:br>
            <a:endParaRPr lang="en-US" dirty="0">
              <a:solidFill>
                <a:srgbClr val="10106A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771233"/>
              </p:ext>
            </p:extLst>
          </p:nvPr>
        </p:nvGraphicFramePr>
        <p:xfrm>
          <a:off x="838200" y="1825625"/>
          <a:ext cx="10515600" cy="1112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5156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Account Total - $425,315.00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Infrastructure</a:t>
                      </a:r>
                      <a:r>
                        <a:rPr lang="en-US" baseline="0" dirty="0" smtClean="0"/>
                        <a:t> Lease Payment 3 of 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Technology Lease Payment  1</a:t>
                      </a:r>
                      <a:r>
                        <a:rPr lang="en-US" baseline="0" dirty="0" smtClean="0"/>
                        <a:t> of 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8534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47149"/>
            <a:ext cx="12192000" cy="10611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943171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10106A"/>
                </a:solidFill>
                <a:latin typeface="Arial Black" panose="020B0A04020102020204" pitchFamily="34" charset="0"/>
              </a:rPr>
              <a:t>2015-2016 Budget</a:t>
            </a:r>
            <a:endParaRPr lang="en-US" dirty="0">
              <a:solidFill>
                <a:srgbClr val="10106A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7446"/>
            <a:ext cx="10515600" cy="5310554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10106A"/>
                </a:solidFill>
                <a:latin typeface="Arial Rounded MT Bold" panose="020F0704030504030204" pitchFamily="34" charset="0"/>
              </a:rPr>
              <a:t>The Technology Department comprised the budget to be built around the needs of the students, staff, and schools.</a:t>
            </a:r>
          </a:p>
          <a:p>
            <a:r>
              <a:rPr lang="en-US" dirty="0" smtClean="0">
                <a:solidFill>
                  <a:srgbClr val="10106A"/>
                </a:solidFill>
                <a:latin typeface="Arial Rounded MT Bold" panose="020F0704030504030204" pitchFamily="34" charset="0"/>
              </a:rPr>
              <a:t>The budget reflects a move toward a clientless, cloud based environment that will encompass a 21</a:t>
            </a:r>
            <a:r>
              <a:rPr lang="en-US" baseline="30000" dirty="0" smtClean="0">
                <a:solidFill>
                  <a:srgbClr val="10106A"/>
                </a:solidFill>
                <a:latin typeface="Arial Rounded MT Bold" panose="020F0704030504030204" pitchFamily="34" charset="0"/>
              </a:rPr>
              <a:t>st</a:t>
            </a:r>
            <a:r>
              <a:rPr lang="en-US" dirty="0" smtClean="0">
                <a:solidFill>
                  <a:srgbClr val="10106A"/>
                </a:solidFill>
                <a:latin typeface="Arial Rounded MT Bold" panose="020F0704030504030204" pitchFamily="34" charset="0"/>
              </a:rPr>
              <a:t> century environment</a:t>
            </a:r>
          </a:p>
          <a:p>
            <a:r>
              <a:rPr lang="en-US" dirty="0" smtClean="0">
                <a:solidFill>
                  <a:srgbClr val="10106A"/>
                </a:solidFill>
                <a:latin typeface="Arial Rounded MT Bold" panose="020F0704030504030204" pitchFamily="34" charset="0"/>
              </a:rPr>
              <a:t>The goals of the technology budget are to provide all district stakeholders with a reliable, highly available, and sustainable technology environment that supports the curricular and business processes of the district</a:t>
            </a:r>
          </a:p>
          <a:p>
            <a:r>
              <a:rPr lang="en-US" dirty="0" smtClean="0">
                <a:solidFill>
                  <a:srgbClr val="10106A"/>
                </a:solidFill>
                <a:latin typeface="Arial Rounded MT Bold" panose="020F0704030504030204" pitchFamily="34" charset="0"/>
              </a:rPr>
              <a:t>The budget is based on submittals made by Central Office Administration, Directors, Principals, and Supervisors. </a:t>
            </a:r>
          </a:p>
          <a:p>
            <a:r>
              <a:rPr lang="en-US" dirty="0" smtClean="0">
                <a:solidFill>
                  <a:srgbClr val="10106A"/>
                </a:solidFill>
                <a:latin typeface="Arial Rounded MT Bold" panose="020F0704030504030204" pitchFamily="34" charset="0"/>
              </a:rPr>
              <a:t>The budget seeks to address the needs of our stakeholders so that they may afford our students with the best possible delivery of curriculum and instruction in a fiscally responsible manner.</a:t>
            </a:r>
          </a:p>
        </p:txBody>
      </p:sp>
    </p:spTree>
    <p:extLst>
      <p:ext uri="{BB962C8B-B14F-4D97-AF65-F5344CB8AC3E}">
        <p14:creationId xmlns:p14="http://schemas.microsoft.com/office/powerpoint/2010/main" val="172225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4068" y="247148"/>
            <a:ext cx="12192000" cy="8692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4710"/>
            <a:ext cx="12192000" cy="788426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10106A"/>
                </a:solidFill>
                <a:latin typeface="Arial Black" panose="020B0A04020102020204" pitchFamily="34" charset="0"/>
              </a:rPr>
              <a:t>Total Technology Accounts Summary</a:t>
            </a:r>
            <a:endParaRPr lang="en-US" sz="3600" dirty="0">
              <a:solidFill>
                <a:srgbClr val="10106A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5246573"/>
              </p:ext>
            </p:extLst>
          </p:nvPr>
        </p:nvGraphicFramePr>
        <p:xfrm>
          <a:off x="381000" y="1198112"/>
          <a:ext cx="11391900" cy="556219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278380"/>
                <a:gridCol w="2278380"/>
                <a:gridCol w="2278380"/>
                <a:gridCol w="2278380"/>
                <a:gridCol w="2278380"/>
              </a:tblGrid>
              <a:tr h="593951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2013-2014</a:t>
                      </a:r>
                    </a:p>
                    <a:p>
                      <a:r>
                        <a:rPr lang="en-US" dirty="0" smtClean="0"/>
                        <a:t>Adjusted</a:t>
                      </a:r>
                      <a:r>
                        <a:rPr lang="en-US" baseline="0" dirty="0" smtClean="0"/>
                        <a:t>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2014-2015</a:t>
                      </a:r>
                    </a:p>
                    <a:p>
                      <a:r>
                        <a:rPr lang="en-US" dirty="0" smtClean="0"/>
                        <a:t>Adjusted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2015-2016</a:t>
                      </a:r>
                    </a:p>
                    <a:p>
                      <a:r>
                        <a:rPr lang="en-US" dirty="0" smtClean="0"/>
                        <a:t>Proposed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Change </a:t>
                      </a:r>
                      <a:endParaRPr lang="en-US" dirty="0"/>
                    </a:p>
                  </a:txBody>
                  <a:tcPr/>
                </a:tc>
              </a:tr>
              <a:tr h="3394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New Technology Accounts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$51,064.00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$74,596.00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$240,706.00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14-15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222.69%/$166,110.00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13-14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371.38% /$189,642.00</a:t>
                      </a:r>
                    </a:p>
                  </a:txBody>
                  <a:tcPr/>
                </a:tc>
              </a:tr>
              <a:tr h="84850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Technology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Fund 11 Accounts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$1,314,300.00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$777,170.99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($1,088,121.99</a:t>
                      </a:r>
                      <a:r>
                        <a:rPr lang="en-US" sz="1000" baseline="0" dirty="0" smtClean="0"/>
                        <a:t> before lease payment)</a:t>
                      </a:r>
                      <a:endParaRPr 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$1,328,845.00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($120,000 previously in building funds)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14-15</a:t>
                      </a:r>
                      <a:r>
                        <a:rPr lang="en-US" sz="1400" kern="1200" dirty="0" smtClean="0">
                          <a:solidFill>
                            <a:srgbClr val="005C2A"/>
                          </a:solidFill>
                          <a:latin typeface="+mn-lt"/>
                          <a:ea typeface="+mn-ea"/>
                          <a:cs typeface="+mn-cs"/>
                        </a:rPr>
                        <a:t> 70.99% </a:t>
                      </a:r>
                      <a:r>
                        <a:rPr lang="en-US" sz="1400" kern="1200" baseline="0" dirty="0" smtClean="0">
                          <a:solidFill>
                            <a:srgbClr val="005C2A"/>
                          </a:solidFill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400" kern="1200" dirty="0" smtClean="0">
                          <a:solidFill>
                            <a:srgbClr val="005C2A"/>
                          </a:solidFill>
                          <a:latin typeface="+mn-lt"/>
                          <a:ea typeface="+mn-ea"/>
                          <a:cs typeface="+mn-cs"/>
                        </a:rPr>
                        <a:t>$551,674.01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(14-15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w/o building funds </a:t>
                      </a:r>
                      <a:r>
                        <a:rPr lang="en-US" sz="1000" baseline="0" dirty="0" smtClean="0">
                          <a:solidFill>
                            <a:srgbClr val="005C2A"/>
                          </a:solidFill>
                        </a:rPr>
                        <a:t>55.54%/$431,674.01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14-15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before lease w/o building funds          </a:t>
                      </a:r>
                      <a:r>
                        <a:rPr lang="en-US" sz="1000" kern="1200" baseline="0" dirty="0" smtClean="0">
                          <a:solidFill>
                            <a:srgbClr val="005C2A"/>
                          </a:solidFill>
                          <a:latin typeface="+mn-lt"/>
                          <a:ea typeface="+mn-ea"/>
                          <a:cs typeface="+mn-cs"/>
                        </a:rPr>
                        <a:t>11.10%/$120,723.01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13-14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1.11% / $14,545.00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13-14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w/o building funds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-8.02%/($105,455)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</a:tr>
              <a:tr h="59395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Technology 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Fund 12 Accounts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$7000.00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$0.00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($78,704.00</a:t>
                      </a:r>
                      <a:r>
                        <a:rPr lang="en-US" sz="1000" baseline="0" dirty="0" smtClean="0"/>
                        <a:t> before lease payment)</a:t>
                      </a:r>
                      <a:endParaRPr 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$152,873.00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14-15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-.--% / $152,873.00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(14-15 before lease payment </a:t>
                      </a:r>
                      <a:r>
                        <a:rPr lang="en-US" sz="1000" dirty="0" smtClean="0">
                          <a:solidFill>
                            <a:srgbClr val="005C2A"/>
                          </a:solidFill>
                        </a:rPr>
                        <a:t> 94.23%/($74,169)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13-14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2083.9% / $145,873</a:t>
                      </a:r>
                    </a:p>
                  </a:txBody>
                  <a:tcPr/>
                </a:tc>
              </a:tr>
              <a:tr h="59395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Lease Accounts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$569,719.00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$653,171.00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$425,315.00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14-15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-34.88% / ($227,856)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13-14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-25.04% / ($144,404)</a:t>
                      </a:r>
                    </a:p>
                  </a:txBody>
                  <a:tcPr/>
                </a:tc>
              </a:tr>
              <a:tr h="5631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(14-15 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before lease w/o building funds </a:t>
                      </a:r>
                      <a:r>
                        <a:rPr lang="en-US" sz="1400" kern="1200" baseline="0" dirty="0" smtClean="0">
                          <a:solidFill>
                            <a:srgbClr val="005C2A"/>
                          </a:solidFill>
                          <a:latin typeface="+mn-lt"/>
                          <a:ea typeface="+mn-ea"/>
                          <a:cs typeface="+mn-cs"/>
                        </a:rPr>
                        <a:t>7.03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%/($133,146.01)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13-14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w/o building funds</a:t>
                      </a:r>
                      <a:endParaRPr lang="en-US" sz="1400" kern="1200" baseline="0" dirty="0" smtClean="0">
                        <a:solidFill>
                          <a:srgbClr val="005C2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rgbClr val="005C2A"/>
                          </a:solidFill>
                          <a:latin typeface="+mn-lt"/>
                          <a:ea typeface="+mn-ea"/>
                          <a:cs typeface="+mn-cs"/>
                        </a:rPr>
                        <a:t>4.41%/$85,656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$1,942,083.00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$1,504,937.99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($1,894,592.99</a:t>
                      </a:r>
                      <a:r>
                        <a:rPr lang="en-US" sz="1000" baseline="0" dirty="0" smtClean="0"/>
                        <a:t> before lease payment)</a:t>
                      </a:r>
                      <a:endParaRPr lang="en-US" sz="10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$2,147,739.00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($120,000 previously in building funds)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14-15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42.71%/ $642,801.01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(14-15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w/o building funds </a:t>
                      </a:r>
                      <a:r>
                        <a:rPr lang="en-US" sz="1000" baseline="0" dirty="0" smtClean="0">
                          <a:solidFill>
                            <a:srgbClr val="005C2A"/>
                          </a:solidFill>
                        </a:rPr>
                        <a:t>34.74%/$522,801.01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(14-15 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before lease w/o building funds </a:t>
                      </a:r>
                      <a:r>
                        <a:rPr lang="en-US" sz="1000" kern="1200" baseline="0" dirty="0" smtClean="0">
                          <a:solidFill>
                            <a:srgbClr val="005C2A"/>
                          </a:solidFill>
                          <a:latin typeface="+mn-lt"/>
                          <a:ea typeface="+mn-ea"/>
                          <a:cs typeface="+mn-cs"/>
                        </a:rPr>
                        <a:t>7.03</a:t>
                      </a:r>
                      <a:r>
                        <a:rPr lang="en-US" sz="1000" dirty="0" smtClean="0">
                          <a:solidFill>
                            <a:srgbClr val="005C2A"/>
                          </a:solidFill>
                        </a:rPr>
                        <a:t>%/($133,146.01)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13-14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10.59% / $205,656.00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13-14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w/o building funds</a:t>
                      </a:r>
                      <a:endParaRPr lang="en-US" sz="1000" kern="1200" baseline="0" dirty="0" smtClean="0">
                        <a:solidFill>
                          <a:srgbClr val="005C2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solidFill>
                            <a:srgbClr val="005C2A"/>
                          </a:solidFill>
                          <a:latin typeface="+mn-lt"/>
                          <a:ea typeface="+mn-ea"/>
                          <a:cs typeface="+mn-cs"/>
                        </a:rPr>
                        <a:t>4.41%/$85,656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19135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4068" y="38602"/>
            <a:ext cx="12192000" cy="8437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6710"/>
            <a:ext cx="12192000" cy="788426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10106A"/>
                </a:solidFill>
                <a:latin typeface="Arial Black" panose="020B0A04020102020204" pitchFamily="34" charset="0"/>
              </a:rPr>
              <a:t>Recommendation to Upgrade Phone System</a:t>
            </a:r>
            <a:endParaRPr lang="en-US" sz="3600" dirty="0">
              <a:solidFill>
                <a:srgbClr val="10106A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725883"/>
              </p:ext>
            </p:extLst>
          </p:nvPr>
        </p:nvGraphicFramePr>
        <p:xfrm>
          <a:off x="381000" y="964194"/>
          <a:ext cx="11391900" cy="577061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278380"/>
                <a:gridCol w="2278380"/>
                <a:gridCol w="2278380"/>
                <a:gridCol w="2278380"/>
                <a:gridCol w="2278380"/>
              </a:tblGrid>
              <a:tr h="593951">
                <a:tc>
                  <a:txBody>
                    <a:bodyPr/>
                    <a:lstStyle/>
                    <a:p>
                      <a:r>
                        <a:rPr lang="en-US" dirty="0" smtClean="0"/>
                        <a:t>Vendor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Setup Fee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Mthly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Telephone</a:t>
                      </a:r>
                      <a:r>
                        <a:rPr lang="en-US" baseline="0" dirty="0" smtClean="0"/>
                        <a:t> handsets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Telephone</a:t>
                      </a:r>
                      <a:r>
                        <a:rPr lang="en-US" baseline="0" dirty="0" smtClean="0"/>
                        <a:t> systems</a:t>
                      </a:r>
                      <a:endParaRPr lang="en-US" dirty="0"/>
                    </a:p>
                  </a:txBody>
                  <a:tcPr/>
                </a:tc>
              </a:tr>
              <a:tr h="33940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Xtel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Yealink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System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Polycom System</a:t>
                      </a:r>
                    </a:p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Polycom System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$14,848.00</a:t>
                      </a:r>
                    </a:p>
                    <a:p>
                      <a:r>
                        <a:rPr lang="en-US" dirty="0" smtClean="0"/>
                        <a:t>$14,848.00</a:t>
                      </a:r>
                    </a:p>
                    <a:p>
                      <a:r>
                        <a:rPr lang="en-US" dirty="0" smtClean="0"/>
                        <a:t>$84,424.00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$7,597.00</a:t>
                      </a:r>
                    </a:p>
                    <a:p>
                      <a:r>
                        <a:rPr lang="en-US" dirty="0" smtClean="0"/>
                        <a:t>$7,742.00</a:t>
                      </a:r>
                    </a:p>
                    <a:p>
                      <a:r>
                        <a:rPr lang="en-US" dirty="0" smtClean="0"/>
                        <a:t>$6,367.00</a:t>
                      </a:r>
                    </a:p>
                    <a:p>
                      <a:r>
                        <a:rPr lang="en-US" sz="1000" dirty="0" smtClean="0"/>
                        <a:t>Monthly cost decreases over 5 years by 20% each year)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Lease to Purchase (5)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Lease to Purchase (5)</a:t>
                      </a:r>
                    </a:p>
                    <a:p>
                      <a:r>
                        <a:rPr lang="en-US" baseline="0" dirty="0" smtClean="0"/>
                        <a:t>Purchase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Hosted system</a:t>
                      </a:r>
                    </a:p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Hosted system</a:t>
                      </a:r>
                    </a:p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Hosted system</a:t>
                      </a:r>
                    </a:p>
                  </a:txBody>
                  <a:tcPr/>
                </a:tc>
              </a:tr>
              <a:tr h="848501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Lightpath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Cisco System Hosted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$0.00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 smtClean="0"/>
                    </a:p>
                    <a:p>
                      <a:endParaRPr lang="en-US" sz="1000" dirty="0" smtClean="0"/>
                    </a:p>
                    <a:p>
                      <a:r>
                        <a:rPr lang="en-US" sz="1800" dirty="0" smtClean="0"/>
                        <a:t>$10,927.00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Lease 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Hosted system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3951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Johnston Communications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Avaya System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$253,369.60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 smtClean="0"/>
                    </a:p>
                    <a:p>
                      <a:endParaRPr lang="en-US" sz="1000" dirty="0" smtClean="0"/>
                    </a:p>
                    <a:p>
                      <a:r>
                        <a:rPr lang="en-US" sz="1800" dirty="0" smtClean="0"/>
                        <a:t>$0.00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Purchase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On-premise system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3951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Promedia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Cisco System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$431,918.00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Purchase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On-premise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system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3176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Adalex</a:t>
                      </a:r>
                      <a:endParaRPr lang="en-US" b="1" dirty="0" smtClean="0"/>
                    </a:p>
                    <a:p>
                      <a:r>
                        <a:rPr lang="en-US" b="0" dirty="0" smtClean="0"/>
                        <a:t>Mitel</a:t>
                      </a:r>
                      <a:r>
                        <a:rPr lang="en-US" b="0" baseline="0" dirty="0" smtClean="0"/>
                        <a:t> System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$253,366.11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Purchase</a:t>
                      </a:r>
                      <a:r>
                        <a:rPr lang="en-US" baseline="0" dirty="0" smtClean="0"/>
                        <a:t> (option to lease to purchase)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On-premise system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317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Presidio</a:t>
                      </a:r>
                    </a:p>
                    <a:p>
                      <a:r>
                        <a:rPr lang="en-US" dirty="0" smtClean="0"/>
                        <a:t>Cisco 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$117,779.47 (HS Only)</a:t>
                      </a:r>
                    </a:p>
                    <a:p>
                      <a:r>
                        <a:rPr lang="en-US" sz="1000" dirty="0" smtClean="0"/>
                        <a:t>(District estimate $400,000</a:t>
                      </a:r>
                      <a:r>
                        <a:rPr lang="en-US" sz="1000" baseline="0" dirty="0" smtClean="0"/>
                        <a:t> to $500,000)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Purchase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On-premise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system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704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8288"/>
            <a:ext cx="12192000" cy="683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288"/>
            <a:ext cx="12192000" cy="78842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10106A"/>
                </a:solidFill>
                <a:latin typeface="Arial Black" panose="020B0A04020102020204" pitchFamily="34" charset="0"/>
              </a:rPr>
              <a:t>New Technology Accounts Summary</a:t>
            </a:r>
            <a:endParaRPr lang="en-US" sz="4000" dirty="0">
              <a:solidFill>
                <a:srgbClr val="10106A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1123539"/>
              </p:ext>
            </p:extLst>
          </p:nvPr>
        </p:nvGraphicFramePr>
        <p:xfrm>
          <a:off x="400050" y="733619"/>
          <a:ext cx="11391900" cy="62788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278380"/>
                <a:gridCol w="2278380"/>
                <a:gridCol w="2278380"/>
                <a:gridCol w="2278380"/>
                <a:gridCol w="2278380"/>
              </a:tblGrid>
              <a:tr h="593951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2013-2014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2014-2015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 </a:t>
                      </a:r>
                    </a:p>
                    <a:p>
                      <a:r>
                        <a:rPr lang="en-US" dirty="0" smtClean="0"/>
                        <a:t>2015-2016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Change </a:t>
                      </a:r>
                      <a:endParaRPr lang="en-US" dirty="0"/>
                    </a:p>
                  </a:txBody>
                  <a:tcPr/>
                </a:tc>
              </a:tr>
              <a:tr h="3394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Purchased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Services Guidance</a:t>
                      </a:r>
                    </a:p>
                    <a:p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11-000-218-390-91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$40,409.00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$36,000.00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$54,000.00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14-15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50.00% / $18,000.00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13-14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33.63% /$13,591.00</a:t>
                      </a:r>
                    </a:p>
                    <a:p>
                      <a:endParaRPr lang="en-US" sz="140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8485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Purchased Services</a:t>
                      </a:r>
                      <a:endParaRPr lang="en-US" sz="18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Special Services</a:t>
                      </a:r>
                    </a:p>
                    <a:p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11-000-219-592-91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$33,425.00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$23,104.00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$40,869.00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14-15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76.90% / $17,765.00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13-14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22.27% /$7,444.00</a:t>
                      </a:r>
                    </a:p>
                    <a:p>
                      <a:endParaRPr lang="en-US" sz="140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59395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Purchased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Services</a:t>
                      </a:r>
                    </a:p>
                    <a:p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Curriculum</a:t>
                      </a:r>
                    </a:p>
                    <a:p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11-000-221-320-91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$21,033.00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$55,000.00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$55,699.00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14-15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1.27% / $699.00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13-14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164.82% /$34,666.00</a:t>
                      </a:r>
                    </a:p>
                    <a:p>
                      <a:endParaRPr lang="en-US" sz="140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59395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Purchased Services</a:t>
                      </a:r>
                    </a:p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Central Office</a:t>
                      </a:r>
                    </a:p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11-000-230-340-91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$57,138.00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14-15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-.--% / $57,138.00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13-14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-.--% /$57,138.00</a:t>
                      </a:r>
                    </a:p>
                    <a:p>
                      <a:endParaRPr lang="en-US" sz="140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59395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Purchased Services</a:t>
                      </a:r>
                    </a:p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Central Office (Business)</a:t>
                      </a:r>
                    </a:p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11-000-251-340-91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$10,655.00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$15,492.00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$33,000.00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14-15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113.01% / $17,508.00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13-14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209.71% /$22,345.00</a:t>
                      </a:r>
                    </a:p>
                    <a:p>
                      <a:endParaRPr lang="en-US" sz="140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56317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$51,064.00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$74,596.00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$240,706.00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14-15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222.69%/$166,110.00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13-14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371.38% /$189,642.00</a:t>
                      </a:r>
                    </a:p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89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4068" y="247148"/>
            <a:ext cx="12192000" cy="10611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5466"/>
            <a:ext cx="12192000" cy="788426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Purchased </a:t>
            </a:r>
            <a:r>
              <a:rPr lang="en-US" sz="3600" dirty="0" smtClean="0">
                <a:solidFill>
                  <a:srgbClr val="10106A"/>
                </a:solidFill>
                <a:latin typeface="Arial Black" panose="020B0A04020102020204" pitchFamily="34" charset="0"/>
              </a:rPr>
              <a:t>Services </a:t>
            </a:r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Guidance</a:t>
            </a:r>
            <a:b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</a:br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11-000-218-390-91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1448000"/>
              </p:ext>
            </p:extLst>
          </p:nvPr>
        </p:nvGraphicFramePr>
        <p:xfrm>
          <a:off x="838200" y="1825625"/>
          <a:ext cx="10515600" cy="14833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5156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Account Total - $54,000.00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PowerSchool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PowerSchool Support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Registration Software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78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4068" y="247148"/>
            <a:ext cx="12192000" cy="10611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5466"/>
            <a:ext cx="12192000" cy="788426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Purchased Services</a:t>
            </a:r>
            <a:r>
              <a:rPr lang="en-US" sz="3600" dirty="0" smtClean="0">
                <a:solidFill>
                  <a:srgbClr val="10106A"/>
                </a:solidFill>
                <a:latin typeface="Arial Black" panose="020B0A04020102020204" pitchFamily="34" charset="0"/>
              </a:rPr>
              <a:t> </a:t>
            </a:r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Special Education</a:t>
            </a:r>
            <a:b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</a:br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11-000-219-592-91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432105"/>
              </p:ext>
            </p:extLst>
          </p:nvPr>
        </p:nvGraphicFramePr>
        <p:xfrm>
          <a:off x="838200" y="1825625"/>
          <a:ext cx="10515600" cy="1112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5156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Account Total - $40,869.00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IEP Direct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RTIm</a:t>
                      </a:r>
                      <a:r>
                        <a:rPr lang="en-US" baseline="0" dirty="0" smtClean="0"/>
                        <a:t> Direct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08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4068" y="247148"/>
            <a:ext cx="12192000" cy="10611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5466"/>
            <a:ext cx="12192000" cy="788426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Purchased Services Curriculum</a:t>
            </a:r>
            <a:b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</a:br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11-000-221-320-91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5502791"/>
              </p:ext>
            </p:extLst>
          </p:nvPr>
        </p:nvGraphicFramePr>
        <p:xfrm>
          <a:off x="838200" y="1825625"/>
          <a:ext cx="10515600" cy="1112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5156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Account Total - $55,699.00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 School Online Courses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Curriculum and Evaluation System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41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4068" y="247148"/>
            <a:ext cx="12192000" cy="10611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5466"/>
            <a:ext cx="12192000" cy="788426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Purchased </a:t>
            </a:r>
            <a:r>
              <a:rPr lang="en-US" sz="3600" dirty="0" smtClean="0">
                <a:solidFill>
                  <a:srgbClr val="10106A"/>
                </a:solidFill>
                <a:latin typeface="Arial Black" panose="020B0A04020102020204" pitchFamily="34" charset="0"/>
              </a:rPr>
              <a:t>Services </a:t>
            </a:r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Central Office</a:t>
            </a:r>
            <a:b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</a:br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11-000-230-340-91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0381279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515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 Total - $57,138.00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Health Center Software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/>
                        <a:t>Auto call/Notification</a:t>
                      </a:r>
                      <a:r>
                        <a:rPr lang="en-US" sz="1800" kern="1200" baseline="0" dirty="0" smtClean="0"/>
                        <a:t> System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/>
                        <a:t>Human Resources Management System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/>
                        <a:t>Substitute Software Package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30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4068" y="247148"/>
            <a:ext cx="12192000" cy="10611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5466"/>
            <a:ext cx="12192000" cy="788426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Purchased </a:t>
            </a:r>
            <a:r>
              <a:rPr lang="en-US" sz="3600" dirty="0" smtClean="0">
                <a:solidFill>
                  <a:srgbClr val="10106A"/>
                </a:solidFill>
                <a:latin typeface="Arial Black" panose="020B0A04020102020204" pitchFamily="34" charset="0"/>
              </a:rPr>
              <a:t>Services </a:t>
            </a:r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>Central </a:t>
            </a:r>
            <a:r>
              <a:rPr lang="en-US" sz="3600" dirty="0" smtClean="0">
                <a:solidFill>
                  <a:srgbClr val="10106A"/>
                </a:solidFill>
                <a:latin typeface="Arial Black" panose="020B0A04020102020204" pitchFamily="34" charset="0"/>
              </a:rPr>
              <a:t>Office (Business)</a:t>
            </a:r>
            <a: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  <a:t/>
            </a:r>
            <a:br>
              <a:rPr lang="en-US" sz="3600" dirty="0">
                <a:solidFill>
                  <a:srgbClr val="10106A"/>
                </a:solidFill>
                <a:latin typeface="Arial Black" panose="020B0A04020102020204" pitchFamily="34" charset="0"/>
              </a:rPr>
            </a:br>
            <a:r>
              <a:rPr lang="en-US" sz="3600" dirty="0" smtClean="0">
                <a:solidFill>
                  <a:srgbClr val="10106A"/>
                </a:solidFill>
                <a:latin typeface="Arial Black" panose="020B0A04020102020204" pitchFamily="34" charset="0"/>
              </a:rPr>
              <a:t>11-000-251-340-91</a:t>
            </a:r>
            <a:endParaRPr lang="en-US" sz="3600" dirty="0">
              <a:solidFill>
                <a:srgbClr val="10106A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0215733"/>
              </p:ext>
            </p:extLst>
          </p:nvPr>
        </p:nvGraphicFramePr>
        <p:xfrm>
          <a:off x="838200" y="1825625"/>
          <a:ext cx="10515600" cy="1112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515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 Total - $33,000.00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Budget,</a:t>
                      </a:r>
                      <a:r>
                        <a:rPr lang="en-US" baseline="0" dirty="0" smtClean="0"/>
                        <a:t> Payroll, Personnel Software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/>
                        <a:t>Asset, Inventory Management Software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97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4068" y="1077"/>
            <a:ext cx="12192000" cy="5175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27262"/>
            <a:ext cx="12192000" cy="80102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10106A"/>
                </a:solidFill>
                <a:latin typeface="Arial Black" panose="020B0A04020102020204" pitchFamily="34" charset="0"/>
              </a:rPr>
              <a:t>Technology Fund 11 Accounts Summary</a:t>
            </a:r>
            <a:endParaRPr lang="en-US" dirty="0">
              <a:solidFill>
                <a:srgbClr val="10106A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6351242"/>
              </p:ext>
            </p:extLst>
          </p:nvPr>
        </p:nvGraphicFramePr>
        <p:xfrm>
          <a:off x="396631" y="572467"/>
          <a:ext cx="11391900" cy="62739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278380"/>
                <a:gridCol w="2278380"/>
                <a:gridCol w="2278380"/>
                <a:gridCol w="2278380"/>
                <a:gridCol w="2278380"/>
              </a:tblGrid>
              <a:tr h="593951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2013-2014</a:t>
                      </a:r>
                    </a:p>
                    <a:p>
                      <a:r>
                        <a:rPr lang="en-US" dirty="0" smtClean="0"/>
                        <a:t>Adjusted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2014-2015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Adjusted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2015-2016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Proposed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Change </a:t>
                      </a:r>
                      <a:endParaRPr lang="en-US" dirty="0"/>
                    </a:p>
                  </a:txBody>
                  <a:tcPr/>
                </a:tc>
              </a:tr>
              <a:tr h="3394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Professional Services</a:t>
                      </a: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11-000-252-320-91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$109,038.00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$136,024.00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$110,800.00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14-15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-18.54%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/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($25,224.00)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13-14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1.62% / $1762.00</a:t>
                      </a:r>
                    </a:p>
                  </a:txBody>
                  <a:tcPr/>
                </a:tc>
              </a:tr>
              <a:tr h="848501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Purch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Tech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Services</a:t>
                      </a: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11-000-252-340-91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$224,546.00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$258,081.00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$484,001.00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14-15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87.54% / $225,920.00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13-14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115.55% /$259,455.00</a:t>
                      </a:r>
                    </a:p>
                  </a:txBody>
                  <a:tcPr/>
                </a:tc>
              </a:tr>
              <a:tr h="59395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Supplies</a:t>
                      </a: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11-000-252-600-91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$34,000.00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$35,719.99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$60,051.00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14-15</a:t>
                      </a:r>
                      <a:r>
                        <a:rPr lang="en-US" sz="1400" kern="1200" dirty="0" smtClean="0">
                          <a:solidFill>
                            <a:srgbClr val="005C2A"/>
                          </a:solidFill>
                          <a:latin typeface="+mn-lt"/>
                          <a:ea typeface="+mn-ea"/>
                          <a:cs typeface="+mn-cs"/>
                        </a:rPr>
                        <a:t> 68.12% / $24,331.01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13-14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 76.62% / $26,051.00</a:t>
                      </a:r>
                    </a:p>
                  </a:txBody>
                  <a:tcPr/>
                </a:tc>
              </a:tr>
              <a:tr h="593951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Licenses/Software</a:t>
                      </a:r>
                    </a:p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11-190-100-320-91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$371,716.00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$311,346.00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$293,341.00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14-15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-5.78% / ($18,005.00)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13-14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-21.08% /($78,375.00)</a:t>
                      </a:r>
                    </a:p>
                  </a:txBody>
                  <a:tcPr/>
                </a:tc>
              </a:tr>
              <a:tr h="59395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Gen Supply/Technology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11-190-100-610-91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$575,000.00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$36,000.00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($346,951</a:t>
                      </a:r>
                      <a:r>
                        <a:rPr lang="en-US" sz="1000" baseline="0" dirty="0" smtClean="0"/>
                        <a:t> before lease payment)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(14-15 before lease </a:t>
                      </a:r>
                      <a:r>
                        <a:rPr lang="en-US" sz="1000" dirty="0" smtClean="0">
                          <a:solidFill>
                            <a:srgbClr val="005C2A"/>
                          </a:solidFill>
                        </a:rPr>
                        <a:t> 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payment</a:t>
                      </a:r>
                      <a:r>
                        <a:rPr lang="en-US" sz="1000" dirty="0" smtClean="0">
                          <a:solidFill>
                            <a:srgbClr val="005C2A"/>
                          </a:solidFill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5C2A"/>
                          </a:solidFill>
                        </a:rPr>
                        <a:t>9.71% / $33,701</a:t>
                      </a:r>
                      <a:r>
                        <a:rPr lang="en-US" sz="1000" dirty="0" smtClean="0">
                          <a:solidFill>
                            <a:srgbClr val="10106A"/>
                          </a:solidFill>
                        </a:rPr>
                        <a:t>)</a:t>
                      </a:r>
                    </a:p>
                    <a:p>
                      <a:pPr algn="l"/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$380,652.00</a:t>
                      </a:r>
                    </a:p>
                    <a:p>
                      <a:pPr algn="l"/>
                      <a:r>
                        <a:rPr lang="en-US" sz="1000" dirty="0" smtClean="0"/>
                        <a:t>($120,000 previously in building funds)</a:t>
                      </a:r>
                    </a:p>
                    <a:p>
                      <a:pPr algn="l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14-15</a:t>
                      </a:r>
                      <a:r>
                        <a:rPr lang="en-US" sz="1400" kern="1200" dirty="0" smtClean="0">
                          <a:solidFill>
                            <a:srgbClr val="005C2A"/>
                          </a:solidFill>
                          <a:latin typeface="+mn-lt"/>
                          <a:ea typeface="+mn-ea"/>
                          <a:cs typeface="+mn-cs"/>
                        </a:rPr>
                        <a:t> 957.37% /$344,652.00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(14-15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w/o building funds </a:t>
                      </a:r>
                      <a:r>
                        <a:rPr lang="en-US" sz="1000" baseline="0" dirty="0" smtClean="0">
                          <a:solidFill>
                            <a:srgbClr val="005C2A"/>
                          </a:solidFill>
                        </a:rPr>
                        <a:t>624%/$224,652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14-15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before lease w/o building fund          </a:t>
                      </a:r>
                      <a:r>
                        <a:rPr lang="en-US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-24.87%/($86,299)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13-14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-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33.08%/($194,348)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13-14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w/o building fund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-54.67%/($314,348)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</a:tr>
              <a:tr h="5631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14-15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before lease w/o building fund          </a:t>
                      </a:r>
                      <a:r>
                        <a:rPr lang="en-US" sz="1400" kern="1200" baseline="0" dirty="0" smtClean="0">
                          <a:solidFill>
                            <a:srgbClr val="005C2A"/>
                          </a:solidFill>
                          <a:latin typeface="+mn-lt"/>
                          <a:ea typeface="+mn-ea"/>
                          <a:cs typeface="+mn-cs"/>
                        </a:rPr>
                        <a:t>11.10%/$120,723.01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13-14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w/o building funds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-8.02%/($105,455)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$1,314,300.00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$777,170.99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($1,088,121.99</a:t>
                      </a:r>
                      <a:r>
                        <a:rPr lang="en-US" sz="1000" baseline="0" dirty="0" smtClean="0"/>
                        <a:t> before lease payment)</a:t>
                      </a:r>
                      <a:endParaRPr lang="en-US" sz="1000" dirty="0" smtClean="0"/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$1,328,845.00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($120,000 previously in building funds)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14-15</a:t>
                      </a:r>
                      <a:r>
                        <a:rPr lang="en-US" sz="1400" kern="1200" dirty="0" smtClean="0">
                          <a:solidFill>
                            <a:srgbClr val="005C2A"/>
                          </a:solidFill>
                          <a:latin typeface="+mn-lt"/>
                          <a:ea typeface="+mn-ea"/>
                          <a:cs typeface="+mn-cs"/>
                        </a:rPr>
                        <a:t> 70.99% </a:t>
                      </a:r>
                      <a:r>
                        <a:rPr lang="en-US" sz="1400" kern="1200" baseline="0" dirty="0" smtClean="0">
                          <a:solidFill>
                            <a:srgbClr val="005C2A"/>
                          </a:solidFill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400" kern="1200" dirty="0" smtClean="0">
                          <a:solidFill>
                            <a:srgbClr val="005C2A"/>
                          </a:solidFill>
                          <a:latin typeface="+mn-lt"/>
                          <a:ea typeface="+mn-ea"/>
                          <a:cs typeface="+mn-cs"/>
                        </a:rPr>
                        <a:t>$551,674.01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(14-15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w/o building funds </a:t>
                      </a:r>
                      <a:r>
                        <a:rPr lang="en-US" sz="1000" baseline="0" dirty="0" smtClean="0">
                          <a:solidFill>
                            <a:srgbClr val="005C2A"/>
                          </a:solidFill>
                        </a:rPr>
                        <a:t>55.54%/$431,674.01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14-15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before lease w/o building fund          </a:t>
                      </a:r>
                      <a:r>
                        <a:rPr lang="en-US" sz="1000" kern="1200" baseline="0" dirty="0" smtClean="0">
                          <a:solidFill>
                            <a:srgbClr val="005C2A"/>
                          </a:solidFill>
                          <a:latin typeface="+mn-lt"/>
                          <a:ea typeface="+mn-ea"/>
                          <a:cs typeface="+mn-cs"/>
                        </a:rPr>
                        <a:t>11.10%/$120,723.01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13-14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005C2A"/>
                          </a:solidFill>
                        </a:rPr>
                        <a:t>1.11% / $14,545.00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13-14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w/o building funds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-8.02%/($105,455)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23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1415</Words>
  <Application>Microsoft Office PowerPoint</Application>
  <PresentationFormat>Widescreen</PresentationFormat>
  <Paragraphs>411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 Black</vt:lpstr>
      <vt:lpstr>Arial Rounded MT Bold</vt:lpstr>
      <vt:lpstr>Calibri</vt:lpstr>
      <vt:lpstr>Calibri Light</vt:lpstr>
      <vt:lpstr>Times New Roman</vt:lpstr>
      <vt:lpstr>Office Theme</vt:lpstr>
      <vt:lpstr> </vt:lpstr>
      <vt:lpstr>2015-2016 Budget</vt:lpstr>
      <vt:lpstr>New Technology Accounts Summary</vt:lpstr>
      <vt:lpstr>Purchased Services Guidance 11-000-218-390-91</vt:lpstr>
      <vt:lpstr>Purchased Services Special Education 11-000-219-592-91</vt:lpstr>
      <vt:lpstr>Purchased Services Curriculum 11-000-221-320-91</vt:lpstr>
      <vt:lpstr>Purchased Services Central Office 11-000-230-340-91</vt:lpstr>
      <vt:lpstr>Purchased Services Central Office (Business) 11-000-251-340-91</vt:lpstr>
      <vt:lpstr>Technology Fund 11 Accounts Summary</vt:lpstr>
      <vt:lpstr>Professional Services 11-000-252-320-91</vt:lpstr>
      <vt:lpstr>Purchased Technical Services 11-000-252-340-91</vt:lpstr>
      <vt:lpstr>Supplies 11-000-252-600-91</vt:lpstr>
      <vt:lpstr>Technology Licenses/Software 11-190-100-320-91</vt:lpstr>
      <vt:lpstr> Gen Supply/Technology 11-190-100-610-91 </vt:lpstr>
      <vt:lpstr>Technology Fund 12 Accounts Summary</vt:lpstr>
      <vt:lpstr>    Tech Plan/Instr Eq 12-000-100-731-91    </vt:lpstr>
      <vt:lpstr> Tech Plan Non-Instr 12-000-100-732-91 </vt:lpstr>
      <vt:lpstr>Lease Accounts Summary</vt:lpstr>
      <vt:lpstr>   Lease Payment 11-190-100-440-91   </vt:lpstr>
      <vt:lpstr>Total Technology Accounts Summary</vt:lpstr>
      <vt:lpstr>Recommendation to Upgrade Phone System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Glock-Molloy, Eric</dc:creator>
  <cp:lastModifiedBy>Glock-Molloy, Eric</cp:lastModifiedBy>
  <cp:revision>101</cp:revision>
  <dcterms:created xsi:type="dcterms:W3CDTF">2014-09-01T23:48:51Z</dcterms:created>
  <dcterms:modified xsi:type="dcterms:W3CDTF">2015-02-03T17:18:00Z</dcterms:modified>
</cp:coreProperties>
</file>