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9" r:id="rId3"/>
    <p:sldId id="310" r:id="rId4"/>
    <p:sldId id="311" r:id="rId5"/>
    <p:sldId id="312" r:id="rId6"/>
    <p:sldId id="351" r:id="rId7"/>
    <p:sldId id="355" r:id="rId8"/>
    <p:sldId id="395" r:id="rId9"/>
    <p:sldId id="399" r:id="rId10"/>
    <p:sldId id="398" r:id="rId11"/>
    <p:sldId id="315" r:id="rId12"/>
    <p:sldId id="349" r:id="rId13"/>
    <p:sldId id="269" r:id="rId14"/>
    <p:sldId id="397" r:id="rId15"/>
    <p:sldId id="354" r:id="rId16"/>
    <p:sldId id="396" r:id="rId17"/>
    <p:sldId id="290" r:id="rId18"/>
    <p:sldId id="275" r:id="rId19"/>
    <p:sldId id="268" r:id="rId20"/>
    <p:sldId id="276" r:id="rId21"/>
    <p:sldId id="277" r:id="rId22"/>
    <p:sldId id="257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93899" autoAdjust="0"/>
  </p:normalViewPr>
  <p:slideViewPr>
    <p:cSldViewPr>
      <p:cViewPr varScale="1">
        <p:scale>
          <a:sx n="55" d="100"/>
          <a:sy n="55" d="100"/>
        </p:scale>
        <p:origin x="830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6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-11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1461BDF-AE04-4FBF-B4B6-1CE02ADDFA11}" type="datetimeFigureOut">
              <a:rPr lang="en-US" smtClean="0"/>
              <a:t>12/21/2016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C896DBB-BBCE-4A75-8097-E1A16C7D7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5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2FCE2C89-B6B3-48F7-90BB-31E192DD84AD}" type="datetimeFigureOut">
              <a:rPr lang="en-US" smtClean="0"/>
              <a:t>12/21/2016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20C10AB0-3F41-4D52-8CC4-F042F0520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2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56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92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63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1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35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08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21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65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39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3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2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8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4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02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07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5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0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6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7319E4-F3AE-49FB-A4EA-DA6DABE28C1C}" type="datetimeFigureOut">
              <a:rPr lang="en-US" smtClean="0"/>
              <a:t>12/21/2016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9E4-F3AE-49FB-A4EA-DA6DABE28C1C}" type="datetimeFigureOut">
              <a:rPr lang="en-US" smtClean="0"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9E4-F3AE-49FB-A4EA-DA6DABE28C1C}" type="datetimeFigureOut">
              <a:rPr lang="en-US" smtClean="0"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9E4-F3AE-49FB-A4EA-DA6DABE28C1C}" type="datetimeFigureOut">
              <a:rPr lang="en-US" smtClean="0"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9E4-F3AE-49FB-A4EA-DA6DABE28C1C}" type="datetimeFigureOut">
              <a:rPr lang="en-US" smtClean="0"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9E4-F3AE-49FB-A4EA-DA6DABE28C1C}" type="datetimeFigureOut">
              <a:rPr lang="en-US" smtClean="0"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9E4-F3AE-49FB-A4EA-DA6DABE28C1C}" type="datetimeFigureOut">
              <a:rPr lang="en-US" smtClean="0"/>
              <a:t>12/21/2016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9E4-F3AE-49FB-A4EA-DA6DABE28C1C}" type="datetimeFigureOut">
              <a:rPr lang="en-US" smtClean="0"/>
              <a:t>12/21/2016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9E4-F3AE-49FB-A4EA-DA6DABE28C1C}" type="datetimeFigureOut">
              <a:rPr lang="en-US" smtClean="0"/>
              <a:t>12/21/2016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67319E4-F3AE-49FB-A4EA-DA6DABE28C1C}" type="datetimeFigureOut">
              <a:rPr lang="en-US" smtClean="0"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7319E4-F3AE-49FB-A4EA-DA6DABE28C1C}" type="datetimeFigureOut">
              <a:rPr lang="en-US" smtClean="0"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7319E4-F3AE-49FB-A4EA-DA6DABE28C1C}" type="datetimeFigureOut">
              <a:rPr lang="en-US" smtClean="0"/>
              <a:t>12/21/2016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0010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Sayreville Board of Education Business Meeting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1199704"/>
          </a:xfrm>
        </p:spPr>
        <p:txBody>
          <a:bodyPr/>
          <a:lstStyle/>
          <a:p>
            <a:pPr algn="ctr"/>
            <a:r>
              <a:rPr lang="en-US" dirty="0" smtClean="0"/>
              <a:t>Tuesday, December 20, 2016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8145"/>
            <a:ext cx="8839200" cy="20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05000" y="1905000"/>
            <a:ext cx="6858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6019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Monthly Technology Work-Order Report</a:t>
            </a:r>
          </a:p>
          <a:p>
            <a:r>
              <a:rPr lang="en-US" sz="3200" dirty="0"/>
              <a:t>Monthly Maintenance Work-Order Reports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CORRESPONDENCE</a:t>
            </a:r>
          </a:p>
        </p:txBody>
      </p:sp>
    </p:spTree>
    <p:extLst>
      <p:ext uri="{BB962C8B-B14F-4D97-AF65-F5344CB8AC3E}">
        <p14:creationId xmlns:p14="http://schemas.microsoft.com/office/powerpoint/2010/main" val="35354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Minutes of the Regular Meeting and Executive Session of </a:t>
            </a:r>
            <a:r>
              <a:rPr lang="en-US" dirty="0" smtClean="0"/>
              <a:t>December 6, 2016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effectLst/>
              </a:rPr>
              <a:t>APPROVAL OF MINUTES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85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Autofit/>
          </a:bodyPr>
          <a:lstStyle/>
          <a:p>
            <a:r>
              <a:rPr lang="en-US" sz="2600" dirty="0"/>
              <a:t>A – VISION 2030 FINANCE &amp; </a:t>
            </a:r>
            <a:r>
              <a:rPr lang="en-US" sz="2600" dirty="0" smtClean="0"/>
              <a:t>INFRASTRUCTURE</a:t>
            </a:r>
          </a:p>
          <a:p>
            <a:pPr lvl="1"/>
            <a:r>
              <a:rPr lang="en-US" sz="2200" dirty="0" smtClean="0"/>
              <a:t>#12 Approval of </a:t>
            </a:r>
            <a:r>
              <a:rPr lang="en-US" sz="2200" dirty="0"/>
              <a:t>n</a:t>
            </a:r>
            <a:r>
              <a:rPr lang="en-US" sz="2200" dirty="0" smtClean="0"/>
              <a:t>on </a:t>
            </a:r>
            <a:r>
              <a:rPr lang="en-US" sz="2200" dirty="0"/>
              <a:t>p</a:t>
            </a:r>
            <a:r>
              <a:rPr lang="en-US" sz="2200" dirty="0" smtClean="0"/>
              <a:t>ublic school technology purchases on page 3.</a:t>
            </a:r>
          </a:p>
          <a:p>
            <a:pPr lvl="1"/>
            <a:r>
              <a:rPr lang="en-US" sz="2200" dirty="0" smtClean="0"/>
              <a:t>#13 Approval of a</a:t>
            </a:r>
            <a:r>
              <a:rPr lang="en-US" dirty="0" smtClean="0"/>
              <a:t> </a:t>
            </a:r>
            <a:r>
              <a:rPr lang="en-US" dirty="0"/>
              <a:t>tuition contract with South Brunswick Board of Education for student I.D. # 4125011302 to attend Bright Beginnings Learning Center at a prorated cost of $66,445.00 for the 2016-17 school year, effective September 28, </a:t>
            </a:r>
            <a:r>
              <a:rPr lang="en-US" dirty="0" smtClean="0"/>
              <a:t>2016 on page 3.</a:t>
            </a:r>
            <a:endParaRPr lang="en-US" sz="2200" dirty="0" smtClean="0"/>
          </a:p>
          <a:p>
            <a:pPr lvl="1"/>
            <a:r>
              <a:rPr lang="en-US" sz="2200" dirty="0" smtClean="0"/>
              <a:t>#14-15 Approval of resolutions </a:t>
            </a:r>
            <a:r>
              <a:rPr lang="en-US" dirty="0" smtClean="0"/>
              <a:t>to </a:t>
            </a:r>
            <a:r>
              <a:rPr lang="en-US" dirty="0"/>
              <a:t>refund all or a portion of the outstanding callable Refunding School Bonds, Series 2007 of the School District issued in the original principal amount of $10,000,000 and dated January 4, </a:t>
            </a:r>
            <a:r>
              <a:rPr lang="en-US" dirty="0" smtClean="0"/>
              <a:t>2007 on pages 3-13.</a:t>
            </a:r>
            <a:endParaRPr lang="en-US" sz="2200" dirty="0" smtClean="0"/>
          </a:p>
          <a:p>
            <a:pPr lvl="1"/>
            <a:r>
              <a:rPr lang="en-US" sz="2200" dirty="0" smtClean="0"/>
              <a:t>#16 &amp;21 Approval </a:t>
            </a:r>
            <a:r>
              <a:rPr lang="en-US" sz="2200" dirty="0"/>
              <a:t>of </a:t>
            </a:r>
            <a:r>
              <a:rPr lang="en-US" sz="2200" dirty="0" smtClean="0"/>
              <a:t>several building </a:t>
            </a:r>
            <a:r>
              <a:rPr lang="en-US" sz="2200" dirty="0"/>
              <a:t>permits, some for a fee in accordance with the district Use of </a:t>
            </a:r>
            <a:r>
              <a:rPr lang="en-US" sz="2200" dirty="0" smtClean="0"/>
              <a:t>Facilities Fee Schedule </a:t>
            </a:r>
            <a:r>
              <a:rPr lang="en-US" sz="2200" dirty="0"/>
              <a:t>on </a:t>
            </a:r>
            <a:r>
              <a:rPr lang="en-US" sz="2200" dirty="0" smtClean="0"/>
              <a:t>pages 13-14 and the Addendum.</a:t>
            </a:r>
            <a:endParaRPr lang="en-US" sz="2200" dirty="0"/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192"/>
            <a:ext cx="8229600" cy="44500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SUPERINTENDENT’S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HIGHLIGHTS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8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400800"/>
          </a:xfrm>
        </p:spPr>
        <p:txBody>
          <a:bodyPr>
            <a:noAutofit/>
          </a:bodyPr>
          <a:lstStyle/>
          <a:p>
            <a:r>
              <a:rPr lang="en-US" sz="2600" dirty="0"/>
              <a:t>A – VISION 2030 FINANCE &amp; </a:t>
            </a:r>
            <a:r>
              <a:rPr lang="en-US" sz="2600" dirty="0" smtClean="0"/>
              <a:t>INFRASTRUCTURE</a:t>
            </a:r>
          </a:p>
          <a:p>
            <a:pPr lvl="1"/>
            <a:r>
              <a:rPr lang="en-US" sz="2200" dirty="0" smtClean="0"/>
              <a:t>#17 Approval of </a:t>
            </a:r>
            <a:r>
              <a:rPr lang="en-US" dirty="0"/>
              <a:t>Joint Transportation Agreements </a:t>
            </a:r>
            <a:r>
              <a:rPr lang="en-US" dirty="0" smtClean="0"/>
              <a:t>with the Perth Amboy and South Amboy Boards of Education for </a:t>
            </a:r>
            <a:r>
              <a:rPr lang="en-US" dirty="0"/>
              <a:t>school year </a:t>
            </a:r>
            <a:r>
              <a:rPr lang="en-US" dirty="0" smtClean="0"/>
              <a:t>2016-2017 on page 14.</a:t>
            </a:r>
          </a:p>
          <a:p>
            <a:pPr lvl="1"/>
            <a:r>
              <a:rPr lang="en-US" sz="2200" dirty="0" smtClean="0"/>
              <a:t>#18 Approval of the cancellation of a bus route to the Cranford Achievement Academy for the 2016-17 school year on page 14.</a:t>
            </a:r>
          </a:p>
          <a:p>
            <a:pPr lvl="1"/>
            <a:r>
              <a:rPr lang="en-US" sz="2200" dirty="0" smtClean="0"/>
              <a:t>#19 &amp; 22 </a:t>
            </a:r>
            <a:r>
              <a:rPr lang="en-US" sz="2200" dirty="0"/>
              <a:t>Approval of </a:t>
            </a:r>
            <a:r>
              <a:rPr lang="en-US" sz="2200" dirty="0" smtClean="0"/>
              <a:t>student </a:t>
            </a:r>
            <a:r>
              <a:rPr lang="en-US" sz="2200" dirty="0"/>
              <a:t>trips with transportation costs on pages </a:t>
            </a:r>
            <a:r>
              <a:rPr lang="en-US" sz="2200" dirty="0" smtClean="0"/>
              <a:t>14-15 and the Addendum.</a:t>
            </a:r>
            <a:endParaRPr lang="en-US" sz="2200" dirty="0"/>
          </a:p>
          <a:p>
            <a:pPr lvl="1"/>
            <a:r>
              <a:rPr lang="en-US" sz="2200" dirty="0" smtClean="0"/>
              <a:t>#20 Approval </a:t>
            </a:r>
            <a:r>
              <a:rPr lang="en-US" sz="2200" dirty="0"/>
              <a:t>of </a:t>
            </a:r>
            <a:r>
              <a:rPr lang="en-US" sz="2200" dirty="0" smtClean="0"/>
              <a:t>bedside tutoring for three students who are hospitalized, and to purchase assistive communication technology on page 15.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085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</p:spPr>
        <p:txBody>
          <a:bodyPr>
            <a:normAutofit/>
          </a:bodyPr>
          <a:lstStyle/>
          <a:p>
            <a:r>
              <a:rPr lang="en-US" sz="3200" b="1" dirty="0"/>
              <a:t>B – VISION 2030 STUDENT </a:t>
            </a:r>
            <a:r>
              <a:rPr lang="en-US" sz="3200" b="1" dirty="0" smtClean="0"/>
              <a:t>ACHIEVEMENT</a:t>
            </a:r>
          </a:p>
          <a:p>
            <a:pPr lvl="1"/>
            <a:r>
              <a:rPr lang="en-US" sz="2800" dirty="0" smtClean="0"/>
              <a:t>#1 Approval of the admission </a:t>
            </a:r>
            <a:r>
              <a:rPr lang="en-US" sz="2800" dirty="0"/>
              <a:t>of </a:t>
            </a:r>
            <a:r>
              <a:rPr lang="en-US" sz="2800" dirty="0" smtClean="0"/>
              <a:t>a Kindergarten </a:t>
            </a:r>
            <a:r>
              <a:rPr lang="en-US" sz="2800" dirty="0"/>
              <a:t>Student ID#296095 to Wilson Elementary </a:t>
            </a:r>
            <a:r>
              <a:rPr lang="en-US" sz="2800" dirty="0" smtClean="0"/>
              <a:t>School on page 15.</a:t>
            </a:r>
          </a:p>
          <a:p>
            <a:pPr lvl="1"/>
            <a:r>
              <a:rPr lang="en-US" sz="2800" dirty="0" smtClean="0"/>
              <a:t>#2 Approval of </a:t>
            </a:r>
            <a:r>
              <a:rPr lang="en-US" sz="2800" dirty="0"/>
              <a:t>new courses for the 2017-2018 school </a:t>
            </a:r>
            <a:r>
              <a:rPr lang="en-US" sz="2800" dirty="0" smtClean="0"/>
              <a:t>year on page 15.</a:t>
            </a:r>
          </a:p>
          <a:p>
            <a:pPr lvl="2"/>
            <a:r>
              <a:rPr lang="en-US" sz="2800" dirty="0" smtClean="0"/>
              <a:t>Foundations </a:t>
            </a:r>
            <a:r>
              <a:rPr lang="en-US" sz="2800" dirty="0"/>
              <a:t>of Math and Science 10 </a:t>
            </a:r>
          </a:p>
          <a:p>
            <a:pPr lvl="2"/>
            <a:r>
              <a:rPr lang="en-US" sz="2800" dirty="0" smtClean="0"/>
              <a:t>Foundations </a:t>
            </a:r>
            <a:r>
              <a:rPr lang="en-US" sz="2800" dirty="0"/>
              <a:t>of Language Arts and Social Studies 10</a:t>
            </a:r>
          </a:p>
          <a:p>
            <a:pPr lvl="1"/>
            <a:r>
              <a:rPr lang="en-US" sz="2800" dirty="0" smtClean="0"/>
              <a:t>#3-13 Approval of a co-curricular  trips and activities on pages 15-16. </a:t>
            </a:r>
            <a:endParaRPr lang="en-US" sz="2800" dirty="0"/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marL="109728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26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#1 Approval of the </a:t>
            </a:r>
            <a:r>
              <a:rPr lang="en-US" sz="2400" dirty="0" smtClean="0"/>
              <a:t>December </a:t>
            </a:r>
            <a:r>
              <a:rPr lang="en-US" sz="2400" dirty="0"/>
              <a:t>2016 HIB Report, including any investigations and/or recommendations for action provided by the Superintendent on pages </a:t>
            </a:r>
            <a:r>
              <a:rPr lang="en-US" sz="2400" dirty="0" smtClean="0"/>
              <a:t>17-18.</a:t>
            </a:r>
            <a:endParaRPr lang="en-US" sz="2400" dirty="0"/>
          </a:p>
          <a:p>
            <a:pPr lvl="1"/>
            <a:r>
              <a:rPr lang="en-US" sz="2400" dirty="0"/>
              <a:t>#2 Approval of several revised policies and regulations for a </a:t>
            </a:r>
            <a:r>
              <a:rPr lang="en-US" sz="2400" dirty="0" smtClean="0"/>
              <a:t>Second </a:t>
            </a:r>
            <a:r>
              <a:rPr lang="en-US" sz="2400" dirty="0"/>
              <a:t>Reading on </a:t>
            </a:r>
            <a:r>
              <a:rPr lang="en-US" sz="2400" dirty="0" smtClean="0"/>
              <a:t>page 18. </a:t>
            </a:r>
            <a:endParaRPr lang="en-US" sz="2400" dirty="0"/>
          </a:p>
          <a:p>
            <a:pPr lvl="2"/>
            <a:r>
              <a:rPr lang="en-US" sz="2200" dirty="0"/>
              <a:t>Regulation R1330		- Use of School Facilities</a:t>
            </a:r>
          </a:p>
          <a:p>
            <a:pPr lvl="2"/>
            <a:r>
              <a:rPr lang="en-US" sz="2200" dirty="0"/>
              <a:t>	Policy 4112.2			- Certification</a:t>
            </a:r>
          </a:p>
          <a:p>
            <a:pPr lvl="2"/>
            <a:r>
              <a:rPr lang="en-US" sz="2200" dirty="0"/>
              <a:t>	Policy 4112.4			- Employee Health</a:t>
            </a:r>
          </a:p>
          <a:p>
            <a:pPr lvl="2"/>
            <a:r>
              <a:rPr lang="en-US" sz="2200" dirty="0"/>
              <a:t>	Policy 4212.4			- Employee Health</a:t>
            </a:r>
          </a:p>
          <a:p>
            <a:pPr lvl="2"/>
            <a:r>
              <a:rPr lang="en-US" sz="2200" dirty="0"/>
              <a:t>	Policy 4112.6			- Personnel Records</a:t>
            </a:r>
          </a:p>
          <a:p>
            <a:pPr lvl="2"/>
            <a:r>
              <a:rPr lang="en-US" sz="2200" dirty="0"/>
              <a:t>	Policy 4212.6			- Personnel Records</a:t>
            </a:r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</a:rPr>
              <a:t>C – VISION 2030 Governance</a:t>
            </a:r>
            <a:br>
              <a:rPr lang="en-US" sz="3200" dirty="0">
                <a:solidFill>
                  <a:schemeClr val="tx1"/>
                </a:solidFill>
                <a:effectLst/>
              </a:rPr>
            </a:br>
            <a:endParaRPr lang="en-US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67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"/>
            <a:ext cx="9220200" cy="80010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000" dirty="0"/>
              <a:t>D – VISION 2030 </a:t>
            </a:r>
            <a:r>
              <a:rPr lang="en-US" sz="2000" dirty="0" smtClean="0"/>
              <a:t>PERSONNEL</a:t>
            </a:r>
          </a:p>
          <a:p>
            <a:pPr lvl="1"/>
            <a:r>
              <a:rPr lang="en-US" sz="2000" dirty="0" smtClean="0"/>
              <a:t>#1&amp; 12-13 Approval of the </a:t>
            </a:r>
            <a:r>
              <a:rPr lang="en-US" sz="2000" dirty="0"/>
              <a:t>resignation of </a:t>
            </a:r>
            <a:r>
              <a:rPr lang="en-US" sz="2000" dirty="0" smtClean="0"/>
              <a:t>a physical education/health teacher </a:t>
            </a:r>
            <a:r>
              <a:rPr lang="en-US" sz="2000" dirty="0"/>
              <a:t>at </a:t>
            </a:r>
            <a:r>
              <a:rPr lang="en-US" sz="2000" dirty="0" smtClean="0"/>
              <a:t>SMS, a special education teacher at SWMHS, and a cafeteria manager at SWMHS on page 19 and the Addendum.</a:t>
            </a:r>
          </a:p>
          <a:p>
            <a:pPr lvl="1"/>
            <a:r>
              <a:rPr lang="en-US" sz="2000" dirty="0" smtClean="0"/>
              <a:t> #2-3 Approval of several leave </a:t>
            </a:r>
            <a:r>
              <a:rPr lang="en-US" sz="2000" dirty="0"/>
              <a:t>of </a:t>
            </a:r>
            <a:r>
              <a:rPr lang="en-US" sz="2000" dirty="0" smtClean="0"/>
              <a:t>absences </a:t>
            </a:r>
            <a:r>
              <a:rPr lang="en-US" sz="2000" dirty="0"/>
              <a:t>and </a:t>
            </a:r>
            <a:r>
              <a:rPr lang="en-US" sz="2000" dirty="0" smtClean="0"/>
              <a:t>modifications to previously approved LOAs for the 2016-17 and one for the 2017-18 school year on pages 19-20.</a:t>
            </a:r>
          </a:p>
          <a:p>
            <a:pPr lvl="1"/>
            <a:r>
              <a:rPr lang="en-US" sz="2000" dirty="0" smtClean="0"/>
              <a:t>#8 &amp; 15 Approval to hire one tenure track teacher, one replacement teacher, and three replacement guidance counselors for the 2016-17 school year on page 21 and the Addendum.</a:t>
            </a:r>
          </a:p>
          <a:p>
            <a:pPr lvl="1"/>
            <a:r>
              <a:rPr lang="en-US" sz="2000" dirty="0" smtClean="0"/>
              <a:t>#9 </a:t>
            </a:r>
            <a:r>
              <a:rPr lang="en-US" sz="2000" smtClean="0"/>
              <a:t>&amp;17-18 </a:t>
            </a:r>
            <a:r>
              <a:rPr lang="en-US" sz="2000" dirty="0" smtClean="0"/>
              <a:t>Approval to hire five substitute teachers and two substitute part-time paraprofessionals for </a:t>
            </a:r>
            <a:r>
              <a:rPr lang="en-US" sz="2000" dirty="0"/>
              <a:t>the 2016-17 school year on page </a:t>
            </a:r>
            <a:r>
              <a:rPr lang="en-US" sz="2000" dirty="0" smtClean="0"/>
              <a:t>22 and the Addendum.</a:t>
            </a:r>
          </a:p>
          <a:p>
            <a:pPr lvl="1"/>
            <a:r>
              <a:rPr lang="en-US" sz="2000" dirty="0" smtClean="0"/>
              <a:t>#10 approval of professional days on pages 22-24.</a:t>
            </a:r>
          </a:p>
          <a:p>
            <a:pPr lvl="1"/>
            <a:r>
              <a:rPr lang="en-US" sz="2000" dirty="0" smtClean="0"/>
              <a:t>#11 Approval of several </a:t>
            </a:r>
            <a:r>
              <a:rPr lang="en-US" sz="2000" dirty="0"/>
              <a:t>teachers to work as Sayreville University </a:t>
            </a:r>
            <a:r>
              <a:rPr lang="en-US" sz="2000" dirty="0" smtClean="0"/>
              <a:t>presenters during the 2016-17 school year on page 24-25.</a:t>
            </a:r>
          </a:p>
          <a:p>
            <a:pPr lvl="1"/>
            <a:r>
              <a:rPr lang="en-US" sz="2000" dirty="0" smtClean="0"/>
              <a:t>#16 Approval to hire two part time paraprofessionals and one bus aide on the Addendum. 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393192" lvl="1" indent="0">
              <a:buNone/>
            </a:pP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573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– VISION 2030 FINANCE &amp; INFRASTRUCTURE</a:t>
            </a:r>
            <a:endParaRPr lang="en-US" dirty="0"/>
          </a:p>
          <a:p>
            <a:pPr lvl="1"/>
            <a:r>
              <a:rPr lang="en-US" b="1" u="sng" dirty="0"/>
              <a:t>Discussion Item:  Committee </a:t>
            </a:r>
            <a:r>
              <a:rPr lang="en-US" b="1" u="sng" dirty="0" smtClean="0"/>
              <a:t>Report</a:t>
            </a:r>
          </a:p>
          <a:p>
            <a:r>
              <a:rPr lang="en-US" b="1" dirty="0"/>
              <a:t>B – VISION 2030 STUDENT ACHIEVEMENT</a:t>
            </a:r>
            <a:endParaRPr lang="en-US" dirty="0"/>
          </a:p>
          <a:p>
            <a:pPr lvl="1"/>
            <a:r>
              <a:rPr lang="en-US" b="1" u="sng" dirty="0"/>
              <a:t>Discussion Item :  Committee Report</a:t>
            </a:r>
            <a:endParaRPr lang="en-US" dirty="0"/>
          </a:p>
          <a:p>
            <a:r>
              <a:rPr lang="en-US" b="1" dirty="0" smtClean="0"/>
              <a:t>C </a:t>
            </a:r>
            <a:r>
              <a:rPr lang="en-US" b="1" dirty="0"/>
              <a:t>– VISION 2030 GOVERNANCE</a:t>
            </a:r>
            <a:endParaRPr lang="en-US" dirty="0"/>
          </a:p>
          <a:p>
            <a:pPr lvl="1"/>
            <a:r>
              <a:rPr lang="en-US" b="1" u="sng" dirty="0"/>
              <a:t>Discussion Item :  Committee </a:t>
            </a:r>
            <a:r>
              <a:rPr lang="en-US" b="1" u="sng" dirty="0" smtClean="0"/>
              <a:t>Report</a:t>
            </a:r>
          </a:p>
          <a:p>
            <a:r>
              <a:rPr lang="en-US" b="1" dirty="0"/>
              <a:t>D – VISION 2030 PERSONNEL</a:t>
            </a:r>
            <a:endParaRPr lang="en-US" dirty="0"/>
          </a:p>
          <a:p>
            <a:pPr lvl="1"/>
            <a:r>
              <a:rPr lang="en-US" b="1" u="sng" dirty="0"/>
              <a:t>Discussion Item :  Committee Report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OF SUPERINTENDENT’S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ONTO BOE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PARTICIPATION (AGENDA ITEMS ONLY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)*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TO ORDER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SUPERINTENDENT’S REPORT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APPROVAL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– VISION 2030 FINANCE AND INFRASTRUCTURE</a:t>
            </a:r>
            <a:endParaRPr lang="en-US" dirty="0"/>
          </a:p>
          <a:p>
            <a:r>
              <a:rPr lang="en-US" b="1" dirty="0"/>
              <a:t> </a:t>
            </a:r>
            <a:r>
              <a:rPr lang="en-US" b="1" dirty="0" smtClean="0"/>
              <a:t>B </a:t>
            </a:r>
            <a:r>
              <a:rPr lang="en-US" b="1" dirty="0"/>
              <a:t>– VISION 2030 STUDENT ACHIEVEMENT</a:t>
            </a:r>
            <a:endParaRPr lang="en-US" dirty="0"/>
          </a:p>
          <a:p>
            <a:r>
              <a:rPr lang="en-US" b="1" dirty="0"/>
              <a:t> C</a:t>
            </a:r>
            <a:r>
              <a:rPr lang="en-US" b="1" dirty="0" smtClean="0"/>
              <a:t> </a:t>
            </a:r>
            <a:r>
              <a:rPr lang="en-US" b="1" dirty="0"/>
              <a:t>– VISION 2030 GOVERNANCE</a:t>
            </a:r>
            <a:endParaRPr lang="en-US" dirty="0"/>
          </a:p>
          <a:p>
            <a:r>
              <a:rPr lang="en-US" b="1" dirty="0"/>
              <a:t> </a:t>
            </a:r>
            <a:r>
              <a:rPr lang="en-US" b="1" dirty="0" smtClean="0"/>
              <a:t>D </a:t>
            </a:r>
            <a:r>
              <a:rPr lang="en-US" b="1" dirty="0"/>
              <a:t>– VISION 2030 PERSONNEL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28800"/>
            <a:ext cx="7772400" cy="1067762"/>
          </a:xfrm>
        </p:spPr>
        <p:txBody>
          <a:bodyPr/>
          <a:lstStyle/>
          <a:p>
            <a:pPr algn="ctr"/>
            <a:r>
              <a:rPr lang="en-US" dirty="0" smtClean="0"/>
              <a:t>Upcoming Meeting 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00400"/>
            <a:ext cx="8229600" cy="25146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Tuesday</a:t>
            </a:r>
            <a:r>
              <a:rPr lang="en-US" sz="2800" dirty="0"/>
              <a:t>, </a:t>
            </a:r>
            <a:r>
              <a:rPr lang="en-US" sz="2800" dirty="0" smtClean="0"/>
              <a:t>January 3, 2017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endParaRPr lang="en-US" dirty="0"/>
          </a:p>
          <a:p>
            <a:pPr lvl="0" algn="l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5735"/>
            <a:ext cx="8763000" cy="19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PLEDGE TO THE FLAG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Take notice this public meeting of the Sayreville Board of Education was e-mailed to The Home News Tribune and the Star Ledger in accordance with Chapter 231, Public Law 1975.  Further in accordance with N.J.S.A. 10:4-6 to 10:4-21, a copy of this notice was posted outside the Board Secretary's Office and a copy was also filed with the Clerk of the Borough of Sayreville.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NOTICE</a:t>
            </a:r>
          </a:p>
        </p:txBody>
      </p:sp>
    </p:spTree>
    <p:extLst>
      <p:ext uri="{BB962C8B-B14F-4D97-AF65-F5344CB8AC3E}">
        <p14:creationId xmlns:p14="http://schemas.microsoft.com/office/powerpoint/2010/main" val="20981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 CALL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COUNCIL REPORT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Zachary Corby</a:t>
            </a:r>
          </a:p>
        </p:txBody>
      </p:sp>
    </p:spTree>
    <p:extLst>
      <p:ext uri="{BB962C8B-B14F-4D97-AF65-F5344CB8AC3E}">
        <p14:creationId xmlns:p14="http://schemas.microsoft.com/office/powerpoint/2010/main" val="16309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Football Champions – K. Ciak &amp; J. Walsh</a:t>
            </a:r>
          </a:p>
          <a:p>
            <a:pPr lvl="0"/>
            <a:r>
              <a:rPr lang="en-US" dirty="0" err="1"/>
              <a:t>iSTEAM</a:t>
            </a:r>
            <a:r>
              <a:rPr lang="en-US" dirty="0"/>
              <a:t> – Sergeant First Class Johnson</a:t>
            </a:r>
          </a:p>
          <a:p>
            <a:r>
              <a:rPr lang="en-US" dirty="0"/>
              <a:t>2017-18 Cafeteria Budget – S. Jenkins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Congratulations to our Group IV North 2 State Football Champions and Coach of the Year!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2108753"/>
            <a:ext cx="4419968" cy="2139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11156"/>
            <a:ext cx="4224867" cy="2119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4248150"/>
            <a:ext cx="4463037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67" y="4248150"/>
            <a:ext cx="4639733" cy="2609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67" y="2108753"/>
            <a:ext cx="4606603" cy="213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17115</TotalTime>
  <Words>757</Words>
  <Application>Microsoft Office PowerPoint</Application>
  <PresentationFormat>On-screen Show (4:3)</PresentationFormat>
  <Paragraphs>129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Sayreville Board of Education Business Meeting</vt:lpstr>
      <vt:lpstr>CALL TO ORDER</vt:lpstr>
      <vt:lpstr>PLEDGE TO THE FLAG</vt:lpstr>
      <vt:lpstr>PUBLIC NOTICE</vt:lpstr>
      <vt:lpstr>ROLL CALL</vt:lpstr>
      <vt:lpstr>STUDENT COUNCIL REPORT</vt:lpstr>
      <vt:lpstr>PRESENTATIONS</vt:lpstr>
      <vt:lpstr>Congratulations to our Group IV North 2 State Football Champions and Coach of the Year!</vt:lpstr>
      <vt:lpstr>PowerPoint Presentation</vt:lpstr>
      <vt:lpstr>PowerPoint Presentation</vt:lpstr>
      <vt:lpstr>CORRESPONDENCE</vt:lpstr>
      <vt:lpstr>APPROVAL OF MINUTES</vt:lpstr>
      <vt:lpstr>SUPERINTENDENT’S REPORT HIGHLIGHTS </vt:lpstr>
      <vt:lpstr>PowerPoint Presentation</vt:lpstr>
      <vt:lpstr>PowerPoint Presentation</vt:lpstr>
      <vt:lpstr>C – VISION 2030 Governance </vt:lpstr>
      <vt:lpstr>PowerPoint Presentation</vt:lpstr>
      <vt:lpstr>MOVEMENT OF SUPERINTENDENT’S REPORT ONTO BOE AGENDA</vt:lpstr>
      <vt:lpstr>PUBLIC PARTICIPATION (AGENDA ITEMS ONLY)*</vt:lpstr>
      <vt:lpstr>SUPERINTENDENT’S REPORT APPROVAL</vt:lpstr>
      <vt:lpstr>PUBLIC PARTICIPATION</vt:lpstr>
      <vt:lpstr>Upcoming Meeting Dates</vt:lpstr>
    </vt:vector>
  </TitlesOfParts>
  <Company>Sayreville Board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Technology Department</dc:creator>
  <cp:lastModifiedBy>Labbe, Richard</cp:lastModifiedBy>
  <cp:revision>475</cp:revision>
  <cp:lastPrinted>2016-10-25T11:02:26Z</cp:lastPrinted>
  <dcterms:created xsi:type="dcterms:W3CDTF">2014-07-11T12:56:06Z</dcterms:created>
  <dcterms:modified xsi:type="dcterms:W3CDTF">2016-12-21T12:52:59Z</dcterms:modified>
</cp:coreProperties>
</file>