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9" r:id="rId3"/>
    <p:sldId id="310" r:id="rId4"/>
    <p:sldId id="311" r:id="rId5"/>
    <p:sldId id="312" r:id="rId6"/>
    <p:sldId id="351" r:id="rId7"/>
    <p:sldId id="406" r:id="rId8"/>
    <p:sldId id="408" r:id="rId9"/>
    <p:sldId id="409" r:id="rId10"/>
    <p:sldId id="315" r:id="rId11"/>
    <p:sldId id="349" r:id="rId12"/>
    <p:sldId id="269" r:id="rId13"/>
    <p:sldId id="407" r:id="rId14"/>
    <p:sldId id="354" r:id="rId15"/>
    <p:sldId id="396" r:id="rId16"/>
    <p:sldId id="290" r:id="rId17"/>
    <p:sldId id="275" r:id="rId18"/>
    <p:sldId id="268" r:id="rId19"/>
    <p:sldId id="276" r:id="rId20"/>
    <p:sldId id="277" r:id="rId21"/>
    <p:sldId id="257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871" autoAdjust="0"/>
    <p:restoredTop sz="93899" autoAdjust="0"/>
  </p:normalViewPr>
  <p:slideViewPr>
    <p:cSldViewPr>
      <p:cViewPr varScale="1">
        <p:scale>
          <a:sx n="68" d="100"/>
          <a:sy n="68" d="100"/>
        </p:scale>
        <p:origin x="5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6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-11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31461BDF-AE04-4FBF-B4B6-1CE02ADDFA11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7C896DBB-BBCE-4A75-8097-E1A16C7D7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5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1727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2FCE2C89-B6B3-48F7-90BB-31E192DD84AD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47" tIns="48324" rIns="96647" bIns="483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20C10AB0-3F41-4D52-8CC4-F042F0520F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828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56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1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835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808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021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565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39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3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2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80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43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024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707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69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0927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10AB0-3F41-4D52-8CC4-F042F0520F9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18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67319E4-F3AE-49FB-A4EA-DA6DABE28C1C}" type="datetimeFigureOut">
              <a:rPr lang="en-US" smtClean="0"/>
              <a:t>4/2/2017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722D65C-1663-47AC-896D-5D9683B839BC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0010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Sayreville Board of Education Business Meeting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85800" y="3962400"/>
            <a:ext cx="7772400" cy="1199704"/>
          </a:xfrm>
        </p:spPr>
        <p:txBody>
          <a:bodyPr/>
          <a:lstStyle/>
          <a:p>
            <a:pPr algn="ctr"/>
            <a:r>
              <a:rPr lang="en-US" dirty="0" smtClean="0"/>
              <a:t>Tuesday, </a:t>
            </a:r>
            <a:r>
              <a:rPr lang="en-US" dirty="0" smtClean="0"/>
              <a:t>March </a:t>
            </a:r>
            <a:r>
              <a:rPr lang="en-US" dirty="0" smtClean="0"/>
              <a:t>21, 2017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8145"/>
            <a:ext cx="8839200" cy="204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Monthly Technology Work-Order Report</a:t>
            </a:r>
          </a:p>
          <a:p>
            <a:r>
              <a:rPr lang="en-US" sz="3200" dirty="0"/>
              <a:t>Monthly Maintenance Work-Order Reports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CORRESPONDENCE</a:t>
            </a:r>
          </a:p>
        </p:txBody>
      </p:sp>
    </p:spTree>
    <p:extLst>
      <p:ext uri="{BB962C8B-B14F-4D97-AF65-F5344CB8AC3E}">
        <p14:creationId xmlns:p14="http://schemas.microsoft.com/office/powerpoint/2010/main" val="353549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Approval of the Regular &amp; Executive Session of </a:t>
            </a:r>
            <a:r>
              <a:rPr lang="en-US" dirty="0" smtClean="0"/>
              <a:t>March </a:t>
            </a:r>
            <a:r>
              <a:rPr lang="en-US" dirty="0"/>
              <a:t>7, 2017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0" dirty="0" smtClean="0">
                <a:effectLst/>
              </a:rPr>
              <a:t>APPROVAL OF MINUTES</a:t>
            </a:r>
            <a:endParaRPr lang="en-US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3854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r>
              <a:rPr lang="en-US" sz="2100" b="1" dirty="0"/>
              <a:t>A – VISION 2030 FINANCE &amp; </a:t>
            </a:r>
            <a:r>
              <a:rPr lang="en-US" sz="2100" b="1" dirty="0" smtClean="0"/>
              <a:t>INFRASTRUCTURE</a:t>
            </a:r>
          </a:p>
          <a:p>
            <a:pPr lvl="1"/>
            <a:r>
              <a:rPr lang="en-US" sz="2100" dirty="0" smtClean="0"/>
              <a:t>#12 Approval of the </a:t>
            </a:r>
            <a:r>
              <a:rPr lang="en-US" sz="2100" dirty="0"/>
              <a:t>purchasing of awards and plaques for the Board of Education awards for 2017 Graduation and Senior Awards Night, and the printing of the commencement programs</a:t>
            </a:r>
            <a:r>
              <a:rPr lang="en-US" sz="2100" dirty="0" smtClean="0"/>
              <a:t> on page 3.</a:t>
            </a:r>
          </a:p>
          <a:p>
            <a:pPr lvl="1"/>
            <a:r>
              <a:rPr lang="en-US" sz="2100" dirty="0" smtClean="0"/>
              <a:t>#13  Approval of </a:t>
            </a:r>
            <a:r>
              <a:rPr lang="en-US" sz="2100" dirty="0"/>
              <a:t>Erin Hill, Business Administrator/Board Secretary, </a:t>
            </a:r>
            <a:r>
              <a:rPr lang="en-US" sz="2100" dirty="0" smtClean="0"/>
              <a:t>to attend NJASBO </a:t>
            </a:r>
            <a:r>
              <a:rPr lang="en-US" sz="2100" dirty="0"/>
              <a:t>Conference in Atlantic City from June 7, 2017 through June 9, </a:t>
            </a:r>
            <a:r>
              <a:rPr lang="en-US" sz="2100" dirty="0" smtClean="0"/>
              <a:t>2017 on page 3.</a:t>
            </a:r>
          </a:p>
          <a:p>
            <a:pPr lvl="1"/>
            <a:r>
              <a:rPr lang="en-US" sz="2100" dirty="0" smtClean="0"/>
              <a:t>#14 Approval of </a:t>
            </a:r>
            <a:r>
              <a:rPr lang="en-US" sz="2100" dirty="0"/>
              <a:t>a tuition contract with </a:t>
            </a:r>
            <a:r>
              <a:rPr lang="en-US" sz="2100" dirty="0" smtClean="0"/>
              <a:t>the South </a:t>
            </a:r>
            <a:r>
              <a:rPr lang="en-US" sz="2100" dirty="0"/>
              <a:t>Amboy Board of Education (sending) and the Sayreville Board of Education for </a:t>
            </a:r>
            <a:r>
              <a:rPr lang="en-US" sz="2100" dirty="0" smtClean="0"/>
              <a:t>a student to </a:t>
            </a:r>
            <a:r>
              <a:rPr lang="en-US" sz="2100" dirty="0"/>
              <a:t>attend the </a:t>
            </a:r>
            <a:r>
              <a:rPr lang="en-US" sz="2100" dirty="0" err="1"/>
              <a:t>Arleth</a:t>
            </a:r>
            <a:r>
              <a:rPr lang="en-US" sz="2100" dirty="0"/>
              <a:t> Elementary School MD Kindergarten class at </a:t>
            </a:r>
            <a:r>
              <a:rPr lang="en-US" sz="2100" dirty="0" smtClean="0"/>
              <a:t>a prorated annual tuition </a:t>
            </a:r>
            <a:r>
              <a:rPr lang="en-US" sz="2100" dirty="0"/>
              <a:t>of $</a:t>
            </a:r>
            <a:r>
              <a:rPr lang="en-US" sz="2100" dirty="0" smtClean="0"/>
              <a:t>27,521 </a:t>
            </a:r>
            <a:r>
              <a:rPr lang="en-US" sz="2100" dirty="0"/>
              <a:t>for the </a:t>
            </a:r>
            <a:r>
              <a:rPr lang="en-US" sz="2100" dirty="0" smtClean="0"/>
              <a:t>remainder of 2016-17 </a:t>
            </a:r>
            <a:r>
              <a:rPr lang="en-US" sz="2100" dirty="0"/>
              <a:t>school </a:t>
            </a:r>
            <a:r>
              <a:rPr lang="en-US" sz="2100" dirty="0" smtClean="0"/>
              <a:t>year on page 3.</a:t>
            </a:r>
          </a:p>
          <a:p>
            <a:pPr lvl="1"/>
            <a:r>
              <a:rPr lang="en-US" sz="2100" dirty="0" smtClean="0"/>
              <a:t>#15 </a:t>
            </a:r>
            <a:r>
              <a:rPr lang="en-US" sz="2100" dirty="0"/>
              <a:t>Approval of several building permits, some for a fee in accordance with the district Use of Facilities Fee Schedule on pages </a:t>
            </a:r>
            <a:r>
              <a:rPr lang="en-US" sz="2100" dirty="0" smtClean="0"/>
              <a:t>3-4.</a:t>
            </a:r>
          </a:p>
          <a:p>
            <a:pPr lvl="1"/>
            <a:r>
              <a:rPr lang="en-US" sz="2100" dirty="0" smtClean="0"/>
              <a:t>#16 Approval </a:t>
            </a:r>
            <a:r>
              <a:rPr lang="en-US" sz="2100" dirty="0"/>
              <a:t>of </a:t>
            </a:r>
            <a:r>
              <a:rPr lang="en-US" sz="2100" dirty="0" smtClean="0"/>
              <a:t>a negotiated </a:t>
            </a:r>
            <a:r>
              <a:rPr lang="en-US" sz="2100" dirty="0"/>
              <a:t>joint transportation contract </a:t>
            </a:r>
            <a:r>
              <a:rPr lang="en-US" sz="2100" dirty="0" smtClean="0"/>
              <a:t>with South Amboy for </a:t>
            </a:r>
            <a:r>
              <a:rPr lang="en-US" sz="2100" dirty="0"/>
              <a:t>school year 2016-2017</a:t>
            </a:r>
            <a:r>
              <a:rPr lang="en-US" sz="2100" dirty="0" smtClean="0"/>
              <a:t> on </a:t>
            </a:r>
            <a:r>
              <a:rPr lang="en-US" sz="2100" dirty="0"/>
              <a:t>page </a:t>
            </a:r>
            <a:r>
              <a:rPr lang="en-US" sz="2100" dirty="0" smtClean="0"/>
              <a:t>5.</a:t>
            </a:r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 smtClean="0"/>
          </a:p>
          <a:p>
            <a:pPr lvl="1"/>
            <a:endParaRPr lang="en-US" sz="2100" dirty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pPr lvl="1"/>
            <a:endParaRPr lang="en-US" sz="2100" dirty="0" smtClean="0"/>
          </a:p>
          <a:p>
            <a:endParaRPr lang="en-US" sz="2100" dirty="0"/>
          </a:p>
          <a:p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445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SUPERINTENDENT’S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HIGHLIGHTS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88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6400800"/>
          </a:xfrm>
        </p:spPr>
        <p:txBody>
          <a:bodyPr>
            <a:noAutofit/>
          </a:bodyPr>
          <a:lstStyle/>
          <a:p>
            <a:r>
              <a:rPr lang="en-US" sz="2400" b="1" dirty="0"/>
              <a:t>A – VISION 2030 FINANCE &amp; </a:t>
            </a:r>
            <a:r>
              <a:rPr lang="en-US" sz="2400" b="1" dirty="0" smtClean="0"/>
              <a:t>INFRASTRUCTURE</a:t>
            </a:r>
          </a:p>
          <a:p>
            <a:pPr lvl="1"/>
            <a:r>
              <a:rPr lang="en-US" sz="2400" dirty="0" smtClean="0"/>
              <a:t>#17-18 </a:t>
            </a:r>
            <a:r>
              <a:rPr lang="en-US" sz="2400" dirty="0"/>
              <a:t>Approval of </a:t>
            </a:r>
            <a:r>
              <a:rPr lang="en-US" sz="2400" dirty="0" smtClean="0"/>
              <a:t>several student </a:t>
            </a:r>
            <a:r>
              <a:rPr lang="en-US" sz="2400" dirty="0"/>
              <a:t>trips with transportation </a:t>
            </a:r>
            <a:r>
              <a:rPr lang="en-US" sz="2400" dirty="0" smtClean="0"/>
              <a:t>costs and a revision to a previously approved trip on </a:t>
            </a:r>
            <a:r>
              <a:rPr lang="en-US" sz="2400" dirty="0"/>
              <a:t>pages </a:t>
            </a:r>
            <a:r>
              <a:rPr lang="en-US" sz="2400" dirty="0" smtClean="0"/>
              <a:t>5-6.</a:t>
            </a:r>
            <a:endParaRPr lang="en-US" sz="2400" dirty="0"/>
          </a:p>
          <a:p>
            <a:pPr lvl="1"/>
            <a:r>
              <a:rPr lang="en-US" sz="2400" dirty="0" smtClean="0"/>
              <a:t>#19 Approval of one private </a:t>
            </a:r>
            <a:r>
              <a:rPr lang="en-US" sz="2400" dirty="0"/>
              <a:t>out of district tuition </a:t>
            </a:r>
            <a:r>
              <a:rPr lang="en-US" sz="2400" dirty="0" smtClean="0"/>
              <a:t>contract </a:t>
            </a:r>
            <a:r>
              <a:rPr lang="en-US" sz="2400" dirty="0"/>
              <a:t>for </a:t>
            </a:r>
            <a:r>
              <a:rPr lang="en-US" sz="2400" dirty="0" smtClean="0"/>
              <a:t>a student </a:t>
            </a:r>
            <a:r>
              <a:rPr lang="en-US" sz="2400" dirty="0"/>
              <a:t>with a disability</a:t>
            </a:r>
            <a:r>
              <a:rPr lang="en-US" sz="2400" dirty="0" smtClean="0"/>
              <a:t>, bedside </a:t>
            </a:r>
            <a:r>
              <a:rPr lang="en-US" sz="2400" dirty="0"/>
              <a:t>tutoring for a hospitalized </a:t>
            </a:r>
            <a:r>
              <a:rPr lang="en-US" sz="2400" dirty="0" smtClean="0"/>
              <a:t>student, and para professional services for students participating in after school activities at SMS, as well as those participating in the Spring Unified Sports Basketball season on page 6.</a:t>
            </a:r>
          </a:p>
          <a:p>
            <a:pPr lvl="1"/>
            <a:r>
              <a:rPr lang="en-US" sz="2400" dirty="0" smtClean="0"/>
              <a:t>#20 Approval to </a:t>
            </a:r>
            <a:r>
              <a:rPr lang="en-US" dirty="0" smtClean="0"/>
              <a:t>withdraw </a:t>
            </a:r>
            <a:r>
              <a:rPr lang="en-US" dirty="0"/>
              <a:t>$</a:t>
            </a:r>
            <a:r>
              <a:rPr lang="en-US" dirty="0" smtClean="0"/>
              <a:t>360,000 from </a:t>
            </a:r>
            <a:r>
              <a:rPr lang="en-US" dirty="0"/>
              <a:t>Capital Reserve </a:t>
            </a:r>
            <a:r>
              <a:rPr lang="en-US" dirty="0" smtClean="0"/>
              <a:t>for the purpose of renovating the cluster </a:t>
            </a:r>
            <a:r>
              <a:rPr lang="en-US" dirty="0"/>
              <a:t>classrooms at </a:t>
            </a:r>
            <a:r>
              <a:rPr lang="en-US" dirty="0" smtClean="0"/>
              <a:t>the Truman </a:t>
            </a:r>
            <a:r>
              <a:rPr lang="en-US" dirty="0"/>
              <a:t>Elementary </a:t>
            </a:r>
            <a:r>
              <a:rPr lang="en-US" dirty="0" smtClean="0"/>
              <a:t>School on the Addendum.</a:t>
            </a:r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"/>
            <a:ext cx="8229600" cy="445008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SUPERINTENDENT’S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HIGHLIGHTS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96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144000" cy="6705600"/>
          </a:xfrm>
        </p:spPr>
        <p:txBody>
          <a:bodyPr>
            <a:normAutofit/>
          </a:bodyPr>
          <a:lstStyle/>
          <a:p>
            <a:r>
              <a:rPr lang="en-US" sz="3200" b="1" dirty="0"/>
              <a:t>B – VISION 2030 STUDENT </a:t>
            </a:r>
            <a:r>
              <a:rPr lang="en-US" sz="3200" b="1" dirty="0" smtClean="0"/>
              <a:t>ACHIEVEMENT</a:t>
            </a:r>
          </a:p>
          <a:p>
            <a:pPr lvl="1"/>
            <a:r>
              <a:rPr lang="en-US" sz="3200" dirty="0" smtClean="0"/>
              <a:t>#1-3 Approval of co-curricular activities on page 7. </a:t>
            </a:r>
            <a:endParaRPr lang="en-US" sz="3200" dirty="0"/>
          </a:p>
          <a:p>
            <a:pPr lvl="1"/>
            <a:endParaRPr lang="en-US" sz="3200" dirty="0" smtClean="0"/>
          </a:p>
          <a:p>
            <a:pPr lvl="1"/>
            <a:endParaRPr lang="en-US" sz="3200" dirty="0" smtClean="0"/>
          </a:p>
          <a:p>
            <a:pPr marL="109728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261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 lvl="1"/>
            <a:r>
              <a:rPr lang="en-US" sz="3200" strike="sngStrike" dirty="0" smtClean="0"/>
              <a:t>#1 Approval of the </a:t>
            </a:r>
            <a:r>
              <a:rPr lang="en-US" sz="3200" strike="sngStrike" dirty="0"/>
              <a:t>second and final reading of Policy/Exhibit E5141.21 and Regulation R5141.21, Administering Medication</a:t>
            </a:r>
            <a:r>
              <a:rPr lang="en-US" sz="3200" strike="sngStrike" dirty="0" smtClean="0"/>
              <a:t> on page 7. </a:t>
            </a:r>
            <a:r>
              <a:rPr lang="en-US" sz="3200" b="1" dirty="0" smtClean="0"/>
              <a:t>(Withdraw)</a:t>
            </a:r>
            <a:endParaRPr lang="en-US" sz="3200" b="1" dirty="0"/>
          </a:p>
          <a:p>
            <a:pPr lvl="1"/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  <a:effectLst/>
              </a:rPr>
              <a:t>C – VISION 2030 Governance</a:t>
            </a:r>
            <a:br>
              <a:rPr lang="en-US" sz="3200" dirty="0">
                <a:solidFill>
                  <a:schemeClr val="tx1"/>
                </a:solidFill>
                <a:effectLst/>
              </a:rPr>
            </a:br>
            <a:endParaRPr lang="en-US" sz="32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467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9220200" cy="685800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1900" dirty="0"/>
              <a:t>D – VISION 2030 </a:t>
            </a:r>
            <a:r>
              <a:rPr lang="en-US" sz="1900" dirty="0" smtClean="0"/>
              <a:t>PERSONNEL</a:t>
            </a:r>
          </a:p>
          <a:p>
            <a:pPr lvl="1"/>
            <a:r>
              <a:rPr lang="en-US" sz="1900" dirty="0" smtClean="0"/>
              <a:t>#1-2 &amp;12  Acceptance of the retirements of </a:t>
            </a:r>
            <a:r>
              <a:rPr lang="en-US" sz="1900" dirty="0"/>
              <a:t>Stephen Fischer, Physical Education/Health Teacher at Wilson Elementary </a:t>
            </a:r>
            <a:r>
              <a:rPr lang="en-US" sz="1900" dirty="0" smtClean="0"/>
              <a:t>School and </a:t>
            </a:r>
            <a:r>
              <a:rPr lang="en-US" sz="1900" dirty="0"/>
              <a:t>Lorraine </a:t>
            </a:r>
            <a:r>
              <a:rPr lang="en-US" sz="1900" dirty="0" err="1"/>
              <a:t>Lukowski</a:t>
            </a:r>
            <a:r>
              <a:rPr lang="en-US" sz="1900" dirty="0"/>
              <a:t>, Art Teacher at Wilson Elementary </a:t>
            </a:r>
            <a:r>
              <a:rPr lang="en-US" sz="1900" dirty="0" smtClean="0"/>
              <a:t>School, effective </a:t>
            </a:r>
            <a:r>
              <a:rPr lang="en-US" sz="1900" dirty="0"/>
              <a:t>July 1, </a:t>
            </a:r>
            <a:r>
              <a:rPr lang="en-US" sz="1900" dirty="0" smtClean="0"/>
              <a:t>2017 and </a:t>
            </a:r>
            <a:r>
              <a:rPr lang="en-US" sz="1900" dirty="0"/>
              <a:t>Julia McKenna, Resource Teacher for the District, effective April 1, 2017</a:t>
            </a:r>
            <a:r>
              <a:rPr lang="en-US" sz="1900" dirty="0" smtClean="0"/>
              <a:t>on page 7 and the Addendum.</a:t>
            </a:r>
          </a:p>
          <a:p>
            <a:pPr lvl="1"/>
            <a:r>
              <a:rPr lang="en-US" sz="1900" dirty="0" smtClean="0"/>
              <a:t>#3-4 Approval of the </a:t>
            </a:r>
            <a:r>
              <a:rPr lang="en-US" sz="1900" dirty="0"/>
              <a:t>resignation of </a:t>
            </a:r>
            <a:r>
              <a:rPr lang="en-US" sz="1900" dirty="0" smtClean="0"/>
              <a:t>the Administrative </a:t>
            </a:r>
            <a:r>
              <a:rPr lang="en-US" sz="1900" dirty="0"/>
              <a:t>Secretary in the Central Registration Department and Substitute Coordinator</a:t>
            </a:r>
            <a:r>
              <a:rPr lang="en-US" sz="1900" dirty="0" smtClean="0"/>
              <a:t> and a </a:t>
            </a:r>
            <a:r>
              <a:rPr lang="en-US" sz="1900" dirty="0"/>
              <a:t>CO-OP Student working in the Library at the </a:t>
            </a:r>
            <a:r>
              <a:rPr lang="en-US" sz="1900" dirty="0" err="1"/>
              <a:t>Samsel</a:t>
            </a:r>
            <a:r>
              <a:rPr lang="en-US" sz="1900" dirty="0"/>
              <a:t> Upper Elementary </a:t>
            </a:r>
            <a:r>
              <a:rPr lang="en-US" sz="1900" dirty="0" smtClean="0"/>
              <a:t>School on page 8.</a:t>
            </a:r>
          </a:p>
          <a:p>
            <a:pPr lvl="1"/>
            <a:r>
              <a:rPr lang="en-US" sz="1900" dirty="0" smtClean="0"/>
              <a:t> #5-6 &amp; 13 Approval of several leave </a:t>
            </a:r>
            <a:r>
              <a:rPr lang="en-US" sz="1900" dirty="0"/>
              <a:t>of </a:t>
            </a:r>
            <a:r>
              <a:rPr lang="en-US" sz="1900" dirty="0" smtClean="0"/>
              <a:t>absences </a:t>
            </a:r>
            <a:r>
              <a:rPr lang="en-US" sz="1900" dirty="0"/>
              <a:t>and </a:t>
            </a:r>
            <a:r>
              <a:rPr lang="en-US" sz="1900" dirty="0" smtClean="0"/>
              <a:t>modifications to previously approved LOAs for the 2016-17 and 2017-18 school years on pages 8-9 and the Addendum.</a:t>
            </a:r>
          </a:p>
          <a:p>
            <a:pPr lvl="1"/>
            <a:r>
              <a:rPr lang="en-US" sz="1900" dirty="0" smtClean="0"/>
              <a:t>#7-8 &amp;15 Approval to hire a preschool teacher and two </a:t>
            </a:r>
            <a:r>
              <a:rPr lang="en-US" sz="1900" dirty="0"/>
              <a:t>Lunchroom/Playground </a:t>
            </a:r>
            <a:r>
              <a:rPr lang="en-US" sz="1900" dirty="0" smtClean="0"/>
              <a:t>Aides for the 2016-17 school year and a </a:t>
            </a:r>
            <a:r>
              <a:rPr lang="en-US" sz="1900" dirty="0"/>
              <a:t>replacement </a:t>
            </a:r>
            <a:r>
              <a:rPr lang="en-US" sz="1900" dirty="0" smtClean="0"/>
              <a:t>school counselor for the 2017-18 school year on page 9 and the Addendum.</a:t>
            </a:r>
          </a:p>
          <a:p>
            <a:pPr lvl="1"/>
            <a:r>
              <a:rPr lang="en-US" sz="1900" dirty="0" smtClean="0"/>
              <a:t>#9 Approval to restore </a:t>
            </a:r>
            <a:r>
              <a:rPr lang="en-US" sz="1900" dirty="0"/>
              <a:t>the 2016-2017 salary increment for </a:t>
            </a:r>
            <a:r>
              <a:rPr lang="en-US" sz="1900" dirty="0" smtClean="0"/>
              <a:t>an administrator </a:t>
            </a:r>
            <a:r>
              <a:rPr lang="en-US" sz="1900" dirty="0"/>
              <a:t>for the 2017-2018 school year, without back pay </a:t>
            </a:r>
            <a:r>
              <a:rPr lang="en-US" sz="1900" dirty="0" smtClean="0"/>
              <a:t>and </a:t>
            </a:r>
            <a:r>
              <a:rPr lang="en-US" sz="1900" dirty="0"/>
              <a:t>not </a:t>
            </a:r>
            <a:r>
              <a:rPr lang="en-US" sz="1900" dirty="0" smtClean="0"/>
              <a:t>retroactively, </a:t>
            </a:r>
            <a:r>
              <a:rPr lang="en-US" sz="1900" dirty="0"/>
              <a:t>effective July 1, </a:t>
            </a:r>
            <a:r>
              <a:rPr lang="en-US" sz="1900" dirty="0" smtClean="0"/>
              <a:t>2017 on page 9.</a:t>
            </a:r>
          </a:p>
          <a:p>
            <a:pPr lvl="1"/>
            <a:r>
              <a:rPr lang="en-US" sz="1900" dirty="0" smtClean="0"/>
              <a:t>#11 Approval of professional days on pages 10-12.</a:t>
            </a:r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marL="393192" lvl="1" indent="0">
              <a:buNone/>
            </a:pPr>
            <a:endParaRPr lang="en-US" sz="1900" dirty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  <a:p>
            <a:pPr lvl="1"/>
            <a:endParaRPr lang="en-US" sz="1900" dirty="0" smtClean="0"/>
          </a:p>
        </p:txBody>
      </p:sp>
    </p:spTree>
    <p:extLst>
      <p:ext uri="{BB962C8B-B14F-4D97-AF65-F5344CB8AC3E}">
        <p14:creationId xmlns:p14="http://schemas.microsoft.com/office/powerpoint/2010/main" val="33573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– VISION 2030 FINANCE &amp; INFRASTRUCTURE</a:t>
            </a:r>
            <a:endParaRPr lang="en-US" dirty="0"/>
          </a:p>
          <a:p>
            <a:pPr lvl="1"/>
            <a:r>
              <a:rPr lang="en-US" b="1" u="sng" dirty="0"/>
              <a:t>Discussion Item:  Committee </a:t>
            </a:r>
            <a:r>
              <a:rPr lang="en-US" b="1" u="sng" dirty="0" smtClean="0"/>
              <a:t>Report</a:t>
            </a:r>
          </a:p>
          <a:p>
            <a:r>
              <a:rPr lang="en-US" b="1" dirty="0"/>
              <a:t>B – VISION 2030 STUDENT ACHIEVEMENT</a:t>
            </a:r>
            <a:endParaRPr lang="en-US" dirty="0"/>
          </a:p>
          <a:p>
            <a:pPr lvl="1"/>
            <a:r>
              <a:rPr lang="en-US" b="1" u="sng" dirty="0"/>
              <a:t>Discussion Item :  Committee Report</a:t>
            </a:r>
            <a:endParaRPr lang="en-US" dirty="0"/>
          </a:p>
          <a:p>
            <a:r>
              <a:rPr lang="en-US" b="1" dirty="0" smtClean="0"/>
              <a:t>C </a:t>
            </a:r>
            <a:r>
              <a:rPr lang="en-US" b="1" dirty="0"/>
              <a:t>– VISION 2030 GOVERNANCE</a:t>
            </a:r>
            <a:endParaRPr lang="en-US" dirty="0"/>
          </a:p>
          <a:p>
            <a:pPr lvl="1"/>
            <a:r>
              <a:rPr lang="en-US" b="1" u="sng" dirty="0"/>
              <a:t>Discussion Item :  Committee </a:t>
            </a:r>
            <a:r>
              <a:rPr lang="en-US" b="1" u="sng" dirty="0" smtClean="0"/>
              <a:t>Report</a:t>
            </a:r>
          </a:p>
          <a:p>
            <a:r>
              <a:rPr lang="en-US" b="1" dirty="0"/>
              <a:t>D – VISION 2030 PERSONNEL</a:t>
            </a:r>
            <a:endParaRPr lang="en-US" dirty="0"/>
          </a:p>
          <a:p>
            <a:pPr lvl="1"/>
            <a:r>
              <a:rPr lang="en-US" b="1" u="sng" dirty="0"/>
              <a:t>Discussion Item :  Committee Report</a:t>
            </a:r>
            <a:r>
              <a:rPr lang="en-US" b="1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 OF SUPERINTENDENT’S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ONTO BOE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8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PARTICIPATION (AGENDA ITEMS ONLY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)*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6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SUPERINTENDENT’S REPORT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APPROVAL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 – VISION 2030 FINANCE AND INFRASTRUCTURE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B </a:t>
            </a:r>
            <a:r>
              <a:rPr lang="en-US" b="1" dirty="0"/>
              <a:t>– VISION 2030 STUDENT ACHIEVEMENT</a:t>
            </a:r>
            <a:endParaRPr lang="en-US" dirty="0"/>
          </a:p>
          <a:p>
            <a:r>
              <a:rPr lang="en-US" b="1" dirty="0"/>
              <a:t> C</a:t>
            </a:r>
            <a:r>
              <a:rPr lang="en-US" b="1" dirty="0" smtClean="0"/>
              <a:t> </a:t>
            </a:r>
            <a:r>
              <a:rPr lang="en-US" b="1" dirty="0"/>
              <a:t>– VISION 2030 GOVERNANCE</a:t>
            </a:r>
            <a:endParaRPr lang="en-US" dirty="0"/>
          </a:p>
          <a:p>
            <a:r>
              <a:rPr lang="en-US" b="1" dirty="0"/>
              <a:t> </a:t>
            </a:r>
            <a:r>
              <a:rPr lang="en-US" b="1" dirty="0" smtClean="0"/>
              <a:t>D </a:t>
            </a:r>
            <a:r>
              <a:rPr lang="en-US" b="1" dirty="0"/>
              <a:t>– VISION 2030 PERSONNEL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2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TO ORDER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7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4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828800"/>
            <a:ext cx="7772400" cy="1067762"/>
          </a:xfrm>
        </p:spPr>
        <p:txBody>
          <a:bodyPr/>
          <a:lstStyle/>
          <a:p>
            <a:pPr algn="ctr"/>
            <a:r>
              <a:rPr lang="en-US" dirty="0" smtClean="0"/>
              <a:t>Upcoming Meeting Dates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200400"/>
            <a:ext cx="8229600" cy="2514600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800" dirty="0" smtClean="0"/>
              <a:t>Tuesday, </a:t>
            </a:r>
            <a:r>
              <a:rPr lang="en-US" dirty="0" smtClean="0"/>
              <a:t>April 18, 2017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dirty="0" smtClean="0"/>
              <a:t>Tuesday, May 2, </a:t>
            </a:r>
            <a:r>
              <a:rPr lang="en-US" dirty="0"/>
              <a:t>2017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0" indent="-457200" algn="l">
              <a:buFont typeface="Wingdings" panose="05000000000000000000" pitchFamily="2" charset="2"/>
              <a:buChar char="Ø"/>
            </a:pPr>
            <a:endParaRPr lang="en-US" dirty="0"/>
          </a:p>
          <a:p>
            <a:pPr lvl="0" algn="l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735"/>
            <a:ext cx="8763000" cy="19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7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PLEDGE TO THE FLAG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4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Take notice this public meeting of the Sayreville Board of Education was e-mailed to The Home News Tribune and the Star Ledger in accordance with Chapter 231, Public Law 1975.  Further in accordance with N.J.S.A. 10:4-6 to 10:4-21, a copy of this notice was posted outside the Board Secretary's Office and a copy was also filed with the Clerk of the Borough of Sayreville.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NOTICE</a:t>
            </a:r>
          </a:p>
        </p:txBody>
      </p:sp>
    </p:spTree>
    <p:extLst>
      <p:ext uri="{BB962C8B-B14F-4D97-AF65-F5344CB8AC3E}">
        <p14:creationId xmlns:p14="http://schemas.microsoft.com/office/powerpoint/2010/main" val="209814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ROLL CALL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75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COUNCIL REPORT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Zachary Corby</a:t>
            </a:r>
          </a:p>
        </p:txBody>
      </p:sp>
    </p:spTree>
    <p:extLst>
      <p:ext uri="{BB962C8B-B14F-4D97-AF65-F5344CB8AC3E}">
        <p14:creationId xmlns:p14="http://schemas.microsoft.com/office/powerpoint/2010/main" val="16309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610600" cy="16428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3600" b="1" dirty="0" smtClean="0"/>
              <a:t>Let the Children Lead</a:t>
            </a:r>
            <a:endParaRPr lang="en-US" sz="3600" b="1" dirty="0"/>
          </a:p>
          <a:p>
            <a:r>
              <a:rPr lang="en-US" dirty="0" err="1"/>
              <a:t>Samsel</a:t>
            </a:r>
            <a:r>
              <a:rPr lang="en-US" dirty="0"/>
              <a:t> Kids' Reading CAFÉ – Ms. Coyle and Ms. </a:t>
            </a:r>
            <a:r>
              <a:rPr lang="en-US" dirty="0" err="1"/>
              <a:t>Aloisio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143000"/>
          </a:xfrm>
        </p:spPr>
        <p:txBody>
          <a:bodyPr/>
          <a:lstStyle/>
          <a:p>
            <a:pPr algn="ctr"/>
            <a:r>
              <a:rPr lang="en-US" dirty="0">
                <a:effectLst/>
              </a:rPr>
              <a:t>PRESENTATION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2837"/>
            <a:ext cx="9144000" cy="462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23409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4488047"/>
            <a:ext cx="4648200" cy="23982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1190"/>
            <a:ext cx="4419600" cy="23982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381026"/>
            <a:ext cx="2895600" cy="2049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409713"/>
            <a:ext cx="2895600" cy="2049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" y="38099"/>
            <a:ext cx="4029666" cy="22647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" y="2334664"/>
            <a:ext cx="3193330" cy="212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5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7"/>
            <a:ext cx="9144000" cy="3862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945860"/>
            <a:ext cx="4419600" cy="2912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5860"/>
            <a:ext cx="4648199" cy="291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8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18671</TotalTime>
  <Words>747</Words>
  <Application>Microsoft Office PowerPoint</Application>
  <PresentationFormat>On-screen Show (4:3)</PresentationFormat>
  <Paragraphs>119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Lucida Sans Unicode</vt:lpstr>
      <vt:lpstr>Verdana</vt:lpstr>
      <vt:lpstr>Wingdings</vt:lpstr>
      <vt:lpstr>Wingdings 2</vt:lpstr>
      <vt:lpstr>Wingdings 3</vt:lpstr>
      <vt:lpstr>Concourse</vt:lpstr>
      <vt:lpstr>Sayreville Board of Education Business Meeting</vt:lpstr>
      <vt:lpstr>CALL TO ORDER</vt:lpstr>
      <vt:lpstr>PLEDGE TO THE FLAG</vt:lpstr>
      <vt:lpstr>PUBLIC NOTICE</vt:lpstr>
      <vt:lpstr>ROLL CALL</vt:lpstr>
      <vt:lpstr>STUDENT COUNCIL REPORT</vt:lpstr>
      <vt:lpstr>PRESENTATION</vt:lpstr>
      <vt:lpstr>PowerPoint Presentation</vt:lpstr>
      <vt:lpstr>PowerPoint Presentation</vt:lpstr>
      <vt:lpstr>CORRESPONDENCE</vt:lpstr>
      <vt:lpstr>APPROVAL OF MINUTES</vt:lpstr>
      <vt:lpstr>SUPERINTENDENT’S REPORT HIGHLIGHTS </vt:lpstr>
      <vt:lpstr>SUPERINTENDENT’S REPORT HIGHLIGHTS </vt:lpstr>
      <vt:lpstr>PowerPoint Presentation</vt:lpstr>
      <vt:lpstr>C – VISION 2030 Governance </vt:lpstr>
      <vt:lpstr>PowerPoint Presentation</vt:lpstr>
      <vt:lpstr>MOVEMENT OF SUPERINTENDENT’S REPORT ONTO BOE AGENDA</vt:lpstr>
      <vt:lpstr>PUBLIC PARTICIPATION (AGENDA ITEMS ONLY)*</vt:lpstr>
      <vt:lpstr>SUPERINTENDENT’S REPORT APPROVAL</vt:lpstr>
      <vt:lpstr>PUBLIC PARTICIPATION</vt:lpstr>
      <vt:lpstr>Upcoming Meeting Dates</vt:lpstr>
    </vt:vector>
  </TitlesOfParts>
  <Company>Sayreville Board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Technology Department</dc:creator>
  <cp:lastModifiedBy>Labbe, Richard</cp:lastModifiedBy>
  <cp:revision>518</cp:revision>
  <cp:lastPrinted>2016-10-25T11:02:26Z</cp:lastPrinted>
  <dcterms:created xsi:type="dcterms:W3CDTF">2014-07-11T12:56:06Z</dcterms:created>
  <dcterms:modified xsi:type="dcterms:W3CDTF">2017-04-02T23:12:46Z</dcterms:modified>
</cp:coreProperties>
</file>