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309" r:id="rId3"/>
    <p:sldId id="310" r:id="rId4"/>
    <p:sldId id="311" r:id="rId5"/>
    <p:sldId id="312" r:id="rId6"/>
    <p:sldId id="357" r:id="rId7"/>
    <p:sldId id="356" r:id="rId8"/>
    <p:sldId id="381" r:id="rId9"/>
    <p:sldId id="382" r:id="rId10"/>
    <p:sldId id="383" r:id="rId11"/>
    <p:sldId id="384" r:id="rId12"/>
    <p:sldId id="385" r:id="rId13"/>
    <p:sldId id="386" r:id="rId14"/>
    <p:sldId id="387" r:id="rId15"/>
    <p:sldId id="388" r:id="rId16"/>
    <p:sldId id="392" r:id="rId17"/>
    <p:sldId id="393" r:id="rId18"/>
    <p:sldId id="389" r:id="rId19"/>
    <p:sldId id="395" r:id="rId20"/>
    <p:sldId id="396" r:id="rId21"/>
    <p:sldId id="394" r:id="rId22"/>
    <p:sldId id="398" r:id="rId23"/>
    <p:sldId id="399" r:id="rId24"/>
    <p:sldId id="390" r:id="rId25"/>
    <p:sldId id="400" r:id="rId26"/>
    <p:sldId id="391" r:id="rId27"/>
    <p:sldId id="397" r:id="rId28"/>
    <p:sldId id="315" r:id="rId29"/>
    <p:sldId id="349" r:id="rId30"/>
    <p:sldId id="269" r:id="rId31"/>
    <p:sldId id="401" r:id="rId32"/>
    <p:sldId id="376" r:id="rId33"/>
    <p:sldId id="402" r:id="rId34"/>
    <p:sldId id="403" r:id="rId35"/>
    <p:sldId id="268" r:id="rId36"/>
    <p:sldId id="276" r:id="rId37"/>
    <p:sldId id="358" r:id="rId38"/>
    <p:sldId id="359" r:id="rId39"/>
    <p:sldId id="360" r:id="rId40"/>
    <p:sldId id="361" r:id="rId41"/>
    <p:sldId id="25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871" autoAdjust="0"/>
    <p:restoredTop sz="93899" autoAdjust="0"/>
  </p:normalViewPr>
  <p:slideViewPr>
    <p:cSldViewPr>
      <p:cViewPr varScale="1">
        <p:scale>
          <a:sx n="55" d="100"/>
          <a:sy n="55" d="100"/>
        </p:scale>
        <p:origin x="377" y="45"/>
      </p:cViewPr>
      <p:guideLst>
        <p:guide orient="horz" pos="2160"/>
        <p:guide pos="2880"/>
      </p:guideLst>
    </p:cSldViewPr>
  </p:slideViewPr>
  <p:outlineViewPr>
    <p:cViewPr>
      <p:scale>
        <a:sx n="33" d="100"/>
        <a:sy n="33" d="100"/>
      </p:scale>
      <p:origin x="0" y="-3864"/>
    </p:cViewPr>
  </p:outlineViewPr>
  <p:notesTextViewPr>
    <p:cViewPr>
      <p:scale>
        <a:sx n="125" d="100"/>
        <a:sy n="125" d="100"/>
      </p:scale>
      <p:origin x="0" y="0"/>
    </p:cViewPr>
  </p:notesTextViewPr>
  <p:sorterViewPr>
    <p:cViewPr>
      <p:scale>
        <a:sx n="80" d="100"/>
        <a:sy n="80" d="100"/>
      </p:scale>
      <p:origin x="0" y="-115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5743"/>
          </a:xfrm>
          <a:prstGeom prst="rect">
            <a:avLst/>
          </a:prstGeom>
        </p:spPr>
        <p:txBody>
          <a:bodyPr vert="horz" lIns="88126" tIns="44064" rIns="88126" bIns="44064" rtlCol="0"/>
          <a:lstStyle>
            <a:lvl1pPr algn="r">
              <a:defRPr sz="1200"/>
            </a:lvl1pPr>
          </a:lstStyle>
          <a:p>
            <a:fld id="{31461BDF-AE04-4FBF-B4B6-1CE02ADDFA11}" type="datetimeFigureOut">
              <a:rPr lang="en-US" smtClean="0"/>
              <a:t>6/17/2018</a:t>
            </a:fld>
            <a:endParaRPr lang="en-US" dirty="0"/>
          </a:p>
        </p:txBody>
      </p:sp>
      <p:sp>
        <p:nvSpPr>
          <p:cNvPr id="4" name="Footer Placeholder 3"/>
          <p:cNvSpPr>
            <a:spLocks noGrp="1"/>
          </p:cNvSpPr>
          <p:nvPr>
            <p:ph type="ftr" sz="quarter" idx="2"/>
          </p:nvPr>
        </p:nvSpPr>
        <p:spPr>
          <a:xfrm>
            <a:off x="1" y="8830658"/>
            <a:ext cx="3038145" cy="465742"/>
          </a:xfrm>
          <a:prstGeom prst="rect">
            <a:avLst/>
          </a:prstGeom>
        </p:spPr>
        <p:txBody>
          <a:bodyPr vert="horz" lIns="88126" tIns="44064" rIns="88126" bIns="440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26" tIns="44064" rIns="88126" bIns="44064" rtlCol="0" anchor="b"/>
          <a:lstStyle>
            <a:lvl1pPr algn="r">
              <a:defRPr sz="1200"/>
            </a:lvl1pPr>
          </a:lstStyle>
          <a:p>
            <a:fld id="{7C896DBB-BBCE-4A75-8097-E1A16C7D754D}" type="slidenum">
              <a:rPr lang="en-US" smtClean="0"/>
              <a:t>‹#›</a:t>
            </a:fld>
            <a:endParaRPr lang="en-US" dirty="0"/>
          </a:p>
        </p:txBody>
      </p:sp>
    </p:spTree>
    <p:extLst>
      <p:ext uri="{BB962C8B-B14F-4D97-AF65-F5344CB8AC3E}">
        <p14:creationId xmlns:p14="http://schemas.microsoft.com/office/powerpoint/2010/main" val="222355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300"/>
            </a:lvl1pPr>
          </a:lstStyle>
          <a:p>
            <a:fld id="{2FCE2C89-B6B3-48F7-90BB-31E192DD84AD}" type="datetimeFigureOut">
              <a:rPr lang="en-US" smtClean="0"/>
              <a:t>6/17/2018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8" tIns="46580" rIns="93158" bIns="46580" rtlCol="0" anchor="b"/>
          <a:lstStyle>
            <a:lvl1pPr algn="r">
              <a:defRPr sz="1300"/>
            </a:lvl1pPr>
          </a:lstStyle>
          <a:p>
            <a:fld id="{20C10AB0-3F41-4D52-8CC4-F042F0520F9C}" type="slidenum">
              <a:rPr lang="en-US" smtClean="0"/>
              <a:t>‹#›</a:t>
            </a:fld>
            <a:endParaRPr lang="en-US" dirty="0"/>
          </a:p>
        </p:txBody>
      </p:sp>
    </p:spTree>
    <p:extLst>
      <p:ext uri="{BB962C8B-B14F-4D97-AF65-F5344CB8AC3E}">
        <p14:creationId xmlns:p14="http://schemas.microsoft.com/office/powerpoint/2010/main" val="243282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1</a:t>
            </a:fld>
            <a:endParaRPr lang="en-US" dirty="0"/>
          </a:p>
        </p:txBody>
      </p:sp>
    </p:spTree>
    <p:extLst>
      <p:ext uri="{BB962C8B-B14F-4D97-AF65-F5344CB8AC3E}">
        <p14:creationId xmlns:p14="http://schemas.microsoft.com/office/powerpoint/2010/main" val="121015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34</a:t>
            </a:fld>
            <a:endParaRPr lang="en-US" dirty="0"/>
          </a:p>
        </p:txBody>
      </p:sp>
    </p:spTree>
    <p:extLst>
      <p:ext uri="{BB962C8B-B14F-4D97-AF65-F5344CB8AC3E}">
        <p14:creationId xmlns:p14="http://schemas.microsoft.com/office/powerpoint/2010/main" val="306924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35</a:t>
            </a:fld>
            <a:endParaRPr lang="en-US" dirty="0"/>
          </a:p>
        </p:txBody>
      </p:sp>
    </p:spTree>
    <p:extLst>
      <p:ext uri="{BB962C8B-B14F-4D97-AF65-F5344CB8AC3E}">
        <p14:creationId xmlns:p14="http://schemas.microsoft.com/office/powerpoint/2010/main" val="128102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36</a:t>
            </a:fld>
            <a:endParaRPr lang="en-US" dirty="0"/>
          </a:p>
        </p:txBody>
      </p:sp>
    </p:spTree>
    <p:extLst>
      <p:ext uri="{BB962C8B-B14F-4D97-AF65-F5344CB8AC3E}">
        <p14:creationId xmlns:p14="http://schemas.microsoft.com/office/powerpoint/2010/main" val="350256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40</a:t>
            </a:fld>
            <a:endParaRPr lang="en-US" dirty="0"/>
          </a:p>
        </p:txBody>
      </p:sp>
    </p:spTree>
    <p:extLst>
      <p:ext uri="{BB962C8B-B14F-4D97-AF65-F5344CB8AC3E}">
        <p14:creationId xmlns:p14="http://schemas.microsoft.com/office/powerpoint/2010/main" val="156911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41</a:t>
            </a:fld>
            <a:endParaRPr lang="en-US" dirty="0"/>
          </a:p>
        </p:txBody>
      </p:sp>
    </p:spTree>
    <p:extLst>
      <p:ext uri="{BB962C8B-B14F-4D97-AF65-F5344CB8AC3E}">
        <p14:creationId xmlns:p14="http://schemas.microsoft.com/office/powerpoint/2010/main" val="424533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2</a:t>
            </a:fld>
            <a:endParaRPr lang="en-US" dirty="0"/>
          </a:p>
        </p:txBody>
      </p:sp>
    </p:spTree>
    <p:extLst>
      <p:ext uri="{BB962C8B-B14F-4D97-AF65-F5344CB8AC3E}">
        <p14:creationId xmlns:p14="http://schemas.microsoft.com/office/powerpoint/2010/main" val="39225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3</a:t>
            </a:fld>
            <a:endParaRPr lang="en-US" dirty="0"/>
          </a:p>
        </p:txBody>
      </p:sp>
    </p:spTree>
    <p:extLst>
      <p:ext uri="{BB962C8B-B14F-4D97-AF65-F5344CB8AC3E}">
        <p14:creationId xmlns:p14="http://schemas.microsoft.com/office/powerpoint/2010/main" val="297218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4</a:t>
            </a:fld>
            <a:endParaRPr lang="en-US" dirty="0"/>
          </a:p>
        </p:txBody>
      </p:sp>
    </p:spTree>
    <p:extLst>
      <p:ext uri="{BB962C8B-B14F-4D97-AF65-F5344CB8AC3E}">
        <p14:creationId xmlns:p14="http://schemas.microsoft.com/office/powerpoint/2010/main" val="342664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5</a:t>
            </a:fld>
            <a:endParaRPr lang="en-US" dirty="0"/>
          </a:p>
        </p:txBody>
      </p:sp>
    </p:spTree>
    <p:extLst>
      <p:ext uri="{BB962C8B-B14F-4D97-AF65-F5344CB8AC3E}">
        <p14:creationId xmlns:p14="http://schemas.microsoft.com/office/powerpoint/2010/main" val="124860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6</a:t>
            </a:fld>
            <a:endParaRPr lang="en-US" dirty="0"/>
          </a:p>
        </p:txBody>
      </p:sp>
    </p:spTree>
    <p:extLst>
      <p:ext uri="{BB962C8B-B14F-4D97-AF65-F5344CB8AC3E}">
        <p14:creationId xmlns:p14="http://schemas.microsoft.com/office/powerpoint/2010/main" val="224002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28</a:t>
            </a:fld>
            <a:endParaRPr lang="en-US" dirty="0"/>
          </a:p>
        </p:txBody>
      </p:sp>
    </p:spTree>
    <p:extLst>
      <p:ext uri="{BB962C8B-B14F-4D97-AF65-F5344CB8AC3E}">
        <p14:creationId xmlns:p14="http://schemas.microsoft.com/office/powerpoint/2010/main" val="196396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30</a:t>
            </a:fld>
            <a:endParaRPr lang="en-US" dirty="0"/>
          </a:p>
        </p:txBody>
      </p:sp>
    </p:spTree>
    <p:extLst>
      <p:ext uri="{BB962C8B-B14F-4D97-AF65-F5344CB8AC3E}">
        <p14:creationId xmlns:p14="http://schemas.microsoft.com/office/powerpoint/2010/main" val="82809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10AB0-3F41-4D52-8CC4-F042F0520F9C}" type="slidenum">
              <a:rPr lang="en-US" smtClean="0"/>
              <a:t>31</a:t>
            </a:fld>
            <a:endParaRPr lang="en-US" dirty="0"/>
          </a:p>
        </p:txBody>
      </p:sp>
    </p:spTree>
    <p:extLst>
      <p:ext uri="{BB962C8B-B14F-4D97-AF65-F5344CB8AC3E}">
        <p14:creationId xmlns:p14="http://schemas.microsoft.com/office/powerpoint/2010/main" val="2630534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7319E4-F3AE-49FB-A4EA-DA6DABE28C1C}" type="datetimeFigureOut">
              <a:rPr lang="en-US" smtClean="0"/>
              <a:t>6/17/2018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22D65C-1663-47AC-896D-5D9683B839B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7319E4-F3AE-49FB-A4EA-DA6DABE28C1C}"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2D65C-1663-47AC-896D-5D9683B839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7319E4-F3AE-49FB-A4EA-DA6DABE28C1C}"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2D65C-1663-47AC-896D-5D9683B839B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7319E4-F3AE-49FB-A4EA-DA6DABE28C1C}"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2D65C-1663-47AC-896D-5D9683B839BC}" type="slidenum">
              <a:rPr lang="en-US" smtClean="0"/>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7319E4-F3AE-49FB-A4EA-DA6DABE28C1C}"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22D65C-1663-47AC-896D-5D9683B839B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7319E4-F3AE-49FB-A4EA-DA6DABE28C1C}" type="datetimeFigureOut">
              <a:rPr lang="en-US" smtClean="0"/>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22D65C-1663-47AC-896D-5D9683B839BC}" type="slidenum">
              <a:rPr lang="en-US" smtClean="0"/>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67319E4-F3AE-49FB-A4EA-DA6DABE28C1C}" type="datetimeFigureOut">
              <a:rPr lang="en-US" smtClean="0"/>
              <a:t>6/17/2018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22D65C-1663-47AC-896D-5D9683B839B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7319E4-F3AE-49FB-A4EA-DA6DABE28C1C}" type="datetimeFigureOut">
              <a:rPr lang="en-US" smtClean="0"/>
              <a:t>6/17/2018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22D65C-1663-47AC-896D-5D9683B839BC}" type="slidenum">
              <a:rPr lang="en-US" smtClean="0"/>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319E4-F3AE-49FB-A4EA-DA6DABE28C1C}" type="datetimeFigureOut">
              <a:rPr lang="en-US" smtClean="0"/>
              <a:t>6/17/2018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22D65C-1663-47AC-896D-5D9683B839B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67319E4-F3AE-49FB-A4EA-DA6DABE28C1C}" type="datetimeFigureOut">
              <a:rPr lang="en-US" smtClean="0"/>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22D65C-1663-47AC-896D-5D9683B839B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7319E4-F3AE-49FB-A4EA-DA6DABE28C1C}" type="datetimeFigureOut">
              <a:rPr lang="en-US" smtClean="0"/>
              <a:t>6/17/2018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22D65C-1663-47AC-896D-5D9683B839B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7319E4-F3AE-49FB-A4EA-DA6DABE28C1C}" type="datetimeFigureOut">
              <a:rPr lang="en-US" smtClean="0"/>
              <a:t>6/17/2018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722D65C-1663-47AC-896D-5D9683B839B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p3wnYr5laa4&amp;feature=youtu.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sayrevillek12.net/common/pages/DisplayFile.aspx?itemId=44002770" TargetMode="External"/><Relationship Id="rId4" Type="http://schemas.openxmlformats.org/officeDocument/2006/relationships/hyperlink" Target="http://www.sayrevillek12.net/common/pages/DisplayFile.aspx?itemId=4383742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cid:87595a83-0506-4bf1-8883-ad494fd97919"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cid:261146ba-b7eb-4158-9b75-32279f04079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cid:360d4624-3945-4289-940e-f18a7ca50bd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cid:3761cb24-5c79-46b6-b210-62b03c5bb2a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cid:e712832e-ae77-47a3-9d7c-a36226313b60" TargetMode="External"/><Relationship Id="rId7" Type="http://schemas.openxmlformats.org/officeDocument/2006/relationships/image" Target="cid:cfac75d8-0d52-4550-9260-cdf34e44c64e"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cid:cb0c80a8-b258-4227-b7ce-9b32b3cbc213" TargetMode="External"/><Relationship Id="rId4" Type="http://schemas.openxmlformats.org/officeDocument/2006/relationships/image" Target="../media/image5.jpeg"/><Relationship Id="rId9" Type="http://schemas.openxmlformats.org/officeDocument/2006/relationships/image" Target="cid:37ca058e-d2b1-4f75-bc91-321d1688dbe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eNK7AETmqC-4Tf9TII49b_KehAxUBgo3/view?usp=sharing_eil&amp;ts=5b0d888e"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cid:2cc80dcd-bb08-435e-a7e7-86f88357baa8"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57400"/>
            <a:ext cx="8001000" cy="1829761"/>
          </a:xfrm>
        </p:spPr>
        <p:txBody>
          <a:bodyPr>
            <a:normAutofit fontScale="90000"/>
          </a:bodyPr>
          <a:lstStyle/>
          <a:p>
            <a:pPr algn="ctr"/>
            <a:r>
              <a:rPr lang="en-US" dirty="0" smtClean="0"/>
              <a:t>Sayreville Board of Education Business Meeting</a:t>
            </a:r>
            <a:endParaRPr lang="en-US" dirty="0"/>
          </a:p>
        </p:txBody>
      </p:sp>
      <p:sp>
        <p:nvSpPr>
          <p:cNvPr id="5" name="Subtitle 4"/>
          <p:cNvSpPr>
            <a:spLocks noGrp="1"/>
          </p:cNvSpPr>
          <p:nvPr>
            <p:ph type="subTitle" idx="1"/>
          </p:nvPr>
        </p:nvSpPr>
        <p:spPr>
          <a:xfrm>
            <a:off x="762000" y="3733800"/>
            <a:ext cx="7818120" cy="2971800"/>
          </a:xfrm>
        </p:spPr>
        <p:txBody>
          <a:bodyPr>
            <a:noAutofit/>
          </a:bodyPr>
          <a:lstStyle/>
          <a:p>
            <a:pPr algn="ctr"/>
            <a:r>
              <a:rPr lang="en-US" sz="3200" dirty="0" smtClean="0"/>
              <a:t>Tuesday, June 12, 2018</a:t>
            </a:r>
          </a:p>
          <a:p>
            <a:pPr algn="ctr"/>
            <a:r>
              <a:rPr lang="en-US" sz="3200" dirty="0" smtClean="0">
                <a:hlinkClick r:id="rId3"/>
              </a:rPr>
              <a:t>See the video</a:t>
            </a:r>
            <a:endParaRPr lang="en-US" sz="3200" dirty="0" smtClean="0"/>
          </a:p>
          <a:p>
            <a:pPr algn="ctr"/>
            <a:endParaRPr lang="en-US" sz="3200" dirty="0" smtClean="0"/>
          </a:p>
          <a:p>
            <a:pPr algn="ctr"/>
            <a:r>
              <a:rPr lang="en-US" sz="3200" dirty="0" smtClean="0">
                <a:hlinkClick r:id="rId4"/>
              </a:rPr>
              <a:t>See the Agenda</a:t>
            </a:r>
            <a:endParaRPr lang="en-US" sz="3200" dirty="0" smtClean="0"/>
          </a:p>
          <a:p>
            <a:pPr algn="ctr"/>
            <a:r>
              <a:rPr lang="en-US" sz="3200" dirty="0" smtClean="0">
                <a:hlinkClick r:id="rId5"/>
              </a:rPr>
              <a:t>See the Addendum </a:t>
            </a:r>
            <a:endParaRPr lang="en-US" sz="3200" dirty="0"/>
          </a:p>
        </p:txBody>
      </p:sp>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152400" y="86138"/>
            <a:ext cx="8763000" cy="2199862"/>
          </a:xfrm>
          <a:prstGeom prst="rect">
            <a:avLst/>
          </a:prstGeom>
        </p:spPr>
      </p:pic>
    </p:spTree>
    <p:extLst>
      <p:ext uri="{BB962C8B-B14F-4D97-AF65-F5344CB8AC3E}">
        <p14:creationId xmlns:p14="http://schemas.microsoft.com/office/powerpoint/2010/main" val="334723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Congratulations Boys</a:t>
            </a:r>
            <a:r>
              <a:rPr lang="en-US" dirty="0"/>
              <a:t>’ Golf Team – GMC White Division </a:t>
            </a:r>
            <a:r>
              <a:rPr lang="en-US" dirty="0" smtClean="0"/>
              <a:t>Champions!</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07166"/>
            <a:ext cx="3432312" cy="287903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62400"/>
            <a:ext cx="3495343" cy="2955235"/>
          </a:xfrm>
          <a:prstGeom prst="rect">
            <a:avLst/>
          </a:prstGeom>
        </p:spPr>
      </p:pic>
      <p:pic>
        <p:nvPicPr>
          <p:cNvPr id="6" name="Picture 5" descr="Image"/>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528391" y="1066800"/>
            <a:ext cx="5638800" cy="5791200"/>
          </a:xfrm>
          <a:prstGeom prst="rect">
            <a:avLst/>
          </a:prstGeom>
          <a:noFill/>
          <a:ln>
            <a:noFill/>
          </a:ln>
        </p:spPr>
      </p:pic>
    </p:spTree>
    <p:extLst>
      <p:ext uri="{BB962C8B-B14F-4D97-AF65-F5344CB8AC3E}">
        <p14:creationId xmlns:p14="http://schemas.microsoft.com/office/powerpoint/2010/main" val="274560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1143000"/>
          </a:xfrm>
        </p:spPr>
        <p:txBody>
          <a:bodyPr>
            <a:normAutofit fontScale="90000"/>
          </a:bodyPr>
          <a:lstStyle/>
          <a:p>
            <a:r>
              <a:rPr lang="en-US" dirty="0" smtClean="0"/>
              <a:t>Congratulations Boys</a:t>
            </a:r>
            <a:r>
              <a:rPr lang="en-US" dirty="0"/>
              <a:t>’ Spring Track Team – GMC White Division </a:t>
            </a:r>
            <a:r>
              <a:rPr lang="en-US" dirty="0" smtClean="0"/>
              <a:t>Champions!</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6339"/>
            <a:ext cx="4064000" cy="2286000"/>
          </a:xfrm>
          <a:prstGeom prst="rect">
            <a:avLst/>
          </a:prstGeom>
        </p:spPr>
      </p:pic>
      <p:pic>
        <p:nvPicPr>
          <p:cNvPr id="5" name="Picture 4" descr="Imag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191000" y="2643809"/>
            <a:ext cx="5105400" cy="4191000"/>
          </a:xfrm>
          <a:prstGeom prst="rect">
            <a:avLst/>
          </a:prstGeom>
          <a:noFill/>
          <a:ln>
            <a:noFill/>
          </a:ln>
        </p:spPr>
      </p:pic>
    </p:spTree>
    <p:extLst>
      <p:ext uri="{BB962C8B-B14F-4D97-AF65-F5344CB8AC3E}">
        <p14:creationId xmlns:p14="http://schemas.microsoft.com/office/powerpoint/2010/main" val="2313878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38200"/>
            <a:ext cx="8229600" cy="1143000"/>
          </a:xfrm>
        </p:spPr>
        <p:txBody>
          <a:bodyPr>
            <a:normAutofit fontScale="90000"/>
          </a:bodyPr>
          <a:lstStyle/>
          <a:p>
            <a:r>
              <a:rPr lang="en-US" dirty="0" smtClean="0"/>
              <a:t>Congratulations Girls</a:t>
            </a:r>
            <a:r>
              <a:rPr lang="en-US" dirty="0"/>
              <a:t>’ Spring Track Team – GMC White Division </a:t>
            </a:r>
            <a:r>
              <a:rPr lang="en-US" dirty="0" smtClean="0"/>
              <a:t>Champions!</a:t>
            </a:r>
            <a:r>
              <a:rPr lang="en-US" dirty="0"/>
              <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74574"/>
            <a:ext cx="4038600" cy="3028950"/>
          </a:xfrm>
          <a:prstGeom prst="rect">
            <a:avLst/>
          </a:prstGeom>
        </p:spPr>
      </p:pic>
      <p:pic>
        <p:nvPicPr>
          <p:cNvPr id="6" name="Picture 5" descr="Imag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206240" y="2209800"/>
            <a:ext cx="4937760" cy="4648200"/>
          </a:xfrm>
          <a:prstGeom prst="rect">
            <a:avLst/>
          </a:prstGeom>
          <a:noFill/>
          <a:ln>
            <a:noFill/>
          </a:ln>
        </p:spPr>
      </p:pic>
    </p:spTree>
    <p:extLst>
      <p:ext uri="{BB962C8B-B14F-4D97-AF65-F5344CB8AC3E}">
        <p14:creationId xmlns:p14="http://schemas.microsoft.com/office/powerpoint/2010/main" val="3247016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09" y="914400"/>
            <a:ext cx="8839200" cy="5410200"/>
          </a:xfrm>
        </p:spPr>
        <p:txBody>
          <a:bodyPr>
            <a:normAutofit lnSpcReduction="10000"/>
          </a:bodyPr>
          <a:lstStyle/>
          <a:p>
            <a:r>
              <a:rPr lang="en-US" sz="2800" b="1" dirty="0" smtClean="0"/>
              <a:t>What is it “pay for play” or “pay to participate?”</a:t>
            </a:r>
          </a:p>
          <a:p>
            <a:pPr lvl="1"/>
            <a:r>
              <a:rPr lang="en-US" sz="2600" dirty="0" smtClean="0"/>
              <a:t>A public education policy or practice which requires the parents of students to pay extra fees to participate in athletics or other extracurricular activities.</a:t>
            </a:r>
          </a:p>
          <a:p>
            <a:pPr lvl="1"/>
            <a:r>
              <a:rPr lang="en-US" sz="2600" dirty="0" smtClean="0"/>
              <a:t>Primarily used to pay for the costs to run the programs or activities.</a:t>
            </a:r>
          </a:p>
          <a:p>
            <a:pPr lvl="1"/>
            <a:r>
              <a:rPr lang="en-US" sz="2600" dirty="0" smtClean="0"/>
              <a:t>Earliest reported implementation dates back to 2004.</a:t>
            </a:r>
          </a:p>
          <a:p>
            <a:pPr lvl="1"/>
            <a:r>
              <a:rPr lang="en-US" sz="2600" dirty="0" smtClean="0"/>
              <a:t>The ACLU has threatened many districts nationwide that such policies discriminate against minorities and other students living at or slightly above the poverty level.</a:t>
            </a:r>
            <a:endParaRPr lang="en-US" sz="2600" dirty="0"/>
          </a:p>
        </p:txBody>
      </p:sp>
      <p:sp>
        <p:nvSpPr>
          <p:cNvPr id="3" name="Title 2"/>
          <p:cNvSpPr>
            <a:spLocks noGrp="1"/>
          </p:cNvSpPr>
          <p:nvPr>
            <p:ph type="title"/>
          </p:nvPr>
        </p:nvSpPr>
        <p:spPr>
          <a:xfrm>
            <a:off x="15240" y="0"/>
            <a:ext cx="8229600" cy="1143000"/>
          </a:xfrm>
        </p:spPr>
        <p:txBody>
          <a:bodyPr/>
          <a:lstStyle/>
          <a:p>
            <a:r>
              <a:rPr lang="en-US" dirty="0"/>
              <a:t>Pay for Play</a:t>
            </a:r>
          </a:p>
        </p:txBody>
      </p:sp>
    </p:spTree>
    <p:extLst>
      <p:ext uri="{BB962C8B-B14F-4D97-AF65-F5344CB8AC3E}">
        <p14:creationId xmlns:p14="http://schemas.microsoft.com/office/powerpoint/2010/main" val="74399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78" y="1295400"/>
            <a:ext cx="8229600" cy="4525963"/>
          </a:xfrm>
        </p:spPr>
        <p:txBody>
          <a:bodyPr>
            <a:normAutofit fontScale="92500" lnSpcReduction="10000"/>
          </a:bodyPr>
          <a:lstStyle/>
          <a:p>
            <a:r>
              <a:rPr lang="en-US" dirty="0" smtClean="0"/>
              <a:t>It is estimated that about 10-15% of public school districts in New Jersey have adopted and are implementing some type of Pay for Play policy.</a:t>
            </a:r>
          </a:p>
          <a:p>
            <a:r>
              <a:rPr lang="en-US" dirty="0" smtClean="0"/>
              <a:t>In Middlesex County only 2 out of 25 public school districts have a Pay for Play policy.</a:t>
            </a:r>
          </a:p>
          <a:p>
            <a:pPr lvl="1"/>
            <a:r>
              <a:rPr lang="en-US" sz="2600" dirty="0" smtClean="0"/>
              <a:t>South Brunswick</a:t>
            </a:r>
          </a:p>
          <a:p>
            <a:pPr lvl="1"/>
            <a:r>
              <a:rPr lang="en-US" sz="2600" dirty="0" smtClean="0"/>
              <a:t>East Brunswick</a:t>
            </a:r>
          </a:p>
          <a:p>
            <a:r>
              <a:rPr lang="en-US" dirty="0" smtClean="0"/>
              <a:t>Several, such as Old Bridge, Monroe, and Dunellen, attempted to adopt one but due to the fierce opposition they received from parents, opted not to.</a:t>
            </a:r>
          </a:p>
          <a:p>
            <a:pPr lvl="1"/>
            <a:endParaRPr lang="en-US" dirty="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School Districts in our Area</a:t>
            </a:r>
            <a:endParaRPr lang="en-US" dirty="0"/>
          </a:p>
        </p:txBody>
      </p:sp>
    </p:spTree>
    <p:extLst>
      <p:ext uri="{BB962C8B-B14F-4D97-AF65-F5344CB8AC3E}">
        <p14:creationId xmlns:p14="http://schemas.microsoft.com/office/powerpoint/2010/main" val="33484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40" y="8614"/>
            <a:ext cx="8229600" cy="1143000"/>
          </a:xfrm>
        </p:spPr>
        <p:txBody>
          <a:bodyPr>
            <a:normAutofit/>
          </a:bodyPr>
          <a:lstStyle/>
          <a:p>
            <a:r>
              <a:rPr lang="en-US" dirty="0" smtClean="0"/>
              <a:t>Feedback East Brunswick</a:t>
            </a:r>
            <a:endParaRPr lang="en-US" dirty="0"/>
          </a:p>
        </p:txBody>
      </p:sp>
      <p:sp>
        <p:nvSpPr>
          <p:cNvPr id="5" name="Content Placeholder 4"/>
          <p:cNvSpPr>
            <a:spLocks noGrp="1"/>
          </p:cNvSpPr>
          <p:nvPr>
            <p:ph sz="quarter" idx="4294967295"/>
          </p:nvPr>
        </p:nvSpPr>
        <p:spPr>
          <a:xfrm>
            <a:off x="20540" y="1151614"/>
            <a:ext cx="9123459" cy="5706386"/>
          </a:xfrm>
        </p:spPr>
        <p:txBody>
          <a:bodyPr>
            <a:noAutofit/>
          </a:bodyPr>
          <a:lstStyle/>
          <a:p>
            <a:r>
              <a:rPr lang="en-US" sz="2200" dirty="0" smtClean="0"/>
              <a:t>It helped </a:t>
            </a:r>
            <a:r>
              <a:rPr lang="en-US" sz="2200" dirty="0"/>
              <a:t>the district </a:t>
            </a:r>
            <a:r>
              <a:rPr lang="en-US" sz="2200" dirty="0" smtClean="0"/>
              <a:t>keep sports when the NJDOE made excessive </a:t>
            </a:r>
            <a:r>
              <a:rPr lang="en-US" sz="2200" dirty="0"/>
              <a:t>state aid </a:t>
            </a:r>
            <a:r>
              <a:rPr lang="en-US" sz="2200" dirty="0" smtClean="0"/>
              <a:t>cuts.</a:t>
            </a:r>
          </a:p>
          <a:p>
            <a:r>
              <a:rPr lang="en-US" sz="2200" dirty="0" smtClean="0"/>
              <a:t>The </a:t>
            </a:r>
            <a:r>
              <a:rPr lang="en-US" sz="2200" dirty="0"/>
              <a:t>fees charged and collected </a:t>
            </a:r>
            <a:r>
              <a:rPr lang="en-US" sz="2200" dirty="0" smtClean="0"/>
              <a:t>helped </a:t>
            </a:r>
            <a:r>
              <a:rPr lang="en-US" sz="2200" dirty="0"/>
              <a:t>to offset the cost of </a:t>
            </a:r>
            <a:r>
              <a:rPr lang="en-US" sz="2200" dirty="0" smtClean="0"/>
              <a:t>athletics and extra-curricular </a:t>
            </a:r>
            <a:r>
              <a:rPr lang="en-US" sz="2200" dirty="0"/>
              <a:t>activities.  </a:t>
            </a:r>
            <a:endParaRPr lang="en-US" sz="2200" dirty="0" smtClean="0"/>
          </a:p>
          <a:p>
            <a:r>
              <a:rPr lang="en-US" sz="2200" dirty="0" smtClean="0"/>
              <a:t>They </a:t>
            </a:r>
            <a:r>
              <a:rPr lang="en-US" sz="2200" dirty="0"/>
              <a:t>have experienced no </a:t>
            </a:r>
            <a:r>
              <a:rPr lang="en-US" sz="2200" dirty="0" smtClean="0"/>
              <a:t>impact in student participation levels, which </a:t>
            </a:r>
            <a:r>
              <a:rPr lang="en-US" sz="2200" dirty="0"/>
              <a:t>have not decreased.  </a:t>
            </a:r>
            <a:endParaRPr lang="en-US" sz="2200" dirty="0" smtClean="0"/>
          </a:p>
          <a:p>
            <a:r>
              <a:rPr lang="en-US" sz="2200" dirty="0" smtClean="0"/>
              <a:t>Free </a:t>
            </a:r>
            <a:r>
              <a:rPr lang="en-US" sz="2200" dirty="0"/>
              <a:t>and reduced lunch students are exempt from the fees.  </a:t>
            </a:r>
            <a:endParaRPr lang="en-US" sz="2200" dirty="0" smtClean="0"/>
          </a:p>
          <a:p>
            <a:pPr lvl="1"/>
            <a:r>
              <a:rPr lang="en-US" sz="2200" dirty="0" smtClean="0"/>
              <a:t>Have a system that automatically </a:t>
            </a:r>
            <a:r>
              <a:rPr lang="en-US" sz="2200" dirty="0"/>
              <a:t>checks lunch status during the registration process.</a:t>
            </a:r>
          </a:p>
          <a:p>
            <a:pPr lvl="0"/>
            <a:r>
              <a:rPr lang="en-US" sz="2200" dirty="0" smtClean="0"/>
              <a:t>They experienced minor resistance the </a:t>
            </a:r>
            <a:r>
              <a:rPr lang="en-US" sz="2200" dirty="0"/>
              <a:t>first year or </a:t>
            </a:r>
            <a:r>
              <a:rPr lang="en-US" sz="2200" dirty="0" smtClean="0"/>
              <a:t>two, but nothing </a:t>
            </a:r>
            <a:r>
              <a:rPr lang="en-US" sz="2200" dirty="0"/>
              <a:t>major.  </a:t>
            </a:r>
            <a:endParaRPr lang="en-US" sz="2200" dirty="0" smtClean="0"/>
          </a:p>
          <a:p>
            <a:pPr lvl="0"/>
            <a:r>
              <a:rPr lang="en-US" sz="2200" dirty="0" smtClean="0"/>
              <a:t>It </a:t>
            </a:r>
            <a:r>
              <a:rPr lang="en-US" sz="2200" dirty="0"/>
              <a:t>is </a:t>
            </a:r>
            <a:r>
              <a:rPr lang="en-US" sz="2200" dirty="0" smtClean="0"/>
              <a:t>now just </a:t>
            </a:r>
            <a:r>
              <a:rPr lang="en-US" sz="2200" dirty="0"/>
              <a:t>accepted. </a:t>
            </a:r>
            <a:r>
              <a:rPr lang="en-US" sz="2200" dirty="0" smtClean="0"/>
              <a:t>Thus, they receive </a:t>
            </a:r>
            <a:r>
              <a:rPr lang="en-US" sz="2200" dirty="0"/>
              <a:t>very few comments about it.</a:t>
            </a:r>
          </a:p>
          <a:p>
            <a:endParaRPr lang="en-US" sz="2200" dirty="0"/>
          </a:p>
        </p:txBody>
      </p:sp>
    </p:spTree>
    <p:extLst>
      <p:ext uri="{BB962C8B-B14F-4D97-AF65-F5344CB8AC3E}">
        <p14:creationId xmlns:p14="http://schemas.microsoft.com/office/powerpoint/2010/main" val="275208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28" y="533400"/>
            <a:ext cx="9132072" cy="6324600"/>
          </a:xfrm>
        </p:spPr>
        <p:txBody>
          <a:bodyPr>
            <a:normAutofit/>
          </a:bodyPr>
          <a:lstStyle/>
          <a:p>
            <a:pPr lvl="0"/>
            <a:r>
              <a:rPr lang="en-US" sz="2200" dirty="0" smtClean="0"/>
              <a:t>Use the Community Pass software system to implement their policy </a:t>
            </a:r>
            <a:r>
              <a:rPr lang="en-US" sz="2200" dirty="0"/>
              <a:t>since </a:t>
            </a:r>
            <a:r>
              <a:rPr lang="en-US" sz="2200" dirty="0" smtClean="0"/>
              <a:t>its adoption in the </a:t>
            </a:r>
            <a:r>
              <a:rPr lang="en-US" sz="2200" dirty="0"/>
              <a:t>2012-2013 school year. </a:t>
            </a:r>
            <a:endParaRPr lang="en-US" sz="2200" dirty="0" smtClean="0"/>
          </a:p>
          <a:p>
            <a:pPr lvl="1"/>
            <a:r>
              <a:rPr lang="en-US" sz="2200" dirty="0" smtClean="0"/>
              <a:t>Annual </a:t>
            </a:r>
            <a:r>
              <a:rPr lang="en-US" sz="2200" dirty="0"/>
              <a:t>subscription fee quoted June 2017 was $5,247.00. </a:t>
            </a:r>
            <a:endParaRPr lang="en-US" sz="2200" dirty="0" smtClean="0"/>
          </a:p>
          <a:p>
            <a:pPr lvl="1"/>
            <a:r>
              <a:rPr lang="en-US" sz="2200" dirty="0" smtClean="0"/>
              <a:t>There is also an additional </a:t>
            </a:r>
            <a:r>
              <a:rPr lang="en-US" sz="2200" dirty="0"/>
              <a:t>transaction fees based on usage.</a:t>
            </a:r>
          </a:p>
          <a:p>
            <a:pPr lvl="0"/>
            <a:r>
              <a:rPr lang="en-US" sz="2200" dirty="0" smtClean="0"/>
              <a:t>In </a:t>
            </a:r>
            <a:r>
              <a:rPr lang="en-US" sz="2200" dirty="0"/>
              <a:t>2012-2013 </a:t>
            </a:r>
            <a:r>
              <a:rPr lang="en-US" sz="2200" dirty="0" smtClean="0"/>
              <a:t>they </a:t>
            </a:r>
            <a:r>
              <a:rPr lang="en-US" sz="2200" dirty="0"/>
              <a:t>started with a $300.00 </a:t>
            </a:r>
            <a:r>
              <a:rPr lang="en-US" sz="2200" b="1" dirty="0"/>
              <a:t>family cap</a:t>
            </a:r>
            <a:r>
              <a:rPr lang="en-US" sz="2200" dirty="0"/>
              <a:t>. It was reduced to $250.00 in 2013-2014 and has not been changed since then. </a:t>
            </a:r>
          </a:p>
          <a:p>
            <a:pPr lvl="0"/>
            <a:r>
              <a:rPr lang="en-US" sz="2200" dirty="0"/>
              <a:t>With the exception of </a:t>
            </a:r>
            <a:r>
              <a:rPr lang="en-US" sz="2200" dirty="0" smtClean="0"/>
              <a:t>their Summer </a:t>
            </a:r>
            <a:r>
              <a:rPr lang="en-US" sz="2200" dirty="0"/>
              <a:t>Institute, </a:t>
            </a:r>
            <a:r>
              <a:rPr lang="en-US" sz="2200" dirty="0" smtClean="0"/>
              <a:t>they </a:t>
            </a:r>
            <a:r>
              <a:rPr lang="en-US" sz="2200" dirty="0"/>
              <a:t>have an alternate price schedule for students participating in the </a:t>
            </a:r>
            <a:r>
              <a:rPr lang="en-US" sz="2200" b="1" dirty="0"/>
              <a:t>free or reduced lunch program</a:t>
            </a:r>
            <a:r>
              <a:rPr lang="en-US" sz="2200" dirty="0"/>
              <a:t>. The fee is reduced to $0.00 for these students upon completion of the registration process.</a:t>
            </a:r>
          </a:p>
          <a:p>
            <a:pPr lvl="0"/>
            <a:r>
              <a:rPr lang="en-US" sz="2200" dirty="0"/>
              <a:t>For Summer Institute, only in district families that report “hardship” and request assistance are assessed on a case by case </a:t>
            </a:r>
            <a:r>
              <a:rPr lang="en-US" sz="2200" dirty="0" smtClean="0"/>
              <a:t>basis.</a:t>
            </a:r>
            <a:r>
              <a:rPr lang="en-US" sz="2200" dirty="0"/>
              <a:t> </a:t>
            </a:r>
            <a:endParaRPr lang="en-US" sz="2200" dirty="0" smtClean="0"/>
          </a:p>
          <a:p>
            <a:pPr lvl="1"/>
            <a:r>
              <a:rPr lang="en-US" sz="2200" dirty="0" smtClean="0"/>
              <a:t>If </a:t>
            </a:r>
            <a:r>
              <a:rPr lang="en-US" sz="2200" dirty="0"/>
              <a:t>approved, a 75% reduction for families on free lunch, or 50% reduction for families on reduced lunch is given. </a:t>
            </a:r>
          </a:p>
          <a:p>
            <a:endParaRPr lang="en-US" sz="2200" dirty="0"/>
          </a:p>
        </p:txBody>
      </p:sp>
      <p:sp>
        <p:nvSpPr>
          <p:cNvPr id="3" name="Title 2"/>
          <p:cNvSpPr>
            <a:spLocks noGrp="1"/>
          </p:cNvSpPr>
          <p:nvPr>
            <p:ph type="title"/>
          </p:nvPr>
        </p:nvSpPr>
        <p:spPr>
          <a:xfrm>
            <a:off x="11927" y="16565"/>
            <a:ext cx="8229600" cy="669235"/>
          </a:xfrm>
        </p:spPr>
        <p:txBody>
          <a:bodyPr>
            <a:normAutofit fontScale="90000"/>
          </a:bodyPr>
          <a:lstStyle/>
          <a:p>
            <a:r>
              <a:rPr lang="en-US" dirty="0"/>
              <a:t>Feedback </a:t>
            </a:r>
            <a:r>
              <a:rPr lang="en-US" dirty="0" smtClean="0"/>
              <a:t>from South </a:t>
            </a:r>
            <a:r>
              <a:rPr lang="en-US" dirty="0"/>
              <a:t>Brunswick</a:t>
            </a:r>
          </a:p>
        </p:txBody>
      </p:sp>
    </p:spTree>
    <p:extLst>
      <p:ext uri="{BB962C8B-B14F-4D97-AF65-F5344CB8AC3E}">
        <p14:creationId xmlns:p14="http://schemas.microsoft.com/office/powerpoint/2010/main" val="3134245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007291"/>
          </a:xfrm>
        </p:spPr>
        <p:txBody>
          <a:bodyPr>
            <a:normAutofit/>
          </a:bodyPr>
          <a:lstStyle/>
          <a:p>
            <a:pPr lvl="0"/>
            <a:r>
              <a:rPr lang="en-US" sz="2200" dirty="0" smtClean="0"/>
              <a:t>In the </a:t>
            </a:r>
            <a:r>
              <a:rPr lang="en-US" sz="2200" dirty="0"/>
              <a:t>2016-2017 school year they have experienced a 5% increase from the previous school year in payments received for all school district programs. </a:t>
            </a:r>
          </a:p>
          <a:p>
            <a:pPr lvl="1"/>
            <a:r>
              <a:rPr lang="en-US" sz="2200" dirty="0"/>
              <a:t>This includes Pay to Participate, Summer Institute, Option II and Summer Programs. </a:t>
            </a:r>
          </a:p>
          <a:p>
            <a:pPr lvl="1"/>
            <a:r>
              <a:rPr lang="en-US" sz="2200" dirty="0"/>
              <a:t>The total payments collected for these programs was </a:t>
            </a:r>
            <a:r>
              <a:rPr lang="en-US" sz="2200" b="1" dirty="0"/>
              <a:t>$</a:t>
            </a:r>
            <a:r>
              <a:rPr lang="en-US" sz="2200" b="1" dirty="0" smtClean="0"/>
              <a:t>980,819 </a:t>
            </a:r>
            <a:r>
              <a:rPr lang="en-US" sz="2200" dirty="0"/>
              <a:t>as of June 30, 2017. </a:t>
            </a:r>
          </a:p>
          <a:p>
            <a:pPr lvl="0"/>
            <a:r>
              <a:rPr lang="en-US" sz="2200" dirty="0"/>
              <a:t>Since 2012-2013, </a:t>
            </a:r>
            <a:r>
              <a:rPr lang="en-US" sz="2200" dirty="0" smtClean="0"/>
              <a:t>they </a:t>
            </a:r>
            <a:r>
              <a:rPr lang="en-US" sz="2200" dirty="0"/>
              <a:t>have seen a 20% increase in participant registrations which can be attributed to the increase in programs offered each year.</a:t>
            </a:r>
          </a:p>
          <a:p>
            <a:endParaRPr lang="en-US" sz="2200" dirty="0"/>
          </a:p>
        </p:txBody>
      </p:sp>
    </p:spTree>
    <p:extLst>
      <p:ext uri="{BB962C8B-B14F-4D97-AF65-F5344CB8AC3E}">
        <p14:creationId xmlns:p14="http://schemas.microsoft.com/office/powerpoint/2010/main" val="798503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30" y="32468"/>
            <a:ext cx="8229600" cy="1143000"/>
          </a:xfrm>
        </p:spPr>
        <p:txBody>
          <a:bodyPr>
            <a:normAutofit fontScale="90000"/>
          </a:bodyPr>
          <a:lstStyle/>
          <a:p>
            <a:r>
              <a:rPr lang="en-US" dirty="0" smtClean="0"/>
              <a:t>South Brunswick Model - </a:t>
            </a:r>
            <a:r>
              <a:rPr lang="en-US" dirty="0">
                <a:effectLst/>
              </a:rPr>
              <a:t>Pay to Participate </a:t>
            </a:r>
            <a:r>
              <a:rPr lang="en-US" dirty="0" smtClean="0">
                <a:effectLst/>
              </a:rPr>
              <a:t>at SBHS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4768502"/>
              </p:ext>
            </p:extLst>
          </p:nvPr>
        </p:nvGraphicFramePr>
        <p:xfrm>
          <a:off x="0" y="1175468"/>
          <a:ext cx="9144001" cy="5697078"/>
        </p:xfrm>
        <a:graphic>
          <a:graphicData uri="http://schemas.openxmlformats.org/drawingml/2006/table">
            <a:tbl>
              <a:tblPr firstRow="1" firstCol="1" bandRow="1">
                <a:tableStyleId>{5C22544A-7EE6-4342-B048-85BDC9FD1C3A}</a:tableStyleId>
              </a:tblPr>
              <a:tblGrid>
                <a:gridCol w="2619366">
                  <a:extLst>
                    <a:ext uri="{9D8B030D-6E8A-4147-A177-3AD203B41FA5}">
                      <a16:colId xmlns:a16="http://schemas.microsoft.com/office/drawing/2014/main" val="2574064729"/>
                    </a:ext>
                  </a:extLst>
                </a:gridCol>
                <a:gridCol w="1306024">
                  <a:extLst>
                    <a:ext uri="{9D8B030D-6E8A-4147-A177-3AD203B41FA5}">
                      <a16:colId xmlns:a16="http://schemas.microsoft.com/office/drawing/2014/main" val="239291585"/>
                    </a:ext>
                  </a:extLst>
                </a:gridCol>
                <a:gridCol w="1739537">
                  <a:extLst>
                    <a:ext uri="{9D8B030D-6E8A-4147-A177-3AD203B41FA5}">
                      <a16:colId xmlns:a16="http://schemas.microsoft.com/office/drawing/2014/main" val="1464150451"/>
                    </a:ext>
                  </a:extLst>
                </a:gridCol>
                <a:gridCol w="1739537">
                  <a:extLst>
                    <a:ext uri="{9D8B030D-6E8A-4147-A177-3AD203B41FA5}">
                      <a16:colId xmlns:a16="http://schemas.microsoft.com/office/drawing/2014/main" val="220242273"/>
                    </a:ext>
                  </a:extLst>
                </a:gridCol>
                <a:gridCol w="1739537">
                  <a:extLst>
                    <a:ext uri="{9D8B030D-6E8A-4147-A177-3AD203B41FA5}">
                      <a16:colId xmlns:a16="http://schemas.microsoft.com/office/drawing/2014/main" val="752064312"/>
                    </a:ext>
                  </a:extLst>
                </a:gridCol>
              </a:tblGrid>
              <a:tr h="626800">
                <a:tc>
                  <a:txBody>
                    <a:bodyPr/>
                    <a:lstStyle/>
                    <a:p>
                      <a:pPr marL="0" marR="0" algn="ctr">
                        <a:lnSpc>
                          <a:spcPct val="115000"/>
                        </a:lnSpc>
                        <a:spcBef>
                          <a:spcPts val="0"/>
                        </a:spcBef>
                        <a:spcAft>
                          <a:spcPts val="0"/>
                        </a:spcAft>
                      </a:pPr>
                      <a:r>
                        <a:rPr lang="en-US" sz="1100" dirty="0">
                          <a:effectLst/>
                        </a:rPr>
                        <a:t>Name of Program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tc>
                <a:tc>
                  <a:txBody>
                    <a:bodyPr/>
                    <a:lstStyle/>
                    <a:p>
                      <a:pPr marL="0" marR="0" algn="ctr">
                        <a:lnSpc>
                          <a:spcPct val="115000"/>
                        </a:lnSpc>
                        <a:spcBef>
                          <a:spcPts val="0"/>
                        </a:spcBef>
                        <a:spcAft>
                          <a:spcPts val="0"/>
                        </a:spcAft>
                      </a:pPr>
                      <a:r>
                        <a:rPr lang="en-US" sz="1100">
                          <a:effectLst/>
                        </a:rPr>
                        <a:t>Fee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Online registration/payment dates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More Information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Included in $250.00 Pay to Participate Cap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923599"/>
                  </a:ext>
                </a:extLst>
              </a:tr>
              <a:tr h="1008973">
                <a:tc>
                  <a:txBody>
                    <a:bodyPr/>
                    <a:lstStyle/>
                    <a:p>
                      <a:pPr marL="0" marR="0">
                        <a:lnSpc>
                          <a:spcPct val="115000"/>
                        </a:lnSpc>
                        <a:spcBef>
                          <a:spcPts val="0"/>
                        </a:spcBef>
                        <a:spcAft>
                          <a:spcPts val="0"/>
                        </a:spcAft>
                      </a:pPr>
                      <a:r>
                        <a:rPr lang="en-US" sz="1100">
                          <a:effectLst/>
                        </a:rPr>
                        <a:t>Pay to Participate Athletics</a:t>
                      </a:r>
                      <a:br>
                        <a:rPr lang="en-US" sz="1100">
                          <a:effectLst/>
                        </a:rPr>
                      </a:br>
                      <a:r>
                        <a:rPr lang="en-US" sz="1100">
                          <a:effectLst/>
                        </a:rPr>
                        <a:t>Fall  -Winter  -Spring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dirty="0">
                          <a:effectLst/>
                        </a:rPr>
                        <a:t>$75.00 for each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Registration will open after final cuts are made and must be completed prior to first official game of the season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Information will be given to students from Athletics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5170290"/>
                  </a:ext>
                </a:extLst>
              </a:tr>
              <a:tr h="2177944">
                <a:tc>
                  <a:txBody>
                    <a:bodyPr/>
                    <a:lstStyle/>
                    <a:p>
                      <a:pPr marL="0" marR="0" fontAlgn="base">
                        <a:lnSpc>
                          <a:spcPct val="115000"/>
                        </a:lnSpc>
                        <a:spcBef>
                          <a:spcPts val="0"/>
                        </a:spcBef>
                        <a:spcAft>
                          <a:spcPts val="0"/>
                        </a:spcAft>
                      </a:pPr>
                      <a:r>
                        <a:rPr lang="en-US" sz="1100" dirty="0">
                          <a:effectLst/>
                        </a:rPr>
                        <a:t>Pay to Participate</a:t>
                      </a:r>
                      <a:endParaRPr lang="en-US" sz="1200" dirty="0">
                        <a:effectLst/>
                      </a:endParaRPr>
                    </a:p>
                    <a:p>
                      <a:pPr marL="0" marR="0" fontAlgn="base">
                        <a:lnSpc>
                          <a:spcPct val="115000"/>
                        </a:lnSpc>
                        <a:spcBef>
                          <a:spcPts val="0"/>
                        </a:spcBef>
                        <a:spcAft>
                          <a:spcPts val="0"/>
                        </a:spcAft>
                      </a:pPr>
                      <a:r>
                        <a:rPr lang="en-US" sz="1100" dirty="0">
                          <a:effectLst/>
                        </a:rPr>
                        <a:t>All Clubs//Organizations and the following Performing Arts Groups:</a:t>
                      </a:r>
                      <a:endParaRPr lang="en-US" sz="1200" dirty="0">
                        <a:effectLst/>
                      </a:endParaRPr>
                    </a:p>
                    <a:p>
                      <a:pPr marL="0" marR="0" fontAlgn="base">
                        <a:lnSpc>
                          <a:spcPct val="115000"/>
                        </a:lnSpc>
                        <a:spcBef>
                          <a:spcPts val="0"/>
                        </a:spcBef>
                        <a:spcAft>
                          <a:spcPts val="0"/>
                        </a:spcAft>
                      </a:pPr>
                      <a:r>
                        <a:rPr lang="en-US" sz="1100" dirty="0">
                          <a:effectLst/>
                        </a:rPr>
                        <a:t>Jazz Group</a:t>
                      </a:r>
                      <a:endParaRPr lang="en-US" sz="1200" dirty="0">
                        <a:effectLst/>
                      </a:endParaRPr>
                    </a:p>
                    <a:p>
                      <a:pPr marL="0" marR="0" fontAlgn="base">
                        <a:lnSpc>
                          <a:spcPct val="115000"/>
                        </a:lnSpc>
                        <a:spcBef>
                          <a:spcPts val="0"/>
                        </a:spcBef>
                        <a:spcAft>
                          <a:spcPts val="0"/>
                        </a:spcAft>
                      </a:pPr>
                      <a:r>
                        <a:rPr lang="en-US" sz="1100" dirty="0">
                          <a:effectLst/>
                        </a:rPr>
                        <a:t>Percussion Ensemble</a:t>
                      </a:r>
                      <a:endParaRPr lang="en-US" sz="1200" dirty="0">
                        <a:effectLst/>
                      </a:endParaRPr>
                    </a:p>
                    <a:p>
                      <a:pPr marL="0" marR="0" fontAlgn="base">
                        <a:lnSpc>
                          <a:spcPct val="115000"/>
                        </a:lnSpc>
                        <a:spcBef>
                          <a:spcPts val="0"/>
                        </a:spcBef>
                        <a:spcAft>
                          <a:spcPts val="0"/>
                        </a:spcAft>
                      </a:pPr>
                      <a:r>
                        <a:rPr lang="en-US" sz="1100" dirty="0">
                          <a:effectLst/>
                        </a:rPr>
                        <a:t>Small Ensemble</a:t>
                      </a:r>
                      <a:endParaRPr lang="en-US" sz="1200" dirty="0">
                        <a:effectLst/>
                      </a:endParaRPr>
                    </a:p>
                    <a:p>
                      <a:pPr marL="0" marR="0" fontAlgn="base">
                        <a:lnSpc>
                          <a:spcPct val="115000"/>
                        </a:lnSpc>
                        <a:spcBef>
                          <a:spcPts val="0"/>
                        </a:spcBef>
                        <a:spcAft>
                          <a:spcPts val="0"/>
                        </a:spcAft>
                      </a:pPr>
                      <a:r>
                        <a:rPr lang="en-US" sz="1100" dirty="0">
                          <a:effectLst/>
                        </a:rPr>
                        <a:t>String Quartets</a:t>
                      </a:r>
                      <a:endParaRPr lang="en-US" sz="1200" dirty="0">
                        <a:effectLst/>
                      </a:endParaRPr>
                    </a:p>
                    <a:p>
                      <a:pPr marL="0" marR="0" fontAlgn="base">
                        <a:lnSpc>
                          <a:spcPct val="115000"/>
                        </a:lnSpc>
                        <a:spcBef>
                          <a:spcPts val="0"/>
                        </a:spcBef>
                        <a:spcAft>
                          <a:spcPts val="1200"/>
                        </a:spcAft>
                      </a:pPr>
                      <a:r>
                        <a:rPr lang="en-US" sz="1100" dirty="0">
                          <a:effectLst/>
                        </a:rPr>
                        <a:t>Pirandello Players Play</a:t>
                      </a:r>
                      <a:endParaRPr lang="en-US" sz="1200" dirty="0">
                        <a:effectLst/>
                      </a:endParaRPr>
                    </a:p>
                    <a:p>
                      <a:pPr marL="0" marR="0" fontAlgn="base">
                        <a:lnSpc>
                          <a:spcPct val="115000"/>
                        </a:lnSpc>
                        <a:spcBef>
                          <a:spcPts val="0"/>
                        </a:spcBef>
                        <a:spcAft>
                          <a:spcPts val="0"/>
                        </a:spcAft>
                      </a:pPr>
                      <a:r>
                        <a:rPr lang="en-US" sz="11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a:effectLst/>
                        </a:rPr>
                        <a:t>$25.00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Must pay after attending second meeting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100" b="1" dirty="0">
                          <a:effectLst/>
                        </a:rPr>
                        <a:t>No transfers or refunds.</a:t>
                      </a:r>
                      <a:endParaRPr lang="en-US" sz="1200" b="1" dirty="0">
                        <a:effectLst/>
                      </a:endParaRPr>
                    </a:p>
                    <a:p>
                      <a:pPr marL="0" marR="0" algn="ctr" fontAlgn="base">
                        <a:lnSpc>
                          <a:spcPct val="115000"/>
                        </a:lnSpc>
                        <a:spcBef>
                          <a:spcPts val="0"/>
                        </a:spcBef>
                        <a:spcAft>
                          <a:spcPts val="0"/>
                        </a:spcAft>
                      </a:pPr>
                      <a:r>
                        <a:rPr lang="en-US" sz="1100" b="1" dirty="0">
                          <a:effectLst/>
                        </a:rPr>
                        <a:t>Print and submit payment receipt to advisor.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8957617"/>
                  </a:ext>
                </a:extLst>
              </a:tr>
              <a:tr h="934407">
                <a:tc>
                  <a:txBody>
                    <a:bodyPr/>
                    <a:lstStyle/>
                    <a:p>
                      <a:pPr marL="0" marR="0">
                        <a:lnSpc>
                          <a:spcPct val="115000"/>
                        </a:lnSpc>
                        <a:spcBef>
                          <a:spcPts val="0"/>
                        </a:spcBef>
                        <a:spcAft>
                          <a:spcPts val="0"/>
                        </a:spcAft>
                      </a:pPr>
                      <a:r>
                        <a:rPr lang="en-US" sz="1100">
                          <a:effectLst/>
                        </a:rPr>
                        <a:t>Pay to Participate Marching Band </a:t>
                      </a:r>
                      <a:br>
                        <a:rPr lang="en-US" sz="1100">
                          <a:effectLst/>
                        </a:rPr>
                      </a:br>
                      <a:r>
                        <a:rPr lang="en-US" sz="1100">
                          <a:effectLst/>
                        </a:rPr>
                        <a:t/>
                      </a:r>
                      <a:br>
                        <a:rPr lang="en-US" sz="1100">
                          <a:effectLst/>
                        </a:rPr>
                      </a:br>
                      <a:endParaRPr lang="en-US" sz="1200">
                        <a:effectLst/>
                      </a:endParaRPr>
                    </a:p>
                    <a:p>
                      <a:pPr marL="0" marR="0" fontAlgn="base">
                        <a:lnSpc>
                          <a:spcPct val="115000"/>
                        </a:lnSpc>
                        <a:spcBef>
                          <a:spcPts val="0"/>
                        </a:spcBef>
                        <a:spcAft>
                          <a:spcPts val="0"/>
                        </a:spcAft>
                      </a:pPr>
                      <a:r>
                        <a:rPr lang="en-US" sz="11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a:effectLst/>
                        </a:rPr>
                        <a:t>$75.00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100" b="1">
                          <a:effectLst/>
                        </a:rPr>
                        <a:t>August 17 to</a:t>
                      </a:r>
                      <a:endParaRPr lang="en-US" sz="1200" b="1">
                        <a:effectLst/>
                      </a:endParaRPr>
                    </a:p>
                    <a:p>
                      <a:pPr marL="0" marR="0" algn="ctr" fontAlgn="base">
                        <a:lnSpc>
                          <a:spcPct val="115000"/>
                        </a:lnSpc>
                        <a:spcBef>
                          <a:spcPts val="0"/>
                        </a:spcBef>
                        <a:spcAft>
                          <a:spcPts val="0"/>
                        </a:spcAft>
                      </a:pPr>
                      <a:r>
                        <a:rPr lang="en-US" sz="1100" b="1">
                          <a:effectLst/>
                        </a:rPr>
                        <a:t>September 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Information will be given to students from Athletics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0836371"/>
                  </a:ext>
                </a:extLst>
              </a:tr>
              <a:tr h="934407">
                <a:tc>
                  <a:txBody>
                    <a:bodyPr/>
                    <a:lstStyle/>
                    <a:p>
                      <a:pPr marL="0" marR="0">
                        <a:lnSpc>
                          <a:spcPct val="115000"/>
                        </a:lnSpc>
                        <a:spcBef>
                          <a:spcPts val="0"/>
                        </a:spcBef>
                        <a:spcAft>
                          <a:spcPts val="0"/>
                        </a:spcAft>
                      </a:pPr>
                      <a:r>
                        <a:rPr lang="en-US" sz="1100" dirty="0">
                          <a:effectLst/>
                        </a:rPr>
                        <a:t>Pay to Participate Color Guard </a:t>
                      </a:r>
                      <a:br>
                        <a:rPr lang="en-US" sz="1100" dirty="0">
                          <a:effectLst/>
                        </a:rPr>
                      </a:br>
                      <a:r>
                        <a:rPr lang="en-US" sz="1100" dirty="0">
                          <a:effectLst/>
                        </a:rPr>
                        <a:t/>
                      </a:r>
                      <a:br>
                        <a:rPr lang="en-US" sz="1100" dirty="0">
                          <a:effectLst/>
                        </a:rPr>
                      </a:br>
                      <a:endParaRPr lang="en-US" sz="1200" dirty="0">
                        <a:effectLst/>
                      </a:endParaRPr>
                    </a:p>
                    <a:p>
                      <a:pPr marL="0" marR="0" fontAlgn="base">
                        <a:lnSpc>
                          <a:spcPct val="115000"/>
                        </a:lnSpc>
                        <a:spcBef>
                          <a:spcPts val="0"/>
                        </a:spcBef>
                        <a:spcAft>
                          <a:spcPts val="0"/>
                        </a:spcAft>
                      </a:pPr>
                      <a:r>
                        <a:rPr lang="en-US" sz="11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a:effectLst/>
                        </a:rPr>
                        <a:t>$75.00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100" b="1">
                          <a:effectLst/>
                        </a:rPr>
                        <a:t>August 17 to</a:t>
                      </a:r>
                      <a:endParaRPr lang="en-US" sz="1200" b="1">
                        <a:effectLst/>
                      </a:endParaRPr>
                    </a:p>
                    <a:p>
                      <a:pPr marL="0" marR="0" algn="ctr" fontAlgn="base">
                        <a:lnSpc>
                          <a:spcPct val="115000"/>
                        </a:lnSpc>
                        <a:spcBef>
                          <a:spcPts val="0"/>
                        </a:spcBef>
                        <a:spcAft>
                          <a:spcPts val="0"/>
                        </a:spcAft>
                      </a:pPr>
                      <a:r>
                        <a:rPr lang="en-US" sz="1100" b="1">
                          <a:effectLst/>
                        </a:rPr>
                        <a:t>September 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Information will be given to students from Athletics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3038961"/>
                  </a:ext>
                </a:extLst>
              </a:tr>
            </a:tbl>
          </a:graphicData>
        </a:graphic>
      </p:graphicFrame>
    </p:spTree>
    <p:extLst>
      <p:ext uri="{BB962C8B-B14F-4D97-AF65-F5344CB8AC3E}">
        <p14:creationId xmlns:p14="http://schemas.microsoft.com/office/powerpoint/2010/main" val="1423412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7016980"/>
              </p:ext>
            </p:extLst>
          </p:nvPr>
        </p:nvGraphicFramePr>
        <p:xfrm>
          <a:off x="0" y="-1"/>
          <a:ext cx="9144000" cy="6915236"/>
        </p:xfrm>
        <a:graphic>
          <a:graphicData uri="http://schemas.openxmlformats.org/drawingml/2006/table">
            <a:tbl>
              <a:tblPr firstRow="1" firstCol="1" bandRow="1">
                <a:tableStyleId>{5C22544A-7EE6-4342-B048-85BDC9FD1C3A}</a:tableStyleId>
              </a:tblPr>
              <a:tblGrid>
                <a:gridCol w="2619365">
                  <a:extLst>
                    <a:ext uri="{9D8B030D-6E8A-4147-A177-3AD203B41FA5}">
                      <a16:colId xmlns:a16="http://schemas.microsoft.com/office/drawing/2014/main" val="4022919014"/>
                    </a:ext>
                  </a:extLst>
                </a:gridCol>
                <a:gridCol w="1306024">
                  <a:extLst>
                    <a:ext uri="{9D8B030D-6E8A-4147-A177-3AD203B41FA5}">
                      <a16:colId xmlns:a16="http://schemas.microsoft.com/office/drawing/2014/main" val="3392500492"/>
                    </a:ext>
                  </a:extLst>
                </a:gridCol>
                <a:gridCol w="1739537">
                  <a:extLst>
                    <a:ext uri="{9D8B030D-6E8A-4147-A177-3AD203B41FA5}">
                      <a16:colId xmlns:a16="http://schemas.microsoft.com/office/drawing/2014/main" val="3589247940"/>
                    </a:ext>
                  </a:extLst>
                </a:gridCol>
                <a:gridCol w="1739537">
                  <a:extLst>
                    <a:ext uri="{9D8B030D-6E8A-4147-A177-3AD203B41FA5}">
                      <a16:colId xmlns:a16="http://schemas.microsoft.com/office/drawing/2014/main" val="3163200646"/>
                    </a:ext>
                  </a:extLst>
                </a:gridCol>
                <a:gridCol w="1739537">
                  <a:extLst>
                    <a:ext uri="{9D8B030D-6E8A-4147-A177-3AD203B41FA5}">
                      <a16:colId xmlns:a16="http://schemas.microsoft.com/office/drawing/2014/main" val="2030221221"/>
                    </a:ext>
                  </a:extLst>
                </a:gridCol>
              </a:tblGrid>
              <a:tr h="1544465">
                <a:tc>
                  <a:txBody>
                    <a:bodyPr/>
                    <a:lstStyle/>
                    <a:p>
                      <a:pPr marL="0" marR="0">
                        <a:lnSpc>
                          <a:spcPct val="115000"/>
                        </a:lnSpc>
                        <a:spcBef>
                          <a:spcPts val="0"/>
                        </a:spcBef>
                        <a:spcAft>
                          <a:spcPts val="0"/>
                        </a:spcAft>
                      </a:pPr>
                      <a:r>
                        <a:rPr lang="en-US" sz="1400">
                          <a:effectLst/>
                        </a:rPr>
                        <a:t> </a:t>
                      </a:r>
                      <a:endParaRPr lang="en-US" sz="1600">
                        <a:effectLst/>
                      </a:endParaRPr>
                    </a:p>
                    <a:p>
                      <a:pPr marL="0" marR="0">
                        <a:lnSpc>
                          <a:spcPct val="115000"/>
                        </a:lnSpc>
                        <a:spcBef>
                          <a:spcPts val="0"/>
                        </a:spcBef>
                        <a:spcAft>
                          <a:spcPts val="0"/>
                        </a:spcAft>
                      </a:pPr>
                      <a:r>
                        <a:rPr lang="en-US" sz="1400">
                          <a:effectLst/>
                        </a:rPr>
                        <a:t>Pay to Participate Advanced Placement Courses </a:t>
                      </a:r>
                      <a:br>
                        <a:rPr lang="en-US" sz="1400">
                          <a:effectLst/>
                        </a:rPr>
                      </a:br>
                      <a:r>
                        <a:rPr lang="en-US" sz="1400">
                          <a:effectLst/>
                        </a:rPr>
                        <a:t/>
                      </a:r>
                      <a:br>
                        <a:rPr lang="en-US" sz="1400">
                          <a:effectLst/>
                        </a:rPr>
                      </a:br>
                      <a:endParaRPr lang="en-US" sz="1600">
                        <a:effectLst/>
                      </a:endParaRPr>
                    </a:p>
                    <a:p>
                      <a:pPr marL="0" marR="0" fontAlgn="base">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dirty="0">
                          <a:solidFill>
                            <a:schemeClr val="tx1"/>
                          </a:solidFill>
                          <a:effectLst/>
                        </a:rPr>
                        <a:t>$50.00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solidFill>
                            <a:schemeClr val="tx1"/>
                          </a:solidFill>
                          <a:effectLst/>
                        </a:rPr>
                        <a:t>October 15 -November 15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solidFill>
                            <a:schemeClr val="tx1"/>
                          </a:solidFill>
                          <a:effectLst/>
                        </a:rPr>
                        <a:t>Information will be given to students by Assistant Principal for Academic Leadership</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solidFill>
                            <a:schemeClr val="tx1"/>
                          </a:solidFill>
                          <a:effectLst/>
                        </a:rPr>
                        <a:t>Yes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8926039"/>
                  </a:ext>
                </a:extLst>
              </a:tr>
              <a:tr h="1056513">
                <a:tc>
                  <a:txBody>
                    <a:bodyPr/>
                    <a:lstStyle/>
                    <a:p>
                      <a:pPr marL="0" marR="0">
                        <a:lnSpc>
                          <a:spcPct val="115000"/>
                        </a:lnSpc>
                        <a:spcBef>
                          <a:spcPts val="0"/>
                        </a:spcBef>
                        <a:spcAft>
                          <a:spcPts val="0"/>
                        </a:spcAft>
                      </a:pPr>
                      <a:r>
                        <a:rPr lang="en-US" sz="1400">
                          <a:effectLst/>
                        </a:rPr>
                        <a:t>Fall Senior Parking </a:t>
                      </a:r>
                      <a:br>
                        <a:rPr lang="en-US" sz="1400">
                          <a:effectLst/>
                        </a:rPr>
                      </a:br>
                      <a:r>
                        <a:rPr lang="en-US" sz="1400">
                          <a:effectLst/>
                        </a:rPr>
                        <a:t/>
                      </a:r>
                      <a:br>
                        <a:rPr lang="en-US" sz="1400">
                          <a:effectLst/>
                        </a:rPr>
                      </a:br>
                      <a:endParaRPr lang="en-US" sz="1600">
                        <a:effectLst/>
                      </a:endParaRPr>
                    </a:p>
                    <a:p>
                      <a:pPr marL="0" marR="0" fontAlgn="base">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b="1" dirty="0">
                          <a:solidFill>
                            <a:schemeClr val="tx1"/>
                          </a:solidFill>
                          <a:effectLst/>
                        </a:rPr>
                        <a:t>$12.00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400" b="1" dirty="0">
                          <a:solidFill>
                            <a:schemeClr val="tx1"/>
                          </a:solidFill>
                          <a:effectLst/>
                        </a:rPr>
                        <a:t>August 19</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rPr>
                        <a:t>Information will be sent with electronic summer mailing</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036864"/>
                  </a:ext>
                </a:extLst>
              </a:tr>
              <a:tr h="1056513">
                <a:tc>
                  <a:txBody>
                    <a:bodyPr/>
                    <a:lstStyle/>
                    <a:p>
                      <a:pPr marL="0" marR="0">
                        <a:lnSpc>
                          <a:spcPct val="115000"/>
                        </a:lnSpc>
                        <a:spcBef>
                          <a:spcPts val="0"/>
                        </a:spcBef>
                        <a:spcAft>
                          <a:spcPts val="0"/>
                        </a:spcAft>
                      </a:pPr>
                      <a:r>
                        <a:rPr lang="en-US" sz="1400">
                          <a:effectLst/>
                        </a:rPr>
                        <a:t>Spring Senior Parking </a:t>
                      </a:r>
                      <a:br>
                        <a:rPr lang="en-US" sz="1400">
                          <a:effectLst/>
                        </a:rPr>
                      </a:br>
                      <a:r>
                        <a:rPr lang="en-US" sz="1400">
                          <a:effectLst/>
                        </a:rPr>
                        <a:t/>
                      </a:r>
                      <a:br>
                        <a:rPr lang="en-US" sz="1400">
                          <a:effectLst/>
                        </a:rPr>
                      </a:br>
                      <a:endParaRPr lang="en-US" sz="1600">
                        <a:effectLst/>
                      </a:endParaRPr>
                    </a:p>
                    <a:p>
                      <a:pPr marL="0" marR="0" fontAlgn="base">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b="1" dirty="0">
                          <a:solidFill>
                            <a:schemeClr val="tx1"/>
                          </a:solidFill>
                          <a:effectLst/>
                        </a:rPr>
                        <a:t>$12.00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a:solidFill>
                            <a:schemeClr val="tx1"/>
                          </a:solidFill>
                          <a:effectLst/>
                        </a:rPr>
                        <a:t>January 27 to February 5</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rPr>
                        <a:t>Information will be sent with electronic summer mailing</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7610529"/>
                  </a:ext>
                </a:extLst>
              </a:tr>
              <a:tr h="777683">
                <a:tc>
                  <a:txBody>
                    <a:bodyPr/>
                    <a:lstStyle/>
                    <a:p>
                      <a:pPr marL="0" marR="0">
                        <a:lnSpc>
                          <a:spcPct val="115000"/>
                        </a:lnSpc>
                        <a:spcBef>
                          <a:spcPts val="0"/>
                        </a:spcBef>
                        <a:spcAft>
                          <a:spcPts val="0"/>
                        </a:spcAft>
                      </a:pPr>
                      <a:r>
                        <a:rPr lang="en-US" sz="1400">
                          <a:effectLst/>
                        </a:rPr>
                        <a:t>PSAT Exams (October 15th)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b="1">
                          <a:solidFill>
                            <a:schemeClr val="tx1"/>
                          </a:solidFill>
                          <a:effectLst/>
                        </a:rPr>
                        <a:t>$24.00</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a:solidFill>
                            <a:schemeClr val="tx1"/>
                          </a:solidFill>
                          <a:effectLst/>
                        </a:rPr>
                        <a:t>August 1 to September 30</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rPr>
                        <a:t>Information will be sent with electronic summer mailing</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rPr>
                        <a:t>No</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2533831"/>
                  </a:ext>
                </a:extLst>
              </a:tr>
              <a:tr h="2422828">
                <a:tc>
                  <a:txBody>
                    <a:bodyPr/>
                    <a:lstStyle/>
                    <a:p>
                      <a:pPr marL="0" marR="0">
                        <a:lnSpc>
                          <a:spcPct val="115000"/>
                        </a:lnSpc>
                        <a:spcBef>
                          <a:spcPts val="0"/>
                        </a:spcBef>
                        <a:spcAft>
                          <a:spcPts val="0"/>
                        </a:spcAft>
                      </a:pPr>
                      <a:r>
                        <a:rPr lang="en-US" sz="1400" dirty="0">
                          <a:effectLst/>
                        </a:rPr>
                        <a:t>Advanced Placement Exams for May </a:t>
                      </a:r>
                      <a:endParaRPr lang="en-US" sz="1600" dirty="0">
                        <a:effectLst/>
                      </a:endParaRPr>
                    </a:p>
                    <a:p>
                      <a:pPr marL="0" marR="0" fontAlgn="base">
                        <a:lnSpc>
                          <a:spcPct val="115000"/>
                        </a:lnSpc>
                        <a:spcBef>
                          <a:spcPts val="0"/>
                        </a:spcBef>
                        <a:spcAft>
                          <a:spcPts val="0"/>
                        </a:spcAft>
                      </a:pPr>
                      <a:r>
                        <a:rPr lang="en-US" sz="1400" dirty="0">
                          <a:effectLst/>
                        </a:rPr>
                        <a:t> </a:t>
                      </a:r>
                      <a:endParaRPr lang="en-US" sz="1600" dirty="0">
                        <a:effectLst/>
                      </a:endParaRPr>
                    </a:p>
                    <a:p>
                      <a:pPr marL="0" marR="0" fontAlgn="base">
                        <a:lnSpc>
                          <a:spcPct val="115000"/>
                        </a:lnSpc>
                        <a:spcBef>
                          <a:spcPts val="0"/>
                        </a:spcBef>
                        <a:spcAft>
                          <a:spcPts val="0"/>
                        </a:spcAft>
                      </a:pPr>
                      <a:r>
                        <a:rPr lang="en-US" sz="1400" dirty="0">
                          <a:effectLst/>
                        </a:rPr>
                        <a:t> </a:t>
                      </a:r>
                      <a:endParaRPr lang="en-US" sz="1600" dirty="0">
                        <a:effectLst/>
                      </a:endParaRPr>
                    </a:p>
                    <a:p>
                      <a:pPr marL="0" marR="0" fontAlgn="base">
                        <a:lnSpc>
                          <a:spcPct val="115000"/>
                        </a:lnSpc>
                        <a:spcBef>
                          <a:spcPts val="0"/>
                        </a:spcBef>
                        <a:spcAft>
                          <a:spcPts val="0"/>
                        </a:spcAft>
                      </a:pPr>
                      <a:r>
                        <a:rPr lang="en-US" sz="1400" dirty="0">
                          <a:effectLst/>
                        </a:rPr>
                        <a:t> </a:t>
                      </a:r>
                      <a:endParaRPr lang="en-US" sz="1600" dirty="0">
                        <a:effectLst/>
                      </a:endParaRPr>
                    </a:p>
                    <a:p>
                      <a:pPr marL="0" marR="0" fontAlgn="base">
                        <a:lnSpc>
                          <a:spcPct val="115000"/>
                        </a:lnSpc>
                        <a:spcBef>
                          <a:spcPts val="0"/>
                        </a:spcBef>
                        <a:spcAft>
                          <a:spcPts val="0"/>
                        </a:spcAft>
                      </a:pPr>
                      <a:r>
                        <a:rPr lang="en-US" sz="1400" dirty="0">
                          <a:effectLst/>
                        </a:rPr>
                        <a:t> </a:t>
                      </a:r>
                      <a:endParaRPr lang="en-US" sz="1600" dirty="0">
                        <a:effectLst/>
                      </a:endParaRPr>
                    </a:p>
                    <a:p>
                      <a:pPr marL="0" marR="0" fontAlgn="base">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400" b="1" dirty="0">
                          <a:solidFill>
                            <a:schemeClr val="tx1"/>
                          </a:solidFill>
                          <a:effectLst/>
                        </a:rPr>
                        <a:t>$93.00</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400" b="1" dirty="0">
                          <a:solidFill>
                            <a:schemeClr val="tx1"/>
                          </a:solidFill>
                          <a:effectLst/>
                        </a:rPr>
                        <a:t>January 15 to February 29</a:t>
                      </a:r>
                      <a:endParaRPr lang="en-US" sz="1600" b="1" dirty="0">
                        <a:solidFill>
                          <a:schemeClr val="tx1"/>
                        </a:solidFill>
                        <a:effectLst/>
                      </a:endParaRPr>
                    </a:p>
                    <a:p>
                      <a:pPr marL="0" marR="0" algn="ctr" fontAlgn="base">
                        <a:lnSpc>
                          <a:spcPct val="115000"/>
                        </a:lnSpc>
                        <a:spcBef>
                          <a:spcPts val="0"/>
                        </a:spcBef>
                        <a:spcAft>
                          <a:spcPts val="0"/>
                        </a:spcAft>
                      </a:pPr>
                      <a:r>
                        <a:rPr lang="en-US" sz="1400" b="1" dirty="0">
                          <a:solidFill>
                            <a:schemeClr val="tx1"/>
                          </a:solidFill>
                          <a:effectLst/>
                        </a:rPr>
                        <a:t>A late fee of $45.00 will be charged from March 1-March </a:t>
                      </a:r>
                      <a:r>
                        <a:rPr lang="en-US" sz="1400" b="1" dirty="0" smtClean="0">
                          <a:solidFill>
                            <a:schemeClr val="tx1"/>
                          </a:solidFill>
                          <a:effectLst/>
                        </a:rPr>
                        <a:t>15</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rPr>
                        <a:t>Information will be given to students by Assistant Principal for Academic </a:t>
                      </a:r>
                      <a:r>
                        <a:rPr lang="en-US" sz="1400" b="1" dirty="0" smtClean="0">
                          <a:solidFill>
                            <a:schemeClr val="tx1"/>
                          </a:solidFill>
                          <a:effectLst/>
                        </a:rPr>
                        <a:t>Leadership</a:t>
                      </a:r>
                      <a:r>
                        <a:rPr lang="en-US" sz="1400" b="1" dirty="0">
                          <a:solidFill>
                            <a:schemeClr val="tx1"/>
                          </a:solidFill>
                          <a:effectLst/>
                        </a:rPr>
                        <a:t> </a:t>
                      </a:r>
                      <a:endParaRPr lang="en-US" sz="1600" b="1" dirty="0">
                        <a:solidFill>
                          <a:schemeClr val="tx1"/>
                        </a:solidFill>
                        <a:effectLst/>
                      </a:endParaRPr>
                    </a:p>
                    <a:p>
                      <a:pPr marL="0" marR="0" algn="ctr">
                        <a:lnSpc>
                          <a:spcPct val="115000"/>
                        </a:lnSpc>
                        <a:spcBef>
                          <a:spcPts val="0"/>
                        </a:spcBef>
                        <a:spcAft>
                          <a:spcPts val="0"/>
                        </a:spcAft>
                      </a:pPr>
                      <a:r>
                        <a:rPr lang="en-US" sz="1400" b="1" dirty="0">
                          <a:solidFill>
                            <a:schemeClr val="tx1"/>
                          </a:solidFill>
                          <a:effectLst/>
                        </a:rPr>
                        <a:t> </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smtClean="0">
                          <a:solidFill>
                            <a:schemeClr val="tx1"/>
                          </a:solidFill>
                          <a:effectLst/>
                        </a:rPr>
                        <a:t>No</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008" marR="27008" marT="27008" marB="27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7210513"/>
                  </a:ext>
                </a:extLst>
              </a:tr>
            </a:tbl>
          </a:graphicData>
        </a:graphic>
      </p:graphicFrame>
    </p:spTree>
    <p:extLst>
      <p:ext uri="{BB962C8B-B14F-4D97-AF65-F5344CB8AC3E}">
        <p14:creationId xmlns:p14="http://schemas.microsoft.com/office/powerpoint/2010/main" val="3361325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effectLst>
                  <a:outerShdw blurRad="38100" dist="38100" dir="2700000" algn="tl">
                    <a:srgbClr val="000000">
                      <a:alpha val="43137"/>
                    </a:srgbClr>
                  </a:outerShdw>
                </a:effectLst>
              </a:rPr>
              <a:t>CALL TO ORDER</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78977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30" y="32468"/>
            <a:ext cx="8229600" cy="653332"/>
          </a:xfrm>
        </p:spPr>
        <p:txBody>
          <a:bodyPr>
            <a:normAutofit fontScale="90000"/>
          </a:bodyPr>
          <a:lstStyle/>
          <a:p>
            <a:r>
              <a:rPr lang="en-US" dirty="0" smtClean="0">
                <a:effectLst/>
              </a:rPr>
              <a:t>Pay </a:t>
            </a:r>
            <a:r>
              <a:rPr lang="en-US" dirty="0">
                <a:effectLst/>
              </a:rPr>
              <a:t>to Participate </a:t>
            </a:r>
            <a:r>
              <a:rPr lang="en-US" dirty="0" smtClean="0">
                <a:effectLst/>
              </a:rPr>
              <a:t>at Crossroads MS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26556102"/>
              </p:ext>
            </p:extLst>
          </p:nvPr>
        </p:nvGraphicFramePr>
        <p:xfrm>
          <a:off x="-76200" y="609600"/>
          <a:ext cx="9220198" cy="6248400"/>
        </p:xfrm>
        <a:graphic>
          <a:graphicData uri="http://schemas.openxmlformats.org/drawingml/2006/table">
            <a:tbl>
              <a:tblPr firstRow="1" firstCol="1" bandRow="1">
                <a:tableStyleId>{5C22544A-7EE6-4342-B048-85BDC9FD1C3A}</a:tableStyleId>
              </a:tblPr>
              <a:tblGrid>
                <a:gridCol w="2305050">
                  <a:extLst>
                    <a:ext uri="{9D8B030D-6E8A-4147-A177-3AD203B41FA5}">
                      <a16:colId xmlns:a16="http://schemas.microsoft.com/office/drawing/2014/main" val="958253772"/>
                    </a:ext>
                  </a:extLst>
                </a:gridCol>
                <a:gridCol w="1383031">
                  <a:extLst>
                    <a:ext uri="{9D8B030D-6E8A-4147-A177-3AD203B41FA5}">
                      <a16:colId xmlns:a16="http://schemas.microsoft.com/office/drawing/2014/main" val="1574491190"/>
                    </a:ext>
                  </a:extLst>
                </a:gridCol>
                <a:gridCol w="1844039">
                  <a:extLst>
                    <a:ext uri="{9D8B030D-6E8A-4147-A177-3AD203B41FA5}">
                      <a16:colId xmlns:a16="http://schemas.microsoft.com/office/drawing/2014/main" val="3510748257"/>
                    </a:ext>
                  </a:extLst>
                </a:gridCol>
                <a:gridCol w="1844039">
                  <a:extLst>
                    <a:ext uri="{9D8B030D-6E8A-4147-A177-3AD203B41FA5}">
                      <a16:colId xmlns:a16="http://schemas.microsoft.com/office/drawing/2014/main" val="977764815"/>
                    </a:ext>
                  </a:extLst>
                </a:gridCol>
                <a:gridCol w="1844039">
                  <a:extLst>
                    <a:ext uri="{9D8B030D-6E8A-4147-A177-3AD203B41FA5}">
                      <a16:colId xmlns:a16="http://schemas.microsoft.com/office/drawing/2014/main" val="493036419"/>
                    </a:ext>
                  </a:extLst>
                </a:gridCol>
              </a:tblGrid>
              <a:tr h="727189">
                <a:tc>
                  <a:txBody>
                    <a:bodyPr/>
                    <a:lstStyle/>
                    <a:p>
                      <a:pPr marL="0" marR="0" algn="ctr">
                        <a:lnSpc>
                          <a:spcPct val="115000"/>
                        </a:lnSpc>
                        <a:spcBef>
                          <a:spcPts val="0"/>
                        </a:spcBef>
                        <a:spcAft>
                          <a:spcPts val="0"/>
                        </a:spcAft>
                      </a:pPr>
                      <a:r>
                        <a:rPr lang="en-US" sz="1100">
                          <a:effectLst/>
                        </a:rPr>
                        <a:t>Name of Program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tc>
                <a:tc>
                  <a:txBody>
                    <a:bodyPr/>
                    <a:lstStyle/>
                    <a:p>
                      <a:pPr marL="0" marR="0" algn="ctr">
                        <a:lnSpc>
                          <a:spcPct val="115000"/>
                        </a:lnSpc>
                        <a:spcBef>
                          <a:spcPts val="0"/>
                        </a:spcBef>
                        <a:spcAft>
                          <a:spcPts val="0"/>
                        </a:spcAft>
                      </a:pPr>
                      <a:r>
                        <a:rPr lang="en-US" sz="1100" dirty="0">
                          <a:effectLst/>
                        </a:rPr>
                        <a:t>Fee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Online registration/payment dates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More Information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rPr>
                        <a:t>Included in $250.00 Pay to Participate Cap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7726973"/>
                  </a:ext>
                </a:extLst>
              </a:tr>
              <a:tr h="1120497">
                <a:tc>
                  <a:txBody>
                    <a:bodyPr/>
                    <a:lstStyle/>
                    <a:p>
                      <a:pPr marL="0" marR="0">
                        <a:lnSpc>
                          <a:spcPct val="115000"/>
                        </a:lnSpc>
                        <a:spcBef>
                          <a:spcPts val="0"/>
                        </a:spcBef>
                        <a:spcAft>
                          <a:spcPts val="0"/>
                        </a:spcAft>
                      </a:pPr>
                      <a:r>
                        <a:rPr lang="en-US" sz="1100">
                          <a:effectLst/>
                        </a:rPr>
                        <a:t>Pay to Participate Athletics</a:t>
                      </a:r>
                      <a:br>
                        <a:rPr lang="en-US" sz="1100">
                          <a:effectLst/>
                        </a:rPr>
                      </a:br>
                      <a:r>
                        <a:rPr lang="en-US" sz="1100">
                          <a:effectLst/>
                        </a:rPr>
                        <a:t>Fall  -Winter  -Spring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dirty="0">
                          <a:effectLst/>
                        </a:rPr>
                        <a:t>$75.00 for each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Registration will open after final cuts are made and must be completed prior to first official game of the season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Information will be given to students from Athletics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9679213"/>
                  </a:ext>
                </a:extLst>
              </a:tr>
              <a:tr h="923844">
                <a:tc>
                  <a:txBody>
                    <a:bodyPr/>
                    <a:lstStyle/>
                    <a:p>
                      <a:pPr marL="0" marR="0" fontAlgn="base">
                        <a:lnSpc>
                          <a:spcPct val="115000"/>
                        </a:lnSpc>
                        <a:spcBef>
                          <a:spcPts val="0"/>
                        </a:spcBef>
                        <a:spcAft>
                          <a:spcPts val="0"/>
                        </a:spcAft>
                      </a:pPr>
                      <a:r>
                        <a:rPr lang="en-US" sz="1100">
                          <a:effectLst/>
                        </a:rPr>
                        <a:t>Pay to Participate</a:t>
                      </a:r>
                    </a:p>
                    <a:p>
                      <a:pPr marL="0" marR="0" fontAlgn="base">
                        <a:lnSpc>
                          <a:spcPct val="115000"/>
                        </a:lnSpc>
                        <a:spcBef>
                          <a:spcPts val="0"/>
                        </a:spcBef>
                        <a:spcAft>
                          <a:spcPts val="0"/>
                        </a:spcAft>
                      </a:pPr>
                      <a:r>
                        <a:rPr lang="en-US" sz="1100">
                          <a:effectLst/>
                        </a:rPr>
                        <a:t>All Clubs –Active and Extra-curricular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a:effectLst/>
                        </a:rPr>
                        <a:t>$25.00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varies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100" b="1">
                          <a:effectLst/>
                        </a:rPr>
                        <a:t>Information will be given out from Activity Coordinator in Friday Folder</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230658"/>
                  </a:ext>
                </a:extLst>
              </a:tr>
              <a:tr h="923844">
                <a:tc>
                  <a:txBody>
                    <a:bodyPr/>
                    <a:lstStyle/>
                    <a:p>
                      <a:pPr marL="0" marR="0">
                        <a:lnSpc>
                          <a:spcPct val="115000"/>
                        </a:lnSpc>
                        <a:spcBef>
                          <a:spcPts val="0"/>
                        </a:spcBef>
                        <a:spcAft>
                          <a:spcPts val="0"/>
                        </a:spcAft>
                      </a:pPr>
                      <a:r>
                        <a:rPr lang="en-US" sz="1100">
                          <a:effectLst/>
                        </a:rPr>
                        <a:t>Pay to Participate</a:t>
                      </a:r>
                    </a:p>
                    <a:p>
                      <a:pPr marL="0" marR="0">
                        <a:lnSpc>
                          <a:spcPct val="115000"/>
                        </a:lnSpc>
                        <a:spcBef>
                          <a:spcPts val="0"/>
                        </a:spcBef>
                        <a:spcAft>
                          <a:spcPts val="0"/>
                        </a:spcAft>
                      </a:pPr>
                      <a:r>
                        <a:rPr lang="en-US" sz="1100">
                          <a:effectLst/>
                        </a:rPr>
                        <a:t>Academic Teams </a:t>
                      </a:r>
                      <a:br>
                        <a:rPr lang="en-US" sz="1100">
                          <a:effectLst/>
                        </a:rPr>
                      </a:b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a:effectLst/>
                        </a:rPr>
                        <a:t>$75.00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100" b="1">
                          <a:effectLst/>
                        </a:rPr>
                        <a:t>Varies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a:effectLst/>
                        </a:rPr>
                        <a:t>Information will be given out from Activity Coordinator in Friday Folder</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2531110"/>
                  </a:ext>
                </a:extLst>
              </a:tr>
              <a:tr h="705340">
                <a:tc>
                  <a:txBody>
                    <a:bodyPr/>
                    <a:lstStyle/>
                    <a:p>
                      <a:pPr marL="0" marR="0">
                        <a:lnSpc>
                          <a:spcPct val="115000"/>
                        </a:lnSpc>
                        <a:spcBef>
                          <a:spcPts val="0"/>
                        </a:spcBef>
                        <a:spcAft>
                          <a:spcPts val="0"/>
                        </a:spcAft>
                      </a:pPr>
                      <a:r>
                        <a:rPr lang="en-US" sz="1100">
                          <a:effectLst/>
                        </a:rPr>
                        <a:t>Pay to Participate </a:t>
                      </a:r>
                    </a:p>
                    <a:p>
                      <a:pPr marL="0" marR="0">
                        <a:lnSpc>
                          <a:spcPct val="115000"/>
                        </a:lnSpc>
                        <a:spcBef>
                          <a:spcPts val="0"/>
                        </a:spcBef>
                        <a:spcAft>
                          <a:spcPts val="0"/>
                        </a:spcAft>
                      </a:pPr>
                      <a:r>
                        <a:rPr lang="en-US" sz="1100">
                          <a:effectLst/>
                        </a:rPr>
                        <a:t>Band, Orchestra, Vocal Ensemble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a:effectLst/>
                        </a:rPr>
                        <a:t>$75.00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100" b="1">
                          <a:effectLst/>
                        </a:rPr>
                        <a:t>August-June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a:effectLst/>
                        </a:rPr>
                        <a:t>Information will be given out from Music Director</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318703"/>
                  </a:ext>
                </a:extLst>
              </a:tr>
              <a:tr h="1317151">
                <a:tc>
                  <a:txBody>
                    <a:bodyPr/>
                    <a:lstStyle/>
                    <a:p>
                      <a:pPr marL="0" marR="0">
                        <a:lnSpc>
                          <a:spcPct val="115000"/>
                        </a:lnSpc>
                        <a:spcBef>
                          <a:spcPts val="0"/>
                        </a:spcBef>
                        <a:spcAft>
                          <a:spcPts val="0"/>
                        </a:spcAft>
                      </a:pPr>
                      <a:r>
                        <a:rPr lang="en-US" sz="1100">
                          <a:effectLst/>
                        </a:rPr>
                        <a:t> </a:t>
                      </a:r>
                    </a:p>
                    <a:p>
                      <a:pPr marL="0" marR="0">
                        <a:lnSpc>
                          <a:spcPct val="115000"/>
                        </a:lnSpc>
                        <a:spcBef>
                          <a:spcPts val="0"/>
                        </a:spcBef>
                        <a:spcAft>
                          <a:spcPts val="0"/>
                        </a:spcAft>
                      </a:pPr>
                      <a:r>
                        <a:rPr lang="en-US" sz="1100">
                          <a:effectLst/>
                        </a:rPr>
                        <a:t>Pay to Participate </a:t>
                      </a:r>
                    </a:p>
                    <a:p>
                      <a:pPr marL="0" marR="0">
                        <a:lnSpc>
                          <a:spcPct val="115000"/>
                        </a:lnSpc>
                        <a:spcBef>
                          <a:spcPts val="0"/>
                        </a:spcBef>
                        <a:spcAft>
                          <a:spcPts val="0"/>
                        </a:spcAft>
                      </a:pPr>
                      <a:r>
                        <a:rPr lang="en-US" sz="1100">
                          <a:effectLst/>
                        </a:rPr>
                        <a:t>Handbell Ensemble, Flute Ensemble,</a:t>
                      </a:r>
                    </a:p>
                    <a:p>
                      <a:pPr marL="0" marR="0">
                        <a:lnSpc>
                          <a:spcPct val="115000"/>
                        </a:lnSpc>
                        <a:spcBef>
                          <a:spcPts val="0"/>
                        </a:spcBef>
                        <a:spcAft>
                          <a:spcPts val="0"/>
                        </a:spcAft>
                      </a:pPr>
                      <a:r>
                        <a:rPr lang="en-US" sz="1100">
                          <a:effectLst/>
                        </a:rPr>
                        <a:t>Men’s or Women’s Ensemble </a:t>
                      </a:r>
                    </a:p>
                    <a:p>
                      <a:pPr marL="0" marR="0" fontAlgn="base">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a:effectLst/>
                        </a:rPr>
                        <a:t>$50.00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a:effectLst/>
                        </a:rPr>
                        <a:t>August -June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Information will be given out from Music Director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Yes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1536154"/>
                  </a:ext>
                </a:extLst>
              </a:tr>
              <a:tr h="530535">
                <a:tc>
                  <a:txBody>
                    <a:bodyPr/>
                    <a:lstStyle/>
                    <a:p>
                      <a:pPr marL="0" marR="0" fontAlgn="base">
                        <a:lnSpc>
                          <a:spcPct val="115000"/>
                        </a:lnSpc>
                        <a:spcBef>
                          <a:spcPts val="0"/>
                        </a:spcBef>
                        <a:spcAft>
                          <a:spcPts val="0"/>
                        </a:spcAft>
                      </a:pPr>
                      <a:r>
                        <a:rPr lang="en-US" sz="1100">
                          <a:effectLst/>
                        </a:rPr>
                        <a:t>Pay to Participate</a:t>
                      </a:r>
                    </a:p>
                    <a:p>
                      <a:pPr marL="0" marR="0" fontAlgn="base">
                        <a:lnSpc>
                          <a:spcPct val="115000"/>
                        </a:lnSpc>
                        <a:spcBef>
                          <a:spcPts val="0"/>
                        </a:spcBef>
                        <a:spcAft>
                          <a:spcPts val="0"/>
                        </a:spcAft>
                      </a:pPr>
                      <a:r>
                        <a:rPr lang="en-US" sz="1100">
                          <a:effectLst/>
                        </a:rPr>
                        <a:t>Hershey Park Trip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100" b="1">
                          <a:effectLst/>
                        </a:rPr>
                        <a:t>$280.00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15000"/>
                        </a:lnSpc>
                        <a:spcBef>
                          <a:spcPts val="0"/>
                        </a:spcBef>
                        <a:spcAft>
                          <a:spcPts val="0"/>
                        </a:spcAft>
                      </a:pPr>
                      <a:r>
                        <a:rPr lang="en-US" sz="1100" b="1">
                          <a:effectLst/>
                        </a:rPr>
                        <a:t>February</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Information will be given out from Music Director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effectLst/>
                        </a:rPr>
                        <a:t>No</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19" marR="48919" marT="48919" marB="489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2707921"/>
                  </a:ext>
                </a:extLst>
              </a:tr>
            </a:tbl>
          </a:graphicData>
        </a:graphic>
      </p:graphicFrame>
    </p:spTree>
    <p:extLst>
      <p:ext uri="{BB962C8B-B14F-4D97-AF65-F5344CB8AC3E}">
        <p14:creationId xmlns:p14="http://schemas.microsoft.com/office/powerpoint/2010/main" val="399915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1143000"/>
          </a:xfrm>
        </p:spPr>
        <p:txBody>
          <a:bodyPr/>
          <a:lstStyle/>
          <a:p>
            <a:r>
              <a:rPr lang="en-US" dirty="0" smtClean="0"/>
              <a:t>Community Pass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3" y="723900"/>
            <a:ext cx="2714625"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036" y="709862"/>
            <a:ext cx="2533650" cy="3200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723900"/>
            <a:ext cx="2522536" cy="31863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2651" y="3733800"/>
            <a:ext cx="2492735" cy="3148717"/>
          </a:xfrm>
          <a:prstGeom prst="rect">
            <a:avLst/>
          </a:prstGeom>
        </p:spPr>
      </p:pic>
    </p:spTree>
    <p:extLst>
      <p:ext uri="{BB962C8B-B14F-4D97-AF65-F5344CB8AC3E}">
        <p14:creationId xmlns:p14="http://schemas.microsoft.com/office/powerpoint/2010/main" val="58920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7664274"/>
              </p:ext>
            </p:extLst>
          </p:nvPr>
        </p:nvGraphicFramePr>
        <p:xfrm>
          <a:off x="2819400" y="764211"/>
          <a:ext cx="4419600" cy="6111800"/>
        </p:xfrm>
        <a:graphic>
          <a:graphicData uri="http://schemas.openxmlformats.org/drawingml/2006/table">
            <a:tbl>
              <a:tblPr firstRow="1" firstCol="1" bandRow="1">
                <a:tableStyleId>{5C22544A-7EE6-4342-B048-85BDC9FD1C3A}</a:tableStyleId>
              </a:tblPr>
              <a:tblGrid>
                <a:gridCol w="2913275">
                  <a:extLst>
                    <a:ext uri="{9D8B030D-6E8A-4147-A177-3AD203B41FA5}">
                      <a16:colId xmlns:a16="http://schemas.microsoft.com/office/drawing/2014/main" val="94946879"/>
                    </a:ext>
                  </a:extLst>
                </a:gridCol>
                <a:gridCol w="1506325">
                  <a:extLst>
                    <a:ext uri="{9D8B030D-6E8A-4147-A177-3AD203B41FA5}">
                      <a16:colId xmlns:a16="http://schemas.microsoft.com/office/drawing/2014/main" val="3494283659"/>
                    </a:ext>
                  </a:extLst>
                </a:gridCol>
              </a:tblGrid>
              <a:tr h="461846">
                <a:tc>
                  <a:txBody>
                    <a:bodyPr/>
                    <a:lstStyle/>
                    <a:p>
                      <a:pPr marL="0" marR="0">
                        <a:lnSpc>
                          <a:spcPct val="107000"/>
                        </a:lnSpc>
                        <a:spcBef>
                          <a:spcPts val="0"/>
                        </a:spcBef>
                        <a:spcAft>
                          <a:spcPts val="0"/>
                        </a:spcAft>
                      </a:pPr>
                      <a:r>
                        <a:rPr lang="en-US" sz="1400" dirty="0">
                          <a:effectLst/>
                        </a:rPr>
                        <a:t>Club/Activity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dirty="0">
                          <a:effectLst/>
                        </a:rPr>
                        <a:t>Number of </a:t>
                      </a:r>
                      <a:r>
                        <a:rPr lang="en-US" sz="1400" dirty="0" err="1" smtClean="0">
                          <a:effectLst/>
                        </a:rPr>
                        <a:t>Stus</a:t>
                      </a:r>
                      <a:r>
                        <a:rPr lang="en-US" sz="1400" dirty="0" smtClean="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180935593"/>
                  </a:ext>
                </a:extLst>
              </a:tr>
              <a:tr h="297366">
                <a:tc>
                  <a:txBody>
                    <a:bodyPr/>
                    <a:lstStyle/>
                    <a:p>
                      <a:pPr marL="0" marR="0">
                        <a:lnSpc>
                          <a:spcPct val="107000"/>
                        </a:lnSpc>
                        <a:spcBef>
                          <a:spcPts val="0"/>
                        </a:spcBef>
                        <a:spcAft>
                          <a:spcPts val="0"/>
                        </a:spcAft>
                      </a:pPr>
                      <a:r>
                        <a:rPr lang="en-US" sz="1400">
                          <a:effectLst/>
                        </a:rPr>
                        <a:t>Class Councils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690454149"/>
                  </a:ext>
                </a:extLst>
              </a:tr>
              <a:tr h="297366">
                <a:tc>
                  <a:txBody>
                    <a:bodyPr/>
                    <a:lstStyle/>
                    <a:p>
                      <a:pPr marL="0" marR="0">
                        <a:lnSpc>
                          <a:spcPct val="107000"/>
                        </a:lnSpc>
                        <a:spcBef>
                          <a:spcPts val="0"/>
                        </a:spcBef>
                        <a:spcAft>
                          <a:spcPts val="0"/>
                        </a:spcAft>
                      </a:pPr>
                      <a:r>
                        <a:rPr lang="en-US" sz="1400">
                          <a:effectLst/>
                        </a:rPr>
                        <a:t>DECA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924240696"/>
                  </a:ext>
                </a:extLst>
              </a:tr>
              <a:tr h="297366">
                <a:tc>
                  <a:txBody>
                    <a:bodyPr/>
                    <a:lstStyle/>
                    <a:p>
                      <a:pPr marL="0" marR="0">
                        <a:lnSpc>
                          <a:spcPct val="107000"/>
                        </a:lnSpc>
                        <a:spcBef>
                          <a:spcPts val="0"/>
                        </a:spcBef>
                        <a:spcAft>
                          <a:spcPts val="0"/>
                        </a:spcAft>
                      </a:pPr>
                      <a:r>
                        <a:rPr lang="en-US" sz="1400" dirty="0">
                          <a:effectLst/>
                        </a:rPr>
                        <a:t>Echo </a:t>
                      </a:r>
                      <a:r>
                        <a:rPr lang="en-US" sz="1400" dirty="0" err="1">
                          <a:effectLst/>
                        </a:rPr>
                        <a:t>Lites</a:t>
                      </a:r>
                      <a:r>
                        <a:rPr lang="en-US" sz="1400" dirty="0">
                          <a:effectLst/>
                        </a:rPr>
                        <a:t> Newspaper Club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958099843"/>
                  </a:ext>
                </a:extLst>
              </a:tr>
              <a:tr h="297366">
                <a:tc>
                  <a:txBody>
                    <a:bodyPr/>
                    <a:lstStyle/>
                    <a:p>
                      <a:pPr marL="0" marR="0">
                        <a:lnSpc>
                          <a:spcPct val="107000"/>
                        </a:lnSpc>
                        <a:spcBef>
                          <a:spcPts val="0"/>
                        </a:spcBef>
                        <a:spcAft>
                          <a:spcPts val="0"/>
                        </a:spcAft>
                      </a:pPr>
                      <a:r>
                        <a:rPr lang="en-US" sz="1400">
                          <a:effectLst/>
                        </a:rPr>
                        <a:t>Fall Drama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3645528276"/>
                  </a:ext>
                </a:extLst>
              </a:tr>
              <a:tr h="297366">
                <a:tc>
                  <a:txBody>
                    <a:bodyPr/>
                    <a:lstStyle/>
                    <a:p>
                      <a:pPr marL="0" marR="0">
                        <a:lnSpc>
                          <a:spcPct val="107000"/>
                        </a:lnSpc>
                        <a:spcBef>
                          <a:spcPts val="0"/>
                        </a:spcBef>
                        <a:spcAft>
                          <a:spcPts val="0"/>
                        </a:spcAft>
                      </a:pPr>
                      <a:r>
                        <a:rPr lang="en-US" sz="1400">
                          <a:effectLst/>
                        </a:rPr>
                        <a:t>FBLA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172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52701622"/>
                  </a:ext>
                </a:extLst>
              </a:tr>
              <a:tr h="297366">
                <a:tc>
                  <a:txBody>
                    <a:bodyPr/>
                    <a:lstStyle/>
                    <a:p>
                      <a:pPr marL="0" marR="0">
                        <a:lnSpc>
                          <a:spcPct val="107000"/>
                        </a:lnSpc>
                        <a:spcBef>
                          <a:spcPts val="0"/>
                        </a:spcBef>
                        <a:spcAft>
                          <a:spcPts val="0"/>
                        </a:spcAft>
                      </a:pPr>
                      <a:r>
                        <a:rPr lang="en-US" sz="1400">
                          <a:effectLst/>
                        </a:rPr>
                        <a:t>HS Band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184458359"/>
                  </a:ext>
                </a:extLst>
              </a:tr>
              <a:tr h="297366">
                <a:tc>
                  <a:txBody>
                    <a:bodyPr/>
                    <a:lstStyle/>
                    <a:p>
                      <a:pPr marL="0" marR="0">
                        <a:lnSpc>
                          <a:spcPct val="107000"/>
                        </a:lnSpc>
                        <a:spcBef>
                          <a:spcPts val="0"/>
                        </a:spcBef>
                        <a:spcAft>
                          <a:spcPts val="0"/>
                        </a:spcAft>
                      </a:pPr>
                      <a:r>
                        <a:rPr lang="en-US" sz="1400">
                          <a:effectLst/>
                        </a:rPr>
                        <a:t>HS Jazz Band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195499088"/>
                  </a:ext>
                </a:extLst>
              </a:tr>
              <a:tr h="297366">
                <a:tc>
                  <a:txBody>
                    <a:bodyPr/>
                    <a:lstStyle/>
                    <a:p>
                      <a:pPr marL="0" marR="0">
                        <a:lnSpc>
                          <a:spcPct val="107000"/>
                        </a:lnSpc>
                        <a:spcBef>
                          <a:spcPts val="0"/>
                        </a:spcBef>
                        <a:spcAft>
                          <a:spcPts val="0"/>
                        </a:spcAft>
                      </a:pPr>
                      <a:r>
                        <a:rPr lang="en-US" sz="1400">
                          <a:effectLst/>
                        </a:rPr>
                        <a:t>International Society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848457527"/>
                  </a:ext>
                </a:extLst>
              </a:tr>
              <a:tr h="297366">
                <a:tc>
                  <a:txBody>
                    <a:bodyPr/>
                    <a:lstStyle/>
                    <a:p>
                      <a:pPr marL="0" marR="0">
                        <a:lnSpc>
                          <a:spcPct val="107000"/>
                        </a:lnSpc>
                        <a:spcBef>
                          <a:spcPts val="0"/>
                        </a:spcBef>
                        <a:spcAft>
                          <a:spcPts val="0"/>
                        </a:spcAft>
                      </a:pPr>
                      <a:r>
                        <a:rPr lang="en-US" sz="1400">
                          <a:effectLst/>
                        </a:rPr>
                        <a:t>Literary Magazine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1123419"/>
                  </a:ext>
                </a:extLst>
              </a:tr>
              <a:tr h="297366">
                <a:tc>
                  <a:txBody>
                    <a:bodyPr/>
                    <a:lstStyle/>
                    <a:p>
                      <a:pPr marL="0" marR="0">
                        <a:lnSpc>
                          <a:spcPct val="107000"/>
                        </a:lnSpc>
                        <a:spcBef>
                          <a:spcPts val="0"/>
                        </a:spcBef>
                        <a:spcAft>
                          <a:spcPts val="0"/>
                        </a:spcAft>
                      </a:pPr>
                      <a:r>
                        <a:rPr lang="en-US" sz="1400">
                          <a:effectLst/>
                        </a:rPr>
                        <a:t>Math Honor Society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386601362"/>
                  </a:ext>
                </a:extLst>
              </a:tr>
              <a:tr h="297366">
                <a:tc>
                  <a:txBody>
                    <a:bodyPr/>
                    <a:lstStyle/>
                    <a:p>
                      <a:pPr marL="0" marR="0">
                        <a:lnSpc>
                          <a:spcPct val="107000"/>
                        </a:lnSpc>
                        <a:spcBef>
                          <a:spcPts val="0"/>
                        </a:spcBef>
                        <a:spcAft>
                          <a:spcPts val="0"/>
                        </a:spcAft>
                      </a:pPr>
                      <a:r>
                        <a:rPr lang="en-US" sz="1400">
                          <a:effectLst/>
                        </a:rPr>
                        <a:t>National Business Honor Society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009053770"/>
                  </a:ext>
                </a:extLst>
              </a:tr>
              <a:tr h="297366">
                <a:tc>
                  <a:txBody>
                    <a:bodyPr/>
                    <a:lstStyle/>
                    <a:p>
                      <a:pPr marL="0" marR="0">
                        <a:lnSpc>
                          <a:spcPct val="107000"/>
                        </a:lnSpc>
                        <a:spcBef>
                          <a:spcPts val="0"/>
                        </a:spcBef>
                        <a:spcAft>
                          <a:spcPts val="0"/>
                        </a:spcAft>
                      </a:pPr>
                      <a:r>
                        <a:rPr lang="en-US" sz="1400">
                          <a:effectLst/>
                        </a:rPr>
                        <a:t>National Honor Society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3879273477"/>
                  </a:ext>
                </a:extLst>
              </a:tr>
              <a:tr h="297366">
                <a:tc>
                  <a:txBody>
                    <a:bodyPr/>
                    <a:lstStyle/>
                    <a:p>
                      <a:pPr marL="0" marR="0">
                        <a:lnSpc>
                          <a:spcPct val="107000"/>
                        </a:lnSpc>
                        <a:spcBef>
                          <a:spcPts val="0"/>
                        </a:spcBef>
                        <a:spcAft>
                          <a:spcPts val="0"/>
                        </a:spcAft>
                      </a:pPr>
                      <a:r>
                        <a:rPr lang="en-US" sz="1400">
                          <a:effectLst/>
                        </a:rPr>
                        <a:t>Odyssey of the Mind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240726950"/>
                  </a:ext>
                </a:extLst>
              </a:tr>
              <a:tr h="297366">
                <a:tc>
                  <a:txBody>
                    <a:bodyPr/>
                    <a:lstStyle/>
                    <a:p>
                      <a:pPr marL="0" marR="0">
                        <a:lnSpc>
                          <a:spcPct val="107000"/>
                        </a:lnSpc>
                        <a:spcBef>
                          <a:spcPts val="0"/>
                        </a:spcBef>
                        <a:spcAft>
                          <a:spcPts val="0"/>
                        </a:spcAft>
                      </a:pPr>
                      <a:r>
                        <a:rPr lang="en-US" sz="1400">
                          <a:effectLst/>
                        </a:rPr>
                        <a:t>Quo Vadis Year Book Club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499012790"/>
                  </a:ext>
                </a:extLst>
              </a:tr>
              <a:tr h="297366">
                <a:tc>
                  <a:txBody>
                    <a:bodyPr/>
                    <a:lstStyle/>
                    <a:p>
                      <a:pPr marL="0" marR="0">
                        <a:lnSpc>
                          <a:spcPct val="107000"/>
                        </a:lnSpc>
                        <a:spcBef>
                          <a:spcPts val="0"/>
                        </a:spcBef>
                        <a:spcAft>
                          <a:spcPts val="0"/>
                        </a:spcAft>
                      </a:pPr>
                      <a:r>
                        <a:rPr lang="en-US" sz="1400">
                          <a:effectLst/>
                        </a:rPr>
                        <a:t>Spanish Honor Society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103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217011619"/>
                  </a:ext>
                </a:extLst>
              </a:tr>
              <a:tr h="297366">
                <a:tc>
                  <a:txBody>
                    <a:bodyPr/>
                    <a:lstStyle/>
                    <a:p>
                      <a:pPr marL="0" marR="0">
                        <a:lnSpc>
                          <a:spcPct val="107000"/>
                        </a:lnSpc>
                        <a:spcBef>
                          <a:spcPts val="0"/>
                        </a:spcBef>
                        <a:spcAft>
                          <a:spcPts val="0"/>
                        </a:spcAft>
                      </a:pPr>
                      <a:r>
                        <a:rPr lang="en-US" sz="1400">
                          <a:effectLst/>
                        </a:rPr>
                        <a:t>Spring Musical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132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552362121"/>
                  </a:ext>
                </a:extLst>
              </a:tr>
              <a:tr h="297366">
                <a:tc>
                  <a:txBody>
                    <a:bodyPr/>
                    <a:lstStyle/>
                    <a:p>
                      <a:pPr marL="0" marR="0">
                        <a:lnSpc>
                          <a:spcPct val="107000"/>
                        </a:lnSpc>
                        <a:spcBef>
                          <a:spcPts val="0"/>
                        </a:spcBef>
                        <a:spcAft>
                          <a:spcPts val="0"/>
                        </a:spcAft>
                      </a:pPr>
                      <a:r>
                        <a:rPr lang="en-US" sz="1400">
                          <a:effectLst/>
                        </a:rPr>
                        <a:t>Student Council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3819971546"/>
                  </a:ext>
                </a:extLst>
              </a:tr>
              <a:tr h="297366">
                <a:tc>
                  <a:txBody>
                    <a:bodyPr/>
                    <a:lstStyle/>
                    <a:p>
                      <a:pPr marL="0" marR="0">
                        <a:lnSpc>
                          <a:spcPct val="107000"/>
                        </a:lnSpc>
                        <a:spcBef>
                          <a:spcPts val="0"/>
                        </a:spcBef>
                        <a:spcAft>
                          <a:spcPts val="0"/>
                        </a:spcAft>
                      </a:pPr>
                      <a:r>
                        <a:rPr lang="en-US" sz="1400">
                          <a:effectLst/>
                        </a:rPr>
                        <a:t>TIGS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a:effectLst/>
                        </a:rPr>
                        <a:t>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3812707517"/>
                  </a:ext>
                </a:extLst>
              </a:tr>
              <a:tr h="297366">
                <a:tc>
                  <a:txBody>
                    <a:bodyPr/>
                    <a:lstStyle/>
                    <a:p>
                      <a:pPr marL="0" marR="0">
                        <a:lnSpc>
                          <a:spcPct val="107000"/>
                        </a:lnSpc>
                        <a:spcBef>
                          <a:spcPts val="0"/>
                        </a:spcBef>
                        <a:spcAft>
                          <a:spcPts val="0"/>
                        </a:spcAft>
                      </a:pPr>
                      <a:r>
                        <a:rPr lang="en-US" sz="1400" dirty="0" smtClean="0">
                          <a:effectLst/>
                        </a:rPr>
                        <a:t>Total  &amp; Other clubs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1400" b="1" dirty="0" smtClean="0">
                          <a:effectLst/>
                        </a:rPr>
                        <a:t>800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092607992"/>
                  </a:ext>
                </a:extLst>
              </a:tr>
            </a:tbl>
          </a:graphicData>
        </a:graphic>
      </p:graphicFrame>
      <p:sp>
        <p:nvSpPr>
          <p:cNvPr id="3" name="Title 2"/>
          <p:cNvSpPr>
            <a:spLocks noGrp="1"/>
          </p:cNvSpPr>
          <p:nvPr>
            <p:ph type="title"/>
          </p:nvPr>
        </p:nvSpPr>
        <p:spPr>
          <a:xfrm>
            <a:off x="27830" y="5301"/>
            <a:ext cx="8229600" cy="528099"/>
          </a:xfrm>
        </p:spPr>
        <p:txBody>
          <a:bodyPr>
            <a:normAutofit fontScale="90000"/>
          </a:bodyPr>
          <a:lstStyle/>
          <a:p>
            <a:r>
              <a:rPr lang="en-US" dirty="0" smtClean="0"/>
              <a:t>Participation at SWMHS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926939840"/>
              </p:ext>
            </p:extLst>
          </p:nvPr>
        </p:nvGraphicFramePr>
        <p:xfrm>
          <a:off x="27830" y="764215"/>
          <a:ext cx="2791570" cy="6093785"/>
        </p:xfrm>
        <a:graphic>
          <a:graphicData uri="http://schemas.openxmlformats.org/drawingml/2006/table">
            <a:tbl>
              <a:tblPr firstRow="1" firstCol="1" bandRow="1">
                <a:tableStyleId>{5C22544A-7EE6-4342-B048-85BDC9FD1C3A}</a:tableStyleId>
              </a:tblPr>
              <a:tblGrid>
                <a:gridCol w="1344395">
                  <a:extLst>
                    <a:ext uri="{9D8B030D-6E8A-4147-A177-3AD203B41FA5}">
                      <a16:colId xmlns:a16="http://schemas.microsoft.com/office/drawing/2014/main" val="94946879"/>
                    </a:ext>
                  </a:extLst>
                </a:gridCol>
                <a:gridCol w="1447175">
                  <a:extLst>
                    <a:ext uri="{9D8B030D-6E8A-4147-A177-3AD203B41FA5}">
                      <a16:colId xmlns:a16="http://schemas.microsoft.com/office/drawing/2014/main" val="3494283659"/>
                    </a:ext>
                  </a:extLst>
                </a:gridCol>
              </a:tblGrid>
              <a:tr h="2016446">
                <a:tc>
                  <a:txBody>
                    <a:bodyPr/>
                    <a:lstStyle/>
                    <a:p>
                      <a:pPr marL="0" marR="0">
                        <a:lnSpc>
                          <a:spcPct val="107000"/>
                        </a:lnSpc>
                        <a:spcBef>
                          <a:spcPts val="0"/>
                        </a:spcBef>
                        <a:spcAft>
                          <a:spcPts val="0"/>
                        </a:spcAft>
                      </a:pPr>
                      <a:r>
                        <a:rPr lang="en-US" sz="2000" dirty="0" smtClean="0">
                          <a:effectLst/>
                        </a:rPr>
                        <a:t>Athletics</a:t>
                      </a:r>
                      <a:r>
                        <a:rPr lang="en-US" sz="2000" baseline="0" dirty="0" smtClean="0">
                          <a:effectLst/>
                        </a:rPr>
                        <a:t> by Season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a:effectLst/>
                        </a:rPr>
                        <a:t>Number of </a:t>
                      </a:r>
                      <a:r>
                        <a:rPr lang="en-US" sz="2400" dirty="0" err="1" smtClean="0">
                          <a:effectLst/>
                        </a:rPr>
                        <a:t>Stus</a:t>
                      </a:r>
                      <a:r>
                        <a:rPr lang="en-US" sz="2400" dirty="0" smtClean="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180935593"/>
                  </a:ext>
                </a:extLst>
              </a:tr>
              <a:tr h="570183">
                <a:tc>
                  <a:txBody>
                    <a:bodyPr/>
                    <a:lstStyle/>
                    <a:p>
                      <a:pPr marL="0" marR="0">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Fall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dirty="0" smtClean="0">
                          <a:effectLst/>
                        </a:rPr>
                        <a:t>315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690454149"/>
                  </a:ext>
                </a:extLst>
              </a:tr>
              <a:tr h="570183">
                <a:tc>
                  <a:txBody>
                    <a:bodyPr/>
                    <a:lstStyle/>
                    <a:p>
                      <a:pPr marL="0" marR="0">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Winter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dirty="0" smtClean="0">
                          <a:effectLst/>
                        </a:rPr>
                        <a:t>263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924240696"/>
                  </a:ext>
                </a:extLst>
              </a:tr>
              <a:tr h="570183">
                <a:tc>
                  <a:txBody>
                    <a:bodyPr/>
                    <a:lstStyle/>
                    <a:p>
                      <a:pPr marL="0" marR="0">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Spring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dirty="0" smtClean="0">
                          <a:effectLst/>
                        </a:rPr>
                        <a:t>187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958099843"/>
                  </a:ext>
                </a:extLst>
              </a:tr>
              <a:tr h="1796607">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Multi-Sport Athletes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dirty="0" smtClean="0">
                          <a:effectLst/>
                          <a:latin typeface="+mj-lt"/>
                          <a:ea typeface="Calibri" panose="020F0502020204030204" pitchFamily="34" charset="0"/>
                          <a:cs typeface="Times New Roman" panose="02020603050405020304" pitchFamily="18" charset="0"/>
                        </a:rPr>
                        <a:t>209</a:t>
                      </a:r>
                      <a:endParaRPr lang="en-US" sz="2800" dirty="0">
                        <a:effectLst/>
                        <a:latin typeface="+mj-lt"/>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774826353"/>
                  </a:ext>
                </a:extLst>
              </a:tr>
              <a:tr h="570183">
                <a:tc>
                  <a:txBody>
                    <a:bodyPr/>
                    <a:lstStyle/>
                    <a:p>
                      <a:pPr marL="0" marR="0">
                        <a:lnSpc>
                          <a:spcPct val="107000"/>
                        </a:lnSpc>
                        <a:spcBef>
                          <a:spcPts val="0"/>
                        </a:spcBef>
                        <a:spcAft>
                          <a:spcPts val="0"/>
                        </a:spcAft>
                      </a:pPr>
                      <a:r>
                        <a:rPr lang="en-US" sz="2800" dirty="0" smtClean="0">
                          <a:effectLst/>
                        </a:rPr>
                        <a:t>Total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b="1" dirty="0" smtClean="0">
                          <a:effectLst/>
                        </a:rPr>
                        <a:t>556</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092607992"/>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341010244"/>
              </p:ext>
            </p:extLst>
          </p:nvPr>
        </p:nvGraphicFramePr>
        <p:xfrm>
          <a:off x="7239000" y="764209"/>
          <a:ext cx="1905000" cy="4174291"/>
        </p:xfrm>
        <a:graphic>
          <a:graphicData uri="http://schemas.openxmlformats.org/drawingml/2006/table">
            <a:tbl>
              <a:tblPr firstRow="1" firstCol="1" bandRow="1">
                <a:tableStyleId>{5C22544A-7EE6-4342-B048-85BDC9FD1C3A}</a:tableStyleId>
              </a:tblPr>
              <a:tblGrid>
                <a:gridCol w="917431">
                  <a:extLst>
                    <a:ext uri="{9D8B030D-6E8A-4147-A177-3AD203B41FA5}">
                      <a16:colId xmlns:a16="http://schemas.microsoft.com/office/drawing/2014/main" val="94946879"/>
                    </a:ext>
                  </a:extLst>
                </a:gridCol>
                <a:gridCol w="987569">
                  <a:extLst>
                    <a:ext uri="{9D8B030D-6E8A-4147-A177-3AD203B41FA5}">
                      <a16:colId xmlns:a16="http://schemas.microsoft.com/office/drawing/2014/main" val="3494283659"/>
                    </a:ext>
                  </a:extLst>
                </a:gridCol>
              </a:tblGrid>
              <a:tr h="412002">
                <a:tc>
                  <a:txBody>
                    <a:bodyPr/>
                    <a:lstStyle/>
                    <a:p>
                      <a:pPr marL="0" marR="0">
                        <a:lnSpc>
                          <a:spcPct val="107000"/>
                        </a:lnSpc>
                        <a:spcBef>
                          <a:spcPts val="0"/>
                        </a:spcBef>
                        <a:spcAft>
                          <a:spcPts val="0"/>
                        </a:spcAft>
                      </a:pPr>
                      <a:r>
                        <a:rPr lang="en-US" sz="2000" dirty="0" smtClean="0">
                          <a:effectLst/>
                        </a:rPr>
                        <a:t>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effectLst/>
                          <a:latin typeface="Calibri" panose="020F0502020204030204" pitchFamily="34" charset="0"/>
                          <a:ea typeface="Calibri" panose="020F0502020204030204" pitchFamily="34" charset="0"/>
                          <a:cs typeface="Times New Roman" panose="02020603050405020304" pitchFamily="18" charset="0"/>
                        </a:rPr>
                        <a:t>Stus</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180935593"/>
                  </a:ext>
                </a:extLst>
              </a:tr>
              <a:tr h="573873">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PSAT</a:t>
                      </a:r>
                    </a:p>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Tes</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388 x $20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690454149"/>
                  </a:ext>
                </a:extLst>
              </a:tr>
              <a:tr h="993196">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AP Testing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359 x $96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924240696"/>
                  </a:ext>
                </a:extLst>
              </a:tr>
              <a:tr h="993196">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Parking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130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958099843"/>
                  </a:ext>
                </a:extLst>
              </a:tr>
              <a:tr h="993196">
                <a:tc>
                  <a:txBody>
                    <a:bodyPr/>
                    <a:lstStyle/>
                    <a:p>
                      <a:pPr marL="0" marR="0">
                        <a:lnSpc>
                          <a:spcPct val="107000"/>
                        </a:lnSpc>
                        <a:spcBef>
                          <a:spcPts val="0"/>
                        </a:spcBef>
                        <a:spcAft>
                          <a:spcPts val="0"/>
                        </a:spcAft>
                      </a:pPr>
                      <a:r>
                        <a:rPr lang="en-US" sz="2400" dirty="0" smtClean="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092607992"/>
                  </a:ext>
                </a:extLst>
              </a:tr>
            </a:tbl>
          </a:graphicData>
        </a:graphic>
      </p:graphicFrame>
    </p:spTree>
    <p:extLst>
      <p:ext uri="{BB962C8B-B14F-4D97-AF65-F5344CB8AC3E}">
        <p14:creationId xmlns:p14="http://schemas.microsoft.com/office/powerpoint/2010/main" val="3322424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8849188"/>
              </p:ext>
            </p:extLst>
          </p:nvPr>
        </p:nvGraphicFramePr>
        <p:xfrm>
          <a:off x="2791570" y="766203"/>
          <a:ext cx="6352430" cy="6091797"/>
        </p:xfrm>
        <a:graphic>
          <a:graphicData uri="http://schemas.openxmlformats.org/drawingml/2006/table">
            <a:tbl>
              <a:tblPr firstRow="1" firstCol="1" bandRow="1">
                <a:tableStyleId>{5C22544A-7EE6-4342-B048-85BDC9FD1C3A}</a:tableStyleId>
              </a:tblPr>
              <a:tblGrid>
                <a:gridCol w="4187341">
                  <a:extLst>
                    <a:ext uri="{9D8B030D-6E8A-4147-A177-3AD203B41FA5}">
                      <a16:colId xmlns:a16="http://schemas.microsoft.com/office/drawing/2014/main" val="94946879"/>
                    </a:ext>
                  </a:extLst>
                </a:gridCol>
                <a:gridCol w="2165089">
                  <a:extLst>
                    <a:ext uri="{9D8B030D-6E8A-4147-A177-3AD203B41FA5}">
                      <a16:colId xmlns:a16="http://schemas.microsoft.com/office/drawing/2014/main" val="3494283659"/>
                    </a:ext>
                  </a:extLst>
                </a:gridCol>
              </a:tblGrid>
              <a:tr h="905147">
                <a:tc>
                  <a:txBody>
                    <a:bodyPr/>
                    <a:lstStyle/>
                    <a:p>
                      <a:pPr marL="0" marR="0">
                        <a:lnSpc>
                          <a:spcPct val="107000"/>
                        </a:lnSpc>
                        <a:spcBef>
                          <a:spcPts val="0"/>
                        </a:spcBef>
                        <a:spcAft>
                          <a:spcPts val="0"/>
                        </a:spcAft>
                      </a:pPr>
                      <a:r>
                        <a:rPr lang="en-US" sz="2400" dirty="0">
                          <a:effectLst/>
                        </a:rPr>
                        <a:t>Club/Activity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a:effectLst/>
                        </a:rPr>
                        <a:t>Number of </a:t>
                      </a:r>
                      <a:r>
                        <a:rPr lang="en-US" sz="2400" dirty="0" err="1" smtClean="0">
                          <a:effectLst/>
                        </a:rPr>
                        <a:t>Stus</a:t>
                      </a:r>
                      <a:r>
                        <a:rPr lang="en-US" sz="2400" dirty="0" smtClean="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180935593"/>
                  </a:ext>
                </a:extLst>
              </a:tr>
              <a:tr h="518665">
                <a:tc>
                  <a:txBody>
                    <a:bodyPr/>
                    <a:lstStyle/>
                    <a:p>
                      <a:pPr marL="0" marR="0">
                        <a:lnSpc>
                          <a:spcPct val="107000"/>
                        </a:lnSpc>
                        <a:spcBef>
                          <a:spcPts val="0"/>
                        </a:spcBef>
                        <a:spcAft>
                          <a:spcPts val="0"/>
                        </a:spcAft>
                      </a:pPr>
                      <a:r>
                        <a:rPr lang="en-US" sz="2400" dirty="0" smtClean="0">
                          <a:effectLst/>
                        </a:rPr>
                        <a:t>Chorus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136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690454149"/>
                  </a:ext>
                </a:extLst>
              </a:tr>
              <a:tr h="518665">
                <a:tc>
                  <a:txBody>
                    <a:bodyPr/>
                    <a:lstStyle/>
                    <a:p>
                      <a:pPr marL="0" marR="0">
                        <a:lnSpc>
                          <a:spcPct val="107000"/>
                        </a:lnSpc>
                        <a:spcBef>
                          <a:spcPts val="0"/>
                        </a:spcBef>
                        <a:spcAft>
                          <a:spcPts val="0"/>
                        </a:spcAft>
                      </a:pPr>
                      <a:r>
                        <a:rPr lang="en-US" sz="2400" dirty="0" smtClean="0">
                          <a:effectLst/>
                        </a:rPr>
                        <a:t>Instrumental Band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183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184458359"/>
                  </a:ext>
                </a:extLst>
              </a:tr>
              <a:tr h="518665">
                <a:tc>
                  <a:txBody>
                    <a:bodyPr/>
                    <a:lstStyle/>
                    <a:p>
                      <a:pPr marL="0" marR="0">
                        <a:lnSpc>
                          <a:spcPct val="107000"/>
                        </a:lnSpc>
                        <a:spcBef>
                          <a:spcPts val="0"/>
                        </a:spcBef>
                        <a:spcAft>
                          <a:spcPts val="0"/>
                        </a:spcAft>
                      </a:pPr>
                      <a:r>
                        <a:rPr lang="en-US" sz="2400" dirty="0">
                          <a:effectLst/>
                        </a:rPr>
                        <a:t>HS </a:t>
                      </a:r>
                      <a:r>
                        <a:rPr lang="en-US" sz="2400" dirty="0" smtClean="0">
                          <a:effectLst/>
                        </a:rPr>
                        <a:t>Marching </a:t>
                      </a:r>
                      <a:r>
                        <a:rPr lang="en-US" sz="2400" dirty="0">
                          <a:effectLst/>
                        </a:rPr>
                        <a:t>Band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195499088"/>
                  </a:ext>
                </a:extLst>
              </a:tr>
              <a:tr h="518665">
                <a:tc>
                  <a:txBody>
                    <a:bodyPr/>
                    <a:lstStyle/>
                    <a:p>
                      <a:pPr marL="0" marR="0">
                        <a:lnSpc>
                          <a:spcPct val="107000"/>
                        </a:lnSpc>
                        <a:spcBef>
                          <a:spcPts val="0"/>
                        </a:spcBef>
                        <a:spcAft>
                          <a:spcPts val="0"/>
                        </a:spcAft>
                      </a:pPr>
                      <a:r>
                        <a:rPr lang="en-US" sz="2400" dirty="0" smtClean="0">
                          <a:effectLst/>
                        </a:rPr>
                        <a:t>Community 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80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848457527"/>
                  </a:ext>
                </a:extLst>
              </a:tr>
              <a:tr h="518665">
                <a:tc>
                  <a:txBody>
                    <a:bodyPr/>
                    <a:lstStyle/>
                    <a:p>
                      <a:pPr marL="0" marR="0">
                        <a:lnSpc>
                          <a:spcPct val="107000"/>
                        </a:lnSpc>
                        <a:spcBef>
                          <a:spcPts val="0"/>
                        </a:spcBef>
                        <a:spcAft>
                          <a:spcPts val="0"/>
                        </a:spcAft>
                      </a:pPr>
                      <a:r>
                        <a:rPr lang="en-US" sz="2400" dirty="0">
                          <a:effectLst/>
                        </a:rPr>
                        <a:t>Odyssey of the Mind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240726950"/>
                  </a:ext>
                </a:extLst>
              </a:tr>
              <a:tr h="518665">
                <a:tc>
                  <a:txBody>
                    <a:bodyPr/>
                    <a:lstStyle/>
                    <a:p>
                      <a:pPr marL="0" marR="0">
                        <a:lnSpc>
                          <a:spcPct val="107000"/>
                        </a:lnSpc>
                        <a:spcBef>
                          <a:spcPts val="0"/>
                        </a:spcBef>
                        <a:spcAft>
                          <a:spcPts val="0"/>
                        </a:spcAft>
                      </a:pPr>
                      <a:r>
                        <a:rPr lang="en-US" sz="2400" dirty="0" smtClean="0">
                          <a:effectLst/>
                        </a:rPr>
                        <a:t>Newspaper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217011619"/>
                  </a:ext>
                </a:extLst>
              </a:tr>
              <a:tr h="518665">
                <a:tc>
                  <a:txBody>
                    <a:bodyPr/>
                    <a:lstStyle/>
                    <a:p>
                      <a:pPr marL="0" marR="0">
                        <a:lnSpc>
                          <a:spcPct val="107000"/>
                        </a:lnSpc>
                        <a:spcBef>
                          <a:spcPts val="0"/>
                        </a:spcBef>
                        <a:spcAft>
                          <a:spcPts val="0"/>
                        </a:spcAft>
                      </a:pPr>
                      <a:r>
                        <a:rPr lang="en-US" sz="2400" dirty="0" smtClean="0">
                          <a:effectLst/>
                        </a:rPr>
                        <a:t>Literary Magazine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552362121"/>
                  </a:ext>
                </a:extLst>
              </a:tr>
              <a:tr h="518665">
                <a:tc>
                  <a:txBody>
                    <a:bodyPr/>
                    <a:lstStyle/>
                    <a:p>
                      <a:pPr marL="0" marR="0">
                        <a:lnSpc>
                          <a:spcPct val="107000"/>
                        </a:lnSpc>
                        <a:spcBef>
                          <a:spcPts val="0"/>
                        </a:spcBef>
                        <a:spcAft>
                          <a:spcPts val="0"/>
                        </a:spcAft>
                      </a:pPr>
                      <a:r>
                        <a:rPr lang="en-US" sz="2400">
                          <a:effectLst/>
                        </a:rPr>
                        <a:t>Student Council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3819971546"/>
                  </a:ext>
                </a:extLst>
              </a:tr>
              <a:tr h="518665">
                <a:tc>
                  <a:txBody>
                    <a:bodyPr/>
                    <a:lstStyle/>
                    <a:p>
                      <a:pPr marL="0" marR="0">
                        <a:lnSpc>
                          <a:spcPct val="107000"/>
                        </a:lnSpc>
                        <a:spcBef>
                          <a:spcPts val="0"/>
                        </a:spcBef>
                        <a:spcAft>
                          <a:spcPts val="0"/>
                        </a:spcAft>
                      </a:pPr>
                      <a:r>
                        <a:rPr lang="en-US" sz="2400" dirty="0" smtClean="0">
                          <a:effectLst/>
                        </a:rPr>
                        <a:t>Arts Middle 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smtClean="0">
                          <a:effectLst/>
                        </a:rPr>
                        <a:t>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3812707517"/>
                  </a:ext>
                </a:extLst>
              </a:tr>
              <a:tr h="518665">
                <a:tc>
                  <a:txBody>
                    <a:bodyPr/>
                    <a:lstStyle/>
                    <a:p>
                      <a:pPr marL="0" marR="0">
                        <a:lnSpc>
                          <a:spcPct val="107000"/>
                        </a:lnSpc>
                        <a:spcBef>
                          <a:spcPts val="0"/>
                        </a:spcBef>
                        <a:spcAft>
                          <a:spcPts val="0"/>
                        </a:spcAft>
                      </a:pPr>
                      <a:r>
                        <a:rPr lang="en-US" sz="2400" dirty="0" smtClean="0">
                          <a:effectLst/>
                        </a:rPr>
                        <a:t>Total  &amp; Other clubs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b="1" dirty="0" smtClean="0">
                          <a:effectLst/>
                        </a:rPr>
                        <a:t>619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092607992"/>
                  </a:ext>
                </a:extLst>
              </a:tr>
            </a:tbl>
          </a:graphicData>
        </a:graphic>
      </p:graphicFrame>
      <p:sp>
        <p:nvSpPr>
          <p:cNvPr id="3" name="Title 2"/>
          <p:cNvSpPr>
            <a:spLocks noGrp="1"/>
          </p:cNvSpPr>
          <p:nvPr>
            <p:ph type="title"/>
          </p:nvPr>
        </p:nvSpPr>
        <p:spPr>
          <a:xfrm>
            <a:off x="27830" y="5301"/>
            <a:ext cx="8229600" cy="528099"/>
          </a:xfrm>
        </p:spPr>
        <p:txBody>
          <a:bodyPr>
            <a:normAutofit fontScale="90000"/>
          </a:bodyPr>
          <a:lstStyle/>
          <a:p>
            <a:r>
              <a:rPr lang="en-US" dirty="0" smtClean="0"/>
              <a:t>Participation at SMS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245569610"/>
              </p:ext>
            </p:extLst>
          </p:nvPr>
        </p:nvGraphicFramePr>
        <p:xfrm>
          <a:off x="0" y="766203"/>
          <a:ext cx="2791570" cy="6093785"/>
        </p:xfrm>
        <a:graphic>
          <a:graphicData uri="http://schemas.openxmlformats.org/drawingml/2006/table">
            <a:tbl>
              <a:tblPr firstRow="1" firstCol="1" bandRow="1">
                <a:tableStyleId>{5C22544A-7EE6-4342-B048-85BDC9FD1C3A}</a:tableStyleId>
              </a:tblPr>
              <a:tblGrid>
                <a:gridCol w="1344395">
                  <a:extLst>
                    <a:ext uri="{9D8B030D-6E8A-4147-A177-3AD203B41FA5}">
                      <a16:colId xmlns:a16="http://schemas.microsoft.com/office/drawing/2014/main" val="94946879"/>
                    </a:ext>
                  </a:extLst>
                </a:gridCol>
                <a:gridCol w="1447175">
                  <a:extLst>
                    <a:ext uri="{9D8B030D-6E8A-4147-A177-3AD203B41FA5}">
                      <a16:colId xmlns:a16="http://schemas.microsoft.com/office/drawing/2014/main" val="3494283659"/>
                    </a:ext>
                  </a:extLst>
                </a:gridCol>
              </a:tblGrid>
              <a:tr h="2016446">
                <a:tc>
                  <a:txBody>
                    <a:bodyPr/>
                    <a:lstStyle/>
                    <a:p>
                      <a:pPr marL="0" marR="0">
                        <a:lnSpc>
                          <a:spcPct val="107000"/>
                        </a:lnSpc>
                        <a:spcBef>
                          <a:spcPts val="0"/>
                        </a:spcBef>
                        <a:spcAft>
                          <a:spcPts val="0"/>
                        </a:spcAft>
                      </a:pPr>
                      <a:r>
                        <a:rPr lang="en-US" sz="2000" dirty="0" smtClean="0">
                          <a:effectLst/>
                        </a:rPr>
                        <a:t>Athletics</a:t>
                      </a:r>
                      <a:r>
                        <a:rPr lang="en-US" sz="2000" baseline="0" dirty="0" smtClean="0">
                          <a:effectLst/>
                        </a:rPr>
                        <a:t> by Season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400" dirty="0">
                          <a:effectLst/>
                        </a:rPr>
                        <a:t>Number of </a:t>
                      </a:r>
                      <a:r>
                        <a:rPr lang="en-US" sz="2400" dirty="0" err="1" smtClean="0">
                          <a:effectLst/>
                        </a:rPr>
                        <a:t>Stus</a:t>
                      </a:r>
                      <a:r>
                        <a:rPr lang="en-US" sz="2400" dirty="0" smtClean="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180935593"/>
                  </a:ext>
                </a:extLst>
              </a:tr>
              <a:tr h="570183">
                <a:tc>
                  <a:txBody>
                    <a:bodyPr/>
                    <a:lstStyle/>
                    <a:p>
                      <a:pPr marL="0" marR="0">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Fall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dirty="0" smtClean="0">
                          <a:effectLst/>
                        </a:rPr>
                        <a:t>109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690454149"/>
                  </a:ext>
                </a:extLst>
              </a:tr>
              <a:tr h="570183">
                <a:tc>
                  <a:txBody>
                    <a:bodyPr/>
                    <a:lstStyle/>
                    <a:p>
                      <a:pPr marL="0" marR="0">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Winter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dirty="0" smtClean="0">
                          <a:effectLst/>
                        </a:rPr>
                        <a:t>94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2924240696"/>
                  </a:ext>
                </a:extLst>
              </a:tr>
              <a:tr h="570183">
                <a:tc>
                  <a:txBody>
                    <a:bodyPr/>
                    <a:lstStyle/>
                    <a:p>
                      <a:pPr marL="0" marR="0">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Spring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dirty="0" smtClean="0">
                          <a:effectLst/>
                        </a:rPr>
                        <a:t>94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1958099843"/>
                  </a:ext>
                </a:extLst>
              </a:tr>
              <a:tr h="1796607">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Multi-Sport Athletes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dirty="0" smtClean="0">
                          <a:effectLst/>
                          <a:latin typeface="+mj-lt"/>
                          <a:ea typeface="Calibri" panose="020F0502020204030204" pitchFamily="34" charset="0"/>
                          <a:cs typeface="Times New Roman" panose="02020603050405020304" pitchFamily="18" charset="0"/>
                        </a:rPr>
                        <a:t>67</a:t>
                      </a:r>
                      <a:endParaRPr lang="en-US" sz="2800" dirty="0">
                        <a:effectLst/>
                        <a:latin typeface="+mj-lt"/>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774826353"/>
                  </a:ext>
                </a:extLst>
              </a:tr>
              <a:tr h="570183">
                <a:tc>
                  <a:txBody>
                    <a:bodyPr/>
                    <a:lstStyle/>
                    <a:p>
                      <a:pPr marL="0" marR="0">
                        <a:lnSpc>
                          <a:spcPct val="107000"/>
                        </a:lnSpc>
                        <a:spcBef>
                          <a:spcPts val="0"/>
                        </a:spcBef>
                        <a:spcAft>
                          <a:spcPts val="0"/>
                        </a:spcAft>
                      </a:pPr>
                      <a:r>
                        <a:rPr lang="en-US" sz="2800" dirty="0" smtClean="0">
                          <a:effectLst/>
                        </a:rPr>
                        <a:t>Total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tc>
                  <a:txBody>
                    <a:bodyPr/>
                    <a:lstStyle/>
                    <a:p>
                      <a:pPr marL="0" marR="0">
                        <a:lnSpc>
                          <a:spcPct val="107000"/>
                        </a:lnSpc>
                        <a:spcBef>
                          <a:spcPts val="0"/>
                        </a:spcBef>
                        <a:spcAft>
                          <a:spcPts val="0"/>
                        </a:spcAft>
                      </a:pPr>
                      <a:r>
                        <a:rPr lang="en-US" sz="2800" b="1" dirty="0" smtClean="0">
                          <a:effectLst/>
                        </a:rPr>
                        <a:t>230</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580" marR="66580" marT="0" marB="0"/>
                </a:tc>
                <a:extLst>
                  <a:ext uri="{0D108BD9-81ED-4DB2-BD59-A6C34878D82A}">
                    <a16:rowId xmlns:a16="http://schemas.microsoft.com/office/drawing/2014/main" val="4092607992"/>
                  </a:ext>
                </a:extLst>
              </a:tr>
            </a:tbl>
          </a:graphicData>
        </a:graphic>
      </p:graphicFrame>
    </p:spTree>
    <p:extLst>
      <p:ext uri="{BB962C8B-B14F-4D97-AF65-F5344CB8AC3E}">
        <p14:creationId xmlns:p14="http://schemas.microsoft.com/office/powerpoint/2010/main" val="2726525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890"/>
            <a:ext cx="8229600" cy="551290"/>
          </a:xfrm>
        </p:spPr>
        <p:txBody>
          <a:bodyPr>
            <a:normAutofit fontScale="90000"/>
          </a:bodyPr>
          <a:lstStyle/>
          <a:p>
            <a:r>
              <a:rPr lang="en-US" dirty="0" smtClean="0"/>
              <a:t>Hypothetical in Sayreville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13071032"/>
              </p:ext>
            </p:extLst>
          </p:nvPr>
        </p:nvGraphicFramePr>
        <p:xfrm>
          <a:off x="0" y="1828800"/>
          <a:ext cx="9144000" cy="502919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721517810"/>
                    </a:ext>
                  </a:extLst>
                </a:gridCol>
                <a:gridCol w="2286000">
                  <a:extLst>
                    <a:ext uri="{9D8B030D-6E8A-4147-A177-3AD203B41FA5}">
                      <a16:colId xmlns:a16="http://schemas.microsoft.com/office/drawing/2014/main" val="138601097"/>
                    </a:ext>
                  </a:extLst>
                </a:gridCol>
                <a:gridCol w="2286000">
                  <a:extLst>
                    <a:ext uri="{9D8B030D-6E8A-4147-A177-3AD203B41FA5}">
                      <a16:colId xmlns:a16="http://schemas.microsoft.com/office/drawing/2014/main" val="2612128977"/>
                    </a:ext>
                  </a:extLst>
                </a:gridCol>
                <a:gridCol w="2286000">
                  <a:extLst>
                    <a:ext uri="{9D8B030D-6E8A-4147-A177-3AD203B41FA5}">
                      <a16:colId xmlns:a16="http://schemas.microsoft.com/office/drawing/2014/main" val="1939592124"/>
                    </a:ext>
                  </a:extLst>
                </a:gridCol>
              </a:tblGrid>
              <a:tr h="718457">
                <a:tc>
                  <a:txBody>
                    <a:bodyPr/>
                    <a:lstStyle/>
                    <a:p>
                      <a:r>
                        <a:rPr lang="en-US" sz="2800" dirty="0" smtClean="0"/>
                        <a:t>Activity</a:t>
                      </a:r>
                      <a:endParaRPr lang="en-US" sz="2800" dirty="0"/>
                    </a:p>
                  </a:txBody>
                  <a:tcPr/>
                </a:tc>
                <a:tc>
                  <a:txBody>
                    <a:bodyPr/>
                    <a:lstStyle/>
                    <a:p>
                      <a:r>
                        <a:rPr lang="en-US" sz="2800" dirty="0" smtClean="0"/>
                        <a:t>SWMHS</a:t>
                      </a:r>
                      <a:endParaRPr lang="en-US" sz="2800" dirty="0"/>
                    </a:p>
                  </a:txBody>
                  <a:tcPr/>
                </a:tc>
                <a:tc>
                  <a:txBody>
                    <a:bodyPr/>
                    <a:lstStyle/>
                    <a:p>
                      <a:r>
                        <a:rPr lang="en-US" sz="2800" dirty="0" smtClean="0"/>
                        <a:t>SMS</a:t>
                      </a:r>
                      <a:endParaRPr lang="en-US" sz="2800" dirty="0"/>
                    </a:p>
                  </a:txBody>
                  <a:tcPr/>
                </a:tc>
                <a:tc>
                  <a:txBody>
                    <a:bodyPr/>
                    <a:lstStyle/>
                    <a:p>
                      <a:r>
                        <a:rPr lang="en-US" sz="2800" dirty="0" smtClean="0"/>
                        <a:t>TOTAL</a:t>
                      </a:r>
                      <a:endParaRPr lang="en-US" sz="2800" dirty="0"/>
                    </a:p>
                  </a:txBody>
                  <a:tcPr/>
                </a:tc>
                <a:extLst>
                  <a:ext uri="{0D108BD9-81ED-4DB2-BD59-A6C34878D82A}">
                    <a16:rowId xmlns:a16="http://schemas.microsoft.com/office/drawing/2014/main" val="568438038"/>
                  </a:ext>
                </a:extLst>
              </a:tr>
              <a:tr h="718457">
                <a:tc>
                  <a:txBody>
                    <a:bodyPr/>
                    <a:lstStyle/>
                    <a:p>
                      <a:r>
                        <a:rPr lang="en-US" sz="2800" b="1" dirty="0" smtClean="0">
                          <a:solidFill>
                            <a:schemeClr val="bg1"/>
                          </a:solidFill>
                        </a:rPr>
                        <a:t>Sports</a:t>
                      </a:r>
                      <a:endParaRPr lang="en-US" sz="2800" b="1" dirty="0">
                        <a:solidFill>
                          <a:schemeClr val="bg1"/>
                        </a:solidFill>
                      </a:endParaRPr>
                    </a:p>
                  </a:txBody>
                  <a:tcPr>
                    <a:solidFill>
                      <a:schemeClr val="accent1"/>
                    </a:solidFill>
                  </a:tcPr>
                </a:tc>
                <a:tc>
                  <a:txBody>
                    <a:bodyPr/>
                    <a:lstStyle/>
                    <a:p>
                      <a:r>
                        <a:rPr lang="en-US" sz="2800" dirty="0" smtClean="0"/>
                        <a:t>17,514</a:t>
                      </a:r>
                      <a:endParaRPr lang="en-US" sz="2800" dirty="0"/>
                    </a:p>
                  </a:txBody>
                  <a:tcPr/>
                </a:tc>
                <a:tc>
                  <a:txBody>
                    <a:bodyPr/>
                    <a:lstStyle/>
                    <a:p>
                      <a:r>
                        <a:rPr lang="en-US" sz="2800" dirty="0" smtClean="0"/>
                        <a:t>7,275</a:t>
                      </a:r>
                      <a:endParaRPr lang="en-US" sz="2800" dirty="0"/>
                    </a:p>
                  </a:txBody>
                  <a:tcPr/>
                </a:tc>
                <a:tc>
                  <a:txBody>
                    <a:bodyPr/>
                    <a:lstStyle/>
                    <a:p>
                      <a:r>
                        <a:rPr lang="en-US" sz="2800" dirty="0" smtClean="0"/>
                        <a:t>24,789</a:t>
                      </a:r>
                      <a:endParaRPr lang="en-US" sz="2800" dirty="0"/>
                    </a:p>
                  </a:txBody>
                  <a:tcPr/>
                </a:tc>
                <a:extLst>
                  <a:ext uri="{0D108BD9-81ED-4DB2-BD59-A6C34878D82A}">
                    <a16:rowId xmlns:a16="http://schemas.microsoft.com/office/drawing/2014/main" val="913187112"/>
                  </a:ext>
                </a:extLst>
              </a:tr>
              <a:tr h="718457">
                <a:tc>
                  <a:txBody>
                    <a:bodyPr/>
                    <a:lstStyle/>
                    <a:p>
                      <a:r>
                        <a:rPr lang="en-US" sz="2800" b="1" dirty="0" smtClean="0">
                          <a:solidFill>
                            <a:schemeClr val="bg1"/>
                          </a:solidFill>
                        </a:rPr>
                        <a:t>Band</a:t>
                      </a:r>
                      <a:endParaRPr lang="en-US" sz="2800" b="1" dirty="0">
                        <a:solidFill>
                          <a:schemeClr val="bg1"/>
                        </a:solidFill>
                      </a:endParaRPr>
                    </a:p>
                  </a:txBody>
                  <a:tcPr>
                    <a:solidFill>
                      <a:schemeClr val="accent1"/>
                    </a:solidFill>
                  </a:tcPr>
                </a:tc>
                <a:tc>
                  <a:txBody>
                    <a:bodyPr/>
                    <a:lstStyle/>
                    <a:p>
                      <a:r>
                        <a:rPr lang="en-US" sz="2800" dirty="0" smtClean="0"/>
                        <a:t>46,62</a:t>
                      </a:r>
                      <a:endParaRPr lang="en-US" sz="2800" dirty="0"/>
                    </a:p>
                  </a:txBody>
                  <a:tcPr/>
                </a:tc>
                <a:tc>
                  <a:txBody>
                    <a:bodyPr/>
                    <a:lstStyle/>
                    <a:p>
                      <a:r>
                        <a:rPr lang="en-US" sz="2800" dirty="0" smtClean="0"/>
                        <a:t>5,765</a:t>
                      </a:r>
                      <a:endParaRPr lang="en-US" sz="2800" dirty="0"/>
                    </a:p>
                  </a:txBody>
                  <a:tcPr/>
                </a:tc>
                <a:tc>
                  <a:txBody>
                    <a:bodyPr/>
                    <a:lstStyle/>
                    <a:p>
                      <a:r>
                        <a:rPr lang="en-US" sz="2800" dirty="0" smtClean="0"/>
                        <a:t>10,427</a:t>
                      </a:r>
                      <a:endParaRPr lang="en-US" sz="2800" dirty="0"/>
                    </a:p>
                  </a:txBody>
                  <a:tcPr/>
                </a:tc>
                <a:extLst>
                  <a:ext uri="{0D108BD9-81ED-4DB2-BD59-A6C34878D82A}">
                    <a16:rowId xmlns:a16="http://schemas.microsoft.com/office/drawing/2014/main" val="3163689616"/>
                  </a:ext>
                </a:extLst>
              </a:tr>
              <a:tr h="718457">
                <a:tc>
                  <a:txBody>
                    <a:bodyPr/>
                    <a:lstStyle/>
                    <a:p>
                      <a:r>
                        <a:rPr lang="en-US" sz="2800" b="1" dirty="0" smtClean="0">
                          <a:solidFill>
                            <a:schemeClr val="bg1"/>
                          </a:solidFill>
                        </a:rPr>
                        <a:t>Clubs</a:t>
                      </a:r>
                      <a:endParaRPr lang="en-US" sz="2800" b="1" dirty="0">
                        <a:solidFill>
                          <a:schemeClr val="bg1"/>
                        </a:solidFill>
                      </a:endParaRPr>
                    </a:p>
                  </a:txBody>
                  <a:tcPr>
                    <a:solidFill>
                      <a:schemeClr val="accent1"/>
                    </a:solidFill>
                  </a:tcPr>
                </a:tc>
                <a:tc>
                  <a:txBody>
                    <a:bodyPr/>
                    <a:lstStyle/>
                    <a:p>
                      <a:r>
                        <a:rPr lang="en-US" sz="2800" dirty="0" smtClean="0"/>
                        <a:t>12,317</a:t>
                      </a:r>
                      <a:endParaRPr lang="en-US" sz="2800" dirty="0"/>
                    </a:p>
                  </a:txBody>
                  <a:tcPr/>
                </a:tc>
                <a:tc>
                  <a:txBody>
                    <a:bodyPr/>
                    <a:lstStyle/>
                    <a:p>
                      <a:r>
                        <a:rPr lang="en-US" sz="2800" dirty="0" smtClean="0"/>
                        <a:t>6,395</a:t>
                      </a:r>
                      <a:endParaRPr lang="en-US" sz="2800" dirty="0"/>
                    </a:p>
                  </a:txBody>
                  <a:tcPr/>
                </a:tc>
                <a:tc>
                  <a:txBody>
                    <a:bodyPr/>
                    <a:lstStyle/>
                    <a:p>
                      <a:r>
                        <a:rPr lang="en-US" sz="2800" dirty="0" smtClean="0"/>
                        <a:t>18,712</a:t>
                      </a:r>
                      <a:endParaRPr lang="en-US" sz="2800" dirty="0"/>
                    </a:p>
                  </a:txBody>
                  <a:tcPr/>
                </a:tc>
                <a:extLst>
                  <a:ext uri="{0D108BD9-81ED-4DB2-BD59-A6C34878D82A}">
                    <a16:rowId xmlns:a16="http://schemas.microsoft.com/office/drawing/2014/main" val="3634921015"/>
                  </a:ext>
                </a:extLst>
              </a:tr>
              <a:tr h="718457">
                <a:tc>
                  <a:txBody>
                    <a:bodyPr/>
                    <a:lstStyle/>
                    <a:p>
                      <a:r>
                        <a:rPr lang="en-US" sz="2800" b="1" dirty="0" smtClean="0">
                          <a:solidFill>
                            <a:schemeClr val="bg1"/>
                          </a:solidFill>
                        </a:rPr>
                        <a:t>Tests</a:t>
                      </a:r>
                      <a:endParaRPr lang="en-US" sz="2800" b="1" dirty="0">
                        <a:solidFill>
                          <a:schemeClr val="bg1"/>
                        </a:solidFill>
                      </a:endParaRPr>
                    </a:p>
                  </a:txBody>
                  <a:tcPr>
                    <a:solidFill>
                      <a:schemeClr val="accent1"/>
                    </a:solidFill>
                  </a:tcPr>
                </a:tc>
                <a:tc>
                  <a:txBody>
                    <a:bodyPr/>
                    <a:lstStyle/>
                    <a:p>
                      <a:r>
                        <a:rPr lang="en-US" sz="2800" dirty="0" smtClean="0"/>
                        <a:t>32,341</a:t>
                      </a:r>
                      <a:endParaRPr lang="en-US" sz="2800" dirty="0"/>
                    </a:p>
                  </a:txBody>
                  <a:tcPr/>
                </a:tc>
                <a:tc>
                  <a:txBody>
                    <a:bodyPr/>
                    <a:lstStyle/>
                    <a:p>
                      <a:endParaRPr lang="en-US" sz="2800" dirty="0"/>
                    </a:p>
                  </a:txBody>
                  <a:tcPr/>
                </a:tc>
                <a:tc>
                  <a:txBody>
                    <a:bodyPr/>
                    <a:lstStyle/>
                    <a:p>
                      <a:r>
                        <a:rPr lang="en-US" sz="2800" dirty="0" smtClean="0"/>
                        <a:t>32,341</a:t>
                      </a:r>
                      <a:endParaRPr lang="en-US" sz="2800" dirty="0"/>
                    </a:p>
                  </a:txBody>
                  <a:tcPr/>
                </a:tc>
                <a:extLst>
                  <a:ext uri="{0D108BD9-81ED-4DB2-BD59-A6C34878D82A}">
                    <a16:rowId xmlns:a16="http://schemas.microsoft.com/office/drawing/2014/main" val="3653699041"/>
                  </a:ext>
                </a:extLst>
              </a:tr>
              <a:tr h="718457">
                <a:tc>
                  <a:txBody>
                    <a:bodyPr/>
                    <a:lstStyle/>
                    <a:p>
                      <a:r>
                        <a:rPr lang="en-US" sz="2800" b="1" dirty="0" smtClean="0">
                          <a:solidFill>
                            <a:schemeClr val="bg1"/>
                          </a:solidFill>
                        </a:rPr>
                        <a:t>Parking</a:t>
                      </a:r>
                      <a:endParaRPr lang="en-US" sz="2800" b="1" dirty="0">
                        <a:solidFill>
                          <a:schemeClr val="bg1"/>
                        </a:solidFill>
                      </a:endParaRPr>
                    </a:p>
                  </a:txBody>
                  <a:tcPr>
                    <a:solidFill>
                      <a:schemeClr val="accent1"/>
                    </a:solidFill>
                  </a:tcPr>
                </a:tc>
                <a:tc>
                  <a:txBody>
                    <a:bodyPr/>
                    <a:lstStyle/>
                    <a:p>
                      <a:r>
                        <a:rPr lang="en-US" sz="2800" dirty="0" smtClean="0"/>
                        <a:t>13,000</a:t>
                      </a:r>
                      <a:endParaRPr lang="en-US" sz="2800" dirty="0"/>
                    </a:p>
                  </a:txBody>
                  <a:tcPr/>
                </a:tc>
                <a:tc>
                  <a:txBody>
                    <a:bodyPr/>
                    <a:lstStyle/>
                    <a:p>
                      <a:endParaRPr lang="en-US" sz="2800" dirty="0"/>
                    </a:p>
                  </a:txBody>
                  <a:tcPr/>
                </a:tc>
                <a:tc>
                  <a:txBody>
                    <a:bodyPr/>
                    <a:lstStyle/>
                    <a:p>
                      <a:r>
                        <a:rPr lang="en-US" sz="2800" dirty="0" smtClean="0"/>
                        <a:t>13,000</a:t>
                      </a:r>
                      <a:endParaRPr lang="en-US" sz="2800" dirty="0"/>
                    </a:p>
                  </a:txBody>
                  <a:tcPr/>
                </a:tc>
                <a:extLst>
                  <a:ext uri="{0D108BD9-81ED-4DB2-BD59-A6C34878D82A}">
                    <a16:rowId xmlns:a16="http://schemas.microsoft.com/office/drawing/2014/main" val="1179952741"/>
                  </a:ext>
                </a:extLst>
              </a:tr>
              <a:tr h="718457">
                <a:tc>
                  <a:txBody>
                    <a:bodyPr/>
                    <a:lstStyle/>
                    <a:p>
                      <a:r>
                        <a:rPr lang="en-US" sz="2800" b="1" dirty="0" smtClean="0">
                          <a:solidFill>
                            <a:schemeClr val="bg1"/>
                          </a:solidFill>
                        </a:rPr>
                        <a:t>TOTAL</a:t>
                      </a:r>
                      <a:endParaRPr lang="en-US" sz="2800" b="1" dirty="0">
                        <a:solidFill>
                          <a:schemeClr val="bg1"/>
                        </a:solidFill>
                      </a:endParaRPr>
                    </a:p>
                  </a:txBody>
                  <a:tcPr>
                    <a:solidFill>
                      <a:schemeClr val="accent1"/>
                    </a:solidFill>
                  </a:tcPr>
                </a:tc>
                <a:tc>
                  <a:txBody>
                    <a:bodyPr/>
                    <a:lstStyle/>
                    <a:p>
                      <a:r>
                        <a:rPr lang="en-US" sz="2800" b="1" dirty="0" smtClean="0"/>
                        <a:t>$79,834</a:t>
                      </a:r>
                      <a:endParaRPr lang="en-US" sz="2800" b="1" dirty="0"/>
                    </a:p>
                  </a:txBody>
                  <a:tcPr/>
                </a:tc>
                <a:tc>
                  <a:txBody>
                    <a:bodyPr/>
                    <a:lstStyle/>
                    <a:p>
                      <a:r>
                        <a:rPr lang="en-US" sz="2800" b="1" dirty="0" smtClean="0"/>
                        <a:t>$19,435</a:t>
                      </a:r>
                      <a:endParaRPr lang="en-US" sz="2800" b="1" dirty="0"/>
                    </a:p>
                  </a:txBody>
                  <a:tcPr/>
                </a:tc>
                <a:tc>
                  <a:txBody>
                    <a:bodyPr/>
                    <a:lstStyle/>
                    <a:p>
                      <a:r>
                        <a:rPr lang="en-US" sz="2800" b="1" dirty="0" smtClean="0"/>
                        <a:t>$99,269</a:t>
                      </a:r>
                      <a:endParaRPr lang="en-US" sz="2800" b="1" dirty="0"/>
                    </a:p>
                  </a:txBody>
                  <a:tcPr/>
                </a:tc>
                <a:extLst>
                  <a:ext uri="{0D108BD9-81ED-4DB2-BD59-A6C34878D82A}">
                    <a16:rowId xmlns:a16="http://schemas.microsoft.com/office/drawing/2014/main" val="503322803"/>
                  </a:ext>
                </a:extLst>
              </a:tr>
            </a:tbl>
          </a:graphicData>
        </a:graphic>
      </p:graphicFrame>
      <p:sp>
        <p:nvSpPr>
          <p:cNvPr id="5" name="TextBox 4"/>
          <p:cNvSpPr txBox="1"/>
          <p:nvPr/>
        </p:nvSpPr>
        <p:spPr>
          <a:xfrm>
            <a:off x="0" y="549303"/>
            <a:ext cx="9144000" cy="1200329"/>
          </a:xfrm>
          <a:prstGeom prst="rect">
            <a:avLst/>
          </a:prstGeom>
          <a:noFill/>
        </p:spPr>
        <p:txBody>
          <a:bodyPr wrap="square" rtlCol="0">
            <a:spAutoFit/>
          </a:bodyPr>
          <a:lstStyle/>
          <a:p>
            <a:r>
              <a:rPr lang="en-US" dirty="0" smtClean="0"/>
              <a:t>The below calculations represent the total possible participants  multiplied by </a:t>
            </a:r>
          </a:p>
          <a:p>
            <a:r>
              <a:rPr lang="en-US" dirty="0" smtClean="0"/>
              <a:t>$50 per Sport and Band, $25 per club, $100 parking, and the cost of the AP ($96) and/or PSAT ($20) test, subtracted by 37%, which is the percentage of free and reduced students.</a:t>
            </a:r>
            <a:endParaRPr lang="en-US" dirty="0"/>
          </a:p>
        </p:txBody>
      </p:sp>
    </p:spTree>
    <p:extLst>
      <p:ext uri="{BB962C8B-B14F-4D97-AF65-F5344CB8AC3E}">
        <p14:creationId xmlns:p14="http://schemas.microsoft.com/office/powerpoint/2010/main" val="4068727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9170504" cy="5867400"/>
          </a:xfrm>
        </p:spPr>
        <p:txBody>
          <a:bodyPr>
            <a:normAutofit/>
          </a:bodyPr>
          <a:lstStyle/>
          <a:p>
            <a:r>
              <a:rPr lang="en-US" sz="2000" dirty="0" smtClean="0"/>
              <a:t>Research empirically indicates that students who participate in extracurricular activities perform better in school.</a:t>
            </a:r>
          </a:p>
          <a:p>
            <a:pPr lvl="1"/>
            <a:r>
              <a:rPr lang="en-US" sz="1800" dirty="0" smtClean="0"/>
              <a:t>Student express that they feel like more of a part of the school community due to greater engagement in the total school program.</a:t>
            </a:r>
          </a:p>
          <a:p>
            <a:pPr lvl="1"/>
            <a:r>
              <a:rPr lang="en-US" sz="1800" dirty="0" smtClean="0"/>
              <a:t>Students demonstrate increased learning as evidenced by higher GPA.</a:t>
            </a:r>
          </a:p>
          <a:p>
            <a:pPr lvl="1"/>
            <a:r>
              <a:rPr lang="en-US" sz="1800" dirty="0" smtClean="0"/>
              <a:t>Students demonstrate better behavior, particularly when participating in an activity, as evidenced by teacher and administrator feedback.</a:t>
            </a:r>
          </a:p>
          <a:p>
            <a:r>
              <a:rPr lang="en-US" sz="2000" dirty="0" smtClean="0"/>
              <a:t>Research indicates that students demonstrate increased proficiency in “soft skills” as a result of participating in extracurricular activities. </a:t>
            </a:r>
          </a:p>
          <a:p>
            <a:pPr lvl="1"/>
            <a:r>
              <a:rPr lang="en-US" sz="1800" dirty="0" smtClean="0"/>
              <a:t>Organization</a:t>
            </a:r>
          </a:p>
          <a:p>
            <a:pPr lvl="1"/>
            <a:r>
              <a:rPr lang="en-US" sz="1800" dirty="0" smtClean="0"/>
              <a:t>Time management </a:t>
            </a:r>
          </a:p>
          <a:p>
            <a:pPr lvl="1"/>
            <a:r>
              <a:rPr lang="en-US" sz="1800" dirty="0" smtClean="0"/>
              <a:t>Leadership</a:t>
            </a:r>
          </a:p>
          <a:p>
            <a:pPr lvl="1"/>
            <a:r>
              <a:rPr lang="en-US" sz="1800" dirty="0" smtClean="0"/>
              <a:t>Etc.</a:t>
            </a:r>
          </a:p>
          <a:p>
            <a:r>
              <a:rPr lang="en-US" sz="2200" dirty="0" smtClean="0"/>
              <a:t>Research indicates that principles and values acquired through extra-curricular activities, such as work ethic, dedication, commitment, responsibility, sacrifice, etc. transcend into the classroom, home, and workplace.</a:t>
            </a:r>
            <a:endParaRPr lang="en-US" sz="2200" dirty="0"/>
          </a:p>
        </p:txBody>
      </p:sp>
      <p:sp>
        <p:nvSpPr>
          <p:cNvPr id="3" name="Title 2"/>
          <p:cNvSpPr>
            <a:spLocks noGrp="1"/>
          </p:cNvSpPr>
          <p:nvPr>
            <p:ph type="title"/>
          </p:nvPr>
        </p:nvSpPr>
        <p:spPr>
          <a:xfrm>
            <a:off x="0" y="0"/>
            <a:ext cx="8229600" cy="1143000"/>
          </a:xfrm>
        </p:spPr>
        <p:txBody>
          <a:bodyPr>
            <a:normAutofit fontScale="90000"/>
          </a:bodyPr>
          <a:lstStyle/>
          <a:p>
            <a:r>
              <a:rPr lang="en-US" dirty="0" smtClean="0"/>
              <a:t>Importance of Extracurricular Activities – to name a few…</a:t>
            </a:r>
            <a:endParaRPr lang="en-US" dirty="0"/>
          </a:p>
        </p:txBody>
      </p:sp>
    </p:spTree>
    <p:extLst>
      <p:ext uri="{BB962C8B-B14F-4D97-AF65-F5344CB8AC3E}">
        <p14:creationId xmlns:p14="http://schemas.microsoft.com/office/powerpoint/2010/main" val="3467989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8262730" cy="6172200"/>
          </a:xfrm>
        </p:spPr>
        <p:txBody>
          <a:bodyPr>
            <a:normAutofit/>
          </a:bodyPr>
          <a:lstStyle/>
          <a:p>
            <a:r>
              <a:rPr lang="en-US" sz="2400" dirty="0" smtClean="0"/>
              <a:t>Having equal programs for all students is not enough.</a:t>
            </a:r>
          </a:p>
          <a:p>
            <a:r>
              <a:rPr lang="en-US" sz="2400" dirty="0" smtClean="0"/>
              <a:t>All students deserve the same opportunities to participate in school related activities despite their socio-economic status.</a:t>
            </a:r>
          </a:p>
          <a:p>
            <a:r>
              <a:rPr lang="en-US" sz="2400" dirty="0" smtClean="0"/>
              <a:t>Parents of students who are slightly above the poverty line and not eligible for free and reduced lunch may not be able to afford or want to pay for their children to participate in extracurricular activities.</a:t>
            </a:r>
          </a:p>
          <a:p>
            <a:r>
              <a:rPr lang="en-US" sz="2400" dirty="0" smtClean="0"/>
              <a:t>Some students are cut or quit programs. Will they pay? </a:t>
            </a:r>
          </a:p>
          <a:p>
            <a:pPr lvl="1"/>
            <a:r>
              <a:rPr lang="en-US" sz="2400" dirty="0" smtClean="0"/>
              <a:t>Per </a:t>
            </a:r>
            <a:r>
              <a:rPr lang="en-US" sz="2400" dirty="0"/>
              <a:t>season </a:t>
            </a:r>
            <a:r>
              <a:rPr lang="en-US" sz="2400" dirty="0" smtClean="0"/>
              <a:t>about 407 </a:t>
            </a:r>
            <a:r>
              <a:rPr lang="en-US" sz="2400" dirty="0"/>
              <a:t>students that signed up </a:t>
            </a:r>
            <a:r>
              <a:rPr lang="en-US" sz="2400" dirty="0" smtClean="0"/>
              <a:t>for an athletic program at the high school were cut </a:t>
            </a:r>
            <a:r>
              <a:rPr lang="en-US" sz="2400" dirty="0"/>
              <a:t>or </a:t>
            </a:r>
            <a:r>
              <a:rPr lang="en-US" sz="2400" dirty="0" smtClean="0"/>
              <a:t>quit.</a:t>
            </a:r>
            <a:endParaRPr lang="en-US" sz="2400" dirty="0"/>
          </a:p>
          <a:p>
            <a:endParaRPr lang="en-US" sz="2400" dirty="0"/>
          </a:p>
        </p:txBody>
      </p:sp>
      <p:sp>
        <p:nvSpPr>
          <p:cNvPr id="3" name="Title 2"/>
          <p:cNvSpPr>
            <a:spLocks noGrp="1"/>
          </p:cNvSpPr>
          <p:nvPr>
            <p:ph type="title"/>
          </p:nvPr>
        </p:nvSpPr>
        <p:spPr>
          <a:xfrm>
            <a:off x="19878" y="-76200"/>
            <a:ext cx="8229600" cy="1143000"/>
          </a:xfrm>
        </p:spPr>
        <p:txBody>
          <a:bodyPr/>
          <a:lstStyle/>
          <a:p>
            <a:r>
              <a:rPr lang="en-US" dirty="0" smtClean="0"/>
              <a:t>Equality vs Equity</a:t>
            </a:r>
            <a:endParaRPr lang="en-US" dirty="0"/>
          </a:p>
        </p:txBody>
      </p:sp>
    </p:spTree>
    <p:extLst>
      <p:ext uri="{BB962C8B-B14F-4D97-AF65-F5344CB8AC3E}">
        <p14:creationId xmlns:p14="http://schemas.microsoft.com/office/powerpoint/2010/main" val="1189296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27" y="990600"/>
            <a:ext cx="8229600" cy="4525963"/>
          </a:xfrm>
        </p:spPr>
        <p:txBody>
          <a:bodyPr>
            <a:normAutofit fontScale="92500"/>
          </a:bodyPr>
          <a:lstStyle/>
          <a:p>
            <a:r>
              <a:rPr lang="en-US" dirty="0" smtClean="0"/>
              <a:t>If we are going to begin the process of having parents pay an extra fee for additional services, programs, and activities begin with the following:</a:t>
            </a:r>
          </a:p>
          <a:p>
            <a:pPr lvl="1"/>
            <a:r>
              <a:rPr lang="en-US" sz="2800" dirty="0" smtClean="0"/>
              <a:t>Parking - </a:t>
            </a:r>
            <a:r>
              <a:rPr lang="en-US" sz="2800" b="1" dirty="0" smtClean="0"/>
              <a:t>$13,000</a:t>
            </a:r>
          </a:p>
          <a:p>
            <a:pPr lvl="1"/>
            <a:r>
              <a:rPr lang="en-US" sz="2800" dirty="0" smtClean="0"/>
              <a:t>Testing - </a:t>
            </a:r>
            <a:r>
              <a:rPr lang="en-US" sz="2800" b="1" dirty="0" smtClean="0"/>
              <a:t>$32,341</a:t>
            </a:r>
          </a:p>
          <a:p>
            <a:pPr lvl="1"/>
            <a:r>
              <a:rPr lang="en-US" sz="2800" dirty="0" smtClean="0"/>
              <a:t>National Club (OM/FBLA/DECA) Trips - </a:t>
            </a:r>
            <a:r>
              <a:rPr lang="en-US" sz="2800" b="1" dirty="0" smtClean="0"/>
              <a:t>$30,000</a:t>
            </a:r>
          </a:p>
          <a:p>
            <a:pPr lvl="1"/>
            <a:r>
              <a:rPr lang="en-US" sz="2800" dirty="0" smtClean="0"/>
              <a:t>Field Trips (Excluding CBI for SPED) - </a:t>
            </a:r>
            <a:r>
              <a:rPr lang="en-US" sz="2800" b="1" dirty="0" smtClean="0"/>
              <a:t>$8,0</a:t>
            </a:r>
            <a:r>
              <a:rPr lang="en-US" sz="2800" dirty="0" smtClean="0"/>
              <a:t>00</a:t>
            </a:r>
          </a:p>
          <a:p>
            <a:pPr lvl="1"/>
            <a:r>
              <a:rPr lang="en-US" sz="2800" dirty="0" smtClean="0"/>
              <a:t>Prom </a:t>
            </a:r>
            <a:r>
              <a:rPr lang="en-US" sz="2800" smtClean="0"/>
              <a:t>and Other Trips </a:t>
            </a:r>
            <a:r>
              <a:rPr lang="en-US" sz="2800" dirty="0" smtClean="0"/>
              <a:t>- </a:t>
            </a:r>
            <a:r>
              <a:rPr lang="en-US" sz="2800" b="1" dirty="0" smtClean="0"/>
              <a:t>$15,000</a:t>
            </a:r>
          </a:p>
          <a:p>
            <a:pPr lvl="1"/>
            <a:r>
              <a:rPr lang="en-US" sz="3000" b="1" u="sng" dirty="0" smtClean="0"/>
              <a:t>TOTAL - $98,341</a:t>
            </a:r>
          </a:p>
          <a:p>
            <a:pPr lvl="1"/>
            <a:endParaRPr lang="en-US" dirty="0"/>
          </a:p>
        </p:txBody>
      </p:sp>
      <p:sp>
        <p:nvSpPr>
          <p:cNvPr id="3" name="Title 2"/>
          <p:cNvSpPr>
            <a:spLocks noGrp="1"/>
          </p:cNvSpPr>
          <p:nvPr>
            <p:ph type="title"/>
          </p:nvPr>
        </p:nvSpPr>
        <p:spPr>
          <a:xfrm>
            <a:off x="11927" y="0"/>
            <a:ext cx="8229600" cy="1143000"/>
          </a:xfrm>
        </p:spPr>
        <p:txBody>
          <a:bodyPr/>
          <a:lstStyle/>
          <a:p>
            <a:r>
              <a:rPr lang="en-US" dirty="0" smtClean="0"/>
              <a:t>Recommendations</a:t>
            </a:r>
            <a:endParaRPr lang="en-US" dirty="0"/>
          </a:p>
        </p:txBody>
      </p:sp>
    </p:spTree>
    <p:extLst>
      <p:ext uri="{BB962C8B-B14F-4D97-AF65-F5344CB8AC3E}">
        <p14:creationId xmlns:p14="http://schemas.microsoft.com/office/powerpoint/2010/main" val="3928330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3200" dirty="0"/>
              <a:t>Monthly Technology Work-Order Report</a:t>
            </a:r>
          </a:p>
          <a:p>
            <a:r>
              <a:rPr lang="en-US" sz="3200" dirty="0"/>
              <a:t>Monthly Maintenance Work-Order </a:t>
            </a:r>
            <a:r>
              <a:rPr lang="en-US" sz="3200" dirty="0" smtClean="0"/>
              <a:t>Reports</a:t>
            </a:r>
          </a:p>
          <a:p>
            <a:endParaRPr lang="en-US" sz="3200" dirty="0"/>
          </a:p>
        </p:txBody>
      </p:sp>
      <p:sp>
        <p:nvSpPr>
          <p:cNvPr id="3" name="Title 2"/>
          <p:cNvSpPr>
            <a:spLocks noGrp="1"/>
          </p:cNvSpPr>
          <p:nvPr>
            <p:ph type="title"/>
          </p:nvPr>
        </p:nvSpPr>
        <p:spPr/>
        <p:txBody>
          <a:bodyPr/>
          <a:lstStyle/>
          <a:p>
            <a:pPr algn="ctr"/>
            <a:r>
              <a:rPr lang="en-US" dirty="0">
                <a:effectLst>
                  <a:outerShdw blurRad="38100" dist="38100" dir="2700000" algn="tl">
                    <a:srgbClr val="000000">
                      <a:alpha val="43137"/>
                    </a:srgbClr>
                  </a:outerShdw>
                </a:effectLst>
              </a:rPr>
              <a:t>CORRESPONDENCE</a:t>
            </a:r>
          </a:p>
        </p:txBody>
      </p:sp>
    </p:spTree>
    <p:extLst>
      <p:ext uri="{BB962C8B-B14F-4D97-AF65-F5344CB8AC3E}">
        <p14:creationId xmlns:p14="http://schemas.microsoft.com/office/powerpoint/2010/main" val="3535490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Minutes of the Regular and Executive Session of </a:t>
            </a:r>
            <a:r>
              <a:rPr lang="en-US" dirty="0" smtClean="0"/>
              <a:t>May 15, 2018.</a:t>
            </a:r>
            <a:endParaRPr lang="en-US" dirty="0"/>
          </a:p>
        </p:txBody>
      </p:sp>
      <p:sp>
        <p:nvSpPr>
          <p:cNvPr id="3" name="Title 2"/>
          <p:cNvSpPr>
            <a:spLocks noGrp="1"/>
          </p:cNvSpPr>
          <p:nvPr>
            <p:ph type="title"/>
          </p:nvPr>
        </p:nvSpPr>
        <p:spPr/>
        <p:txBody>
          <a:bodyPr/>
          <a:lstStyle/>
          <a:p>
            <a:pPr algn="ctr"/>
            <a:r>
              <a:rPr lang="en-US" b="0" dirty="0" smtClean="0">
                <a:effectLst/>
              </a:rPr>
              <a:t>APPROVAL OF MINUTES</a:t>
            </a:r>
            <a:endParaRPr lang="en-US" b="0" dirty="0">
              <a:effectLst/>
            </a:endParaRPr>
          </a:p>
        </p:txBody>
      </p:sp>
    </p:spTree>
    <p:extLst>
      <p:ext uri="{BB962C8B-B14F-4D97-AF65-F5344CB8AC3E}">
        <p14:creationId xmlns:p14="http://schemas.microsoft.com/office/powerpoint/2010/main" val="263854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effectLst>
                  <a:outerShdw blurRad="38100" dist="38100" dir="2700000" algn="tl">
                    <a:srgbClr val="000000">
                      <a:alpha val="43137"/>
                    </a:srgbClr>
                  </a:outerShdw>
                </a:effectLst>
              </a:rPr>
              <a:t>PLEDGE TO THE FLAG</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40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78" y="457200"/>
            <a:ext cx="9144000" cy="6172200"/>
          </a:xfrm>
        </p:spPr>
        <p:txBody>
          <a:bodyPr>
            <a:noAutofit/>
          </a:bodyPr>
          <a:lstStyle/>
          <a:p>
            <a:r>
              <a:rPr lang="en-US" sz="2200" b="1" dirty="0">
                <a:latin typeface="+mj-lt"/>
              </a:rPr>
              <a:t>A – VISION 2030 FINANCE &amp; </a:t>
            </a:r>
            <a:r>
              <a:rPr lang="en-US" sz="2200" b="1" dirty="0" smtClean="0">
                <a:latin typeface="+mj-lt"/>
              </a:rPr>
              <a:t>INFRASTRUCTURE</a:t>
            </a:r>
          </a:p>
          <a:p>
            <a:pPr lvl="1"/>
            <a:r>
              <a:rPr lang="en-US" sz="2200" dirty="0" smtClean="0">
                <a:latin typeface="+mj-lt"/>
              </a:rPr>
              <a:t>#2 Approval to pay CME $4,500 </a:t>
            </a:r>
            <a:r>
              <a:rPr lang="en-US" sz="2200" dirty="0">
                <a:latin typeface="+mj-lt"/>
              </a:rPr>
              <a:t>for the purpose of evaluating and making recommendations for improvements to correct drainage problems on and surrounding the baseball field located at Sayreville War Memorial High </a:t>
            </a:r>
            <a:r>
              <a:rPr lang="en-US" sz="2200" dirty="0" smtClean="0">
                <a:latin typeface="+mj-lt"/>
              </a:rPr>
              <a:t>School, on page 2.</a:t>
            </a:r>
          </a:p>
          <a:p>
            <a:pPr lvl="1"/>
            <a:r>
              <a:rPr lang="en-US" sz="2200" dirty="0" smtClean="0">
                <a:latin typeface="+mj-lt"/>
              </a:rPr>
              <a:t>#4 Approval to accept a generous donation </a:t>
            </a:r>
            <a:r>
              <a:rPr lang="en-US" sz="2200" dirty="0">
                <a:latin typeface="+mj-lt"/>
              </a:rPr>
              <a:t>of a digital graphics drawing monitor valued at $</a:t>
            </a:r>
            <a:r>
              <a:rPr lang="en-US" sz="2200" dirty="0" smtClean="0">
                <a:latin typeface="+mj-lt"/>
              </a:rPr>
              <a:t>694 </a:t>
            </a:r>
            <a:r>
              <a:rPr lang="en-US" sz="2200" dirty="0">
                <a:latin typeface="+mj-lt"/>
              </a:rPr>
              <a:t>from contributions received by DonorsChoose.org from various individuals and </a:t>
            </a:r>
            <a:r>
              <a:rPr lang="en-US" sz="2200" dirty="0" smtClean="0">
                <a:latin typeface="+mj-lt"/>
              </a:rPr>
              <a:t>organizations, on page 2.</a:t>
            </a:r>
          </a:p>
          <a:p>
            <a:pPr lvl="1"/>
            <a:r>
              <a:rPr lang="en-US" sz="2200" b="1" dirty="0" smtClean="0"/>
              <a:t>#7 should </a:t>
            </a:r>
            <a:r>
              <a:rPr lang="en-US" sz="2200" b="1" dirty="0"/>
              <a:t>have </a:t>
            </a:r>
            <a:r>
              <a:rPr lang="en-US" sz="2200" b="1" dirty="0" smtClean="0"/>
              <a:t>stated </a:t>
            </a:r>
            <a:r>
              <a:rPr lang="en-US" sz="2200" b="1" u="sng" dirty="0"/>
              <a:t>$2,354</a:t>
            </a:r>
            <a:r>
              <a:rPr lang="en-US" sz="2200" u="sng" dirty="0"/>
              <a:t> </a:t>
            </a:r>
            <a:endParaRPr lang="en-US" sz="2200" u="sng" dirty="0" smtClean="0">
              <a:latin typeface="+mj-lt"/>
            </a:endParaRPr>
          </a:p>
          <a:p>
            <a:pPr lvl="1"/>
            <a:r>
              <a:rPr lang="en-US" sz="2200" dirty="0" smtClean="0">
                <a:latin typeface="+mj-lt"/>
              </a:rPr>
              <a:t>#9 Approval to appoint </a:t>
            </a:r>
            <a:r>
              <a:rPr lang="en-US" sz="2200" dirty="0">
                <a:latin typeface="+mj-lt"/>
              </a:rPr>
              <a:t>Management International (“Firm”) as Board AHERA Designated Person and Environmental Consultant </a:t>
            </a:r>
            <a:r>
              <a:rPr lang="en-US" sz="2200" dirty="0" smtClean="0">
                <a:latin typeface="+mj-lt"/>
              </a:rPr>
              <a:t>for </a:t>
            </a:r>
            <a:r>
              <a:rPr lang="en-US" sz="2200" dirty="0">
                <a:latin typeface="+mj-lt"/>
              </a:rPr>
              <a:t>the period of July 1, 2018 through June 30, </a:t>
            </a:r>
            <a:r>
              <a:rPr lang="en-US" sz="2200" dirty="0" smtClean="0">
                <a:latin typeface="+mj-lt"/>
              </a:rPr>
              <a:t>2019 and pay them a </a:t>
            </a:r>
            <a:r>
              <a:rPr lang="en-US" sz="2200" dirty="0">
                <a:latin typeface="+mj-lt"/>
              </a:rPr>
              <a:t>maximum of $3,750 plus the standard billing rates for 2018-2019 per agreement for additional </a:t>
            </a:r>
            <a:r>
              <a:rPr lang="en-US" sz="2200" dirty="0" smtClean="0">
                <a:latin typeface="+mj-lt"/>
              </a:rPr>
              <a:t>services, on page 3.</a:t>
            </a:r>
          </a:p>
          <a:p>
            <a:pPr lvl="1"/>
            <a:endParaRPr lang="en-US" sz="2200" dirty="0">
              <a:latin typeface="+mj-lt"/>
            </a:endParaRPr>
          </a:p>
          <a:p>
            <a:pPr lvl="2"/>
            <a:endParaRPr lang="en-US" sz="2200" dirty="0">
              <a:latin typeface="+mj-lt"/>
            </a:endParaRPr>
          </a:p>
          <a:p>
            <a:pPr marL="393192" lvl="1" indent="0">
              <a:buNone/>
            </a:pPr>
            <a:endParaRPr lang="en-US" sz="2200" dirty="0" smtClean="0">
              <a:latin typeface="+mj-lt"/>
            </a:endParaRPr>
          </a:p>
          <a:p>
            <a:pPr marL="393192" lvl="1" indent="0">
              <a:buNone/>
            </a:pPr>
            <a:r>
              <a:rPr lang="en-US" sz="2200" dirty="0" smtClean="0">
                <a:latin typeface="+mj-lt"/>
              </a:rPr>
              <a:t> </a:t>
            </a:r>
          </a:p>
          <a:p>
            <a:pPr lvl="1"/>
            <a:endParaRPr lang="en-US" sz="2200" dirty="0" smtClean="0">
              <a:latin typeface="+mj-lt"/>
              <a:cs typeface="Times New Roman" panose="02020603050405020304" pitchFamily="18" charset="0"/>
            </a:endParaRPr>
          </a:p>
          <a:p>
            <a:pPr lvl="1"/>
            <a:endParaRPr lang="en-US" sz="2200" dirty="0" smtClean="0">
              <a:latin typeface="+mj-lt"/>
            </a:endParaRPr>
          </a:p>
          <a:p>
            <a:pPr lvl="1"/>
            <a:endParaRPr lang="en-US" sz="2200" dirty="0" smtClean="0">
              <a:latin typeface="+mj-lt"/>
            </a:endParaRPr>
          </a:p>
          <a:p>
            <a:pPr lvl="1"/>
            <a:endParaRPr lang="en-US" sz="2200" dirty="0">
              <a:latin typeface="+mj-lt"/>
            </a:endParaRPr>
          </a:p>
          <a:p>
            <a:pPr lvl="1"/>
            <a:endParaRPr lang="en-US" sz="2200" dirty="0">
              <a:latin typeface="+mj-lt"/>
            </a:endParaRPr>
          </a:p>
          <a:p>
            <a:pPr lvl="1"/>
            <a:endParaRPr lang="en-US" sz="2200" dirty="0" smtClean="0">
              <a:latin typeface="+mj-lt"/>
            </a:endParaRPr>
          </a:p>
          <a:p>
            <a:pPr lvl="1"/>
            <a:endParaRPr lang="en-US" sz="2200" dirty="0">
              <a:latin typeface="+mj-lt"/>
            </a:endParaRPr>
          </a:p>
          <a:p>
            <a:pPr lvl="1"/>
            <a:endParaRPr lang="en-US" sz="2200" dirty="0" smtClean="0">
              <a:latin typeface="+mj-lt"/>
            </a:endParaRPr>
          </a:p>
          <a:p>
            <a:pPr lvl="1"/>
            <a:endParaRPr lang="en-US" sz="2200" dirty="0" smtClean="0">
              <a:latin typeface="+mj-lt"/>
            </a:endParaRPr>
          </a:p>
          <a:p>
            <a:pPr lvl="1"/>
            <a:endParaRPr lang="en-US" sz="2200" dirty="0" smtClean="0">
              <a:latin typeface="+mj-lt"/>
            </a:endParaRPr>
          </a:p>
          <a:p>
            <a:pPr lvl="1"/>
            <a:endParaRPr lang="en-US" sz="2200" dirty="0" smtClean="0">
              <a:latin typeface="+mj-lt"/>
            </a:endParaRPr>
          </a:p>
          <a:p>
            <a:pPr lvl="1"/>
            <a:endParaRPr lang="en-US" sz="2200" dirty="0" smtClean="0">
              <a:latin typeface="+mj-lt"/>
            </a:endParaRPr>
          </a:p>
          <a:p>
            <a:pPr lvl="1"/>
            <a:endParaRPr lang="en-US" sz="2200" dirty="0" smtClean="0">
              <a:latin typeface="+mj-lt"/>
            </a:endParaRPr>
          </a:p>
          <a:p>
            <a:pPr lvl="1"/>
            <a:endParaRPr lang="en-US" sz="2200" dirty="0" smtClean="0">
              <a:latin typeface="+mj-lt"/>
            </a:endParaRPr>
          </a:p>
          <a:p>
            <a:pPr lvl="1"/>
            <a:endParaRPr lang="en-US" sz="2200" dirty="0" smtClean="0">
              <a:latin typeface="+mj-lt"/>
            </a:endParaRPr>
          </a:p>
          <a:p>
            <a:pPr lvl="1"/>
            <a:endParaRPr lang="en-US" sz="2200" dirty="0" smtClean="0">
              <a:latin typeface="+mj-lt"/>
            </a:endParaRPr>
          </a:p>
          <a:p>
            <a:endParaRPr lang="en-US" sz="2200" dirty="0">
              <a:latin typeface="+mj-lt"/>
            </a:endParaRPr>
          </a:p>
          <a:p>
            <a:endParaRPr lang="en-US" sz="2200" dirty="0">
              <a:latin typeface="+mj-lt"/>
            </a:endParaRPr>
          </a:p>
        </p:txBody>
      </p:sp>
      <p:sp>
        <p:nvSpPr>
          <p:cNvPr id="3" name="Title 2"/>
          <p:cNvSpPr>
            <a:spLocks noGrp="1"/>
          </p:cNvSpPr>
          <p:nvPr>
            <p:ph type="title"/>
          </p:nvPr>
        </p:nvSpPr>
        <p:spPr>
          <a:xfrm>
            <a:off x="457200" y="12192"/>
            <a:ext cx="8229600" cy="445008"/>
          </a:xfrm>
        </p:spPr>
        <p:txBody>
          <a:bodyPr>
            <a:noAutofit/>
          </a:bodyPr>
          <a:lstStyle/>
          <a:p>
            <a:pPr algn="ctr"/>
            <a:r>
              <a:rPr lang="en-US" sz="3200" dirty="0">
                <a:effectLst>
                  <a:outerShdw blurRad="38100" dist="38100" dir="2700000" algn="tl">
                    <a:srgbClr val="000000">
                      <a:alpha val="43137"/>
                    </a:srgbClr>
                  </a:outerShdw>
                </a:effectLst>
              </a:rPr>
              <a:t>SUPERINTENDENT’S </a:t>
            </a:r>
            <a:r>
              <a:rPr lang="en-US" sz="3200" dirty="0" smtClean="0">
                <a:effectLst>
                  <a:outerShdw blurRad="38100" dist="38100" dir="2700000" algn="tl">
                    <a:srgbClr val="000000">
                      <a:alpha val="43137"/>
                    </a:srgbClr>
                  </a:outerShdw>
                </a:effectLst>
              </a:rPr>
              <a:t>REPORT HIGHLIGHTS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8874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39"/>
            <a:ext cx="9144000" cy="6172200"/>
          </a:xfrm>
        </p:spPr>
        <p:txBody>
          <a:bodyPr>
            <a:noAutofit/>
          </a:bodyPr>
          <a:lstStyle/>
          <a:p>
            <a:r>
              <a:rPr lang="en-US" sz="2800" dirty="0"/>
              <a:t>#11 Approval of a contract with Center for Responsive Schools, Inc. to provide training in the Responsive Classroom® approach from July 23, 2018 through July 26, 2018 at cost of $21,000, which will be paid with Title IIA funds, on page 5.</a:t>
            </a:r>
          </a:p>
          <a:p>
            <a:r>
              <a:rPr lang="en-US" sz="2800" dirty="0" smtClean="0">
                <a:latin typeface="+mj-lt"/>
              </a:rPr>
              <a:t>#23-25 Approval of the 2018-19 Lunch, Breakfast, and Cafeteria Prices on pages 7-10.</a:t>
            </a:r>
          </a:p>
          <a:p>
            <a:r>
              <a:rPr lang="en-US" sz="2800" dirty="0" smtClean="0">
                <a:latin typeface="+mj-lt"/>
              </a:rPr>
              <a:t>#26 Approval of the 2018-19 certificated and non certificated substitute rates on page 11.</a:t>
            </a:r>
          </a:p>
          <a:p>
            <a:pPr marL="393192" lvl="1" indent="0">
              <a:buNone/>
            </a:pPr>
            <a:r>
              <a:rPr lang="en-US" sz="2800" dirty="0" smtClean="0">
                <a:latin typeface="+mj-lt"/>
              </a:rPr>
              <a:t> </a:t>
            </a:r>
          </a:p>
          <a:p>
            <a:pPr lvl="1"/>
            <a:endParaRPr lang="en-US" sz="2800" dirty="0" smtClean="0">
              <a:latin typeface="+mj-lt"/>
              <a:cs typeface="Times New Roman" panose="02020603050405020304" pitchFamily="18" charset="0"/>
            </a:endParaRPr>
          </a:p>
          <a:p>
            <a:pPr lvl="1"/>
            <a:endParaRPr lang="en-US" sz="2800" dirty="0" smtClean="0">
              <a:latin typeface="+mj-lt"/>
            </a:endParaRPr>
          </a:p>
          <a:p>
            <a:pPr lvl="1"/>
            <a:endParaRPr lang="en-US" sz="2800" dirty="0" smtClean="0">
              <a:latin typeface="+mj-lt"/>
            </a:endParaRPr>
          </a:p>
          <a:p>
            <a:pPr lvl="1"/>
            <a:endParaRPr lang="en-US" sz="2800" dirty="0">
              <a:latin typeface="+mj-lt"/>
            </a:endParaRPr>
          </a:p>
          <a:p>
            <a:pPr lvl="1"/>
            <a:endParaRPr lang="en-US" sz="2800" dirty="0">
              <a:latin typeface="+mj-lt"/>
            </a:endParaRPr>
          </a:p>
          <a:p>
            <a:pPr lvl="1"/>
            <a:endParaRPr lang="en-US" sz="2800" dirty="0" smtClean="0">
              <a:latin typeface="+mj-lt"/>
            </a:endParaRPr>
          </a:p>
          <a:p>
            <a:pPr lvl="1"/>
            <a:endParaRPr lang="en-US" sz="2800" dirty="0">
              <a:latin typeface="+mj-lt"/>
            </a:endParaRPr>
          </a:p>
          <a:p>
            <a:pPr lvl="1"/>
            <a:endParaRPr lang="en-US" sz="2800" dirty="0" smtClean="0">
              <a:latin typeface="+mj-lt"/>
            </a:endParaRPr>
          </a:p>
          <a:p>
            <a:pPr lvl="1"/>
            <a:endParaRPr lang="en-US" sz="2800" dirty="0" smtClean="0">
              <a:latin typeface="+mj-lt"/>
            </a:endParaRPr>
          </a:p>
          <a:p>
            <a:pPr lvl="1"/>
            <a:endParaRPr lang="en-US" sz="2800" dirty="0" smtClean="0">
              <a:latin typeface="+mj-lt"/>
            </a:endParaRPr>
          </a:p>
          <a:p>
            <a:pPr lvl="1"/>
            <a:endParaRPr lang="en-US" sz="2800" dirty="0" smtClean="0">
              <a:latin typeface="+mj-lt"/>
            </a:endParaRPr>
          </a:p>
          <a:p>
            <a:pPr lvl="1"/>
            <a:endParaRPr lang="en-US" sz="2800" dirty="0" smtClean="0">
              <a:latin typeface="+mj-lt"/>
            </a:endParaRPr>
          </a:p>
          <a:p>
            <a:pPr lvl="1"/>
            <a:endParaRPr lang="en-US" sz="2800" dirty="0" smtClean="0">
              <a:latin typeface="+mj-lt"/>
            </a:endParaRPr>
          </a:p>
          <a:p>
            <a:pPr lvl="1"/>
            <a:endParaRPr lang="en-US" sz="2800" dirty="0" smtClean="0">
              <a:latin typeface="+mj-lt"/>
            </a:endParaRPr>
          </a:p>
          <a:p>
            <a:pPr lvl="1"/>
            <a:endParaRPr lang="en-US" sz="2800" dirty="0" smtClean="0">
              <a:latin typeface="+mj-lt"/>
            </a:endParaRPr>
          </a:p>
          <a:p>
            <a:pPr lvl="1"/>
            <a:endParaRPr lang="en-US" sz="2800" dirty="0" smtClean="0">
              <a:latin typeface="+mj-lt"/>
            </a:endParaRPr>
          </a:p>
          <a:p>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3902579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686800" cy="6007291"/>
          </a:xfrm>
        </p:spPr>
        <p:txBody>
          <a:bodyPr>
            <a:normAutofit/>
          </a:bodyPr>
          <a:lstStyle/>
          <a:p>
            <a:r>
              <a:rPr lang="en-US" sz="2400" b="1" dirty="0" smtClean="0"/>
              <a:t>B– STUDENT ACHIEVEMENT</a:t>
            </a:r>
            <a:endParaRPr lang="en-US" sz="2400" b="1" dirty="0"/>
          </a:p>
          <a:p>
            <a:pPr lvl="1"/>
            <a:r>
              <a:rPr lang="en-US" sz="2600" dirty="0" smtClean="0"/>
              <a:t>#2-3 Approval of co-curricular trips and activities on page 17. </a:t>
            </a:r>
            <a:endParaRPr lang="en-US" sz="2600" dirty="0"/>
          </a:p>
          <a:p>
            <a:pPr lvl="2"/>
            <a:endParaRPr lang="en-US" sz="2400" dirty="0"/>
          </a:p>
        </p:txBody>
      </p:sp>
    </p:spTree>
    <p:extLst>
      <p:ext uri="{BB962C8B-B14F-4D97-AF65-F5344CB8AC3E}">
        <p14:creationId xmlns:p14="http://schemas.microsoft.com/office/powerpoint/2010/main" val="3550010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5715000"/>
          </a:xfrm>
        </p:spPr>
        <p:txBody>
          <a:bodyPr>
            <a:normAutofit/>
          </a:bodyPr>
          <a:lstStyle/>
          <a:p>
            <a:r>
              <a:rPr lang="en-US" sz="2800" dirty="0" smtClean="0"/>
              <a:t>#2 Approval of the below noted new times for the Project Before Preschool Program on page 19.</a:t>
            </a:r>
          </a:p>
          <a:p>
            <a:pPr marL="109728" indent="0">
              <a:buNone/>
            </a:pPr>
            <a:endParaRPr lang="en-US" sz="2800" dirty="0" smtClean="0"/>
          </a:p>
          <a:p>
            <a:pPr marL="109728" indent="0">
              <a:buNone/>
            </a:pPr>
            <a:endParaRPr lang="en-US" sz="2800" dirty="0" smtClean="0"/>
          </a:p>
          <a:p>
            <a:pPr marL="109728" indent="0">
              <a:buNone/>
            </a:pPr>
            <a:endParaRPr lang="en-US" sz="2800" dirty="0" smtClean="0"/>
          </a:p>
          <a:p>
            <a:r>
              <a:rPr lang="en-US" sz="2800" dirty="0" smtClean="0"/>
              <a:t>#3 Approval </a:t>
            </a:r>
            <a:r>
              <a:rPr lang="en-US" sz="2800" dirty="0"/>
              <a:t>of the revised job description for </a:t>
            </a:r>
            <a:r>
              <a:rPr lang="en-US" sz="2800" dirty="0" smtClean="0"/>
              <a:t>the Director of Special Projects, </a:t>
            </a:r>
            <a:r>
              <a:rPr lang="en-US" sz="2800" dirty="0"/>
              <a:t>on </a:t>
            </a:r>
            <a:r>
              <a:rPr lang="en-US" sz="2800" dirty="0" smtClean="0"/>
              <a:t>the Addendum.</a:t>
            </a:r>
            <a:endParaRPr lang="en-US" sz="2800" dirty="0"/>
          </a:p>
          <a:p>
            <a:endParaRPr lang="en-US" sz="2800" dirty="0"/>
          </a:p>
          <a:p>
            <a:pPr lvl="1"/>
            <a:endParaRPr lang="en-US" sz="2800" dirty="0"/>
          </a:p>
          <a:p>
            <a:pPr lvl="1"/>
            <a:endParaRPr lang="en-US" sz="2800" dirty="0"/>
          </a:p>
          <a:p>
            <a:pPr marL="137160" indent="0">
              <a:buNone/>
            </a:pPr>
            <a:endParaRPr lang="en-US" sz="2800" dirty="0"/>
          </a:p>
        </p:txBody>
      </p:sp>
      <p:sp>
        <p:nvSpPr>
          <p:cNvPr id="3" name="Title 2"/>
          <p:cNvSpPr>
            <a:spLocks noGrp="1"/>
          </p:cNvSpPr>
          <p:nvPr>
            <p:ph type="title"/>
          </p:nvPr>
        </p:nvSpPr>
        <p:spPr>
          <a:xfrm>
            <a:off x="0" y="228600"/>
            <a:ext cx="8229600" cy="685800"/>
          </a:xfrm>
        </p:spPr>
        <p:txBody>
          <a:bodyPr>
            <a:noAutofit/>
          </a:bodyPr>
          <a:lstStyle/>
          <a:p>
            <a:r>
              <a:rPr lang="en-US" sz="3600" dirty="0">
                <a:solidFill>
                  <a:schemeClr val="tx1"/>
                </a:solidFill>
                <a:effectLst/>
              </a:rPr>
              <a:t>C – VISION 2030 Governance</a:t>
            </a:r>
            <a:br>
              <a:rPr lang="en-US" sz="3600" dirty="0">
                <a:solidFill>
                  <a:schemeClr val="tx1"/>
                </a:solidFill>
                <a:effectLst/>
              </a:rPr>
            </a:br>
            <a:endParaRPr lang="en-US" sz="3600" dirty="0">
              <a:solidFill>
                <a:schemeClr val="tx1"/>
              </a:solidFill>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4190790318"/>
              </p:ext>
            </p:extLst>
          </p:nvPr>
        </p:nvGraphicFramePr>
        <p:xfrm>
          <a:off x="1295400" y="1752600"/>
          <a:ext cx="6103938" cy="1051560"/>
        </p:xfrm>
        <a:graphic>
          <a:graphicData uri="http://schemas.openxmlformats.org/drawingml/2006/table">
            <a:tbl>
              <a:tblPr firstRow="1" firstCol="1" bandRow="1">
                <a:tableStyleId>{5C22544A-7EE6-4342-B048-85BDC9FD1C3A}</a:tableStyleId>
              </a:tblPr>
              <a:tblGrid>
                <a:gridCol w="866775">
                  <a:extLst>
                    <a:ext uri="{9D8B030D-6E8A-4147-A177-3AD203B41FA5}">
                      <a16:colId xmlns:a16="http://schemas.microsoft.com/office/drawing/2014/main" val="4132565755"/>
                    </a:ext>
                  </a:extLst>
                </a:gridCol>
                <a:gridCol w="1533525">
                  <a:extLst>
                    <a:ext uri="{9D8B030D-6E8A-4147-A177-3AD203B41FA5}">
                      <a16:colId xmlns:a16="http://schemas.microsoft.com/office/drawing/2014/main" val="2288115941"/>
                    </a:ext>
                  </a:extLst>
                </a:gridCol>
                <a:gridCol w="1774825">
                  <a:extLst>
                    <a:ext uri="{9D8B030D-6E8A-4147-A177-3AD203B41FA5}">
                      <a16:colId xmlns:a16="http://schemas.microsoft.com/office/drawing/2014/main" val="3119441199"/>
                    </a:ext>
                  </a:extLst>
                </a:gridCol>
                <a:gridCol w="1928813">
                  <a:extLst>
                    <a:ext uri="{9D8B030D-6E8A-4147-A177-3AD203B41FA5}">
                      <a16:colId xmlns:a16="http://schemas.microsoft.com/office/drawing/2014/main" val="63025881"/>
                    </a:ext>
                  </a:extLst>
                </a:gridCol>
              </a:tblGrid>
              <a:tr h="0">
                <a:tc>
                  <a:txBody>
                    <a:bodyPr/>
                    <a:lstStyle/>
                    <a:p>
                      <a:endParaRPr lang="en-US" sz="1100">
                        <a:effectLst/>
                        <a:latin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REGULAR</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EARLY DISMISSAL</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DELAYED OPENING</a:t>
                      </a:r>
                      <a:endParaRPr lang="en-US" sz="1600">
                        <a:effectLst/>
                        <a:latin typeface="Arial" panose="020B060402020202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788741746"/>
                  </a:ext>
                </a:extLst>
              </a:tr>
              <a:tr h="0">
                <a:tc>
                  <a:txBody>
                    <a:bodyPr/>
                    <a:lstStyle/>
                    <a:p>
                      <a:pPr marL="0" marR="0">
                        <a:spcBef>
                          <a:spcPts val="0"/>
                        </a:spcBef>
                        <a:spcAft>
                          <a:spcPts val="0"/>
                        </a:spcAft>
                      </a:pPr>
                      <a:r>
                        <a:rPr lang="en-US" sz="1600">
                          <a:effectLst/>
                        </a:rPr>
                        <a:t>Full Day</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9:20-3:00</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9:20-1:00</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10:50-3:00</a:t>
                      </a:r>
                      <a:endParaRPr lang="en-US" sz="1600">
                        <a:effectLst/>
                        <a:latin typeface="Arial" panose="020B060402020202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455938036"/>
                  </a:ext>
                </a:extLst>
              </a:tr>
              <a:tr h="0">
                <a:tc>
                  <a:txBody>
                    <a:bodyPr/>
                    <a:lstStyle/>
                    <a:p>
                      <a:pPr marL="0" marR="0">
                        <a:spcBef>
                          <a:spcPts val="0"/>
                        </a:spcBef>
                        <a:spcAft>
                          <a:spcPts val="0"/>
                        </a:spcAft>
                      </a:pPr>
                      <a:r>
                        <a:rPr lang="en-US" sz="1600">
                          <a:effectLst/>
                        </a:rPr>
                        <a:t>A. M</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9:20-11:50</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9:20-10:50</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10:50-12:30</a:t>
                      </a:r>
                      <a:endParaRPr lang="en-US" sz="1600">
                        <a:effectLst/>
                        <a:latin typeface="Arial" panose="020B060402020202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481349456"/>
                  </a:ext>
                </a:extLst>
              </a:tr>
              <a:tr h="0">
                <a:tc>
                  <a:txBody>
                    <a:bodyPr/>
                    <a:lstStyle/>
                    <a:p>
                      <a:pPr marL="0" marR="0">
                        <a:spcBef>
                          <a:spcPts val="0"/>
                        </a:spcBef>
                        <a:spcAft>
                          <a:spcPts val="0"/>
                        </a:spcAft>
                      </a:pPr>
                      <a:r>
                        <a:rPr lang="en-US" sz="1600">
                          <a:effectLst/>
                        </a:rPr>
                        <a:t>P.M</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12:30-3:00</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a:effectLst/>
                        </a:rPr>
                        <a:t>11:30-1:00</a:t>
                      </a:r>
                      <a:endParaRPr lang="en-US" sz="1600">
                        <a:effectLst/>
                        <a:latin typeface="Arial" panose="020B0604020202020204" pitchFamily="34" charset="0"/>
                        <a:ea typeface="Times New Roman" panose="02020603050405020304" pitchFamily="18" charset="0"/>
                      </a:endParaRPr>
                    </a:p>
                  </a:txBody>
                  <a:tcPr marL="9525" marR="9525" marT="9525" marB="9525" anchor="ctr"/>
                </a:tc>
                <a:tc>
                  <a:txBody>
                    <a:bodyPr/>
                    <a:lstStyle/>
                    <a:p>
                      <a:pPr marL="0" marR="0" algn="ctr">
                        <a:spcBef>
                          <a:spcPts val="0"/>
                        </a:spcBef>
                        <a:spcAft>
                          <a:spcPts val="0"/>
                        </a:spcAft>
                      </a:pPr>
                      <a:r>
                        <a:rPr lang="en-US" sz="1600" dirty="0">
                          <a:effectLst/>
                        </a:rPr>
                        <a:t>1:20-3:00</a:t>
                      </a:r>
                      <a:endParaRPr lang="en-US" sz="1600" dirty="0">
                        <a:effectLst/>
                        <a:latin typeface="Arial" panose="020B0604020202020204" pitchFamily="34"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324646524"/>
                  </a:ext>
                </a:extLst>
              </a:tr>
            </a:tbl>
          </a:graphicData>
        </a:graphic>
      </p:graphicFrame>
    </p:spTree>
    <p:extLst>
      <p:ext uri="{BB962C8B-B14F-4D97-AF65-F5344CB8AC3E}">
        <p14:creationId xmlns:p14="http://schemas.microsoft.com/office/powerpoint/2010/main" val="1145762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220200" cy="6858000"/>
          </a:xfrm>
        </p:spPr>
        <p:txBody>
          <a:bodyPr>
            <a:noAutofit/>
          </a:bodyPr>
          <a:lstStyle/>
          <a:p>
            <a:pPr marL="109728" indent="0">
              <a:buNone/>
            </a:pPr>
            <a:r>
              <a:rPr lang="en-US" sz="1800" b="1" dirty="0" smtClean="0"/>
              <a:t>D– </a:t>
            </a:r>
            <a:r>
              <a:rPr lang="en-US" sz="1800" b="1" dirty="0"/>
              <a:t>VISION 2030 </a:t>
            </a:r>
            <a:r>
              <a:rPr lang="en-US" sz="1800" b="1" dirty="0" smtClean="0"/>
              <a:t>PERSONNEL</a:t>
            </a:r>
          </a:p>
          <a:p>
            <a:pPr lvl="1"/>
            <a:r>
              <a:rPr lang="en-US" sz="1800" dirty="0" smtClean="0"/>
              <a:t>#9 and 32-33 Approval </a:t>
            </a:r>
            <a:r>
              <a:rPr lang="en-US" sz="1800" dirty="0" smtClean="0"/>
              <a:t>to </a:t>
            </a:r>
            <a:r>
              <a:rPr lang="en-US" sz="1800" dirty="0" smtClean="0"/>
              <a:t>hire certificated and non certificated staff for 2017-18 and 2018-19 school years </a:t>
            </a:r>
            <a:r>
              <a:rPr lang="en-US" sz="1800" dirty="0"/>
              <a:t>on </a:t>
            </a:r>
            <a:r>
              <a:rPr lang="en-US" sz="1800" dirty="0" smtClean="0"/>
              <a:t>page 22 and the Addendum.</a:t>
            </a:r>
          </a:p>
          <a:p>
            <a:pPr lvl="1"/>
            <a:r>
              <a:rPr lang="en-US" sz="1800" dirty="0" smtClean="0"/>
              <a:t>#10 Personal Finance and not “Fitness”</a:t>
            </a:r>
          </a:p>
          <a:p>
            <a:pPr lvl="1"/>
            <a:r>
              <a:rPr lang="en-US" sz="1800" dirty="0" smtClean="0"/>
              <a:t>#12-15, 17-18, and 23 Approval of Middle School Credit Completion Summer School personnel, part-time secretaries to work after school session has concluded</a:t>
            </a:r>
            <a:r>
              <a:rPr lang="en-US" sz="1800" dirty="0"/>
              <a:t> </a:t>
            </a:r>
            <a:r>
              <a:rPr lang="en-US" sz="1800" dirty="0" smtClean="0"/>
              <a:t>and during the summer, nurses and school counselors to work during the summer, and staff </a:t>
            </a:r>
            <a:r>
              <a:rPr lang="en-US" sz="1800" dirty="0"/>
              <a:t>for </a:t>
            </a:r>
            <a:r>
              <a:rPr lang="en-US" sz="1800" dirty="0" smtClean="0"/>
              <a:t>the Camp </a:t>
            </a:r>
            <a:r>
              <a:rPr lang="en-US" sz="1800" dirty="0"/>
              <a:t>XL (Extended School Year Program</a:t>
            </a:r>
            <a:r>
              <a:rPr lang="en-US" sz="1800" dirty="0" smtClean="0"/>
              <a:t>) on pages 24-27.</a:t>
            </a:r>
          </a:p>
          <a:p>
            <a:pPr lvl="1"/>
            <a:r>
              <a:rPr lang="en-US" sz="1800" dirty="0" smtClean="0"/>
              <a:t>#24 and 31Approval to renew the employment of certificated principals, vice principals, supervisors,  directors, assistant superintendents, and the business administrator for the 2018-19 school year on pages 27-28 and the Addendum. </a:t>
            </a:r>
          </a:p>
          <a:p>
            <a:pPr lvl="1"/>
            <a:r>
              <a:rPr lang="en-US" sz="1800" dirty="0" smtClean="0"/>
              <a:t>#25 Approval to transfer two administrators for the 2018-19 school year on page 28. </a:t>
            </a:r>
          </a:p>
          <a:p>
            <a:pPr lvl="1"/>
            <a:r>
              <a:rPr lang="en-US" sz="1800" dirty="0" smtClean="0"/>
              <a:t>#30 Approval to hire the below non certificated administrators for the 2018-19 school year on the Addendum.</a:t>
            </a:r>
          </a:p>
          <a:p>
            <a:pPr lvl="2"/>
            <a:r>
              <a:rPr lang="en-US" sz="1800" dirty="0" smtClean="0"/>
              <a:t>Christa Brown, Director of Food Services</a:t>
            </a:r>
          </a:p>
          <a:p>
            <a:pPr lvl="2"/>
            <a:r>
              <a:rPr lang="en-US" sz="1800" dirty="0" smtClean="0"/>
              <a:t>Lori Howell, Director of Transportation</a:t>
            </a:r>
          </a:p>
          <a:p>
            <a:pPr lvl="1"/>
            <a:r>
              <a:rPr lang="en-US" sz="1800" dirty="0" smtClean="0"/>
              <a:t>#35 Approval to transfer four teacher for the 2018-19 school year on the Addendum.</a:t>
            </a:r>
          </a:p>
          <a:p>
            <a:pPr lvl="1"/>
            <a:endParaRPr lang="en-US" sz="1800" dirty="0" smtClean="0"/>
          </a:p>
          <a:p>
            <a:pPr lvl="1"/>
            <a:endParaRPr lang="en-US" sz="1800" dirty="0" smtClean="0"/>
          </a:p>
          <a:p>
            <a:pPr lvl="1"/>
            <a:endParaRPr lang="en-US" sz="1800" dirty="0" smtClean="0"/>
          </a:p>
          <a:p>
            <a:pPr lvl="1"/>
            <a:endParaRPr lang="en-US" sz="1800" dirty="0" smtClean="0"/>
          </a:p>
        </p:txBody>
      </p:sp>
    </p:spTree>
    <p:extLst>
      <p:ext uri="{BB962C8B-B14F-4D97-AF65-F5344CB8AC3E}">
        <p14:creationId xmlns:p14="http://schemas.microsoft.com/office/powerpoint/2010/main" val="1677938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62" y="0"/>
            <a:ext cx="7772400" cy="1829761"/>
          </a:xfrm>
        </p:spPr>
        <p:txBody>
          <a:bodyPr>
            <a:normAutofit/>
          </a:bodyPr>
          <a:lstStyle/>
          <a:p>
            <a:pPr algn="ctr"/>
            <a:r>
              <a:rPr lang="en-US" dirty="0">
                <a:effectLst>
                  <a:outerShdw blurRad="38100" dist="38100" dir="2700000" algn="tl">
                    <a:srgbClr val="000000">
                      <a:alpha val="43137"/>
                    </a:srgbClr>
                  </a:outerShdw>
                </a:effectLst>
              </a:rPr>
              <a:t>PUBLIC PARTICIPATION (AGENDA ITEMS ONLY</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47361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effectLst>
                  <a:outerShdw blurRad="38100" dist="38100" dir="2700000" algn="tl">
                    <a:srgbClr val="000000">
                      <a:alpha val="43137"/>
                    </a:srgbClr>
                  </a:outerShdw>
                </a:effectLst>
              </a:rPr>
              <a:t>SUPERINTENDENT’S REPORT </a:t>
            </a:r>
            <a:r>
              <a:rPr lang="en-US" dirty="0" smtClean="0">
                <a:effectLst>
                  <a:outerShdw blurRad="38100" dist="38100" dir="2700000" algn="tl">
                    <a:srgbClr val="000000">
                      <a:alpha val="43137"/>
                    </a:srgbClr>
                  </a:outerShdw>
                </a:effectLst>
              </a:rPr>
              <a:t>APPROVAL</a:t>
            </a:r>
            <a:endParaRPr lang="en-US" dirty="0"/>
          </a:p>
        </p:txBody>
      </p:sp>
      <p:sp>
        <p:nvSpPr>
          <p:cNvPr id="5" name="Content Placeholder 1"/>
          <p:cNvSpPr>
            <a:spLocks noGrp="1"/>
          </p:cNvSpPr>
          <p:nvPr>
            <p:ph idx="1"/>
          </p:nvPr>
        </p:nvSpPr>
        <p:spPr/>
        <p:txBody>
          <a:bodyPr/>
          <a:lstStyle/>
          <a:p>
            <a:r>
              <a:rPr lang="en-US" b="1" dirty="0"/>
              <a:t>A – VISION 2030 FINANCE AND INFRASTRUCTURE</a:t>
            </a:r>
            <a:endParaRPr lang="en-US" dirty="0"/>
          </a:p>
          <a:p>
            <a:r>
              <a:rPr lang="en-US" b="1" dirty="0"/>
              <a:t> </a:t>
            </a:r>
            <a:r>
              <a:rPr lang="en-US" b="1" dirty="0" smtClean="0"/>
              <a:t>B </a:t>
            </a:r>
            <a:r>
              <a:rPr lang="en-US" b="1" dirty="0"/>
              <a:t>– VISION 2030 STUDENT ACHIEVEMENT</a:t>
            </a:r>
            <a:endParaRPr lang="en-US" dirty="0"/>
          </a:p>
          <a:p>
            <a:r>
              <a:rPr lang="en-US" b="1" dirty="0"/>
              <a:t> C</a:t>
            </a:r>
            <a:r>
              <a:rPr lang="en-US" b="1" dirty="0" smtClean="0"/>
              <a:t> </a:t>
            </a:r>
            <a:r>
              <a:rPr lang="en-US" b="1" dirty="0"/>
              <a:t>– VISION 2030 GOVERNANCE</a:t>
            </a:r>
            <a:endParaRPr lang="en-US" dirty="0"/>
          </a:p>
          <a:p>
            <a:r>
              <a:rPr lang="en-US" b="1" dirty="0"/>
              <a:t> </a:t>
            </a:r>
            <a:r>
              <a:rPr lang="en-US" b="1" dirty="0" smtClean="0"/>
              <a:t>D </a:t>
            </a:r>
            <a:r>
              <a:rPr lang="en-US" b="1" dirty="0"/>
              <a:t>– VISION 2030 PERSONNEL</a:t>
            </a:r>
            <a:endParaRPr lang="en-US" dirty="0"/>
          </a:p>
          <a:p>
            <a:endParaRPr lang="en-US" dirty="0"/>
          </a:p>
        </p:txBody>
      </p:sp>
    </p:spTree>
    <p:extLst>
      <p:ext uri="{BB962C8B-B14F-4D97-AF65-F5344CB8AC3E}">
        <p14:creationId xmlns:p14="http://schemas.microsoft.com/office/powerpoint/2010/main" val="601211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ffectLst/>
              </a:rPr>
              <a:t>DELEGATE TO THE NEW JERSEY SCHOOL BOARDS ASSOCIATION</a:t>
            </a:r>
            <a:endParaRPr lang="en-US" dirty="0"/>
          </a:p>
        </p:txBody>
      </p:sp>
      <p:sp>
        <p:nvSpPr>
          <p:cNvPr id="3" name="Subtitle 2"/>
          <p:cNvSpPr>
            <a:spLocks noGrp="1"/>
          </p:cNvSpPr>
          <p:nvPr>
            <p:ph type="subTitle" idx="1"/>
          </p:nvPr>
        </p:nvSpPr>
        <p:spPr>
          <a:xfrm>
            <a:off x="533400" y="4038600"/>
            <a:ext cx="7772400" cy="1199704"/>
          </a:xfrm>
        </p:spPr>
        <p:txBody>
          <a:bodyPr>
            <a:normAutofit/>
          </a:bodyPr>
          <a:lstStyle/>
          <a:p>
            <a:r>
              <a:rPr lang="en-US" sz="3200" dirty="0" smtClean="0"/>
              <a:t>Mr. Ciak</a:t>
            </a:r>
            <a:endParaRPr lang="en-US" sz="3200" dirty="0"/>
          </a:p>
        </p:txBody>
      </p:sp>
    </p:spTree>
    <p:extLst>
      <p:ext uri="{BB962C8B-B14F-4D97-AF65-F5344CB8AC3E}">
        <p14:creationId xmlns:p14="http://schemas.microsoft.com/office/powerpoint/2010/main" val="2536376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COMMITTEE REPORTS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8480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
            <a:ext cx="7772400" cy="1829761"/>
          </a:xfrm>
        </p:spPr>
        <p:txBody>
          <a:bodyPr/>
          <a:lstStyle/>
          <a:p>
            <a:r>
              <a:rPr lang="en-US" dirty="0" smtClean="0">
                <a:effectLst/>
              </a:rPr>
              <a:t>BOARD DISCUSSION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8338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4724400"/>
          </a:xfrm>
        </p:spPr>
        <p:txBody>
          <a:bodyPr>
            <a:normAutofit/>
          </a:bodyPr>
          <a:lstStyle/>
          <a:p>
            <a:pPr marL="109728" indent="0">
              <a:buNone/>
            </a:pPr>
            <a:r>
              <a:rPr lang="en-US" dirty="0"/>
              <a:t>Take notice this public meeting of the Sayreville Board of Education was e-mailed to The Home News Tribune and the Star Ledger in accordance with Chapter 231, Public Law 1975.  Further in accordance with N.J.S.A. 10:4-6 to 10:4-21, a copy of this notice was posted outside the Board Secretary's Office and a copy was also filed with the Clerk of the Borough of Sayreville.</a:t>
            </a:r>
          </a:p>
        </p:txBody>
      </p:sp>
      <p:sp>
        <p:nvSpPr>
          <p:cNvPr id="6" name="Title 5"/>
          <p:cNvSpPr>
            <a:spLocks noGrp="1"/>
          </p:cNvSpPr>
          <p:nvPr>
            <p:ph type="title"/>
          </p:nvPr>
        </p:nvSpPr>
        <p:spPr/>
        <p:txBody>
          <a:bodyPr/>
          <a:lstStyle/>
          <a:p>
            <a:pPr algn="ctr"/>
            <a:r>
              <a:rPr lang="en-US" dirty="0">
                <a:effectLst>
                  <a:outerShdw blurRad="38100" dist="38100" dir="2700000" algn="tl">
                    <a:srgbClr val="000000">
                      <a:alpha val="43137"/>
                    </a:srgbClr>
                  </a:outerShdw>
                </a:effectLst>
              </a:rPr>
              <a:t>PUBLIC NOTICE</a:t>
            </a:r>
          </a:p>
        </p:txBody>
      </p:sp>
    </p:spTree>
    <p:extLst>
      <p:ext uri="{BB962C8B-B14F-4D97-AF65-F5344CB8AC3E}">
        <p14:creationId xmlns:p14="http://schemas.microsoft.com/office/powerpoint/2010/main" val="2098143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62" y="0"/>
            <a:ext cx="7772400" cy="1829761"/>
          </a:xfrm>
        </p:spPr>
        <p:txBody>
          <a:bodyPr>
            <a:normAutofit/>
          </a:bodyPr>
          <a:lstStyle/>
          <a:p>
            <a:pPr algn="ctr"/>
            <a:r>
              <a:rPr lang="en-US" dirty="0">
                <a:effectLst>
                  <a:outerShdw blurRad="38100" dist="38100" dir="2700000" algn="tl">
                    <a:srgbClr val="000000">
                      <a:alpha val="43137"/>
                    </a:srgbClr>
                  </a:outerShdw>
                </a:effectLst>
              </a:rPr>
              <a:t>PUBLIC </a:t>
            </a:r>
            <a:r>
              <a:rPr lang="en-US" dirty="0" smtClean="0">
                <a:effectLst>
                  <a:outerShdw blurRad="38100" dist="38100" dir="2700000" algn="tl">
                    <a:srgbClr val="000000">
                      <a:alpha val="43137"/>
                    </a:srgbClr>
                  </a:outerShdw>
                </a:effectLst>
              </a:rPr>
              <a:t>PARTICIPATION</a:t>
            </a:r>
            <a:endParaRPr lang="en-US" dirty="0">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64770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7772400" cy="1067762"/>
          </a:xfrm>
        </p:spPr>
        <p:txBody>
          <a:bodyPr/>
          <a:lstStyle/>
          <a:p>
            <a:pPr algn="ctr"/>
            <a:r>
              <a:rPr lang="en-US" dirty="0" smtClean="0"/>
              <a:t>Upcoming Meeting Dates</a:t>
            </a:r>
            <a:endParaRPr lang="en-US" dirty="0"/>
          </a:p>
        </p:txBody>
      </p:sp>
      <p:sp>
        <p:nvSpPr>
          <p:cNvPr id="3" name="Subtitle 2"/>
          <p:cNvSpPr>
            <a:spLocks noGrp="1"/>
          </p:cNvSpPr>
          <p:nvPr>
            <p:ph type="subTitle" idx="1"/>
          </p:nvPr>
        </p:nvSpPr>
        <p:spPr>
          <a:xfrm>
            <a:off x="152400" y="3200400"/>
            <a:ext cx="8229600" cy="2514600"/>
          </a:xfrm>
        </p:spPr>
        <p:txBody>
          <a:bodyPr>
            <a:normAutofit/>
          </a:bodyPr>
          <a:lstStyle/>
          <a:p>
            <a:pPr marL="457200" indent="-457200" algn="l">
              <a:buFont typeface="Arial" panose="020B0604020202020204" pitchFamily="34" charset="0"/>
              <a:buChar char="•"/>
            </a:pPr>
            <a:r>
              <a:rPr lang="en-US" dirty="0" smtClean="0"/>
              <a:t>Tuesday</a:t>
            </a:r>
            <a:r>
              <a:rPr lang="en-US" dirty="0"/>
              <a:t>, </a:t>
            </a:r>
            <a:r>
              <a:rPr lang="en-US" dirty="0" smtClean="0"/>
              <a:t>June 26, 2018</a:t>
            </a:r>
          </a:p>
          <a:p>
            <a:pPr marL="457200" indent="-457200" algn="l">
              <a:buFont typeface="Arial" panose="020B0604020202020204" pitchFamily="34" charset="0"/>
              <a:buChar char="•"/>
            </a:pPr>
            <a:r>
              <a:rPr lang="en-US" dirty="0"/>
              <a:t>Tuesday, </a:t>
            </a:r>
            <a:r>
              <a:rPr lang="en-US" dirty="0" smtClean="0"/>
              <a:t>July 17, </a:t>
            </a:r>
            <a:r>
              <a:rPr lang="en-US" dirty="0"/>
              <a:t>2018</a:t>
            </a:r>
          </a:p>
          <a:p>
            <a:pPr marL="457200" indent="-457200" algn="l">
              <a:buFont typeface="Arial" panose="020B0604020202020204" pitchFamily="34" charset="0"/>
              <a:buChar char="•"/>
            </a:pPr>
            <a:endParaRPr lang="en-US" dirty="0"/>
          </a:p>
          <a:p>
            <a:pPr marL="457200" lvl="0" indent="-457200" algn="l">
              <a:buFont typeface="Arial" panose="020B0604020202020204" pitchFamily="34" charset="0"/>
              <a:buChar char="•"/>
            </a:pPr>
            <a:endParaRPr lang="en-US" dirty="0"/>
          </a:p>
          <a:p>
            <a:pPr marL="457200" indent="-457200" algn="l">
              <a:buFont typeface="Wingdings" panose="05000000000000000000" pitchFamily="2" charset="2"/>
              <a:buChar char="Ø"/>
            </a:pPr>
            <a:endParaRPr lang="en-US" dirty="0"/>
          </a:p>
          <a:p>
            <a:pPr marL="457200" indent="-457200" algn="l">
              <a:buFont typeface="Wingdings" panose="05000000000000000000" pitchFamily="2" charset="2"/>
              <a:buChar char="Ø"/>
            </a:pPr>
            <a:endParaRPr lang="en-US" dirty="0"/>
          </a:p>
          <a:p>
            <a:pPr marL="457200" indent="-457200" algn="l">
              <a:buFont typeface="Wingdings" panose="05000000000000000000" pitchFamily="2" charset="2"/>
              <a:buChar char="Ø"/>
            </a:pPr>
            <a:endParaRPr lang="en-US" dirty="0"/>
          </a:p>
          <a:p>
            <a:pPr marL="457200" indent="-457200" algn="l">
              <a:buFont typeface="Wingdings" panose="05000000000000000000" pitchFamily="2" charset="2"/>
              <a:buChar char="Ø"/>
            </a:pPr>
            <a:endParaRPr lang="en-US" sz="2800" dirty="0"/>
          </a:p>
          <a:p>
            <a:pPr marL="457200" lvl="0" indent="-457200" algn="l">
              <a:buFont typeface="Wingdings" panose="05000000000000000000" pitchFamily="2" charset="2"/>
              <a:buChar char="Ø"/>
            </a:pPr>
            <a:endParaRPr lang="en-US" sz="2800" dirty="0" smtClean="0"/>
          </a:p>
          <a:p>
            <a:pPr marL="457200" lvl="0" indent="-457200" algn="l">
              <a:buFont typeface="Wingdings" panose="05000000000000000000" pitchFamily="2" charset="2"/>
              <a:buChar char="Ø"/>
            </a:pPr>
            <a:endParaRPr lang="en-US" dirty="0"/>
          </a:p>
          <a:p>
            <a:pPr marL="457200" lvl="0" indent="-457200" algn="l">
              <a:buFont typeface="Wingdings" panose="05000000000000000000" pitchFamily="2" charset="2"/>
              <a:buChar char="Ø"/>
            </a:pPr>
            <a:endParaRPr lang="en-US" dirty="0"/>
          </a:p>
          <a:p>
            <a:pPr lvl="0" algn="l"/>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52400" y="86138"/>
            <a:ext cx="8763000" cy="2199862"/>
          </a:xfrm>
          <a:prstGeom prst="rect">
            <a:avLst/>
          </a:prstGeom>
        </p:spPr>
      </p:pic>
    </p:spTree>
    <p:extLst>
      <p:ext uri="{BB962C8B-B14F-4D97-AF65-F5344CB8AC3E}">
        <p14:creationId xmlns:p14="http://schemas.microsoft.com/office/powerpoint/2010/main" val="421047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a:effectLst>
                  <a:outerShdw blurRad="38100" dist="38100" dir="2700000" algn="tl">
                    <a:srgbClr val="000000">
                      <a:alpha val="43137"/>
                    </a:srgbClr>
                  </a:outerShdw>
                </a:effectLst>
              </a:rPr>
              <a:t>ROLL CALL</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72754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06" y="0"/>
            <a:ext cx="8923506" cy="1829761"/>
          </a:xfrm>
        </p:spPr>
        <p:txBody>
          <a:bodyPr/>
          <a:lstStyle/>
          <a:p>
            <a:pPr algn="l"/>
            <a:r>
              <a:rPr lang="en-US" dirty="0" smtClean="0"/>
              <a:t>STUDENT COUNCIL REPORT</a:t>
            </a:r>
            <a:endParaRPr lang="en-US" dirty="0"/>
          </a:p>
        </p:txBody>
      </p:sp>
      <p:sp>
        <p:nvSpPr>
          <p:cNvPr id="4" name="Subtitle 3"/>
          <p:cNvSpPr>
            <a:spLocks noGrp="1"/>
          </p:cNvSpPr>
          <p:nvPr>
            <p:ph type="subTitle" idx="1"/>
          </p:nvPr>
        </p:nvSpPr>
        <p:spPr>
          <a:xfrm>
            <a:off x="381000" y="2438400"/>
            <a:ext cx="7772400" cy="1199704"/>
          </a:xfrm>
        </p:spPr>
        <p:txBody>
          <a:bodyPr/>
          <a:lstStyle/>
          <a:p>
            <a:pPr algn="l"/>
            <a:r>
              <a:rPr lang="en-US" sz="4000" b="1" dirty="0" smtClean="0"/>
              <a:t>John Lewis</a:t>
            </a:r>
            <a:endParaRPr lang="en-US" sz="4000" b="1" dirty="0"/>
          </a:p>
        </p:txBody>
      </p:sp>
      <p:pic>
        <p:nvPicPr>
          <p:cNvPr id="6" name="Picture 5" descr="Image"/>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352800" y="2057400"/>
            <a:ext cx="5791200" cy="4800600"/>
          </a:xfrm>
          <a:prstGeom prst="rect">
            <a:avLst/>
          </a:prstGeom>
          <a:noFill/>
          <a:ln>
            <a:noFill/>
          </a:ln>
        </p:spPr>
      </p:pic>
    </p:spTree>
    <p:extLst>
      <p:ext uri="{BB962C8B-B14F-4D97-AF65-F5344CB8AC3E}">
        <p14:creationId xmlns:p14="http://schemas.microsoft.com/office/powerpoint/2010/main" val="10449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 y="1066800"/>
            <a:ext cx="8610600" cy="5658678"/>
          </a:xfrm>
        </p:spPr>
        <p:txBody>
          <a:bodyPr>
            <a:normAutofit/>
          </a:bodyPr>
          <a:lstStyle/>
          <a:p>
            <a:pPr lvl="0"/>
            <a:r>
              <a:rPr lang="en-US" dirty="0"/>
              <a:t>Performance by “Traffic on Washington” – Mr. James Craft</a:t>
            </a:r>
          </a:p>
          <a:p>
            <a:pPr lvl="0"/>
            <a:r>
              <a:rPr lang="en-US" dirty="0"/>
              <a:t>Computer Science Video – “Hack the Ville” – Ms. Atiyah Conry</a:t>
            </a:r>
          </a:p>
          <a:p>
            <a:pPr lvl="0"/>
            <a:r>
              <a:rPr lang="en-US" dirty="0"/>
              <a:t>Boys’ Golf Team – GMC White Division Champions</a:t>
            </a:r>
          </a:p>
          <a:p>
            <a:pPr lvl="0"/>
            <a:r>
              <a:rPr lang="en-US" dirty="0"/>
              <a:t>Boys’ Spring Track Team – GMC White Division Champions</a:t>
            </a:r>
          </a:p>
          <a:p>
            <a:pPr lvl="0"/>
            <a:r>
              <a:rPr lang="en-US" dirty="0"/>
              <a:t>Girls’ Spring Track Team – GMC White Division Champions</a:t>
            </a:r>
          </a:p>
          <a:p>
            <a:r>
              <a:rPr lang="en-US" dirty="0"/>
              <a:t>Pay for Play – Dr. R. Labbe</a:t>
            </a:r>
            <a:endParaRPr lang="en-US" sz="3600" dirty="0"/>
          </a:p>
        </p:txBody>
      </p:sp>
      <p:sp>
        <p:nvSpPr>
          <p:cNvPr id="4" name="Title 3"/>
          <p:cNvSpPr>
            <a:spLocks noGrp="1"/>
          </p:cNvSpPr>
          <p:nvPr>
            <p:ph type="title"/>
          </p:nvPr>
        </p:nvSpPr>
        <p:spPr>
          <a:xfrm>
            <a:off x="457200" y="-228600"/>
            <a:ext cx="8229600" cy="1143000"/>
          </a:xfrm>
        </p:spPr>
        <p:txBody>
          <a:bodyPr/>
          <a:lstStyle/>
          <a:p>
            <a:pPr algn="ctr"/>
            <a:r>
              <a:rPr lang="en-US" dirty="0">
                <a:effectLst/>
              </a:rPr>
              <a:t>PRESENTATION</a:t>
            </a:r>
            <a:endParaRPr lang="en-US" dirty="0"/>
          </a:p>
        </p:txBody>
      </p:sp>
    </p:spTree>
    <p:extLst>
      <p:ext uri="{BB962C8B-B14F-4D97-AF65-F5344CB8AC3E}">
        <p14:creationId xmlns:p14="http://schemas.microsoft.com/office/powerpoint/2010/main" val="291668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“Traffic on Washington” – Mr. James Craft</a:t>
            </a:r>
            <a:br>
              <a:rPr lang="en-US" dirty="0"/>
            </a:br>
            <a:endParaRPr lang="en-US" dirty="0"/>
          </a:p>
        </p:txBody>
      </p:sp>
      <p:pic>
        <p:nvPicPr>
          <p:cNvPr id="6" name="Picture 5" descr="Imag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9816" y="1046577"/>
            <a:ext cx="4465984" cy="2992024"/>
          </a:xfrm>
          <a:prstGeom prst="rect">
            <a:avLst/>
          </a:prstGeom>
          <a:noFill/>
          <a:ln>
            <a:noFill/>
          </a:ln>
        </p:spPr>
      </p:pic>
      <p:pic>
        <p:nvPicPr>
          <p:cNvPr id="7" name="Picture 6" descr="Image"/>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572000" y="856076"/>
            <a:ext cx="4542183" cy="3182525"/>
          </a:xfrm>
          <a:prstGeom prst="rect">
            <a:avLst/>
          </a:prstGeom>
          <a:noFill/>
          <a:ln>
            <a:noFill/>
          </a:ln>
        </p:spPr>
      </p:pic>
      <p:pic>
        <p:nvPicPr>
          <p:cNvPr id="8" name="Picture 7" descr="Image"/>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33129" y="4114800"/>
            <a:ext cx="4462671" cy="2743200"/>
          </a:xfrm>
          <a:prstGeom prst="rect">
            <a:avLst/>
          </a:prstGeom>
          <a:noFill/>
          <a:ln>
            <a:noFill/>
          </a:ln>
        </p:spPr>
      </p:pic>
      <p:pic>
        <p:nvPicPr>
          <p:cNvPr id="9" name="Picture 8" descr="Image"/>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4572000" y="4114800"/>
            <a:ext cx="4545496" cy="2743200"/>
          </a:xfrm>
          <a:prstGeom prst="rect">
            <a:avLst/>
          </a:prstGeom>
          <a:noFill/>
          <a:ln>
            <a:noFill/>
          </a:ln>
        </p:spPr>
      </p:pic>
    </p:spTree>
    <p:extLst>
      <p:ext uri="{BB962C8B-B14F-4D97-AF65-F5344CB8AC3E}">
        <p14:creationId xmlns:p14="http://schemas.microsoft.com/office/powerpoint/2010/main" val="3446990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4821"/>
            <a:ext cx="8229600" cy="1143000"/>
          </a:xfrm>
        </p:spPr>
        <p:txBody>
          <a:bodyPr>
            <a:normAutofit fontScale="90000"/>
          </a:bodyPr>
          <a:lstStyle/>
          <a:p>
            <a:r>
              <a:rPr lang="en-US" dirty="0"/>
              <a:t>“Hack the Ville” – Ms. Atiyah Conry</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65" y="1304491"/>
            <a:ext cx="3107635" cy="2073310"/>
          </a:xfrm>
          <a:prstGeom prst="rect">
            <a:avLst/>
          </a:prstGeom>
        </p:spPr>
      </p:pic>
      <p:sp>
        <p:nvSpPr>
          <p:cNvPr id="5" name="TextBox 4"/>
          <p:cNvSpPr txBox="1"/>
          <p:nvPr/>
        </p:nvSpPr>
        <p:spPr>
          <a:xfrm>
            <a:off x="0" y="836199"/>
            <a:ext cx="4818948" cy="461665"/>
          </a:xfrm>
          <a:prstGeom prst="rect">
            <a:avLst/>
          </a:prstGeom>
          <a:noFill/>
        </p:spPr>
        <p:txBody>
          <a:bodyPr wrap="none" rtlCol="0">
            <a:spAutoFit/>
          </a:bodyPr>
          <a:lstStyle/>
          <a:p>
            <a:r>
              <a:rPr lang="en-US" sz="2400" dirty="0" smtClean="0"/>
              <a:t>See the video by clicking </a:t>
            </a:r>
            <a:r>
              <a:rPr lang="en-US" sz="2400" b="1" dirty="0" smtClean="0">
                <a:hlinkClick r:id="rId3"/>
              </a:rPr>
              <a:t>here</a:t>
            </a:r>
            <a:r>
              <a:rPr lang="en-US" sz="2400" dirty="0" smtClean="0"/>
              <a:t>. </a:t>
            </a:r>
            <a:endParaRPr lang="en-US" sz="2400" dirty="0"/>
          </a:p>
        </p:txBody>
      </p:sp>
      <p:pic>
        <p:nvPicPr>
          <p:cNvPr id="6" name="Picture 5" descr="Image"/>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352800" y="2362200"/>
            <a:ext cx="5791200" cy="4495800"/>
          </a:xfrm>
          <a:prstGeom prst="rect">
            <a:avLst/>
          </a:prstGeom>
          <a:noFill/>
          <a:ln>
            <a:noFill/>
          </a:ln>
        </p:spPr>
      </p:pic>
    </p:spTree>
    <p:extLst>
      <p:ext uri="{BB962C8B-B14F-4D97-AF65-F5344CB8AC3E}">
        <p14:creationId xmlns:p14="http://schemas.microsoft.com/office/powerpoint/2010/main" val="379286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26312</TotalTime>
  <Words>2069</Words>
  <Application>Microsoft Office PowerPoint</Application>
  <PresentationFormat>On-screen Show (4:3)</PresentationFormat>
  <Paragraphs>454</Paragraphs>
  <Slides>41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Lucida Sans Unicode</vt:lpstr>
      <vt:lpstr>Times New Roman</vt:lpstr>
      <vt:lpstr>Verdana</vt:lpstr>
      <vt:lpstr>Wingdings</vt:lpstr>
      <vt:lpstr>Wingdings 2</vt:lpstr>
      <vt:lpstr>Wingdings 3</vt:lpstr>
      <vt:lpstr>Concourse</vt:lpstr>
      <vt:lpstr>Sayreville Board of Education Business Meeting</vt:lpstr>
      <vt:lpstr>CALL TO ORDER</vt:lpstr>
      <vt:lpstr>PLEDGE TO THE FLAG</vt:lpstr>
      <vt:lpstr>PUBLIC NOTICE</vt:lpstr>
      <vt:lpstr>ROLL CALL</vt:lpstr>
      <vt:lpstr>STUDENT COUNCIL REPORT</vt:lpstr>
      <vt:lpstr>PRESENTATION</vt:lpstr>
      <vt:lpstr>“Traffic on Washington” – Mr. James Craft </vt:lpstr>
      <vt:lpstr>“Hack the Ville” – Ms. Atiyah Conry </vt:lpstr>
      <vt:lpstr>Congratulations Boys’ Golf Team – GMC White Division Champions! </vt:lpstr>
      <vt:lpstr>Congratulations Boys’ Spring Track Team – GMC White Division Champions! </vt:lpstr>
      <vt:lpstr>Congratulations Girls’ Spring Track Team – GMC White Division Champions! </vt:lpstr>
      <vt:lpstr>Pay for Play</vt:lpstr>
      <vt:lpstr>School Districts in our Area</vt:lpstr>
      <vt:lpstr>Feedback East Brunswick</vt:lpstr>
      <vt:lpstr>Feedback from South Brunswick</vt:lpstr>
      <vt:lpstr>PowerPoint Presentation</vt:lpstr>
      <vt:lpstr>South Brunswick Model - Pay to Participate at SBHS</vt:lpstr>
      <vt:lpstr>PowerPoint Presentation</vt:lpstr>
      <vt:lpstr>Pay to Participate at Crossroads MS</vt:lpstr>
      <vt:lpstr>Community Pass</vt:lpstr>
      <vt:lpstr>Participation at SWMHS</vt:lpstr>
      <vt:lpstr>Participation at SMS</vt:lpstr>
      <vt:lpstr>Hypothetical in Sayreville</vt:lpstr>
      <vt:lpstr>Importance of Extracurricular Activities – to name a few…</vt:lpstr>
      <vt:lpstr>Equality vs Equity</vt:lpstr>
      <vt:lpstr>Recommendations</vt:lpstr>
      <vt:lpstr>CORRESPONDENCE</vt:lpstr>
      <vt:lpstr>APPROVAL OF MINUTES</vt:lpstr>
      <vt:lpstr>SUPERINTENDENT’S REPORT HIGHLIGHTS </vt:lpstr>
      <vt:lpstr>PowerPoint Presentation</vt:lpstr>
      <vt:lpstr>PowerPoint Presentation</vt:lpstr>
      <vt:lpstr>C – VISION 2030 Governance </vt:lpstr>
      <vt:lpstr>PowerPoint Presentation</vt:lpstr>
      <vt:lpstr>PUBLIC PARTICIPATION (AGENDA ITEMS ONLY)*</vt:lpstr>
      <vt:lpstr>SUPERINTENDENT’S REPORT APPROVAL</vt:lpstr>
      <vt:lpstr>DELEGATE TO THE NEW JERSEY SCHOOL BOARDS ASSOCIATION</vt:lpstr>
      <vt:lpstr>COMMITTEE REPORTS</vt:lpstr>
      <vt:lpstr>BOARD DISCUSSION</vt:lpstr>
      <vt:lpstr>PUBLIC PARTICIPATION</vt:lpstr>
      <vt:lpstr>Upcoming Meeting Dates</vt:lpstr>
    </vt:vector>
  </TitlesOfParts>
  <Company>Sayreville Board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Department</dc:creator>
  <cp:lastModifiedBy>Labbe, Richard</cp:lastModifiedBy>
  <cp:revision>791</cp:revision>
  <cp:lastPrinted>2018-06-12T14:29:21Z</cp:lastPrinted>
  <dcterms:created xsi:type="dcterms:W3CDTF">2014-07-11T12:56:06Z</dcterms:created>
  <dcterms:modified xsi:type="dcterms:W3CDTF">2018-06-18T02:42:44Z</dcterms:modified>
</cp:coreProperties>
</file>