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7"/>
  </p:notesMasterIdLst>
  <p:handoutMasterIdLst>
    <p:handoutMasterId r:id="rId68"/>
  </p:handoutMasterIdLst>
  <p:sldIdLst>
    <p:sldId id="256" r:id="rId2"/>
    <p:sldId id="309" r:id="rId3"/>
    <p:sldId id="310" r:id="rId4"/>
    <p:sldId id="311" r:id="rId5"/>
    <p:sldId id="312" r:id="rId6"/>
    <p:sldId id="357" r:id="rId7"/>
    <p:sldId id="356" r:id="rId8"/>
    <p:sldId id="365" r:id="rId9"/>
    <p:sldId id="366" r:id="rId10"/>
    <p:sldId id="367" r:id="rId11"/>
    <p:sldId id="368" r:id="rId12"/>
    <p:sldId id="448" r:id="rId13"/>
    <p:sldId id="449" r:id="rId14"/>
    <p:sldId id="450" r:id="rId15"/>
    <p:sldId id="451" r:id="rId16"/>
    <p:sldId id="452" r:id="rId17"/>
    <p:sldId id="453" r:id="rId18"/>
    <p:sldId id="454" r:id="rId19"/>
    <p:sldId id="455" r:id="rId20"/>
    <p:sldId id="458" r:id="rId21"/>
    <p:sldId id="459" r:id="rId22"/>
    <p:sldId id="460" r:id="rId23"/>
    <p:sldId id="461" r:id="rId24"/>
    <p:sldId id="462" r:id="rId25"/>
    <p:sldId id="434" r:id="rId26"/>
    <p:sldId id="471" r:id="rId27"/>
    <p:sldId id="472" r:id="rId28"/>
    <p:sldId id="465" r:id="rId29"/>
    <p:sldId id="435" r:id="rId30"/>
    <p:sldId id="468" r:id="rId31"/>
    <p:sldId id="469" r:id="rId32"/>
    <p:sldId id="470" r:id="rId33"/>
    <p:sldId id="456" r:id="rId34"/>
    <p:sldId id="463" r:id="rId35"/>
    <p:sldId id="464" r:id="rId36"/>
    <p:sldId id="457" r:id="rId37"/>
    <p:sldId id="473" r:id="rId38"/>
    <p:sldId id="474" r:id="rId39"/>
    <p:sldId id="475" r:id="rId40"/>
    <p:sldId id="476" r:id="rId41"/>
    <p:sldId id="477" r:id="rId42"/>
    <p:sldId id="478" r:id="rId43"/>
    <p:sldId id="479" r:id="rId44"/>
    <p:sldId id="480" r:id="rId45"/>
    <p:sldId id="481" r:id="rId46"/>
    <p:sldId id="482" r:id="rId47"/>
    <p:sldId id="483" r:id="rId48"/>
    <p:sldId id="486" r:id="rId49"/>
    <p:sldId id="487" r:id="rId50"/>
    <p:sldId id="484" r:id="rId51"/>
    <p:sldId id="485" r:id="rId52"/>
    <p:sldId id="315" r:id="rId53"/>
    <p:sldId id="349" r:id="rId54"/>
    <p:sldId id="269" r:id="rId55"/>
    <p:sldId id="354" r:id="rId56"/>
    <p:sldId id="355" r:id="rId57"/>
    <p:sldId id="403" r:id="rId58"/>
    <p:sldId id="290" r:id="rId59"/>
    <p:sldId id="268" r:id="rId60"/>
    <p:sldId id="276" r:id="rId61"/>
    <p:sldId id="358" r:id="rId62"/>
    <p:sldId id="359" r:id="rId63"/>
    <p:sldId id="360" r:id="rId64"/>
    <p:sldId id="361" r:id="rId65"/>
    <p:sldId id="257"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991" autoAdjust="0"/>
    <p:restoredTop sz="93899" autoAdjust="0"/>
  </p:normalViewPr>
  <p:slideViewPr>
    <p:cSldViewPr>
      <p:cViewPr varScale="1">
        <p:scale>
          <a:sx n="55" d="100"/>
          <a:sy n="55" d="100"/>
        </p:scale>
        <p:origin x="439" y="45"/>
      </p:cViewPr>
      <p:guideLst>
        <p:guide orient="horz" pos="2160"/>
        <p:guide pos="2880"/>
      </p:guideLst>
    </p:cSldViewPr>
  </p:slideViewPr>
  <p:outlineViewPr>
    <p:cViewPr>
      <p:scale>
        <a:sx n="33" d="100"/>
        <a:sy n="33" d="100"/>
      </p:scale>
      <p:origin x="0" y="-3864"/>
    </p:cViewPr>
  </p:outlineViewPr>
  <p:notesTextViewPr>
    <p:cViewPr>
      <p:scale>
        <a:sx n="125" d="100"/>
        <a:sy n="125" d="100"/>
      </p:scale>
      <p:origin x="0" y="0"/>
    </p:cViewPr>
  </p:notesTextViewPr>
  <p:sorterViewPr>
    <p:cViewPr>
      <p:scale>
        <a:sx n="80" d="100"/>
        <a:sy n="80" d="100"/>
      </p:scale>
      <p:origin x="0" y="-115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 Passing'!$B$3</c:f>
              <c:strCache>
                <c:ptCount val="1"/>
                <c:pt idx="0">
                  <c:v>Nation</c:v>
                </c:pt>
              </c:strCache>
            </c:strRef>
          </c:tx>
          <c:spPr>
            <a:solidFill>
              <a:srgbClr val="00B050"/>
            </a:solidFill>
            <a:ln>
              <a:noFill/>
            </a:ln>
            <a:effectLst/>
          </c:spPr>
          <c:invertIfNegative val="0"/>
          <c:cat>
            <c:numRef>
              <c:f>'% Passing'!$A$4:$A$12</c:f>
              <c:numCache>
                <c:formatCode>General</c:formatCode>
                <c:ptCount val="9"/>
                <c:pt idx="0">
                  <c:v>3</c:v>
                </c:pt>
                <c:pt idx="1">
                  <c:v>4</c:v>
                </c:pt>
                <c:pt idx="2">
                  <c:v>5</c:v>
                </c:pt>
                <c:pt idx="3">
                  <c:v>6</c:v>
                </c:pt>
                <c:pt idx="4">
                  <c:v>7</c:v>
                </c:pt>
                <c:pt idx="5">
                  <c:v>8</c:v>
                </c:pt>
                <c:pt idx="6">
                  <c:v>9</c:v>
                </c:pt>
                <c:pt idx="7">
                  <c:v>10</c:v>
                </c:pt>
                <c:pt idx="8">
                  <c:v>11</c:v>
                </c:pt>
              </c:numCache>
            </c:numRef>
          </c:cat>
          <c:val>
            <c:numRef>
              <c:f>'% Passing'!$B$4:$B$12</c:f>
              <c:numCache>
                <c:formatCode>General</c:formatCode>
                <c:ptCount val="9"/>
                <c:pt idx="0">
                  <c:v>41</c:v>
                </c:pt>
                <c:pt idx="1">
                  <c:v>44</c:v>
                </c:pt>
                <c:pt idx="2">
                  <c:v>44</c:v>
                </c:pt>
                <c:pt idx="3">
                  <c:v>41</c:v>
                </c:pt>
                <c:pt idx="4">
                  <c:v>47</c:v>
                </c:pt>
                <c:pt idx="5">
                  <c:v>44</c:v>
                </c:pt>
                <c:pt idx="6">
                  <c:v>49</c:v>
                </c:pt>
                <c:pt idx="7">
                  <c:v>47</c:v>
                </c:pt>
                <c:pt idx="8">
                  <c:v>39</c:v>
                </c:pt>
              </c:numCache>
            </c:numRef>
          </c:val>
          <c:extLst>
            <c:ext xmlns:c16="http://schemas.microsoft.com/office/drawing/2014/chart" uri="{C3380CC4-5D6E-409C-BE32-E72D297353CC}">
              <c16:uniqueId val="{00000000-9ED6-445A-A768-E851B9DE3E5C}"/>
            </c:ext>
          </c:extLst>
        </c:ser>
        <c:ser>
          <c:idx val="1"/>
          <c:order val="1"/>
          <c:tx>
            <c:strRef>
              <c:f>'% Passing'!$C$3</c:f>
              <c:strCache>
                <c:ptCount val="1"/>
                <c:pt idx="0">
                  <c:v>State</c:v>
                </c:pt>
              </c:strCache>
            </c:strRef>
          </c:tx>
          <c:spPr>
            <a:solidFill>
              <a:srgbClr val="7030A0"/>
            </a:solidFill>
            <a:ln>
              <a:noFill/>
            </a:ln>
            <a:effectLst/>
          </c:spPr>
          <c:invertIfNegative val="0"/>
          <c:cat>
            <c:numRef>
              <c:f>'% Passing'!$A$4:$A$12</c:f>
              <c:numCache>
                <c:formatCode>General</c:formatCode>
                <c:ptCount val="9"/>
                <c:pt idx="0">
                  <c:v>3</c:v>
                </c:pt>
                <c:pt idx="1">
                  <c:v>4</c:v>
                </c:pt>
                <c:pt idx="2">
                  <c:v>5</c:v>
                </c:pt>
                <c:pt idx="3">
                  <c:v>6</c:v>
                </c:pt>
                <c:pt idx="4">
                  <c:v>7</c:v>
                </c:pt>
                <c:pt idx="5">
                  <c:v>8</c:v>
                </c:pt>
                <c:pt idx="6">
                  <c:v>9</c:v>
                </c:pt>
                <c:pt idx="7">
                  <c:v>10</c:v>
                </c:pt>
                <c:pt idx="8">
                  <c:v>11</c:v>
                </c:pt>
              </c:numCache>
            </c:numRef>
          </c:cat>
          <c:val>
            <c:numRef>
              <c:f>'% Passing'!$C$4:$C$12</c:f>
              <c:numCache>
                <c:formatCode>General</c:formatCode>
                <c:ptCount val="9"/>
                <c:pt idx="0">
                  <c:v>52</c:v>
                </c:pt>
                <c:pt idx="1">
                  <c:v>58</c:v>
                </c:pt>
                <c:pt idx="2">
                  <c:v>58</c:v>
                </c:pt>
                <c:pt idx="3">
                  <c:v>56</c:v>
                </c:pt>
                <c:pt idx="4">
                  <c:v>63</c:v>
                </c:pt>
                <c:pt idx="5">
                  <c:v>60</c:v>
                </c:pt>
                <c:pt idx="6">
                  <c:v>54</c:v>
                </c:pt>
                <c:pt idx="7">
                  <c:v>50</c:v>
                </c:pt>
                <c:pt idx="8">
                  <c:v>38</c:v>
                </c:pt>
              </c:numCache>
            </c:numRef>
          </c:val>
          <c:extLst>
            <c:ext xmlns:c16="http://schemas.microsoft.com/office/drawing/2014/chart" uri="{C3380CC4-5D6E-409C-BE32-E72D297353CC}">
              <c16:uniqueId val="{00000001-9ED6-445A-A768-E851B9DE3E5C}"/>
            </c:ext>
          </c:extLst>
        </c:ser>
        <c:ser>
          <c:idx val="2"/>
          <c:order val="2"/>
          <c:tx>
            <c:strRef>
              <c:f>'% Passing'!$D$3</c:f>
              <c:strCache>
                <c:ptCount val="1"/>
                <c:pt idx="0">
                  <c:v>District</c:v>
                </c:pt>
              </c:strCache>
            </c:strRef>
          </c:tx>
          <c:spPr>
            <a:solidFill>
              <a:srgbClr val="0070C0"/>
            </a:solidFill>
            <a:ln>
              <a:noFill/>
            </a:ln>
            <a:effectLst/>
          </c:spPr>
          <c:invertIfNegative val="0"/>
          <c:cat>
            <c:numRef>
              <c:f>'% Passing'!$A$4:$A$12</c:f>
              <c:numCache>
                <c:formatCode>General</c:formatCode>
                <c:ptCount val="9"/>
                <c:pt idx="0">
                  <c:v>3</c:v>
                </c:pt>
                <c:pt idx="1">
                  <c:v>4</c:v>
                </c:pt>
                <c:pt idx="2">
                  <c:v>5</c:v>
                </c:pt>
                <c:pt idx="3">
                  <c:v>6</c:v>
                </c:pt>
                <c:pt idx="4">
                  <c:v>7</c:v>
                </c:pt>
                <c:pt idx="5">
                  <c:v>8</c:v>
                </c:pt>
                <c:pt idx="6">
                  <c:v>9</c:v>
                </c:pt>
                <c:pt idx="7">
                  <c:v>10</c:v>
                </c:pt>
                <c:pt idx="8">
                  <c:v>11</c:v>
                </c:pt>
              </c:numCache>
            </c:numRef>
          </c:cat>
          <c:val>
            <c:numRef>
              <c:f>'% Passing'!$D$4:$D$12</c:f>
              <c:numCache>
                <c:formatCode>General</c:formatCode>
                <c:ptCount val="9"/>
                <c:pt idx="0">
                  <c:v>54</c:v>
                </c:pt>
                <c:pt idx="1">
                  <c:v>64</c:v>
                </c:pt>
                <c:pt idx="2">
                  <c:v>62</c:v>
                </c:pt>
                <c:pt idx="3">
                  <c:v>55</c:v>
                </c:pt>
                <c:pt idx="4">
                  <c:v>60</c:v>
                </c:pt>
                <c:pt idx="5">
                  <c:v>50</c:v>
                </c:pt>
                <c:pt idx="6">
                  <c:v>51</c:v>
                </c:pt>
                <c:pt idx="7">
                  <c:v>49</c:v>
                </c:pt>
                <c:pt idx="8">
                  <c:v>36</c:v>
                </c:pt>
              </c:numCache>
            </c:numRef>
          </c:val>
          <c:extLst>
            <c:ext xmlns:c16="http://schemas.microsoft.com/office/drawing/2014/chart" uri="{C3380CC4-5D6E-409C-BE32-E72D297353CC}">
              <c16:uniqueId val="{00000002-9ED6-445A-A768-E851B9DE3E5C}"/>
            </c:ext>
          </c:extLst>
        </c:ser>
        <c:dLbls>
          <c:showLegendKey val="0"/>
          <c:showVal val="0"/>
          <c:showCatName val="0"/>
          <c:showSerName val="0"/>
          <c:showPercent val="0"/>
          <c:showBubbleSize val="0"/>
        </c:dLbls>
        <c:gapWidth val="219"/>
        <c:overlap val="-27"/>
        <c:axId val="69479040"/>
        <c:axId val="69480832"/>
      </c:barChart>
      <c:catAx>
        <c:axId val="6947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69480832"/>
        <c:crosses val="autoZero"/>
        <c:auto val="1"/>
        <c:lblAlgn val="ctr"/>
        <c:lblOffset val="100"/>
        <c:noMultiLvlLbl val="0"/>
      </c:catAx>
      <c:valAx>
        <c:axId val="6948083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69479040"/>
        <c:crosses val="autoZero"/>
        <c:crossBetween val="between"/>
      </c:valAx>
      <c:spPr>
        <a:noFill/>
        <a:ln>
          <a:noFill/>
        </a:ln>
        <a:effectLst/>
      </c:spPr>
    </c:plotArea>
    <c:legend>
      <c:legendPos val="b"/>
      <c:layout>
        <c:manualLayout>
          <c:xMode val="edge"/>
          <c:yMode val="edge"/>
          <c:x val="0.30353855224618664"/>
          <c:y val="0.93323570818906731"/>
          <c:w val="0.38929961200502111"/>
          <c:h val="4.92524368366695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2000" dirty="0" smtClean="0">
                <a:latin typeface="Century Gothic" panose="020B0502020202020204" pitchFamily="34" charset="0"/>
              </a:rPr>
              <a:t>Mathematics</a:t>
            </a:r>
            <a:endParaRPr lang="en-US" sz="20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Sheet1!$G$2</c:f>
              <c:strCache>
                <c:ptCount val="1"/>
                <c:pt idx="0">
                  <c:v>2015</c:v>
                </c:pt>
              </c:strCache>
            </c:strRef>
          </c:tx>
          <c:spPr>
            <a:solidFill>
              <a:schemeClr val="bg1">
                <a:lumMod val="75000"/>
              </a:schemeClr>
            </a:solidFill>
            <a:ln>
              <a:noFill/>
            </a:ln>
            <a:effectLst/>
          </c:spPr>
          <c:invertIfNegative val="0"/>
          <c:cat>
            <c:strRef>
              <c:f>Sheet1!$F$3:$F$4</c:f>
              <c:strCache>
                <c:ptCount val="2"/>
                <c:pt idx="0">
                  <c:v>Female</c:v>
                </c:pt>
                <c:pt idx="1">
                  <c:v>Male</c:v>
                </c:pt>
              </c:strCache>
            </c:strRef>
          </c:cat>
          <c:val>
            <c:numRef>
              <c:f>Sheet1!$G$3:$G$4</c:f>
              <c:numCache>
                <c:formatCode>General</c:formatCode>
                <c:ptCount val="2"/>
                <c:pt idx="0">
                  <c:v>38</c:v>
                </c:pt>
                <c:pt idx="1">
                  <c:v>34</c:v>
                </c:pt>
              </c:numCache>
            </c:numRef>
          </c:val>
          <c:extLst>
            <c:ext xmlns:c16="http://schemas.microsoft.com/office/drawing/2014/chart" uri="{C3380CC4-5D6E-409C-BE32-E72D297353CC}">
              <c16:uniqueId val="{00000000-8C39-411C-A5FB-B5E545622E8E}"/>
            </c:ext>
          </c:extLst>
        </c:ser>
        <c:ser>
          <c:idx val="1"/>
          <c:order val="1"/>
          <c:tx>
            <c:strRef>
              <c:f>Sheet1!$H$2</c:f>
              <c:strCache>
                <c:ptCount val="1"/>
                <c:pt idx="0">
                  <c:v>2016</c:v>
                </c:pt>
              </c:strCache>
            </c:strRef>
          </c:tx>
          <c:spPr>
            <a:solidFill>
              <a:srgbClr val="00B050"/>
            </a:solidFill>
            <a:ln>
              <a:noFill/>
            </a:ln>
            <a:effectLst/>
          </c:spPr>
          <c:invertIfNegative val="0"/>
          <c:cat>
            <c:strRef>
              <c:f>Sheet1!$F$3:$F$4</c:f>
              <c:strCache>
                <c:ptCount val="2"/>
                <c:pt idx="0">
                  <c:v>Female</c:v>
                </c:pt>
                <c:pt idx="1">
                  <c:v>Male</c:v>
                </c:pt>
              </c:strCache>
            </c:strRef>
          </c:cat>
          <c:val>
            <c:numRef>
              <c:f>Sheet1!$H$3:$H$4</c:f>
              <c:numCache>
                <c:formatCode>General</c:formatCode>
                <c:ptCount val="2"/>
                <c:pt idx="0">
                  <c:v>38</c:v>
                </c:pt>
                <c:pt idx="1">
                  <c:v>36</c:v>
                </c:pt>
              </c:numCache>
            </c:numRef>
          </c:val>
          <c:extLst>
            <c:ext xmlns:c16="http://schemas.microsoft.com/office/drawing/2014/chart" uri="{C3380CC4-5D6E-409C-BE32-E72D297353CC}">
              <c16:uniqueId val="{00000001-8C39-411C-A5FB-B5E545622E8E}"/>
            </c:ext>
          </c:extLst>
        </c:ser>
        <c:ser>
          <c:idx val="2"/>
          <c:order val="2"/>
          <c:tx>
            <c:strRef>
              <c:f>Sheet1!$I$2</c:f>
              <c:strCache>
                <c:ptCount val="1"/>
                <c:pt idx="0">
                  <c:v>2017</c:v>
                </c:pt>
              </c:strCache>
            </c:strRef>
          </c:tx>
          <c:spPr>
            <a:solidFill>
              <a:srgbClr val="7030A0"/>
            </a:solidFill>
            <a:ln>
              <a:noFill/>
            </a:ln>
            <a:effectLst/>
          </c:spPr>
          <c:invertIfNegative val="0"/>
          <c:cat>
            <c:strRef>
              <c:f>Sheet1!$F$3:$F$4</c:f>
              <c:strCache>
                <c:ptCount val="2"/>
                <c:pt idx="0">
                  <c:v>Female</c:v>
                </c:pt>
                <c:pt idx="1">
                  <c:v>Male</c:v>
                </c:pt>
              </c:strCache>
            </c:strRef>
          </c:cat>
          <c:val>
            <c:numRef>
              <c:f>Sheet1!$I$3:$I$4</c:f>
              <c:numCache>
                <c:formatCode>General</c:formatCode>
                <c:ptCount val="2"/>
                <c:pt idx="0">
                  <c:v>39</c:v>
                </c:pt>
                <c:pt idx="1">
                  <c:v>38</c:v>
                </c:pt>
              </c:numCache>
            </c:numRef>
          </c:val>
          <c:extLst>
            <c:ext xmlns:c16="http://schemas.microsoft.com/office/drawing/2014/chart" uri="{C3380CC4-5D6E-409C-BE32-E72D297353CC}">
              <c16:uniqueId val="{00000002-8C39-411C-A5FB-B5E545622E8E}"/>
            </c:ext>
          </c:extLst>
        </c:ser>
        <c:ser>
          <c:idx val="3"/>
          <c:order val="3"/>
          <c:tx>
            <c:strRef>
              <c:f>Sheet1!$J$2</c:f>
              <c:strCache>
                <c:ptCount val="1"/>
                <c:pt idx="0">
                  <c:v>2018</c:v>
                </c:pt>
              </c:strCache>
            </c:strRef>
          </c:tx>
          <c:spPr>
            <a:solidFill>
              <a:srgbClr val="0070C0"/>
            </a:solidFill>
            <a:ln>
              <a:noFill/>
            </a:ln>
            <a:effectLst/>
          </c:spPr>
          <c:invertIfNegative val="0"/>
          <c:cat>
            <c:strRef>
              <c:f>Sheet1!$F$3:$F$4</c:f>
              <c:strCache>
                <c:ptCount val="2"/>
                <c:pt idx="0">
                  <c:v>Female</c:v>
                </c:pt>
                <c:pt idx="1">
                  <c:v>Male</c:v>
                </c:pt>
              </c:strCache>
            </c:strRef>
          </c:cat>
          <c:val>
            <c:numRef>
              <c:f>Sheet1!$J$3:$J$4</c:f>
              <c:numCache>
                <c:formatCode>General</c:formatCode>
                <c:ptCount val="2"/>
                <c:pt idx="0">
                  <c:v>39</c:v>
                </c:pt>
                <c:pt idx="1">
                  <c:v>35</c:v>
                </c:pt>
              </c:numCache>
            </c:numRef>
          </c:val>
          <c:extLst>
            <c:ext xmlns:c16="http://schemas.microsoft.com/office/drawing/2014/chart" uri="{C3380CC4-5D6E-409C-BE32-E72D297353CC}">
              <c16:uniqueId val="{00000003-8C39-411C-A5FB-B5E545622E8E}"/>
            </c:ext>
          </c:extLst>
        </c:ser>
        <c:dLbls>
          <c:showLegendKey val="0"/>
          <c:showVal val="0"/>
          <c:showCatName val="0"/>
          <c:showSerName val="0"/>
          <c:showPercent val="0"/>
          <c:showBubbleSize val="0"/>
        </c:dLbls>
        <c:gapWidth val="219"/>
        <c:overlap val="-27"/>
        <c:axId val="303806664"/>
        <c:axId val="303808304"/>
      </c:barChart>
      <c:catAx>
        <c:axId val="30380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808304"/>
        <c:crosses val="autoZero"/>
        <c:auto val="1"/>
        <c:lblAlgn val="ctr"/>
        <c:lblOffset val="100"/>
        <c:noMultiLvlLbl val="0"/>
      </c:catAx>
      <c:valAx>
        <c:axId val="30380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806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 of ACT-Tested Students Ready for College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Sheet1!$G$2</c:f>
              <c:strCache>
                <c:ptCount val="1"/>
                <c:pt idx="0">
                  <c:v>Sayreville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Sheet1!$F$3:$F$7</c:f>
              <c:strCache>
                <c:ptCount val="5"/>
                <c:pt idx="0">
                  <c:v>College English Composition</c:v>
                </c:pt>
                <c:pt idx="1">
                  <c:v>College Algebra</c:v>
                </c:pt>
                <c:pt idx="2">
                  <c:v>College Social Science</c:v>
                </c:pt>
                <c:pt idx="3">
                  <c:v>College Biology</c:v>
                </c:pt>
                <c:pt idx="4">
                  <c:v>Meeting All 4</c:v>
                </c:pt>
              </c:strCache>
            </c:strRef>
          </c:cat>
          <c:val>
            <c:numRef>
              <c:f>Sheet1!$G$3:$G$7</c:f>
              <c:numCache>
                <c:formatCode>0%</c:formatCode>
                <c:ptCount val="5"/>
                <c:pt idx="0">
                  <c:v>0.8</c:v>
                </c:pt>
                <c:pt idx="1">
                  <c:v>0.75</c:v>
                </c:pt>
                <c:pt idx="2">
                  <c:v>0.63</c:v>
                </c:pt>
                <c:pt idx="3">
                  <c:v>0.53</c:v>
                </c:pt>
                <c:pt idx="4">
                  <c:v>0.48</c:v>
                </c:pt>
              </c:numCache>
            </c:numRef>
          </c:val>
          <c:extLst>
            <c:ext xmlns:c16="http://schemas.microsoft.com/office/drawing/2014/chart" uri="{C3380CC4-5D6E-409C-BE32-E72D297353CC}">
              <c16:uniqueId val="{00000000-7B15-4D99-AD1C-06AECD22ED88}"/>
            </c:ext>
          </c:extLst>
        </c:ser>
        <c:ser>
          <c:idx val="1"/>
          <c:order val="1"/>
          <c:tx>
            <c:strRef>
              <c:f>Sheet1!$H$2</c:f>
              <c:strCache>
                <c:ptCount val="1"/>
                <c:pt idx="0">
                  <c:v>State</c:v>
                </c:pt>
              </c:strCache>
            </c:strRef>
          </c:tx>
          <c:spPr>
            <a:solidFill>
              <a:srgbClr val="0070C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Sheet1!$F$3:$F$7</c:f>
              <c:strCache>
                <c:ptCount val="5"/>
                <c:pt idx="0">
                  <c:v>College English Composition</c:v>
                </c:pt>
                <c:pt idx="1">
                  <c:v>College Algebra</c:v>
                </c:pt>
                <c:pt idx="2">
                  <c:v>College Social Science</c:v>
                </c:pt>
                <c:pt idx="3">
                  <c:v>College Biology</c:v>
                </c:pt>
                <c:pt idx="4">
                  <c:v>Meeting All 4</c:v>
                </c:pt>
              </c:strCache>
            </c:strRef>
          </c:cat>
          <c:val>
            <c:numRef>
              <c:f>Sheet1!$H$3:$H$7</c:f>
              <c:numCache>
                <c:formatCode>0%</c:formatCode>
                <c:ptCount val="5"/>
                <c:pt idx="0">
                  <c:v>0.79</c:v>
                </c:pt>
                <c:pt idx="1">
                  <c:v>0.62</c:v>
                </c:pt>
                <c:pt idx="2">
                  <c:v>0.63</c:v>
                </c:pt>
                <c:pt idx="3">
                  <c:v>0.53</c:v>
                </c:pt>
                <c:pt idx="4">
                  <c:v>0.44</c:v>
                </c:pt>
              </c:numCache>
            </c:numRef>
          </c:val>
          <c:extLst>
            <c:ext xmlns:c16="http://schemas.microsoft.com/office/drawing/2014/chart" uri="{C3380CC4-5D6E-409C-BE32-E72D297353CC}">
              <c16:uniqueId val="{00000001-7B15-4D99-AD1C-06AECD22ED88}"/>
            </c:ext>
          </c:extLst>
        </c:ser>
        <c:dLbls>
          <c:showLegendKey val="0"/>
          <c:showVal val="0"/>
          <c:showCatName val="0"/>
          <c:showSerName val="0"/>
          <c:showPercent val="0"/>
          <c:showBubbleSize val="0"/>
        </c:dLbls>
        <c:gapWidth val="219"/>
        <c:overlap val="-27"/>
        <c:axId val="306749648"/>
        <c:axId val="306749976"/>
      </c:barChart>
      <c:catAx>
        <c:axId val="30674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749976"/>
        <c:crosses val="autoZero"/>
        <c:auto val="1"/>
        <c:lblAlgn val="ctr"/>
        <c:lblOffset val="100"/>
        <c:noMultiLvlLbl val="0"/>
      </c:catAx>
      <c:valAx>
        <c:axId val="306749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749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Comparison!$B$5</c:f>
              <c:strCache>
                <c:ptCount val="1"/>
                <c:pt idx="0">
                  <c:v>2015</c:v>
                </c:pt>
              </c:strCache>
            </c:strRef>
          </c:tx>
          <c:spPr>
            <a:solidFill>
              <a:schemeClr val="accent3">
                <a:lumMod val="60000"/>
                <a:lumOff val="40000"/>
              </a:schemeClr>
            </a:solidFill>
            <a:ln>
              <a:noFill/>
            </a:ln>
            <a:effectLst/>
          </c:spPr>
          <c:invertIfNegative val="0"/>
          <c:cat>
            <c:numRef>
              <c:f>Comparison!$A$6:$A$14</c:f>
              <c:numCache>
                <c:formatCode>General</c:formatCode>
                <c:ptCount val="9"/>
                <c:pt idx="0">
                  <c:v>3</c:v>
                </c:pt>
                <c:pt idx="1">
                  <c:v>4</c:v>
                </c:pt>
                <c:pt idx="2">
                  <c:v>5</c:v>
                </c:pt>
                <c:pt idx="3">
                  <c:v>6</c:v>
                </c:pt>
                <c:pt idx="4">
                  <c:v>7</c:v>
                </c:pt>
                <c:pt idx="5">
                  <c:v>8</c:v>
                </c:pt>
                <c:pt idx="6">
                  <c:v>9</c:v>
                </c:pt>
                <c:pt idx="7">
                  <c:v>10</c:v>
                </c:pt>
                <c:pt idx="8">
                  <c:v>11</c:v>
                </c:pt>
              </c:numCache>
            </c:numRef>
          </c:cat>
          <c:val>
            <c:numRef>
              <c:f>Comparison!$B$6:$B$14</c:f>
              <c:numCache>
                <c:formatCode>General</c:formatCode>
                <c:ptCount val="9"/>
                <c:pt idx="0">
                  <c:v>53</c:v>
                </c:pt>
                <c:pt idx="1">
                  <c:v>63</c:v>
                </c:pt>
                <c:pt idx="2">
                  <c:v>51</c:v>
                </c:pt>
                <c:pt idx="3">
                  <c:v>49</c:v>
                </c:pt>
                <c:pt idx="4">
                  <c:v>55</c:v>
                </c:pt>
                <c:pt idx="5">
                  <c:v>45</c:v>
                </c:pt>
                <c:pt idx="6">
                  <c:v>49</c:v>
                </c:pt>
                <c:pt idx="7">
                  <c:v>44</c:v>
                </c:pt>
                <c:pt idx="8">
                  <c:v>41</c:v>
                </c:pt>
              </c:numCache>
            </c:numRef>
          </c:val>
          <c:extLst>
            <c:ext xmlns:c16="http://schemas.microsoft.com/office/drawing/2014/chart" uri="{C3380CC4-5D6E-409C-BE32-E72D297353CC}">
              <c16:uniqueId val="{00000000-C5AD-4801-B283-92F475C664B3}"/>
            </c:ext>
          </c:extLst>
        </c:ser>
        <c:ser>
          <c:idx val="1"/>
          <c:order val="1"/>
          <c:tx>
            <c:strRef>
              <c:f>Comparison!$C$5</c:f>
              <c:strCache>
                <c:ptCount val="1"/>
                <c:pt idx="0">
                  <c:v>2016</c:v>
                </c:pt>
              </c:strCache>
            </c:strRef>
          </c:tx>
          <c:spPr>
            <a:solidFill>
              <a:srgbClr val="00B050"/>
            </a:solidFill>
            <a:ln>
              <a:noFill/>
            </a:ln>
            <a:effectLst/>
          </c:spPr>
          <c:invertIfNegative val="0"/>
          <c:cat>
            <c:numRef>
              <c:f>Comparison!$A$6:$A$14</c:f>
              <c:numCache>
                <c:formatCode>General</c:formatCode>
                <c:ptCount val="9"/>
                <c:pt idx="0">
                  <c:v>3</c:v>
                </c:pt>
                <c:pt idx="1">
                  <c:v>4</c:v>
                </c:pt>
                <c:pt idx="2">
                  <c:v>5</c:v>
                </c:pt>
                <c:pt idx="3">
                  <c:v>6</c:v>
                </c:pt>
                <c:pt idx="4">
                  <c:v>7</c:v>
                </c:pt>
                <c:pt idx="5">
                  <c:v>8</c:v>
                </c:pt>
                <c:pt idx="6">
                  <c:v>9</c:v>
                </c:pt>
                <c:pt idx="7">
                  <c:v>10</c:v>
                </c:pt>
                <c:pt idx="8">
                  <c:v>11</c:v>
                </c:pt>
              </c:numCache>
            </c:numRef>
          </c:cat>
          <c:val>
            <c:numRef>
              <c:f>Comparison!$C$6:$C$14</c:f>
              <c:numCache>
                <c:formatCode>General</c:formatCode>
                <c:ptCount val="9"/>
                <c:pt idx="0">
                  <c:v>52</c:v>
                </c:pt>
                <c:pt idx="1">
                  <c:v>57</c:v>
                </c:pt>
                <c:pt idx="2">
                  <c:v>60</c:v>
                </c:pt>
                <c:pt idx="3">
                  <c:v>47</c:v>
                </c:pt>
                <c:pt idx="4">
                  <c:v>53</c:v>
                </c:pt>
                <c:pt idx="5">
                  <c:v>50</c:v>
                </c:pt>
                <c:pt idx="6">
                  <c:v>48</c:v>
                </c:pt>
                <c:pt idx="7">
                  <c:v>50</c:v>
                </c:pt>
                <c:pt idx="8">
                  <c:v>30</c:v>
                </c:pt>
              </c:numCache>
            </c:numRef>
          </c:val>
          <c:extLst>
            <c:ext xmlns:c16="http://schemas.microsoft.com/office/drawing/2014/chart" uri="{C3380CC4-5D6E-409C-BE32-E72D297353CC}">
              <c16:uniqueId val="{00000001-C5AD-4801-B283-92F475C664B3}"/>
            </c:ext>
          </c:extLst>
        </c:ser>
        <c:ser>
          <c:idx val="2"/>
          <c:order val="2"/>
          <c:tx>
            <c:strRef>
              <c:f>Comparison!$D$5</c:f>
              <c:strCache>
                <c:ptCount val="1"/>
                <c:pt idx="0">
                  <c:v>2017</c:v>
                </c:pt>
              </c:strCache>
            </c:strRef>
          </c:tx>
          <c:spPr>
            <a:solidFill>
              <a:srgbClr val="7030A0"/>
            </a:solidFill>
            <a:ln>
              <a:noFill/>
            </a:ln>
            <a:effectLst/>
          </c:spPr>
          <c:invertIfNegative val="0"/>
          <c:cat>
            <c:numRef>
              <c:f>Comparison!$A$6:$A$14</c:f>
              <c:numCache>
                <c:formatCode>General</c:formatCode>
                <c:ptCount val="9"/>
                <c:pt idx="0">
                  <c:v>3</c:v>
                </c:pt>
                <c:pt idx="1">
                  <c:v>4</c:v>
                </c:pt>
                <c:pt idx="2">
                  <c:v>5</c:v>
                </c:pt>
                <c:pt idx="3">
                  <c:v>6</c:v>
                </c:pt>
                <c:pt idx="4">
                  <c:v>7</c:v>
                </c:pt>
                <c:pt idx="5">
                  <c:v>8</c:v>
                </c:pt>
                <c:pt idx="6">
                  <c:v>9</c:v>
                </c:pt>
                <c:pt idx="7">
                  <c:v>10</c:v>
                </c:pt>
                <c:pt idx="8">
                  <c:v>11</c:v>
                </c:pt>
              </c:numCache>
            </c:numRef>
          </c:cat>
          <c:val>
            <c:numRef>
              <c:f>Comparison!$D$6:$D$14</c:f>
              <c:numCache>
                <c:formatCode>General</c:formatCode>
                <c:ptCount val="9"/>
                <c:pt idx="0">
                  <c:v>54</c:v>
                </c:pt>
                <c:pt idx="1">
                  <c:v>57</c:v>
                </c:pt>
                <c:pt idx="2">
                  <c:v>62</c:v>
                </c:pt>
                <c:pt idx="3">
                  <c:v>54</c:v>
                </c:pt>
                <c:pt idx="4">
                  <c:v>50</c:v>
                </c:pt>
                <c:pt idx="5">
                  <c:v>62</c:v>
                </c:pt>
                <c:pt idx="6">
                  <c:v>49</c:v>
                </c:pt>
                <c:pt idx="7">
                  <c:v>39</c:v>
                </c:pt>
                <c:pt idx="8">
                  <c:v>23</c:v>
                </c:pt>
              </c:numCache>
            </c:numRef>
          </c:val>
          <c:extLst>
            <c:ext xmlns:c16="http://schemas.microsoft.com/office/drawing/2014/chart" uri="{C3380CC4-5D6E-409C-BE32-E72D297353CC}">
              <c16:uniqueId val="{00000002-C5AD-4801-B283-92F475C664B3}"/>
            </c:ext>
          </c:extLst>
        </c:ser>
        <c:ser>
          <c:idx val="3"/>
          <c:order val="3"/>
          <c:tx>
            <c:strRef>
              <c:f>Comparison!$E$5</c:f>
              <c:strCache>
                <c:ptCount val="1"/>
                <c:pt idx="0">
                  <c:v>2018</c:v>
                </c:pt>
              </c:strCache>
            </c:strRef>
          </c:tx>
          <c:spPr>
            <a:solidFill>
              <a:srgbClr val="0070C0"/>
            </a:solidFill>
            <a:ln>
              <a:noFill/>
            </a:ln>
            <a:effectLst/>
          </c:spPr>
          <c:invertIfNegative val="0"/>
          <c:cat>
            <c:numRef>
              <c:f>Comparison!$A$6:$A$14</c:f>
              <c:numCache>
                <c:formatCode>General</c:formatCode>
                <c:ptCount val="9"/>
                <c:pt idx="0">
                  <c:v>3</c:v>
                </c:pt>
                <c:pt idx="1">
                  <c:v>4</c:v>
                </c:pt>
                <c:pt idx="2">
                  <c:v>5</c:v>
                </c:pt>
                <c:pt idx="3">
                  <c:v>6</c:v>
                </c:pt>
                <c:pt idx="4">
                  <c:v>7</c:v>
                </c:pt>
                <c:pt idx="5">
                  <c:v>8</c:v>
                </c:pt>
                <c:pt idx="6">
                  <c:v>9</c:v>
                </c:pt>
                <c:pt idx="7">
                  <c:v>10</c:v>
                </c:pt>
                <c:pt idx="8">
                  <c:v>11</c:v>
                </c:pt>
              </c:numCache>
            </c:numRef>
          </c:cat>
          <c:val>
            <c:numRef>
              <c:f>Comparison!$E$6:$E$14</c:f>
              <c:numCache>
                <c:formatCode>General</c:formatCode>
                <c:ptCount val="9"/>
                <c:pt idx="0">
                  <c:v>54</c:v>
                </c:pt>
                <c:pt idx="1">
                  <c:v>64</c:v>
                </c:pt>
                <c:pt idx="2">
                  <c:v>62</c:v>
                </c:pt>
                <c:pt idx="3">
                  <c:v>55</c:v>
                </c:pt>
                <c:pt idx="4">
                  <c:v>60</c:v>
                </c:pt>
                <c:pt idx="5">
                  <c:v>50</c:v>
                </c:pt>
                <c:pt idx="6">
                  <c:v>51</c:v>
                </c:pt>
                <c:pt idx="7">
                  <c:v>49</c:v>
                </c:pt>
                <c:pt idx="8">
                  <c:v>36</c:v>
                </c:pt>
              </c:numCache>
            </c:numRef>
          </c:val>
          <c:extLst>
            <c:ext xmlns:c16="http://schemas.microsoft.com/office/drawing/2014/chart" uri="{C3380CC4-5D6E-409C-BE32-E72D297353CC}">
              <c16:uniqueId val="{00000003-C5AD-4801-B283-92F475C664B3}"/>
            </c:ext>
          </c:extLst>
        </c:ser>
        <c:dLbls>
          <c:showLegendKey val="0"/>
          <c:showVal val="0"/>
          <c:showCatName val="0"/>
          <c:showSerName val="0"/>
          <c:showPercent val="0"/>
          <c:showBubbleSize val="0"/>
        </c:dLbls>
        <c:gapWidth val="219"/>
        <c:overlap val="-27"/>
        <c:axId val="280123288"/>
        <c:axId val="280126240"/>
      </c:barChart>
      <c:catAx>
        <c:axId val="280123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126240"/>
        <c:crosses val="autoZero"/>
        <c:auto val="1"/>
        <c:lblAlgn val="ctr"/>
        <c:lblOffset val="100"/>
        <c:noMultiLvlLbl val="0"/>
      </c:catAx>
      <c:valAx>
        <c:axId val="280126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123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2000" dirty="0" smtClean="0">
                <a:solidFill>
                  <a:schemeClr val="tx1"/>
                </a:solidFill>
                <a:latin typeface="Century Gothic" panose="020B0502020202020204" pitchFamily="34" charset="0"/>
              </a:rPr>
              <a:t>Percent Passing</a:t>
            </a:r>
            <a:endParaRPr lang="en-US" sz="2000" dirty="0">
              <a:solidFill>
                <a:schemeClr val="tx1"/>
              </a:solidFill>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Sheet1!$F$2</c:f>
              <c:strCache>
                <c:ptCount val="1"/>
                <c:pt idx="0">
                  <c:v>2015</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4-E39B-493F-8569-CEDDCB5A06E6}"/>
              </c:ext>
            </c:extLst>
          </c:dPt>
          <c:cat>
            <c:strRef>
              <c:f>Sheet1!$E$3:$E$7</c:f>
              <c:strCache>
                <c:ptCount val="5"/>
                <c:pt idx="0">
                  <c:v>Asian</c:v>
                </c:pt>
                <c:pt idx="1">
                  <c:v>Black</c:v>
                </c:pt>
                <c:pt idx="2">
                  <c:v>Hispanic</c:v>
                </c:pt>
                <c:pt idx="3">
                  <c:v>Multiple</c:v>
                </c:pt>
                <c:pt idx="4">
                  <c:v>White</c:v>
                </c:pt>
              </c:strCache>
            </c:strRef>
          </c:cat>
          <c:val>
            <c:numRef>
              <c:f>Sheet1!$F$3:$F$7</c:f>
              <c:numCache>
                <c:formatCode>General</c:formatCode>
                <c:ptCount val="5"/>
                <c:pt idx="0">
                  <c:v>73</c:v>
                </c:pt>
                <c:pt idx="1">
                  <c:v>39</c:v>
                </c:pt>
                <c:pt idx="2">
                  <c:v>40</c:v>
                </c:pt>
                <c:pt idx="3">
                  <c:v>48</c:v>
                </c:pt>
                <c:pt idx="4">
                  <c:v>49</c:v>
                </c:pt>
              </c:numCache>
            </c:numRef>
          </c:val>
          <c:extLst>
            <c:ext xmlns:c16="http://schemas.microsoft.com/office/drawing/2014/chart" uri="{C3380CC4-5D6E-409C-BE32-E72D297353CC}">
              <c16:uniqueId val="{00000000-E39B-493F-8569-CEDDCB5A06E6}"/>
            </c:ext>
          </c:extLst>
        </c:ser>
        <c:ser>
          <c:idx val="1"/>
          <c:order val="1"/>
          <c:tx>
            <c:strRef>
              <c:f>Sheet1!$G$2</c:f>
              <c:strCache>
                <c:ptCount val="1"/>
                <c:pt idx="0">
                  <c:v>2016</c:v>
                </c:pt>
              </c:strCache>
            </c:strRef>
          </c:tx>
          <c:spPr>
            <a:solidFill>
              <a:srgbClr val="00B050"/>
            </a:solidFill>
            <a:ln>
              <a:noFill/>
            </a:ln>
            <a:effectLst/>
          </c:spPr>
          <c:invertIfNegative val="0"/>
          <c:cat>
            <c:strRef>
              <c:f>Sheet1!$E$3:$E$7</c:f>
              <c:strCache>
                <c:ptCount val="5"/>
                <c:pt idx="0">
                  <c:v>Asian</c:v>
                </c:pt>
                <c:pt idx="1">
                  <c:v>Black</c:v>
                </c:pt>
                <c:pt idx="2">
                  <c:v>Hispanic</c:v>
                </c:pt>
                <c:pt idx="3">
                  <c:v>Multiple</c:v>
                </c:pt>
                <c:pt idx="4">
                  <c:v>White</c:v>
                </c:pt>
              </c:strCache>
            </c:strRef>
          </c:cat>
          <c:val>
            <c:numRef>
              <c:f>Sheet1!$G$3:$G$7</c:f>
              <c:numCache>
                <c:formatCode>General</c:formatCode>
                <c:ptCount val="5"/>
                <c:pt idx="0">
                  <c:v>73</c:v>
                </c:pt>
                <c:pt idx="1">
                  <c:v>41</c:v>
                </c:pt>
                <c:pt idx="2">
                  <c:v>40</c:v>
                </c:pt>
                <c:pt idx="3">
                  <c:v>48</c:v>
                </c:pt>
                <c:pt idx="4">
                  <c:v>48</c:v>
                </c:pt>
              </c:numCache>
            </c:numRef>
          </c:val>
          <c:extLst>
            <c:ext xmlns:c16="http://schemas.microsoft.com/office/drawing/2014/chart" uri="{C3380CC4-5D6E-409C-BE32-E72D297353CC}">
              <c16:uniqueId val="{00000001-E39B-493F-8569-CEDDCB5A06E6}"/>
            </c:ext>
          </c:extLst>
        </c:ser>
        <c:ser>
          <c:idx val="2"/>
          <c:order val="2"/>
          <c:tx>
            <c:strRef>
              <c:f>Sheet1!$H$2</c:f>
              <c:strCache>
                <c:ptCount val="1"/>
                <c:pt idx="0">
                  <c:v>2017</c:v>
                </c:pt>
              </c:strCache>
            </c:strRef>
          </c:tx>
          <c:spPr>
            <a:solidFill>
              <a:srgbClr val="7030A0"/>
            </a:solidFill>
            <a:ln>
              <a:noFill/>
            </a:ln>
            <a:effectLst/>
          </c:spPr>
          <c:invertIfNegative val="0"/>
          <c:cat>
            <c:strRef>
              <c:f>Sheet1!$E$3:$E$7</c:f>
              <c:strCache>
                <c:ptCount val="5"/>
                <c:pt idx="0">
                  <c:v>Asian</c:v>
                </c:pt>
                <c:pt idx="1">
                  <c:v>Black</c:v>
                </c:pt>
                <c:pt idx="2">
                  <c:v>Hispanic</c:v>
                </c:pt>
                <c:pt idx="3">
                  <c:v>Multiple</c:v>
                </c:pt>
                <c:pt idx="4">
                  <c:v>White</c:v>
                </c:pt>
              </c:strCache>
            </c:strRef>
          </c:cat>
          <c:val>
            <c:numRef>
              <c:f>Sheet1!$H$3:$H$7</c:f>
              <c:numCache>
                <c:formatCode>General</c:formatCode>
                <c:ptCount val="5"/>
                <c:pt idx="0">
                  <c:v>73</c:v>
                </c:pt>
                <c:pt idx="1">
                  <c:v>40</c:v>
                </c:pt>
                <c:pt idx="2">
                  <c:v>40</c:v>
                </c:pt>
                <c:pt idx="3">
                  <c:v>48</c:v>
                </c:pt>
                <c:pt idx="4">
                  <c:v>50</c:v>
                </c:pt>
              </c:numCache>
            </c:numRef>
          </c:val>
          <c:extLst>
            <c:ext xmlns:c16="http://schemas.microsoft.com/office/drawing/2014/chart" uri="{C3380CC4-5D6E-409C-BE32-E72D297353CC}">
              <c16:uniqueId val="{00000002-E39B-493F-8569-CEDDCB5A06E6}"/>
            </c:ext>
          </c:extLst>
        </c:ser>
        <c:ser>
          <c:idx val="3"/>
          <c:order val="3"/>
          <c:tx>
            <c:strRef>
              <c:f>Sheet1!$I$2</c:f>
              <c:strCache>
                <c:ptCount val="1"/>
                <c:pt idx="0">
                  <c:v>2018</c:v>
                </c:pt>
              </c:strCache>
            </c:strRef>
          </c:tx>
          <c:spPr>
            <a:solidFill>
              <a:srgbClr val="0070C0"/>
            </a:solidFill>
            <a:ln>
              <a:noFill/>
            </a:ln>
            <a:effectLst/>
          </c:spPr>
          <c:invertIfNegative val="0"/>
          <c:cat>
            <c:strRef>
              <c:f>Sheet1!$E$3:$E$7</c:f>
              <c:strCache>
                <c:ptCount val="5"/>
                <c:pt idx="0">
                  <c:v>Asian</c:v>
                </c:pt>
                <c:pt idx="1">
                  <c:v>Black</c:v>
                </c:pt>
                <c:pt idx="2">
                  <c:v>Hispanic</c:v>
                </c:pt>
                <c:pt idx="3">
                  <c:v>Multiple</c:v>
                </c:pt>
                <c:pt idx="4">
                  <c:v>White</c:v>
                </c:pt>
              </c:strCache>
            </c:strRef>
          </c:cat>
          <c:val>
            <c:numRef>
              <c:f>Sheet1!$I$3:$I$7</c:f>
              <c:numCache>
                <c:formatCode>General</c:formatCode>
                <c:ptCount val="5"/>
                <c:pt idx="0">
                  <c:v>79</c:v>
                </c:pt>
                <c:pt idx="1">
                  <c:v>42</c:v>
                </c:pt>
                <c:pt idx="2">
                  <c:v>42</c:v>
                </c:pt>
                <c:pt idx="3">
                  <c:v>52</c:v>
                </c:pt>
                <c:pt idx="4">
                  <c:v>53</c:v>
                </c:pt>
              </c:numCache>
            </c:numRef>
          </c:val>
          <c:extLst>
            <c:ext xmlns:c16="http://schemas.microsoft.com/office/drawing/2014/chart" uri="{C3380CC4-5D6E-409C-BE32-E72D297353CC}">
              <c16:uniqueId val="{00000003-E39B-493F-8569-CEDDCB5A06E6}"/>
            </c:ext>
          </c:extLst>
        </c:ser>
        <c:dLbls>
          <c:showLegendKey val="0"/>
          <c:showVal val="0"/>
          <c:showCatName val="0"/>
          <c:showSerName val="0"/>
          <c:showPercent val="0"/>
          <c:showBubbleSize val="0"/>
        </c:dLbls>
        <c:gapWidth val="219"/>
        <c:overlap val="-27"/>
        <c:axId val="332824936"/>
        <c:axId val="332823624"/>
      </c:barChart>
      <c:catAx>
        <c:axId val="332824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2823624"/>
        <c:crosses val="autoZero"/>
        <c:auto val="1"/>
        <c:lblAlgn val="ctr"/>
        <c:lblOffset val="100"/>
        <c:noMultiLvlLbl val="0"/>
      </c:catAx>
      <c:valAx>
        <c:axId val="332823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2824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2000" dirty="0" smtClean="0">
                <a:latin typeface="Century Gothic" panose="020B0502020202020204" pitchFamily="34" charset="0"/>
              </a:rPr>
              <a:t>Passing Percent</a:t>
            </a:r>
            <a:endParaRPr lang="en-US" sz="20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Sheet1!$F$2</c:f>
              <c:strCache>
                <c:ptCount val="1"/>
                <c:pt idx="0">
                  <c:v>2015</c:v>
                </c:pt>
              </c:strCache>
            </c:strRef>
          </c:tx>
          <c:spPr>
            <a:solidFill>
              <a:schemeClr val="bg1">
                <a:lumMod val="75000"/>
              </a:schemeClr>
            </a:solidFill>
            <a:ln>
              <a:noFill/>
            </a:ln>
            <a:effectLst/>
          </c:spPr>
          <c:invertIfNegative val="0"/>
          <c:cat>
            <c:strRef>
              <c:f>Sheet1!$E$3:$E$7</c:f>
              <c:strCache>
                <c:ptCount val="5"/>
                <c:pt idx="0">
                  <c:v>F/R Lunch</c:v>
                </c:pt>
                <c:pt idx="1">
                  <c:v>504</c:v>
                </c:pt>
                <c:pt idx="2">
                  <c:v>LEP</c:v>
                </c:pt>
                <c:pt idx="3">
                  <c:v>Spec Ed</c:v>
                </c:pt>
                <c:pt idx="4">
                  <c:v>Gen Ed</c:v>
                </c:pt>
              </c:strCache>
            </c:strRef>
          </c:cat>
          <c:val>
            <c:numRef>
              <c:f>Sheet1!$F$3:$F$7</c:f>
              <c:numCache>
                <c:formatCode>General</c:formatCode>
                <c:ptCount val="5"/>
                <c:pt idx="0">
                  <c:v>40</c:v>
                </c:pt>
                <c:pt idx="1">
                  <c:v>46</c:v>
                </c:pt>
                <c:pt idx="2">
                  <c:v>8</c:v>
                </c:pt>
                <c:pt idx="3">
                  <c:v>19</c:v>
                </c:pt>
                <c:pt idx="4">
                  <c:v>59</c:v>
                </c:pt>
              </c:numCache>
            </c:numRef>
          </c:val>
          <c:extLst>
            <c:ext xmlns:c16="http://schemas.microsoft.com/office/drawing/2014/chart" uri="{C3380CC4-5D6E-409C-BE32-E72D297353CC}">
              <c16:uniqueId val="{00000000-97D9-436B-BF2B-72416AA96832}"/>
            </c:ext>
          </c:extLst>
        </c:ser>
        <c:ser>
          <c:idx val="1"/>
          <c:order val="1"/>
          <c:tx>
            <c:strRef>
              <c:f>Sheet1!$G$2</c:f>
              <c:strCache>
                <c:ptCount val="1"/>
                <c:pt idx="0">
                  <c:v>2016</c:v>
                </c:pt>
              </c:strCache>
            </c:strRef>
          </c:tx>
          <c:spPr>
            <a:solidFill>
              <a:srgbClr val="00B050"/>
            </a:solidFill>
            <a:ln>
              <a:noFill/>
            </a:ln>
            <a:effectLst/>
          </c:spPr>
          <c:invertIfNegative val="0"/>
          <c:cat>
            <c:strRef>
              <c:f>Sheet1!$E$3:$E$7</c:f>
              <c:strCache>
                <c:ptCount val="5"/>
                <c:pt idx="0">
                  <c:v>F/R Lunch</c:v>
                </c:pt>
                <c:pt idx="1">
                  <c:v>504</c:v>
                </c:pt>
                <c:pt idx="2">
                  <c:v>LEP</c:v>
                </c:pt>
                <c:pt idx="3">
                  <c:v>Spec Ed</c:v>
                </c:pt>
                <c:pt idx="4">
                  <c:v>Gen Ed</c:v>
                </c:pt>
              </c:strCache>
            </c:strRef>
          </c:cat>
          <c:val>
            <c:numRef>
              <c:f>Sheet1!$G$3:$G$7</c:f>
              <c:numCache>
                <c:formatCode>General</c:formatCode>
                <c:ptCount val="5"/>
                <c:pt idx="0">
                  <c:v>41</c:v>
                </c:pt>
                <c:pt idx="1">
                  <c:v>48</c:v>
                </c:pt>
                <c:pt idx="2">
                  <c:v>8</c:v>
                </c:pt>
                <c:pt idx="3">
                  <c:v>20</c:v>
                </c:pt>
                <c:pt idx="4">
                  <c:v>59</c:v>
                </c:pt>
              </c:numCache>
            </c:numRef>
          </c:val>
          <c:extLst>
            <c:ext xmlns:c16="http://schemas.microsoft.com/office/drawing/2014/chart" uri="{C3380CC4-5D6E-409C-BE32-E72D297353CC}">
              <c16:uniqueId val="{00000001-97D9-436B-BF2B-72416AA96832}"/>
            </c:ext>
          </c:extLst>
        </c:ser>
        <c:ser>
          <c:idx val="2"/>
          <c:order val="2"/>
          <c:tx>
            <c:strRef>
              <c:f>Sheet1!$H$2</c:f>
              <c:strCache>
                <c:ptCount val="1"/>
                <c:pt idx="0">
                  <c:v>2017</c:v>
                </c:pt>
              </c:strCache>
            </c:strRef>
          </c:tx>
          <c:spPr>
            <a:solidFill>
              <a:srgbClr val="7030A0"/>
            </a:solidFill>
            <a:ln>
              <a:noFill/>
            </a:ln>
            <a:effectLst/>
          </c:spPr>
          <c:invertIfNegative val="0"/>
          <c:cat>
            <c:strRef>
              <c:f>Sheet1!$E$3:$E$7</c:f>
              <c:strCache>
                <c:ptCount val="5"/>
                <c:pt idx="0">
                  <c:v>F/R Lunch</c:v>
                </c:pt>
                <c:pt idx="1">
                  <c:v>504</c:v>
                </c:pt>
                <c:pt idx="2">
                  <c:v>LEP</c:v>
                </c:pt>
                <c:pt idx="3">
                  <c:v>Spec Ed</c:v>
                </c:pt>
                <c:pt idx="4">
                  <c:v>Gen Ed</c:v>
                </c:pt>
              </c:strCache>
            </c:strRef>
          </c:cat>
          <c:val>
            <c:numRef>
              <c:f>Sheet1!$H$3:$H$7</c:f>
              <c:numCache>
                <c:formatCode>General</c:formatCode>
                <c:ptCount val="5"/>
                <c:pt idx="0">
                  <c:v>41</c:v>
                </c:pt>
                <c:pt idx="1">
                  <c:v>45</c:v>
                </c:pt>
                <c:pt idx="2">
                  <c:v>13</c:v>
                </c:pt>
                <c:pt idx="3">
                  <c:v>23</c:v>
                </c:pt>
                <c:pt idx="4">
                  <c:v>59</c:v>
                </c:pt>
              </c:numCache>
            </c:numRef>
          </c:val>
          <c:extLst>
            <c:ext xmlns:c16="http://schemas.microsoft.com/office/drawing/2014/chart" uri="{C3380CC4-5D6E-409C-BE32-E72D297353CC}">
              <c16:uniqueId val="{00000002-97D9-436B-BF2B-72416AA96832}"/>
            </c:ext>
          </c:extLst>
        </c:ser>
        <c:ser>
          <c:idx val="3"/>
          <c:order val="3"/>
          <c:tx>
            <c:strRef>
              <c:f>Sheet1!$I$2</c:f>
              <c:strCache>
                <c:ptCount val="1"/>
                <c:pt idx="0">
                  <c:v>2018</c:v>
                </c:pt>
              </c:strCache>
            </c:strRef>
          </c:tx>
          <c:spPr>
            <a:solidFill>
              <a:srgbClr val="0070C0"/>
            </a:solidFill>
            <a:ln>
              <a:noFill/>
            </a:ln>
            <a:effectLst/>
          </c:spPr>
          <c:invertIfNegative val="0"/>
          <c:cat>
            <c:strRef>
              <c:f>Sheet1!$E$3:$E$7</c:f>
              <c:strCache>
                <c:ptCount val="5"/>
                <c:pt idx="0">
                  <c:v>F/R Lunch</c:v>
                </c:pt>
                <c:pt idx="1">
                  <c:v>504</c:v>
                </c:pt>
                <c:pt idx="2">
                  <c:v>LEP</c:v>
                </c:pt>
                <c:pt idx="3">
                  <c:v>Spec Ed</c:v>
                </c:pt>
                <c:pt idx="4">
                  <c:v>Gen Ed</c:v>
                </c:pt>
              </c:strCache>
            </c:strRef>
          </c:cat>
          <c:val>
            <c:numRef>
              <c:f>Sheet1!$I$3:$I$7</c:f>
              <c:numCache>
                <c:formatCode>General</c:formatCode>
                <c:ptCount val="5"/>
                <c:pt idx="0">
                  <c:v>44</c:v>
                </c:pt>
                <c:pt idx="1">
                  <c:v>37</c:v>
                </c:pt>
                <c:pt idx="2">
                  <c:v>19</c:v>
                </c:pt>
                <c:pt idx="3">
                  <c:v>23</c:v>
                </c:pt>
                <c:pt idx="4">
                  <c:v>63</c:v>
                </c:pt>
              </c:numCache>
            </c:numRef>
          </c:val>
          <c:extLst>
            <c:ext xmlns:c16="http://schemas.microsoft.com/office/drawing/2014/chart" uri="{C3380CC4-5D6E-409C-BE32-E72D297353CC}">
              <c16:uniqueId val="{00000003-97D9-436B-BF2B-72416AA96832}"/>
            </c:ext>
          </c:extLst>
        </c:ser>
        <c:dLbls>
          <c:showLegendKey val="0"/>
          <c:showVal val="0"/>
          <c:showCatName val="0"/>
          <c:showSerName val="0"/>
          <c:showPercent val="0"/>
          <c:showBubbleSize val="0"/>
        </c:dLbls>
        <c:gapWidth val="219"/>
        <c:overlap val="-27"/>
        <c:axId val="332930664"/>
        <c:axId val="332926728"/>
      </c:barChart>
      <c:catAx>
        <c:axId val="33293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2926728"/>
        <c:crosses val="autoZero"/>
        <c:auto val="1"/>
        <c:lblAlgn val="ctr"/>
        <c:lblOffset val="100"/>
        <c:noMultiLvlLbl val="0"/>
      </c:catAx>
      <c:valAx>
        <c:axId val="332926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2930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2000" dirty="0" smtClean="0">
                <a:solidFill>
                  <a:schemeClr val="tx1"/>
                </a:solidFill>
                <a:latin typeface="Century Gothic" panose="020B0502020202020204" pitchFamily="34" charset="0"/>
              </a:rPr>
              <a:t>Percent Passing</a:t>
            </a:r>
            <a:endParaRPr lang="en-US" sz="2000" dirty="0">
              <a:solidFill>
                <a:schemeClr val="tx1"/>
              </a:solidFill>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4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Sheet1!$F$2</c:f>
              <c:strCache>
                <c:ptCount val="1"/>
                <c:pt idx="0">
                  <c:v>Nation</c:v>
                </c:pt>
              </c:strCache>
            </c:strRef>
          </c:tx>
          <c:spPr>
            <a:solidFill>
              <a:srgbClr val="00B050"/>
            </a:solidFill>
            <a:ln>
              <a:noFill/>
            </a:ln>
            <a:effectLst/>
          </c:spPr>
          <c:invertIfNegative val="0"/>
          <c:cat>
            <c:strRef>
              <c:f>Sheet1!$E$3:$E$11</c:f>
              <c:strCache>
                <c:ptCount val="9"/>
                <c:pt idx="0">
                  <c:v>3</c:v>
                </c:pt>
                <c:pt idx="1">
                  <c:v>4</c:v>
                </c:pt>
                <c:pt idx="2">
                  <c:v>5</c:v>
                </c:pt>
                <c:pt idx="3">
                  <c:v>6</c:v>
                </c:pt>
                <c:pt idx="4">
                  <c:v>7</c:v>
                </c:pt>
                <c:pt idx="5">
                  <c:v>8</c:v>
                </c:pt>
                <c:pt idx="6">
                  <c:v>Algebra I</c:v>
                </c:pt>
                <c:pt idx="7">
                  <c:v>Geometry</c:v>
                </c:pt>
                <c:pt idx="8">
                  <c:v>Algebra II</c:v>
                </c:pt>
              </c:strCache>
            </c:strRef>
          </c:cat>
          <c:val>
            <c:numRef>
              <c:f>Sheet1!$F$3:$F$11</c:f>
              <c:numCache>
                <c:formatCode>General</c:formatCode>
                <c:ptCount val="9"/>
                <c:pt idx="0">
                  <c:v>43</c:v>
                </c:pt>
                <c:pt idx="1">
                  <c:v>38</c:v>
                </c:pt>
                <c:pt idx="2">
                  <c:v>37</c:v>
                </c:pt>
                <c:pt idx="3">
                  <c:v>32</c:v>
                </c:pt>
                <c:pt idx="4">
                  <c:v>33</c:v>
                </c:pt>
                <c:pt idx="5">
                  <c:v>26</c:v>
                </c:pt>
                <c:pt idx="6">
                  <c:v>39</c:v>
                </c:pt>
                <c:pt idx="7">
                  <c:v>28</c:v>
                </c:pt>
                <c:pt idx="8">
                  <c:v>26</c:v>
                </c:pt>
              </c:numCache>
            </c:numRef>
          </c:val>
          <c:extLst>
            <c:ext xmlns:c16="http://schemas.microsoft.com/office/drawing/2014/chart" uri="{C3380CC4-5D6E-409C-BE32-E72D297353CC}">
              <c16:uniqueId val="{00000000-0E7C-404F-8645-61583CC198C0}"/>
            </c:ext>
          </c:extLst>
        </c:ser>
        <c:ser>
          <c:idx val="1"/>
          <c:order val="1"/>
          <c:tx>
            <c:strRef>
              <c:f>Sheet1!$G$2</c:f>
              <c:strCache>
                <c:ptCount val="1"/>
                <c:pt idx="0">
                  <c:v>State</c:v>
                </c:pt>
              </c:strCache>
            </c:strRef>
          </c:tx>
          <c:spPr>
            <a:solidFill>
              <a:srgbClr val="7030A0"/>
            </a:solidFill>
            <a:ln>
              <a:noFill/>
            </a:ln>
            <a:effectLst/>
          </c:spPr>
          <c:invertIfNegative val="0"/>
          <c:cat>
            <c:strRef>
              <c:f>Sheet1!$E$3:$E$11</c:f>
              <c:strCache>
                <c:ptCount val="9"/>
                <c:pt idx="0">
                  <c:v>3</c:v>
                </c:pt>
                <c:pt idx="1">
                  <c:v>4</c:v>
                </c:pt>
                <c:pt idx="2">
                  <c:v>5</c:v>
                </c:pt>
                <c:pt idx="3">
                  <c:v>6</c:v>
                </c:pt>
                <c:pt idx="4">
                  <c:v>7</c:v>
                </c:pt>
                <c:pt idx="5">
                  <c:v>8</c:v>
                </c:pt>
                <c:pt idx="6">
                  <c:v>Algebra I</c:v>
                </c:pt>
                <c:pt idx="7">
                  <c:v>Geometry</c:v>
                </c:pt>
                <c:pt idx="8">
                  <c:v>Algebra II</c:v>
                </c:pt>
              </c:strCache>
            </c:strRef>
          </c:cat>
          <c:val>
            <c:numRef>
              <c:f>Sheet1!$G$3:$G$11</c:f>
              <c:numCache>
                <c:formatCode>General</c:formatCode>
                <c:ptCount val="9"/>
                <c:pt idx="0">
                  <c:v>53</c:v>
                </c:pt>
                <c:pt idx="1">
                  <c:v>49</c:v>
                </c:pt>
                <c:pt idx="2">
                  <c:v>49</c:v>
                </c:pt>
                <c:pt idx="3">
                  <c:v>44</c:v>
                </c:pt>
                <c:pt idx="4">
                  <c:v>43</c:v>
                </c:pt>
                <c:pt idx="5">
                  <c:v>28</c:v>
                </c:pt>
                <c:pt idx="6">
                  <c:v>46</c:v>
                </c:pt>
                <c:pt idx="7">
                  <c:v>30</c:v>
                </c:pt>
                <c:pt idx="8">
                  <c:v>29</c:v>
                </c:pt>
              </c:numCache>
            </c:numRef>
          </c:val>
          <c:extLst>
            <c:ext xmlns:c16="http://schemas.microsoft.com/office/drawing/2014/chart" uri="{C3380CC4-5D6E-409C-BE32-E72D297353CC}">
              <c16:uniqueId val="{00000001-0E7C-404F-8645-61583CC198C0}"/>
            </c:ext>
          </c:extLst>
        </c:ser>
        <c:ser>
          <c:idx val="2"/>
          <c:order val="2"/>
          <c:tx>
            <c:strRef>
              <c:f>Sheet1!$H$2</c:f>
              <c:strCache>
                <c:ptCount val="1"/>
                <c:pt idx="0">
                  <c:v>District</c:v>
                </c:pt>
              </c:strCache>
            </c:strRef>
          </c:tx>
          <c:spPr>
            <a:solidFill>
              <a:srgbClr val="0070C0"/>
            </a:solidFill>
            <a:ln>
              <a:noFill/>
            </a:ln>
            <a:effectLst/>
          </c:spPr>
          <c:invertIfNegative val="0"/>
          <c:cat>
            <c:strRef>
              <c:f>Sheet1!$E$3:$E$11</c:f>
              <c:strCache>
                <c:ptCount val="9"/>
                <c:pt idx="0">
                  <c:v>3</c:v>
                </c:pt>
                <c:pt idx="1">
                  <c:v>4</c:v>
                </c:pt>
                <c:pt idx="2">
                  <c:v>5</c:v>
                </c:pt>
                <c:pt idx="3">
                  <c:v>6</c:v>
                </c:pt>
                <c:pt idx="4">
                  <c:v>7</c:v>
                </c:pt>
                <c:pt idx="5">
                  <c:v>8</c:v>
                </c:pt>
                <c:pt idx="6">
                  <c:v>Algebra I</c:v>
                </c:pt>
                <c:pt idx="7">
                  <c:v>Geometry</c:v>
                </c:pt>
                <c:pt idx="8">
                  <c:v>Algebra II</c:v>
                </c:pt>
              </c:strCache>
            </c:strRef>
          </c:cat>
          <c:val>
            <c:numRef>
              <c:f>Sheet1!$H$3:$H$11</c:f>
              <c:numCache>
                <c:formatCode>General</c:formatCode>
                <c:ptCount val="9"/>
                <c:pt idx="0">
                  <c:v>58</c:v>
                </c:pt>
                <c:pt idx="1">
                  <c:v>47</c:v>
                </c:pt>
                <c:pt idx="2">
                  <c:v>48</c:v>
                </c:pt>
                <c:pt idx="3">
                  <c:v>39</c:v>
                </c:pt>
                <c:pt idx="4">
                  <c:v>42</c:v>
                </c:pt>
                <c:pt idx="5">
                  <c:v>3</c:v>
                </c:pt>
                <c:pt idx="6">
                  <c:v>33</c:v>
                </c:pt>
                <c:pt idx="7">
                  <c:v>26</c:v>
                </c:pt>
                <c:pt idx="8">
                  <c:v>18</c:v>
                </c:pt>
              </c:numCache>
            </c:numRef>
          </c:val>
          <c:extLst>
            <c:ext xmlns:c16="http://schemas.microsoft.com/office/drawing/2014/chart" uri="{C3380CC4-5D6E-409C-BE32-E72D297353CC}">
              <c16:uniqueId val="{00000002-0E7C-404F-8645-61583CC198C0}"/>
            </c:ext>
          </c:extLst>
        </c:ser>
        <c:dLbls>
          <c:showLegendKey val="0"/>
          <c:showVal val="0"/>
          <c:showCatName val="0"/>
          <c:showSerName val="0"/>
          <c:showPercent val="0"/>
          <c:showBubbleSize val="0"/>
        </c:dLbls>
        <c:gapWidth val="219"/>
        <c:overlap val="-27"/>
        <c:axId val="301468984"/>
        <c:axId val="301474560"/>
      </c:barChart>
      <c:catAx>
        <c:axId val="301468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474560"/>
        <c:crosses val="autoZero"/>
        <c:auto val="1"/>
        <c:lblAlgn val="ctr"/>
        <c:lblOffset val="100"/>
        <c:noMultiLvlLbl val="0"/>
      </c:catAx>
      <c:valAx>
        <c:axId val="301474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468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smtClean="0">
                <a:solidFill>
                  <a:schemeClr val="tx1"/>
                </a:solidFill>
                <a:latin typeface="Century Gothic" panose="020B0502020202020204" pitchFamily="34" charset="0"/>
              </a:rPr>
              <a:t>Percent Passing</a:t>
            </a:r>
            <a:endParaRPr lang="en-US" sz="2000" dirty="0">
              <a:solidFill>
                <a:schemeClr val="tx1"/>
              </a:solidFill>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Sheet1!$F$1</c:f>
              <c:strCache>
                <c:ptCount val="1"/>
                <c:pt idx="0">
                  <c:v>2015</c:v>
                </c:pt>
              </c:strCache>
            </c:strRef>
          </c:tx>
          <c:spPr>
            <a:solidFill>
              <a:schemeClr val="bg1">
                <a:lumMod val="75000"/>
              </a:schemeClr>
            </a:solidFill>
            <a:ln>
              <a:noFill/>
            </a:ln>
            <a:effectLst/>
          </c:spPr>
          <c:invertIfNegative val="0"/>
          <c:cat>
            <c:strRef>
              <c:f>Sheet1!$E$2:$E$10</c:f>
              <c:strCache>
                <c:ptCount val="9"/>
                <c:pt idx="0">
                  <c:v>3</c:v>
                </c:pt>
                <c:pt idx="1">
                  <c:v>4</c:v>
                </c:pt>
                <c:pt idx="2">
                  <c:v>5</c:v>
                </c:pt>
                <c:pt idx="3">
                  <c:v>6</c:v>
                </c:pt>
                <c:pt idx="4">
                  <c:v>7</c:v>
                </c:pt>
                <c:pt idx="5">
                  <c:v>8</c:v>
                </c:pt>
                <c:pt idx="6">
                  <c:v>Algebra I</c:v>
                </c:pt>
                <c:pt idx="7">
                  <c:v>Geometry</c:v>
                </c:pt>
                <c:pt idx="8">
                  <c:v>Algebra II</c:v>
                </c:pt>
              </c:strCache>
            </c:strRef>
          </c:cat>
          <c:val>
            <c:numRef>
              <c:f>Sheet1!$F$2:$F$10</c:f>
              <c:numCache>
                <c:formatCode>General</c:formatCode>
                <c:ptCount val="9"/>
                <c:pt idx="0">
                  <c:v>49</c:v>
                </c:pt>
                <c:pt idx="1">
                  <c:v>50</c:v>
                </c:pt>
                <c:pt idx="2">
                  <c:v>44</c:v>
                </c:pt>
                <c:pt idx="3">
                  <c:v>37</c:v>
                </c:pt>
                <c:pt idx="4">
                  <c:v>43</c:v>
                </c:pt>
                <c:pt idx="5">
                  <c:v>21</c:v>
                </c:pt>
                <c:pt idx="6">
                  <c:v>31</c:v>
                </c:pt>
                <c:pt idx="7">
                  <c:v>20</c:v>
                </c:pt>
                <c:pt idx="8">
                  <c:v>0</c:v>
                </c:pt>
              </c:numCache>
            </c:numRef>
          </c:val>
          <c:extLst>
            <c:ext xmlns:c16="http://schemas.microsoft.com/office/drawing/2014/chart" uri="{C3380CC4-5D6E-409C-BE32-E72D297353CC}">
              <c16:uniqueId val="{00000000-CA00-49B8-921A-379284781DBF}"/>
            </c:ext>
          </c:extLst>
        </c:ser>
        <c:ser>
          <c:idx val="1"/>
          <c:order val="1"/>
          <c:tx>
            <c:strRef>
              <c:f>Sheet1!$G$1</c:f>
              <c:strCache>
                <c:ptCount val="1"/>
                <c:pt idx="0">
                  <c:v>2016</c:v>
                </c:pt>
              </c:strCache>
            </c:strRef>
          </c:tx>
          <c:spPr>
            <a:solidFill>
              <a:srgbClr val="00B050"/>
            </a:solidFill>
            <a:ln>
              <a:noFill/>
            </a:ln>
            <a:effectLst/>
          </c:spPr>
          <c:invertIfNegative val="0"/>
          <c:cat>
            <c:strRef>
              <c:f>Sheet1!$E$2:$E$10</c:f>
              <c:strCache>
                <c:ptCount val="9"/>
                <c:pt idx="0">
                  <c:v>3</c:v>
                </c:pt>
                <c:pt idx="1">
                  <c:v>4</c:v>
                </c:pt>
                <c:pt idx="2">
                  <c:v>5</c:v>
                </c:pt>
                <c:pt idx="3">
                  <c:v>6</c:v>
                </c:pt>
                <c:pt idx="4">
                  <c:v>7</c:v>
                </c:pt>
                <c:pt idx="5">
                  <c:v>8</c:v>
                </c:pt>
                <c:pt idx="6">
                  <c:v>Algebra I</c:v>
                </c:pt>
                <c:pt idx="7">
                  <c:v>Geometry</c:v>
                </c:pt>
                <c:pt idx="8">
                  <c:v>Algebra II</c:v>
                </c:pt>
              </c:strCache>
            </c:strRef>
          </c:cat>
          <c:val>
            <c:numRef>
              <c:f>Sheet1!$G$2:$G$10</c:f>
              <c:numCache>
                <c:formatCode>General</c:formatCode>
                <c:ptCount val="9"/>
                <c:pt idx="0">
                  <c:v>53</c:v>
                </c:pt>
                <c:pt idx="1">
                  <c:v>46</c:v>
                </c:pt>
                <c:pt idx="2">
                  <c:v>61</c:v>
                </c:pt>
                <c:pt idx="3">
                  <c:v>32</c:v>
                </c:pt>
                <c:pt idx="4">
                  <c:v>43</c:v>
                </c:pt>
                <c:pt idx="5">
                  <c:v>0</c:v>
                </c:pt>
                <c:pt idx="6">
                  <c:v>30</c:v>
                </c:pt>
                <c:pt idx="7">
                  <c:v>22</c:v>
                </c:pt>
                <c:pt idx="8">
                  <c:v>18</c:v>
                </c:pt>
              </c:numCache>
            </c:numRef>
          </c:val>
          <c:extLst>
            <c:ext xmlns:c16="http://schemas.microsoft.com/office/drawing/2014/chart" uri="{C3380CC4-5D6E-409C-BE32-E72D297353CC}">
              <c16:uniqueId val="{00000001-CA00-49B8-921A-379284781DBF}"/>
            </c:ext>
          </c:extLst>
        </c:ser>
        <c:ser>
          <c:idx val="2"/>
          <c:order val="2"/>
          <c:tx>
            <c:strRef>
              <c:f>Sheet1!$H$1</c:f>
              <c:strCache>
                <c:ptCount val="1"/>
                <c:pt idx="0">
                  <c:v>2017</c:v>
                </c:pt>
              </c:strCache>
            </c:strRef>
          </c:tx>
          <c:spPr>
            <a:solidFill>
              <a:srgbClr val="7030A0"/>
            </a:solidFill>
            <a:ln>
              <a:noFill/>
            </a:ln>
            <a:effectLst/>
          </c:spPr>
          <c:invertIfNegative val="0"/>
          <c:cat>
            <c:strRef>
              <c:f>Sheet1!$E$2:$E$10</c:f>
              <c:strCache>
                <c:ptCount val="9"/>
                <c:pt idx="0">
                  <c:v>3</c:v>
                </c:pt>
                <c:pt idx="1">
                  <c:v>4</c:v>
                </c:pt>
                <c:pt idx="2">
                  <c:v>5</c:v>
                </c:pt>
                <c:pt idx="3">
                  <c:v>6</c:v>
                </c:pt>
                <c:pt idx="4">
                  <c:v>7</c:v>
                </c:pt>
                <c:pt idx="5">
                  <c:v>8</c:v>
                </c:pt>
                <c:pt idx="6">
                  <c:v>Algebra I</c:v>
                </c:pt>
                <c:pt idx="7">
                  <c:v>Geometry</c:v>
                </c:pt>
                <c:pt idx="8">
                  <c:v>Algebra II</c:v>
                </c:pt>
              </c:strCache>
            </c:strRef>
          </c:cat>
          <c:val>
            <c:numRef>
              <c:f>Sheet1!$H$2:$H$10</c:f>
              <c:numCache>
                <c:formatCode>General</c:formatCode>
                <c:ptCount val="9"/>
                <c:pt idx="0">
                  <c:v>55</c:v>
                </c:pt>
                <c:pt idx="1">
                  <c:v>46</c:v>
                </c:pt>
                <c:pt idx="2">
                  <c:v>51</c:v>
                </c:pt>
                <c:pt idx="3">
                  <c:v>43</c:v>
                </c:pt>
                <c:pt idx="4">
                  <c:v>32</c:v>
                </c:pt>
                <c:pt idx="5">
                  <c:v>4</c:v>
                </c:pt>
                <c:pt idx="6">
                  <c:v>44</c:v>
                </c:pt>
                <c:pt idx="7">
                  <c:v>24</c:v>
                </c:pt>
                <c:pt idx="8">
                  <c:v>18</c:v>
                </c:pt>
              </c:numCache>
            </c:numRef>
          </c:val>
          <c:extLst>
            <c:ext xmlns:c16="http://schemas.microsoft.com/office/drawing/2014/chart" uri="{C3380CC4-5D6E-409C-BE32-E72D297353CC}">
              <c16:uniqueId val="{00000002-CA00-49B8-921A-379284781DBF}"/>
            </c:ext>
          </c:extLst>
        </c:ser>
        <c:ser>
          <c:idx val="3"/>
          <c:order val="3"/>
          <c:tx>
            <c:strRef>
              <c:f>Sheet1!$I$1</c:f>
              <c:strCache>
                <c:ptCount val="1"/>
                <c:pt idx="0">
                  <c:v>2018</c:v>
                </c:pt>
              </c:strCache>
            </c:strRef>
          </c:tx>
          <c:spPr>
            <a:solidFill>
              <a:srgbClr val="0070C0"/>
            </a:solidFill>
            <a:ln>
              <a:noFill/>
            </a:ln>
            <a:effectLst/>
          </c:spPr>
          <c:invertIfNegative val="0"/>
          <c:cat>
            <c:strRef>
              <c:f>Sheet1!$E$2:$E$10</c:f>
              <c:strCache>
                <c:ptCount val="9"/>
                <c:pt idx="0">
                  <c:v>3</c:v>
                </c:pt>
                <c:pt idx="1">
                  <c:v>4</c:v>
                </c:pt>
                <c:pt idx="2">
                  <c:v>5</c:v>
                </c:pt>
                <c:pt idx="3">
                  <c:v>6</c:v>
                </c:pt>
                <c:pt idx="4">
                  <c:v>7</c:v>
                </c:pt>
                <c:pt idx="5">
                  <c:v>8</c:v>
                </c:pt>
                <c:pt idx="6">
                  <c:v>Algebra I</c:v>
                </c:pt>
                <c:pt idx="7">
                  <c:v>Geometry</c:v>
                </c:pt>
                <c:pt idx="8">
                  <c:v>Algebra II</c:v>
                </c:pt>
              </c:strCache>
            </c:strRef>
          </c:cat>
          <c:val>
            <c:numRef>
              <c:f>Sheet1!$I$2:$I$10</c:f>
              <c:numCache>
                <c:formatCode>General</c:formatCode>
                <c:ptCount val="9"/>
                <c:pt idx="0">
                  <c:v>58</c:v>
                </c:pt>
                <c:pt idx="1">
                  <c:v>47</c:v>
                </c:pt>
                <c:pt idx="2">
                  <c:v>48</c:v>
                </c:pt>
                <c:pt idx="3">
                  <c:v>39</c:v>
                </c:pt>
                <c:pt idx="4">
                  <c:v>42</c:v>
                </c:pt>
                <c:pt idx="5">
                  <c:v>3</c:v>
                </c:pt>
                <c:pt idx="6">
                  <c:v>33</c:v>
                </c:pt>
                <c:pt idx="7">
                  <c:v>26</c:v>
                </c:pt>
                <c:pt idx="8">
                  <c:v>18</c:v>
                </c:pt>
              </c:numCache>
            </c:numRef>
          </c:val>
          <c:extLst>
            <c:ext xmlns:c16="http://schemas.microsoft.com/office/drawing/2014/chart" uri="{C3380CC4-5D6E-409C-BE32-E72D297353CC}">
              <c16:uniqueId val="{00000003-CA00-49B8-921A-379284781DBF}"/>
            </c:ext>
          </c:extLst>
        </c:ser>
        <c:dLbls>
          <c:showLegendKey val="0"/>
          <c:showVal val="0"/>
          <c:showCatName val="0"/>
          <c:showSerName val="0"/>
          <c:showPercent val="0"/>
          <c:showBubbleSize val="0"/>
        </c:dLbls>
        <c:gapWidth val="219"/>
        <c:overlap val="-27"/>
        <c:axId val="309660512"/>
        <c:axId val="309663464"/>
      </c:barChart>
      <c:catAx>
        <c:axId val="30966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663464"/>
        <c:crosses val="autoZero"/>
        <c:auto val="1"/>
        <c:lblAlgn val="ctr"/>
        <c:lblOffset val="100"/>
        <c:noMultiLvlLbl val="0"/>
      </c:catAx>
      <c:valAx>
        <c:axId val="309663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66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smtClean="0">
                <a:latin typeface="Century Gothic" panose="020B0502020202020204" pitchFamily="34" charset="0"/>
              </a:rPr>
              <a:t>Percent Passing</a:t>
            </a:r>
            <a:endParaRPr lang="en-US" sz="20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Sheet1!$F$2</c:f>
              <c:strCache>
                <c:ptCount val="1"/>
                <c:pt idx="0">
                  <c:v>2015</c:v>
                </c:pt>
              </c:strCache>
            </c:strRef>
          </c:tx>
          <c:spPr>
            <a:solidFill>
              <a:schemeClr val="bg1">
                <a:lumMod val="75000"/>
              </a:schemeClr>
            </a:solidFill>
            <a:ln>
              <a:noFill/>
            </a:ln>
            <a:effectLst/>
          </c:spPr>
          <c:invertIfNegative val="0"/>
          <c:cat>
            <c:strRef>
              <c:f>Sheet1!$E$3:$E$7</c:f>
              <c:strCache>
                <c:ptCount val="5"/>
                <c:pt idx="0">
                  <c:v>Asian</c:v>
                </c:pt>
                <c:pt idx="1">
                  <c:v>Black</c:v>
                </c:pt>
                <c:pt idx="2">
                  <c:v>Hispanic</c:v>
                </c:pt>
                <c:pt idx="3">
                  <c:v>Multiple</c:v>
                </c:pt>
                <c:pt idx="4">
                  <c:v>White</c:v>
                </c:pt>
              </c:strCache>
            </c:strRef>
          </c:cat>
          <c:val>
            <c:numRef>
              <c:f>Sheet1!$F$3:$F$7</c:f>
              <c:numCache>
                <c:formatCode>General</c:formatCode>
                <c:ptCount val="5"/>
                <c:pt idx="0">
                  <c:v>66</c:v>
                </c:pt>
                <c:pt idx="1">
                  <c:v>23</c:v>
                </c:pt>
                <c:pt idx="2">
                  <c:v>22</c:v>
                </c:pt>
                <c:pt idx="3">
                  <c:v>37</c:v>
                </c:pt>
                <c:pt idx="4">
                  <c:v>34</c:v>
                </c:pt>
              </c:numCache>
            </c:numRef>
          </c:val>
          <c:extLst>
            <c:ext xmlns:c16="http://schemas.microsoft.com/office/drawing/2014/chart" uri="{C3380CC4-5D6E-409C-BE32-E72D297353CC}">
              <c16:uniqueId val="{00000000-EE09-406E-9E5F-518AB6CD8EDD}"/>
            </c:ext>
          </c:extLst>
        </c:ser>
        <c:ser>
          <c:idx val="1"/>
          <c:order val="1"/>
          <c:tx>
            <c:strRef>
              <c:f>Sheet1!$G$2</c:f>
              <c:strCache>
                <c:ptCount val="1"/>
                <c:pt idx="0">
                  <c:v>2016</c:v>
                </c:pt>
              </c:strCache>
            </c:strRef>
          </c:tx>
          <c:spPr>
            <a:solidFill>
              <a:srgbClr val="00B050"/>
            </a:solidFill>
            <a:ln>
              <a:noFill/>
            </a:ln>
            <a:effectLst/>
          </c:spPr>
          <c:invertIfNegative val="0"/>
          <c:cat>
            <c:strRef>
              <c:f>Sheet1!$E$3:$E$7</c:f>
              <c:strCache>
                <c:ptCount val="5"/>
                <c:pt idx="0">
                  <c:v>Asian</c:v>
                </c:pt>
                <c:pt idx="1">
                  <c:v>Black</c:v>
                </c:pt>
                <c:pt idx="2">
                  <c:v>Hispanic</c:v>
                </c:pt>
                <c:pt idx="3">
                  <c:v>Multiple</c:v>
                </c:pt>
                <c:pt idx="4">
                  <c:v>White</c:v>
                </c:pt>
              </c:strCache>
            </c:strRef>
          </c:cat>
          <c:val>
            <c:numRef>
              <c:f>Sheet1!$G$3:$G$7</c:f>
              <c:numCache>
                <c:formatCode>General</c:formatCode>
                <c:ptCount val="5"/>
                <c:pt idx="0">
                  <c:v>66</c:v>
                </c:pt>
                <c:pt idx="1">
                  <c:v>25</c:v>
                </c:pt>
                <c:pt idx="2">
                  <c:v>24</c:v>
                </c:pt>
                <c:pt idx="3">
                  <c:v>36</c:v>
                </c:pt>
                <c:pt idx="4">
                  <c:v>35</c:v>
                </c:pt>
              </c:numCache>
            </c:numRef>
          </c:val>
          <c:extLst>
            <c:ext xmlns:c16="http://schemas.microsoft.com/office/drawing/2014/chart" uri="{C3380CC4-5D6E-409C-BE32-E72D297353CC}">
              <c16:uniqueId val="{00000001-EE09-406E-9E5F-518AB6CD8EDD}"/>
            </c:ext>
          </c:extLst>
        </c:ser>
        <c:ser>
          <c:idx val="2"/>
          <c:order val="2"/>
          <c:tx>
            <c:strRef>
              <c:f>Sheet1!$H$2</c:f>
              <c:strCache>
                <c:ptCount val="1"/>
                <c:pt idx="0">
                  <c:v>2017</c:v>
                </c:pt>
              </c:strCache>
            </c:strRef>
          </c:tx>
          <c:spPr>
            <a:solidFill>
              <a:srgbClr val="7030A0"/>
            </a:solidFill>
            <a:ln>
              <a:noFill/>
            </a:ln>
            <a:effectLst/>
          </c:spPr>
          <c:invertIfNegative val="0"/>
          <c:cat>
            <c:strRef>
              <c:f>Sheet1!$E$3:$E$7</c:f>
              <c:strCache>
                <c:ptCount val="5"/>
                <c:pt idx="0">
                  <c:v>Asian</c:v>
                </c:pt>
                <c:pt idx="1">
                  <c:v>Black</c:v>
                </c:pt>
                <c:pt idx="2">
                  <c:v>Hispanic</c:v>
                </c:pt>
                <c:pt idx="3">
                  <c:v>Multiple</c:v>
                </c:pt>
                <c:pt idx="4">
                  <c:v>White</c:v>
                </c:pt>
              </c:strCache>
            </c:strRef>
          </c:cat>
          <c:val>
            <c:numRef>
              <c:f>Sheet1!$H$3:$H$7</c:f>
              <c:numCache>
                <c:formatCode>General</c:formatCode>
                <c:ptCount val="5"/>
                <c:pt idx="0">
                  <c:v>70</c:v>
                </c:pt>
                <c:pt idx="1">
                  <c:v>24</c:v>
                </c:pt>
                <c:pt idx="2">
                  <c:v>25</c:v>
                </c:pt>
                <c:pt idx="3">
                  <c:v>35</c:v>
                </c:pt>
                <c:pt idx="4">
                  <c:v>37</c:v>
                </c:pt>
              </c:numCache>
            </c:numRef>
          </c:val>
          <c:extLst>
            <c:ext xmlns:c16="http://schemas.microsoft.com/office/drawing/2014/chart" uri="{C3380CC4-5D6E-409C-BE32-E72D297353CC}">
              <c16:uniqueId val="{00000002-EE09-406E-9E5F-518AB6CD8EDD}"/>
            </c:ext>
          </c:extLst>
        </c:ser>
        <c:ser>
          <c:idx val="3"/>
          <c:order val="3"/>
          <c:tx>
            <c:strRef>
              <c:f>Sheet1!$I$2</c:f>
              <c:strCache>
                <c:ptCount val="1"/>
                <c:pt idx="0">
                  <c:v>2018</c:v>
                </c:pt>
              </c:strCache>
            </c:strRef>
          </c:tx>
          <c:spPr>
            <a:solidFill>
              <a:srgbClr val="0070C0"/>
            </a:solidFill>
            <a:ln>
              <a:noFill/>
            </a:ln>
            <a:effectLst/>
          </c:spPr>
          <c:invertIfNegative val="0"/>
          <c:cat>
            <c:strRef>
              <c:f>Sheet1!$E$3:$E$7</c:f>
              <c:strCache>
                <c:ptCount val="5"/>
                <c:pt idx="0">
                  <c:v>Asian</c:v>
                </c:pt>
                <c:pt idx="1">
                  <c:v>Black</c:v>
                </c:pt>
                <c:pt idx="2">
                  <c:v>Hispanic</c:v>
                </c:pt>
                <c:pt idx="3">
                  <c:v>Multiple</c:v>
                </c:pt>
                <c:pt idx="4">
                  <c:v>White</c:v>
                </c:pt>
              </c:strCache>
            </c:strRef>
          </c:cat>
          <c:val>
            <c:numRef>
              <c:f>Sheet1!$I$3:$I$7</c:f>
              <c:numCache>
                <c:formatCode>General</c:formatCode>
                <c:ptCount val="5"/>
                <c:pt idx="0">
                  <c:v>69</c:v>
                </c:pt>
                <c:pt idx="1">
                  <c:v>23</c:v>
                </c:pt>
                <c:pt idx="2">
                  <c:v>22</c:v>
                </c:pt>
                <c:pt idx="3">
                  <c:v>34</c:v>
                </c:pt>
                <c:pt idx="4">
                  <c:v>35</c:v>
                </c:pt>
              </c:numCache>
            </c:numRef>
          </c:val>
          <c:extLst>
            <c:ext xmlns:c16="http://schemas.microsoft.com/office/drawing/2014/chart" uri="{C3380CC4-5D6E-409C-BE32-E72D297353CC}">
              <c16:uniqueId val="{00000003-EE09-406E-9E5F-518AB6CD8EDD}"/>
            </c:ext>
          </c:extLst>
        </c:ser>
        <c:dLbls>
          <c:showLegendKey val="0"/>
          <c:showVal val="0"/>
          <c:showCatName val="0"/>
          <c:showSerName val="0"/>
          <c:showPercent val="0"/>
          <c:showBubbleSize val="0"/>
        </c:dLbls>
        <c:gapWidth val="219"/>
        <c:overlap val="-27"/>
        <c:axId val="372478264"/>
        <c:axId val="372472032"/>
      </c:barChart>
      <c:catAx>
        <c:axId val="372478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472032"/>
        <c:crosses val="autoZero"/>
        <c:auto val="1"/>
        <c:lblAlgn val="ctr"/>
        <c:lblOffset val="100"/>
        <c:noMultiLvlLbl val="0"/>
      </c:catAx>
      <c:valAx>
        <c:axId val="37247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478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2000" dirty="0" smtClean="0">
                <a:latin typeface="Century Gothic" panose="020B0502020202020204" pitchFamily="34" charset="0"/>
              </a:rPr>
              <a:t>Percent Passing</a:t>
            </a:r>
            <a:endParaRPr lang="en-US" sz="20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Sheet1!$F$2</c:f>
              <c:strCache>
                <c:ptCount val="1"/>
                <c:pt idx="0">
                  <c:v>2015</c:v>
                </c:pt>
              </c:strCache>
            </c:strRef>
          </c:tx>
          <c:spPr>
            <a:solidFill>
              <a:schemeClr val="bg1">
                <a:lumMod val="75000"/>
              </a:schemeClr>
            </a:solidFill>
            <a:ln>
              <a:noFill/>
            </a:ln>
            <a:effectLst/>
          </c:spPr>
          <c:invertIfNegative val="0"/>
          <c:cat>
            <c:strRef>
              <c:f>Sheet1!$E$3:$E$7</c:f>
              <c:strCache>
                <c:ptCount val="5"/>
                <c:pt idx="0">
                  <c:v>F/R Lunch</c:v>
                </c:pt>
                <c:pt idx="1">
                  <c:v>504</c:v>
                </c:pt>
                <c:pt idx="2">
                  <c:v>LEP</c:v>
                </c:pt>
                <c:pt idx="3">
                  <c:v>Spec Ed</c:v>
                </c:pt>
                <c:pt idx="4">
                  <c:v>Gen Ed</c:v>
                </c:pt>
              </c:strCache>
            </c:strRef>
          </c:cat>
          <c:val>
            <c:numRef>
              <c:f>Sheet1!$F$3:$F$7</c:f>
              <c:numCache>
                <c:formatCode>General</c:formatCode>
                <c:ptCount val="5"/>
                <c:pt idx="0">
                  <c:v>26</c:v>
                </c:pt>
                <c:pt idx="1">
                  <c:v>30</c:v>
                </c:pt>
                <c:pt idx="2">
                  <c:v>21</c:v>
                </c:pt>
                <c:pt idx="3">
                  <c:v>15</c:v>
                </c:pt>
                <c:pt idx="4">
                  <c:v>42</c:v>
                </c:pt>
              </c:numCache>
            </c:numRef>
          </c:val>
          <c:extLst>
            <c:ext xmlns:c16="http://schemas.microsoft.com/office/drawing/2014/chart" uri="{C3380CC4-5D6E-409C-BE32-E72D297353CC}">
              <c16:uniqueId val="{00000000-F010-4046-AB47-340C7AB39D90}"/>
            </c:ext>
          </c:extLst>
        </c:ser>
        <c:ser>
          <c:idx val="1"/>
          <c:order val="1"/>
          <c:tx>
            <c:strRef>
              <c:f>Sheet1!$G$2</c:f>
              <c:strCache>
                <c:ptCount val="1"/>
                <c:pt idx="0">
                  <c:v>2016</c:v>
                </c:pt>
              </c:strCache>
            </c:strRef>
          </c:tx>
          <c:spPr>
            <a:solidFill>
              <a:srgbClr val="00B050"/>
            </a:solidFill>
            <a:ln>
              <a:noFill/>
            </a:ln>
            <a:effectLst/>
          </c:spPr>
          <c:invertIfNegative val="0"/>
          <c:cat>
            <c:strRef>
              <c:f>Sheet1!$E$3:$E$7</c:f>
              <c:strCache>
                <c:ptCount val="5"/>
                <c:pt idx="0">
                  <c:v>F/R Lunch</c:v>
                </c:pt>
                <c:pt idx="1">
                  <c:v>504</c:v>
                </c:pt>
                <c:pt idx="2">
                  <c:v>LEP</c:v>
                </c:pt>
                <c:pt idx="3">
                  <c:v>Spec Ed</c:v>
                </c:pt>
                <c:pt idx="4">
                  <c:v>Gen Ed</c:v>
                </c:pt>
              </c:strCache>
            </c:strRef>
          </c:cat>
          <c:val>
            <c:numRef>
              <c:f>Sheet1!$G$3:$G$7</c:f>
              <c:numCache>
                <c:formatCode>General</c:formatCode>
                <c:ptCount val="5"/>
                <c:pt idx="0">
                  <c:v>26</c:v>
                </c:pt>
                <c:pt idx="1">
                  <c:v>33</c:v>
                </c:pt>
                <c:pt idx="2">
                  <c:v>13</c:v>
                </c:pt>
                <c:pt idx="3">
                  <c:v>15</c:v>
                </c:pt>
                <c:pt idx="4">
                  <c:v>43</c:v>
                </c:pt>
              </c:numCache>
            </c:numRef>
          </c:val>
          <c:extLst>
            <c:ext xmlns:c16="http://schemas.microsoft.com/office/drawing/2014/chart" uri="{C3380CC4-5D6E-409C-BE32-E72D297353CC}">
              <c16:uniqueId val="{00000001-F010-4046-AB47-340C7AB39D90}"/>
            </c:ext>
          </c:extLst>
        </c:ser>
        <c:ser>
          <c:idx val="2"/>
          <c:order val="2"/>
          <c:tx>
            <c:strRef>
              <c:f>Sheet1!$H$2</c:f>
              <c:strCache>
                <c:ptCount val="1"/>
                <c:pt idx="0">
                  <c:v>2017</c:v>
                </c:pt>
              </c:strCache>
            </c:strRef>
          </c:tx>
          <c:spPr>
            <a:solidFill>
              <a:srgbClr val="7030A0"/>
            </a:solidFill>
            <a:ln>
              <a:noFill/>
            </a:ln>
            <a:effectLst/>
          </c:spPr>
          <c:invertIfNegative val="0"/>
          <c:cat>
            <c:strRef>
              <c:f>Sheet1!$E$3:$E$7</c:f>
              <c:strCache>
                <c:ptCount val="5"/>
                <c:pt idx="0">
                  <c:v>F/R Lunch</c:v>
                </c:pt>
                <c:pt idx="1">
                  <c:v>504</c:v>
                </c:pt>
                <c:pt idx="2">
                  <c:v>LEP</c:v>
                </c:pt>
                <c:pt idx="3">
                  <c:v>Spec Ed</c:v>
                </c:pt>
                <c:pt idx="4">
                  <c:v>Gen Ed</c:v>
                </c:pt>
              </c:strCache>
            </c:strRef>
          </c:cat>
          <c:val>
            <c:numRef>
              <c:f>Sheet1!$H$3:$H$7</c:f>
              <c:numCache>
                <c:formatCode>General</c:formatCode>
                <c:ptCount val="5"/>
                <c:pt idx="0">
                  <c:v>27</c:v>
                </c:pt>
                <c:pt idx="1">
                  <c:v>31</c:v>
                </c:pt>
                <c:pt idx="2">
                  <c:v>19</c:v>
                </c:pt>
                <c:pt idx="3">
                  <c:v>17</c:v>
                </c:pt>
                <c:pt idx="4">
                  <c:v>45</c:v>
                </c:pt>
              </c:numCache>
            </c:numRef>
          </c:val>
          <c:extLst>
            <c:ext xmlns:c16="http://schemas.microsoft.com/office/drawing/2014/chart" uri="{C3380CC4-5D6E-409C-BE32-E72D297353CC}">
              <c16:uniqueId val="{00000002-F010-4046-AB47-340C7AB39D90}"/>
            </c:ext>
          </c:extLst>
        </c:ser>
        <c:ser>
          <c:idx val="3"/>
          <c:order val="3"/>
          <c:tx>
            <c:strRef>
              <c:f>Sheet1!$I$2</c:f>
              <c:strCache>
                <c:ptCount val="1"/>
                <c:pt idx="0">
                  <c:v>2018</c:v>
                </c:pt>
              </c:strCache>
            </c:strRef>
          </c:tx>
          <c:spPr>
            <a:solidFill>
              <a:srgbClr val="0070C0"/>
            </a:solidFill>
            <a:ln>
              <a:noFill/>
            </a:ln>
            <a:effectLst/>
          </c:spPr>
          <c:invertIfNegative val="0"/>
          <c:cat>
            <c:strRef>
              <c:f>Sheet1!$E$3:$E$7</c:f>
              <c:strCache>
                <c:ptCount val="5"/>
                <c:pt idx="0">
                  <c:v>F/R Lunch</c:v>
                </c:pt>
                <c:pt idx="1">
                  <c:v>504</c:v>
                </c:pt>
                <c:pt idx="2">
                  <c:v>LEP</c:v>
                </c:pt>
                <c:pt idx="3">
                  <c:v>Spec Ed</c:v>
                </c:pt>
                <c:pt idx="4">
                  <c:v>Gen Ed</c:v>
                </c:pt>
              </c:strCache>
            </c:strRef>
          </c:cat>
          <c:val>
            <c:numRef>
              <c:f>Sheet1!$I$3:$I$7</c:f>
              <c:numCache>
                <c:formatCode>General</c:formatCode>
                <c:ptCount val="5"/>
                <c:pt idx="0">
                  <c:v>25</c:v>
                </c:pt>
                <c:pt idx="1">
                  <c:v>23</c:v>
                </c:pt>
                <c:pt idx="2">
                  <c:v>18</c:v>
                </c:pt>
                <c:pt idx="3">
                  <c:v>15</c:v>
                </c:pt>
                <c:pt idx="4">
                  <c:v>43</c:v>
                </c:pt>
              </c:numCache>
            </c:numRef>
          </c:val>
          <c:extLst>
            <c:ext xmlns:c16="http://schemas.microsoft.com/office/drawing/2014/chart" uri="{C3380CC4-5D6E-409C-BE32-E72D297353CC}">
              <c16:uniqueId val="{00000003-F010-4046-AB47-340C7AB39D90}"/>
            </c:ext>
          </c:extLst>
        </c:ser>
        <c:dLbls>
          <c:showLegendKey val="0"/>
          <c:showVal val="0"/>
          <c:showCatName val="0"/>
          <c:showSerName val="0"/>
          <c:showPercent val="0"/>
          <c:showBubbleSize val="0"/>
        </c:dLbls>
        <c:gapWidth val="219"/>
        <c:overlap val="-27"/>
        <c:axId val="309513480"/>
        <c:axId val="309514464"/>
      </c:barChart>
      <c:catAx>
        <c:axId val="30951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514464"/>
        <c:crosses val="autoZero"/>
        <c:auto val="1"/>
        <c:lblAlgn val="ctr"/>
        <c:lblOffset val="100"/>
        <c:noMultiLvlLbl val="0"/>
      </c:catAx>
      <c:valAx>
        <c:axId val="309514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513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2000" dirty="0" smtClean="0">
                <a:latin typeface="Century Gothic" panose="020B0502020202020204" pitchFamily="34" charset="0"/>
              </a:rPr>
              <a:t>English Language Arts</a:t>
            </a:r>
            <a:endParaRPr lang="en-US" sz="20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Sheet1!$G$2</c:f>
              <c:strCache>
                <c:ptCount val="1"/>
                <c:pt idx="0">
                  <c:v>2015</c:v>
                </c:pt>
              </c:strCache>
            </c:strRef>
          </c:tx>
          <c:spPr>
            <a:solidFill>
              <a:schemeClr val="bg1">
                <a:lumMod val="75000"/>
              </a:schemeClr>
            </a:solidFill>
            <a:ln>
              <a:noFill/>
            </a:ln>
            <a:effectLst/>
          </c:spPr>
          <c:invertIfNegative val="0"/>
          <c:cat>
            <c:strRef>
              <c:f>Sheet1!$F$3:$F$4</c:f>
              <c:strCache>
                <c:ptCount val="2"/>
                <c:pt idx="0">
                  <c:v>Female</c:v>
                </c:pt>
                <c:pt idx="1">
                  <c:v>Male</c:v>
                </c:pt>
              </c:strCache>
            </c:strRef>
          </c:cat>
          <c:val>
            <c:numRef>
              <c:f>Sheet1!$G$3:$G$4</c:f>
              <c:numCache>
                <c:formatCode>General</c:formatCode>
                <c:ptCount val="2"/>
                <c:pt idx="0">
                  <c:v>59</c:v>
                </c:pt>
                <c:pt idx="1">
                  <c:v>41</c:v>
                </c:pt>
              </c:numCache>
            </c:numRef>
          </c:val>
          <c:extLst>
            <c:ext xmlns:c16="http://schemas.microsoft.com/office/drawing/2014/chart" uri="{C3380CC4-5D6E-409C-BE32-E72D297353CC}">
              <c16:uniqueId val="{00000000-53F5-4A38-BA47-2E84C19D80F3}"/>
            </c:ext>
          </c:extLst>
        </c:ser>
        <c:ser>
          <c:idx val="1"/>
          <c:order val="1"/>
          <c:tx>
            <c:strRef>
              <c:f>Sheet1!$H$2</c:f>
              <c:strCache>
                <c:ptCount val="1"/>
                <c:pt idx="0">
                  <c:v>2016</c:v>
                </c:pt>
              </c:strCache>
            </c:strRef>
          </c:tx>
          <c:spPr>
            <a:solidFill>
              <a:srgbClr val="00B050"/>
            </a:solidFill>
            <a:ln>
              <a:noFill/>
            </a:ln>
            <a:effectLst/>
          </c:spPr>
          <c:invertIfNegative val="0"/>
          <c:cat>
            <c:strRef>
              <c:f>Sheet1!$F$3:$F$4</c:f>
              <c:strCache>
                <c:ptCount val="2"/>
                <c:pt idx="0">
                  <c:v>Female</c:v>
                </c:pt>
                <c:pt idx="1">
                  <c:v>Male</c:v>
                </c:pt>
              </c:strCache>
            </c:strRef>
          </c:cat>
          <c:val>
            <c:numRef>
              <c:f>Sheet1!$H$3:$H$4</c:f>
              <c:numCache>
                <c:formatCode>General</c:formatCode>
                <c:ptCount val="2"/>
                <c:pt idx="0">
                  <c:v>57</c:v>
                </c:pt>
                <c:pt idx="1">
                  <c:v>43</c:v>
                </c:pt>
              </c:numCache>
            </c:numRef>
          </c:val>
          <c:extLst>
            <c:ext xmlns:c16="http://schemas.microsoft.com/office/drawing/2014/chart" uri="{C3380CC4-5D6E-409C-BE32-E72D297353CC}">
              <c16:uniqueId val="{00000001-53F5-4A38-BA47-2E84C19D80F3}"/>
            </c:ext>
          </c:extLst>
        </c:ser>
        <c:ser>
          <c:idx val="2"/>
          <c:order val="2"/>
          <c:tx>
            <c:strRef>
              <c:f>Sheet1!$I$2</c:f>
              <c:strCache>
                <c:ptCount val="1"/>
                <c:pt idx="0">
                  <c:v>2017</c:v>
                </c:pt>
              </c:strCache>
            </c:strRef>
          </c:tx>
          <c:spPr>
            <a:solidFill>
              <a:srgbClr val="7030A0"/>
            </a:solidFill>
            <a:ln>
              <a:noFill/>
            </a:ln>
            <a:effectLst/>
          </c:spPr>
          <c:invertIfNegative val="0"/>
          <c:cat>
            <c:strRef>
              <c:f>Sheet1!$F$3:$F$4</c:f>
              <c:strCache>
                <c:ptCount val="2"/>
                <c:pt idx="0">
                  <c:v>Female</c:v>
                </c:pt>
                <c:pt idx="1">
                  <c:v>Male</c:v>
                </c:pt>
              </c:strCache>
            </c:strRef>
          </c:cat>
          <c:val>
            <c:numRef>
              <c:f>Sheet1!$I$3:$I$4</c:f>
              <c:numCache>
                <c:formatCode>General</c:formatCode>
                <c:ptCount val="2"/>
                <c:pt idx="0">
                  <c:v>59</c:v>
                </c:pt>
                <c:pt idx="1">
                  <c:v>44</c:v>
                </c:pt>
              </c:numCache>
            </c:numRef>
          </c:val>
          <c:extLst>
            <c:ext xmlns:c16="http://schemas.microsoft.com/office/drawing/2014/chart" uri="{C3380CC4-5D6E-409C-BE32-E72D297353CC}">
              <c16:uniqueId val="{00000002-53F5-4A38-BA47-2E84C19D80F3}"/>
            </c:ext>
          </c:extLst>
        </c:ser>
        <c:ser>
          <c:idx val="3"/>
          <c:order val="3"/>
          <c:tx>
            <c:strRef>
              <c:f>Sheet1!$J$2</c:f>
              <c:strCache>
                <c:ptCount val="1"/>
                <c:pt idx="0">
                  <c:v>2018</c:v>
                </c:pt>
              </c:strCache>
            </c:strRef>
          </c:tx>
          <c:spPr>
            <a:solidFill>
              <a:srgbClr val="0070C0"/>
            </a:solidFill>
            <a:ln>
              <a:noFill/>
            </a:ln>
            <a:effectLst/>
          </c:spPr>
          <c:invertIfNegative val="0"/>
          <c:cat>
            <c:strRef>
              <c:f>Sheet1!$F$3:$F$4</c:f>
              <c:strCache>
                <c:ptCount val="2"/>
                <c:pt idx="0">
                  <c:v>Female</c:v>
                </c:pt>
                <c:pt idx="1">
                  <c:v>Male</c:v>
                </c:pt>
              </c:strCache>
            </c:strRef>
          </c:cat>
          <c:val>
            <c:numRef>
              <c:f>Sheet1!$J$3:$J$4</c:f>
              <c:numCache>
                <c:formatCode>General</c:formatCode>
                <c:ptCount val="2"/>
                <c:pt idx="0">
                  <c:v>64</c:v>
                </c:pt>
                <c:pt idx="1">
                  <c:v>44</c:v>
                </c:pt>
              </c:numCache>
            </c:numRef>
          </c:val>
          <c:extLst>
            <c:ext xmlns:c16="http://schemas.microsoft.com/office/drawing/2014/chart" uri="{C3380CC4-5D6E-409C-BE32-E72D297353CC}">
              <c16:uniqueId val="{00000003-53F5-4A38-BA47-2E84C19D80F3}"/>
            </c:ext>
          </c:extLst>
        </c:ser>
        <c:dLbls>
          <c:showLegendKey val="0"/>
          <c:showVal val="0"/>
          <c:showCatName val="0"/>
          <c:showSerName val="0"/>
          <c:showPercent val="0"/>
          <c:showBubbleSize val="0"/>
        </c:dLbls>
        <c:gapWidth val="219"/>
        <c:overlap val="-27"/>
        <c:axId val="309630336"/>
        <c:axId val="309634272"/>
      </c:barChart>
      <c:catAx>
        <c:axId val="30963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634272"/>
        <c:crosses val="autoZero"/>
        <c:auto val="1"/>
        <c:lblAlgn val="ctr"/>
        <c:lblOffset val="100"/>
        <c:noMultiLvlLbl val="0"/>
      </c:catAx>
      <c:valAx>
        <c:axId val="30963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63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5743"/>
          </a:xfrm>
          <a:prstGeom prst="rect">
            <a:avLst/>
          </a:prstGeom>
        </p:spPr>
        <p:txBody>
          <a:bodyPr vert="horz" lIns="88126" tIns="44064" rIns="88126" bIns="44064" rtlCol="0"/>
          <a:lstStyle>
            <a:lvl1pPr algn="l">
              <a:defRPr sz="1200"/>
            </a:lvl1pPr>
          </a:lstStyle>
          <a:p>
            <a:endParaRPr lang="en-US" dirty="0"/>
          </a:p>
        </p:txBody>
      </p:sp>
      <p:sp>
        <p:nvSpPr>
          <p:cNvPr id="3" name="Date Placeholder 2"/>
          <p:cNvSpPr>
            <a:spLocks noGrp="1"/>
          </p:cNvSpPr>
          <p:nvPr>
            <p:ph type="dt" sz="quarter" idx="1"/>
          </p:nvPr>
        </p:nvSpPr>
        <p:spPr>
          <a:xfrm>
            <a:off x="3970734" y="1"/>
            <a:ext cx="3038145" cy="465743"/>
          </a:xfrm>
          <a:prstGeom prst="rect">
            <a:avLst/>
          </a:prstGeom>
        </p:spPr>
        <p:txBody>
          <a:bodyPr vert="horz" lIns="88126" tIns="44064" rIns="88126" bIns="44064" rtlCol="0"/>
          <a:lstStyle>
            <a:lvl1pPr algn="r">
              <a:defRPr sz="1200"/>
            </a:lvl1pPr>
          </a:lstStyle>
          <a:p>
            <a:fld id="{31461BDF-AE04-4FBF-B4B6-1CE02ADDFA11}" type="datetimeFigureOut">
              <a:rPr lang="en-US" smtClean="0"/>
              <a:t>10/21/2018</a:t>
            </a:fld>
            <a:endParaRPr lang="en-US" dirty="0"/>
          </a:p>
        </p:txBody>
      </p:sp>
      <p:sp>
        <p:nvSpPr>
          <p:cNvPr id="4" name="Footer Placeholder 3"/>
          <p:cNvSpPr>
            <a:spLocks noGrp="1"/>
          </p:cNvSpPr>
          <p:nvPr>
            <p:ph type="ftr" sz="quarter" idx="2"/>
          </p:nvPr>
        </p:nvSpPr>
        <p:spPr>
          <a:xfrm>
            <a:off x="1" y="8830658"/>
            <a:ext cx="3038145" cy="465742"/>
          </a:xfrm>
          <a:prstGeom prst="rect">
            <a:avLst/>
          </a:prstGeom>
        </p:spPr>
        <p:txBody>
          <a:bodyPr vert="horz" lIns="88126" tIns="44064" rIns="88126" bIns="440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26" tIns="44064" rIns="88126" bIns="44064" rtlCol="0" anchor="b"/>
          <a:lstStyle>
            <a:lvl1pPr algn="r">
              <a:defRPr sz="1200"/>
            </a:lvl1pPr>
          </a:lstStyle>
          <a:p>
            <a:fld id="{7C896DBB-BBCE-4A75-8097-E1A16C7D754D}" type="slidenum">
              <a:rPr lang="en-US" smtClean="0"/>
              <a:t>‹#›</a:t>
            </a:fld>
            <a:endParaRPr lang="en-US" dirty="0"/>
          </a:p>
        </p:txBody>
      </p:sp>
    </p:spTree>
    <p:extLst>
      <p:ext uri="{BB962C8B-B14F-4D97-AF65-F5344CB8AC3E}">
        <p14:creationId xmlns:p14="http://schemas.microsoft.com/office/powerpoint/2010/main" val="222355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58" tIns="46580" rIns="93158" bIns="46580" rtlCol="0"/>
          <a:lstStyle>
            <a:lvl1pPr algn="r">
              <a:defRPr sz="1300"/>
            </a:lvl1pPr>
          </a:lstStyle>
          <a:p>
            <a:fld id="{2FCE2C89-B6B3-48F7-90BB-31E192DD84AD}" type="datetimeFigureOut">
              <a:rPr lang="en-US" smtClean="0"/>
              <a:t>10/21/2018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8" tIns="46580" rIns="93158" bIns="4658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58" tIns="46580" rIns="93158"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58" tIns="46580" rIns="93158" bIns="46580" rtlCol="0" anchor="b"/>
          <a:lstStyle>
            <a:lvl1pPr algn="r">
              <a:defRPr sz="1300"/>
            </a:lvl1pPr>
          </a:lstStyle>
          <a:p>
            <a:fld id="{20C10AB0-3F41-4D52-8CC4-F042F0520F9C}" type="slidenum">
              <a:rPr lang="en-US" smtClean="0"/>
              <a:t>‹#›</a:t>
            </a:fld>
            <a:endParaRPr lang="en-US" dirty="0"/>
          </a:p>
        </p:txBody>
      </p:sp>
    </p:spTree>
    <p:extLst>
      <p:ext uri="{BB962C8B-B14F-4D97-AF65-F5344CB8AC3E}">
        <p14:creationId xmlns:p14="http://schemas.microsoft.com/office/powerpoint/2010/main" val="243282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1</a:t>
            </a:fld>
            <a:endParaRPr lang="en-US" dirty="0"/>
          </a:p>
        </p:txBody>
      </p:sp>
    </p:spTree>
    <p:extLst>
      <p:ext uri="{BB962C8B-B14F-4D97-AF65-F5344CB8AC3E}">
        <p14:creationId xmlns:p14="http://schemas.microsoft.com/office/powerpoint/2010/main" val="1210156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58</a:t>
            </a:fld>
            <a:endParaRPr lang="en-US" dirty="0"/>
          </a:p>
        </p:txBody>
      </p:sp>
    </p:spTree>
    <p:extLst>
      <p:ext uri="{BB962C8B-B14F-4D97-AF65-F5344CB8AC3E}">
        <p14:creationId xmlns:p14="http://schemas.microsoft.com/office/powerpoint/2010/main" val="4106835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59</a:t>
            </a:fld>
            <a:endParaRPr lang="en-US" dirty="0"/>
          </a:p>
        </p:txBody>
      </p:sp>
    </p:spTree>
    <p:extLst>
      <p:ext uri="{BB962C8B-B14F-4D97-AF65-F5344CB8AC3E}">
        <p14:creationId xmlns:p14="http://schemas.microsoft.com/office/powerpoint/2010/main" val="128102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60</a:t>
            </a:fld>
            <a:endParaRPr lang="en-US" dirty="0"/>
          </a:p>
        </p:txBody>
      </p:sp>
    </p:spTree>
    <p:extLst>
      <p:ext uri="{BB962C8B-B14F-4D97-AF65-F5344CB8AC3E}">
        <p14:creationId xmlns:p14="http://schemas.microsoft.com/office/powerpoint/2010/main" val="350256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64</a:t>
            </a:fld>
            <a:endParaRPr lang="en-US" dirty="0"/>
          </a:p>
        </p:txBody>
      </p:sp>
    </p:spTree>
    <p:extLst>
      <p:ext uri="{BB962C8B-B14F-4D97-AF65-F5344CB8AC3E}">
        <p14:creationId xmlns:p14="http://schemas.microsoft.com/office/powerpoint/2010/main" val="1569115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65</a:t>
            </a:fld>
            <a:endParaRPr lang="en-US" dirty="0"/>
          </a:p>
        </p:txBody>
      </p:sp>
    </p:spTree>
    <p:extLst>
      <p:ext uri="{BB962C8B-B14F-4D97-AF65-F5344CB8AC3E}">
        <p14:creationId xmlns:p14="http://schemas.microsoft.com/office/powerpoint/2010/main" val="424533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2</a:t>
            </a:fld>
            <a:endParaRPr lang="en-US" dirty="0"/>
          </a:p>
        </p:txBody>
      </p:sp>
    </p:spTree>
    <p:extLst>
      <p:ext uri="{BB962C8B-B14F-4D97-AF65-F5344CB8AC3E}">
        <p14:creationId xmlns:p14="http://schemas.microsoft.com/office/powerpoint/2010/main" val="39225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3</a:t>
            </a:fld>
            <a:endParaRPr lang="en-US" dirty="0"/>
          </a:p>
        </p:txBody>
      </p:sp>
    </p:spTree>
    <p:extLst>
      <p:ext uri="{BB962C8B-B14F-4D97-AF65-F5344CB8AC3E}">
        <p14:creationId xmlns:p14="http://schemas.microsoft.com/office/powerpoint/2010/main" val="297218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4</a:t>
            </a:fld>
            <a:endParaRPr lang="en-US" dirty="0"/>
          </a:p>
        </p:txBody>
      </p:sp>
    </p:spTree>
    <p:extLst>
      <p:ext uri="{BB962C8B-B14F-4D97-AF65-F5344CB8AC3E}">
        <p14:creationId xmlns:p14="http://schemas.microsoft.com/office/powerpoint/2010/main" val="342664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5</a:t>
            </a:fld>
            <a:endParaRPr lang="en-US" dirty="0"/>
          </a:p>
        </p:txBody>
      </p:sp>
    </p:spTree>
    <p:extLst>
      <p:ext uri="{BB962C8B-B14F-4D97-AF65-F5344CB8AC3E}">
        <p14:creationId xmlns:p14="http://schemas.microsoft.com/office/powerpoint/2010/main" val="124860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6</a:t>
            </a:fld>
            <a:endParaRPr lang="en-US" dirty="0"/>
          </a:p>
        </p:txBody>
      </p:sp>
    </p:spTree>
    <p:extLst>
      <p:ext uri="{BB962C8B-B14F-4D97-AF65-F5344CB8AC3E}">
        <p14:creationId xmlns:p14="http://schemas.microsoft.com/office/powerpoint/2010/main" val="224002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52</a:t>
            </a:fld>
            <a:endParaRPr lang="en-US" dirty="0"/>
          </a:p>
        </p:txBody>
      </p:sp>
    </p:spTree>
    <p:extLst>
      <p:ext uri="{BB962C8B-B14F-4D97-AF65-F5344CB8AC3E}">
        <p14:creationId xmlns:p14="http://schemas.microsoft.com/office/powerpoint/2010/main" val="196396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54</a:t>
            </a:fld>
            <a:endParaRPr lang="en-US" dirty="0"/>
          </a:p>
        </p:txBody>
      </p:sp>
    </p:spTree>
    <p:extLst>
      <p:ext uri="{BB962C8B-B14F-4D97-AF65-F5344CB8AC3E}">
        <p14:creationId xmlns:p14="http://schemas.microsoft.com/office/powerpoint/2010/main" val="82809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55</a:t>
            </a:fld>
            <a:endParaRPr lang="en-US"/>
          </a:p>
        </p:txBody>
      </p:sp>
    </p:spTree>
    <p:extLst>
      <p:ext uri="{BB962C8B-B14F-4D97-AF65-F5344CB8AC3E}">
        <p14:creationId xmlns:p14="http://schemas.microsoft.com/office/powerpoint/2010/main" val="538701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67319E4-F3AE-49FB-A4EA-DA6DABE28C1C}" type="datetimeFigureOut">
              <a:rPr lang="en-US" smtClean="0"/>
              <a:t>10/21/2018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722D65C-1663-47AC-896D-5D9683B839B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7319E4-F3AE-49FB-A4EA-DA6DABE28C1C}" type="datetimeFigureOut">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22D65C-1663-47AC-896D-5D9683B839B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7319E4-F3AE-49FB-A4EA-DA6DABE28C1C}" type="datetimeFigureOut">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22D65C-1663-47AC-896D-5D9683B839B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7319E4-F3AE-49FB-A4EA-DA6DABE28C1C}" type="datetimeFigureOut">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22D65C-1663-47AC-896D-5D9683B839BC}" type="slidenum">
              <a:rPr lang="en-US" smtClean="0"/>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67319E4-F3AE-49FB-A4EA-DA6DABE28C1C}" type="datetimeFigureOut">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22D65C-1663-47AC-896D-5D9683B839BC}"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7319E4-F3AE-49FB-A4EA-DA6DABE28C1C}" type="datetimeFigureOut">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22D65C-1663-47AC-896D-5D9683B839BC}" type="slidenum">
              <a:rPr lang="en-US" smtClean="0"/>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67319E4-F3AE-49FB-A4EA-DA6DABE28C1C}" type="datetimeFigureOut">
              <a:rPr lang="en-US" smtClean="0"/>
              <a:t>10/21/2018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22D65C-1663-47AC-896D-5D9683B839B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7319E4-F3AE-49FB-A4EA-DA6DABE28C1C}" type="datetimeFigureOut">
              <a:rPr lang="en-US" smtClean="0"/>
              <a:t>10/21/2018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22D65C-1663-47AC-896D-5D9683B839BC}" type="slidenum">
              <a:rPr lang="en-US" smtClean="0"/>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319E4-F3AE-49FB-A4EA-DA6DABE28C1C}" type="datetimeFigureOut">
              <a:rPr lang="en-US" smtClean="0"/>
              <a:t>10/21/2018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22D65C-1663-47AC-896D-5D9683B839B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67319E4-F3AE-49FB-A4EA-DA6DABE28C1C}" type="datetimeFigureOut">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22D65C-1663-47AC-896D-5D9683B839B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67319E4-F3AE-49FB-A4EA-DA6DABE28C1C}" type="datetimeFigureOut">
              <a:rPr lang="en-US" smtClean="0"/>
              <a:t>10/21/2018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722D65C-1663-47AC-896D-5D9683B839BC}"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7319E4-F3AE-49FB-A4EA-DA6DABE28C1C}" type="datetimeFigureOut">
              <a:rPr lang="en-US" smtClean="0"/>
              <a:t>10/21/2018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722D65C-1663-47AC-896D-5D9683B839B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t7EylWSld40&amp;feature=youtu.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sayrevillek12.net/common/pages/DisplayFile.aspx?itemId=54544553" TargetMode="External"/><Relationship Id="rId4" Type="http://schemas.openxmlformats.org/officeDocument/2006/relationships/hyperlink" Target="http://www.sayrevillek12.net/common/pages/DisplayFile.aspx?itemId=5406306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57400"/>
            <a:ext cx="8001000" cy="1829761"/>
          </a:xfrm>
        </p:spPr>
        <p:txBody>
          <a:bodyPr>
            <a:normAutofit fontScale="90000"/>
          </a:bodyPr>
          <a:lstStyle/>
          <a:p>
            <a:pPr algn="ctr"/>
            <a:r>
              <a:rPr lang="en-US" dirty="0" smtClean="0"/>
              <a:t>Sayreville Board of Education Business Meeting</a:t>
            </a:r>
            <a:endParaRPr lang="en-US" dirty="0"/>
          </a:p>
        </p:txBody>
      </p:sp>
      <p:sp>
        <p:nvSpPr>
          <p:cNvPr id="5" name="Subtitle 4"/>
          <p:cNvSpPr>
            <a:spLocks noGrp="1"/>
          </p:cNvSpPr>
          <p:nvPr>
            <p:ph type="subTitle" idx="1"/>
          </p:nvPr>
        </p:nvSpPr>
        <p:spPr>
          <a:xfrm>
            <a:off x="685800" y="3733800"/>
            <a:ext cx="7772400" cy="2514601"/>
          </a:xfrm>
        </p:spPr>
        <p:txBody>
          <a:bodyPr>
            <a:normAutofit/>
          </a:bodyPr>
          <a:lstStyle/>
          <a:p>
            <a:pPr algn="ctr"/>
            <a:r>
              <a:rPr lang="en-US" dirty="0" smtClean="0"/>
              <a:t>Tuesday, October 16, 2018</a:t>
            </a:r>
          </a:p>
          <a:p>
            <a:pPr algn="ctr"/>
            <a:r>
              <a:rPr lang="en-US" dirty="0" smtClean="0">
                <a:hlinkClick r:id="rId3"/>
              </a:rPr>
              <a:t>See </a:t>
            </a:r>
            <a:r>
              <a:rPr lang="en-US" dirty="0" smtClean="0">
                <a:hlinkClick r:id="rId3"/>
              </a:rPr>
              <a:t>the video</a:t>
            </a:r>
            <a:r>
              <a:rPr lang="en-US" dirty="0" smtClean="0"/>
              <a:t>.</a:t>
            </a:r>
          </a:p>
          <a:p>
            <a:pPr algn="ctr"/>
            <a:r>
              <a:rPr lang="en-US" dirty="0" smtClean="0">
                <a:hlinkClick r:id="rId4"/>
              </a:rPr>
              <a:t>See the Agenda</a:t>
            </a:r>
            <a:endParaRPr lang="en-US" dirty="0" smtClean="0"/>
          </a:p>
          <a:p>
            <a:pPr algn="ctr"/>
            <a:endParaRPr lang="en-US" dirty="0" smtClean="0"/>
          </a:p>
          <a:p>
            <a:pPr algn="ctr"/>
            <a:r>
              <a:rPr lang="en-US" dirty="0" smtClean="0">
                <a:hlinkClick r:id="rId5"/>
              </a:rPr>
              <a:t>See the </a:t>
            </a:r>
            <a:r>
              <a:rPr lang="en-US" dirty="0" err="1" smtClean="0">
                <a:hlinkClick r:id="rId5"/>
              </a:rPr>
              <a:t>Addednum</a:t>
            </a:r>
            <a:endParaRPr lang="en-US" dirty="0"/>
          </a:p>
        </p:txBody>
      </p:sp>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a:off x="152400" y="86138"/>
            <a:ext cx="8763000" cy="2199862"/>
          </a:xfrm>
          <a:prstGeom prst="rect">
            <a:avLst/>
          </a:prstGeom>
        </p:spPr>
      </p:pic>
    </p:spTree>
    <p:extLst>
      <p:ext uri="{BB962C8B-B14F-4D97-AF65-F5344CB8AC3E}">
        <p14:creationId xmlns:p14="http://schemas.microsoft.com/office/powerpoint/2010/main" val="3347237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Purpose – To provide the school community with the current level of thoroughness and efficiency of our educational programs, services, </a:t>
            </a:r>
            <a:r>
              <a:rPr lang="en-US" sz="3200" dirty="0"/>
              <a:t>and </a:t>
            </a:r>
            <a:r>
              <a:rPr lang="en-US" sz="3200" dirty="0" smtClean="0"/>
              <a:t>business operation.</a:t>
            </a:r>
          </a:p>
          <a:p>
            <a:pPr lvl="1"/>
            <a:endParaRPr lang="en-US" sz="2800"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1553747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Autofit/>
          </a:bodyPr>
          <a:lstStyle/>
          <a:p>
            <a:r>
              <a:rPr lang="en-US" sz="2800" dirty="0" smtClean="0"/>
              <a:t>Overview – Dr. Labbe</a:t>
            </a:r>
          </a:p>
          <a:p>
            <a:r>
              <a:rPr lang="en-US" sz="2800" dirty="0"/>
              <a:t>2017-18 Goal </a:t>
            </a:r>
            <a:r>
              <a:rPr lang="en-US" sz="2800" dirty="0" smtClean="0"/>
              <a:t>Achievement &amp; 2018-19 Goals – Dr. Labbe</a:t>
            </a:r>
            <a:endParaRPr lang="en-US" sz="2800" dirty="0"/>
          </a:p>
          <a:p>
            <a:r>
              <a:rPr lang="en-US" sz="2800" dirty="0"/>
              <a:t>Finance and Infrastructure Accomplishments and Goals – Ms. Hill</a:t>
            </a:r>
          </a:p>
          <a:p>
            <a:r>
              <a:rPr lang="en-US" sz="2800" dirty="0"/>
              <a:t>Technology Accomplishments and Goals – Mr. Glock-Molloy</a:t>
            </a:r>
          </a:p>
          <a:p>
            <a:r>
              <a:rPr lang="en-US" sz="2800" dirty="0"/>
              <a:t>Human Resources Accomplishments and Goals – Dr. Aguiles</a:t>
            </a:r>
          </a:p>
          <a:p>
            <a:r>
              <a:rPr lang="en-US" sz="2800" dirty="0"/>
              <a:t>Student Achievement Accomplishments and Goals – Dr. Shediack</a:t>
            </a:r>
          </a:p>
          <a:p>
            <a:endParaRPr lang="en-US" sz="2800" dirty="0"/>
          </a:p>
        </p:txBody>
      </p:sp>
      <p:sp>
        <p:nvSpPr>
          <p:cNvPr id="3" name="Title 2"/>
          <p:cNvSpPr>
            <a:spLocks noGrp="1"/>
          </p:cNvSpPr>
          <p:nvPr>
            <p:ph type="title"/>
          </p:nvPr>
        </p:nvSpPr>
        <p:spPr/>
        <p:txBody>
          <a:bodyPr>
            <a:normAutofit fontScale="90000"/>
          </a:bodyPr>
          <a:lstStyle/>
          <a:p>
            <a:r>
              <a:rPr lang="en-US" dirty="0" smtClean="0"/>
              <a:t>2018 State of the Schools Address</a:t>
            </a:r>
            <a:endParaRPr lang="en-US" dirty="0"/>
          </a:p>
        </p:txBody>
      </p:sp>
    </p:spTree>
    <p:extLst>
      <p:ext uri="{BB962C8B-B14F-4D97-AF65-F5344CB8AC3E}">
        <p14:creationId xmlns:p14="http://schemas.microsoft.com/office/powerpoint/2010/main" val="1656590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6248400"/>
          </a:xfrm>
        </p:spPr>
        <p:txBody>
          <a:bodyPr>
            <a:normAutofit/>
          </a:bodyPr>
          <a:lstStyle/>
          <a:p>
            <a:r>
              <a:rPr lang="en-US" u="sng" dirty="0"/>
              <a:t>FINANCE:</a:t>
            </a:r>
            <a:endParaRPr lang="en-US" dirty="0"/>
          </a:p>
          <a:p>
            <a:pPr lvl="1"/>
            <a:r>
              <a:rPr lang="en-US" dirty="0" smtClean="0"/>
              <a:t>Increase </a:t>
            </a:r>
            <a:r>
              <a:rPr lang="en-US" dirty="0"/>
              <a:t>catering revenue in food services by 4</a:t>
            </a:r>
            <a:r>
              <a:rPr lang="en-US" dirty="0" smtClean="0"/>
              <a:t>%.</a:t>
            </a:r>
          </a:p>
          <a:p>
            <a:pPr lvl="2"/>
            <a:r>
              <a:rPr lang="en-US" b="1" dirty="0" smtClean="0"/>
              <a:t>We increased this by about 21%.</a:t>
            </a:r>
            <a:endParaRPr lang="en-US" b="1" dirty="0"/>
          </a:p>
          <a:p>
            <a:pPr lvl="1"/>
            <a:r>
              <a:rPr lang="en-US" dirty="0"/>
              <a:t>Add funds to the maintenance reserve account annually by generating advertising revenue through the district website and other mediums</a:t>
            </a:r>
            <a:r>
              <a:rPr lang="en-US" dirty="0" smtClean="0"/>
              <a:t>.</a:t>
            </a:r>
          </a:p>
          <a:p>
            <a:pPr lvl="2"/>
            <a:r>
              <a:rPr lang="en-US" b="1" dirty="0" smtClean="0"/>
              <a:t>We sold website and bus advertisements</a:t>
            </a:r>
            <a:endParaRPr lang="en-US" b="1" dirty="0"/>
          </a:p>
          <a:p>
            <a:pPr lvl="1"/>
            <a:r>
              <a:rPr lang="en-US" dirty="0"/>
              <a:t>Increase the amount of money in capital reserve by June 30, 2018 in order to fund the following capital improvement projects: Refurbishing of Boys and Girls Locker Rooms at the Sayreville Middle School and the completion of the Truman School Partition C-7</a:t>
            </a:r>
            <a:r>
              <a:rPr lang="en-US" dirty="0" smtClean="0"/>
              <a:t>.</a:t>
            </a:r>
          </a:p>
          <a:p>
            <a:pPr lvl="2"/>
            <a:r>
              <a:rPr lang="en-US" b="1" dirty="0" smtClean="0"/>
              <a:t>We transferred </a:t>
            </a:r>
            <a:r>
              <a:rPr lang="en-US" b="1" dirty="0"/>
              <a:t>up </a:t>
            </a:r>
            <a:r>
              <a:rPr lang="en-US" b="1"/>
              <a:t>to </a:t>
            </a:r>
            <a:r>
              <a:rPr lang="en-US" b="1" smtClean="0"/>
              <a:t>$1,000,000 </a:t>
            </a:r>
            <a:r>
              <a:rPr lang="en-US" b="1" dirty="0"/>
              <a:t>in the Capital Reserve Fund and $1,000,000 in the Maintenance Reserve Fund in </a:t>
            </a:r>
            <a:r>
              <a:rPr lang="en-US" b="1" dirty="0" smtClean="0"/>
              <a:t>June.</a:t>
            </a:r>
            <a:endParaRPr lang="en-US" b="1" dirty="0"/>
          </a:p>
        </p:txBody>
      </p:sp>
      <p:sp>
        <p:nvSpPr>
          <p:cNvPr id="3" name="Title 2"/>
          <p:cNvSpPr>
            <a:spLocks noGrp="1"/>
          </p:cNvSpPr>
          <p:nvPr>
            <p:ph type="title"/>
          </p:nvPr>
        </p:nvSpPr>
        <p:spPr>
          <a:xfrm>
            <a:off x="0" y="-152400"/>
            <a:ext cx="8229600" cy="762000"/>
          </a:xfrm>
        </p:spPr>
        <p:txBody>
          <a:bodyPr/>
          <a:lstStyle/>
          <a:p>
            <a:r>
              <a:rPr lang="en-US" dirty="0" smtClean="0"/>
              <a:t>2017-18 Goals</a:t>
            </a:r>
            <a:endParaRPr lang="en-US" dirty="0"/>
          </a:p>
        </p:txBody>
      </p:sp>
    </p:spTree>
    <p:extLst>
      <p:ext uri="{BB962C8B-B14F-4D97-AF65-F5344CB8AC3E}">
        <p14:creationId xmlns:p14="http://schemas.microsoft.com/office/powerpoint/2010/main" val="1129854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 y="26670"/>
            <a:ext cx="9109710" cy="6831330"/>
          </a:xfrm>
        </p:spPr>
        <p:txBody>
          <a:bodyPr>
            <a:normAutofit/>
          </a:bodyPr>
          <a:lstStyle/>
          <a:p>
            <a:r>
              <a:rPr lang="en-US" u="sng" dirty="0"/>
              <a:t>FACILITIES:</a:t>
            </a:r>
            <a:endParaRPr lang="en-US" dirty="0"/>
          </a:p>
          <a:p>
            <a:pPr lvl="1"/>
            <a:r>
              <a:rPr lang="en-US" dirty="0" smtClean="0"/>
              <a:t>Complete </a:t>
            </a:r>
            <a:r>
              <a:rPr lang="en-US" dirty="0"/>
              <a:t>Phase 2 of the </a:t>
            </a:r>
            <a:r>
              <a:rPr lang="en-US" dirty="0" err="1"/>
              <a:t>Arleth</a:t>
            </a:r>
            <a:r>
              <a:rPr lang="en-US" dirty="0"/>
              <a:t> Window Project</a:t>
            </a:r>
            <a:r>
              <a:rPr lang="en-US" dirty="0" smtClean="0"/>
              <a:t>.</a:t>
            </a:r>
          </a:p>
          <a:p>
            <a:pPr lvl="2"/>
            <a:r>
              <a:rPr lang="en-US" b="1" dirty="0" smtClean="0"/>
              <a:t>Is scheduled to be finished prior to the end of the school year.</a:t>
            </a:r>
            <a:endParaRPr lang="en-US" b="1" dirty="0"/>
          </a:p>
          <a:p>
            <a:pPr lvl="1"/>
            <a:r>
              <a:rPr lang="en-US" dirty="0"/>
              <a:t>Resurface the high school turf athletic field by August 1, 2018</a:t>
            </a:r>
            <a:r>
              <a:rPr lang="en-US" dirty="0" smtClean="0"/>
              <a:t>.</a:t>
            </a:r>
          </a:p>
          <a:p>
            <a:pPr lvl="2"/>
            <a:r>
              <a:rPr lang="en-US" b="1" dirty="0" smtClean="0"/>
              <a:t>Completed in August</a:t>
            </a:r>
            <a:endParaRPr lang="en-US" b="1" dirty="0"/>
          </a:p>
          <a:p>
            <a:pPr lvl="1"/>
            <a:r>
              <a:rPr lang="en-US" dirty="0"/>
              <a:t>Investigate solutions to renovate the multi-sport area baseball and field hockey field) adjacent to the War Memorial High School Stadium and adopt a recommendation by June 2018</a:t>
            </a:r>
            <a:r>
              <a:rPr lang="en-US" dirty="0" smtClean="0"/>
              <a:t>.</a:t>
            </a:r>
          </a:p>
          <a:p>
            <a:pPr lvl="2"/>
            <a:r>
              <a:rPr lang="en-US" b="1" dirty="0"/>
              <a:t>On May 15th, </a:t>
            </a:r>
            <a:r>
              <a:rPr lang="en-US" b="1" dirty="0" smtClean="0"/>
              <a:t>we met </a:t>
            </a:r>
            <a:r>
              <a:rPr lang="en-US" b="1" dirty="0"/>
              <a:t>with CME to develop a multi-tiered plan to assess the SWMHS Baseball Field </a:t>
            </a:r>
            <a:r>
              <a:rPr lang="en-US" b="1" dirty="0" smtClean="0"/>
              <a:t>drainage. We recently received the findings and recommendations. </a:t>
            </a:r>
            <a:endParaRPr lang="en-US" b="1" dirty="0"/>
          </a:p>
          <a:p>
            <a:endParaRPr lang="en-US" dirty="0"/>
          </a:p>
        </p:txBody>
      </p:sp>
    </p:spTree>
    <p:extLst>
      <p:ext uri="{BB962C8B-B14F-4D97-AF65-F5344CB8AC3E}">
        <p14:creationId xmlns:p14="http://schemas.microsoft.com/office/powerpoint/2010/main" val="2048298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 y="-7620"/>
            <a:ext cx="9109710" cy="6865620"/>
          </a:xfrm>
        </p:spPr>
        <p:txBody>
          <a:bodyPr>
            <a:normAutofit/>
          </a:bodyPr>
          <a:lstStyle/>
          <a:p>
            <a:r>
              <a:rPr lang="en-US" sz="1800" u="sng" dirty="0"/>
              <a:t>TECHNOLOGY:</a:t>
            </a:r>
            <a:endParaRPr lang="en-US" sz="1800" dirty="0"/>
          </a:p>
          <a:p>
            <a:pPr lvl="1"/>
            <a:r>
              <a:rPr lang="en-US" sz="1800" dirty="0" smtClean="0"/>
              <a:t>Increase </a:t>
            </a:r>
            <a:r>
              <a:rPr lang="en-US" sz="1800" dirty="0"/>
              <a:t>the number of instructional classroom devices in order to implement them on 1:1 ratio in grades 1-3 by end of 2018-2019 budget cycle</a:t>
            </a:r>
            <a:r>
              <a:rPr lang="en-US" sz="1800" dirty="0" smtClean="0"/>
              <a:t>.</a:t>
            </a:r>
          </a:p>
          <a:p>
            <a:pPr lvl="2"/>
            <a:r>
              <a:rPr lang="en-US" sz="1800" b="1" dirty="0" smtClean="0"/>
              <a:t>We achieved a 1:1 ratio in grades K-5 at the beginning of October.</a:t>
            </a:r>
            <a:endParaRPr lang="en-US" sz="1800" b="1" dirty="0"/>
          </a:p>
          <a:p>
            <a:pPr lvl="1"/>
            <a:r>
              <a:rPr lang="en-US" sz="1800" dirty="0"/>
              <a:t>Implement a stakeholder driven annual evaluation, review, and approval process of software systems used in the district by the end of the 2017-2018 school year</a:t>
            </a:r>
            <a:r>
              <a:rPr lang="en-US" sz="1800" dirty="0" smtClean="0"/>
              <a:t>.</a:t>
            </a:r>
          </a:p>
          <a:p>
            <a:pPr lvl="2"/>
            <a:r>
              <a:rPr lang="en-US" sz="1800" b="1" dirty="0" smtClean="0"/>
              <a:t>Has been developed and is being employed.</a:t>
            </a:r>
            <a:endParaRPr lang="en-US" sz="1800" b="1" dirty="0"/>
          </a:p>
          <a:p>
            <a:pPr lvl="1"/>
            <a:r>
              <a:rPr lang="en-US" sz="1800" dirty="0"/>
              <a:t>Continue to make upgrades to Virtual Server infrastructure so that it will be complete by the end of the 2018-2019 school year</a:t>
            </a:r>
            <a:r>
              <a:rPr lang="en-US" sz="1800" dirty="0" smtClean="0"/>
              <a:t>.</a:t>
            </a:r>
          </a:p>
          <a:p>
            <a:pPr lvl="2"/>
            <a:r>
              <a:rPr lang="en-US" sz="1600" b="1" dirty="0" smtClean="0"/>
              <a:t>We purchased and are in the process of installing a new virtual server, switches, and </a:t>
            </a:r>
            <a:r>
              <a:rPr lang="en-US" sz="1600" b="1" dirty="0" err="1" smtClean="0"/>
              <a:t>Wifi</a:t>
            </a:r>
            <a:r>
              <a:rPr lang="en-US" sz="1600" b="1" dirty="0" smtClean="0"/>
              <a:t> access points.</a:t>
            </a:r>
            <a:endParaRPr lang="en-US" sz="1600" b="1" dirty="0"/>
          </a:p>
          <a:p>
            <a:pPr lvl="1"/>
            <a:r>
              <a:rPr lang="en-US" sz="1800" dirty="0"/>
              <a:t>Increase targeted technology training programs aligned to district initiatives within Sayreville University starting in the 2017-2018 school year</a:t>
            </a:r>
            <a:r>
              <a:rPr lang="en-US" sz="1800" dirty="0" smtClean="0"/>
              <a:t>.</a:t>
            </a:r>
          </a:p>
          <a:p>
            <a:pPr lvl="2"/>
            <a:r>
              <a:rPr lang="en-US" sz="1600" b="1" dirty="0" smtClean="0"/>
              <a:t>Provided a number of targeted trainings, particular introductory training for the new </a:t>
            </a:r>
            <a:r>
              <a:rPr lang="en-US" sz="1600" b="1" dirty="0" err="1" smtClean="0"/>
              <a:t>Oncourse</a:t>
            </a:r>
            <a:r>
              <a:rPr lang="en-US" sz="1600" b="1" dirty="0" smtClean="0"/>
              <a:t> student information system.</a:t>
            </a:r>
            <a:endParaRPr lang="en-US" sz="1600" b="1" dirty="0"/>
          </a:p>
          <a:p>
            <a:pPr lvl="1"/>
            <a:r>
              <a:rPr lang="en-US" sz="1800" dirty="0"/>
              <a:t>Purchase and implement a new district student information software, which includes the successful migration of student data and the development and coordination of </a:t>
            </a:r>
            <a:r>
              <a:rPr lang="en-US" sz="1800" dirty="0" smtClean="0"/>
              <a:t>effective.</a:t>
            </a:r>
          </a:p>
          <a:p>
            <a:pPr lvl="2"/>
            <a:r>
              <a:rPr lang="en-US" sz="1600" b="1" dirty="0" smtClean="0"/>
              <a:t>Purchased and installed </a:t>
            </a:r>
            <a:r>
              <a:rPr lang="en-US" sz="1600" b="1" dirty="0" err="1" smtClean="0"/>
              <a:t>Oncourse</a:t>
            </a:r>
            <a:r>
              <a:rPr lang="en-US" sz="1600" b="1" dirty="0" smtClean="0"/>
              <a:t> and successfully migrated all student information data from Power School to it.  </a:t>
            </a:r>
            <a:endParaRPr lang="en-US" sz="1600" b="1" dirty="0"/>
          </a:p>
          <a:p>
            <a:pPr lvl="1"/>
            <a:endParaRPr lang="en-US" sz="1800" dirty="0"/>
          </a:p>
        </p:txBody>
      </p:sp>
    </p:spTree>
    <p:extLst>
      <p:ext uri="{BB962C8B-B14F-4D97-AF65-F5344CB8AC3E}">
        <p14:creationId xmlns:p14="http://schemas.microsoft.com/office/powerpoint/2010/main" val="3583121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a:bodyPr>
          <a:lstStyle/>
          <a:p>
            <a:r>
              <a:rPr lang="en-US" sz="2000" u="sng" dirty="0"/>
              <a:t>STUDENT ACHIEVEMENT:</a:t>
            </a:r>
            <a:endParaRPr lang="en-US" sz="2000" dirty="0"/>
          </a:p>
          <a:p>
            <a:pPr lvl="1"/>
            <a:r>
              <a:rPr lang="en-US" sz="2000" dirty="0" smtClean="0"/>
              <a:t>Students </a:t>
            </a:r>
            <a:r>
              <a:rPr lang="en-US" sz="2000" dirty="0"/>
              <a:t>in Pre-K through tenth grade will show improvement in their overall literacy skills as evidenced by </a:t>
            </a:r>
            <a:r>
              <a:rPr lang="en-US" sz="2000" b="1" dirty="0"/>
              <a:t>62%</a:t>
            </a:r>
            <a:r>
              <a:rPr lang="en-US" sz="2000" dirty="0"/>
              <a:t> </a:t>
            </a:r>
            <a:r>
              <a:rPr lang="en-US" sz="2000" b="1" dirty="0"/>
              <a:t>of the students in grade three</a:t>
            </a:r>
            <a:r>
              <a:rPr lang="en-US" sz="2000" dirty="0"/>
              <a:t> meeting or exceeding expectations as measured on the ELA PARCC assessment. (2016-2017 baseline is 54</a:t>
            </a:r>
            <a:r>
              <a:rPr lang="en-US" sz="2000" dirty="0" smtClean="0"/>
              <a:t>%).</a:t>
            </a:r>
          </a:p>
          <a:p>
            <a:pPr lvl="2"/>
            <a:r>
              <a:rPr lang="en-US" sz="2000" b="1" dirty="0" smtClean="0"/>
              <a:t>Did not accomplish. Only 54% met or exceeded expectations. However, this is one percent better than last year.</a:t>
            </a:r>
            <a:endParaRPr lang="en-US" sz="2000" b="1" dirty="0"/>
          </a:p>
          <a:p>
            <a:pPr lvl="1"/>
            <a:r>
              <a:rPr lang="en-US" sz="2000" dirty="0"/>
              <a:t>Students in Pre-K </a:t>
            </a:r>
            <a:r>
              <a:rPr lang="en-US" sz="2000" dirty="0" smtClean="0"/>
              <a:t>through </a:t>
            </a:r>
            <a:r>
              <a:rPr lang="en-US" sz="2000" dirty="0"/>
              <a:t>ninth grade will show improvement in their overall mathematic skills as evidenced by </a:t>
            </a:r>
            <a:r>
              <a:rPr lang="en-US" sz="2000" b="1" dirty="0"/>
              <a:t>56% of the students in grade five</a:t>
            </a:r>
            <a:r>
              <a:rPr lang="en-US" sz="2000" dirty="0"/>
              <a:t> meeting or exceeding expectations on the Math PARCC assessment. (2016-2017 baseline is 51</a:t>
            </a:r>
            <a:r>
              <a:rPr lang="en-US" sz="2000" dirty="0" smtClean="0"/>
              <a:t>%).</a:t>
            </a:r>
          </a:p>
          <a:p>
            <a:pPr lvl="2"/>
            <a:r>
              <a:rPr lang="en-US" sz="2000" b="1" dirty="0" smtClean="0"/>
              <a:t>Did not accomplish. Only 49% </a:t>
            </a:r>
            <a:r>
              <a:rPr lang="en-US" sz="2000" b="1" dirty="0"/>
              <a:t>met or exceeded </a:t>
            </a:r>
            <a:r>
              <a:rPr lang="en-US" sz="2000" b="1" dirty="0" smtClean="0"/>
              <a:t>expectations.</a:t>
            </a:r>
          </a:p>
        </p:txBody>
      </p:sp>
    </p:spTree>
    <p:extLst>
      <p:ext uri="{BB962C8B-B14F-4D97-AF65-F5344CB8AC3E}">
        <p14:creationId xmlns:p14="http://schemas.microsoft.com/office/powerpoint/2010/main" val="4177830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a:bodyPr>
          <a:lstStyle/>
          <a:p>
            <a:r>
              <a:rPr lang="en-US" sz="2000" u="sng" dirty="0"/>
              <a:t>STUDENT ACHIEVEMENT:</a:t>
            </a:r>
            <a:endParaRPr lang="en-US" sz="2000" dirty="0"/>
          </a:p>
          <a:p>
            <a:pPr lvl="1"/>
            <a:r>
              <a:rPr lang="en-US" sz="2000" dirty="0" smtClean="0"/>
              <a:t>Increase </a:t>
            </a:r>
            <a:r>
              <a:rPr lang="en-US" sz="2000" dirty="0"/>
              <a:t>academic achievement of English language learners (ELL) as evidenced by the percentage of ELL students meeting or exceeding standards on the WIDA Access 2.0 as measured by the overall composite score</a:t>
            </a:r>
            <a:r>
              <a:rPr lang="en-US" sz="2000" dirty="0" smtClean="0"/>
              <a:t>.</a:t>
            </a:r>
          </a:p>
          <a:p>
            <a:pPr lvl="2"/>
            <a:r>
              <a:rPr lang="en-US" sz="2000" b="1" dirty="0" smtClean="0"/>
              <a:t>Accomplished. The percentage of students “Expanding, Bridging, and/or Reaching” English proficiency increased by 3.91%.</a:t>
            </a:r>
            <a:endParaRPr lang="en-US" sz="2000" b="1" dirty="0"/>
          </a:p>
          <a:p>
            <a:pPr lvl="1"/>
            <a:r>
              <a:rPr lang="en-US" sz="2000" dirty="0"/>
              <a:t>Increase the academic achievement of all students through effective instruction, a challenging rigorous curriculum, and multiple pathways for students to meet their individual needs by:</a:t>
            </a:r>
          </a:p>
          <a:p>
            <a:pPr lvl="2"/>
            <a:r>
              <a:rPr lang="en-US" sz="2000" dirty="0"/>
              <a:t>Developing curriculum maps to enhance the district math and science (STEM) curriculum guides to ensure vertical and horizontal alignment</a:t>
            </a:r>
            <a:r>
              <a:rPr lang="en-US" sz="2000" dirty="0" smtClean="0"/>
              <a:t>.</a:t>
            </a:r>
          </a:p>
          <a:p>
            <a:pPr lvl="3"/>
            <a:r>
              <a:rPr lang="en-US" sz="2000" b="1" dirty="0" smtClean="0"/>
              <a:t>Ongoing</a:t>
            </a:r>
            <a:endParaRPr lang="en-US" sz="2000" b="1" dirty="0"/>
          </a:p>
          <a:p>
            <a:pPr lvl="2"/>
            <a:r>
              <a:rPr lang="en-US" sz="2000" dirty="0"/>
              <a:t>Improving the college and career readiness of students by establishing career academies at the high school for implementation in September 2018</a:t>
            </a:r>
            <a:r>
              <a:rPr lang="en-US" sz="2000" dirty="0" smtClean="0"/>
              <a:t>.</a:t>
            </a:r>
            <a:endParaRPr lang="en-US" sz="2000" dirty="0"/>
          </a:p>
          <a:p>
            <a:pPr lvl="3"/>
            <a:r>
              <a:rPr lang="en-US" sz="2000" b="1" dirty="0" smtClean="0"/>
              <a:t>Accomplished. We will implement Fact and the SBA Academies this September.</a:t>
            </a:r>
          </a:p>
        </p:txBody>
      </p:sp>
    </p:spTree>
    <p:extLst>
      <p:ext uri="{BB962C8B-B14F-4D97-AF65-F5344CB8AC3E}">
        <p14:creationId xmlns:p14="http://schemas.microsoft.com/office/powerpoint/2010/main" val="1371702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Autofit/>
          </a:bodyPr>
          <a:lstStyle/>
          <a:p>
            <a:r>
              <a:rPr lang="en-US" sz="2000" u="sng" dirty="0"/>
              <a:t>CULTURE AND CLIMATE:</a:t>
            </a:r>
            <a:endParaRPr lang="en-US" sz="2000" dirty="0"/>
          </a:p>
          <a:p>
            <a:pPr lvl="1"/>
            <a:r>
              <a:rPr lang="en-US" sz="2000" dirty="0" smtClean="0"/>
              <a:t>Increase </a:t>
            </a:r>
            <a:r>
              <a:rPr lang="en-US" sz="2000" dirty="0"/>
              <a:t>student engagement in the “whole school program” district-wide by creating additional clubs and activities related to student interests in preschool through 12</a:t>
            </a:r>
            <a:r>
              <a:rPr lang="en-US" sz="2000" baseline="30000" dirty="0"/>
              <a:t>th</a:t>
            </a:r>
            <a:r>
              <a:rPr lang="en-US" sz="2000" dirty="0"/>
              <a:t> grade and by implementing Career Academies in grades 10-12. </a:t>
            </a:r>
            <a:endParaRPr lang="en-US" sz="2000" dirty="0" smtClean="0"/>
          </a:p>
          <a:p>
            <a:pPr lvl="2"/>
            <a:r>
              <a:rPr lang="en-US" sz="2000" b="1" dirty="0" smtClean="0"/>
              <a:t>Accomplished. We implemented the FACT and SBA Academies in September</a:t>
            </a:r>
          </a:p>
          <a:p>
            <a:pPr lvl="2"/>
            <a:r>
              <a:rPr lang="en-US" sz="2000" b="1" dirty="0" smtClean="0"/>
              <a:t>Ongoing. Hackathon</a:t>
            </a:r>
            <a:r>
              <a:rPr lang="en-US" sz="2000" b="1" dirty="0"/>
              <a:t>, AFJROTC program, Unified Sports, academic and </a:t>
            </a:r>
            <a:r>
              <a:rPr lang="en-US" sz="2000" b="1" dirty="0" smtClean="0"/>
              <a:t>related </a:t>
            </a:r>
            <a:r>
              <a:rPr lang="en-US" sz="2000" b="1" dirty="0"/>
              <a:t>arts co-curricular activities after </a:t>
            </a:r>
            <a:r>
              <a:rPr lang="en-US" sz="2000" b="1" dirty="0" smtClean="0"/>
              <a:t>school activities.</a:t>
            </a:r>
            <a:endParaRPr lang="en-US" sz="2000" b="1" dirty="0"/>
          </a:p>
          <a:p>
            <a:pPr lvl="1"/>
            <a:r>
              <a:rPr lang="en-US" sz="2000" dirty="0"/>
              <a:t>Increase the percentage of parents and community members that participate in school functions through the creation of Family Nights and Unified Sports designed to engage community members and students in collaborative activities</a:t>
            </a:r>
            <a:r>
              <a:rPr lang="en-US" sz="2000" dirty="0" smtClean="0"/>
              <a:t>.</a:t>
            </a:r>
          </a:p>
          <a:p>
            <a:pPr lvl="2"/>
            <a:r>
              <a:rPr lang="en-US" sz="2000" b="1" dirty="0" smtClean="0"/>
              <a:t>Ongoing. PTO meetings </a:t>
            </a:r>
            <a:r>
              <a:rPr lang="en-US" sz="2000" b="1" dirty="0"/>
              <a:t>and functions, curriculum and related arts oriented activities, PROUD meetings and workshops, POAC </a:t>
            </a:r>
            <a:r>
              <a:rPr lang="en-US" sz="2000" b="1" dirty="0" smtClean="0"/>
              <a:t>workshops, Sayreville </a:t>
            </a:r>
            <a:r>
              <a:rPr lang="en-US" sz="2000" b="1" dirty="0"/>
              <a:t>"Parent University" </a:t>
            </a:r>
            <a:r>
              <a:rPr lang="en-US" sz="2000" b="1" dirty="0" smtClean="0"/>
              <a:t>workshops, Standards-Based </a:t>
            </a:r>
            <a:r>
              <a:rPr lang="en-US" sz="2000" b="1" dirty="0"/>
              <a:t>Report Card and School Security workshops were offered. Unfortunately, parent turn-out for some of these activities continued to be </a:t>
            </a:r>
            <a:r>
              <a:rPr lang="en-US" sz="2000" b="1" dirty="0" smtClean="0"/>
              <a:t>low.</a:t>
            </a:r>
            <a:endParaRPr lang="en-US" sz="2000" b="1" dirty="0"/>
          </a:p>
          <a:p>
            <a:pPr lvl="2"/>
            <a:endParaRPr lang="en-US" sz="2000" dirty="0"/>
          </a:p>
          <a:p>
            <a:endParaRPr lang="en-US" sz="2000" dirty="0"/>
          </a:p>
          <a:p>
            <a:endParaRPr lang="en-US" sz="2000" dirty="0" smtClean="0"/>
          </a:p>
          <a:p>
            <a:endParaRPr lang="en-US" sz="2000" dirty="0"/>
          </a:p>
        </p:txBody>
      </p:sp>
    </p:spTree>
    <p:extLst>
      <p:ext uri="{BB962C8B-B14F-4D97-AF65-F5344CB8AC3E}">
        <p14:creationId xmlns:p14="http://schemas.microsoft.com/office/powerpoint/2010/main" val="510925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Autofit/>
          </a:bodyPr>
          <a:lstStyle/>
          <a:p>
            <a:pPr lvl="1"/>
            <a:r>
              <a:rPr lang="en-US" sz="2000" dirty="0"/>
              <a:t>Increase staff retention by conducting exit interviews for all employees who resign from the district in order to determine reasons for their departure and to develop strategies to address them</a:t>
            </a:r>
            <a:r>
              <a:rPr lang="en-US" sz="2000" dirty="0" smtClean="0"/>
              <a:t>.</a:t>
            </a:r>
          </a:p>
          <a:p>
            <a:pPr lvl="2"/>
            <a:r>
              <a:rPr lang="en-US" sz="2000" b="1" dirty="0" smtClean="0"/>
              <a:t>While slightly more staff members have resigned comparted to last year, Dr. Aguiles conducts regular exit interviews when such have been granted.</a:t>
            </a:r>
            <a:endParaRPr lang="en-US" sz="2000" b="1" dirty="0"/>
          </a:p>
          <a:p>
            <a:pPr lvl="1"/>
            <a:r>
              <a:rPr lang="en-US" sz="2000" dirty="0" smtClean="0"/>
              <a:t>Increase </a:t>
            </a:r>
            <a:r>
              <a:rPr lang="en-US" sz="2000" dirty="0"/>
              <a:t>career advancement opportunities for staff by implementing Cohort 1 of the Leadership Academy and by providing other building and district-wide opportunities for certificated and non-certificated staff to expand their leadership skills, as measured by interest demonstrated in formal and informal internal leadership positions and promotions</a:t>
            </a:r>
            <a:r>
              <a:rPr lang="en-US" sz="2000" dirty="0" smtClean="0"/>
              <a:t>.</a:t>
            </a:r>
          </a:p>
          <a:p>
            <a:pPr lvl="2"/>
            <a:r>
              <a:rPr lang="en-US" sz="2000" b="1" dirty="0" smtClean="0"/>
              <a:t>Accomplished. 12 members of Leadership Academy Cohort 1 successfully completed the program. Cohort 2 will begin in October.</a:t>
            </a:r>
            <a:endParaRPr lang="en-US" sz="2000" b="1" dirty="0"/>
          </a:p>
        </p:txBody>
      </p:sp>
    </p:spTree>
    <p:extLst>
      <p:ext uri="{BB962C8B-B14F-4D97-AF65-F5344CB8AC3E}">
        <p14:creationId xmlns:p14="http://schemas.microsoft.com/office/powerpoint/2010/main" val="2922401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44" y="0"/>
            <a:ext cx="9126255" cy="6858000"/>
          </a:xfrm>
        </p:spPr>
        <p:txBody>
          <a:bodyPr>
            <a:normAutofit/>
          </a:bodyPr>
          <a:lstStyle/>
          <a:p>
            <a:pPr lvl="1"/>
            <a:r>
              <a:rPr lang="en-US" sz="2000" dirty="0"/>
              <a:t>Promote student-led school climate changes that result in the cultivation of more inclusive, safe, and connected school communities; and the potential decrease in incidences of harassment, intimidation, and bullying by exploring and eventually implementing a variety of new preventative resources, school activities, and projects.</a:t>
            </a:r>
          </a:p>
          <a:p>
            <a:pPr lvl="2"/>
            <a:r>
              <a:rPr lang="en-US" sz="2000" b="1" dirty="0" smtClean="0"/>
              <a:t>Accomplished</a:t>
            </a:r>
            <a:r>
              <a:rPr lang="en-US" sz="2000" dirty="0" smtClean="0"/>
              <a:t>. </a:t>
            </a:r>
            <a:r>
              <a:rPr lang="en-US" sz="2000" b="1" dirty="0" smtClean="0"/>
              <a:t>To </a:t>
            </a:r>
            <a:r>
              <a:rPr lang="en-US" sz="2000" b="1" dirty="0"/>
              <a:t>develop the social and emotional skills of our students and to prevent HIB, we implemented the Responsive Classroom character education program and the </a:t>
            </a:r>
            <a:r>
              <a:rPr lang="en-US" sz="2000" b="1" dirty="0" err="1"/>
              <a:t>Playworks</a:t>
            </a:r>
            <a:r>
              <a:rPr lang="en-US" sz="2000" b="1" dirty="0"/>
              <a:t> recess program in all elementary schools, including </a:t>
            </a:r>
            <a:r>
              <a:rPr lang="en-US" sz="2000" b="1" dirty="0" err="1"/>
              <a:t>Samsel</a:t>
            </a:r>
            <a:r>
              <a:rPr lang="en-US" sz="2000" b="1" dirty="0"/>
              <a:t>. We continued to professionally develop and train our staff via Sayreville University and actually began doing the same for teachers in other district, which provided the district with revenue. A popular addition this year was "Drop In" workshops during teacher lunches and preps.</a:t>
            </a:r>
          </a:p>
          <a:p>
            <a:endParaRPr lang="en-US" sz="2000" dirty="0"/>
          </a:p>
        </p:txBody>
      </p:sp>
    </p:spTree>
    <p:extLst>
      <p:ext uri="{BB962C8B-B14F-4D97-AF65-F5344CB8AC3E}">
        <p14:creationId xmlns:p14="http://schemas.microsoft.com/office/powerpoint/2010/main" val="2766860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effectLst>
                  <a:outerShdw blurRad="38100" dist="38100" dir="2700000" algn="tl">
                    <a:srgbClr val="000000">
                      <a:alpha val="43137"/>
                    </a:srgbClr>
                  </a:outerShdw>
                </a:effectLst>
              </a:rPr>
              <a:t>CALL TO ORDER</a:t>
            </a: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78977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3400"/>
            <a:ext cx="9144000" cy="6172200"/>
          </a:xfrm>
        </p:spPr>
        <p:txBody>
          <a:bodyPr>
            <a:normAutofit fontScale="92500"/>
          </a:bodyPr>
          <a:lstStyle/>
          <a:p>
            <a:r>
              <a:rPr lang="en-US" u="sng" dirty="0"/>
              <a:t>FINANCE</a:t>
            </a:r>
            <a:r>
              <a:rPr lang="en-US" u="sng" dirty="0" smtClean="0"/>
              <a:t>:</a:t>
            </a:r>
          </a:p>
          <a:p>
            <a:pPr marL="850392" lvl="1" indent="-457200">
              <a:buFont typeface="+mj-lt"/>
              <a:buAutoNum type="arabicPeriod"/>
            </a:pPr>
            <a:r>
              <a:rPr lang="en-US" dirty="0"/>
              <a:t>Increase the catering revenue in food services by 9% from $29,200 in 2017-18 to $32,000 by the end of the 2018-19 school year.</a:t>
            </a:r>
          </a:p>
          <a:p>
            <a:pPr marL="850392" lvl="1" indent="-457200">
              <a:buFont typeface="+mj-lt"/>
              <a:buAutoNum type="arabicPeriod"/>
            </a:pPr>
            <a:r>
              <a:rPr lang="en-US" dirty="0"/>
              <a:t>Secure funding in the 2019-20 Budget to purchase enough technology devices (iPads, Chromebooks, etc.) to ensure a 1:1 student to device ratio in grades 6-12. </a:t>
            </a:r>
          </a:p>
          <a:p>
            <a:pPr marL="850392" lvl="1" indent="-457200">
              <a:buFont typeface="+mj-lt"/>
              <a:buAutoNum type="arabicPeriod"/>
            </a:pPr>
            <a:r>
              <a:rPr lang="en-US" dirty="0"/>
              <a:t>Secure funding in the 2019-20 Budget to purchase 3 additional busses for the purpose of reducing out-of-district contractor costs and eliminating all remaining single bussing routes in the district.</a:t>
            </a:r>
          </a:p>
          <a:p>
            <a:pPr marL="850392" lvl="1" indent="-457200">
              <a:buFont typeface="+mj-lt"/>
              <a:buAutoNum type="arabicPeriod"/>
            </a:pPr>
            <a:r>
              <a:rPr lang="en-US" dirty="0"/>
              <a:t>Increase the amount of money in Capital and Maintenance Reserve accounts by January 1, 2019 in order to fund all existing building renovation projects, including but not limited to the refurbishing of the Boys and Girls Locker Rooms at the SMS, the purchase and installation of new hot water heaters at SWMHS and SUES, reparations to the SUES roof, and the installation of the Truman School Partition in Room C-7.</a:t>
            </a:r>
          </a:p>
          <a:p>
            <a:endParaRPr lang="en-US" dirty="0"/>
          </a:p>
        </p:txBody>
      </p:sp>
      <p:sp>
        <p:nvSpPr>
          <p:cNvPr id="3" name="Title 2"/>
          <p:cNvSpPr>
            <a:spLocks noGrp="1"/>
          </p:cNvSpPr>
          <p:nvPr>
            <p:ph type="title"/>
          </p:nvPr>
        </p:nvSpPr>
        <p:spPr>
          <a:xfrm>
            <a:off x="0" y="-18473"/>
            <a:ext cx="8229600" cy="762000"/>
          </a:xfrm>
        </p:spPr>
        <p:txBody>
          <a:bodyPr/>
          <a:lstStyle/>
          <a:p>
            <a:r>
              <a:rPr lang="en-US" dirty="0" smtClean="0"/>
              <a:t>2018-19 Goals</a:t>
            </a:r>
            <a:endParaRPr lang="en-US" dirty="0"/>
          </a:p>
        </p:txBody>
      </p:sp>
    </p:spTree>
    <p:extLst>
      <p:ext uri="{BB962C8B-B14F-4D97-AF65-F5344CB8AC3E}">
        <p14:creationId xmlns:p14="http://schemas.microsoft.com/office/powerpoint/2010/main" val="912686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 y="26670"/>
            <a:ext cx="9109710" cy="6831330"/>
          </a:xfrm>
        </p:spPr>
        <p:txBody>
          <a:bodyPr>
            <a:normAutofit/>
          </a:bodyPr>
          <a:lstStyle/>
          <a:p>
            <a:r>
              <a:rPr lang="en-US" u="sng" dirty="0"/>
              <a:t>FACILITIES</a:t>
            </a:r>
            <a:r>
              <a:rPr lang="en-US" u="sng" dirty="0" smtClean="0"/>
              <a:t>:</a:t>
            </a:r>
          </a:p>
          <a:p>
            <a:pPr marL="880110" lvl="1" indent="-514350">
              <a:buFont typeface="+mj-lt"/>
              <a:buAutoNum type="arabicPeriod"/>
            </a:pPr>
            <a:r>
              <a:rPr lang="en-US" dirty="0"/>
              <a:t>Complete the renovation of the SWMHS athletic complex by replacing the track and repairing the multisport field used for baseball, field hockey, and marching band practice by the end of August 2019.</a:t>
            </a:r>
          </a:p>
          <a:p>
            <a:pPr marL="880110" lvl="1" indent="-514350">
              <a:buFont typeface="+mj-lt"/>
              <a:buAutoNum type="arabicPeriod"/>
            </a:pPr>
            <a:r>
              <a:rPr lang="en-US" dirty="0"/>
              <a:t>Construct the remaining secure retention vestibules at the Eisenhower, Wilson, </a:t>
            </a:r>
            <a:r>
              <a:rPr lang="en-US" dirty="0" err="1"/>
              <a:t>Arleth</a:t>
            </a:r>
            <a:r>
              <a:rPr lang="en-US" dirty="0"/>
              <a:t>, and Truman Elementary Schools by the end of August 2019.</a:t>
            </a:r>
          </a:p>
          <a:p>
            <a:pPr marL="880110" lvl="1" indent="-514350">
              <a:buFont typeface="+mj-lt"/>
              <a:buAutoNum type="arabicPeriod"/>
            </a:pPr>
            <a:r>
              <a:rPr lang="en-US" dirty="0"/>
              <a:t>Develop an approved BOE plan to install solar panels across the district.</a:t>
            </a:r>
          </a:p>
          <a:p>
            <a:pPr marL="880110" lvl="1" indent="-514350">
              <a:buFont typeface="+mj-lt"/>
              <a:buAutoNum type="arabicPeriod"/>
            </a:pPr>
            <a:r>
              <a:rPr lang="en-US" dirty="0"/>
              <a:t>Utilizing the data from the Master District Facility Assessment Report, develop a plan for the continued use of the Selover School.</a:t>
            </a:r>
          </a:p>
          <a:p>
            <a:endParaRPr lang="en-US" dirty="0"/>
          </a:p>
        </p:txBody>
      </p:sp>
    </p:spTree>
    <p:extLst>
      <p:ext uri="{BB962C8B-B14F-4D97-AF65-F5344CB8AC3E}">
        <p14:creationId xmlns:p14="http://schemas.microsoft.com/office/powerpoint/2010/main" val="3917830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 y="-7620"/>
            <a:ext cx="9109710" cy="6865620"/>
          </a:xfrm>
        </p:spPr>
        <p:txBody>
          <a:bodyPr>
            <a:normAutofit fontScale="92500" lnSpcReduction="10000"/>
          </a:bodyPr>
          <a:lstStyle/>
          <a:p>
            <a:r>
              <a:rPr lang="en-US" sz="1800" u="sng" dirty="0"/>
              <a:t>TECHNOLOGY</a:t>
            </a:r>
            <a:r>
              <a:rPr lang="en-US" sz="1800" u="sng" dirty="0" smtClean="0"/>
              <a:t>:</a:t>
            </a:r>
          </a:p>
          <a:p>
            <a:pPr marL="850392" lvl="1" indent="-457200">
              <a:buFont typeface="+mj-lt"/>
              <a:buAutoNum type="arabicPeriod"/>
            </a:pPr>
            <a:r>
              <a:rPr lang="en-US" dirty="0"/>
              <a:t>Increase the number of instructional classroom devices in order to implement them on 1:1 ratio in grades 4-5 by end of the 2018-2019 school year.</a:t>
            </a:r>
            <a:endParaRPr lang="en-US" sz="1400" dirty="0"/>
          </a:p>
          <a:p>
            <a:pPr marL="850392" lvl="1" indent="-457200">
              <a:buFont typeface="+mj-lt"/>
              <a:buAutoNum type="arabicPeriod"/>
            </a:pPr>
            <a:r>
              <a:rPr lang="en-US" dirty="0"/>
              <a:t>Continue to upgrade the virtual server infrastructure, wireless access point infrastructure, and the network switch infrastructure by the end of the 18-19 school year.</a:t>
            </a:r>
            <a:endParaRPr lang="en-US" sz="1400" dirty="0"/>
          </a:p>
          <a:p>
            <a:pPr marL="850392" lvl="1" indent="-457200">
              <a:buFont typeface="+mj-lt"/>
              <a:buAutoNum type="arabicPeriod"/>
            </a:pPr>
            <a:r>
              <a:rPr lang="en-US" dirty="0"/>
              <a:t>Deploy a single sign-on solution to all compatible software packages by the end of the 18-19 school year.</a:t>
            </a:r>
            <a:endParaRPr lang="en-US" sz="1400" dirty="0"/>
          </a:p>
          <a:p>
            <a:pPr marL="850392" lvl="1" indent="-457200">
              <a:buFont typeface="+mj-lt"/>
              <a:buAutoNum type="arabicPeriod"/>
            </a:pPr>
            <a:r>
              <a:rPr lang="en-US" dirty="0"/>
              <a:t>Increase unified security camera coverage to all exterior walls and doors by the end of the 18-19 school year.</a:t>
            </a:r>
            <a:endParaRPr lang="en-US" sz="1400" dirty="0"/>
          </a:p>
          <a:p>
            <a:pPr marL="850392" lvl="1" indent="-457200">
              <a:buFont typeface="+mj-lt"/>
              <a:buAutoNum type="arabicPeriod"/>
            </a:pPr>
            <a:r>
              <a:rPr lang="en-US" dirty="0"/>
              <a:t>Budget for funding to provide district staff with access to a staffed technology district helpdesk for the purpose of providing immediate support or routing of support by the start of the 2019-20 school year.</a:t>
            </a:r>
            <a:endParaRPr lang="en-US" sz="1400" dirty="0"/>
          </a:p>
          <a:p>
            <a:pPr marL="850392" lvl="1" indent="-457200">
              <a:buFont typeface="+mj-lt"/>
              <a:buAutoNum type="arabicPeriod"/>
            </a:pPr>
            <a:r>
              <a:rPr lang="en-US" dirty="0"/>
              <a:t>Budget for funding to hire an additional Technology Engineer, and to increase the number of dedicated technology coach positions to one per building using certificated teaching staff by the start of the 2019-20 school year.</a:t>
            </a:r>
            <a:endParaRPr lang="en-US" sz="1400" dirty="0"/>
          </a:p>
          <a:p>
            <a:pPr marL="850392" lvl="1" indent="-457200">
              <a:buFont typeface="+mj-lt"/>
              <a:buAutoNum type="arabicPeriod"/>
            </a:pPr>
            <a:r>
              <a:rPr lang="en-US" dirty="0"/>
              <a:t>Form a unified technology, professional development, curriculum, operations and facilities technology training committee by the end of the 18-19 school year.</a:t>
            </a:r>
            <a:endParaRPr lang="en-US" sz="1400" dirty="0"/>
          </a:p>
          <a:p>
            <a:pPr lvl="1"/>
            <a:endParaRPr lang="en-US" sz="1800" dirty="0"/>
          </a:p>
        </p:txBody>
      </p:sp>
    </p:spTree>
    <p:extLst>
      <p:ext uri="{BB962C8B-B14F-4D97-AF65-F5344CB8AC3E}">
        <p14:creationId xmlns:p14="http://schemas.microsoft.com/office/powerpoint/2010/main" val="1527469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a:bodyPr>
          <a:lstStyle/>
          <a:p>
            <a:r>
              <a:rPr lang="en-US" sz="2000" u="sng" dirty="0"/>
              <a:t>STUDENT ACHIEVEMENT</a:t>
            </a:r>
            <a:r>
              <a:rPr lang="en-US" sz="2000" u="sng" dirty="0" smtClean="0"/>
              <a:t>:</a:t>
            </a:r>
          </a:p>
          <a:p>
            <a:pPr marL="850392" lvl="1" indent="-457200">
              <a:buFont typeface="+mj-lt"/>
              <a:buAutoNum type="arabicPeriod"/>
            </a:pPr>
            <a:r>
              <a:rPr lang="en-US" dirty="0"/>
              <a:t>Students in Pre-K – 12</a:t>
            </a:r>
            <a:r>
              <a:rPr lang="en-US" baseline="30000" dirty="0"/>
              <a:t>th</a:t>
            </a:r>
            <a:r>
              <a:rPr lang="en-US" dirty="0"/>
              <a:t> Grade will show improvement in their overall literacy skills as evidenced by 63% of the general education students in grade 10 meeting or exceeding expectations as measured on the New Jersey Student Learning Assessment – ELA. (2017-2018 baseline is 57.5%)</a:t>
            </a:r>
          </a:p>
          <a:p>
            <a:pPr marL="850392" lvl="1" indent="-457200">
              <a:buFont typeface="+mj-lt"/>
              <a:buAutoNum type="arabicPeriod"/>
            </a:pPr>
            <a:r>
              <a:rPr lang="en-US" dirty="0"/>
              <a:t>Students in Pre-K – 12</a:t>
            </a:r>
            <a:r>
              <a:rPr lang="en-US" baseline="30000" dirty="0"/>
              <a:t>th</a:t>
            </a:r>
            <a:r>
              <a:rPr lang="en-US" dirty="0"/>
              <a:t> Grade will show improvement in their overall mathematic skills as </a:t>
            </a:r>
            <a:r>
              <a:rPr lang="en-US" dirty="0" err="1"/>
              <a:t>as</a:t>
            </a:r>
            <a:r>
              <a:rPr lang="en-US" dirty="0"/>
              <a:t> evidenced by 43.2% of the students enrolled in Algebra I meeting or exceeding expectations as measured on the New Jersey Student Learning Assessment - Algebra I. (2017-2018 baseline is 33.2</a:t>
            </a:r>
            <a:r>
              <a:rPr lang="en-US" dirty="0" smtClean="0"/>
              <a:t>%)</a:t>
            </a:r>
          </a:p>
          <a:p>
            <a:pPr marL="850392" lvl="1" indent="-457200">
              <a:buFont typeface="+mj-lt"/>
              <a:buAutoNum type="arabicPeriod"/>
            </a:pPr>
            <a:r>
              <a:rPr lang="en-US" dirty="0" smtClean="0"/>
              <a:t>Students </a:t>
            </a:r>
            <a:r>
              <a:rPr lang="en-US" dirty="0"/>
              <a:t>in Pre-K – 12</a:t>
            </a:r>
            <a:r>
              <a:rPr lang="en-US" baseline="30000" dirty="0"/>
              <a:t>th</a:t>
            </a:r>
            <a:r>
              <a:rPr lang="en-US" dirty="0"/>
              <a:t> Grade will show growth in their overall literacy and mathematical skills as evidenced by a 2% increase in the number of students who meet the multiple criteria to exit the Elementary Academic Support program by June 2019. (Baseline for 2017-2018 school year was an exit rate of 27%)</a:t>
            </a:r>
          </a:p>
          <a:p>
            <a:endParaRPr lang="en-US" sz="2000" dirty="0"/>
          </a:p>
        </p:txBody>
      </p:sp>
    </p:spTree>
    <p:extLst>
      <p:ext uri="{BB962C8B-B14F-4D97-AF65-F5344CB8AC3E}">
        <p14:creationId xmlns:p14="http://schemas.microsoft.com/office/powerpoint/2010/main" val="3096632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Autofit/>
          </a:bodyPr>
          <a:lstStyle/>
          <a:p>
            <a:r>
              <a:rPr lang="en-US" sz="2000" u="sng" dirty="0"/>
              <a:t>CULTURE AND CLIMATE</a:t>
            </a:r>
            <a:r>
              <a:rPr lang="en-US" sz="2000" u="sng" dirty="0" smtClean="0"/>
              <a:t>:</a:t>
            </a:r>
            <a:endParaRPr lang="en-US" sz="2000" dirty="0"/>
          </a:p>
          <a:p>
            <a:pPr marL="880110" lvl="1" indent="-514350">
              <a:buFont typeface="+mj-lt"/>
              <a:buAutoNum type="arabicPeriod"/>
            </a:pPr>
            <a:r>
              <a:rPr lang="en-US" sz="1800" dirty="0"/>
              <a:t>Increase employer retention rate by developing hiring pipelines through </a:t>
            </a:r>
            <a:r>
              <a:rPr lang="en-US" sz="1800" i="1" dirty="0"/>
              <a:t>Frontline Central </a:t>
            </a:r>
            <a:r>
              <a:rPr lang="en-US" sz="1800" dirty="0"/>
              <a:t>to recruit and hire the most credentialed, proficient, and principled candidates with tangible and intangible qualities and characteristics that are in alignment with a Sayreville Bomber, and to improve and expedite the hiring process for all new personnel, including substitutes.</a:t>
            </a:r>
            <a:endParaRPr lang="en-US" sz="1400" dirty="0"/>
          </a:p>
          <a:p>
            <a:pPr marL="880110" lvl="1" indent="-514350">
              <a:buFont typeface="+mj-lt"/>
              <a:buAutoNum type="arabicPeriod"/>
            </a:pPr>
            <a:r>
              <a:rPr lang="en-US" sz="1800" dirty="0"/>
              <a:t>Increase the proficiency, competency, and efficacy of staff by offering more choices in selecting training options for professional development in-services, in addition to stress reduction offerings, and by providing building specific professional development as requested by building </a:t>
            </a:r>
            <a:r>
              <a:rPr lang="en-US" sz="1800" dirty="0" err="1"/>
              <a:t>ScIP</a:t>
            </a:r>
            <a:r>
              <a:rPr lang="en-US" sz="1800" dirty="0"/>
              <a:t> committees and/or administrators/supervisors.</a:t>
            </a:r>
            <a:endParaRPr lang="en-US" sz="1400" dirty="0"/>
          </a:p>
          <a:p>
            <a:pPr marL="880110" lvl="1" indent="-514350">
              <a:buFont typeface="+mj-lt"/>
              <a:buAutoNum type="arabicPeriod"/>
            </a:pPr>
            <a:r>
              <a:rPr lang="en-US" sz="1800" dirty="0"/>
              <a:t>Increase career advancement opportunities for staff by implementing Cohort 2 of the Aspiring Administrator branch of the Leadership Academy and by creating and implementing a Teacher Leader branch by the end of the 2018-19 school year.</a:t>
            </a:r>
            <a:endParaRPr lang="en-US" sz="1400" dirty="0"/>
          </a:p>
          <a:p>
            <a:pPr marL="880110" lvl="1" indent="-514350">
              <a:buFont typeface="+mj-lt"/>
              <a:buAutoNum type="arabicPeriod"/>
            </a:pPr>
            <a:r>
              <a:rPr lang="en-US" sz="1800" dirty="0"/>
              <a:t>Promote student-led school climate changes that result in the cultivation of more inclusive, safe, and connected school communities; and the potential decrease in incidences of harassment, intimidation, and bullying by expanding the SWMHS Career Academy, and by implementing the Responsive Classroom character education program at SUES, the Medal of Honor character education program at SMS, and the </a:t>
            </a:r>
            <a:r>
              <a:rPr lang="en-US" sz="1800" dirty="0" err="1"/>
              <a:t>Playworks</a:t>
            </a:r>
            <a:r>
              <a:rPr lang="en-US" sz="1800" dirty="0"/>
              <a:t> structured recess character education program in grades K-5.</a:t>
            </a:r>
            <a:endParaRPr lang="en-US" sz="1400" dirty="0"/>
          </a:p>
          <a:p>
            <a:pPr lvl="2"/>
            <a:endParaRPr lang="en-US" sz="2000" dirty="0"/>
          </a:p>
          <a:p>
            <a:endParaRPr lang="en-US" sz="2000" dirty="0"/>
          </a:p>
          <a:p>
            <a:endParaRPr lang="en-US" sz="2000" dirty="0" smtClean="0"/>
          </a:p>
          <a:p>
            <a:endParaRPr lang="en-US" sz="2000" dirty="0"/>
          </a:p>
        </p:txBody>
      </p:sp>
    </p:spTree>
    <p:extLst>
      <p:ext uri="{BB962C8B-B14F-4D97-AF65-F5344CB8AC3E}">
        <p14:creationId xmlns:p14="http://schemas.microsoft.com/office/powerpoint/2010/main" val="3163580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313" y="2262396"/>
            <a:ext cx="9140687" cy="1905000"/>
          </a:xfrm>
          <a:prstGeom prst="rect">
            <a:avLst/>
          </a:prstGeom>
        </p:spPr>
        <p:txBody>
          <a:bodyPr>
            <a:normAutofit fontScale="850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3600" dirty="0" smtClean="0">
              <a:latin typeface="Arial Black" panose="020B0A04020102020204" pitchFamily="34" charset="0"/>
            </a:endParaRPr>
          </a:p>
          <a:p>
            <a:pPr marL="109728" indent="0" algn="ctr">
              <a:buNone/>
            </a:pPr>
            <a:r>
              <a:rPr lang="en-US" sz="5600" dirty="0" smtClean="0">
                <a:solidFill>
                  <a:srgbClr val="10106A"/>
                </a:solidFill>
                <a:latin typeface="Arial Black" panose="020B0A04020102020204" pitchFamily="34" charset="0"/>
              </a:rPr>
              <a:t>State of the Schools</a:t>
            </a:r>
            <a:br>
              <a:rPr lang="en-US" sz="5600" dirty="0" smtClean="0">
                <a:solidFill>
                  <a:srgbClr val="10106A"/>
                </a:solidFill>
                <a:latin typeface="Arial Black" panose="020B0A04020102020204" pitchFamily="34" charset="0"/>
              </a:rPr>
            </a:br>
            <a:r>
              <a:rPr lang="en-US" sz="5600" dirty="0" smtClean="0">
                <a:solidFill>
                  <a:srgbClr val="10106A"/>
                </a:solidFill>
                <a:latin typeface="Arial Black" panose="020B0A04020102020204" pitchFamily="34" charset="0"/>
              </a:rPr>
              <a:t>Finance &amp; Infrastructure</a:t>
            </a:r>
          </a:p>
          <a:p>
            <a:endParaRPr lang="en-US" dirty="0" smtClean="0">
              <a:solidFill>
                <a:srgbClr val="10106A"/>
              </a:solidFill>
            </a:endParaRPr>
          </a:p>
          <a:p>
            <a:endParaRPr lang="en-US" dirty="0" smtClean="0">
              <a:solidFill>
                <a:srgbClr val="10106A"/>
              </a:solidFill>
            </a:endParaRPr>
          </a:p>
          <a:p>
            <a:endParaRPr lang="en-US" dirty="0" smtClean="0">
              <a:solidFill>
                <a:srgbClr val="10106A"/>
              </a:solidFill>
            </a:endParaRPr>
          </a:p>
          <a:p>
            <a:endParaRPr lang="en-US" dirty="0"/>
          </a:p>
        </p:txBody>
      </p:sp>
      <p:sp>
        <p:nvSpPr>
          <p:cNvPr id="6" name="Title 1"/>
          <p:cNvSpPr txBox="1">
            <a:spLocks/>
          </p:cNvSpPr>
          <p:nvPr/>
        </p:nvSpPr>
        <p:spPr>
          <a:xfrm>
            <a:off x="1524000" y="1122363"/>
            <a:ext cx="9144000" cy="2387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 </a:t>
            </a:r>
            <a:endParaRPr lang="en-US" dirty="0"/>
          </a:p>
        </p:txBody>
      </p:sp>
      <p:pic>
        <p:nvPicPr>
          <p:cNvPr id="7" name="Picture 2" descr="SWMHS Logo blue No Wor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 y="1627009"/>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1656" y="1602234"/>
            <a:ext cx="1220788"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25656" y="1777554"/>
            <a:ext cx="6096000" cy="1077218"/>
          </a:xfrm>
          <a:prstGeom prst="rect">
            <a:avLst/>
          </a:prstGeom>
        </p:spPr>
        <p:txBody>
          <a:bodyPr>
            <a:spAutoFit/>
          </a:bodyPr>
          <a:lstStyle/>
          <a:p>
            <a:pPr algn="ctr"/>
            <a:r>
              <a:rPr lang="en-US" sz="3200" b="1" i="1" kern="900" dirty="0">
                <a:solidFill>
                  <a:srgbClr val="10106A"/>
                </a:solidFill>
                <a:effectLst>
                  <a:innerShdw blurRad="63500" dist="50800">
                    <a:prstClr val="black">
                      <a:alpha val="50000"/>
                    </a:prstClr>
                  </a:innerShdw>
                </a:effectLst>
                <a:latin typeface="Times New Roman" panose="02020603050405020304" pitchFamily="18" charset="0"/>
                <a:ea typeface="Times New Roman" panose="02020603050405020304" pitchFamily="18" charset="0"/>
              </a:rPr>
              <a:t>Sayreville Public Schools</a:t>
            </a:r>
            <a:br>
              <a:rPr lang="en-US" sz="3200" b="1" i="1" kern="900" dirty="0">
                <a:solidFill>
                  <a:srgbClr val="10106A"/>
                </a:solidFill>
                <a:effectLst>
                  <a:innerShdw blurRad="63500" dist="50800">
                    <a:prstClr val="black">
                      <a:alpha val="50000"/>
                    </a:prstClr>
                  </a:innerShdw>
                </a:effectLst>
                <a:latin typeface="Times New Roman" panose="02020603050405020304" pitchFamily="18" charset="0"/>
                <a:ea typeface="Times New Roman" panose="02020603050405020304" pitchFamily="18" charset="0"/>
              </a:rPr>
            </a:br>
            <a:r>
              <a:rPr lang="en-US" sz="3200" b="1" i="1" kern="900" dirty="0">
                <a:solidFill>
                  <a:srgbClr val="10106A"/>
                </a:solidFill>
                <a:effectLst>
                  <a:innerShdw blurRad="63500" dist="50800">
                    <a:prstClr val="black">
                      <a:alpha val="50000"/>
                    </a:prstClr>
                  </a:innerShdw>
                </a:effectLst>
                <a:latin typeface="Times New Roman" panose="02020603050405020304" pitchFamily="18" charset="0"/>
                <a:ea typeface="Times New Roman" panose="02020603050405020304" pitchFamily="18" charset="0"/>
              </a:rPr>
              <a:t>Vision 2030</a:t>
            </a:r>
            <a:endParaRPr lang="en-US" sz="3200" dirty="0">
              <a:solidFill>
                <a:srgbClr val="10106A"/>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012096"/>
            <a:ext cx="2819400" cy="2819400"/>
          </a:xfrm>
          <a:prstGeom prst="rect">
            <a:avLst/>
          </a:prstGeom>
        </p:spPr>
      </p:pic>
    </p:spTree>
    <p:extLst>
      <p:ext uri="{BB962C8B-B14F-4D97-AF65-F5344CB8AC3E}">
        <p14:creationId xmlns:p14="http://schemas.microsoft.com/office/powerpoint/2010/main" val="742436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2017-18 Accomplishments</a:t>
            </a:r>
            <a:br>
              <a:rPr lang="en-US" dirty="0" smtClean="0"/>
            </a:br>
            <a:r>
              <a:rPr lang="en-US" dirty="0" smtClean="0"/>
              <a:t>Facilities/Finance</a:t>
            </a:r>
            <a:endParaRPr lang="en-US" dirty="0"/>
          </a:p>
        </p:txBody>
      </p:sp>
      <p:sp>
        <p:nvSpPr>
          <p:cNvPr id="3" name="Content Placeholder 2"/>
          <p:cNvSpPr>
            <a:spLocks noGrp="1"/>
          </p:cNvSpPr>
          <p:nvPr>
            <p:ph idx="1"/>
          </p:nvPr>
        </p:nvSpPr>
        <p:spPr/>
        <p:txBody>
          <a:bodyPr>
            <a:normAutofit lnSpcReduction="10000"/>
          </a:bodyPr>
          <a:lstStyle/>
          <a:p>
            <a:r>
              <a:rPr lang="en-US" dirty="0" err="1" smtClean="0"/>
              <a:t>Arleth</a:t>
            </a:r>
            <a:r>
              <a:rPr lang="en-US" dirty="0" smtClean="0"/>
              <a:t> – Phase 1 of Window Replacements</a:t>
            </a:r>
          </a:p>
          <a:p>
            <a:r>
              <a:rPr lang="en-US" dirty="0" smtClean="0"/>
              <a:t>Truman Partitions – A Cluster and B Cluster permanent partitions were installed</a:t>
            </a:r>
          </a:p>
          <a:p>
            <a:r>
              <a:rPr lang="en-US" dirty="0" smtClean="0"/>
              <a:t>Wilson – Student Bathrooms renovated</a:t>
            </a:r>
          </a:p>
          <a:p>
            <a:r>
              <a:rPr lang="en-US" dirty="0" smtClean="0"/>
              <a:t>SMS – sidewalks repaired and doors replaced</a:t>
            </a:r>
          </a:p>
          <a:p>
            <a:r>
              <a:rPr lang="en-US" dirty="0" smtClean="0"/>
              <a:t>SWMHS – replaced water heater</a:t>
            </a:r>
          </a:p>
          <a:p>
            <a:r>
              <a:rPr lang="en-US" dirty="0" smtClean="0"/>
              <a:t>District Wide – Classroom Painting, Blind replacement, Gymnasium Floor Refinishing</a:t>
            </a:r>
          </a:p>
          <a:p>
            <a:r>
              <a:rPr lang="en-US" dirty="0" smtClean="0"/>
              <a:t>New Maintenance Vehicles purchased</a:t>
            </a:r>
          </a:p>
          <a:p>
            <a:r>
              <a:rPr lang="en-US" dirty="0" smtClean="0"/>
              <a:t>Catering Revenue increased 20% from prior year</a:t>
            </a:r>
          </a:p>
        </p:txBody>
      </p:sp>
    </p:spTree>
    <p:extLst>
      <p:ext uri="{BB962C8B-B14F-4D97-AF65-F5344CB8AC3E}">
        <p14:creationId xmlns:p14="http://schemas.microsoft.com/office/powerpoint/2010/main" val="2860765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2018-19 Goals/Plans</a:t>
            </a:r>
            <a:br>
              <a:rPr lang="en-US" dirty="0" smtClean="0"/>
            </a:br>
            <a:r>
              <a:rPr lang="en-US" dirty="0" smtClean="0"/>
              <a:t>Facilities/Finance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Wilson – finished student bathroom renovations and renovated two faculty bathrooms</a:t>
            </a:r>
          </a:p>
          <a:p>
            <a:r>
              <a:rPr lang="en-US" dirty="0" err="1" smtClean="0"/>
              <a:t>Arleth</a:t>
            </a:r>
            <a:r>
              <a:rPr lang="en-US" dirty="0" smtClean="0"/>
              <a:t> – Phase 2 of the Windows will be done, under budget!</a:t>
            </a:r>
          </a:p>
          <a:p>
            <a:r>
              <a:rPr lang="en-US" dirty="0" smtClean="0"/>
              <a:t>Eisenhower – Replaced door frame</a:t>
            </a:r>
          </a:p>
          <a:p>
            <a:r>
              <a:rPr lang="en-US" dirty="0" smtClean="0"/>
              <a:t>Truman – plan for the C7 cluster (last remaining partition) to become permanent partition</a:t>
            </a:r>
          </a:p>
          <a:p>
            <a:r>
              <a:rPr lang="en-US" dirty="0" smtClean="0"/>
              <a:t>SUES – repaired sidewalk for handicap accessibility, added handicap accessibility to playground, repaired dumpster pad, Bus Parking Area, Security Vestibule</a:t>
            </a:r>
          </a:p>
          <a:p>
            <a:r>
              <a:rPr lang="en-US" dirty="0" smtClean="0"/>
              <a:t>SMS – repaired sidewalks, replaced courtyard doors, Security Vestibule</a:t>
            </a:r>
          </a:p>
          <a:p>
            <a:r>
              <a:rPr lang="en-US" dirty="0" smtClean="0"/>
              <a:t>SWMHS – Turf Field replacement, Baseball Field Improvements, Water Heater Replacement, Security Vestibule</a:t>
            </a:r>
          </a:p>
          <a:p>
            <a:r>
              <a:rPr lang="en-US" dirty="0" smtClean="0"/>
              <a:t>Payroll/Personnel/Accounting Software Conversion</a:t>
            </a:r>
            <a:endParaRPr lang="en-US" dirty="0"/>
          </a:p>
        </p:txBody>
      </p:sp>
    </p:spTree>
    <p:extLst>
      <p:ext uri="{BB962C8B-B14F-4D97-AF65-F5344CB8AC3E}">
        <p14:creationId xmlns:p14="http://schemas.microsoft.com/office/powerpoint/2010/main" val="1670181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609600"/>
          </a:xfrm>
        </p:spPr>
        <p:txBody>
          <a:bodyPr>
            <a:noAutofit/>
          </a:bodyPr>
          <a:lstStyle/>
          <a:p>
            <a:r>
              <a:rPr lang="en-US" sz="3200" dirty="0" smtClean="0"/>
              <a:t>2019-20 Budget Development Calendar</a:t>
            </a:r>
            <a:endParaRPr lang="en-US" sz="3200" dirty="0"/>
          </a:p>
        </p:txBody>
      </p:sp>
      <p:sp>
        <p:nvSpPr>
          <p:cNvPr id="2" name="Rectangle 1"/>
          <p:cNvSpPr/>
          <p:nvPr/>
        </p:nvSpPr>
        <p:spPr>
          <a:xfrm>
            <a:off x="20782" y="609600"/>
            <a:ext cx="9067800" cy="5293757"/>
          </a:xfrm>
          <a:prstGeom prst="rect">
            <a:avLst/>
          </a:prstGeom>
        </p:spPr>
        <p:txBody>
          <a:bodyPr wrap="square">
            <a:spAutoFit/>
          </a:bodyPr>
          <a:lstStyle/>
          <a:p>
            <a:pPr marL="171450" indent="-17145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October 16, 2018 – State of the Schools Address</a:t>
            </a:r>
            <a:endParaRPr lang="en-US" sz="2000" dirty="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December </a:t>
            </a:r>
            <a:r>
              <a:rPr lang="en-US" sz="2000" dirty="0">
                <a:latin typeface="Times New Roman" panose="02020603050405020304" pitchFamily="18" charset="0"/>
                <a:ea typeface="Times New Roman" panose="02020603050405020304" pitchFamily="18" charset="0"/>
              </a:rPr>
              <a:t>7, 2018 – All Budget Data Due in Systems 3000</a:t>
            </a:r>
            <a:endParaRPr lang="en-US" sz="2000" dirty="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December </a:t>
            </a:r>
            <a:r>
              <a:rPr lang="en-US" sz="2000" dirty="0">
                <a:latin typeface="Times New Roman" panose="02020603050405020304" pitchFamily="18" charset="0"/>
                <a:ea typeface="Times New Roman" panose="02020603050405020304" pitchFamily="18" charset="0"/>
              </a:rPr>
              <a:t>18, 2018 – Food Services Presentation and Submission of Preliminary Budget to BOE</a:t>
            </a:r>
            <a:endParaRPr lang="en-US" sz="2000" dirty="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January </a:t>
            </a:r>
            <a:r>
              <a:rPr lang="en-US" sz="2000" dirty="0">
                <a:latin typeface="Times New Roman" panose="02020603050405020304" pitchFamily="18" charset="0"/>
                <a:ea typeface="Times New Roman" panose="02020603050405020304" pitchFamily="18" charset="0"/>
              </a:rPr>
              <a:t>2, 2019 – BOE Reorganization </a:t>
            </a:r>
            <a:endParaRPr lang="en-US" sz="2000" dirty="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January </a:t>
            </a:r>
            <a:r>
              <a:rPr lang="en-US" sz="2000" dirty="0">
                <a:latin typeface="Times New Roman" panose="02020603050405020304" pitchFamily="18" charset="0"/>
                <a:ea typeface="Times New Roman" panose="02020603050405020304" pitchFamily="18" charset="0"/>
              </a:rPr>
              <a:t>8, 2019 – Balanced Preliminary Budget Submitted to BOE </a:t>
            </a:r>
            <a:endParaRPr lang="en-US" sz="2000" dirty="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January </a:t>
            </a:r>
            <a:r>
              <a:rPr lang="en-US" sz="2000" dirty="0">
                <a:latin typeface="Times New Roman" panose="02020603050405020304" pitchFamily="18" charset="0"/>
                <a:ea typeface="Times New Roman" panose="02020603050405020304" pitchFamily="18" charset="0"/>
              </a:rPr>
              <a:t>22, 2019 - Schools, Curriculum &amp; Instruction, and Athletics Presentations</a:t>
            </a:r>
            <a:endParaRPr lang="en-US" sz="2000" dirty="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February </a:t>
            </a:r>
            <a:r>
              <a:rPr lang="en-US" sz="2000" dirty="0">
                <a:latin typeface="Times New Roman" panose="02020603050405020304" pitchFamily="18" charset="0"/>
                <a:ea typeface="Times New Roman" panose="02020603050405020304" pitchFamily="18" charset="0"/>
              </a:rPr>
              <a:t>5, 2019 – Special Education, Technology, and Transportation,</a:t>
            </a:r>
            <a:endParaRPr lang="en-US" sz="2000" dirty="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tabLst>
                <a:tab pos="1314450" algn="l"/>
              </a:tabLst>
            </a:pPr>
            <a:r>
              <a:rPr lang="en-US" sz="2000" dirty="0" smtClean="0">
                <a:latin typeface="Times New Roman" panose="02020603050405020304" pitchFamily="18" charset="0"/>
                <a:ea typeface="Times New Roman" panose="02020603050405020304" pitchFamily="18" charset="0"/>
              </a:rPr>
              <a:t>February </a:t>
            </a:r>
            <a:r>
              <a:rPr lang="en-US" sz="2000" dirty="0">
                <a:latin typeface="Times New Roman" panose="02020603050405020304" pitchFamily="18" charset="0"/>
                <a:ea typeface="Times New Roman" panose="02020603050405020304" pitchFamily="18" charset="0"/>
              </a:rPr>
              <a:t>19, 2019 – Buildings and Grounds, Capital Projects, and Personnel Presentations</a:t>
            </a:r>
            <a:endParaRPr lang="en-US" sz="2000" dirty="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March </a:t>
            </a:r>
            <a:r>
              <a:rPr lang="en-US" sz="2000" dirty="0">
                <a:latin typeface="Times New Roman" panose="02020603050405020304" pitchFamily="18" charset="0"/>
                <a:ea typeface="Times New Roman" panose="02020603050405020304" pitchFamily="18" charset="0"/>
              </a:rPr>
              <a:t>5, 2019 – BOE Approval of Preliminary Budget</a:t>
            </a:r>
            <a:endParaRPr lang="en-US" sz="2000" dirty="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March </a:t>
            </a:r>
            <a:r>
              <a:rPr lang="en-US" sz="2000" dirty="0">
                <a:latin typeface="Times New Roman" panose="02020603050405020304" pitchFamily="18" charset="0"/>
                <a:ea typeface="Times New Roman" panose="02020603050405020304" pitchFamily="18" charset="0"/>
              </a:rPr>
              <a:t>19, 2019 – </a:t>
            </a:r>
            <a:r>
              <a:rPr lang="en-US" sz="2000" b="1" dirty="0">
                <a:latin typeface="Times New Roman" panose="02020603050405020304" pitchFamily="18" charset="0"/>
                <a:ea typeface="Times New Roman" panose="02020603050405020304" pitchFamily="18" charset="0"/>
              </a:rPr>
              <a:t>Let the Children Lead</a:t>
            </a:r>
            <a:endParaRPr lang="en-US" sz="2000" dirty="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March </a:t>
            </a:r>
            <a:r>
              <a:rPr lang="en-US" sz="2000" dirty="0">
                <a:latin typeface="Times New Roman" panose="02020603050405020304" pitchFamily="18" charset="0"/>
                <a:ea typeface="Times New Roman" panose="02020603050405020304" pitchFamily="18" charset="0"/>
              </a:rPr>
              <a:t>26, 2019 – Submission of Preliminary Budget to DOE</a:t>
            </a:r>
            <a:endParaRPr lang="en-US" sz="2000" dirty="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April </a:t>
            </a:r>
            <a:r>
              <a:rPr lang="en-US" sz="2000" dirty="0">
                <a:latin typeface="Times New Roman" panose="02020603050405020304" pitchFamily="18" charset="0"/>
                <a:ea typeface="Times New Roman" panose="02020603050405020304" pitchFamily="18" charset="0"/>
              </a:rPr>
              <a:t>23, 2019 – County DOE Approval of Preliminary Budget</a:t>
            </a:r>
            <a:endParaRPr lang="en-US" sz="2000" dirty="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May </a:t>
            </a:r>
            <a:r>
              <a:rPr lang="en-US" sz="2000" dirty="0">
                <a:latin typeface="Times New Roman" panose="02020603050405020304" pitchFamily="18" charset="0"/>
                <a:ea typeface="Times New Roman" panose="02020603050405020304" pitchFamily="18" charset="0"/>
              </a:rPr>
              <a:t>7, 2019– Public Hearing and BOE Adoption of Final Budget</a:t>
            </a:r>
            <a:endParaRPr lang="en-US" sz="2000" dirty="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May </a:t>
            </a:r>
            <a:r>
              <a:rPr lang="en-US" sz="2000" dirty="0">
                <a:latin typeface="Times New Roman" panose="02020603050405020304" pitchFamily="18" charset="0"/>
                <a:ea typeface="Times New Roman" panose="02020603050405020304" pitchFamily="18" charset="0"/>
              </a:rPr>
              <a:t>13, 2019 – Submission of BOE Adopted Budget to the DOE</a:t>
            </a:r>
            <a:endParaRPr lang="en-US" sz="2000" dirty="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US" sz="2000" dirty="0" smtClean="0">
                <a:latin typeface="Times New Roman" panose="02020603050405020304" pitchFamily="18" charset="0"/>
                <a:ea typeface="Times New Roman" panose="02020603050405020304" pitchFamily="18" charset="0"/>
              </a:rPr>
              <a:t>May </a:t>
            </a:r>
            <a:r>
              <a:rPr lang="en-US" sz="2000" dirty="0">
                <a:latin typeface="Times New Roman" panose="02020603050405020304" pitchFamily="18" charset="0"/>
                <a:ea typeface="Times New Roman" panose="02020603050405020304" pitchFamily="18" charset="0"/>
              </a:rPr>
              <a:t>17, 2019 – Submission Tax Certificate to County Board of Taxation</a:t>
            </a:r>
            <a:endParaRPr lang="en-US" sz="2000" dirty="0"/>
          </a:p>
        </p:txBody>
      </p:sp>
      <p:sp>
        <p:nvSpPr>
          <p:cNvPr id="4" name="Title 3"/>
          <p:cNvSpPr txBox="1">
            <a:spLocks/>
          </p:cNvSpPr>
          <p:nvPr/>
        </p:nvSpPr>
        <p:spPr>
          <a:xfrm>
            <a:off x="4572000" y="6324600"/>
            <a:ext cx="4648200" cy="304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t>Dates subject to change based on Board Meeting Schedule Approved at January 3</a:t>
            </a:r>
            <a:r>
              <a:rPr lang="en-US" sz="1400" b="1" baseline="30000" dirty="0"/>
              <a:t>rd</a:t>
            </a:r>
            <a:r>
              <a:rPr lang="en-US" sz="1400" b="1" dirty="0"/>
              <a:t> Reorganization Meeting</a:t>
            </a:r>
          </a:p>
        </p:txBody>
      </p:sp>
    </p:spTree>
    <p:extLst>
      <p:ext uri="{BB962C8B-B14F-4D97-AF65-F5344CB8AC3E}">
        <p14:creationId xmlns:p14="http://schemas.microsoft.com/office/powerpoint/2010/main" val="377612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737"/>
            <a:ext cx="9144000" cy="14032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a:xfrm>
            <a:off x="1132448" y="1193688"/>
            <a:ext cx="6858000" cy="2183478"/>
          </a:xfrm>
        </p:spPr>
        <p:txBody>
          <a:bodyPr>
            <a:normAutofit/>
          </a:bodyPr>
          <a:lstStyle/>
          <a:p>
            <a:endParaRPr lang="en-US" dirty="0">
              <a:latin typeface="Arial Black" panose="020B0A04020102020204" pitchFamily="34" charset="0"/>
            </a:endParaRPr>
          </a:p>
          <a:p>
            <a:r>
              <a:rPr lang="en-US" sz="3900" dirty="0">
                <a:solidFill>
                  <a:srgbClr val="10106A"/>
                </a:solidFill>
                <a:latin typeface="Arial Black" panose="020B0A04020102020204" pitchFamily="34" charset="0"/>
              </a:rPr>
              <a:t>State of the Schools</a:t>
            </a:r>
            <a:br>
              <a:rPr lang="en-US" sz="3900" dirty="0">
                <a:solidFill>
                  <a:srgbClr val="10106A"/>
                </a:solidFill>
                <a:latin typeface="Arial Black" panose="020B0A04020102020204" pitchFamily="34" charset="0"/>
              </a:rPr>
            </a:br>
            <a:r>
              <a:rPr lang="en-US" sz="3900" dirty="0">
                <a:solidFill>
                  <a:srgbClr val="10106A"/>
                </a:solidFill>
                <a:latin typeface="Arial Black" panose="020B0A04020102020204" pitchFamily="34" charset="0"/>
              </a:rPr>
              <a:t>Technology Department</a:t>
            </a:r>
          </a:p>
          <a:p>
            <a:endParaRPr lang="en-US" dirty="0" smtClean="0">
              <a:solidFill>
                <a:srgbClr val="10106A"/>
              </a:solidFill>
            </a:endParaRPr>
          </a:p>
          <a:p>
            <a:endParaRPr lang="en-US" dirty="0" smtClean="0">
              <a:solidFill>
                <a:srgbClr val="10106A"/>
              </a:solidFill>
            </a:endParaRPr>
          </a:p>
          <a:p>
            <a:endParaRPr lang="en-US" dirty="0" smtClean="0">
              <a:solidFill>
                <a:srgbClr val="10106A"/>
              </a:solidFill>
            </a:endParaRPr>
          </a:p>
          <a:p>
            <a:endParaRPr lang="en-US" dirty="0"/>
          </a:p>
        </p:txBody>
      </p:sp>
      <p:pic>
        <p:nvPicPr>
          <p:cNvPr id="2050" name="Picture 2" descr="SWMHS Logo blue No Wor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7796"/>
            <a:ext cx="935831" cy="93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bo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1265" y="282631"/>
            <a:ext cx="915591" cy="93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275448" y="391038"/>
            <a:ext cx="4572000" cy="830997"/>
          </a:xfrm>
          <a:prstGeom prst="rect">
            <a:avLst/>
          </a:prstGeom>
        </p:spPr>
        <p:txBody>
          <a:bodyPr>
            <a:spAutoFit/>
          </a:bodyPr>
          <a:lstStyle/>
          <a:p>
            <a:pPr algn="ctr"/>
            <a:r>
              <a:rPr lang="en-US" sz="2400" b="1" i="1" kern="900" dirty="0">
                <a:solidFill>
                  <a:srgbClr val="10106A"/>
                </a:solidFill>
                <a:effectLst>
                  <a:innerShdw blurRad="63500" dist="50800">
                    <a:prstClr val="black">
                      <a:alpha val="50000"/>
                    </a:prstClr>
                  </a:innerShdw>
                </a:effectLst>
                <a:latin typeface="Times New Roman" panose="02020603050405020304" pitchFamily="18" charset="0"/>
                <a:ea typeface="Times New Roman" panose="02020603050405020304" pitchFamily="18" charset="0"/>
              </a:rPr>
              <a:t>Sayreville Public Schools</a:t>
            </a:r>
            <a:br>
              <a:rPr lang="en-US" sz="2400" b="1" i="1" kern="900" dirty="0">
                <a:solidFill>
                  <a:srgbClr val="10106A"/>
                </a:solidFill>
                <a:effectLst>
                  <a:innerShdw blurRad="63500" dist="50800">
                    <a:prstClr val="black">
                      <a:alpha val="50000"/>
                    </a:prstClr>
                  </a:innerShdw>
                </a:effectLst>
                <a:latin typeface="Times New Roman" panose="02020603050405020304" pitchFamily="18" charset="0"/>
                <a:ea typeface="Times New Roman" panose="02020603050405020304" pitchFamily="18" charset="0"/>
              </a:rPr>
            </a:br>
            <a:r>
              <a:rPr lang="en-US" sz="2400" b="1" i="1" kern="900" dirty="0">
                <a:solidFill>
                  <a:srgbClr val="10106A"/>
                </a:solidFill>
                <a:effectLst>
                  <a:innerShdw blurRad="63500" dist="50800">
                    <a:prstClr val="black">
                      <a:alpha val="50000"/>
                    </a:prstClr>
                  </a:innerShdw>
                </a:effectLst>
                <a:latin typeface="Times New Roman" panose="02020603050405020304" pitchFamily="18" charset="0"/>
                <a:ea typeface="Times New Roman" panose="02020603050405020304" pitchFamily="18" charset="0"/>
              </a:rPr>
              <a:t>Vision 2030</a:t>
            </a:r>
            <a:endParaRPr lang="en-US" sz="2400" dirty="0">
              <a:solidFill>
                <a:srgbClr val="10106A"/>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4413" y="2971800"/>
            <a:ext cx="3886200" cy="3886200"/>
          </a:xfrm>
          <a:prstGeom prst="rect">
            <a:avLst/>
          </a:prstGeom>
        </p:spPr>
      </p:pic>
    </p:spTree>
    <p:extLst>
      <p:ext uri="{BB962C8B-B14F-4D97-AF65-F5344CB8AC3E}">
        <p14:creationId xmlns:p14="http://schemas.microsoft.com/office/powerpoint/2010/main" val="3590525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effectLst>
                  <a:outerShdw blurRad="38100" dist="38100" dir="2700000" algn="tl">
                    <a:srgbClr val="000000">
                      <a:alpha val="43137"/>
                    </a:srgbClr>
                  </a:outerShdw>
                </a:effectLst>
              </a:rPr>
              <a:t>PLEDGE TO THE FLAG</a:t>
            </a: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40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42612"/>
            <a:ext cx="9144000" cy="7958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0" y="1131094"/>
            <a:ext cx="9144000" cy="707378"/>
          </a:xfrm>
        </p:spPr>
        <p:txBody>
          <a:bodyPr>
            <a:normAutofit/>
          </a:bodyPr>
          <a:lstStyle/>
          <a:p>
            <a:pPr algn="ctr"/>
            <a:r>
              <a:rPr lang="en-US" sz="1950" dirty="0">
                <a:solidFill>
                  <a:srgbClr val="10106A"/>
                </a:solidFill>
                <a:latin typeface="Arial Black" panose="020B0A04020102020204" pitchFamily="34" charset="0"/>
              </a:rPr>
              <a:t>2017-2018 Information, Technology, &amp; Operations Accomplishments</a:t>
            </a:r>
          </a:p>
        </p:txBody>
      </p:sp>
      <p:sp>
        <p:nvSpPr>
          <p:cNvPr id="9" name="Rectangle 8"/>
          <p:cNvSpPr/>
          <p:nvPr/>
        </p:nvSpPr>
        <p:spPr>
          <a:xfrm>
            <a:off x="469558" y="1863250"/>
            <a:ext cx="8322275" cy="3035446"/>
          </a:xfrm>
          <a:prstGeom prst="rect">
            <a:avLst/>
          </a:prstGeom>
        </p:spPr>
        <p:txBody>
          <a:bodyPr wrap="square">
            <a:spAutoFit/>
          </a:bodyPr>
          <a:lstStyle/>
          <a:p>
            <a:pPr algn="ctr"/>
            <a:r>
              <a:rPr lang="en-US" sz="1125" dirty="0">
                <a:solidFill>
                  <a:srgbClr val="10106A"/>
                </a:solidFill>
                <a:latin typeface="Arial Rounded MT Bold" panose="020F0704030504030204" pitchFamily="34" charset="0"/>
              </a:rPr>
              <a:t>HIB Management System</a:t>
            </a:r>
          </a:p>
          <a:p>
            <a:pPr algn="ctr"/>
            <a:r>
              <a:rPr lang="en-US" sz="1125" dirty="0">
                <a:solidFill>
                  <a:srgbClr val="10106A"/>
                </a:solidFill>
                <a:latin typeface="Arial Rounded MT Bold" panose="020F0704030504030204" pitchFamily="34" charset="0"/>
              </a:rPr>
              <a:t>Analytics module for Evaluation, SGO, and Lesson Plan System</a:t>
            </a:r>
          </a:p>
          <a:p>
            <a:pPr algn="ctr"/>
            <a:r>
              <a:rPr lang="en-US" sz="1125" dirty="0">
                <a:solidFill>
                  <a:srgbClr val="10106A"/>
                </a:solidFill>
                <a:latin typeface="Arial Rounded MT Bold" panose="020F0704030504030204" pitchFamily="34" charset="0"/>
              </a:rPr>
              <a:t>Visitor Management System</a:t>
            </a:r>
          </a:p>
          <a:p>
            <a:pPr algn="ctr"/>
            <a:r>
              <a:rPr lang="en-US" sz="1125" dirty="0">
                <a:solidFill>
                  <a:srgbClr val="10106A"/>
                </a:solidFill>
                <a:latin typeface="Arial Rounded MT Bold" panose="020F0704030504030204" pitchFamily="34" charset="0"/>
              </a:rPr>
              <a:t>New Firewall and Security Application Suite </a:t>
            </a:r>
          </a:p>
          <a:p>
            <a:pPr algn="ctr"/>
            <a:r>
              <a:rPr lang="en-US" sz="1125" dirty="0">
                <a:solidFill>
                  <a:srgbClr val="10106A"/>
                </a:solidFill>
                <a:latin typeface="Arial Rounded MT Bold" panose="020F0704030504030204" pitchFamily="34" charset="0"/>
              </a:rPr>
              <a:t>Secondary Internet and WAN connections </a:t>
            </a:r>
          </a:p>
          <a:p>
            <a:pPr algn="ctr"/>
            <a:r>
              <a:rPr lang="en-US" sz="1125" dirty="0">
                <a:solidFill>
                  <a:srgbClr val="10106A"/>
                </a:solidFill>
                <a:latin typeface="Arial Rounded MT Bold" panose="020F0704030504030204" pitchFamily="34" charset="0"/>
              </a:rPr>
              <a:t>New Copiers</a:t>
            </a:r>
          </a:p>
          <a:p>
            <a:pPr algn="ctr"/>
            <a:r>
              <a:rPr lang="en-US" sz="1125" dirty="0">
                <a:solidFill>
                  <a:srgbClr val="10106A"/>
                </a:solidFill>
                <a:latin typeface="Arial Rounded MT Bold" panose="020F0704030504030204" pitchFamily="34" charset="0"/>
              </a:rPr>
              <a:t>Expansion of Achieve 3000</a:t>
            </a:r>
          </a:p>
          <a:p>
            <a:pPr algn="ctr"/>
            <a:r>
              <a:rPr lang="en-US" sz="1125" dirty="0">
                <a:solidFill>
                  <a:srgbClr val="10106A"/>
                </a:solidFill>
                <a:latin typeface="Arial Rounded MT Bold" panose="020F0704030504030204" pitchFamily="34" charset="0"/>
              </a:rPr>
              <a:t>Media Center Upgrades </a:t>
            </a:r>
          </a:p>
          <a:p>
            <a:pPr algn="ctr"/>
            <a:r>
              <a:rPr lang="en-US" sz="1125" dirty="0">
                <a:solidFill>
                  <a:srgbClr val="10106A"/>
                </a:solidFill>
                <a:latin typeface="Arial Rounded MT Bold" panose="020F0704030504030204" pitchFamily="34" charset="0"/>
              </a:rPr>
              <a:t>Computer Lab upgrades </a:t>
            </a:r>
          </a:p>
          <a:p>
            <a:pPr algn="ctr"/>
            <a:r>
              <a:rPr lang="en-US" sz="1125" dirty="0">
                <a:solidFill>
                  <a:srgbClr val="10106A"/>
                </a:solidFill>
                <a:latin typeface="Arial Rounded MT Bold" panose="020F0704030504030204" pitchFamily="34" charset="0"/>
              </a:rPr>
              <a:t>16 Interactive Flat Panels</a:t>
            </a:r>
          </a:p>
          <a:p>
            <a:pPr algn="ctr"/>
            <a:r>
              <a:rPr lang="en-US" sz="1125" dirty="0">
                <a:solidFill>
                  <a:srgbClr val="10106A"/>
                </a:solidFill>
                <a:latin typeface="Arial Rounded MT Bold" panose="020F0704030504030204" pitchFamily="34" charset="0"/>
              </a:rPr>
              <a:t>1200 additional student devices</a:t>
            </a:r>
          </a:p>
          <a:p>
            <a:pPr algn="ctr"/>
            <a:r>
              <a:rPr lang="en-US" sz="1125" dirty="0">
                <a:solidFill>
                  <a:srgbClr val="10106A"/>
                </a:solidFill>
                <a:latin typeface="Arial Rounded MT Bold" panose="020F0704030504030204" pitchFamily="34" charset="0"/>
              </a:rPr>
              <a:t>Grades 1-3 1:1 classroom devices</a:t>
            </a:r>
          </a:p>
          <a:p>
            <a:pPr algn="ctr"/>
            <a:r>
              <a:rPr lang="en-US" sz="1125" dirty="0">
                <a:solidFill>
                  <a:srgbClr val="10106A"/>
                </a:solidFill>
                <a:latin typeface="Arial Rounded MT Bold" panose="020F0704030504030204" pitchFamily="34" charset="0"/>
              </a:rPr>
              <a:t>Implementation of standards based grading grades 3-5</a:t>
            </a:r>
          </a:p>
          <a:p>
            <a:pPr algn="ctr"/>
            <a:r>
              <a:rPr lang="en-US" sz="1125" dirty="0">
                <a:solidFill>
                  <a:srgbClr val="10106A"/>
                </a:solidFill>
                <a:latin typeface="Arial Rounded MT Bold" panose="020F0704030504030204" pitchFamily="34" charset="0"/>
              </a:rPr>
              <a:t>Paperless forms</a:t>
            </a:r>
          </a:p>
          <a:p>
            <a:pPr algn="ctr"/>
            <a:r>
              <a:rPr lang="en-US" sz="1125" dirty="0">
                <a:solidFill>
                  <a:srgbClr val="10106A"/>
                </a:solidFill>
                <a:latin typeface="Arial Rounded MT Bold" panose="020F0704030504030204" pitchFamily="34" charset="0"/>
              </a:rPr>
              <a:t>New Student Information System Purchased</a:t>
            </a:r>
          </a:p>
          <a:p>
            <a:pPr algn="ctr"/>
            <a:r>
              <a:rPr lang="en-US" sz="1125" dirty="0">
                <a:solidFill>
                  <a:srgbClr val="10106A"/>
                </a:solidFill>
                <a:latin typeface="Arial Rounded MT Bold" panose="020F0704030504030204" pitchFamily="34" charset="0"/>
              </a:rPr>
              <a:t>Increased Security Camera coverage and upgrades to security camera system</a:t>
            </a:r>
          </a:p>
          <a:p>
            <a:pPr algn="ctr"/>
            <a:r>
              <a:rPr lang="en-US" sz="1125" dirty="0">
                <a:solidFill>
                  <a:srgbClr val="10106A"/>
                </a:solidFill>
                <a:latin typeface="Arial Rounded MT Bold" panose="020F0704030504030204" pitchFamily="34" charset="0"/>
              </a:rPr>
              <a:t>Emergency Public Address Speakers for </a:t>
            </a:r>
            <a:r>
              <a:rPr lang="en-US" sz="1125" dirty="0" err="1">
                <a:solidFill>
                  <a:srgbClr val="10106A"/>
                </a:solidFill>
                <a:latin typeface="Arial Rounded MT Bold" panose="020F0704030504030204" pitchFamily="34" charset="0"/>
              </a:rPr>
              <a:t>Selover</a:t>
            </a:r>
            <a:endParaRPr lang="en-US" sz="1125" dirty="0">
              <a:solidFill>
                <a:srgbClr val="10106A"/>
              </a:solidFill>
              <a:latin typeface="Arial Rounded MT Bold" panose="020F0704030504030204" pitchFamily="34" charset="0"/>
            </a:endParaRPr>
          </a:p>
        </p:txBody>
      </p:sp>
    </p:spTree>
    <p:extLst>
      <p:ext uri="{BB962C8B-B14F-4D97-AF65-F5344CB8AC3E}">
        <p14:creationId xmlns:p14="http://schemas.microsoft.com/office/powerpoint/2010/main" val="962215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850"/>
            <a:ext cx="9144000" cy="4324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0" y="777405"/>
            <a:ext cx="9144000" cy="707378"/>
          </a:xfrm>
        </p:spPr>
        <p:txBody>
          <a:bodyPr>
            <a:normAutofit/>
          </a:bodyPr>
          <a:lstStyle/>
          <a:p>
            <a:pPr algn="ctr"/>
            <a:r>
              <a:rPr lang="en-US" sz="1950" dirty="0">
                <a:solidFill>
                  <a:srgbClr val="10106A"/>
                </a:solidFill>
                <a:latin typeface="Arial Black" panose="020B0A04020102020204" pitchFamily="34" charset="0"/>
              </a:rPr>
              <a:t>2018-2019 Information, Technology, &amp; Operations Improvements</a:t>
            </a:r>
          </a:p>
        </p:txBody>
      </p:sp>
      <p:sp>
        <p:nvSpPr>
          <p:cNvPr id="9" name="Rectangle 8"/>
          <p:cNvSpPr/>
          <p:nvPr/>
        </p:nvSpPr>
        <p:spPr>
          <a:xfrm>
            <a:off x="463379" y="1347338"/>
            <a:ext cx="8322275" cy="4420441"/>
          </a:xfrm>
          <a:prstGeom prst="rect">
            <a:avLst/>
          </a:prstGeom>
        </p:spPr>
        <p:txBody>
          <a:bodyPr wrap="square">
            <a:spAutoFit/>
          </a:bodyPr>
          <a:lstStyle/>
          <a:p>
            <a:pPr lvl="0" algn="ctr"/>
            <a:r>
              <a:rPr lang="en-US" sz="1125" dirty="0">
                <a:solidFill>
                  <a:srgbClr val="10106A"/>
                </a:solidFill>
                <a:latin typeface="Arial Rounded MT Bold" panose="020F0704030504030204" pitchFamily="34" charset="0"/>
              </a:rPr>
              <a:t>Implement, train, and customize a new OnCourse Student Information System (In Progress)</a:t>
            </a:r>
          </a:p>
          <a:p>
            <a:pPr lvl="0" algn="ctr"/>
            <a:endParaRPr lang="en-US" sz="1125" dirty="0">
              <a:solidFill>
                <a:srgbClr val="10106A"/>
              </a:solidFill>
              <a:latin typeface="Arial Rounded MT Bold" panose="020F0704030504030204" pitchFamily="34" charset="0"/>
            </a:endParaRPr>
          </a:p>
          <a:p>
            <a:pPr lvl="0" algn="ctr"/>
            <a:r>
              <a:rPr lang="en-US" sz="1125" dirty="0">
                <a:solidFill>
                  <a:srgbClr val="10106A"/>
                </a:solidFill>
                <a:latin typeface="Arial Rounded MT Bold" panose="020F0704030504030204" pitchFamily="34" charset="0"/>
              </a:rPr>
              <a:t>Purchase, configure, and deploy new networking switches and wireless access points to all buildings (In Progress)</a:t>
            </a:r>
          </a:p>
          <a:p>
            <a:pPr lvl="0" algn="ctr"/>
            <a:endParaRPr lang="en-US" sz="1125" dirty="0">
              <a:solidFill>
                <a:srgbClr val="10106A"/>
              </a:solidFill>
              <a:latin typeface="Arial Rounded MT Bold" panose="020F0704030504030204" pitchFamily="34" charset="0"/>
            </a:endParaRPr>
          </a:p>
          <a:p>
            <a:pPr lvl="0" algn="ctr"/>
            <a:r>
              <a:rPr lang="en-US" sz="1125" dirty="0">
                <a:solidFill>
                  <a:srgbClr val="10106A"/>
                </a:solidFill>
                <a:latin typeface="Arial Rounded MT Bold" panose="020F0704030504030204" pitchFamily="34" charset="0"/>
              </a:rPr>
              <a:t>1:1 devices expanded from K-3 to PreK-5 (HS at 1.49:1, MS is at 1.26:1)</a:t>
            </a:r>
          </a:p>
          <a:p>
            <a:pPr lvl="0" algn="ctr"/>
            <a:endParaRPr lang="en-US" sz="1125" dirty="0">
              <a:solidFill>
                <a:srgbClr val="10106A"/>
              </a:solidFill>
              <a:latin typeface="Arial Rounded MT Bold" panose="020F0704030504030204" pitchFamily="34" charset="0"/>
            </a:endParaRPr>
          </a:p>
          <a:p>
            <a:pPr lvl="0" algn="ctr"/>
            <a:r>
              <a:rPr lang="en-US" sz="1125" dirty="0">
                <a:solidFill>
                  <a:srgbClr val="10106A"/>
                </a:solidFill>
                <a:latin typeface="Arial Rounded MT Bold" panose="020F0704030504030204" pitchFamily="34" charset="0"/>
              </a:rPr>
              <a:t>Purchase, configure, migrate and deploy new virtual server infrastructure</a:t>
            </a:r>
          </a:p>
          <a:p>
            <a:pPr lvl="0" algn="ctr"/>
            <a:r>
              <a:rPr lang="en-US" sz="1125" dirty="0">
                <a:solidFill>
                  <a:srgbClr val="10106A"/>
                </a:solidFill>
                <a:latin typeface="Arial Rounded MT Bold" panose="020F0704030504030204" pitchFamily="34" charset="0"/>
              </a:rPr>
              <a:t/>
            </a:r>
            <a:br>
              <a:rPr lang="en-US" sz="1125" dirty="0">
                <a:solidFill>
                  <a:srgbClr val="10106A"/>
                </a:solidFill>
                <a:latin typeface="Arial Rounded MT Bold" panose="020F0704030504030204" pitchFamily="34" charset="0"/>
              </a:rPr>
            </a:br>
            <a:r>
              <a:rPr lang="en-US" sz="1125" dirty="0">
                <a:solidFill>
                  <a:srgbClr val="10106A"/>
                </a:solidFill>
                <a:latin typeface="Arial Rounded MT Bold" panose="020F0704030504030204" pitchFamily="34" charset="0"/>
              </a:rPr>
              <a:t>Purchase, configure, and deploy  a server backup appliance (In Progress)</a:t>
            </a:r>
          </a:p>
          <a:p>
            <a:pPr lvl="0" algn="ctr"/>
            <a:endParaRPr lang="en-US" sz="1125" dirty="0">
              <a:solidFill>
                <a:srgbClr val="10106A"/>
              </a:solidFill>
              <a:latin typeface="Arial Rounded MT Bold" panose="020F0704030504030204" pitchFamily="34" charset="0"/>
            </a:endParaRPr>
          </a:p>
          <a:p>
            <a:pPr lvl="0" algn="ctr"/>
            <a:r>
              <a:rPr lang="en-US" sz="1125" dirty="0">
                <a:solidFill>
                  <a:srgbClr val="10106A"/>
                </a:solidFill>
                <a:latin typeface="Arial Rounded MT Bold" panose="020F0704030504030204" pitchFamily="34" charset="0"/>
              </a:rPr>
              <a:t>Implement and identification card process for students at the middle school and high school (In Progress)</a:t>
            </a:r>
          </a:p>
          <a:p>
            <a:pPr lvl="0" algn="ctr"/>
            <a:endParaRPr lang="en-US" sz="1125" dirty="0">
              <a:solidFill>
                <a:srgbClr val="10106A"/>
              </a:solidFill>
              <a:latin typeface="Arial Rounded MT Bold" panose="020F0704030504030204" pitchFamily="34" charset="0"/>
            </a:endParaRPr>
          </a:p>
          <a:p>
            <a:pPr lvl="0" algn="ctr"/>
            <a:r>
              <a:rPr lang="en-US" sz="1125" dirty="0">
                <a:solidFill>
                  <a:srgbClr val="10106A"/>
                </a:solidFill>
                <a:latin typeface="Arial Rounded MT Bold" panose="020F0704030504030204" pitchFamily="34" charset="0"/>
              </a:rPr>
              <a:t>Purchase, configure, and deploy  video enabled security door stations</a:t>
            </a:r>
          </a:p>
          <a:p>
            <a:pPr lvl="0" algn="ctr"/>
            <a:endParaRPr lang="en-US" sz="1125" dirty="0">
              <a:solidFill>
                <a:srgbClr val="10106A"/>
              </a:solidFill>
              <a:latin typeface="Arial Rounded MT Bold" panose="020F0704030504030204" pitchFamily="34" charset="0"/>
            </a:endParaRPr>
          </a:p>
          <a:p>
            <a:pPr lvl="0" algn="ctr"/>
            <a:r>
              <a:rPr lang="en-US" sz="1125" dirty="0">
                <a:solidFill>
                  <a:srgbClr val="10106A"/>
                </a:solidFill>
                <a:latin typeface="Arial Rounded MT Bold" panose="020F0704030504030204" pitchFamily="34" charset="0"/>
              </a:rPr>
              <a:t>Purchase, configure, and deploy  additional surveillance cameras (In Progress)</a:t>
            </a:r>
          </a:p>
          <a:p>
            <a:pPr lvl="0" algn="ctr"/>
            <a:endParaRPr lang="en-US" sz="1125" dirty="0">
              <a:solidFill>
                <a:srgbClr val="10106A"/>
              </a:solidFill>
              <a:latin typeface="Arial Rounded MT Bold" panose="020F0704030504030204" pitchFamily="34" charset="0"/>
            </a:endParaRPr>
          </a:p>
          <a:p>
            <a:pPr lvl="0" algn="ctr"/>
            <a:r>
              <a:rPr lang="en-US" sz="1125" dirty="0">
                <a:solidFill>
                  <a:srgbClr val="10106A"/>
                </a:solidFill>
                <a:latin typeface="Arial Rounded MT Bold" panose="020F0704030504030204" pitchFamily="34" charset="0"/>
              </a:rPr>
              <a:t>Pilot a learning management system at the high school (In Progress)</a:t>
            </a:r>
          </a:p>
          <a:p>
            <a:pPr lvl="0" algn="ctr"/>
            <a:endParaRPr lang="en-US" sz="1125" dirty="0">
              <a:solidFill>
                <a:srgbClr val="10106A"/>
              </a:solidFill>
              <a:latin typeface="Arial Rounded MT Bold" panose="020F0704030504030204" pitchFamily="34" charset="0"/>
            </a:endParaRPr>
          </a:p>
          <a:p>
            <a:pPr lvl="0" algn="ctr"/>
            <a:r>
              <a:rPr lang="en-US" sz="1125" dirty="0">
                <a:solidFill>
                  <a:srgbClr val="10106A"/>
                </a:solidFill>
                <a:latin typeface="Arial Rounded MT Bold" panose="020F0704030504030204" pitchFamily="34" charset="0"/>
              </a:rPr>
              <a:t>Purchase, configure, and deploy  Emergency Management platform (In Progress)</a:t>
            </a:r>
          </a:p>
          <a:p>
            <a:pPr lvl="0" algn="ctr"/>
            <a:endParaRPr lang="en-US" sz="1125" dirty="0">
              <a:solidFill>
                <a:srgbClr val="10106A"/>
              </a:solidFill>
              <a:latin typeface="Arial Rounded MT Bold" panose="020F0704030504030204" pitchFamily="34" charset="0"/>
            </a:endParaRPr>
          </a:p>
          <a:p>
            <a:pPr lvl="0" algn="ctr"/>
            <a:r>
              <a:rPr lang="en-US" sz="1125" dirty="0">
                <a:solidFill>
                  <a:srgbClr val="10106A"/>
                </a:solidFill>
                <a:latin typeface="Arial Rounded MT Bold" panose="020F0704030504030204" pitchFamily="34" charset="0"/>
              </a:rPr>
              <a:t>Purchase, train, and implement walkthrough metal detectors at all buildings (In Progress)</a:t>
            </a:r>
          </a:p>
          <a:p>
            <a:pPr lvl="0" algn="ctr"/>
            <a:endParaRPr lang="en-US" sz="1125" dirty="0">
              <a:solidFill>
                <a:srgbClr val="10106A"/>
              </a:solidFill>
              <a:latin typeface="Arial Rounded MT Bold" panose="020F0704030504030204" pitchFamily="34" charset="0"/>
            </a:endParaRPr>
          </a:p>
          <a:p>
            <a:pPr lvl="0" algn="ctr"/>
            <a:r>
              <a:rPr lang="en-US" sz="1125" dirty="0">
                <a:solidFill>
                  <a:srgbClr val="10106A"/>
                </a:solidFill>
                <a:latin typeface="Arial Rounded MT Bold" panose="020F0704030504030204" pitchFamily="34" charset="0"/>
              </a:rPr>
              <a:t>Train multiple administrative staff members in NJDOE School Safety Training Program</a:t>
            </a:r>
          </a:p>
          <a:p>
            <a:pPr algn="ctr"/>
            <a:endParaRPr lang="en-US" sz="1125" dirty="0">
              <a:solidFill>
                <a:srgbClr val="10106A"/>
              </a:solidFill>
              <a:latin typeface="Arial Rounded MT Bold" panose="020F0704030504030204" pitchFamily="34" charset="0"/>
            </a:endParaRPr>
          </a:p>
          <a:p>
            <a:pPr algn="ctr"/>
            <a:r>
              <a:rPr lang="en-US" sz="1125" dirty="0">
                <a:solidFill>
                  <a:srgbClr val="10106A"/>
                </a:solidFill>
                <a:latin typeface="Arial Rounded MT Bold" panose="020F0704030504030204" pitchFamily="34" charset="0"/>
              </a:rPr>
              <a:t>Media Center and Computer Lab Upgrades to computers (In Progress)</a:t>
            </a:r>
            <a:endParaRPr lang="en-US" sz="1350" dirty="0">
              <a:solidFill>
                <a:srgbClr val="10106A"/>
              </a:solidFill>
              <a:latin typeface="Arial Rounded MT Bold" panose="020F0704030504030204" pitchFamily="34" charset="0"/>
            </a:endParaRPr>
          </a:p>
        </p:txBody>
      </p:sp>
    </p:spTree>
    <p:extLst>
      <p:ext uri="{BB962C8B-B14F-4D97-AF65-F5344CB8AC3E}">
        <p14:creationId xmlns:p14="http://schemas.microsoft.com/office/powerpoint/2010/main" val="229414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0000" lnSpcReduction="20000"/>
          </a:bodyPr>
          <a:lstStyle/>
          <a:p>
            <a:r>
              <a:rPr lang="en-US" dirty="0" smtClean="0">
                <a:latin typeface="Arial Rounded MT Bold" panose="020F0704030504030204" pitchFamily="34" charset="0"/>
              </a:rPr>
              <a:t>Replacement Door Access Control System</a:t>
            </a:r>
          </a:p>
          <a:p>
            <a:r>
              <a:rPr lang="en-US" dirty="0" smtClean="0">
                <a:latin typeface="Arial Rounded MT Bold" panose="020F0704030504030204" pitchFamily="34" charset="0"/>
              </a:rPr>
              <a:t>Increased and Replacement Surveillance Cameras</a:t>
            </a:r>
            <a:endParaRPr lang="en-US" dirty="0">
              <a:latin typeface="Arial Rounded MT Bold" panose="020F0704030504030204" pitchFamily="34" charset="0"/>
            </a:endParaRPr>
          </a:p>
          <a:p>
            <a:r>
              <a:rPr lang="en-US" dirty="0" smtClean="0">
                <a:latin typeface="Arial Rounded MT Bold" panose="020F0704030504030204" pitchFamily="34" charset="0"/>
              </a:rPr>
              <a:t>Additional/Replacement </a:t>
            </a:r>
            <a:r>
              <a:rPr lang="en-US" dirty="0">
                <a:latin typeface="Arial Rounded MT Bold" panose="020F0704030504030204" pitchFamily="34" charset="0"/>
              </a:rPr>
              <a:t>Interactive Flat </a:t>
            </a:r>
            <a:r>
              <a:rPr lang="en-US" dirty="0" smtClean="0">
                <a:latin typeface="Arial Rounded MT Bold" panose="020F0704030504030204" pitchFamily="34" charset="0"/>
              </a:rPr>
              <a:t>Panels</a:t>
            </a:r>
          </a:p>
          <a:p>
            <a:pPr lvl="0"/>
            <a:r>
              <a:rPr lang="en-US" dirty="0" smtClean="0">
                <a:latin typeface="Arial Rounded MT Bold" panose="020F0704030504030204" pitchFamily="34" charset="0"/>
              </a:rPr>
              <a:t>Additional Student Devices </a:t>
            </a:r>
            <a:r>
              <a:rPr lang="en-US" dirty="0">
                <a:latin typeface="Arial Rounded MT Bold" panose="020F0704030504030204" pitchFamily="34" charset="0"/>
              </a:rPr>
              <a:t>for 1 to 1 classroom devices </a:t>
            </a:r>
            <a:endParaRPr lang="en-US" dirty="0" smtClean="0">
              <a:latin typeface="Arial Rounded MT Bold" panose="020F0704030504030204" pitchFamily="34" charset="0"/>
            </a:endParaRPr>
          </a:p>
          <a:p>
            <a:pPr lvl="1"/>
            <a:r>
              <a:rPr lang="en-US" dirty="0" smtClean="0">
                <a:latin typeface="Arial Rounded MT Bold" panose="020F0704030504030204" pitchFamily="34" charset="0"/>
              </a:rPr>
              <a:t>(</a:t>
            </a:r>
            <a:r>
              <a:rPr lang="en-US" dirty="0">
                <a:latin typeface="Arial Rounded MT Bold" panose="020F0704030504030204" pitchFamily="34" charset="0"/>
              </a:rPr>
              <a:t>HS at 1.49:1, MS is at 1.26:1</a:t>
            </a:r>
            <a:r>
              <a:rPr lang="en-US" dirty="0" smtClean="0">
                <a:latin typeface="Arial Rounded MT Bold" panose="020F0704030504030204" pitchFamily="34" charset="0"/>
              </a:rPr>
              <a:t>)</a:t>
            </a:r>
          </a:p>
          <a:p>
            <a:pPr lvl="1"/>
            <a:r>
              <a:rPr lang="en-US" dirty="0" smtClean="0">
                <a:latin typeface="Arial Rounded MT Bold" panose="020F0704030504030204" pitchFamily="34" charset="0"/>
              </a:rPr>
              <a:t>Anticipated need 1100 device</a:t>
            </a:r>
          </a:p>
          <a:p>
            <a:r>
              <a:rPr lang="en-US" dirty="0" smtClean="0">
                <a:latin typeface="Arial Rounded MT Bold" panose="020F0704030504030204" pitchFamily="34" charset="0"/>
              </a:rPr>
              <a:t>Expansion of Learning Management Pilot to additional Grade Levels</a:t>
            </a:r>
          </a:p>
          <a:p>
            <a:r>
              <a:rPr lang="en-US" dirty="0">
                <a:latin typeface="Arial Rounded MT Bold" panose="020F0704030504030204" pitchFamily="34" charset="0"/>
              </a:rPr>
              <a:t>School Safety </a:t>
            </a:r>
            <a:r>
              <a:rPr lang="en-US" dirty="0" smtClean="0">
                <a:latin typeface="Arial Rounded MT Bold" panose="020F0704030504030204" pitchFamily="34" charset="0"/>
              </a:rPr>
              <a:t>Specialist</a:t>
            </a:r>
            <a:endParaRPr lang="en-US" dirty="0">
              <a:latin typeface="Arial Rounded MT Bold" panose="020F0704030504030204" pitchFamily="34" charset="0"/>
            </a:endParaRPr>
          </a:p>
          <a:p>
            <a:endParaRPr lang="en-US" dirty="0">
              <a:latin typeface="Arial Rounded MT Bold" panose="020F0704030504030204" pitchFamily="34" charset="0"/>
            </a:endParaRPr>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a:latin typeface="Arial Rounded MT Bold" panose="020F0704030504030204" pitchFamily="34" charset="0"/>
              </a:rPr>
              <a:t>Samsung Chromebooks</a:t>
            </a:r>
          </a:p>
          <a:p>
            <a:pPr lvl="1"/>
            <a:r>
              <a:rPr lang="en-US" dirty="0">
                <a:latin typeface="Arial Rounded MT Bold" panose="020F0704030504030204" pitchFamily="34" charset="0"/>
              </a:rPr>
              <a:t>Implemented: 2013</a:t>
            </a:r>
          </a:p>
          <a:p>
            <a:pPr lvl="1"/>
            <a:r>
              <a:rPr lang="en-US" dirty="0">
                <a:latin typeface="Arial Rounded MT Bold" panose="020F0704030504030204" pitchFamily="34" charset="0"/>
              </a:rPr>
              <a:t>End of Support: March 2018 (qty. 2600)</a:t>
            </a:r>
          </a:p>
          <a:p>
            <a:r>
              <a:rPr lang="en-US" dirty="0" smtClean="0">
                <a:latin typeface="Arial Rounded MT Bold" panose="020F0704030504030204" pitchFamily="34" charset="0"/>
              </a:rPr>
              <a:t>iPad </a:t>
            </a:r>
            <a:r>
              <a:rPr lang="en-US" dirty="0">
                <a:latin typeface="Arial Rounded MT Bold" panose="020F0704030504030204" pitchFamily="34" charset="0"/>
              </a:rPr>
              <a:t>2s </a:t>
            </a:r>
          </a:p>
          <a:p>
            <a:pPr lvl="1"/>
            <a:r>
              <a:rPr lang="en-US" dirty="0">
                <a:latin typeface="Arial Rounded MT Bold" panose="020F0704030504030204" pitchFamily="34" charset="0"/>
              </a:rPr>
              <a:t>Implemented: 2011</a:t>
            </a:r>
          </a:p>
          <a:p>
            <a:pPr lvl="1"/>
            <a:r>
              <a:rPr lang="en-US" dirty="0">
                <a:latin typeface="Arial Rounded MT Bold" panose="020F0704030504030204" pitchFamily="34" charset="0"/>
              </a:rPr>
              <a:t>End of Support: Fall 2016 (650)</a:t>
            </a:r>
          </a:p>
          <a:p>
            <a:r>
              <a:rPr lang="en-US" dirty="0" smtClean="0">
                <a:latin typeface="Arial Rounded MT Bold" panose="020F0704030504030204" pitchFamily="34" charset="0"/>
              </a:rPr>
              <a:t>Printer upgrades </a:t>
            </a:r>
            <a:endParaRPr lang="en-US" dirty="0">
              <a:latin typeface="Arial Rounded MT Bold" panose="020F0704030504030204" pitchFamily="34" charset="0"/>
            </a:endParaRPr>
          </a:p>
          <a:p>
            <a:pPr lvl="1"/>
            <a:r>
              <a:rPr lang="en-US" dirty="0">
                <a:latin typeface="Arial Rounded MT Bold" panose="020F0704030504030204" pitchFamily="34" charset="0"/>
              </a:rPr>
              <a:t>Implemented: </a:t>
            </a:r>
            <a:r>
              <a:rPr lang="en-US" dirty="0" smtClean="0">
                <a:latin typeface="Arial Rounded MT Bold" panose="020F0704030504030204" pitchFamily="34" charset="0"/>
              </a:rPr>
              <a:t>2001 (HP 4100)</a:t>
            </a:r>
            <a:endParaRPr lang="en-US" dirty="0">
              <a:latin typeface="Arial Rounded MT Bold" panose="020F0704030504030204" pitchFamily="34" charset="0"/>
            </a:endParaRPr>
          </a:p>
          <a:p>
            <a:pPr lvl="1"/>
            <a:r>
              <a:rPr lang="en-US" dirty="0">
                <a:latin typeface="Arial Rounded MT Bold" panose="020F0704030504030204" pitchFamily="34" charset="0"/>
              </a:rPr>
              <a:t>End of Support: 2018</a:t>
            </a:r>
          </a:p>
          <a:p>
            <a:r>
              <a:rPr lang="en-US" dirty="0">
                <a:latin typeface="Arial Rounded MT Bold" panose="020F0704030504030204" pitchFamily="34" charset="0"/>
              </a:rPr>
              <a:t>Additional Technology Support Staff</a:t>
            </a:r>
          </a:p>
          <a:p>
            <a:r>
              <a:rPr lang="en-US" dirty="0">
                <a:latin typeface="Arial Rounded MT Bold" panose="020F0704030504030204" pitchFamily="34" charset="0"/>
              </a:rPr>
              <a:t>Additional Technology Instructional </a:t>
            </a:r>
            <a:r>
              <a:rPr lang="en-US" dirty="0" smtClean="0">
                <a:latin typeface="Arial Rounded MT Bold" panose="020F0704030504030204" pitchFamily="34" charset="0"/>
              </a:rPr>
              <a:t>Staff</a:t>
            </a:r>
            <a:endParaRPr lang="en-US" dirty="0">
              <a:latin typeface="Arial Rounded MT Bold" panose="020F0704030504030204" pitchFamily="34" charset="0"/>
            </a:endParaRPr>
          </a:p>
        </p:txBody>
      </p:sp>
      <p:sp>
        <p:nvSpPr>
          <p:cNvPr id="5" name="Rectangle 4"/>
          <p:cNvSpPr/>
          <p:nvPr/>
        </p:nvSpPr>
        <p:spPr>
          <a:xfrm>
            <a:off x="76200" y="304800"/>
            <a:ext cx="9144000" cy="795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1"/>
          <p:cNvSpPr>
            <a:spLocks noGrp="1"/>
          </p:cNvSpPr>
          <p:nvPr>
            <p:ph type="title"/>
          </p:nvPr>
        </p:nvSpPr>
        <p:spPr>
          <a:xfrm>
            <a:off x="76200" y="304800"/>
            <a:ext cx="9144000" cy="707378"/>
          </a:xfrm>
        </p:spPr>
        <p:txBody>
          <a:bodyPr>
            <a:normAutofit fontScale="90000"/>
          </a:bodyPr>
          <a:lstStyle/>
          <a:p>
            <a:pPr algn="ctr"/>
            <a:r>
              <a:rPr lang="en-US" dirty="0" smtClean="0">
                <a:solidFill>
                  <a:schemeClr val="tx1"/>
                </a:solidFill>
                <a:latin typeface="Arial Black" panose="020B0A04020102020204" pitchFamily="34" charset="0"/>
              </a:rPr>
              <a:t>Anticipated Future Needs</a:t>
            </a:r>
            <a:endParaRPr lang="en-US"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077456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191"/>
            <a:ext cx="7772400" cy="1829761"/>
          </a:xfrm>
        </p:spPr>
        <p:txBody>
          <a:bodyPr>
            <a:normAutofit/>
          </a:bodyPr>
          <a:lstStyle/>
          <a:p>
            <a:r>
              <a:rPr lang="en-US" dirty="0" smtClean="0"/>
              <a:t>State of the Schools</a:t>
            </a:r>
            <a:br>
              <a:rPr lang="en-US" dirty="0" smtClean="0"/>
            </a:br>
            <a:r>
              <a:rPr lang="en-US" dirty="0" smtClean="0"/>
              <a:t>Human Resources</a:t>
            </a:r>
            <a:endParaRPr lang="en-US" dirty="0"/>
          </a:p>
        </p:txBody>
      </p:sp>
      <p:sp>
        <p:nvSpPr>
          <p:cNvPr id="3" name="Subtitle 2"/>
          <p:cNvSpPr>
            <a:spLocks noGrp="1"/>
          </p:cNvSpPr>
          <p:nvPr>
            <p:ph type="subTitle" idx="1"/>
          </p:nvPr>
        </p:nvSpPr>
        <p:spPr>
          <a:xfrm>
            <a:off x="685800" y="2057400"/>
            <a:ext cx="7772400" cy="1199704"/>
          </a:xfrm>
        </p:spPr>
        <p:txBody>
          <a:bodyPr/>
          <a:lstStyle/>
          <a:p>
            <a:r>
              <a:rPr lang="en-US" dirty="0" smtClean="0"/>
              <a:t>Presented by Dr. Aguiles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2" y="2438782"/>
            <a:ext cx="4406348" cy="4406348"/>
          </a:xfrm>
          <a:prstGeom prst="rect">
            <a:avLst/>
          </a:prstGeom>
        </p:spPr>
      </p:pic>
    </p:spTree>
    <p:extLst>
      <p:ext uri="{BB962C8B-B14F-4D97-AF65-F5344CB8AC3E}">
        <p14:creationId xmlns:p14="http://schemas.microsoft.com/office/powerpoint/2010/main" val="3323589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t>Human Resources and Professional Development 2017-2018</a:t>
            </a:r>
          </a:p>
        </p:txBody>
      </p:sp>
      <p:sp>
        <p:nvSpPr>
          <p:cNvPr id="3" name="Content Placeholder 2"/>
          <p:cNvSpPr>
            <a:spLocks noGrp="1"/>
          </p:cNvSpPr>
          <p:nvPr>
            <p:ph idx="1"/>
          </p:nvPr>
        </p:nvSpPr>
        <p:spPr/>
        <p:txBody>
          <a:bodyPr>
            <a:normAutofit fontScale="85000" lnSpcReduction="20000"/>
          </a:bodyPr>
          <a:lstStyle/>
          <a:p>
            <a:r>
              <a:rPr lang="en-US" dirty="0" smtClean="0"/>
              <a:t>Put procedures in place to expedite teacher placement into the Professional Teacher Process (PTP).</a:t>
            </a:r>
          </a:p>
          <a:p>
            <a:r>
              <a:rPr lang="en-US" smtClean="0"/>
              <a:t>Developed </a:t>
            </a:r>
            <a:r>
              <a:rPr lang="en-US" dirty="0" smtClean="0"/>
              <a:t>partnerships with New Jersey colleges and universities for placement of student teachers and participation in job fairs held on campus.</a:t>
            </a:r>
          </a:p>
          <a:p>
            <a:r>
              <a:rPr lang="en-US" dirty="0" smtClean="0"/>
              <a:t>Trained/taught a total of </a:t>
            </a:r>
            <a:r>
              <a:rPr lang="en-US" b="1" dirty="0" smtClean="0"/>
              <a:t>1066 faculty and staff members </a:t>
            </a:r>
            <a:r>
              <a:rPr lang="en-US" dirty="0" smtClean="0"/>
              <a:t>through Sayreville University trainings/workshops up from 606 during the 2016-2017 school year. (Numbers may include faculty/staff who attended multiple sessions).</a:t>
            </a:r>
          </a:p>
          <a:p>
            <a:r>
              <a:rPr lang="en-US" dirty="0" smtClean="0"/>
              <a:t>Kicked off Parent University, our newest section of Sayreville University.</a:t>
            </a:r>
          </a:p>
          <a:p>
            <a:r>
              <a:rPr lang="en-US" dirty="0" smtClean="0"/>
              <a:t>Successfully established and implemented the Leadership Academy. </a:t>
            </a:r>
          </a:p>
          <a:p>
            <a:endParaRPr lang="en-US" dirty="0" smtClean="0"/>
          </a:p>
          <a:p>
            <a:endParaRPr lang="en-US" dirty="0"/>
          </a:p>
        </p:txBody>
      </p:sp>
    </p:spTree>
    <p:extLst>
      <p:ext uri="{BB962C8B-B14F-4D97-AF65-F5344CB8AC3E}">
        <p14:creationId xmlns:p14="http://schemas.microsoft.com/office/powerpoint/2010/main" val="2529084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t>Human Resources and Professional Development 2018-2019</a:t>
            </a:r>
          </a:p>
        </p:txBody>
      </p:sp>
      <p:sp>
        <p:nvSpPr>
          <p:cNvPr id="3" name="Content Placeholder 2"/>
          <p:cNvSpPr>
            <a:spLocks noGrp="1"/>
          </p:cNvSpPr>
          <p:nvPr>
            <p:ph idx="1"/>
          </p:nvPr>
        </p:nvSpPr>
        <p:spPr/>
        <p:txBody>
          <a:bodyPr>
            <a:normAutofit fontScale="92500"/>
          </a:bodyPr>
          <a:lstStyle/>
          <a:p>
            <a:r>
              <a:rPr lang="en-US" dirty="0" smtClean="0"/>
              <a:t>Developing Hiring Pipelines through </a:t>
            </a:r>
            <a:r>
              <a:rPr lang="en-US" i="1" dirty="0" smtClean="0"/>
              <a:t>Frontline Central </a:t>
            </a:r>
            <a:r>
              <a:rPr lang="en-US" dirty="0" smtClean="0"/>
              <a:t>to improve and expedite hiring process for substitutes, certificated &amp; non-certificated staff.</a:t>
            </a:r>
          </a:p>
          <a:p>
            <a:r>
              <a:rPr lang="en-US" dirty="0" smtClean="0"/>
              <a:t>2</a:t>
            </a:r>
            <a:r>
              <a:rPr lang="en-US" baseline="30000" dirty="0" smtClean="0"/>
              <a:t>nd</a:t>
            </a:r>
            <a:r>
              <a:rPr lang="en-US" dirty="0" smtClean="0"/>
              <a:t> Leadership Academy will begin October 2018</a:t>
            </a:r>
          </a:p>
          <a:p>
            <a:r>
              <a:rPr lang="en-US" dirty="0" smtClean="0"/>
              <a:t>Establishing a pathway for student teacher to substitute in district after they have completed their student teaching hours.</a:t>
            </a:r>
          </a:p>
          <a:p>
            <a:r>
              <a:rPr lang="en-US" dirty="0" smtClean="0"/>
              <a:t>Provide building specific professional development as requested by building </a:t>
            </a:r>
            <a:r>
              <a:rPr lang="en-US" dirty="0" err="1" smtClean="0"/>
              <a:t>ScIP</a:t>
            </a:r>
            <a:r>
              <a:rPr lang="en-US" dirty="0" smtClean="0"/>
              <a:t> committees </a:t>
            </a:r>
            <a:r>
              <a:rPr lang="en-US" smtClean="0"/>
              <a:t>and/or administrators/supervisors.</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88495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191"/>
            <a:ext cx="7772400" cy="1829761"/>
          </a:xfrm>
        </p:spPr>
        <p:txBody>
          <a:bodyPr>
            <a:normAutofit/>
          </a:bodyPr>
          <a:lstStyle/>
          <a:p>
            <a:r>
              <a:rPr lang="en-US" dirty="0" smtClean="0"/>
              <a:t>State of the Schools</a:t>
            </a:r>
            <a:br>
              <a:rPr lang="en-US" dirty="0" smtClean="0"/>
            </a:br>
            <a:r>
              <a:rPr lang="en-US" dirty="0" smtClean="0"/>
              <a:t>Student Achievement</a:t>
            </a:r>
            <a:endParaRPr lang="en-US" dirty="0"/>
          </a:p>
        </p:txBody>
      </p:sp>
      <p:sp>
        <p:nvSpPr>
          <p:cNvPr id="3" name="Subtitle 2"/>
          <p:cNvSpPr>
            <a:spLocks noGrp="1"/>
          </p:cNvSpPr>
          <p:nvPr>
            <p:ph type="subTitle" idx="1"/>
          </p:nvPr>
        </p:nvSpPr>
        <p:spPr>
          <a:xfrm>
            <a:off x="685800" y="1836387"/>
            <a:ext cx="7772400" cy="1199704"/>
          </a:xfrm>
        </p:spPr>
        <p:txBody>
          <a:bodyPr/>
          <a:lstStyle/>
          <a:p>
            <a:r>
              <a:rPr lang="en-US" dirty="0" smtClean="0"/>
              <a:t>Presented by Dr. Marilyn Shediack</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286000"/>
            <a:ext cx="4572000" cy="4572000"/>
          </a:xfrm>
          <a:prstGeom prst="rect">
            <a:avLst/>
          </a:prstGeom>
        </p:spPr>
      </p:pic>
    </p:spTree>
    <p:extLst>
      <p:ext uri="{BB962C8B-B14F-4D97-AF65-F5344CB8AC3E}">
        <p14:creationId xmlns:p14="http://schemas.microsoft.com/office/powerpoint/2010/main" val="27306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6" y="955223"/>
            <a:ext cx="8839200" cy="1360713"/>
          </a:xfrm>
        </p:spPr>
        <p:txBody>
          <a:bodyPr>
            <a:normAutofit fontScale="90000"/>
          </a:bodyPr>
          <a:lstStyle/>
          <a:p>
            <a:pPr algn="ctr"/>
            <a:r>
              <a:rPr lang="en-US" dirty="0" smtClean="0">
                <a:latin typeface="Century Gothic" panose="020B0502020202020204" pitchFamily="34" charset="0"/>
              </a:rPr>
              <a:t>PARCC English Language Arts </a:t>
            </a:r>
            <a:br>
              <a:rPr lang="en-US" dirty="0" smtClean="0">
                <a:latin typeface="Century Gothic" panose="020B0502020202020204" pitchFamily="34" charset="0"/>
              </a:rPr>
            </a:br>
            <a:r>
              <a:rPr lang="en-US" dirty="0" smtClean="0">
                <a:latin typeface="Century Gothic" panose="020B0502020202020204" pitchFamily="34" charset="0"/>
              </a:rPr>
              <a:t>Spring 2018</a:t>
            </a:r>
            <a:br>
              <a:rPr lang="en-US" dirty="0" smtClean="0">
                <a:latin typeface="Century Gothic" panose="020B0502020202020204" pitchFamily="34" charset="0"/>
              </a:rPr>
            </a:br>
            <a:r>
              <a:rPr lang="en-US" sz="1500" dirty="0">
                <a:latin typeface="Century Gothic" panose="020B0502020202020204" pitchFamily="34" charset="0"/>
              </a:rPr>
              <a:t>Percent Passing</a:t>
            </a:r>
          </a:p>
        </p:txBody>
      </p:sp>
      <p:graphicFrame>
        <p:nvGraphicFramePr>
          <p:cNvPr id="6" name="Content Placeholder 5"/>
          <p:cNvGraphicFramePr>
            <a:graphicFrameLocks noGrp="1"/>
          </p:cNvGraphicFramePr>
          <p:nvPr>
            <p:ph idx="1"/>
            <p:extLst/>
          </p:nvPr>
        </p:nvGraphicFramePr>
        <p:xfrm>
          <a:off x="548368" y="2172039"/>
          <a:ext cx="8069036" cy="3594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19395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6" y="857250"/>
            <a:ext cx="8839200" cy="1458686"/>
          </a:xfrm>
        </p:spPr>
        <p:txBody>
          <a:bodyPr>
            <a:normAutofit fontScale="90000"/>
          </a:bodyPr>
          <a:lstStyle/>
          <a:p>
            <a:pPr algn="ctr"/>
            <a:r>
              <a:rPr lang="en-US" dirty="0" smtClean="0">
                <a:latin typeface="Century Gothic" panose="020B0502020202020204" pitchFamily="34" charset="0"/>
              </a:rPr>
              <a:t>PARCC English Language Arts </a:t>
            </a:r>
            <a:br>
              <a:rPr lang="en-US" dirty="0" smtClean="0">
                <a:latin typeface="Century Gothic" panose="020B0502020202020204" pitchFamily="34" charset="0"/>
              </a:rPr>
            </a:br>
            <a:r>
              <a:rPr lang="en-US" dirty="0" smtClean="0">
                <a:latin typeface="Century Gothic" panose="020B0502020202020204" pitchFamily="34" charset="0"/>
              </a:rPr>
              <a:t>Comparison 2015 – 2018</a:t>
            </a:r>
            <a:br>
              <a:rPr lang="en-US" dirty="0" smtClean="0">
                <a:latin typeface="Century Gothic" panose="020B0502020202020204" pitchFamily="34" charset="0"/>
              </a:rPr>
            </a:br>
            <a:r>
              <a:rPr lang="en-US" sz="1650" dirty="0">
                <a:latin typeface="Century Gothic" panose="020B0502020202020204" pitchFamily="34" charset="0"/>
              </a:rPr>
              <a:t>Percent Passing</a:t>
            </a:r>
            <a:r>
              <a:rPr lang="en-US" sz="2700" dirty="0">
                <a:solidFill>
                  <a:schemeClr val="accent1"/>
                </a:solidFill>
                <a:latin typeface="Century Gothic" panose="020B0502020202020204" pitchFamily="34" charset="0"/>
              </a:rPr>
              <a:t/>
            </a:r>
            <a:br>
              <a:rPr lang="en-US" sz="2700" dirty="0">
                <a:solidFill>
                  <a:schemeClr val="accent1"/>
                </a:solidFill>
                <a:latin typeface="Century Gothic" panose="020B0502020202020204" pitchFamily="34" charset="0"/>
              </a:rPr>
            </a:br>
            <a:endParaRPr lang="en-US" sz="2700" dirty="0">
              <a:solidFill>
                <a:schemeClr val="accent1"/>
              </a:solidFill>
              <a:latin typeface="Century Gothic" panose="020B0502020202020204" pitchFamily="34" charset="0"/>
            </a:endParaRPr>
          </a:p>
        </p:txBody>
      </p:sp>
      <p:graphicFrame>
        <p:nvGraphicFramePr>
          <p:cNvPr id="5" name="Content Placeholder 4"/>
          <p:cNvGraphicFramePr>
            <a:graphicFrameLocks noGrp="1"/>
          </p:cNvGraphicFramePr>
          <p:nvPr>
            <p:ph idx="1"/>
            <p:extLst/>
          </p:nvPr>
        </p:nvGraphicFramePr>
        <p:xfrm>
          <a:off x="87086" y="1891393"/>
          <a:ext cx="8915400" cy="41093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3547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entury Gothic" panose="020B0502020202020204" pitchFamily="34" charset="0"/>
              </a:rPr>
              <a:t>PARCC English Language Arts</a:t>
            </a:r>
            <a:br>
              <a:rPr lang="en-US" dirty="0" smtClean="0">
                <a:latin typeface="Century Gothic" panose="020B0502020202020204" pitchFamily="34" charset="0"/>
              </a:rPr>
            </a:br>
            <a:r>
              <a:rPr lang="en-US" dirty="0" smtClean="0">
                <a:latin typeface="Century Gothic" panose="020B0502020202020204" pitchFamily="34" charset="0"/>
              </a:rPr>
              <a:t>Proficiency by Race</a:t>
            </a:r>
            <a:endParaRPr lang="en-US" dirty="0">
              <a:latin typeface="Century Gothic" panose="020B0502020202020204" pitchFamily="34" charset="0"/>
            </a:endParaRPr>
          </a:p>
        </p:txBody>
      </p:sp>
      <p:graphicFrame>
        <p:nvGraphicFramePr>
          <p:cNvPr id="6" name="Content Placeholder 5"/>
          <p:cNvGraphicFramePr>
            <a:graphicFrameLocks noGrp="1"/>
          </p:cNvGraphicFramePr>
          <p:nvPr>
            <p:ph idx="1"/>
            <p:extLst/>
          </p:nvPr>
        </p:nvGraphicFramePr>
        <p:xfrm>
          <a:off x="276368" y="2226469"/>
          <a:ext cx="8557146" cy="36463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8905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4724400"/>
          </a:xfrm>
        </p:spPr>
        <p:txBody>
          <a:bodyPr>
            <a:normAutofit/>
          </a:bodyPr>
          <a:lstStyle/>
          <a:p>
            <a:pPr marL="109728" indent="0">
              <a:buNone/>
            </a:pPr>
            <a:r>
              <a:rPr lang="en-US" dirty="0"/>
              <a:t>Take notice this public meeting of the Sayreville Board of Education was e-mailed to The Home News Tribune and the Star Ledger in accordance with Chapter 231, Public Law 1975.  Further in accordance with N.J.S.A. 10:4-6 to 10:4-21, a copy of this notice was posted outside the Board Secretary's Office and a copy was also filed with the Clerk of the Borough of Sayreville.</a:t>
            </a:r>
          </a:p>
        </p:txBody>
      </p:sp>
      <p:sp>
        <p:nvSpPr>
          <p:cNvPr id="6" name="Title 5"/>
          <p:cNvSpPr>
            <a:spLocks noGrp="1"/>
          </p:cNvSpPr>
          <p:nvPr>
            <p:ph type="title"/>
          </p:nvPr>
        </p:nvSpPr>
        <p:spPr/>
        <p:txBody>
          <a:bodyPr/>
          <a:lstStyle/>
          <a:p>
            <a:pPr algn="ctr"/>
            <a:r>
              <a:rPr lang="en-US" dirty="0">
                <a:effectLst>
                  <a:outerShdw blurRad="38100" dist="38100" dir="2700000" algn="tl">
                    <a:srgbClr val="000000">
                      <a:alpha val="43137"/>
                    </a:srgbClr>
                  </a:outerShdw>
                </a:effectLst>
              </a:rPr>
              <a:t>PUBLIC NOTICE</a:t>
            </a:r>
          </a:p>
        </p:txBody>
      </p:sp>
    </p:spTree>
    <p:extLst>
      <p:ext uri="{BB962C8B-B14F-4D97-AF65-F5344CB8AC3E}">
        <p14:creationId xmlns:p14="http://schemas.microsoft.com/office/powerpoint/2010/main" val="2098143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entury Gothic" panose="020B0502020202020204" pitchFamily="34" charset="0"/>
              </a:rPr>
              <a:t>English Language Arts </a:t>
            </a:r>
            <a:br>
              <a:rPr lang="en-US" dirty="0" smtClean="0">
                <a:latin typeface="Century Gothic" panose="020B0502020202020204" pitchFamily="34" charset="0"/>
              </a:rPr>
            </a:br>
            <a:r>
              <a:rPr lang="en-US" dirty="0" smtClean="0">
                <a:latin typeface="Century Gothic" panose="020B0502020202020204" pitchFamily="34" charset="0"/>
              </a:rPr>
              <a:t>Proficiency by Program</a:t>
            </a:r>
            <a:endParaRPr lang="en-US" dirty="0">
              <a:latin typeface="Century Gothic" panose="020B0502020202020204" pitchFamily="34" charset="0"/>
            </a:endParaRPr>
          </a:p>
        </p:txBody>
      </p:sp>
      <p:graphicFrame>
        <p:nvGraphicFramePr>
          <p:cNvPr id="6" name="Content Placeholder 5"/>
          <p:cNvGraphicFramePr>
            <a:graphicFrameLocks noGrp="1"/>
          </p:cNvGraphicFramePr>
          <p:nvPr>
            <p:ph idx="1"/>
            <p:extLst/>
          </p:nvPr>
        </p:nvGraphicFramePr>
        <p:xfrm>
          <a:off x="206828" y="2226469"/>
          <a:ext cx="8686800" cy="3616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0474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entury Gothic" panose="020B0502020202020204" pitchFamily="34" charset="0"/>
              </a:rPr>
              <a:t>PARCC </a:t>
            </a:r>
            <a:r>
              <a:rPr lang="en-US" dirty="0" smtClean="0">
                <a:latin typeface="Century Gothic" panose="020B0502020202020204" pitchFamily="34" charset="0"/>
              </a:rPr>
              <a:t>Mathematics</a:t>
            </a:r>
            <a:r>
              <a:rPr lang="en-US" dirty="0">
                <a:latin typeface="Century Gothic" panose="020B0502020202020204" pitchFamily="34" charset="0"/>
              </a:rPr>
              <a:t/>
            </a:r>
            <a:br>
              <a:rPr lang="en-US" dirty="0">
                <a:latin typeface="Century Gothic" panose="020B0502020202020204" pitchFamily="34" charset="0"/>
              </a:rPr>
            </a:br>
            <a:r>
              <a:rPr lang="en-US" dirty="0">
                <a:latin typeface="Century Gothic" panose="020B0502020202020204" pitchFamily="34" charset="0"/>
              </a:rPr>
              <a:t>Spring 2018</a:t>
            </a:r>
            <a:br>
              <a:rPr lang="en-US" dirty="0">
                <a:latin typeface="Century Gothic" panose="020B0502020202020204" pitchFamily="34" charset="0"/>
              </a:rPr>
            </a:br>
            <a:endParaRPr lang="en-US" dirty="0"/>
          </a:p>
        </p:txBody>
      </p:sp>
      <p:graphicFrame>
        <p:nvGraphicFramePr>
          <p:cNvPr id="6" name="Content Placeholder 5"/>
          <p:cNvGraphicFramePr>
            <a:graphicFrameLocks noGrp="1"/>
          </p:cNvGraphicFramePr>
          <p:nvPr>
            <p:ph idx="1"/>
            <p:extLst/>
          </p:nvPr>
        </p:nvGraphicFramePr>
        <p:xfrm>
          <a:off x="286603" y="1921775"/>
          <a:ext cx="8618561" cy="392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90819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9374"/>
            <a:ext cx="7886700" cy="951931"/>
          </a:xfrm>
        </p:spPr>
        <p:txBody>
          <a:bodyPr>
            <a:normAutofit fontScale="90000"/>
          </a:bodyPr>
          <a:lstStyle/>
          <a:p>
            <a:pPr algn="ctr"/>
            <a:r>
              <a:rPr lang="en-US" dirty="0" smtClean="0"/>
              <a:t>PARCC Mathematics</a:t>
            </a:r>
            <a:br>
              <a:rPr lang="en-US" dirty="0" smtClean="0"/>
            </a:br>
            <a:r>
              <a:rPr lang="en-US" dirty="0" smtClean="0"/>
              <a:t>Comparison 2015 - 2018</a:t>
            </a:r>
            <a:endParaRPr lang="en-US" dirty="0"/>
          </a:p>
        </p:txBody>
      </p:sp>
      <p:graphicFrame>
        <p:nvGraphicFramePr>
          <p:cNvPr id="6" name="Content Placeholder 5"/>
          <p:cNvGraphicFramePr>
            <a:graphicFrameLocks noGrp="1"/>
          </p:cNvGraphicFramePr>
          <p:nvPr>
            <p:ph idx="1"/>
            <p:extLst/>
          </p:nvPr>
        </p:nvGraphicFramePr>
        <p:xfrm>
          <a:off x="286603" y="1901304"/>
          <a:ext cx="8567382" cy="40022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8443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PARCC Mathematics All Grades</a:t>
            </a:r>
            <a:br>
              <a:rPr lang="en-US" dirty="0"/>
            </a:br>
            <a:r>
              <a:rPr lang="en-US" dirty="0"/>
              <a:t>Proficiency by Race</a:t>
            </a:r>
            <a:endParaRPr lang="en-US" dirty="0">
              <a:latin typeface="Century Gothic" panose="020B0502020202020204" pitchFamily="34" charset="0"/>
            </a:endParaRPr>
          </a:p>
        </p:txBody>
      </p:sp>
      <p:graphicFrame>
        <p:nvGraphicFramePr>
          <p:cNvPr id="6" name="Content Placeholder 5"/>
          <p:cNvGraphicFramePr>
            <a:graphicFrameLocks noGrp="1"/>
          </p:cNvGraphicFramePr>
          <p:nvPr>
            <p:ph idx="1"/>
            <p:extLst/>
          </p:nvPr>
        </p:nvGraphicFramePr>
        <p:xfrm>
          <a:off x="217715" y="2226468"/>
          <a:ext cx="8643257" cy="3572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0325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entury Gothic" panose="020B0502020202020204" pitchFamily="34" charset="0"/>
              </a:rPr>
              <a:t>Mathematics Proficiency by Program</a:t>
            </a:r>
            <a:endParaRPr lang="en-US" dirty="0">
              <a:latin typeface="Century Gothic" panose="020B0502020202020204" pitchFamily="34" charset="0"/>
            </a:endParaRPr>
          </a:p>
        </p:txBody>
      </p:sp>
      <p:graphicFrame>
        <p:nvGraphicFramePr>
          <p:cNvPr id="9" name="Content Placeholder 8"/>
          <p:cNvGraphicFramePr>
            <a:graphicFrameLocks noGrp="1"/>
          </p:cNvGraphicFramePr>
          <p:nvPr>
            <p:ph idx="1"/>
            <p:extLst/>
          </p:nvPr>
        </p:nvGraphicFramePr>
        <p:xfrm>
          <a:off x="228601" y="2226469"/>
          <a:ext cx="8665028" cy="35837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74968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panose="020B0502020202020204" pitchFamily="34" charset="0"/>
              </a:rPr>
              <a:t>Proficiency by Gender</a:t>
            </a:r>
            <a:endParaRPr lang="en-US" dirty="0">
              <a:latin typeface="Century Gothic" panose="020B0502020202020204" pitchFamily="34" charset="0"/>
            </a:endParaRPr>
          </a:p>
        </p:txBody>
      </p:sp>
      <p:graphicFrame>
        <p:nvGraphicFramePr>
          <p:cNvPr id="7" name="Content Placeholder 6"/>
          <p:cNvGraphicFramePr>
            <a:graphicFrameLocks noGrp="1"/>
          </p:cNvGraphicFramePr>
          <p:nvPr>
            <p:ph sz="half" idx="1"/>
            <p:extLst/>
          </p:nvPr>
        </p:nvGraphicFramePr>
        <p:xfrm>
          <a:off x="255895" y="2226469"/>
          <a:ext cx="4258955" cy="36463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nvPr>
        </p:nvGraphicFramePr>
        <p:xfrm>
          <a:off x="4700800" y="2226469"/>
          <a:ext cx="4224836" cy="36463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86978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lumMod val="60000"/>
                    <a:lumOff val="40000"/>
                  </a:schemeClr>
                </a:solidFill>
              </a:rPr>
              <a:t>AP Comparisons</a:t>
            </a:r>
            <a:endParaRPr lang="en-US" dirty="0"/>
          </a:p>
        </p:txBody>
      </p:sp>
      <p:graphicFrame>
        <p:nvGraphicFramePr>
          <p:cNvPr id="4" name="Content Placeholder 3"/>
          <p:cNvGraphicFramePr>
            <a:graphicFrameLocks noGrp="1"/>
          </p:cNvGraphicFramePr>
          <p:nvPr>
            <p:ph idx="1"/>
            <p:extLst/>
          </p:nvPr>
        </p:nvGraphicFramePr>
        <p:xfrm>
          <a:off x="413656" y="2686050"/>
          <a:ext cx="8316688" cy="2476500"/>
        </p:xfrm>
        <a:graphic>
          <a:graphicData uri="http://schemas.openxmlformats.org/drawingml/2006/table">
            <a:tbl>
              <a:tblPr firstRow="1" bandRow="1">
                <a:tableStyleId>{7DF18680-E054-41AD-8BC1-D1AEF772440D}</a:tableStyleId>
              </a:tblPr>
              <a:tblGrid>
                <a:gridCol w="1039586">
                  <a:extLst>
                    <a:ext uri="{9D8B030D-6E8A-4147-A177-3AD203B41FA5}">
                      <a16:colId xmlns:a16="http://schemas.microsoft.com/office/drawing/2014/main" val="1540816765"/>
                    </a:ext>
                  </a:extLst>
                </a:gridCol>
                <a:gridCol w="1039586">
                  <a:extLst>
                    <a:ext uri="{9D8B030D-6E8A-4147-A177-3AD203B41FA5}">
                      <a16:colId xmlns:a16="http://schemas.microsoft.com/office/drawing/2014/main" val="3074260619"/>
                    </a:ext>
                  </a:extLst>
                </a:gridCol>
                <a:gridCol w="1039586">
                  <a:extLst>
                    <a:ext uri="{9D8B030D-6E8A-4147-A177-3AD203B41FA5}">
                      <a16:colId xmlns:a16="http://schemas.microsoft.com/office/drawing/2014/main" val="1671032490"/>
                    </a:ext>
                  </a:extLst>
                </a:gridCol>
                <a:gridCol w="1039586">
                  <a:extLst>
                    <a:ext uri="{9D8B030D-6E8A-4147-A177-3AD203B41FA5}">
                      <a16:colId xmlns:a16="http://schemas.microsoft.com/office/drawing/2014/main" val="3635166027"/>
                    </a:ext>
                  </a:extLst>
                </a:gridCol>
                <a:gridCol w="1039586">
                  <a:extLst>
                    <a:ext uri="{9D8B030D-6E8A-4147-A177-3AD203B41FA5}">
                      <a16:colId xmlns:a16="http://schemas.microsoft.com/office/drawing/2014/main" val="1051882336"/>
                    </a:ext>
                  </a:extLst>
                </a:gridCol>
                <a:gridCol w="1039586">
                  <a:extLst>
                    <a:ext uri="{9D8B030D-6E8A-4147-A177-3AD203B41FA5}">
                      <a16:colId xmlns:a16="http://schemas.microsoft.com/office/drawing/2014/main" val="2717637346"/>
                    </a:ext>
                  </a:extLst>
                </a:gridCol>
                <a:gridCol w="1039586">
                  <a:extLst>
                    <a:ext uri="{9D8B030D-6E8A-4147-A177-3AD203B41FA5}">
                      <a16:colId xmlns:a16="http://schemas.microsoft.com/office/drawing/2014/main" val="1170614369"/>
                    </a:ext>
                  </a:extLst>
                </a:gridCol>
                <a:gridCol w="1039586">
                  <a:extLst>
                    <a:ext uri="{9D8B030D-6E8A-4147-A177-3AD203B41FA5}">
                      <a16:colId xmlns:a16="http://schemas.microsoft.com/office/drawing/2014/main" val="3731696130"/>
                    </a:ext>
                  </a:extLst>
                </a:gridCol>
              </a:tblGrid>
              <a:tr h="274320">
                <a:tc>
                  <a:txBody>
                    <a:bodyPr/>
                    <a:lstStyle/>
                    <a:p>
                      <a:endParaRPr lang="en-US" sz="1400" dirty="0"/>
                    </a:p>
                  </a:txBody>
                  <a:tcPr marL="68580" marR="68580" marT="34290" marB="34290"/>
                </a:tc>
                <a:tc>
                  <a:txBody>
                    <a:bodyPr/>
                    <a:lstStyle/>
                    <a:p>
                      <a:pPr algn="ctr"/>
                      <a:r>
                        <a:rPr lang="en-US" sz="1400" dirty="0" smtClean="0"/>
                        <a:t>2012</a:t>
                      </a:r>
                      <a:endParaRPr lang="en-US" sz="1400" dirty="0"/>
                    </a:p>
                  </a:txBody>
                  <a:tcPr marL="68580" marR="68580" marT="34290" marB="34290"/>
                </a:tc>
                <a:tc>
                  <a:txBody>
                    <a:bodyPr/>
                    <a:lstStyle/>
                    <a:p>
                      <a:pPr algn="ctr"/>
                      <a:r>
                        <a:rPr lang="en-US" sz="1400" dirty="0" smtClean="0"/>
                        <a:t>2013</a:t>
                      </a:r>
                      <a:endParaRPr lang="en-US" sz="1400" dirty="0"/>
                    </a:p>
                  </a:txBody>
                  <a:tcPr marL="68580" marR="68580" marT="34290" marB="34290"/>
                </a:tc>
                <a:tc>
                  <a:txBody>
                    <a:bodyPr/>
                    <a:lstStyle/>
                    <a:p>
                      <a:pPr algn="ctr"/>
                      <a:r>
                        <a:rPr lang="en-US" sz="1400" dirty="0" smtClean="0"/>
                        <a:t>2014</a:t>
                      </a:r>
                      <a:endParaRPr lang="en-US" sz="1400" dirty="0"/>
                    </a:p>
                  </a:txBody>
                  <a:tcPr marL="68580" marR="68580" marT="34290" marB="34290"/>
                </a:tc>
                <a:tc>
                  <a:txBody>
                    <a:bodyPr/>
                    <a:lstStyle/>
                    <a:p>
                      <a:pPr algn="ctr"/>
                      <a:r>
                        <a:rPr lang="en-US" sz="1400" dirty="0" smtClean="0"/>
                        <a:t>2015</a:t>
                      </a:r>
                      <a:endParaRPr lang="en-US" sz="1400" dirty="0"/>
                    </a:p>
                  </a:txBody>
                  <a:tcPr marL="68580" marR="68580" marT="34290" marB="34290"/>
                </a:tc>
                <a:tc>
                  <a:txBody>
                    <a:bodyPr/>
                    <a:lstStyle/>
                    <a:p>
                      <a:pPr algn="ctr"/>
                      <a:r>
                        <a:rPr lang="en-US" sz="1400" dirty="0" smtClean="0"/>
                        <a:t>2016</a:t>
                      </a:r>
                      <a:endParaRPr lang="en-US" sz="1400" dirty="0"/>
                    </a:p>
                  </a:txBody>
                  <a:tcPr marL="68580" marR="68580" marT="34290" marB="34290"/>
                </a:tc>
                <a:tc>
                  <a:txBody>
                    <a:bodyPr/>
                    <a:lstStyle/>
                    <a:p>
                      <a:pPr algn="ctr"/>
                      <a:r>
                        <a:rPr lang="en-US" sz="1400" dirty="0" smtClean="0"/>
                        <a:t>2017</a:t>
                      </a:r>
                      <a:endParaRPr lang="en-US" sz="1400" dirty="0"/>
                    </a:p>
                  </a:txBody>
                  <a:tcPr marL="68580" marR="68580" marT="34290" marB="34290"/>
                </a:tc>
                <a:tc>
                  <a:txBody>
                    <a:bodyPr/>
                    <a:lstStyle/>
                    <a:p>
                      <a:pPr algn="ctr"/>
                      <a:r>
                        <a:rPr lang="en-US" sz="1400" dirty="0" smtClean="0"/>
                        <a:t>2018</a:t>
                      </a:r>
                      <a:endParaRPr lang="en-US" sz="1400" dirty="0"/>
                    </a:p>
                  </a:txBody>
                  <a:tcPr marL="68580" marR="68580" marT="34290" marB="34290"/>
                </a:tc>
                <a:extLst>
                  <a:ext uri="{0D108BD9-81ED-4DB2-BD59-A6C34878D82A}">
                    <a16:rowId xmlns:a16="http://schemas.microsoft.com/office/drawing/2014/main" val="2620351262"/>
                  </a:ext>
                </a:extLst>
              </a:tr>
              <a:tr h="480060">
                <a:tc>
                  <a:txBody>
                    <a:bodyPr/>
                    <a:lstStyle/>
                    <a:p>
                      <a:r>
                        <a:rPr lang="en-US" sz="1400" dirty="0" smtClean="0"/>
                        <a:t>Total Enrollment</a:t>
                      </a:r>
                      <a:endParaRPr lang="en-US" sz="1400" dirty="0"/>
                    </a:p>
                  </a:txBody>
                  <a:tcPr marL="68580" marR="68580" marT="34290" marB="34290"/>
                </a:tc>
                <a:tc>
                  <a:txBody>
                    <a:bodyPr/>
                    <a:lstStyle/>
                    <a:p>
                      <a:pPr algn="ctr"/>
                      <a:r>
                        <a:rPr lang="en-US" sz="1400" b="1" dirty="0" smtClean="0"/>
                        <a:t>364</a:t>
                      </a:r>
                      <a:endParaRPr lang="en-US" sz="1400" b="1" dirty="0"/>
                    </a:p>
                  </a:txBody>
                  <a:tcPr marL="68580" marR="68580" marT="34290" marB="34290"/>
                </a:tc>
                <a:tc>
                  <a:txBody>
                    <a:bodyPr/>
                    <a:lstStyle/>
                    <a:p>
                      <a:pPr algn="ctr"/>
                      <a:r>
                        <a:rPr lang="en-US" sz="1400" b="1" dirty="0" smtClean="0"/>
                        <a:t>377</a:t>
                      </a:r>
                      <a:endParaRPr lang="en-US" sz="1400" b="1" dirty="0"/>
                    </a:p>
                  </a:txBody>
                  <a:tcPr marL="68580" marR="68580" marT="34290" marB="34290"/>
                </a:tc>
                <a:tc>
                  <a:txBody>
                    <a:bodyPr/>
                    <a:lstStyle/>
                    <a:p>
                      <a:pPr algn="ctr"/>
                      <a:r>
                        <a:rPr lang="en-US" sz="1400" b="1" dirty="0" smtClean="0"/>
                        <a:t>367</a:t>
                      </a:r>
                      <a:endParaRPr lang="en-US" sz="1400" b="1" dirty="0"/>
                    </a:p>
                  </a:txBody>
                  <a:tcPr marL="68580" marR="68580" marT="34290" marB="34290"/>
                </a:tc>
                <a:tc>
                  <a:txBody>
                    <a:bodyPr/>
                    <a:lstStyle/>
                    <a:p>
                      <a:pPr algn="ctr"/>
                      <a:r>
                        <a:rPr lang="en-US" sz="1400" b="1" dirty="0" smtClean="0"/>
                        <a:t>322</a:t>
                      </a:r>
                      <a:endParaRPr lang="en-US" sz="1400" b="1" dirty="0"/>
                    </a:p>
                  </a:txBody>
                  <a:tcPr marL="68580" marR="68580" marT="34290" marB="34290"/>
                </a:tc>
                <a:tc>
                  <a:txBody>
                    <a:bodyPr/>
                    <a:lstStyle/>
                    <a:p>
                      <a:pPr algn="ctr"/>
                      <a:r>
                        <a:rPr lang="en-US" sz="1400" b="1" dirty="0" smtClean="0"/>
                        <a:t>387</a:t>
                      </a:r>
                      <a:endParaRPr lang="en-US" sz="1400" b="1" dirty="0"/>
                    </a:p>
                  </a:txBody>
                  <a:tcPr marL="68580" marR="68580" marT="34290" marB="34290"/>
                </a:tc>
                <a:tc>
                  <a:txBody>
                    <a:bodyPr/>
                    <a:lstStyle/>
                    <a:p>
                      <a:pPr algn="ctr"/>
                      <a:r>
                        <a:rPr lang="en-US" sz="1400" b="1" dirty="0" smtClean="0"/>
                        <a:t>359</a:t>
                      </a:r>
                      <a:endParaRPr lang="en-US" sz="1400" b="1" dirty="0"/>
                    </a:p>
                  </a:txBody>
                  <a:tcPr marL="68580" marR="68580" marT="34290" marB="34290"/>
                </a:tc>
                <a:tc>
                  <a:txBody>
                    <a:bodyPr/>
                    <a:lstStyle/>
                    <a:p>
                      <a:pPr algn="ctr"/>
                      <a:r>
                        <a:rPr lang="en-US" sz="1400" b="1" dirty="0" smtClean="0">
                          <a:solidFill>
                            <a:srgbClr val="FF0000"/>
                          </a:solidFill>
                        </a:rPr>
                        <a:t>393</a:t>
                      </a:r>
                      <a:endParaRPr lang="en-US" sz="1400" b="1" dirty="0">
                        <a:solidFill>
                          <a:srgbClr val="FF0000"/>
                        </a:solidFill>
                      </a:endParaRPr>
                    </a:p>
                  </a:txBody>
                  <a:tcPr marL="68580" marR="68580" marT="34290" marB="34290"/>
                </a:tc>
                <a:extLst>
                  <a:ext uri="{0D108BD9-81ED-4DB2-BD59-A6C34878D82A}">
                    <a16:rowId xmlns:a16="http://schemas.microsoft.com/office/drawing/2014/main" val="3834207287"/>
                  </a:ext>
                </a:extLst>
              </a:tr>
              <a:tr h="480060">
                <a:tc>
                  <a:txBody>
                    <a:bodyPr/>
                    <a:lstStyle/>
                    <a:p>
                      <a:r>
                        <a:rPr lang="en-US" sz="1400" dirty="0" smtClean="0"/>
                        <a:t>Total # of Exams</a:t>
                      </a:r>
                      <a:endParaRPr lang="en-US" sz="1400" dirty="0"/>
                    </a:p>
                  </a:txBody>
                  <a:tcPr marL="68580" marR="68580" marT="34290" marB="34290"/>
                </a:tc>
                <a:tc>
                  <a:txBody>
                    <a:bodyPr/>
                    <a:lstStyle/>
                    <a:p>
                      <a:pPr algn="ctr"/>
                      <a:r>
                        <a:rPr lang="en-US" sz="1400" b="1" dirty="0" smtClean="0"/>
                        <a:t>194</a:t>
                      </a:r>
                      <a:endParaRPr lang="en-US" sz="1400" b="1" dirty="0"/>
                    </a:p>
                  </a:txBody>
                  <a:tcPr marL="68580" marR="68580" marT="34290" marB="34290"/>
                </a:tc>
                <a:tc>
                  <a:txBody>
                    <a:bodyPr/>
                    <a:lstStyle/>
                    <a:p>
                      <a:pPr algn="ctr"/>
                      <a:r>
                        <a:rPr lang="en-US" sz="1400" b="1" dirty="0" smtClean="0"/>
                        <a:t>240</a:t>
                      </a:r>
                      <a:endParaRPr lang="en-US" sz="1400" b="1" dirty="0"/>
                    </a:p>
                  </a:txBody>
                  <a:tcPr marL="68580" marR="68580" marT="34290" marB="34290"/>
                </a:tc>
                <a:tc>
                  <a:txBody>
                    <a:bodyPr/>
                    <a:lstStyle/>
                    <a:p>
                      <a:pPr algn="ctr"/>
                      <a:r>
                        <a:rPr lang="en-US" sz="1400" b="1" dirty="0" smtClean="0"/>
                        <a:t>215</a:t>
                      </a:r>
                      <a:endParaRPr lang="en-US" sz="1400" b="1" dirty="0"/>
                    </a:p>
                  </a:txBody>
                  <a:tcPr marL="68580" marR="68580" marT="34290" marB="34290"/>
                </a:tc>
                <a:tc>
                  <a:txBody>
                    <a:bodyPr/>
                    <a:lstStyle/>
                    <a:p>
                      <a:pPr algn="ctr"/>
                      <a:r>
                        <a:rPr lang="en-US" sz="1400" b="1" dirty="0" smtClean="0"/>
                        <a:t>189</a:t>
                      </a:r>
                      <a:endParaRPr lang="en-US" sz="1400" b="1" dirty="0"/>
                    </a:p>
                  </a:txBody>
                  <a:tcPr marL="68580" marR="68580" marT="34290" marB="34290"/>
                </a:tc>
                <a:tc>
                  <a:txBody>
                    <a:bodyPr/>
                    <a:lstStyle/>
                    <a:p>
                      <a:pPr algn="ctr"/>
                      <a:r>
                        <a:rPr lang="en-US" sz="1400" b="1" dirty="0" smtClean="0"/>
                        <a:t>336</a:t>
                      </a:r>
                      <a:endParaRPr lang="en-US" sz="1400" b="1" dirty="0"/>
                    </a:p>
                  </a:txBody>
                  <a:tcPr marL="68580" marR="68580" marT="34290" marB="34290"/>
                </a:tc>
                <a:tc>
                  <a:txBody>
                    <a:bodyPr/>
                    <a:lstStyle/>
                    <a:p>
                      <a:pPr algn="ctr"/>
                      <a:r>
                        <a:rPr lang="en-US" sz="1400" b="1" dirty="0" smtClean="0"/>
                        <a:t>356</a:t>
                      </a:r>
                      <a:endParaRPr lang="en-US" sz="1400" b="1" dirty="0"/>
                    </a:p>
                  </a:txBody>
                  <a:tcPr marL="68580" marR="68580" marT="34290" marB="34290"/>
                </a:tc>
                <a:tc>
                  <a:txBody>
                    <a:bodyPr/>
                    <a:lstStyle/>
                    <a:p>
                      <a:pPr algn="ctr"/>
                      <a:r>
                        <a:rPr lang="en-US" sz="1400" b="1" dirty="0" smtClean="0">
                          <a:solidFill>
                            <a:srgbClr val="FF0000"/>
                          </a:solidFill>
                        </a:rPr>
                        <a:t>358</a:t>
                      </a:r>
                      <a:endParaRPr lang="en-US" sz="1400" b="1" dirty="0">
                        <a:solidFill>
                          <a:srgbClr val="FF0000"/>
                        </a:solidFill>
                      </a:endParaRPr>
                    </a:p>
                  </a:txBody>
                  <a:tcPr marL="68580" marR="68580" marT="34290" marB="34290"/>
                </a:tc>
                <a:extLst>
                  <a:ext uri="{0D108BD9-81ED-4DB2-BD59-A6C34878D82A}">
                    <a16:rowId xmlns:a16="http://schemas.microsoft.com/office/drawing/2014/main" val="3063717702"/>
                  </a:ext>
                </a:extLst>
              </a:tr>
              <a:tr h="480060">
                <a:tc>
                  <a:txBody>
                    <a:bodyPr/>
                    <a:lstStyle/>
                    <a:p>
                      <a:r>
                        <a:rPr lang="en-US" sz="1400" dirty="0" smtClean="0"/>
                        <a:t># of Scores 3+</a:t>
                      </a:r>
                      <a:endParaRPr lang="en-US" sz="1400" dirty="0"/>
                    </a:p>
                  </a:txBody>
                  <a:tcPr marL="68580" marR="68580" marT="34290" marB="34290"/>
                </a:tc>
                <a:tc>
                  <a:txBody>
                    <a:bodyPr/>
                    <a:lstStyle/>
                    <a:p>
                      <a:pPr algn="ctr"/>
                      <a:r>
                        <a:rPr lang="en-US" sz="1400" b="1" dirty="0" smtClean="0"/>
                        <a:t>161</a:t>
                      </a:r>
                      <a:endParaRPr lang="en-US" sz="1400" b="1" dirty="0"/>
                    </a:p>
                  </a:txBody>
                  <a:tcPr marL="68580" marR="68580" marT="34290" marB="34290"/>
                </a:tc>
                <a:tc>
                  <a:txBody>
                    <a:bodyPr/>
                    <a:lstStyle/>
                    <a:p>
                      <a:pPr algn="ctr"/>
                      <a:r>
                        <a:rPr lang="en-US" sz="1400" b="1" dirty="0" smtClean="0"/>
                        <a:t>189</a:t>
                      </a:r>
                      <a:endParaRPr lang="en-US" sz="1400" b="1" dirty="0"/>
                    </a:p>
                  </a:txBody>
                  <a:tcPr marL="68580" marR="68580" marT="34290" marB="34290"/>
                </a:tc>
                <a:tc>
                  <a:txBody>
                    <a:bodyPr/>
                    <a:lstStyle/>
                    <a:p>
                      <a:pPr algn="ctr"/>
                      <a:r>
                        <a:rPr lang="en-US" sz="1400" b="1" dirty="0" smtClean="0"/>
                        <a:t>163</a:t>
                      </a:r>
                      <a:endParaRPr lang="en-US" sz="1400" b="1" dirty="0"/>
                    </a:p>
                  </a:txBody>
                  <a:tcPr marL="68580" marR="68580" marT="34290" marB="34290"/>
                </a:tc>
                <a:tc>
                  <a:txBody>
                    <a:bodyPr/>
                    <a:lstStyle/>
                    <a:p>
                      <a:pPr algn="ctr"/>
                      <a:r>
                        <a:rPr lang="en-US" sz="1400" b="1" dirty="0" smtClean="0"/>
                        <a:t>140</a:t>
                      </a:r>
                      <a:endParaRPr lang="en-US" sz="1400" b="1" dirty="0"/>
                    </a:p>
                  </a:txBody>
                  <a:tcPr marL="68580" marR="68580" marT="34290" marB="34290"/>
                </a:tc>
                <a:tc>
                  <a:txBody>
                    <a:bodyPr/>
                    <a:lstStyle/>
                    <a:p>
                      <a:pPr algn="ctr"/>
                      <a:r>
                        <a:rPr lang="en-US" sz="1400" b="1" dirty="0" smtClean="0"/>
                        <a:t>207</a:t>
                      </a:r>
                      <a:endParaRPr lang="en-US" sz="1400" b="1" dirty="0"/>
                    </a:p>
                  </a:txBody>
                  <a:tcPr marL="68580" marR="68580" marT="34290" marB="34290"/>
                </a:tc>
                <a:tc>
                  <a:txBody>
                    <a:bodyPr/>
                    <a:lstStyle/>
                    <a:p>
                      <a:pPr algn="ctr"/>
                      <a:r>
                        <a:rPr lang="en-US" sz="1400" b="1" dirty="0" smtClean="0"/>
                        <a:t>218</a:t>
                      </a:r>
                      <a:endParaRPr lang="en-US" sz="1400" b="1" dirty="0"/>
                    </a:p>
                  </a:txBody>
                  <a:tcPr marL="68580" marR="68580" marT="34290" marB="34290"/>
                </a:tc>
                <a:tc>
                  <a:txBody>
                    <a:bodyPr/>
                    <a:lstStyle/>
                    <a:p>
                      <a:pPr algn="ctr"/>
                      <a:r>
                        <a:rPr lang="en-US" sz="1400" b="1" dirty="0" smtClean="0">
                          <a:solidFill>
                            <a:srgbClr val="FF0000"/>
                          </a:solidFill>
                        </a:rPr>
                        <a:t>246</a:t>
                      </a:r>
                      <a:endParaRPr lang="en-US" sz="1400" b="1" dirty="0">
                        <a:solidFill>
                          <a:srgbClr val="FF0000"/>
                        </a:solidFill>
                      </a:endParaRPr>
                    </a:p>
                  </a:txBody>
                  <a:tcPr marL="68580" marR="68580" marT="34290" marB="34290"/>
                </a:tc>
                <a:extLst>
                  <a:ext uri="{0D108BD9-81ED-4DB2-BD59-A6C34878D82A}">
                    <a16:rowId xmlns:a16="http://schemas.microsoft.com/office/drawing/2014/main" val="3043617344"/>
                  </a:ext>
                </a:extLst>
              </a:tr>
              <a:tr h="480060">
                <a:tc>
                  <a:txBody>
                    <a:bodyPr/>
                    <a:lstStyle/>
                    <a:p>
                      <a:r>
                        <a:rPr lang="en-US" sz="1400" dirty="0" smtClean="0"/>
                        <a:t>$ of Scores 3+</a:t>
                      </a:r>
                      <a:endParaRPr lang="en-US" sz="1400" dirty="0"/>
                    </a:p>
                  </a:txBody>
                  <a:tcPr marL="68580" marR="68580" marT="34290" marB="34290"/>
                </a:tc>
                <a:tc>
                  <a:txBody>
                    <a:bodyPr/>
                    <a:lstStyle/>
                    <a:p>
                      <a:pPr algn="ctr"/>
                      <a:r>
                        <a:rPr lang="en-US" sz="1400" b="1" dirty="0" smtClean="0"/>
                        <a:t>83%</a:t>
                      </a:r>
                      <a:endParaRPr lang="en-US" sz="1400" b="1" dirty="0"/>
                    </a:p>
                  </a:txBody>
                  <a:tcPr marL="68580" marR="68580" marT="34290" marB="34290"/>
                </a:tc>
                <a:tc>
                  <a:txBody>
                    <a:bodyPr/>
                    <a:lstStyle/>
                    <a:p>
                      <a:pPr algn="ctr"/>
                      <a:r>
                        <a:rPr lang="en-US" sz="1400" b="1" dirty="0" smtClean="0"/>
                        <a:t>79%</a:t>
                      </a:r>
                      <a:endParaRPr lang="en-US" sz="1400" b="1" dirty="0"/>
                    </a:p>
                  </a:txBody>
                  <a:tcPr marL="68580" marR="68580" marT="34290" marB="34290"/>
                </a:tc>
                <a:tc>
                  <a:txBody>
                    <a:bodyPr/>
                    <a:lstStyle/>
                    <a:p>
                      <a:pPr algn="ctr"/>
                      <a:r>
                        <a:rPr lang="en-US" sz="1400" b="1" dirty="0" smtClean="0"/>
                        <a:t>76%</a:t>
                      </a:r>
                      <a:endParaRPr lang="en-US" sz="1400" b="1" dirty="0"/>
                    </a:p>
                  </a:txBody>
                  <a:tcPr marL="68580" marR="68580" marT="34290" marB="34290"/>
                </a:tc>
                <a:tc>
                  <a:txBody>
                    <a:bodyPr/>
                    <a:lstStyle/>
                    <a:p>
                      <a:pPr algn="ctr"/>
                      <a:r>
                        <a:rPr lang="en-US" sz="1400" b="1" dirty="0" smtClean="0"/>
                        <a:t>74%</a:t>
                      </a:r>
                      <a:endParaRPr lang="en-US" sz="1400" b="1" dirty="0"/>
                    </a:p>
                  </a:txBody>
                  <a:tcPr marL="68580" marR="68580" marT="34290" marB="34290"/>
                </a:tc>
                <a:tc>
                  <a:txBody>
                    <a:bodyPr/>
                    <a:lstStyle/>
                    <a:p>
                      <a:pPr algn="ctr"/>
                      <a:r>
                        <a:rPr lang="en-US" sz="1400" b="1" dirty="0" smtClean="0"/>
                        <a:t>62%</a:t>
                      </a:r>
                      <a:endParaRPr lang="en-US" sz="1400" b="1" dirty="0"/>
                    </a:p>
                  </a:txBody>
                  <a:tcPr marL="68580" marR="68580" marT="34290" marB="34290"/>
                </a:tc>
                <a:tc>
                  <a:txBody>
                    <a:bodyPr/>
                    <a:lstStyle/>
                    <a:p>
                      <a:pPr algn="ctr"/>
                      <a:r>
                        <a:rPr lang="en-US" sz="1400" b="1" dirty="0" smtClean="0"/>
                        <a:t>61%</a:t>
                      </a:r>
                      <a:endParaRPr lang="en-US" sz="1400" b="1" dirty="0"/>
                    </a:p>
                  </a:txBody>
                  <a:tcPr marL="68580" marR="68580" marT="34290" marB="34290"/>
                </a:tc>
                <a:tc>
                  <a:txBody>
                    <a:bodyPr/>
                    <a:lstStyle/>
                    <a:p>
                      <a:pPr algn="ctr"/>
                      <a:r>
                        <a:rPr lang="en-US" sz="1400" b="1" dirty="0" smtClean="0">
                          <a:solidFill>
                            <a:srgbClr val="FF0000"/>
                          </a:solidFill>
                        </a:rPr>
                        <a:t>69%</a:t>
                      </a:r>
                      <a:endParaRPr lang="en-US" sz="1400" b="1" dirty="0">
                        <a:solidFill>
                          <a:srgbClr val="FF0000"/>
                        </a:solidFill>
                      </a:endParaRPr>
                    </a:p>
                  </a:txBody>
                  <a:tcPr marL="68580" marR="68580" marT="34290" marB="34290"/>
                </a:tc>
                <a:extLst>
                  <a:ext uri="{0D108BD9-81ED-4DB2-BD59-A6C34878D82A}">
                    <a16:rowId xmlns:a16="http://schemas.microsoft.com/office/drawing/2014/main" val="1149753377"/>
                  </a:ext>
                </a:extLst>
              </a:tr>
            </a:tbl>
          </a:graphicData>
        </a:graphic>
      </p:graphicFrame>
    </p:spTree>
    <p:extLst>
      <p:ext uri="{BB962C8B-B14F-4D97-AF65-F5344CB8AC3E}">
        <p14:creationId xmlns:p14="http://schemas.microsoft.com/office/powerpoint/2010/main" val="142123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371600" y="381000"/>
            <a:ext cx="6172200" cy="914400"/>
          </a:xfrm>
        </p:spPr>
        <p:txBody>
          <a:bodyPr rtlCol="0">
            <a:noAutofit/>
          </a:bodyPr>
          <a:lstStyle/>
          <a:p>
            <a:pPr algn="ctr">
              <a:defRPr/>
            </a:pPr>
            <a:r>
              <a:rPr lang="en-US" b="1" dirty="0" smtClean="0">
                <a:solidFill>
                  <a:schemeClr val="tx2">
                    <a:lumMod val="60000"/>
                    <a:lumOff val="40000"/>
                  </a:schemeClr>
                </a:solidFill>
              </a:rPr>
              <a:t>Mean SAT Scores</a:t>
            </a:r>
            <a:br>
              <a:rPr lang="en-US" b="1" dirty="0" smtClean="0">
                <a:solidFill>
                  <a:schemeClr val="tx2">
                    <a:lumMod val="60000"/>
                    <a:lumOff val="40000"/>
                  </a:schemeClr>
                </a:solidFill>
              </a:rPr>
            </a:br>
            <a:r>
              <a:rPr lang="en-US" b="1" dirty="0" smtClean="0">
                <a:solidFill>
                  <a:schemeClr val="tx2">
                    <a:lumMod val="60000"/>
                    <a:lumOff val="40000"/>
                  </a:schemeClr>
                </a:solidFill>
              </a:rPr>
              <a:t>Class of 2018 </a:t>
            </a:r>
          </a:p>
        </p:txBody>
      </p:sp>
      <p:graphicFrame>
        <p:nvGraphicFramePr>
          <p:cNvPr id="4" name="Content Placeholder 3"/>
          <p:cNvGraphicFramePr>
            <a:graphicFrameLocks noGrp="1"/>
          </p:cNvGraphicFramePr>
          <p:nvPr>
            <p:ph idx="1"/>
            <p:extLst/>
          </p:nvPr>
        </p:nvGraphicFramePr>
        <p:xfrm>
          <a:off x="114299" y="1771649"/>
          <a:ext cx="8915405" cy="4095185"/>
        </p:xfrm>
        <a:graphic>
          <a:graphicData uri="http://schemas.openxmlformats.org/drawingml/2006/table">
            <a:tbl>
              <a:tblPr>
                <a:tableStyleId>{5C22544A-7EE6-4342-B048-85BDC9FD1C3A}</a:tableStyleId>
              </a:tblPr>
              <a:tblGrid>
                <a:gridCol w="909735">
                  <a:extLst>
                    <a:ext uri="{9D8B030D-6E8A-4147-A177-3AD203B41FA5}">
                      <a16:colId xmlns:a16="http://schemas.microsoft.com/office/drawing/2014/main" val="20000"/>
                    </a:ext>
                  </a:extLst>
                </a:gridCol>
                <a:gridCol w="800567">
                  <a:extLst>
                    <a:ext uri="{9D8B030D-6E8A-4147-A177-3AD203B41FA5}">
                      <a16:colId xmlns:a16="http://schemas.microsoft.com/office/drawing/2014/main" val="20001"/>
                    </a:ext>
                  </a:extLst>
                </a:gridCol>
                <a:gridCol w="800567">
                  <a:extLst>
                    <a:ext uri="{9D8B030D-6E8A-4147-A177-3AD203B41FA5}">
                      <a16:colId xmlns:a16="http://schemas.microsoft.com/office/drawing/2014/main" val="20002"/>
                    </a:ext>
                  </a:extLst>
                </a:gridCol>
                <a:gridCol w="800567">
                  <a:extLst>
                    <a:ext uri="{9D8B030D-6E8A-4147-A177-3AD203B41FA5}">
                      <a16:colId xmlns:a16="http://schemas.microsoft.com/office/drawing/2014/main" val="20003"/>
                    </a:ext>
                  </a:extLst>
                </a:gridCol>
                <a:gridCol w="800567">
                  <a:extLst>
                    <a:ext uri="{9D8B030D-6E8A-4147-A177-3AD203B41FA5}">
                      <a16:colId xmlns:a16="http://schemas.microsoft.com/office/drawing/2014/main" val="20004"/>
                    </a:ext>
                  </a:extLst>
                </a:gridCol>
                <a:gridCol w="800567">
                  <a:extLst>
                    <a:ext uri="{9D8B030D-6E8A-4147-A177-3AD203B41FA5}">
                      <a16:colId xmlns:a16="http://schemas.microsoft.com/office/drawing/2014/main" val="20005"/>
                    </a:ext>
                  </a:extLst>
                </a:gridCol>
                <a:gridCol w="800567">
                  <a:extLst>
                    <a:ext uri="{9D8B030D-6E8A-4147-A177-3AD203B41FA5}">
                      <a16:colId xmlns:a16="http://schemas.microsoft.com/office/drawing/2014/main" val="20006"/>
                    </a:ext>
                  </a:extLst>
                </a:gridCol>
                <a:gridCol w="800567">
                  <a:extLst>
                    <a:ext uri="{9D8B030D-6E8A-4147-A177-3AD203B41FA5}">
                      <a16:colId xmlns:a16="http://schemas.microsoft.com/office/drawing/2014/main" val="1189639782"/>
                    </a:ext>
                  </a:extLst>
                </a:gridCol>
                <a:gridCol w="800567">
                  <a:extLst>
                    <a:ext uri="{9D8B030D-6E8A-4147-A177-3AD203B41FA5}">
                      <a16:colId xmlns:a16="http://schemas.microsoft.com/office/drawing/2014/main" val="2774639553"/>
                    </a:ext>
                  </a:extLst>
                </a:gridCol>
                <a:gridCol w="800567">
                  <a:extLst>
                    <a:ext uri="{9D8B030D-6E8A-4147-A177-3AD203B41FA5}">
                      <a16:colId xmlns:a16="http://schemas.microsoft.com/office/drawing/2014/main" val="2166951153"/>
                    </a:ext>
                  </a:extLst>
                </a:gridCol>
                <a:gridCol w="800567">
                  <a:extLst>
                    <a:ext uri="{9D8B030D-6E8A-4147-A177-3AD203B41FA5}">
                      <a16:colId xmlns:a16="http://schemas.microsoft.com/office/drawing/2014/main" val="1695186608"/>
                    </a:ext>
                  </a:extLst>
                </a:gridCol>
              </a:tblGrid>
              <a:tr h="330935">
                <a:tc rowSpan="2">
                  <a:txBody>
                    <a:bodyPr/>
                    <a:lstStyle/>
                    <a:p>
                      <a:endParaRPr lang="en-US" sz="1400" dirty="0"/>
                    </a:p>
                  </a:txBody>
                  <a:tcPr marL="68580" marR="68580" marT="34290" marB="34290">
                    <a:solidFill>
                      <a:schemeClr val="tx2">
                        <a:lumMod val="20000"/>
                        <a:lumOff val="80000"/>
                      </a:schemeClr>
                    </a:solidFill>
                  </a:tcPr>
                </a:tc>
                <a:tc gridSpan="2">
                  <a:txBody>
                    <a:bodyPr/>
                    <a:lstStyle/>
                    <a:p>
                      <a:pPr algn="ctr"/>
                      <a:r>
                        <a:rPr lang="en-US" sz="1400" b="1" dirty="0" smtClean="0"/>
                        <a:t>Critical Reading</a:t>
                      </a:r>
                      <a:endParaRPr lang="en-US" sz="1400" b="1" dirty="0"/>
                    </a:p>
                  </a:txBody>
                  <a:tcPr marL="68580" marR="68580" marT="34290" marB="34290">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gridSpan="2">
                  <a:txBody>
                    <a:bodyPr/>
                    <a:lstStyle/>
                    <a:p>
                      <a:pPr algn="ctr"/>
                      <a:r>
                        <a:rPr lang="en-US" sz="1400" b="1" dirty="0" smtClean="0"/>
                        <a:t>Math</a:t>
                      </a:r>
                      <a:endParaRPr lang="en-US" sz="1400" b="1" dirty="0"/>
                    </a:p>
                  </a:txBody>
                  <a:tcPr marL="68580" marR="68580" marT="34290" marB="34290">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gridSpan="2">
                  <a:txBody>
                    <a:bodyPr/>
                    <a:lstStyle/>
                    <a:p>
                      <a:pPr algn="ctr"/>
                      <a:r>
                        <a:rPr lang="en-US" sz="1400" b="1" dirty="0" smtClean="0"/>
                        <a:t>Writing</a:t>
                      </a:r>
                      <a:endParaRPr lang="en-US" sz="1400" b="1" dirty="0"/>
                    </a:p>
                  </a:txBody>
                  <a:tcPr marL="68580" marR="68580" marT="34290" marB="34290">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gridSpan="2">
                  <a:txBody>
                    <a:bodyPr/>
                    <a:lstStyle/>
                    <a:p>
                      <a:pPr algn="ctr"/>
                      <a:r>
                        <a:rPr lang="en-US" sz="1400" b="1" dirty="0" smtClean="0"/>
                        <a:t>NEW SAT 2017</a:t>
                      </a:r>
                      <a:endParaRPr lang="en-US" sz="1400" b="1" dirty="0"/>
                    </a:p>
                  </a:txBody>
                  <a:tcPr marL="68580" marR="68580" marT="34290" marB="34290">
                    <a:solidFill>
                      <a:schemeClr val="tx2">
                        <a:lumMod val="20000"/>
                        <a:lumOff val="80000"/>
                      </a:schemeClr>
                    </a:solidFill>
                  </a:tcPr>
                </a:tc>
                <a:tc hMerge="1">
                  <a:txBody>
                    <a:bodyPr/>
                    <a:lstStyle/>
                    <a:p>
                      <a:pPr algn="ctr"/>
                      <a:endParaRPr lang="en-US" sz="1800" b="1" dirty="0"/>
                    </a:p>
                  </a:txBody>
                  <a:tcPr>
                    <a:solidFill>
                      <a:schemeClr val="tx2">
                        <a:lumMod val="20000"/>
                        <a:lumOff val="80000"/>
                      </a:schemeClr>
                    </a:solidFill>
                  </a:tcPr>
                </a:tc>
                <a:tc gridSpan="2">
                  <a:txBody>
                    <a:bodyPr/>
                    <a:lstStyle/>
                    <a:p>
                      <a:pPr algn="ctr"/>
                      <a:r>
                        <a:rPr lang="en-US" sz="1400" b="1" dirty="0" smtClean="0"/>
                        <a:t>SAT 2018</a:t>
                      </a:r>
                      <a:endParaRPr lang="en-US" sz="1400" b="1" dirty="0"/>
                    </a:p>
                  </a:txBody>
                  <a:tcPr marL="68580" marR="68580" marT="34290" marB="34290">
                    <a:solidFill>
                      <a:schemeClr val="tx2">
                        <a:lumMod val="20000"/>
                        <a:lumOff val="80000"/>
                      </a:schemeClr>
                    </a:solidFill>
                  </a:tcPr>
                </a:tc>
                <a:tc hMerge="1">
                  <a:txBody>
                    <a:bodyPr/>
                    <a:lstStyle/>
                    <a:p>
                      <a:pPr algn="ctr"/>
                      <a:endParaRPr lang="en-US" sz="1800" b="0" dirty="0"/>
                    </a:p>
                  </a:txBody>
                  <a:tcPr>
                    <a:solidFill>
                      <a:schemeClr val="tx2">
                        <a:lumMod val="20000"/>
                        <a:lumOff val="80000"/>
                      </a:schemeClr>
                    </a:solidFill>
                  </a:tcPr>
                </a:tc>
                <a:extLst>
                  <a:ext uri="{0D108BD9-81ED-4DB2-BD59-A6C34878D82A}">
                    <a16:rowId xmlns:a16="http://schemas.microsoft.com/office/drawing/2014/main" val="10000"/>
                  </a:ext>
                </a:extLst>
              </a:tr>
              <a:tr h="674370">
                <a:tc vMerge="1">
                  <a:txBody>
                    <a:bodyPr/>
                    <a:lstStyle/>
                    <a:p>
                      <a:endParaRPr lang="en-US" dirty="0"/>
                    </a:p>
                  </a:txBody>
                  <a:tcPr>
                    <a:solidFill>
                      <a:schemeClr val="tx2">
                        <a:lumMod val="20000"/>
                        <a:lumOff val="80000"/>
                      </a:schemeClr>
                    </a:solidFill>
                  </a:tcPr>
                </a:tc>
                <a:tc>
                  <a:txBody>
                    <a:bodyPr/>
                    <a:lstStyle/>
                    <a:p>
                      <a:pPr algn="ctr"/>
                      <a:endParaRPr lang="en-US" sz="1400" b="1" dirty="0" smtClean="0"/>
                    </a:p>
                    <a:p>
                      <a:pPr algn="ctr"/>
                      <a:r>
                        <a:rPr lang="en-US" sz="1400" b="1" dirty="0" smtClean="0"/>
                        <a:t>2015</a:t>
                      </a:r>
                      <a:endParaRPr lang="en-US" sz="1400" b="1" dirty="0"/>
                    </a:p>
                  </a:txBody>
                  <a:tcPr marL="68580" marR="68580" marT="34290" marB="34290">
                    <a:solidFill>
                      <a:schemeClr val="tx2">
                        <a:lumMod val="20000"/>
                        <a:lumOff val="80000"/>
                      </a:schemeClr>
                    </a:solidFill>
                  </a:tcPr>
                </a:tc>
                <a:tc>
                  <a:txBody>
                    <a:bodyPr/>
                    <a:lstStyle/>
                    <a:p>
                      <a:pPr algn="ctr"/>
                      <a:endParaRPr lang="en-US" sz="1400" b="1" dirty="0" smtClean="0"/>
                    </a:p>
                    <a:p>
                      <a:pPr algn="ctr"/>
                      <a:r>
                        <a:rPr lang="en-US" sz="1400" b="1" dirty="0" smtClean="0"/>
                        <a:t>2016</a:t>
                      </a:r>
                      <a:endParaRPr lang="en-US" sz="1400" b="1" dirty="0"/>
                    </a:p>
                  </a:txBody>
                  <a:tcPr marL="68580" marR="68580" marT="34290" marB="34290">
                    <a:solidFill>
                      <a:schemeClr val="tx2">
                        <a:lumMod val="20000"/>
                        <a:lumOff val="80000"/>
                      </a:schemeClr>
                    </a:solidFill>
                  </a:tcPr>
                </a:tc>
                <a:tc>
                  <a:txBody>
                    <a:bodyPr/>
                    <a:lstStyle/>
                    <a:p>
                      <a:pPr algn="ctr"/>
                      <a:endParaRPr lang="en-US" sz="1400" b="1" dirty="0" smtClean="0"/>
                    </a:p>
                    <a:p>
                      <a:pPr algn="ctr"/>
                      <a:r>
                        <a:rPr lang="en-US" sz="1400" b="1" dirty="0" smtClean="0"/>
                        <a:t>2015</a:t>
                      </a:r>
                      <a:endParaRPr lang="en-US" sz="1400" b="1" dirty="0"/>
                    </a:p>
                  </a:txBody>
                  <a:tcPr marL="68580" marR="68580" marT="34290" marB="34290">
                    <a:solidFill>
                      <a:schemeClr val="tx2">
                        <a:lumMod val="20000"/>
                        <a:lumOff val="80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2016</a:t>
                      </a:r>
                      <a:endParaRPr lang="en-US" sz="1400" b="1" dirty="0">
                        <a:solidFill>
                          <a:schemeClr val="tx1"/>
                        </a:solidFill>
                      </a:endParaRPr>
                    </a:p>
                  </a:txBody>
                  <a:tcPr marL="68580" marR="68580" marT="34290" marB="34290">
                    <a:solidFill>
                      <a:schemeClr val="tx2">
                        <a:lumMod val="20000"/>
                        <a:lumOff val="80000"/>
                      </a:schemeClr>
                    </a:solidFill>
                  </a:tcPr>
                </a:tc>
                <a:tc>
                  <a:txBody>
                    <a:bodyPr/>
                    <a:lstStyle/>
                    <a:p>
                      <a:pPr algn="ctr"/>
                      <a:endParaRPr lang="en-US" sz="1400" b="1" dirty="0" smtClean="0"/>
                    </a:p>
                    <a:p>
                      <a:pPr algn="ctr"/>
                      <a:r>
                        <a:rPr lang="en-US" sz="1400" b="1" dirty="0" smtClean="0"/>
                        <a:t>2015</a:t>
                      </a:r>
                      <a:endParaRPr lang="en-US" sz="1400" b="1" dirty="0"/>
                    </a:p>
                  </a:txBody>
                  <a:tcPr marL="68580" marR="68580" marT="34290" marB="34290">
                    <a:solidFill>
                      <a:schemeClr val="tx2">
                        <a:lumMod val="20000"/>
                        <a:lumOff val="80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2016</a:t>
                      </a:r>
                      <a:endParaRPr lang="en-US" sz="1400" b="1" dirty="0">
                        <a:solidFill>
                          <a:schemeClr val="tx1"/>
                        </a:solidFill>
                      </a:endParaRPr>
                    </a:p>
                  </a:txBody>
                  <a:tcPr marL="68580" marR="68580" marT="34290" marB="34290">
                    <a:solidFill>
                      <a:schemeClr val="tx2">
                        <a:lumMod val="20000"/>
                        <a:lumOff val="80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EBRW </a:t>
                      </a:r>
                      <a:r>
                        <a:rPr lang="en-US" sz="1300" b="1" dirty="0" smtClean="0">
                          <a:solidFill>
                            <a:schemeClr val="tx1"/>
                          </a:solidFill>
                        </a:rPr>
                        <a:t>(Verbal)</a:t>
                      </a:r>
                      <a:endParaRPr lang="en-US" sz="1300" b="1" dirty="0">
                        <a:solidFill>
                          <a:schemeClr val="tx1"/>
                        </a:solidFill>
                      </a:endParaRPr>
                    </a:p>
                  </a:txBody>
                  <a:tcPr marL="68580" marR="68580" marT="34290" marB="34290">
                    <a:solidFill>
                      <a:schemeClr val="tx2">
                        <a:lumMod val="20000"/>
                        <a:lumOff val="80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Math</a:t>
                      </a:r>
                      <a:endParaRPr lang="en-US" sz="1400" b="1" dirty="0">
                        <a:solidFill>
                          <a:schemeClr val="tx1"/>
                        </a:solidFill>
                      </a:endParaRPr>
                    </a:p>
                  </a:txBody>
                  <a:tcPr marL="68580" marR="68580" marT="34290" marB="34290">
                    <a:solidFill>
                      <a:schemeClr val="tx2">
                        <a:lumMod val="20000"/>
                        <a:lumOff val="80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EBRW</a:t>
                      </a:r>
                    </a:p>
                    <a:p>
                      <a:pPr algn="ctr"/>
                      <a:r>
                        <a:rPr lang="en-US" sz="1300" b="1" dirty="0" smtClean="0">
                          <a:solidFill>
                            <a:schemeClr val="tx1"/>
                          </a:solidFill>
                        </a:rPr>
                        <a:t>(Verbal)</a:t>
                      </a:r>
                      <a:endParaRPr lang="en-US" sz="1300" b="1" dirty="0">
                        <a:solidFill>
                          <a:schemeClr val="tx1"/>
                        </a:solidFill>
                      </a:endParaRPr>
                    </a:p>
                  </a:txBody>
                  <a:tcPr marL="68580" marR="68580" marT="34290" marB="34290">
                    <a:solidFill>
                      <a:schemeClr val="tx2">
                        <a:lumMod val="20000"/>
                        <a:lumOff val="80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Math</a:t>
                      </a:r>
                      <a:endParaRPr lang="en-US" sz="1400" b="1" dirty="0">
                        <a:solidFill>
                          <a:schemeClr val="tx1"/>
                        </a:solidFill>
                      </a:endParaRPr>
                    </a:p>
                  </a:txBody>
                  <a:tcPr marL="68580" marR="68580" marT="34290" marB="34290">
                    <a:solidFill>
                      <a:schemeClr val="tx2">
                        <a:lumMod val="20000"/>
                        <a:lumOff val="80000"/>
                      </a:schemeClr>
                    </a:solidFill>
                  </a:tcPr>
                </a:tc>
                <a:extLst>
                  <a:ext uri="{0D108BD9-81ED-4DB2-BD59-A6C34878D82A}">
                    <a16:rowId xmlns:a16="http://schemas.microsoft.com/office/drawing/2014/main" val="10001"/>
                  </a:ext>
                </a:extLst>
              </a:tr>
              <a:tr h="827338">
                <a:tc>
                  <a:txBody>
                    <a:bodyPr/>
                    <a:lstStyle/>
                    <a:p>
                      <a:r>
                        <a:rPr lang="en-US" sz="1400" b="1" dirty="0" smtClean="0"/>
                        <a:t>4-Year College Bound</a:t>
                      </a:r>
                      <a:endParaRPr lang="en-US" sz="1400" b="1" dirty="0"/>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521</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522</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559</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553</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522</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520</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553</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562</a:t>
                      </a:r>
                      <a:endParaRPr lang="en-US" sz="1400" b="1" dirty="0">
                        <a:solidFill>
                          <a:schemeClr val="tx1"/>
                        </a:solidFill>
                      </a:endParaRPr>
                    </a:p>
                  </a:txBody>
                  <a:tcPr marL="68580" marR="68580" marT="34290" marB="34290"/>
                </a:tc>
                <a:tc>
                  <a:txBody>
                    <a:bodyPr/>
                    <a:lstStyle/>
                    <a:p>
                      <a:pPr algn="ctr"/>
                      <a:endParaRPr lang="en-US" sz="1400" b="1" dirty="0" smtClean="0">
                        <a:solidFill>
                          <a:srgbClr val="FF0000"/>
                        </a:solidFill>
                      </a:endParaRPr>
                    </a:p>
                    <a:p>
                      <a:pPr algn="ctr"/>
                      <a:r>
                        <a:rPr lang="en-US" sz="1400" b="1" dirty="0" smtClean="0">
                          <a:solidFill>
                            <a:srgbClr val="FF0000"/>
                          </a:solidFill>
                        </a:rPr>
                        <a:t>566</a:t>
                      </a:r>
                      <a:endParaRPr lang="en-US" sz="1400" b="1" dirty="0">
                        <a:solidFill>
                          <a:srgbClr val="FF0000"/>
                        </a:solidFill>
                      </a:endParaRPr>
                    </a:p>
                  </a:txBody>
                  <a:tcPr marL="68580" marR="68580" marT="34290" marB="34290"/>
                </a:tc>
                <a:tc>
                  <a:txBody>
                    <a:bodyPr/>
                    <a:lstStyle/>
                    <a:p>
                      <a:pPr algn="ctr"/>
                      <a:endParaRPr lang="en-US" sz="1400" b="1" dirty="0" smtClean="0">
                        <a:solidFill>
                          <a:srgbClr val="FF0000"/>
                        </a:solidFill>
                      </a:endParaRPr>
                    </a:p>
                    <a:p>
                      <a:pPr algn="ctr"/>
                      <a:r>
                        <a:rPr lang="en-US" sz="1400" b="1" dirty="0" smtClean="0">
                          <a:solidFill>
                            <a:srgbClr val="FF0000"/>
                          </a:solidFill>
                        </a:rPr>
                        <a:t>575</a:t>
                      </a:r>
                      <a:endParaRPr lang="en-US" sz="1400" b="1" dirty="0">
                        <a:solidFill>
                          <a:srgbClr val="FF0000"/>
                        </a:solidFill>
                      </a:endParaRPr>
                    </a:p>
                  </a:txBody>
                  <a:tcPr marL="68580" marR="68580" marT="34290" marB="34290"/>
                </a:tc>
                <a:extLst>
                  <a:ext uri="{0D108BD9-81ED-4DB2-BD59-A6C34878D82A}">
                    <a16:rowId xmlns:a16="http://schemas.microsoft.com/office/drawing/2014/main" val="10002"/>
                  </a:ext>
                </a:extLst>
              </a:tr>
              <a:tr h="827338">
                <a:tc>
                  <a:txBody>
                    <a:bodyPr/>
                    <a:lstStyle/>
                    <a:p>
                      <a:r>
                        <a:rPr lang="en-US" sz="1400" b="1" dirty="0" smtClean="0"/>
                        <a:t>2-Year College Bound</a:t>
                      </a:r>
                      <a:endParaRPr lang="en-US" sz="1400" b="1" dirty="0"/>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440</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422</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471</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450</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431</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414</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483</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502</a:t>
                      </a:r>
                      <a:endParaRPr lang="en-US" sz="1400" b="1" dirty="0">
                        <a:solidFill>
                          <a:schemeClr val="tx1"/>
                        </a:solidFill>
                      </a:endParaRPr>
                    </a:p>
                  </a:txBody>
                  <a:tcPr marL="68580" marR="68580" marT="34290" marB="34290"/>
                </a:tc>
                <a:tc>
                  <a:txBody>
                    <a:bodyPr/>
                    <a:lstStyle/>
                    <a:p>
                      <a:pPr algn="ctr"/>
                      <a:endParaRPr lang="en-US" sz="1400" b="1" dirty="0" smtClean="0">
                        <a:solidFill>
                          <a:srgbClr val="FF0000"/>
                        </a:solidFill>
                      </a:endParaRPr>
                    </a:p>
                    <a:p>
                      <a:pPr algn="ctr"/>
                      <a:r>
                        <a:rPr lang="en-US" sz="1400" b="1" dirty="0" smtClean="0">
                          <a:solidFill>
                            <a:srgbClr val="FF0000"/>
                          </a:solidFill>
                        </a:rPr>
                        <a:t>482</a:t>
                      </a:r>
                      <a:endParaRPr lang="en-US" sz="1400" b="1" dirty="0">
                        <a:solidFill>
                          <a:srgbClr val="FF0000"/>
                        </a:solidFill>
                      </a:endParaRPr>
                    </a:p>
                  </a:txBody>
                  <a:tcPr marL="68580" marR="68580" marT="34290" marB="34290"/>
                </a:tc>
                <a:tc>
                  <a:txBody>
                    <a:bodyPr/>
                    <a:lstStyle/>
                    <a:p>
                      <a:pPr algn="ctr"/>
                      <a:endParaRPr lang="en-US" sz="1400" b="1" dirty="0" smtClean="0">
                        <a:solidFill>
                          <a:srgbClr val="FF0000"/>
                        </a:solidFill>
                      </a:endParaRPr>
                    </a:p>
                    <a:p>
                      <a:pPr algn="ctr"/>
                      <a:r>
                        <a:rPr lang="en-US" sz="1400" b="1" dirty="0" smtClean="0">
                          <a:solidFill>
                            <a:srgbClr val="FF0000"/>
                          </a:solidFill>
                        </a:rPr>
                        <a:t>493</a:t>
                      </a:r>
                      <a:endParaRPr lang="en-US" sz="1400" b="1" dirty="0">
                        <a:solidFill>
                          <a:srgbClr val="FF0000"/>
                        </a:solidFill>
                      </a:endParaRPr>
                    </a:p>
                  </a:txBody>
                  <a:tcPr marL="68580" marR="68580" marT="34290" marB="34290"/>
                </a:tc>
                <a:extLst>
                  <a:ext uri="{0D108BD9-81ED-4DB2-BD59-A6C34878D82A}">
                    <a16:rowId xmlns:a16="http://schemas.microsoft.com/office/drawing/2014/main" val="10003"/>
                  </a:ext>
                </a:extLst>
              </a:tr>
              <a:tr h="708077">
                <a:tc>
                  <a:txBody>
                    <a:bodyPr/>
                    <a:lstStyle/>
                    <a:p>
                      <a:r>
                        <a:rPr lang="en-US" sz="1400" b="1" dirty="0" smtClean="0"/>
                        <a:t>Total Students</a:t>
                      </a:r>
                      <a:endParaRPr lang="en-US" sz="1400" b="1" dirty="0"/>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491</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481</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526</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511</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488</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477</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532</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539</a:t>
                      </a:r>
                      <a:endParaRPr lang="en-US" sz="1400" b="1" dirty="0">
                        <a:solidFill>
                          <a:schemeClr val="tx1"/>
                        </a:solidFill>
                      </a:endParaRPr>
                    </a:p>
                  </a:txBody>
                  <a:tcPr marL="68580" marR="68580" marT="34290" marB="34290"/>
                </a:tc>
                <a:tc>
                  <a:txBody>
                    <a:bodyPr/>
                    <a:lstStyle/>
                    <a:p>
                      <a:pPr algn="ctr"/>
                      <a:endParaRPr lang="en-US" sz="1400" b="1" dirty="0" smtClean="0">
                        <a:solidFill>
                          <a:srgbClr val="FF0000"/>
                        </a:solidFill>
                      </a:endParaRPr>
                    </a:p>
                    <a:p>
                      <a:pPr algn="ctr"/>
                      <a:r>
                        <a:rPr lang="en-US" sz="1400" b="1" dirty="0" smtClean="0">
                          <a:solidFill>
                            <a:srgbClr val="FF0000"/>
                          </a:solidFill>
                        </a:rPr>
                        <a:t>543</a:t>
                      </a:r>
                      <a:endParaRPr lang="en-US" sz="1400" b="1" dirty="0">
                        <a:solidFill>
                          <a:srgbClr val="FF0000"/>
                        </a:solidFill>
                      </a:endParaRPr>
                    </a:p>
                  </a:txBody>
                  <a:tcPr marL="68580" marR="68580" marT="34290" marB="34290"/>
                </a:tc>
                <a:tc>
                  <a:txBody>
                    <a:bodyPr/>
                    <a:lstStyle/>
                    <a:p>
                      <a:pPr algn="ctr"/>
                      <a:endParaRPr lang="en-US" sz="1400" b="1" dirty="0" smtClean="0">
                        <a:solidFill>
                          <a:srgbClr val="FF0000"/>
                        </a:solidFill>
                      </a:endParaRPr>
                    </a:p>
                    <a:p>
                      <a:pPr algn="ctr"/>
                      <a:r>
                        <a:rPr lang="en-US" sz="1400" b="1" dirty="0" smtClean="0">
                          <a:solidFill>
                            <a:srgbClr val="FF0000"/>
                          </a:solidFill>
                        </a:rPr>
                        <a:t>552</a:t>
                      </a:r>
                      <a:endParaRPr lang="en-US" sz="1400" b="1" dirty="0">
                        <a:solidFill>
                          <a:srgbClr val="FF0000"/>
                        </a:solidFill>
                      </a:endParaRPr>
                    </a:p>
                  </a:txBody>
                  <a:tcPr marL="68580" marR="68580" marT="34290" marB="34290"/>
                </a:tc>
                <a:extLst>
                  <a:ext uri="{0D108BD9-81ED-4DB2-BD59-A6C34878D82A}">
                    <a16:rowId xmlns:a16="http://schemas.microsoft.com/office/drawing/2014/main" val="10004"/>
                  </a:ext>
                </a:extLst>
              </a:tr>
              <a:tr h="708077">
                <a:tc>
                  <a:txBody>
                    <a:bodyPr/>
                    <a:lstStyle/>
                    <a:p>
                      <a:endParaRPr lang="en-US" sz="1400" b="1" dirty="0" smtClean="0"/>
                    </a:p>
                    <a:p>
                      <a:r>
                        <a:rPr lang="en-US" sz="1400" b="1" dirty="0" smtClean="0"/>
                        <a:t>State</a:t>
                      </a:r>
                      <a:endParaRPr lang="en-US" sz="1400" b="1" dirty="0"/>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500</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495</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511</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514</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499</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492</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539</a:t>
                      </a:r>
                      <a:endParaRPr lang="en-US" sz="1400" b="1" dirty="0">
                        <a:solidFill>
                          <a:schemeClr val="tx1"/>
                        </a:solidFill>
                      </a:endParaRPr>
                    </a:p>
                  </a:txBody>
                  <a:tcPr marL="68580" marR="68580" marT="34290" marB="34290"/>
                </a:tc>
                <a:tc>
                  <a:txBody>
                    <a:bodyPr/>
                    <a:lstStyle/>
                    <a:p>
                      <a:pPr algn="ctr"/>
                      <a:endParaRPr lang="en-US" sz="1400" b="1" dirty="0" smtClean="0">
                        <a:solidFill>
                          <a:schemeClr val="tx1"/>
                        </a:solidFill>
                      </a:endParaRPr>
                    </a:p>
                    <a:p>
                      <a:pPr algn="ctr"/>
                      <a:r>
                        <a:rPr lang="en-US" sz="1400" b="1" dirty="0" smtClean="0">
                          <a:solidFill>
                            <a:schemeClr val="tx1"/>
                          </a:solidFill>
                        </a:rPr>
                        <a:t>537</a:t>
                      </a:r>
                      <a:endParaRPr lang="en-US" sz="1400" b="1" dirty="0">
                        <a:solidFill>
                          <a:schemeClr val="tx1"/>
                        </a:solidFill>
                      </a:endParaRPr>
                    </a:p>
                  </a:txBody>
                  <a:tcPr marL="68580" marR="68580" marT="34290" marB="34290"/>
                </a:tc>
                <a:tc>
                  <a:txBody>
                    <a:bodyPr/>
                    <a:lstStyle/>
                    <a:p>
                      <a:pPr algn="ctr"/>
                      <a:endParaRPr lang="en-US" sz="1400" b="1" dirty="0" smtClean="0">
                        <a:solidFill>
                          <a:srgbClr val="FF0000"/>
                        </a:solidFill>
                      </a:endParaRPr>
                    </a:p>
                    <a:p>
                      <a:pPr algn="ctr"/>
                      <a:r>
                        <a:rPr lang="en-US" sz="1400" b="1" dirty="0" smtClean="0">
                          <a:solidFill>
                            <a:srgbClr val="FF0000"/>
                          </a:solidFill>
                        </a:rPr>
                        <a:t>530</a:t>
                      </a:r>
                      <a:endParaRPr lang="en-US" sz="1400" b="1" dirty="0">
                        <a:solidFill>
                          <a:srgbClr val="FF0000"/>
                        </a:solidFill>
                      </a:endParaRPr>
                    </a:p>
                  </a:txBody>
                  <a:tcPr marL="68580" marR="68580" marT="34290" marB="34290"/>
                </a:tc>
                <a:tc>
                  <a:txBody>
                    <a:bodyPr/>
                    <a:lstStyle/>
                    <a:p>
                      <a:pPr algn="ctr"/>
                      <a:endParaRPr lang="en-US" sz="1400" b="1" dirty="0" smtClean="0">
                        <a:solidFill>
                          <a:srgbClr val="FF0000"/>
                        </a:solidFill>
                      </a:endParaRPr>
                    </a:p>
                    <a:p>
                      <a:pPr algn="ctr"/>
                      <a:r>
                        <a:rPr lang="en-US" sz="1400" b="1" dirty="0" smtClean="0">
                          <a:solidFill>
                            <a:srgbClr val="FF0000"/>
                          </a:solidFill>
                        </a:rPr>
                        <a:t>526</a:t>
                      </a:r>
                      <a:endParaRPr lang="en-US" sz="1400" b="1" dirty="0">
                        <a:solidFill>
                          <a:srgbClr val="FF0000"/>
                        </a:solidFill>
                      </a:endParaRP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2340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entury Gothic" panose="020B0502020202020204" pitchFamily="34" charset="0"/>
              </a:rPr>
              <a:t>Five Year Trends Average ACT Scores</a:t>
            </a:r>
            <a:endParaRPr lang="en-US" dirty="0">
              <a:latin typeface="Century Gothic" panose="020B0502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0804797"/>
              </p:ext>
            </p:extLst>
          </p:nvPr>
        </p:nvGraphicFramePr>
        <p:xfrm>
          <a:off x="149877" y="1828800"/>
          <a:ext cx="8844245" cy="3355367"/>
        </p:xfrm>
        <a:graphic>
          <a:graphicData uri="http://schemas.openxmlformats.org/drawingml/2006/table">
            <a:tbl>
              <a:tblPr firstRow="1" bandRow="1">
                <a:tableStyleId>{5C22544A-7EE6-4342-B048-85BDC9FD1C3A}</a:tableStyleId>
              </a:tblPr>
              <a:tblGrid>
                <a:gridCol w="782849">
                  <a:extLst>
                    <a:ext uri="{9D8B030D-6E8A-4147-A177-3AD203B41FA5}">
                      <a16:colId xmlns:a16="http://schemas.microsoft.com/office/drawing/2014/main" val="807981405"/>
                    </a:ext>
                  </a:extLst>
                </a:gridCol>
                <a:gridCol w="671783">
                  <a:extLst>
                    <a:ext uri="{9D8B030D-6E8A-4147-A177-3AD203B41FA5}">
                      <a16:colId xmlns:a16="http://schemas.microsoft.com/office/drawing/2014/main" val="2631666479"/>
                    </a:ext>
                  </a:extLst>
                </a:gridCol>
                <a:gridCol w="671783">
                  <a:extLst>
                    <a:ext uri="{9D8B030D-6E8A-4147-A177-3AD203B41FA5}">
                      <a16:colId xmlns:a16="http://schemas.microsoft.com/office/drawing/2014/main" val="2308613810"/>
                    </a:ext>
                  </a:extLst>
                </a:gridCol>
                <a:gridCol w="671783">
                  <a:extLst>
                    <a:ext uri="{9D8B030D-6E8A-4147-A177-3AD203B41FA5}">
                      <a16:colId xmlns:a16="http://schemas.microsoft.com/office/drawing/2014/main" val="4181192491"/>
                    </a:ext>
                  </a:extLst>
                </a:gridCol>
                <a:gridCol w="671783">
                  <a:extLst>
                    <a:ext uri="{9D8B030D-6E8A-4147-A177-3AD203B41FA5}">
                      <a16:colId xmlns:a16="http://schemas.microsoft.com/office/drawing/2014/main" val="1854688149"/>
                    </a:ext>
                  </a:extLst>
                </a:gridCol>
                <a:gridCol w="671783">
                  <a:extLst>
                    <a:ext uri="{9D8B030D-6E8A-4147-A177-3AD203B41FA5}">
                      <a16:colId xmlns:a16="http://schemas.microsoft.com/office/drawing/2014/main" val="1947765155"/>
                    </a:ext>
                  </a:extLst>
                </a:gridCol>
                <a:gridCol w="671783">
                  <a:extLst>
                    <a:ext uri="{9D8B030D-6E8A-4147-A177-3AD203B41FA5}">
                      <a16:colId xmlns:a16="http://schemas.microsoft.com/office/drawing/2014/main" val="2426823506"/>
                    </a:ext>
                  </a:extLst>
                </a:gridCol>
                <a:gridCol w="671783">
                  <a:extLst>
                    <a:ext uri="{9D8B030D-6E8A-4147-A177-3AD203B41FA5}">
                      <a16:colId xmlns:a16="http://schemas.microsoft.com/office/drawing/2014/main" val="1448269277"/>
                    </a:ext>
                  </a:extLst>
                </a:gridCol>
                <a:gridCol w="671783">
                  <a:extLst>
                    <a:ext uri="{9D8B030D-6E8A-4147-A177-3AD203B41FA5}">
                      <a16:colId xmlns:a16="http://schemas.microsoft.com/office/drawing/2014/main" val="1513262914"/>
                    </a:ext>
                  </a:extLst>
                </a:gridCol>
                <a:gridCol w="671783">
                  <a:extLst>
                    <a:ext uri="{9D8B030D-6E8A-4147-A177-3AD203B41FA5}">
                      <a16:colId xmlns:a16="http://schemas.microsoft.com/office/drawing/2014/main" val="2086457894"/>
                    </a:ext>
                  </a:extLst>
                </a:gridCol>
                <a:gridCol w="671783">
                  <a:extLst>
                    <a:ext uri="{9D8B030D-6E8A-4147-A177-3AD203B41FA5}">
                      <a16:colId xmlns:a16="http://schemas.microsoft.com/office/drawing/2014/main" val="4043973518"/>
                    </a:ext>
                  </a:extLst>
                </a:gridCol>
                <a:gridCol w="671783">
                  <a:extLst>
                    <a:ext uri="{9D8B030D-6E8A-4147-A177-3AD203B41FA5}">
                      <a16:colId xmlns:a16="http://schemas.microsoft.com/office/drawing/2014/main" val="4138064579"/>
                    </a:ext>
                  </a:extLst>
                </a:gridCol>
                <a:gridCol w="671783">
                  <a:extLst>
                    <a:ext uri="{9D8B030D-6E8A-4147-A177-3AD203B41FA5}">
                      <a16:colId xmlns:a16="http://schemas.microsoft.com/office/drawing/2014/main" val="1114511887"/>
                    </a:ext>
                  </a:extLst>
                </a:gridCol>
              </a:tblGrid>
              <a:tr h="383567">
                <a:tc>
                  <a:txBody>
                    <a:bodyPr/>
                    <a:lstStyle/>
                    <a:p>
                      <a:endParaRPr lang="en-US" sz="1400" dirty="0"/>
                    </a:p>
                  </a:txBody>
                  <a:tcPr marL="68580" marR="68580" marT="34290" marB="34290"/>
                </a:tc>
                <a:tc gridSpan="2">
                  <a:txBody>
                    <a:bodyPr/>
                    <a:lstStyle/>
                    <a:p>
                      <a:pPr algn="ctr"/>
                      <a:r>
                        <a:rPr lang="en-US" sz="1400" dirty="0" smtClean="0"/>
                        <a:t>Total Tested</a:t>
                      </a:r>
                      <a:endParaRPr lang="en-US" sz="1400" dirty="0"/>
                    </a:p>
                  </a:txBody>
                  <a:tcPr marL="68580" marR="68580" marT="34290" marB="34290"/>
                </a:tc>
                <a:tc hMerge="1">
                  <a:txBody>
                    <a:bodyPr/>
                    <a:lstStyle/>
                    <a:p>
                      <a:endParaRPr lang="en-US" dirty="0"/>
                    </a:p>
                  </a:txBody>
                  <a:tcPr/>
                </a:tc>
                <a:tc gridSpan="2">
                  <a:txBody>
                    <a:bodyPr/>
                    <a:lstStyle/>
                    <a:p>
                      <a:pPr algn="ctr"/>
                      <a:r>
                        <a:rPr lang="en-US" sz="1400" dirty="0" smtClean="0"/>
                        <a:t>English</a:t>
                      </a:r>
                      <a:endParaRPr lang="en-US" sz="1400" dirty="0"/>
                    </a:p>
                  </a:txBody>
                  <a:tcPr marL="68580" marR="68580" marT="34290" marB="34290"/>
                </a:tc>
                <a:tc hMerge="1">
                  <a:txBody>
                    <a:bodyPr/>
                    <a:lstStyle/>
                    <a:p>
                      <a:endParaRPr lang="en-US" dirty="0"/>
                    </a:p>
                  </a:txBody>
                  <a:tcPr/>
                </a:tc>
                <a:tc gridSpan="2">
                  <a:txBody>
                    <a:bodyPr/>
                    <a:lstStyle/>
                    <a:p>
                      <a:pPr algn="ctr"/>
                      <a:r>
                        <a:rPr lang="en-US" sz="1400" dirty="0" smtClean="0"/>
                        <a:t>Mathematics</a:t>
                      </a:r>
                      <a:endParaRPr lang="en-US" sz="1400" dirty="0"/>
                    </a:p>
                  </a:txBody>
                  <a:tcPr marL="68580" marR="68580" marT="34290" marB="34290"/>
                </a:tc>
                <a:tc hMerge="1">
                  <a:txBody>
                    <a:bodyPr/>
                    <a:lstStyle/>
                    <a:p>
                      <a:endParaRPr lang="en-US" dirty="0"/>
                    </a:p>
                  </a:txBody>
                  <a:tcPr/>
                </a:tc>
                <a:tc gridSpan="2">
                  <a:txBody>
                    <a:bodyPr/>
                    <a:lstStyle/>
                    <a:p>
                      <a:pPr algn="ctr"/>
                      <a:r>
                        <a:rPr lang="en-US" sz="1400" dirty="0" smtClean="0"/>
                        <a:t>Reading</a:t>
                      </a:r>
                      <a:endParaRPr lang="en-US" sz="1400" dirty="0"/>
                    </a:p>
                  </a:txBody>
                  <a:tcPr marL="68580" marR="68580" marT="34290" marB="34290"/>
                </a:tc>
                <a:tc hMerge="1">
                  <a:txBody>
                    <a:bodyPr/>
                    <a:lstStyle/>
                    <a:p>
                      <a:endParaRPr lang="en-US" dirty="0"/>
                    </a:p>
                  </a:txBody>
                  <a:tcPr/>
                </a:tc>
                <a:tc gridSpan="2">
                  <a:txBody>
                    <a:bodyPr/>
                    <a:lstStyle/>
                    <a:p>
                      <a:pPr algn="ctr"/>
                      <a:r>
                        <a:rPr lang="en-US" sz="1400" dirty="0" smtClean="0"/>
                        <a:t>Science</a:t>
                      </a:r>
                      <a:endParaRPr lang="en-US" sz="1400" dirty="0"/>
                    </a:p>
                  </a:txBody>
                  <a:tcPr marL="68580" marR="68580" marT="34290" marB="34290"/>
                </a:tc>
                <a:tc hMerge="1">
                  <a:txBody>
                    <a:bodyPr/>
                    <a:lstStyle/>
                    <a:p>
                      <a:endParaRPr lang="en-US" dirty="0"/>
                    </a:p>
                  </a:txBody>
                  <a:tcPr/>
                </a:tc>
                <a:tc gridSpan="2">
                  <a:txBody>
                    <a:bodyPr/>
                    <a:lstStyle/>
                    <a:p>
                      <a:pPr algn="ctr"/>
                      <a:r>
                        <a:rPr lang="en-US" sz="1400" dirty="0" smtClean="0"/>
                        <a:t>Composite</a:t>
                      </a:r>
                      <a:endParaRPr lang="en-US" sz="1400" dirty="0"/>
                    </a:p>
                  </a:txBody>
                  <a:tcPr marL="68580" marR="68580" marT="34290" marB="34290"/>
                </a:tc>
                <a:tc hMerge="1">
                  <a:txBody>
                    <a:bodyPr/>
                    <a:lstStyle/>
                    <a:p>
                      <a:endParaRPr lang="en-US" dirty="0"/>
                    </a:p>
                  </a:txBody>
                  <a:tcPr/>
                </a:tc>
                <a:extLst>
                  <a:ext uri="{0D108BD9-81ED-4DB2-BD59-A6C34878D82A}">
                    <a16:rowId xmlns:a16="http://schemas.microsoft.com/office/drawing/2014/main" val="3439137387"/>
                  </a:ext>
                </a:extLst>
              </a:tr>
              <a:tr h="480060">
                <a:tc>
                  <a:txBody>
                    <a:bodyPr/>
                    <a:lstStyle/>
                    <a:p>
                      <a:r>
                        <a:rPr lang="en-US" sz="1200" b="1" dirty="0" smtClean="0"/>
                        <a:t>Grad Year</a:t>
                      </a:r>
                      <a:endParaRPr lang="en-US" sz="1200" b="1" dirty="0"/>
                    </a:p>
                  </a:txBody>
                  <a:tcPr marL="68580" marR="68580" marT="34290" marB="34290"/>
                </a:tc>
                <a:tc>
                  <a:txBody>
                    <a:bodyPr/>
                    <a:lstStyle/>
                    <a:p>
                      <a:pPr algn="ctr"/>
                      <a:r>
                        <a:rPr lang="en-US" sz="1300" b="1" dirty="0" smtClean="0"/>
                        <a:t>District</a:t>
                      </a:r>
                      <a:endParaRPr lang="en-US" sz="1300" b="1" dirty="0"/>
                    </a:p>
                  </a:txBody>
                  <a:tcPr marL="68580" marR="68580" marT="34290" marB="34290"/>
                </a:tc>
                <a:tc>
                  <a:txBody>
                    <a:bodyPr/>
                    <a:lstStyle/>
                    <a:p>
                      <a:pPr algn="ctr"/>
                      <a:r>
                        <a:rPr lang="en-US" sz="1300" b="1" dirty="0" smtClean="0"/>
                        <a:t>State</a:t>
                      </a:r>
                      <a:endParaRPr lang="en-US" sz="1300" b="1" dirty="0"/>
                    </a:p>
                  </a:txBody>
                  <a:tcPr marL="68580" marR="68580" marT="34290" marB="34290"/>
                </a:tc>
                <a:tc>
                  <a:txBody>
                    <a:bodyPr/>
                    <a:lstStyle/>
                    <a:p>
                      <a:pPr algn="ctr"/>
                      <a:r>
                        <a:rPr lang="en-US" sz="1300" b="1" dirty="0" smtClean="0"/>
                        <a:t>District</a:t>
                      </a:r>
                      <a:endParaRPr lang="en-US" sz="1300" b="1" dirty="0"/>
                    </a:p>
                  </a:txBody>
                  <a:tcPr marL="68580" marR="68580" marT="34290" marB="34290"/>
                </a:tc>
                <a:tc>
                  <a:txBody>
                    <a:bodyPr/>
                    <a:lstStyle/>
                    <a:p>
                      <a:pPr algn="ctr"/>
                      <a:r>
                        <a:rPr lang="en-US" sz="1300" b="1" dirty="0" smtClean="0"/>
                        <a:t>State</a:t>
                      </a:r>
                      <a:endParaRPr lang="en-US" sz="1300" b="1" dirty="0"/>
                    </a:p>
                  </a:txBody>
                  <a:tcPr marL="68580" marR="68580" marT="34290" marB="34290"/>
                </a:tc>
                <a:tc>
                  <a:txBody>
                    <a:bodyPr/>
                    <a:lstStyle/>
                    <a:p>
                      <a:pPr algn="ctr"/>
                      <a:r>
                        <a:rPr lang="en-US" sz="1400" b="1" dirty="0" smtClean="0"/>
                        <a:t>District</a:t>
                      </a:r>
                      <a:endParaRPr lang="en-US" sz="1400" b="1" dirty="0"/>
                    </a:p>
                  </a:txBody>
                  <a:tcPr marL="68580" marR="68580" marT="34290" marB="34290"/>
                </a:tc>
                <a:tc>
                  <a:txBody>
                    <a:bodyPr/>
                    <a:lstStyle/>
                    <a:p>
                      <a:pPr algn="ctr"/>
                      <a:r>
                        <a:rPr lang="en-US" sz="1400" b="1" dirty="0" smtClean="0"/>
                        <a:t>State</a:t>
                      </a:r>
                      <a:endParaRPr lang="en-US" sz="1400" b="1" dirty="0"/>
                    </a:p>
                  </a:txBody>
                  <a:tcPr marL="68580" marR="68580" marT="34290" marB="34290"/>
                </a:tc>
                <a:tc>
                  <a:txBody>
                    <a:bodyPr/>
                    <a:lstStyle/>
                    <a:p>
                      <a:pPr algn="ctr"/>
                      <a:r>
                        <a:rPr lang="en-US" sz="1400" b="1" dirty="0" smtClean="0"/>
                        <a:t>District</a:t>
                      </a:r>
                      <a:endParaRPr lang="en-US" sz="1400" b="1" dirty="0"/>
                    </a:p>
                  </a:txBody>
                  <a:tcPr marL="68580" marR="68580" marT="34290" marB="34290"/>
                </a:tc>
                <a:tc>
                  <a:txBody>
                    <a:bodyPr/>
                    <a:lstStyle/>
                    <a:p>
                      <a:pPr algn="ctr"/>
                      <a:r>
                        <a:rPr lang="en-US" sz="1400" b="1" dirty="0" smtClean="0"/>
                        <a:t>State</a:t>
                      </a:r>
                      <a:endParaRPr lang="en-US" sz="1400" b="1" dirty="0"/>
                    </a:p>
                  </a:txBody>
                  <a:tcPr marL="68580" marR="68580" marT="34290" marB="34290"/>
                </a:tc>
                <a:tc>
                  <a:txBody>
                    <a:bodyPr/>
                    <a:lstStyle/>
                    <a:p>
                      <a:pPr algn="ctr"/>
                      <a:r>
                        <a:rPr lang="en-US" sz="1400" b="1" dirty="0" smtClean="0"/>
                        <a:t>District</a:t>
                      </a:r>
                      <a:endParaRPr lang="en-US" sz="1400" b="1" dirty="0"/>
                    </a:p>
                  </a:txBody>
                  <a:tcPr marL="68580" marR="68580" marT="34290" marB="34290"/>
                </a:tc>
                <a:tc>
                  <a:txBody>
                    <a:bodyPr/>
                    <a:lstStyle/>
                    <a:p>
                      <a:pPr algn="ctr"/>
                      <a:r>
                        <a:rPr lang="en-US" sz="1400" b="1" dirty="0" smtClean="0"/>
                        <a:t>State</a:t>
                      </a:r>
                      <a:endParaRPr lang="en-US" sz="1400" b="1" dirty="0"/>
                    </a:p>
                  </a:txBody>
                  <a:tcPr marL="68580" marR="68580" marT="34290" marB="34290"/>
                </a:tc>
                <a:tc>
                  <a:txBody>
                    <a:bodyPr/>
                    <a:lstStyle/>
                    <a:p>
                      <a:pPr algn="ctr"/>
                      <a:r>
                        <a:rPr lang="en-US" sz="1400" b="1" dirty="0" smtClean="0"/>
                        <a:t>District</a:t>
                      </a:r>
                      <a:endParaRPr lang="en-US" sz="1400" b="1" dirty="0"/>
                    </a:p>
                  </a:txBody>
                  <a:tcPr marL="68580" marR="68580" marT="34290" marB="34290"/>
                </a:tc>
                <a:tc>
                  <a:txBody>
                    <a:bodyPr/>
                    <a:lstStyle/>
                    <a:p>
                      <a:pPr algn="ctr"/>
                      <a:r>
                        <a:rPr lang="en-US" sz="1400" b="1" dirty="0" smtClean="0"/>
                        <a:t>State</a:t>
                      </a:r>
                      <a:endParaRPr lang="en-US" sz="1400" b="1" dirty="0"/>
                    </a:p>
                  </a:txBody>
                  <a:tcPr marL="68580" marR="68580" marT="34290" marB="34290"/>
                </a:tc>
                <a:extLst>
                  <a:ext uri="{0D108BD9-81ED-4DB2-BD59-A6C34878D82A}">
                    <a16:rowId xmlns:a16="http://schemas.microsoft.com/office/drawing/2014/main" val="827379610"/>
                  </a:ext>
                </a:extLst>
              </a:tr>
              <a:tr h="480060">
                <a:tc>
                  <a:txBody>
                    <a:bodyPr/>
                    <a:lstStyle/>
                    <a:p>
                      <a:r>
                        <a:rPr lang="en-US" sz="1400" dirty="0" smtClean="0"/>
                        <a:t>2014</a:t>
                      </a:r>
                      <a:endParaRPr lang="en-US" sz="1400" dirty="0"/>
                    </a:p>
                  </a:txBody>
                  <a:tcPr marL="68580" marR="68580" marT="34290" marB="34290"/>
                </a:tc>
                <a:tc>
                  <a:txBody>
                    <a:bodyPr/>
                    <a:lstStyle/>
                    <a:p>
                      <a:r>
                        <a:rPr lang="en-US" sz="1400" dirty="0" smtClean="0"/>
                        <a:t>30</a:t>
                      </a:r>
                      <a:endParaRPr lang="en-US" sz="1400" dirty="0"/>
                    </a:p>
                  </a:txBody>
                  <a:tcPr marL="68580" marR="68580" marT="34290" marB="34290"/>
                </a:tc>
                <a:tc>
                  <a:txBody>
                    <a:bodyPr/>
                    <a:lstStyle/>
                    <a:p>
                      <a:r>
                        <a:rPr lang="en-US" sz="1400" dirty="0" smtClean="0"/>
                        <a:t>26,182</a:t>
                      </a:r>
                      <a:endParaRPr lang="en-US" sz="1400" dirty="0"/>
                    </a:p>
                  </a:txBody>
                  <a:tcPr marL="68580" marR="68580" marT="34290" marB="34290"/>
                </a:tc>
                <a:tc>
                  <a:txBody>
                    <a:bodyPr/>
                    <a:lstStyle/>
                    <a:p>
                      <a:r>
                        <a:rPr lang="en-US" sz="1400" dirty="0" smtClean="0"/>
                        <a:t>21.4</a:t>
                      </a:r>
                      <a:endParaRPr lang="en-US" sz="1400" dirty="0"/>
                    </a:p>
                  </a:txBody>
                  <a:tcPr marL="68580" marR="68580" marT="34290" marB="34290"/>
                </a:tc>
                <a:tc>
                  <a:txBody>
                    <a:bodyPr/>
                    <a:lstStyle/>
                    <a:p>
                      <a:r>
                        <a:rPr lang="en-US" sz="1400" dirty="0" smtClean="0"/>
                        <a:t>22.8</a:t>
                      </a:r>
                      <a:endParaRPr lang="en-US" sz="1400" dirty="0"/>
                    </a:p>
                  </a:txBody>
                  <a:tcPr marL="68580" marR="68580" marT="34290" marB="34290"/>
                </a:tc>
                <a:tc>
                  <a:txBody>
                    <a:bodyPr/>
                    <a:lstStyle/>
                    <a:p>
                      <a:r>
                        <a:rPr lang="en-US" sz="1400" dirty="0" smtClean="0"/>
                        <a:t>23.4</a:t>
                      </a:r>
                      <a:endParaRPr lang="en-US" sz="1400" dirty="0"/>
                    </a:p>
                  </a:txBody>
                  <a:tcPr marL="68580" marR="68580" marT="34290" marB="34290"/>
                </a:tc>
                <a:tc>
                  <a:txBody>
                    <a:bodyPr/>
                    <a:lstStyle/>
                    <a:p>
                      <a:r>
                        <a:rPr lang="en-US" sz="1400" dirty="0" smtClean="0"/>
                        <a:t>23.7</a:t>
                      </a:r>
                      <a:endParaRPr lang="en-US" sz="1400" dirty="0"/>
                    </a:p>
                  </a:txBody>
                  <a:tcPr marL="68580" marR="68580" marT="34290" marB="34290"/>
                </a:tc>
                <a:tc>
                  <a:txBody>
                    <a:bodyPr/>
                    <a:lstStyle/>
                    <a:p>
                      <a:r>
                        <a:rPr lang="en-US" sz="1400" dirty="0" smtClean="0"/>
                        <a:t>21.2</a:t>
                      </a:r>
                      <a:endParaRPr lang="en-US" sz="1400" dirty="0"/>
                    </a:p>
                  </a:txBody>
                  <a:tcPr marL="68580" marR="68580" marT="34290" marB="34290"/>
                </a:tc>
                <a:tc>
                  <a:txBody>
                    <a:bodyPr/>
                    <a:lstStyle/>
                    <a:p>
                      <a:r>
                        <a:rPr lang="en-US" sz="1400" dirty="0" smtClean="0"/>
                        <a:t>23.1</a:t>
                      </a:r>
                      <a:endParaRPr lang="en-US" sz="1400" dirty="0"/>
                    </a:p>
                  </a:txBody>
                  <a:tcPr marL="68580" marR="68580" marT="34290" marB="34290"/>
                </a:tc>
                <a:tc>
                  <a:txBody>
                    <a:bodyPr/>
                    <a:lstStyle/>
                    <a:p>
                      <a:r>
                        <a:rPr lang="en-US" sz="1400" dirty="0" smtClean="0"/>
                        <a:t>21.6</a:t>
                      </a:r>
                      <a:endParaRPr lang="en-US" sz="1400" dirty="0"/>
                    </a:p>
                  </a:txBody>
                  <a:tcPr marL="68580" marR="68580" marT="34290" marB="34290"/>
                </a:tc>
                <a:tc>
                  <a:txBody>
                    <a:bodyPr/>
                    <a:lstStyle/>
                    <a:p>
                      <a:r>
                        <a:rPr lang="en-US" sz="1400" dirty="0" smtClean="0"/>
                        <a:t>22.4</a:t>
                      </a:r>
                      <a:endParaRPr lang="en-US" sz="1400" dirty="0"/>
                    </a:p>
                  </a:txBody>
                  <a:tcPr marL="68580" marR="68580" marT="34290" marB="34290"/>
                </a:tc>
                <a:tc>
                  <a:txBody>
                    <a:bodyPr/>
                    <a:lstStyle/>
                    <a:p>
                      <a:r>
                        <a:rPr lang="en-US" sz="1400" dirty="0" smtClean="0"/>
                        <a:t>22.0</a:t>
                      </a:r>
                      <a:endParaRPr lang="en-US" sz="1400" dirty="0"/>
                    </a:p>
                  </a:txBody>
                  <a:tcPr marL="68580" marR="68580" marT="34290" marB="34290"/>
                </a:tc>
                <a:tc>
                  <a:txBody>
                    <a:bodyPr/>
                    <a:lstStyle/>
                    <a:p>
                      <a:r>
                        <a:rPr lang="en-US" sz="1400" dirty="0" smtClean="0"/>
                        <a:t>23.1</a:t>
                      </a:r>
                      <a:endParaRPr lang="en-US" sz="1400" dirty="0"/>
                    </a:p>
                  </a:txBody>
                  <a:tcPr marL="68580" marR="68580" marT="34290" marB="34290"/>
                </a:tc>
                <a:extLst>
                  <a:ext uri="{0D108BD9-81ED-4DB2-BD59-A6C34878D82A}">
                    <a16:rowId xmlns:a16="http://schemas.microsoft.com/office/drawing/2014/main" val="1074533451"/>
                  </a:ext>
                </a:extLst>
              </a:tr>
              <a:tr h="480060">
                <a:tc>
                  <a:txBody>
                    <a:bodyPr/>
                    <a:lstStyle/>
                    <a:p>
                      <a:r>
                        <a:rPr lang="en-US" sz="1400" dirty="0" smtClean="0"/>
                        <a:t>2015</a:t>
                      </a:r>
                      <a:endParaRPr lang="en-US" sz="1400" dirty="0"/>
                    </a:p>
                  </a:txBody>
                  <a:tcPr marL="68580" marR="68580" marT="34290" marB="34290"/>
                </a:tc>
                <a:tc>
                  <a:txBody>
                    <a:bodyPr/>
                    <a:lstStyle/>
                    <a:p>
                      <a:r>
                        <a:rPr lang="en-US" sz="1400" dirty="0" smtClean="0"/>
                        <a:t>46</a:t>
                      </a:r>
                      <a:endParaRPr lang="en-US" sz="1400" dirty="0"/>
                    </a:p>
                  </a:txBody>
                  <a:tcPr marL="68580" marR="68580" marT="34290" marB="34290"/>
                </a:tc>
                <a:tc>
                  <a:txBody>
                    <a:bodyPr/>
                    <a:lstStyle/>
                    <a:p>
                      <a:r>
                        <a:rPr lang="en-US" sz="1400" dirty="0" smtClean="0"/>
                        <a:t>30,263</a:t>
                      </a:r>
                      <a:endParaRPr lang="en-US" sz="1400" dirty="0"/>
                    </a:p>
                  </a:txBody>
                  <a:tcPr marL="68580" marR="68580" marT="34290" marB="34290"/>
                </a:tc>
                <a:tc>
                  <a:txBody>
                    <a:bodyPr/>
                    <a:lstStyle/>
                    <a:p>
                      <a:r>
                        <a:rPr lang="en-US" sz="1400" dirty="0" smtClean="0"/>
                        <a:t>19.2</a:t>
                      </a:r>
                      <a:endParaRPr lang="en-US" sz="1400" dirty="0"/>
                    </a:p>
                  </a:txBody>
                  <a:tcPr marL="68580" marR="68580" marT="34290" marB="34290"/>
                </a:tc>
                <a:tc>
                  <a:txBody>
                    <a:bodyPr/>
                    <a:lstStyle/>
                    <a:p>
                      <a:r>
                        <a:rPr lang="en-US" sz="1400" dirty="0" smtClean="0"/>
                        <a:t>22.9</a:t>
                      </a:r>
                      <a:endParaRPr lang="en-US" sz="1400" dirty="0"/>
                    </a:p>
                  </a:txBody>
                  <a:tcPr marL="68580" marR="68580" marT="34290" marB="34290"/>
                </a:tc>
                <a:tc>
                  <a:txBody>
                    <a:bodyPr/>
                    <a:lstStyle/>
                    <a:p>
                      <a:r>
                        <a:rPr lang="en-US" sz="1400" dirty="0" smtClean="0"/>
                        <a:t>21.8</a:t>
                      </a:r>
                      <a:endParaRPr lang="en-US" sz="1400" dirty="0"/>
                    </a:p>
                  </a:txBody>
                  <a:tcPr marL="68580" marR="68580" marT="34290" marB="34290"/>
                </a:tc>
                <a:tc>
                  <a:txBody>
                    <a:bodyPr/>
                    <a:lstStyle/>
                    <a:p>
                      <a:r>
                        <a:rPr lang="en-US" sz="1400" dirty="0" smtClean="0"/>
                        <a:t>23.7</a:t>
                      </a:r>
                      <a:endParaRPr lang="en-US" sz="1400" dirty="0"/>
                    </a:p>
                  </a:txBody>
                  <a:tcPr marL="68580" marR="68580" marT="34290" marB="34290"/>
                </a:tc>
                <a:tc>
                  <a:txBody>
                    <a:bodyPr/>
                    <a:lstStyle/>
                    <a:p>
                      <a:r>
                        <a:rPr lang="en-US" sz="1400" dirty="0" smtClean="0"/>
                        <a:t>20.6</a:t>
                      </a:r>
                      <a:endParaRPr lang="en-US" sz="1400" dirty="0"/>
                    </a:p>
                  </a:txBody>
                  <a:tcPr marL="68580" marR="68580" marT="34290" marB="34290"/>
                </a:tc>
                <a:tc>
                  <a:txBody>
                    <a:bodyPr/>
                    <a:lstStyle/>
                    <a:p>
                      <a:r>
                        <a:rPr lang="en-US" sz="1400" dirty="0" smtClean="0"/>
                        <a:t>23.3</a:t>
                      </a:r>
                      <a:endParaRPr lang="en-US" sz="1400" dirty="0"/>
                    </a:p>
                  </a:txBody>
                  <a:tcPr marL="68580" marR="68580" marT="34290" marB="34290"/>
                </a:tc>
                <a:tc>
                  <a:txBody>
                    <a:bodyPr/>
                    <a:lstStyle/>
                    <a:p>
                      <a:r>
                        <a:rPr lang="en-US" sz="1400" dirty="0" smtClean="0"/>
                        <a:t>20.4</a:t>
                      </a:r>
                      <a:endParaRPr lang="en-US" sz="1400" dirty="0"/>
                    </a:p>
                  </a:txBody>
                  <a:tcPr marL="68580" marR="68580" marT="34290" marB="34290"/>
                </a:tc>
                <a:tc>
                  <a:txBody>
                    <a:bodyPr/>
                    <a:lstStyle/>
                    <a:p>
                      <a:r>
                        <a:rPr lang="en-US" sz="1400" dirty="0" smtClean="0"/>
                        <a:t>22.6</a:t>
                      </a:r>
                      <a:endParaRPr lang="en-US" sz="1400" dirty="0"/>
                    </a:p>
                  </a:txBody>
                  <a:tcPr marL="68580" marR="68580" marT="34290" marB="34290"/>
                </a:tc>
                <a:tc>
                  <a:txBody>
                    <a:bodyPr/>
                    <a:lstStyle/>
                    <a:p>
                      <a:r>
                        <a:rPr lang="en-US" sz="1400" dirty="0" smtClean="0"/>
                        <a:t>20.6</a:t>
                      </a:r>
                      <a:endParaRPr lang="en-US" sz="1400" dirty="0"/>
                    </a:p>
                  </a:txBody>
                  <a:tcPr marL="68580" marR="68580" marT="34290" marB="34290"/>
                </a:tc>
                <a:tc>
                  <a:txBody>
                    <a:bodyPr/>
                    <a:lstStyle/>
                    <a:p>
                      <a:r>
                        <a:rPr lang="en-US" sz="1400" dirty="0" smtClean="0"/>
                        <a:t>23.2</a:t>
                      </a:r>
                      <a:endParaRPr lang="en-US" sz="1400" dirty="0"/>
                    </a:p>
                  </a:txBody>
                  <a:tcPr marL="68580" marR="68580" marT="34290" marB="34290"/>
                </a:tc>
                <a:extLst>
                  <a:ext uri="{0D108BD9-81ED-4DB2-BD59-A6C34878D82A}">
                    <a16:rowId xmlns:a16="http://schemas.microsoft.com/office/drawing/2014/main" val="23654161"/>
                  </a:ext>
                </a:extLst>
              </a:tr>
              <a:tr h="480060">
                <a:tc>
                  <a:txBody>
                    <a:bodyPr/>
                    <a:lstStyle/>
                    <a:p>
                      <a:r>
                        <a:rPr lang="en-US" sz="1400" dirty="0" smtClean="0"/>
                        <a:t>2016</a:t>
                      </a:r>
                      <a:endParaRPr lang="en-US" sz="1400" dirty="0"/>
                    </a:p>
                  </a:txBody>
                  <a:tcPr marL="68580" marR="68580" marT="34290" marB="34290"/>
                </a:tc>
                <a:tc>
                  <a:txBody>
                    <a:bodyPr/>
                    <a:lstStyle/>
                    <a:p>
                      <a:r>
                        <a:rPr lang="en-US" sz="1400" dirty="0" smtClean="0"/>
                        <a:t>41</a:t>
                      </a:r>
                      <a:endParaRPr lang="en-US" sz="1400" dirty="0"/>
                    </a:p>
                  </a:txBody>
                  <a:tcPr marL="68580" marR="68580" marT="34290" marB="34290"/>
                </a:tc>
                <a:tc>
                  <a:txBody>
                    <a:bodyPr/>
                    <a:lstStyle/>
                    <a:p>
                      <a:r>
                        <a:rPr lang="en-US" sz="1400" dirty="0" smtClean="0"/>
                        <a:t>33,646</a:t>
                      </a:r>
                      <a:endParaRPr lang="en-US" sz="1400" dirty="0"/>
                    </a:p>
                  </a:txBody>
                  <a:tcPr marL="68580" marR="68580" marT="34290" marB="34290"/>
                </a:tc>
                <a:tc>
                  <a:txBody>
                    <a:bodyPr/>
                    <a:lstStyle/>
                    <a:p>
                      <a:r>
                        <a:rPr lang="en-US" sz="1400" dirty="0" smtClean="0"/>
                        <a:t>20.7</a:t>
                      </a:r>
                      <a:endParaRPr lang="en-US" sz="1400" dirty="0"/>
                    </a:p>
                  </a:txBody>
                  <a:tcPr marL="68580" marR="68580" marT="34290" marB="34290"/>
                </a:tc>
                <a:tc>
                  <a:txBody>
                    <a:bodyPr/>
                    <a:lstStyle/>
                    <a:p>
                      <a:r>
                        <a:rPr lang="en-US" sz="1400" dirty="0" smtClean="0"/>
                        <a:t>22.7</a:t>
                      </a:r>
                      <a:endParaRPr lang="en-US" sz="1400" dirty="0"/>
                    </a:p>
                  </a:txBody>
                  <a:tcPr marL="68580" marR="68580" marT="34290" marB="34290"/>
                </a:tc>
                <a:tc>
                  <a:txBody>
                    <a:bodyPr/>
                    <a:lstStyle/>
                    <a:p>
                      <a:r>
                        <a:rPr lang="en-US" sz="1400" dirty="0" smtClean="0"/>
                        <a:t>22.9</a:t>
                      </a:r>
                      <a:endParaRPr lang="en-US" sz="1400" dirty="0"/>
                    </a:p>
                  </a:txBody>
                  <a:tcPr marL="68580" marR="68580" marT="34290" marB="34290"/>
                </a:tc>
                <a:tc>
                  <a:txBody>
                    <a:bodyPr/>
                    <a:lstStyle/>
                    <a:p>
                      <a:r>
                        <a:rPr lang="en-US" sz="1400" dirty="0" smtClean="0"/>
                        <a:t>23.3</a:t>
                      </a:r>
                      <a:endParaRPr lang="en-US" sz="1400" dirty="0"/>
                    </a:p>
                  </a:txBody>
                  <a:tcPr marL="68580" marR="68580" marT="34290" marB="34290"/>
                </a:tc>
                <a:tc>
                  <a:txBody>
                    <a:bodyPr/>
                    <a:lstStyle/>
                    <a:p>
                      <a:r>
                        <a:rPr lang="en-US" sz="1400" dirty="0" smtClean="0"/>
                        <a:t>22.0</a:t>
                      </a:r>
                      <a:endParaRPr lang="en-US" sz="1400" dirty="0"/>
                    </a:p>
                  </a:txBody>
                  <a:tcPr marL="68580" marR="68580" marT="34290" marB="34290"/>
                </a:tc>
                <a:tc>
                  <a:txBody>
                    <a:bodyPr/>
                    <a:lstStyle/>
                    <a:p>
                      <a:r>
                        <a:rPr lang="en-US" sz="1400" dirty="0" smtClean="0"/>
                        <a:t>23.5</a:t>
                      </a:r>
                      <a:endParaRPr lang="en-US" sz="1400" dirty="0"/>
                    </a:p>
                  </a:txBody>
                  <a:tcPr marL="68580" marR="68580" marT="34290" marB="34290"/>
                </a:tc>
                <a:tc>
                  <a:txBody>
                    <a:bodyPr/>
                    <a:lstStyle/>
                    <a:p>
                      <a:r>
                        <a:rPr lang="en-US" sz="1400" dirty="0" smtClean="0"/>
                        <a:t>21.7</a:t>
                      </a:r>
                      <a:endParaRPr lang="en-US" sz="1400" dirty="0"/>
                    </a:p>
                  </a:txBody>
                  <a:tcPr marL="68580" marR="68580" marT="34290" marB="34290"/>
                </a:tc>
                <a:tc>
                  <a:txBody>
                    <a:bodyPr/>
                    <a:lstStyle/>
                    <a:p>
                      <a:r>
                        <a:rPr lang="en-US" sz="1400" dirty="0" smtClean="0"/>
                        <a:t>22.5</a:t>
                      </a:r>
                      <a:endParaRPr lang="en-US" sz="1400" dirty="0"/>
                    </a:p>
                  </a:txBody>
                  <a:tcPr marL="68580" marR="68580" marT="34290" marB="34290"/>
                </a:tc>
                <a:tc>
                  <a:txBody>
                    <a:bodyPr/>
                    <a:lstStyle/>
                    <a:p>
                      <a:r>
                        <a:rPr lang="en-US" sz="1400" dirty="0" smtClean="0"/>
                        <a:t>22.0</a:t>
                      </a:r>
                      <a:endParaRPr lang="en-US" sz="1400" dirty="0"/>
                    </a:p>
                  </a:txBody>
                  <a:tcPr marL="68580" marR="68580" marT="34290" marB="34290"/>
                </a:tc>
                <a:tc>
                  <a:txBody>
                    <a:bodyPr/>
                    <a:lstStyle/>
                    <a:p>
                      <a:r>
                        <a:rPr lang="en-US" sz="1400" dirty="0" smtClean="0"/>
                        <a:t>23.1</a:t>
                      </a:r>
                      <a:endParaRPr lang="en-US" sz="1400" dirty="0"/>
                    </a:p>
                  </a:txBody>
                  <a:tcPr marL="68580" marR="68580" marT="34290" marB="34290"/>
                </a:tc>
                <a:extLst>
                  <a:ext uri="{0D108BD9-81ED-4DB2-BD59-A6C34878D82A}">
                    <a16:rowId xmlns:a16="http://schemas.microsoft.com/office/drawing/2014/main" val="1033672788"/>
                  </a:ext>
                </a:extLst>
              </a:tr>
              <a:tr h="480060">
                <a:tc>
                  <a:txBody>
                    <a:bodyPr/>
                    <a:lstStyle/>
                    <a:p>
                      <a:r>
                        <a:rPr lang="en-US" sz="1400" dirty="0" smtClean="0"/>
                        <a:t>2017</a:t>
                      </a:r>
                      <a:endParaRPr lang="en-US" sz="1400" dirty="0"/>
                    </a:p>
                  </a:txBody>
                  <a:tcPr marL="68580" marR="68580" marT="34290" marB="34290"/>
                </a:tc>
                <a:tc>
                  <a:txBody>
                    <a:bodyPr/>
                    <a:lstStyle/>
                    <a:p>
                      <a:r>
                        <a:rPr lang="en-US" sz="1400" dirty="0" smtClean="0"/>
                        <a:t>62</a:t>
                      </a:r>
                      <a:endParaRPr lang="en-US" sz="1400" dirty="0"/>
                    </a:p>
                  </a:txBody>
                  <a:tcPr marL="68580" marR="68580" marT="34290" marB="34290"/>
                </a:tc>
                <a:tc>
                  <a:txBody>
                    <a:bodyPr/>
                    <a:lstStyle/>
                    <a:p>
                      <a:r>
                        <a:rPr lang="en-US" sz="1400" dirty="0" smtClean="0"/>
                        <a:t>35,257</a:t>
                      </a:r>
                      <a:endParaRPr lang="en-US" sz="1400" dirty="0"/>
                    </a:p>
                  </a:txBody>
                  <a:tcPr marL="68580" marR="68580" marT="34290" marB="34290"/>
                </a:tc>
                <a:tc>
                  <a:txBody>
                    <a:bodyPr/>
                    <a:lstStyle/>
                    <a:p>
                      <a:r>
                        <a:rPr lang="en-US" sz="1400" dirty="0" smtClean="0"/>
                        <a:t>22.8</a:t>
                      </a:r>
                      <a:endParaRPr lang="en-US" sz="1400" dirty="0"/>
                    </a:p>
                  </a:txBody>
                  <a:tcPr marL="68580" marR="68580" marT="34290" marB="34290"/>
                </a:tc>
                <a:tc>
                  <a:txBody>
                    <a:bodyPr/>
                    <a:lstStyle/>
                    <a:p>
                      <a:r>
                        <a:rPr lang="en-US" sz="1400" dirty="0" smtClean="0"/>
                        <a:t>23.8</a:t>
                      </a:r>
                      <a:endParaRPr lang="en-US" sz="1400" dirty="0"/>
                    </a:p>
                  </a:txBody>
                  <a:tcPr marL="68580" marR="68580" marT="34290" marB="34290"/>
                </a:tc>
                <a:tc>
                  <a:txBody>
                    <a:bodyPr/>
                    <a:lstStyle/>
                    <a:p>
                      <a:r>
                        <a:rPr lang="en-US" sz="1400" dirty="0" smtClean="0"/>
                        <a:t>24.1</a:t>
                      </a:r>
                      <a:endParaRPr lang="en-US" sz="1400" dirty="0"/>
                    </a:p>
                  </a:txBody>
                  <a:tcPr marL="68580" marR="68580" marT="34290" marB="34290"/>
                </a:tc>
                <a:tc>
                  <a:txBody>
                    <a:bodyPr/>
                    <a:lstStyle/>
                    <a:p>
                      <a:r>
                        <a:rPr lang="en-US" sz="1400" dirty="0" smtClean="0"/>
                        <a:t>23.8</a:t>
                      </a:r>
                      <a:endParaRPr lang="en-US" sz="1400" dirty="0"/>
                    </a:p>
                  </a:txBody>
                  <a:tcPr marL="68580" marR="68580" marT="34290" marB="34290"/>
                </a:tc>
                <a:tc>
                  <a:txBody>
                    <a:bodyPr/>
                    <a:lstStyle/>
                    <a:p>
                      <a:r>
                        <a:rPr lang="en-US" sz="1400" dirty="0" smtClean="0"/>
                        <a:t>23.7</a:t>
                      </a:r>
                      <a:endParaRPr lang="en-US" sz="1400" dirty="0"/>
                    </a:p>
                  </a:txBody>
                  <a:tcPr marL="68580" marR="68580" marT="34290" marB="34290"/>
                </a:tc>
                <a:tc>
                  <a:txBody>
                    <a:bodyPr/>
                    <a:lstStyle/>
                    <a:p>
                      <a:r>
                        <a:rPr lang="en-US" sz="1400" dirty="0" smtClean="0"/>
                        <a:t>24.1</a:t>
                      </a:r>
                      <a:endParaRPr lang="en-US" sz="1400" dirty="0"/>
                    </a:p>
                  </a:txBody>
                  <a:tcPr marL="68580" marR="68580" marT="34290" marB="34290"/>
                </a:tc>
                <a:tc>
                  <a:txBody>
                    <a:bodyPr/>
                    <a:lstStyle/>
                    <a:p>
                      <a:r>
                        <a:rPr lang="en-US" sz="1400" dirty="0" smtClean="0"/>
                        <a:t>22.9</a:t>
                      </a:r>
                      <a:endParaRPr lang="en-US" sz="1400" dirty="0"/>
                    </a:p>
                  </a:txBody>
                  <a:tcPr marL="68580" marR="68580" marT="34290" marB="34290"/>
                </a:tc>
                <a:tc>
                  <a:txBody>
                    <a:bodyPr/>
                    <a:lstStyle/>
                    <a:p>
                      <a:r>
                        <a:rPr lang="en-US" sz="1400" dirty="0" smtClean="0"/>
                        <a:t>23.2</a:t>
                      </a:r>
                      <a:endParaRPr lang="en-US" sz="1400" dirty="0"/>
                    </a:p>
                  </a:txBody>
                  <a:tcPr marL="68580" marR="68580" marT="34290" marB="34290"/>
                </a:tc>
                <a:tc>
                  <a:txBody>
                    <a:bodyPr/>
                    <a:lstStyle/>
                    <a:p>
                      <a:r>
                        <a:rPr lang="en-US" sz="1400" dirty="0" smtClean="0"/>
                        <a:t>23.5</a:t>
                      </a:r>
                      <a:endParaRPr lang="en-US" sz="1400" dirty="0"/>
                    </a:p>
                  </a:txBody>
                  <a:tcPr marL="68580" marR="68580" marT="34290" marB="34290"/>
                </a:tc>
                <a:tc>
                  <a:txBody>
                    <a:bodyPr/>
                    <a:lstStyle/>
                    <a:p>
                      <a:r>
                        <a:rPr lang="en-US" sz="1400" dirty="0" smtClean="0"/>
                        <a:t>23.9</a:t>
                      </a:r>
                      <a:endParaRPr lang="en-US" sz="1400" dirty="0"/>
                    </a:p>
                  </a:txBody>
                  <a:tcPr marL="68580" marR="68580" marT="34290" marB="34290"/>
                </a:tc>
                <a:extLst>
                  <a:ext uri="{0D108BD9-81ED-4DB2-BD59-A6C34878D82A}">
                    <a16:rowId xmlns:a16="http://schemas.microsoft.com/office/drawing/2014/main" val="2385322538"/>
                  </a:ext>
                </a:extLst>
              </a:tr>
              <a:tr h="480060">
                <a:tc>
                  <a:txBody>
                    <a:bodyPr/>
                    <a:lstStyle/>
                    <a:p>
                      <a:r>
                        <a:rPr lang="en-US" sz="1400" dirty="0" smtClean="0"/>
                        <a:t>2018</a:t>
                      </a:r>
                      <a:endParaRPr lang="en-US" sz="1400" dirty="0"/>
                    </a:p>
                  </a:txBody>
                  <a:tcPr marL="68580" marR="68580" marT="34290" marB="34290"/>
                </a:tc>
                <a:tc>
                  <a:txBody>
                    <a:bodyPr/>
                    <a:lstStyle/>
                    <a:p>
                      <a:r>
                        <a:rPr lang="en-US" sz="1400" dirty="0" smtClean="0">
                          <a:solidFill>
                            <a:srgbClr val="FF0000"/>
                          </a:solidFill>
                        </a:rPr>
                        <a:t>64</a:t>
                      </a:r>
                      <a:endParaRPr lang="en-US" sz="1400" dirty="0">
                        <a:solidFill>
                          <a:srgbClr val="FF0000"/>
                        </a:solidFill>
                      </a:endParaRPr>
                    </a:p>
                  </a:txBody>
                  <a:tcPr marL="68580" marR="68580" marT="34290" marB="34290"/>
                </a:tc>
                <a:tc>
                  <a:txBody>
                    <a:bodyPr/>
                    <a:lstStyle/>
                    <a:p>
                      <a:r>
                        <a:rPr lang="en-US" sz="1400" dirty="0" smtClean="0">
                          <a:solidFill>
                            <a:srgbClr val="FF0000"/>
                          </a:solidFill>
                        </a:rPr>
                        <a:t>32,590</a:t>
                      </a:r>
                      <a:endParaRPr lang="en-US" sz="1400" dirty="0">
                        <a:solidFill>
                          <a:srgbClr val="FF0000"/>
                        </a:solidFill>
                      </a:endParaRPr>
                    </a:p>
                  </a:txBody>
                  <a:tcPr marL="68580" marR="68580" marT="34290" marB="34290"/>
                </a:tc>
                <a:tc>
                  <a:txBody>
                    <a:bodyPr/>
                    <a:lstStyle/>
                    <a:p>
                      <a:r>
                        <a:rPr lang="en-US" sz="1400" dirty="0" smtClean="0">
                          <a:solidFill>
                            <a:srgbClr val="FF0000"/>
                          </a:solidFill>
                        </a:rPr>
                        <a:t>24.0</a:t>
                      </a:r>
                      <a:endParaRPr lang="en-US" sz="1400" dirty="0">
                        <a:solidFill>
                          <a:srgbClr val="FF0000"/>
                        </a:solidFill>
                      </a:endParaRPr>
                    </a:p>
                  </a:txBody>
                  <a:tcPr marL="68580" marR="68580" marT="34290" marB="34290"/>
                </a:tc>
                <a:tc>
                  <a:txBody>
                    <a:bodyPr/>
                    <a:lstStyle/>
                    <a:p>
                      <a:r>
                        <a:rPr lang="en-US" sz="1400" dirty="0" smtClean="0">
                          <a:solidFill>
                            <a:srgbClr val="FF0000"/>
                          </a:solidFill>
                        </a:rPr>
                        <a:t>23.8</a:t>
                      </a:r>
                      <a:endParaRPr lang="en-US" sz="1400" dirty="0">
                        <a:solidFill>
                          <a:srgbClr val="FF0000"/>
                        </a:solidFill>
                      </a:endParaRPr>
                    </a:p>
                  </a:txBody>
                  <a:tcPr marL="68580" marR="68580" marT="34290" marB="34290"/>
                </a:tc>
                <a:tc>
                  <a:txBody>
                    <a:bodyPr/>
                    <a:lstStyle/>
                    <a:p>
                      <a:r>
                        <a:rPr lang="en-US" sz="1400" dirty="0" smtClean="0">
                          <a:solidFill>
                            <a:srgbClr val="FF0000"/>
                          </a:solidFill>
                        </a:rPr>
                        <a:t>24.9</a:t>
                      </a:r>
                      <a:endParaRPr lang="en-US" sz="1400" dirty="0">
                        <a:solidFill>
                          <a:srgbClr val="FF0000"/>
                        </a:solidFill>
                      </a:endParaRPr>
                    </a:p>
                  </a:txBody>
                  <a:tcPr marL="68580" marR="68580" marT="34290" marB="34290"/>
                </a:tc>
                <a:tc>
                  <a:txBody>
                    <a:bodyPr/>
                    <a:lstStyle/>
                    <a:p>
                      <a:r>
                        <a:rPr lang="en-US" sz="1400" dirty="0" smtClean="0">
                          <a:solidFill>
                            <a:srgbClr val="FF0000"/>
                          </a:solidFill>
                        </a:rPr>
                        <a:t>23.6</a:t>
                      </a:r>
                      <a:endParaRPr lang="en-US" sz="1400" dirty="0">
                        <a:solidFill>
                          <a:srgbClr val="FF0000"/>
                        </a:solidFill>
                      </a:endParaRPr>
                    </a:p>
                  </a:txBody>
                  <a:tcPr marL="68580" marR="68580" marT="34290" marB="34290"/>
                </a:tc>
                <a:tc>
                  <a:txBody>
                    <a:bodyPr/>
                    <a:lstStyle/>
                    <a:p>
                      <a:r>
                        <a:rPr lang="en-US" sz="1400" dirty="0" smtClean="0">
                          <a:solidFill>
                            <a:srgbClr val="FF0000"/>
                          </a:solidFill>
                        </a:rPr>
                        <a:t>24.5</a:t>
                      </a:r>
                      <a:endParaRPr lang="en-US" sz="1400" dirty="0">
                        <a:solidFill>
                          <a:srgbClr val="FF0000"/>
                        </a:solidFill>
                      </a:endParaRPr>
                    </a:p>
                  </a:txBody>
                  <a:tcPr marL="68580" marR="68580" marT="34290" marB="34290"/>
                </a:tc>
                <a:tc>
                  <a:txBody>
                    <a:bodyPr/>
                    <a:lstStyle/>
                    <a:p>
                      <a:r>
                        <a:rPr lang="en-US" sz="1400" dirty="0" smtClean="0">
                          <a:solidFill>
                            <a:srgbClr val="FF0000"/>
                          </a:solidFill>
                        </a:rPr>
                        <a:t>24.0</a:t>
                      </a:r>
                      <a:endParaRPr lang="en-US" sz="1400" dirty="0">
                        <a:solidFill>
                          <a:srgbClr val="FF0000"/>
                        </a:solidFill>
                      </a:endParaRPr>
                    </a:p>
                  </a:txBody>
                  <a:tcPr marL="68580" marR="68580" marT="34290" marB="34290"/>
                </a:tc>
                <a:tc>
                  <a:txBody>
                    <a:bodyPr/>
                    <a:lstStyle/>
                    <a:p>
                      <a:r>
                        <a:rPr lang="en-US" sz="1400" dirty="0" smtClean="0">
                          <a:solidFill>
                            <a:srgbClr val="FF0000"/>
                          </a:solidFill>
                        </a:rPr>
                        <a:t>23.8</a:t>
                      </a:r>
                      <a:endParaRPr lang="en-US" sz="1400" dirty="0">
                        <a:solidFill>
                          <a:srgbClr val="FF0000"/>
                        </a:solidFill>
                      </a:endParaRPr>
                    </a:p>
                  </a:txBody>
                  <a:tcPr marL="68580" marR="68580" marT="34290" marB="34290"/>
                </a:tc>
                <a:tc>
                  <a:txBody>
                    <a:bodyPr/>
                    <a:lstStyle/>
                    <a:p>
                      <a:r>
                        <a:rPr lang="en-US" sz="1400" dirty="0" smtClean="0">
                          <a:solidFill>
                            <a:srgbClr val="FF0000"/>
                          </a:solidFill>
                        </a:rPr>
                        <a:t>23.0</a:t>
                      </a:r>
                      <a:endParaRPr lang="en-US" sz="1400" dirty="0">
                        <a:solidFill>
                          <a:srgbClr val="FF0000"/>
                        </a:solidFill>
                      </a:endParaRPr>
                    </a:p>
                  </a:txBody>
                  <a:tcPr marL="68580" marR="68580" marT="34290" marB="34290"/>
                </a:tc>
                <a:tc>
                  <a:txBody>
                    <a:bodyPr/>
                    <a:lstStyle/>
                    <a:p>
                      <a:r>
                        <a:rPr lang="en-US" sz="1400" dirty="0" smtClean="0">
                          <a:solidFill>
                            <a:srgbClr val="FF0000"/>
                          </a:solidFill>
                        </a:rPr>
                        <a:t>24.4</a:t>
                      </a:r>
                      <a:endParaRPr lang="en-US" sz="1400" dirty="0">
                        <a:solidFill>
                          <a:srgbClr val="FF0000"/>
                        </a:solidFill>
                      </a:endParaRPr>
                    </a:p>
                  </a:txBody>
                  <a:tcPr marL="68580" marR="68580" marT="34290" marB="34290"/>
                </a:tc>
                <a:tc>
                  <a:txBody>
                    <a:bodyPr/>
                    <a:lstStyle/>
                    <a:p>
                      <a:r>
                        <a:rPr lang="en-US" sz="1400" dirty="0" smtClean="0">
                          <a:solidFill>
                            <a:srgbClr val="FF0000"/>
                          </a:solidFill>
                        </a:rPr>
                        <a:t>23.7</a:t>
                      </a:r>
                      <a:endParaRPr lang="en-US" sz="1400" dirty="0">
                        <a:solidFill>
                          <a:srgbClr val="FF0000"/>
                        </a:solidFill>
                      </a:endParaRPr>
                    </a:p>
                  </a:txBody>
                  <a:tcPr marL="68580" marR="68580" marT="34290" marB="34290"/>
                </a:tc>
                <a:extLst>
                  <a:ext uri="{0D108BD9-81ED-4DB2-BD59-A6C34878D82A}">
                    <a16:rowId xmlns:a16="http://schemas.microsoft.com/office/drawing/2014/main" val="1938762789"/>
                  </a:ext>
                </a:extLst>
              </a:tr>
            </a:tbl>
          </a:graphicData>
        </a:graphic>
      </p:graphicFrame>
    </p:spTree>
    <p:extLst>
      <p:ext uri="{BB962C8B-B14F-4D97-AF65-F5344CB8AC3E}">
        <p14:creationId xmlns:p14="http://schemas.microsoft.com/office/powerpoint/2010/main" val="3849957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entury Gothic" panose="020B0502020202020204" pitchFamily="34" charset="0"/>
              </a:rPr>
              <a:t>Are Our Students Ready for College?</a:t>
            </a:r>
            <a:endParaRPr lang="en-US" dirty="0">
              <a:latin typeface="Century Gothic" panose="020B0502020202020204" pitchFamily="34" charset="0"/>
            </a:endParaRPr>
          </a:p>
        </p:txBody>
      </p:sp>
      <p:graphicFrame>
        <p:nvGraphicFramePr>
          <p:cNvPr id="6" name="Content Placeholder 5"/>
          <p:cNvGraphicFramePr>
            <a:graphicFrameLocks noGrp="1"/>
          </p:cNvGraphicFramePr>
          <p:nvPr>
            <p:ph idx="1"/>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8432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effectLst>
                  <a:outerShdw blurRad="38100" dist="38100" dir="2700000" algn="tl">
                    <a:srgbClr val="000000">
                      <a:alpha val="43137"/>
                    </a:srgbClr>
                  </a:outerShdw>
                </a:effectLst>
              </a:rPr>
              <a:t>ROLL CALL</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727549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entury Gothic" panose="020B0502020202020204" pitchFamily="34" charset="0"/>
              </a:rPr>
              <a:t>Looking Back:  2017 -2018 Initiatives </a:t>
            </a:r>
            <a:endParaRPr lang="en-US" dirty="0">
              <a:latin typeface="Century Gothic" panose="020B0502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Standards-Based Grading K – 5</a:t>
            </a:r>
          </a:p>
          <a:p>
            <a:r>
              <a:rPr lang="en-US" dirty="0" err="1" smtClean="0"/>
              <a:t>Fountas</a:t>
            </a:r>
            <a:r>
              <a:rPr lang="en-US" dirty="0" smtClean="0"/>
              <a:t> &amp; </a:t>
            </a:r>
            <a:r>
              <a:rPr lang="en-US" dirty="0" err="1" smtClean="0"/>
              <a:t>Pinnell</a:t>
            </a:r>
            <a:r>
              <a:rPr lang="en-US" dirty="0" smtClean="0"/>
              <a:t> Classroom K – 2</a:t>
            </a:r>
          </a:p>
          <a:p>
            <a:r>
              <a:rPr lang="en-US" dirty="0" smtClean="0"/>
              <a:t>ELL Tutorial Program 6 - 12</a:t>
            </a:r>
          </a:p>
          <a:p>
            <a:r>
              <a:rPr lang="en-US" dirty="0" smtClean="0"/>
              <a:t>Twenty five new and revised curriculum guides</a:t>
            </a:r>
          </a:p>
          <a:p>
            <a:r>
              <a:rPr lang="en-US" dirty="0" smtClean="0"/>
              <a:t>Science materials to support NGSS  K – 5</a:t>
            </a:r>
          </a:p>
          <a:p>
            <a:r>
              <a:rPr lang="en-US" dirty="0" smtClean="0"/>
              <a:t>Sheltered Instruction Observation Protocol (SIOP) to support English Language Learners</a:t>
            </a:r>
          </a:p>
          <a:p>
            <a:r>
              <a:rPr lang="en-US" dirty="0" smtClean="0"/>
              <a:t>New sequence of HS Science courses – Physics grade 9</a:t>
            </a:r>
          </a:p>
          <a:p>
            <a:r>
              <a:rPr lang="en-US" dirty="0" smtClean="0"/>
              <a:t>High School Academies – Foundations of Academic and Community Training in Education (FACT) and Sayreville Business Academy (SBA) </a:t>
            </a:r>
          </a:p>
          <a:p>
            <a:r>
              <a:rPr lang="en-US" dirty="0" smtClean="0"/>
              <a:t> </a:t>
            </a:r>
            <a:r>
              <a:rPr lang="en-US" dirty="0" err="1" smtClean="0"/>
              <a:t>Playworks</a:t>
            </a:r>
            <a:r>
              <a:rPr lang="en-US" dirty="0" smtClean="0"/>
              <a:t> </a:t>
            </a:r>
          </a:p>
          <a:p>
            <a:endParaRPr lang="en-US" dirty="0"/>
          </a:p>
        </p:txBody>
      </p:sp>
    </p:spTree>
    <p:extLst>
      <p:ext uri="{BB962C8B-B14F-4D97-AF65-F5344CB8AC3E}">
        <p14:creationId xmlns:p14="http://schemas.microsoft.com/office/powerpoint/2010/main" val="24228228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entury Gothic" panose="020B0502020202020204" pitchFamily="34" charset="0"/>
              </a:rPr>
              <a:t>Looking Ahead:  2018 - 2019 Initiatives</a:t>
            </a:r>
            <a:endParaRPr lang="en-US" dirty="0">
              <a:latin typeface="Century Gothic" panose="020B0502020202020204" pitchFamily="34" charset="0"/>
            </a:endParaRPr>
          </a:p>
        </p:txBody>
      </p:sp>
      <p:sp>
        <p:nvSpPr>
          <p:cNvPr id="3" name="Content Placeholder 2"/>
          <p:cNvSpPr>
            <a:spLocks noGrp="1"/>
          </p:cNvSpPr>
          <p:nvPr>
            <p:ph idx="1"/>
          </p:nvPr>
        </p:nvSpPr>
        <p:spPr>
          <a:xfrm>
            <a:off x="628650" y="2337707"/>
            <a:ext cx="7886700" cy="3331028"/>
          </a:xfrm>
        </p:spPr>
        <p:txBody>
          <a:bodyPr>
            <a:normAutofit fontScale="70000" lnSpcReduction="20000"/>
          </a:bodyPr>
          <a:lstStyle/>
          <a:p>
            <a:r>
              <a:rPr lang="en-US" dirty="0" smtClean="0"/>
              <a:t>Leveled Literacy Intervention for Academic Support Program</a:t>
            </a:r>
          </a:p>
          <a:p>
            <a:r>
              <a:rPr lang="en-US" dirty="0" smtClean="0"/>
              <a:t>Achieve 3000 grades 3 – 5</a:t>
            </a:r>
          </a:p>
          <a:p>
            <a:r>
              <a:rPr lang="en-US" dirty="0" smtClean="0"/>
              <a:t>Academic Support Mathematics teacher at </a:t>
            </a:r>
            <a:r>
              <a:rPr lang="en-US" dirty="0" err="1" smtClean="0"/>
              <a:t>Samsel</a:t>
            </a:r>
            <a:endParaRPr lang="en-US" dirty="0" smtClean="0"/>
          </a:p>
          <a:p>
            <a:r>
              <a:rPr lang="en-US" dirty="0" smtClean="0"/>
              <a:t>Online Algebra I modules</a:t>
            </a:r>
          </a:p>
          <a:p>
            <a:r>
              <a:rPr lang="en-US" dirty="0" smtClean="0"/>
              <a:t>Career and Technical Education (CTE)</a:t>
            </a:r>
          </a:p>
          <a:p>
            <a:r>
              <a:rPr lang="en-US" dirty="0" smtClean="0"/>
              <a:t>New ELL materials in grades 6 – 8</a:t>
            </a:r>
          </a:p>
          <a:p>
            <a:r>
              <a:rPr lang="en-US" dirty="0" smtClean="0"/>
              <a:t>Responsive Classroom in all K – 5 schools</a:t>
            </a:r>
          </a:p>
          <a:p>
            <a:r>
              <a:rPr lang="en-US" dirty="0" smtClean="0"/>
              <a:t>NJ Teacher to Teacher coaching K - 5</a:t>
            </a:r>
          </a:p>
          <a:p>
            <a:r>
              <a:rPr lang="en-US" dirty="0" smtClean="0"/>
              <a:t>BASF Science Education Grant</a:t>
            </a:r>
          </a:p>
          <a:p>
            <a:r>
              <a:rPr lang="en-US" dirty="0" smtClean="0"/>
              <a:t>Rutgers University Behavioral Healthcare at </a:t>
            </a:r>
            <a:r>
              <a:rPr lang="en-US" dirty="0" err="1" smtClean="0"/>
              <a:t>Samsel</a:t>
            </a:r>
            <a:r>
              <a:rPr lang="en-US" dirty="0" smtClean="0"/>
              <a:t> and Middle School</a:t>
            </a:r>
            <a:endParaRPr lang="en-US" dirty="0"/>
          </a:p>
        </p:txBody>
      </p:sp>
    </p:spTree>
    <p:extLst>
      <p:ext uri="{BB962C8B-B14F-4D97-AF65-F5344CB8AC3E}">
        <p14:creationId xmlns:p14="http://schemas.microsoft.com/office/powerpoint/2010/main" val="18562501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3200" dirty="0"/>
              <a:t>Monthly Technology Work-Order Report</a:t>
            </a:r>
          </a:p>
          <a:p>
            <a:r>
              <a:rPr lang="en-US" sz="3200" dirty="0"/>
              <a:t>Monthly Maintenance Work-Order </a:t>
            </a:r>
            <a:r>
              <a:rPr lang="en-US" sz="3200" dirty="0" smtClean="0"/>
              <a:t>Reports</a:t>
            </a:r>
          </a:p>
          <a:p>
            <a:endParaRPr lang="en-US" sz="3200" dirty="0"/>
          </a:p>
        </p:txBody>
      </p:sp>
      <p:sp>
        <p:nvSpPr>
          <p:cNvPr id="3" name="Title 2"/>
          <p:cNvSpPr>
            <a:spLocks noGrp="1"/>
          </p:cNvSpPr>
          <p:nvPr>
            <p:ph type="title"/>
          </p:nvPr>
        </p:nvSpPr>
        <p:spPr/>
        <p:txBody>
          <a:bodyPr/>
          <a:lstStyle/>
          <a:p>
            <a:pPr algn="ctr"/>
            <a:r>
              <a:rPr lang="en-US" dirty="0">
                <a:effectLst>
                  <a:outerShdw blurRad="38100" dist="38100" dir="2700000" algn="tl">
                    <a:srgbClr val="000000">
                      <a:alpha val="43137"/>
                    </a:srgbClr>
                  </a:outerShdw>
                </a:effectLst>
              </a:rPr>
              <a:t>CORRESPONDENCE</a:t>
            </a:r>
          </a:p>
        </p:txBody>
      </p:sp>
    </p:spTree>
    <p:extLst>
      <p:ext uri="{BB962C8B-B14F-4D97-AF65-F5344CB8AC3E}">
        <p14:creationId xmlns:p14="http://schemas.microsoft.com/office/powerpoint/2010/main" val="35354906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Approval of the Regular &amp; Executive Session </a:t>
            </a:r>
            <a:r>
              <a:rPr lang="en-US"/>
              <a:t>of </a:t>
            </a:r>
            <a:r>
              <a:rPr lang="en-US" smtClean="0"/>
              <a:t>august 28, </a:t>
            </a:r>
            <a:r>
              <a:rPr lang="en-US" dirty="0"/>
              <a:t>2018.</a:t>
            </a:r>
          </a:p>
          <a:p>
            <a:pPr lvl="0"/>
            <a:r>
              <a:rPr lang="en-US" dirty="0" smtClean="0"/>
              <a:t>Approval </a:t>
            </a:r>
            <a:r>
              <a:rPr lang="en-US" dirty="0"/>
              <a:t>of the Regular &amp; Executive Session of </a:t>
            </a:r>
            <a:r>
              <a:rPr lang="en-US" dirty="0" smtClean="0"/>
              <a:t>September 17, 2018.</a:t>
            </a:r>
          </a:p>
        </p:txBody>
      </p:sp>
      <p:sp>
        <p:nvSpPr>
          <p:cNvPr id="3" name="Title 2"/>
          <p:cNvSpPr>
            <a:spLocks noGrp="1"/>
          </p:cNvSpPr>
          <p:nvPr>
            <p:ph type="title"/>
          </p:nvPr>
        </p:nvSpPr>
        <p:spPr/>
        <p:txBody>
          <a:bodyPr/>
          <a:lstStyle/>
          <a:p>
            <a:pPr algn="ctr"/>
            <a:r>
              <a:rPr lang="en-US" b="0" dirty="0" smtClean="0">
                <a:effectLst/>
              </a:rPr>
              <a:t>APPROVAL OF MINUTES</a:t>
            </a:r>
            <a:endParaRPr lang="en-US" b="0" dirty="0">
              <a:effectLst/>
            </a:endParaRPr>
          </a:p>
        </p:txBody>
      </p:sp>
    </p:spTree>
    <p:extLst>
      <p:ext uri="{BB962C8B-B14F-4D97-AF65-F5344CB8AC3E}">
        <p14:creationId xmlns:p14="http://schemas.microsoft.com/office/powerpoint/2010/main" val="26385457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7200"/>
            <a:ext cx="9144000" cy="6400800"/>
          </a:xfrm>
        </p:spPr>
        <p:txBody>
          <a:bodyPr>
            <a:noAutofit/>
          </a:bodyPr>
          <a:lstStyle/>
          <a:p>
            <a:r>
              <a:rPr lang="en-US" sz="2000" b="1" dirty="0"/>
              <a:t>A – VISION 2030 FINANCE &amp; </a:t>
            </a:r>
            <a:r>
              <a:rPr lang="en-US" sz="2000" b="1" dirty="0" smtClean="0"/>
              <a:t>INFRASTRUCTURE</a:t>
            </a:r>
          </a:p>
          <a:p>
            <a:pPr lvl="1"/>
            <a:r>
              <a:rPr lang="en-US" sz="2000" dirty="0" smtClean="0"/>
              <a:t>#16-18 Approval of the donation of </a:t>
            </a:r>
            <a:r>
              <a:rPr lang="en-US" sz="2000" dirty="0"/>
              <a:t>an Apple iPod Touch 6th generation with accessories valued at $235.00, from the </a:t>
            </a:r>
            <a:r>
              <a:rPr lang="en-US" sz="2000" dirty="0" err="1"/>
              <a:t>Arleth</a:t>
            </a:r>
            <a:r>
              <a:rPr lang="en-US" sz="2000" dirty="0"/>
              <a:t> </a:t>
            </a:r>
            <a:r>
              <a:rPr lang="en-US" sz="2000" dirty="0" smtClean="0"/>
              <a:t>PTO, </a:t>
            </a:r>
            <a:r>
              <a:rPr lang="en-US" sz="2000" dirty="0"/>
              <a:t>dictionaries from the South Amboy/Sayreville Rotary Club to Grade 3 pupils as part of the club’s “Dictionary </a:t>
            </a:r>
            <a:r>
              <a:rPr lang="en-US" sz="2000" dirty="0" smtClean="0"/>
              <a:t>Project,” and five </a:t>
            </a:r>
            <a:r>
              <a:rPr lang="en-US" sz="2000" dirty="0"/>
              <a:t>Hewlett-Packard 11G5 Celeron 11.6 Chromebooks valued at $</a:t>
            </a:r>
            <a:r>
              <a:rPr lang="en-US" sz="2000" dirty="0" smtClean="0"/>
              <a:t>950, which </a:t>
            </a:r>
            <a:r>
              <a:rPr lang="en-US" sz="2000" dirty="0"/>
              <a:t>was received by Stephen Gluchowski from Donors </a:t>
            </a:r>
            <a:r>
              <a:rPr lang="en-US" sz="2000" dirty="0" smtClean="0"/>
              <a:t>Choose on page 3.</a:t>
            </a:r>
          </a:p>
          <a:p>
            <a:pPr lvl="1"/>
            <a:r>
              <a:rPr lang="en-US" sz="2000" dirty="0" smtClean="0"/>
              <a:t>#19-20 Approval of </a:t>
            </a:r>
            <a:r>
              <a:rPr lang="en-US" sz="2000" dirty="0"/>
              <a:t>the application and acceptance of the New Jersey Child Assault Prevention Grant in the amount of $</a:t>
            </a:r>
            <a:r>
              <a:rPr lang="en-US" sz="2000" dirty="0" smtClean="0"/>
              <a:t>4,524, and the 2018-2019 </a:t>
            </a:r>
            <a:r>
              <a:rPr lang="en-US" sz="2000" dirty="0"/>
              <a:t>BASF Science Education Grant in the amount of $</a:t>
            </a:r>
            <a:r>
              <a:rPr lang="en-US" sz="2000" dirty="0" smtClean="0"/>
              <a:t>5,000 on page 3.</a:t>
            </a:r>
          </a:p>
          <a:p>
            <a:pPr lvl="1"/>
            <a:r>
              <a:rPr lang="en-US" sz="2000" dirty="0" smtClean="0"/>
              <a:t>#24 Approval of </a:t>
            </a:r>
            <a:r>
              <a:rPr lang="en-US" sz="2000" dirty="0"/>
              <a:t>purchase of metal detectors from Grainger through the NJ State Contract # #19-FLEET-00566 for a total cost of $</a:t>
            </a:r>
            <a:r>
              <a:rPr lang="en-US" sz="2000" dirty="0" smtClean="0"/>
              <a:t>29,412.32 on page 5.</a:t>
            </a:r>
          </a:p>
          <a:p>
            <a:pPr lvl="1"/>
            <a:r>
              <a:rPr lang="en-US" sz="2000" dirty="0" smtClean="0"/>
              <a:t>#27 Approval of a resolution to pay CME $18,500 </a:t>
            </a:r>
            <a:r>
              <a:rPr lang="en-US" sz="2000"/>
              <a:t>for </a:t>
            </a:r>
            <a:r>
              <a:rPr lang="en-US" sz="2000" smtClean="0"/>
              <a:t>engineering professional </a:t>
            </a:r>
            <a:r>
              <a:rPr lang="en-US" sz="2000" dirty="0" smtClean="0"/>
              <a:t>services related to the reconstruction of the multipurpose (baseball, field hockey, and marching band) </a:t>
            </a:r>
            <a:r>
              <a:rPr lang="en-US" sz="2000" dirty="0"/>
              <a:t>f</a:t>
            </a:r>
            <a:r>
              <a:rPr lang="en-US" sz="2000" dirty="0" smtClean="0"/>
              <a:t>ield at </a:t>
            </a:r>
            <a:r>
              <a:rPr lang="en-US" sz="2000" dirty="0"/>
              <a:t>Sayreville War Memorial High </a:t>
            </a:r>
            <a:r>
              <a:rPr lang="en-US" sz="2000" dirty="0" smtClean="0"/>
              <a:t>School on page 5.</a:t>
            </a:r>
          </a:p>
          <a:p>
            <a:pPr lvl="1"/>
            <a:endParaRPr lang="en-US" sz="2000" dirty="0" smtClean="0"/>
          </a:p>
          <a:p>
            <a:pPr marL="393192" lvl="1" indent="0">
              <a:buNone/>
            </a:pPr>
            <a:r>
              <a:rPr lang="en-US" sz="2000" dirty="0" smtClean="0"/>
              <a:t> </a:t>
            </a:r>
          </a:p>
          <a:p>
            <a:pPr lvl="1"/>
            <a:endParaRPr lang="en-US" sz="2000" dirty="0" smtClean="0">
              <a:cs typeface="Times New Roman" panose="02020603050405020304" pitchFamily="18" charset="0"/>
            </a:endParaRPr>
          </a:p>
          <a:p>
            <a:pPr lvl="1"/>
            <a:endParaRPr lang="en-US" sz="2000" dirty="0" smtClean="0"/>
          </a:p>
          <a:p>
            <a:pPr lvl="1"/>
            <a:endParaRPr lang="en-US" sz="2000" dirty="0" smtClean="0"/>
          </a:p>
          <a:p>
            <a:pPr lvl="1"/>
            <a:endParaRPr lang="en-US" sz="2000" dirty="0"/>
          </a:p>
          <a:p>
            <a:pPr lvl="1"/>
            <a:endParaRPr lang="en-US" sz="2000" dirty="0"/>
          </a:p>
          <a:p>
            <a:pPr lvl="1"/>
            <a:endParaRPr lang="en-US" sz="2000" dirty="0" smtClean="0"/>
          </a:p>
          <a:p>
            <a:pPr lvl="1"/>
            <a:endParaRPr lang="en-US" sz="2000" dirty="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endParaRPr lang="en-US" sz="2000" dirty="0"/>
          </a:p>
          <a:p>
            <a:endParaRPr lang="en-US" sz="2000" dirty="0"/>
          </a:p>
        </p:txBody>
      </p:sp>
      <p:sp>
        <p:nvSpPr>
          <p:cNvPr id="3" name="Title 2"/>
          <p:cNvSpPr>
            <a:spLocks noGrp="1"/>
          </p:cNvSpPr>
          <p:nvPr>
            <p:ph type="title"/>
          </p:nvPr>
        </p:nvSpPr>
        <p:spPr>
          <a:xfrm>
            <a:off x="457200" y="12192"/>
            <a:ext cx="8229600" cy="445008"/>
          </a:xfrm>
        </p:spPr>
        <p:txBody>
          <a:bodyPr>
            <a:noAutofit/>
          </a:bodyPr>
          <a:lstStyle/>
          <a:p>
            <a:pPr algn="ctr"/>
            <a:r>
              <a:rPr lang="en-US" sz="3200" dirty="0">
                <a:effectLst>
                  <a:outerShdw blurRad="38100" dist="38100" dir="2700000" algn="tl">
                    <a:srgbClr val="000000">
                      <a:alpha val="43137"/>
                    </a:srgbClr>
                  </a:outerShdw>
                </a:effectLst>
              </a:rPr>
              <a:t>SUPERINTENDENT’S </a:t>
            </a:r>
            <a:r>
              <a:rPr lang="en-US" sz="3200" dirty="0" smtClean="0">
                <a:effectLst>
                  <a:outerShdw blurRad="38100" dist="38100" dir="2700000" algn="tl">
                    <a:srgbClr val="000000">
                      <a:alpha val="43137"/>
                    </a:srgbClr>
                  </a:outerShdw>
                </a:effectLst>
              </a:rPr>
              <a:t>REPORT HIGHLIGHTS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88749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705600"/>
          </a:xfrm>
        </p:spPr>
        <p:txBody>
          <a:bodyPr>
            <a:normAutofit/>
          </a:bodyPr>
          <a:lstStyle/>
          <a:p>
            <a:r>
              <a:rPr lang="en-US" sz="3200" b="1" dirty="0"/>
              <a:t>B – VISION 2030 STUDENT </a:t>
            </a:r>
            <a:r>
              <a:rPr lang="en-US" sz="3200" b="1" dirty="0" smtClean="0"/>
              <a:t>ACHIEVEMENT</a:t>
            </a:r>
          </a:p>
          <a:p>
            <a:pPr lvl="1"/>
            <a:r>
              <a:rPr lang="en-US" sz="3200" dirty="0" smtClean="0"/>
              <a:t>#1-9 Approval of co-curricular trips and activities, on page 19-21.</a:t>
            </a:r>
          </a:p>
          <a:p>
            <a:pPr lvl="1"/>
            <a:endParaRPr lang="en-US" sz="3200" dirty="0"/>
          </a:p>
          <a:p>
            <a:pPr lvl="1"/>
            <a:endParaRPr lang="en-US" sz="3200" dirty="0" smtClean="0"/>
          </a:p>
          <a:p>
            <a:pPr lvl="1"/>
            <a:endParaRPr lang="en-US" sz="3200" dirty="0" smtClean="0"/>
          </a:p>
          <a:p>
            <a:pPr marL="109728" indent="0">
              <a:buNone/>
            </a:pPr>
            <a:endParaRPr lang="en-US" sz="3200" dirty="0"/>
          </a:p>
        </p:txBody>
      </p:sp>
    </p:spTree>
    <p:extLst>
      <p:ext uri="{BB962C8B-B14F-4D97-AF65-F5344CB8AC3E}">
        <p14:creationId xmlns:p14="http://schemas.microsoft.com/office/powerpoint/2010/main" val="11426125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38" y="990600"/>
            <a:ext cx="9116438" cy="5043446"/>
          </a:xfrm>
        </p:spPr>
        <p:txBody>
          <a:bodyPr>
            <a:noAutofit/>
          </a:bodyPr>
          <a:lstStyle/>
          <a:p>
            <a:pPr lvl="1"/>
            <a:r>
              <a:rPr lang="en-US" sz="2400" dirty="0"/>
              <a:t>#</a:t>
            </a:r>
            <a:r>
              <a:rPr lang="en-US" sz="2400" dirty="0" smtClean="0"/>
              <a:t>2 Approval </a:t>
            </a:r>
            <a:r>
              <a:rPr lang="en-US" sz="2400" dirty="0"/>
              <a:t>of the District School Calendar (attached) for the 2019-20 school year on page </a:t>
            </a:r>
            <a:r>
              <a:rPr lang="en-US" sz="2400" dirty="0" smtClean="0"/>
              <a:t>21.</a:t>
            </a:r>
            <a:endParaRPr lang="en-US" sz="2400" dirty="0"/>
          </a:p>
          <a:p>
            <a:pPr lvl="1"/>
            <a:r>
              <a:rPr lang="en-US" sz="2400" dirty="0" smtClean="0"/>
              <a:t>#3 Approval of 2018-19 District Goals on pages 22-23.</a:t>
            </a:r>
          </a:p>
          <a:p>
            <a:pPr lvl="1"/>
            <a:r>
              <a:rPr lang="en-US" sz="2400" dirty="0" smtClean="0"/>
              <a:t>Approval of 2019-20 Budget Development Calendar</a:t>
            </a:r>
          </a:p>
          <a:p>
            <a:pPr lvl="1"/>
            <a:r>
              <a:rPr lang="en-US" sz="2400" dirty="0" smtClean="0"/>
              <a:t>#4 Approval of the </a:t>
            </a:r>
            <a:r>
              <a:rPr lang="en-US" sz="2400" dirty="0"/>
              <a:t>2019-20 Budget Development </a:t>
            </a:r>
            <a:r>
              <a:rPr lang="en-US" sz="2400" dirty="0" smtClean="0"/>
              <a:t>Calendar on pages 23-24.</a:t>
            </a:r>
          </a:p>
          <a:p>
            <a:pPr lvl="1"/>
            <a:r>
              <a:rPr lang="en-US" sz="2400" dirty="0" smtClean="0"/>
              <a:t>#6 Approval of the annual Veteran’s Day resolution honoring, celebrating, and thanking current and previous armed services members for their service and the sacrifices they have and continue to make for our country on page 25.</a:t>
            </a:r>
          </a:p>
        </p:txBody>
      </p:sp>
      <p:sp>
        <p:nvSpPr>
          <p:cNvPr id="3" name="Title 2"/>
          <p:cNvSpPr>
            <a:spLocks noGrp="1"/>
          </p:cNvSpPr>
          <p:nvPr>
            <p:ph type="title"/>
          </p:nvPr>
        </p:nvSpPr>
        <p:spPr>
          <a:xfrm>
            <a:off x="429638" y="152400"/>
            <a:ext cx="8229600" cy="685800"/>
          </a:xfrm>
        </p:spPr>
        <p:txBody>
          <a:bodyPr>
            <a:noAutofit/>
          </a:bodyPr>
          <a:lstStyle/>
          <a:p>
            <a:r>
              <a:rPr lang="en-US" sz="3200" dirty="0" smtClean="0">
                <a:solidFill>
                  <a:schemeClr val="tx1"/>
                </a:solidFill>
                <a:effectLst/>
              </a:rPr>
              <a:t>C </a:t>
            </a:r>
            <a:r>
              <a:rPr lang="en-US" sz="3200" dirty="0">
                <a:solidFill>
                  <a:schemeClr val="tx1"/>
                </a:solidFill>
                <a:effectLst/>
              </a:rPr>
              <a:t>– VISION 2030 Governance</a:t>
            </a:r>
            <a:br>
              <a:rPr lang="en-US" sz="3200" dirty="0">
                <a:solidFill>
                  <a:schemeClr val="tx1"/>
                </a:solidFill>
                <a:effectLst/>
              </a:rPr>
            </a:br>
            <a:endParaRPr lang="en-US" sz="3200" dirty="0">
              <a:solidFill>
                <a:schemeClr val="tx1"/>
              </a:solidFill>
              <a:effectLst/>
            </a:endParaRPr>
          </a:p>
        </p:txBody>
      </p:sp>
    </p:spTree>
    <p:extLst>
      <p:ext uri="{BB962C8B-B14F-4D97-AF65-F5344CB8AC3E}">
        <p14:creationId xmlns:p14="http://schemas.microsoft.com/office/powerpoint/2010/main" val="30475658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45" y="-76200"/>
            <a:ext cx="8229600" cy="609600"/>
          </a:xfrm>
        </p:spPr>
        <p:txBody>
          <a:bodyPr>
            <a:noAutofit/>
          </a:bodyPr>
          <a:lstStyle/>
          <a:p>
            <a:r>
              <a:rPr lang="en-US" sz="3200" dirty="0" smtClean="0"/>
              <a:t>2019-20 Calendar</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477000"/>
          </a:xfrm>
          <a:prstGeom prst="rect">
            <a:avLst/>
          </a:prstGeom>
        </p:spPr>
      </p:pic>
    </p:spTree>
    <p:extLst>
      <p:ext uri="{BB962C8B-B14F-4D97-AF65-F5344CB8AC3E}">
        <p14:creationId xmlns:p14="http://schemas.microsoft.com/office/powerpoint/2010/main" val="12061444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220200" cy="6858000"/>
          </a:xfrm>
        </p:spPr>
        <p:txBody>
          <a:bodyPr>
            <a:noAutofit/>
          </a:bodyPr>
          <a:lstStyle/>
          <a:p>
            <a:pPr marL="109728" indent="0">
              <a:buNone/>
            </a:pPr>
            <a:r>
              <a:rPr lang="en-US" sz="2400" dirty="0" smtClean="0"/>
              <a:t>D– </a:t>
            </a:r>
            <a:r>
              <a:rPr lang="en-US" sz="2400" dirty="0"/>
              <a:t>VISION 2030 </a:t>
            </a:r>
            <a:r>
              <a:rPr lang="en-US" sz="2400" dirty="0" smtClean="0"/>
              <a:t>PERSONNEL</a:t>
            </a:r>
          </a:p>
          <a:p>
            <a:pPr lvl="1"/>
            <a:r>
              <a:rPr lang="en-US" sz="2400" dirty="0" smtClean="0"/>
              <a:t>#1 Acceptance of the retirements </a:t>
            </a:r>
            <a:r>
              <a:rPr lang="en-US" sz="2400" dirty="0"/>
              <a:t>of </a:t>
            </a:r>
            <a:r>
              <a:rPr lang="en-US" sz="2400" dirty="0" smtClean="0"/>
              <a:t>Susan </a:t>
            </a:r>
            <a:r>
              <a:rPr lang="en-US" sz="2400" dirty="0" err="1" smtClean="0"/>
              <a:t>Bythell</a:t>
            </a:r>
            <a:r>
              <a:rPr lang="en-US" sz="2400" dirty="0" smtClean="0"/>
              <a:t>, Math Teacher at SMS, and Barbara Morris, Paraprofessional at Eisenhower, effective </a:t>
            </a:r>
            <a:r>
              <a:rPr lang="en-US" sz="2400" dirty="0"/>
              <a:t>January 1, </a:t>
            </a:r>
            <a:r>
              <a:rPr lang="en-US" sz="2400" dirty="0" smtClean="0"/>
              <a:t>2018 on page 26. </a:t>
            </a:r>
          </a:p>
          <a:p>
            <a:pPr lvl="1"/>
            <a:r>
              <a:rPr lang="en-US" sz="2400" dirty="0" smtClean="0"/>
              <a:t>#6 &amp; 7 Approval to appoint new </a:t>
            </a:r>
            <a:r>
              <a:rPr lang="en-US" sz="2400" dirty="0"/>
              <a:t>certificated and non certificated staff </a:t>
            </a:r>
            <a:r>
              <a:rPr lang="en-US" sz="2400" dirty="0" smtClean="0"/>
              <a:t>for the 2018-19 school year on pages 28-29 and the Addendum.</a:t>
            </a:r>
          </a:p>
          <a:p>
            <a:pPr lvl="1"/>
            <a:r>
              <a:rPr lang="en-US" sz="2400" dirty="0" smtClean="0"/>
              <a:t># 8-9 Approval </a:t>
            </a:r>
            <a:r>
              <a:rPr lang="en-US" sz="2400" dirty="0"/>
              <a:t>to </a:t>
            </a:r>
            <a:r>
              <a:rPr lang="en-US" sz="2400" dirty="0" smtClean="0"/>
              <a:t>transfer non certificated staff for the 2018-19 school year on page 29.</a:t>
            </a:r>
          </a:p>
          <a:p>
            <a:pPr lvl="1"/>
            <a:r>
              <a:rPr lang="en-US" sz="2400" dirty="0" smtClean="0"/>
              <a:t>#15-16 Approval of the Unified Sports Advisors for the 2018-19 school year and the fall 2018 coaches on pages 30-31.</a:t>
            </a:r>
          </a:p>
          <a:p>
            <a:pPr lvl="1"/>
            <a:r>
              <a:rPr lang="en-US" sz="2400" dirty="0" smtClean="0"/>
              <a:t>#17-24 Approval of GED and SPED teachers and substitutes to work in the fall Literacy and Math Academies, the Title 3 Tutorial Program, the </a:t>
            </a:r>
            <a:r>
              <a:rPr lang="en-US" sz="2400" dirty="0"/>
              <a:t>Adult Immigrant English as a Second Language </a:t>
            </a:r>
            <a:r>
              <a:rPr lang="en-US" sz="2400" dirty="0" smtClean="0"/>
              <a:t>Program, and </a:t>
            </a:r>
            <a:r>
              <a:rPr lang="en-US" sz="2400" dirty="0"/>
              <a:t>Tier 3 Intervention </a:t>
            </a:r>
            <a:r>
              <a:rPr lang="en-US" sz="2400" dirty="0" smtClean="0"/>
              <a:t>Services on pages 31-36.</a:t>
            </a:r>
            <a:endParaRPr lang="en-US" sz="2400" dirty="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p:txBody>
      </p:sp>
    </p:spTree>
    <p:extLst>
      <p:ext uri="{BB962C8B-B14F-4D97-AF65-F5344CB8AC3E}">
        <p14:creationId xmlns:p14="http://schemas.microsoft.com/office/powerpoint/2010/main" val="33573502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62" y="0"/>
            <a:ext cx="7772400" cy="1829761"/>
          </a:xfrm>
        </p:spPr>
        <p:txBody>
          <a:bodyPr>
            <a:normAutofit/>
          </a:bodyPr>
          <a:lstStyle/>
          <a:p>
            <a:pPr algn="ctr"/>
            <a:r>
              <a:rPr lang="en-US" dirty="0">
                <a:effectLst>
                  <a:outerShdw blurRad="38100" dist="38100" dir="2700000" algn="tl">
                    <a:srgbClr val="000000">
                      <a:alpha val="43137"/>
                    </a:srgbClr>
                  </a:outerShdw>
                </a:effectLst>
              </a:rPr>
              <a:t>PUBLIC PARTICIPATION (AGENDA ITEMS ONLY</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47361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106" y="0"/>
            <a:ext cx="8923506" cy="1829761"/>
          </a:xfrm>
        </p:spPr>
        <p:txBody>
          <a:bodyPr/>
          <a:lstStyle/>
          <a:p>
            <a:pPr algn="l"/>
            <a:r>
              <a:rPr lang="en-US" dirty="0" smtClean="0"/>
              <a:t>STUDENT COUNCIL REPORT</a:t>
            </a:r>
            <a:endParaRPr lang="en-US" dirty="0"/>
          </a:p>
        </p:txBody>
      </p:sp>
      <p:sp>
        <p:nvSpPr>
          <p:cNvPr id="4" name="Subtitle 3"/>
          <p:cNvSpPr>
            <a:spLocks noGrp="1"/>
          </p:cNvSpPr>
          <p:nvPr>
            <p:ph type="subTitle" idx="1"/>
          </p:nvPr>
        </p:nvSpPr>
        <p:spPr>
          <a:xfrm>
            <a:off x="457200" y="2362200"/>
            <a:ext cx="7772400" cy="1199704"/>
          </a:xfrm>
        </p:spPr>
        <p:txBody>
          <a:bodyPr/>
          <a:lstStyle/>
          <a:p>
            <a:pPr algn="l"/>
            <a:r>
              <a:rPr lang="en-US" sz="4000" b="1" dirty="0" smtClean="0"/>
              <a:t>John Lewis</a:t>
            </a:r>
            <a:endParaRPr lang="en-US" sz="4000" b="1" dirty="0"/>
          </a:p>
        </p:txBody>
      </p:sp>
    </p:spTree>
    <p:extLst>
      <p:ext uri="{BB962C8B-B14F-4D97-AF65-F5344CB8AC3E}">
        <p14:creationId xmlns:p14="http://schemas.microsoft.com/office/powerpoint/2010/main" val="1044957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effectLst>
                  <a:outerShdw blurRad="38100" dist="38100" dir="2700000" algn="tl">
                    <a:srgbClr val="000000">
                      <a:alpha val="43137"/>
                    </a:srgbClr>
                  </a:outerShdw>
                </a:effectLst>
              </a:rPr>
              <a:t>SUPERINTENDENT’S REPORT </a:t>
            </a:r>
            <a:r>
              <a:rPr lang="en-US" dirty="0" smtClean="0">
                <a:effectLst>
                  <a:outerShdw blurRad="38100" dist="38100" dir="2700000" algn="tl">
                    <a:srgbClr val="000000">
                      <a:alpha val="43137"/>
                    </a:srgbClr>
                  </a:outerShdw>
                </a:effectLst>
              </a:rPr>
              <a:t>APPROVAL</a:t>
            </a:r>
            <a:endParaRPr lang="en-US" dirty="0"/>
          </a:p>
        </p:txBody>
      </p:sp>
      <p:sp>
        <p:nvSpPr>
          <p:cNvPr id="5" name="Content Placeholder 1"/>
          <p:cNvSpPr>
            <a:spLocks noGrp="1"/>
          </p:cNvSpPr>
          <p:nvPr>
            <p:ph idx="1"/>
          </p:nvPr>
        </p:nvSpPr>
        <p:spPr/>
        <p:txBody>
          <a:bodyPr/>
          <a:lstStyle/>
          <a:p>
            <a:r>
              <a:rPr lang="en-US" b="1" dirty="0"/>
              <a:t>A – VISION 2030 FINANCE AND INFRASTRUCTURE</a:t>
            </a:r>
            <a:endParaRPr lang="en-US" dirty="0"/>
          </a:p>
          <a:p>
            <a:r>
              <a:rPr lang="en-US" b="1" dirty="0"/>
              <a:t> </a:t>
            </a:r>
            <a:r>
              <a:rPr lang="en-US" b="1" dirty="0" smtClean="0"/>
              <a:t>B </a:t>
            </a:r>
            <a:r>
              <a:rPr lang="en-US" b="1" dirty="0"/>
              <a:t>– VISION 2030 STUDENT ACHIEVEMENT</a:t>
            </a:r>
            <a:endParaRPr lang="en-US" dirty="0"/>
          </a:p>
          <a:p>
            <a:r>
              <a:rPr lang="en-US" b="1" dirty="0"/>
              <a:t> C</a:t>
            </a:r>
            <a:r>
              <a:rPr lang="en-US" b="1" dirty="0" smtClean="0"/>
              <a:t> </a:t>
            </a:r>
            <a:r>
              <a:rPr lang="en-US" b="1" dirty="0"/>
              <a:t>– VISION 2030 GOVERNANCE</a:t>
            </a:r>
            <a:endParaRPr lang="en-US" dirty="0"/>
          </a:p>
          <a:p>
            <a:r>
              <a:rPr lang="en-US" b="1" dirty="0"/>
              <a:t> </a:t>
            </a:r>
            <a:r>
              <a:rPr lang="en-US" b="1" dirty="0" smtClean="0"/>
              <a:t>D </a:t>
            </a:r>
            <a:r>
              <a:rPr lang="en-US" b="1" dirty="0"/>
              <a:t>– VISION 2030 PERSONNEL</a:t>
            </a:r>
            <a:endParaRPr lang="en-US" dirty="0"/>
          </a:p>
          <a:p>
            <a:endParaRPr lang="en-US" dirty="0"/>
          </a:p>
        </p:txBody>
      </p:sp>
    </p:spTree>
    <p:extLst>
      <p:ext uri="{BB962C8B-B14F-4D97-AF65-F5344CB8AC3E}">
        <p14:creationId xmlns:p14="http://schemas.microsoft.com/office/powerpoint/2010/main" val="6012113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effectLst/>
              </a:rPr>
              <a:t>DELEGATE TO THE NEW JERSEY SCHOOL BOARDS ASSOCIATION</a:t>
            </a:r>
            <a:endParaRPr lang="en-US" dirty="0"/>
          </a:p>
        </p:txBody>
      </p:sp>
      <p:sp>
        <p:nvSpPr>
          <p:cNvPr id="3" name="Subtitle 2"/>
          <p:cNvSpPr>
            <a:spLocks noGrp="1"/>
          </p:cNvSpPr>
          <p:nvPr>
            <p:ph type="subTitle" idx="1"/>
          </p:nvPr>
        </p:nvSpPr>
        <p:spPr>
          <a:xfrm>
            <a:off x="533400" y="4038600"/>
            <a:ext cx="7772400" cy="1199704"/>
          </a:xfrm>
        </p:spPr>
        <p:txBody>
          <a:bodyPr>
            <a:normAutofit/>
          </a:bodyPr>
          <a:lstStyle/>
          <a:p>
            <a:r>
              <a:rPr lang="en-US" sz="3200" dirty="0" smtClean="0"/>
              <a:t>Mr. Ciak</a:t>
            </a:r>
            <a:endParaRPr lang="en-US" sz="3200" dirty="0"/>
          </a:p>
        </p:txBody>
      </p:sp>
    </p:spTree>
    <p:extLst>
      <p:ext uri="{BB962C8B-B14F-4D97-AF65-F5344CB8AC3E}">
        <p14:creationId xmlns:p14="http://schemas.microsoft.com/office/powerpoint/2010/main" val="25363762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COMMITTEE REPORTS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84805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effectLst/>
              </a:rPr>
              <a:t>BOARD DISCUSSION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83387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62" y="0"/>
            <a:ext cx="7772400" cy="1829761"/>
          </a:xfrm>
        </p:spPr>
        <p:txBody>
          <a:bodyPr>
            <a:normAutofit/>
          </a:bodyPr>
          <a:lstStyle/>
          <a:p>
            <a:pPr algn="ctr"/>
            <a:r>
              <a:rPr lang="en-US" dirty="0">
                <a:effectLst>
                  <a:outerShdw blurRad="38100" dist="38100" dir="2700000" algn="tl">
                    <a:srgbClr val="000000">
                      <a:alpha val="43137"/>
                    </a:srgbClr>
                  </a:outerShdw>
                </a:effectLst>
              </a:rPr>
              <a:t>PUBLIC </a:t>
            </a:r>
            <a:r>
              <a:rPr lang="en-US" dirty="0" smtClean="0">
                <a:effectLst>
                  <a:outerShdw blurRad="38100" dist="38100" dir="2700000" algn="tl">
                    <a:srgbClr val="000000">
                      <a:alpha val="43137"/>
                    </a:srgbClr>
                  </a:outerShdw>
                </a:effectLst>
              </a:rPr>
              <a:t>PARTICIPATION</a:t>
            </a:r>
            <a:endParaRPr lang="en-US" dirty="0">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647700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7772400" cy="1067762"/>
          </a:xfrm>
        </p:spPr>
        <p:txBody>
          <a:bodyPr/>
          <a:lstStyle/>
          <a:p>
            <a:pPr algn="ctr"/>
            <a:r>
              <a:rPr lang="en-US" dirty="0" smtClean="0"/>
              <a:t>Upcoming Meeting Dates</a:t>
            </a:r>
            <a:endParaRPr lang="en-US" dirty="0"/>
          </a:p>
        </p:txBody>
      </p:sp>
      <p:sp>
        <p:nvSpPr>
          <p:cNvPr id="3" name="Subtitle 2"/>
          <p:cNvSpPr>
            <a:spLocks noGrp="1"/>
          </p:cNvSpPr>
          <p:nvPr>
            <p:ph type="subTitle" idx="1"/>
          </p:nvPr>
        </p:nvSpPr>
        <p:spPr>
          <a:xfrm>
            <a:off x="152400" y="3200400"/>
            <a:ext cx="8229600" cy="2514600"/>
          </a:xfrm>
        </p:spPr>
        <p:txBody>
          <a:bodyPr>
            <a:normAutofit/>
          </a:bodyPr>
          <a:lstStyle/>
          <a:p>
            <a:pPr marL="457200" indent="-457200" algn="l">
              <a:buFont typeface="Wingdings" panose="05000000000000000000" pitchFamily="2" charset="2"/>
              <a:buChar char="Ø"/>
            </a:pPr>
            <a:r>
              <a:rPr lang="en-US" dirty="0" smtClean="0"/>
              <a:t>Tuesday</a:t>
            </a:r>
            <a:r>
              <a:rPr lang="en-US" dirty="0"/>
              <a:t>, </a:t>
            </a:r>
            <a:r>
              <a:rPr lang="en-US" dirty="0" smtClean="0"/>
              <a:t>November 20, 2018</a:t>
            </a:r>
          </a:p>
          <a:p>
            <a:pPr marL="457200" indent="-457200" algn="l">
              <a:buFont typeface="Wingdings" panose="05000000000000000000" pitchFamily="2" charset="2"/>
              <a:buChar char="Ø"/>
            </a:pPr>
            <a:r>
              <a:rPr lang="en-US" dirty="0" smtClean="0"/>
              <a:t>Tuesday, December 18, 2018</a:t>
            </a:r>
            <a:endParaRPr lang="en-US" dirty="0"/>
          </a:p>
          <a:p>
            <a:pPr marL="457200" indent="-457200" algn="l">
              <a:buFont typeface="Wingdings" panose="05000000000000000000" pitchFamily="2" charset="2"/>
              <a:buChar char="Ø"/>
            </a:pPr>
            <a:endParaRPr lang="en-US" dirty="0"/>
          </a:p>
          <a:p>
            <a:pPr marL="457200" indent="-457200" algn="l">
              <a:buFont typeface="Wingdings" panose="05000000000000000000" pitchFamily="2" charset="2"/>
              <a:buChar char="Ø"/>
            </a:pPr>
            <a:endParaRPr lang="en-US" dirty="0"/>
          </a:p>
          <a:p>
            <a:pPr marL="457200" indent="-457200" algn="l">
              <a:buFont typeface="Wingdings" panose="05000000000000000000" pitchFamily="2" charset="2"/>
              <a:buChar char="Ø"/>
            </a:pPr>
            <a:endParaRPr lang="en-US" sz="2800" dirty="0"/>
          </a:p>
          <a:p>
            <a:pPr marL="457200" lvl="0" indent="-457200" algn="l">
              <a:buFont typeface="Wingdings" panose="05000000000000000000" pitchFamily="2" charset="2"/>
              <a:buChar char="Ø"/>
            </a:pPr>
            <a:endParaRPr lang="en-US" sz="2800" dirty="0" smtClean="0"/>
          </a:p>
          <a:p>
            <a:pPr marL="457200" lvl="0" indent="-457200" algn="l">
              <a:buFont typeface="Wingdings" panose="05000000000000000000" pitchFamily="2" charset="2"/>
              <a:buChar char="Ø"/>
            </a:pPr>
            <a:endParaRPr lang="en-US" dirty="0"/>
          </a:p>
          <a:p>
            <a:pPr marL="457200" lvl="0" indent="-457200" algn="l">
              <a:buFont typeface="Wingdings" panose="05000000000000000000" pitchFamily="2" charset="2"/>
              <a:buChar char="Ø"/>
            </a:pPr>
            <a:endParaRPr lang="en-US" dirty="0"/>
          </a:p>
          <a:p>
            <a:pPr lvl="0" algn="l"/>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52400" y="86138"/>
            <a:ext cx="8763000" cy="2199862"/>
          </a:xfrm>
          <a:prstGeom prst="rect">
            <a:avLst/>
          </a:prstGeom>
        </p:spPr>
      </p:pic>
    </p:spTree>
    <p:extLst>
      <p:ext uri="{BB962C8B-B14F-4D97-AF65-F5344CB8AC3E}">
        <p14:creationId xmlns:p14="http://schemas.microsoft.com/office/powerpoint/2010/main" val="4210479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3762" y="609600"/>
            <a:ext cx="8610600" cy="5658678"/>
          </a:xfrm>
        </p:spPr>
        <p:txBody>
          <a:bodyPr>
            <a:normAutofit/>
          </a:bodyPr>
          <a:lstStyle/>
          <a:p>
            <a:pPr lvl="0"/>
            <a:r>
              <a:rPr lang="en-US" dirty="0"/>
              <a:t>Perfect Attendance Awards - BOE Members</a:t>
            </a:r>
          </a:p>
          <a:p>
            <a:pPr lvl="0"/>
            <a:r>
              <a:rPr lang="en-US" dirty="0" smtClean="0"/>
              <a:t>State </a:t>
            </a:r>
            <a:r>
              <a:rPr lang="en-US" dirty="0"/>
              <a:t>of the School Address </a:t>
            </a:r>
            <a:endParaRPr lang="en-US" dirty="0" smtClean="0"/>
          </a:p>
          <a:p>
            <a:pPr lvl="1"/>
            <a:r>
              <a:rPr lang="en-US" dirty="0" smtClean="0"/>
              <a:t>2017-18 Goal Achievement &amp; 2018-19 Goals – Dr. Labbe</a:t>
            </a:r>
          </a:p>
          <a:p>
            <a:pPr lvl="1"/>
            <a:r>
              <a:rPr lang="en-US" dirty="0" smtClean="0"/>
              <a:t>Finance and Infrastructure Accomplishments and Goals – Ms. Hill</a:t>
            </a:r>
          </a:p>
          <a:p>
            <a:pPr lvl="1"/>
            <a:r>
              <a:rPr lang="en-US" dirty="0"/>
              <a:t>Technology Accomplishments and </a:t>
            </a:r>
            <a:r>
              <a:rPr lang="en-US" dirty="0" smtClean="0"/>
              <a:t>Goals – Mr. Glock-Molloy</a:t>
            </a:r>
            <a:endParaRPr lang="en-US" dirty="0"/>
          </a:p>
          <a:p>
            <a:pPr lvl="1"/>
            <a:r>
              <a:rPr lang="en-US" dirty="0"/>
              <a:t>Human Resources Accomplishments and </a:t>
            </a:r>
            <a:r>
              <a:rPr lang="en-US" dirty="0" smtClean="0"/>
              <a:t>Goals – Dr. Aguiles</a:t>
            </a:r>
          </a:p>
          <a:p>
            <a:pPr lvl="1"/>
            <a:r>
              <a:rPr lang="en-US" dirty="0" smtClean="0"/>
              <a:t>Student Achievement </a:t>
            </a:r>
            <a:r>
              <a:rPr lang="en-US" dirty="0"/>
              <a:t>Accomplishments and </a:t>
            </a:r>
            <a:r>
              <a:rPr lang="en-US" dirty="0" smtClean="0"/>
              <a:t>Goals – Dr. Shediack</a:t>
            </a:r>
            <a:endParaRPr lang="en-US" dirty="0"/>
          </a:p>
          <a:p>
            <a:pPr lvl="1"/>
            <a:endParaRPr lang="en-US" dirty="0"/>
          </a:p>
          <a:p>
            <a:pPr lvl="1"/>
            <a:endParaRPr lang="en-US" dirty="0"/>
          </a:p>
        </p:txBody>
      </p:sp>
      <p:sp>
        <p:nvSpPr>
          <p:cNvPr id="4" name="Title 3"/>
          <p:cNvSpPr>
            <a:spLocks noGrp="1"/>
          </p:cNvSpPr>
          <p:nvPr>
            <p:ph type="title"/>
          </p:nvPr>
        </p:nvSpPr>
        <p:spPr>
          <a:xfrm>
            <a:off x="457200" y="-228600"/>
            <a:ext cx="8229600" cy="1143000"/>
          </a:xfrm>
        </p:spPr>
        <p:txBody>
          <a:bodyPr/>
          <a:lstStyle/>
          <a:p>
            <a:pPr algn="ctr"/>
            <a:r>
              <a:rPr lang="en-US" dirty="0">
                <a:effectLst/>
              </a:rPr>
              <a:t>PRESENTATION</a:t>
            </a:r>
            <a:endParaRPr lang="en-US" dirty="0"/>
          </a:p>
        </p:txBody>
      </p:sp>
    </p:spTree>
    <p:extLst>
      <p:ext uri="{BB962C8B-B14F-4D97-AF65-F5344CB8AC3E}">
        <p14:creationId xmlns:p14="http://schemas.microsoft.com/office/powerpoint/2010/main" val="291668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143000"/>
          </a:xfrm>
        </p:spPr>
        <p:txBody>
          <a:bodyPr>
            <a:normAutofit fontScale="90000"/>
          </a:bodyPr>
          <a:lstStyle/>
          <a:p>
            <a:r>
              <a:rPr lang="en-US" sz="4400" dirty="0" smtClean="0"/>
              <a:t>2017-18 Perfect Attendance Recipients</a:t>
            </a:r>
            <a:r>
              <a:rPr lang="en-US" sz="4400" dirty="0"/>
              <a:t/>
            </a:r>
            <a:br>
              <a:rPr lang="en-US" sz="4400" dirty="0"/>
            </a:br>
            <a:endParaRPr lang="en-US" dirty="0"/>
          </a:p>
        </p:txBody>
      </p:sp>
      <p:sp>
        <p:nvSpPr>
          <p:cNvPr id="2" name="Rectangle 1"/>
          <p:cNvSpPr/>
          <p:nvPr/>
        </p:nvSpPr>
        <p:spPr>
          <a:xfrm>
            <a:off x="152400" y="1481328"/>
            <a:ext cx="8991600" cy="2246769"/>
          </a:xfrm>
          <a:prstGeom prst="rect">
            <a:avLst/>
          </a:prstGeom>
        </p:spPr>
        <p:txBody>
          <a:bodyPr wrap="square">
            <a:spAutoFit/>
          </a:bodyPr>
          <a:lstStyle/>
          <a:p>
            <a:pPr algn="just"/>
            <a:r>
              <a:rPr lang="en-US" sz="2000" dirty="0" err="1">
                <a:latin typeface="Times New Roman" panose="02020603050405020304" pitchFamily="18" charset="0"/>
                <a:cs typeface="Arial" panose="020B0604020202020204" pitchFamily="34" charset="0"/>
              </a:rPr>
              <a:t>Baylis</a:t>
            </a:r>
            <a:r>
              <a:rPr lang="en-US" sz="2000" dirty="0">
                <a:latin typeface="Times New Roman" panose="02020603050405020304" pitchFamily="18" charset="0"/>
                <a:cs typeface="Arial" panose="020B0604020202020204" pitchFamily="34" charset="0"/>
              </a:rPr>
              <a:t>, Linda		      Jackson-</a:t>
            </a:r>
            <a:r>
              <a:rPr lang="en-US" sz="2000" dirty="0" err="1">
                <a:latin typeface="Times New Roman" panose="02020603050405020304" pitchFamily="18" charset="0"/>
                <a:cs typeface="Arial" panose="020B0604020202020204" pitchFamily="34" charset="0"/>
              </a:rPr>
              <a:t>McBurse</a:t>
            </a:r>
            <a:r>
              <a:rPr lang="en-US" sz="2000" dirty="0">
                <a:latin typeface="Times New Roman" panose="02020603050405020304" pitchFamily="18" charset="0"/>
                <a:cs typeface="Arial" panose="020B0604020202020204" pitchFamily="34" charset="0"/>
              </a:rPr>
              <a:t>, Monica	</a:t>
            </a:r>
            <a:r>
              <a:rPr lang="en-US" sz="2000" dirty="0" smtClean="0">
                <a:latin typeface="Times New Roman" panose="02020603050405020304" pitchFamily="18" charset="0"/>
                <a:cs typeface="Arial" panose="020B0604020202020204" pitchFamily="34" charset="0"/>
              </a:rPr>
              <a:t>Santiago</a:t>
            </a:r>
            <a:r>
              <a:rPr lang="en-US" sz="2000" dirty="0">
                <a:latin typeface="Times New Roman" panose="02020603050405020304" pitchFamily="18" charset="0"/>
                <a:cs typeface="Arial" panose="020B0604020202020204" pitchFamily="34" charset="0"/>
              </a:rPr>
              <a:t>, Olga	</a:t>
            </a:r>
            <a:endParaRPr lang="en-US" sz="2000" dirty="0"/>
          </a:p>
          <a:p>
            <a:pPr algn="just"/>
            <a:r>
              <a:rPr lang="en-US" sz="2000" dirty="0">
                <a:latin typeface="Times New Roman" panose="02020603050405020304" pitchFamily="18" charset="0"/>
                <a:cs typeface="Arial" panose="020B0604020202020204" pitchFamily="34" charset="0"/>
              </a:rPr>
              <a:t>Cherry, Dawn		      </a:t>
            </a:r>
            <a:r>
              <a:rPr lang="en-US" sz="2000" dirty="0" err="1">
                <a:latin typeface="Times New Roman" panose="02020603050405020304" pitchFamily="18" charset="0"/>
                <a:cs typeface="Arial" panose="020B0604020202020204" pitchFamily="34" charset="0"/>
              </a:rPr>
              <a:t>Jedrusiak</a:t>
            </a:r>
            <a:r>
              <a:rPr lang="en-US" sz="2000" dirty="0">
                <a:latin typeface="Times New Roman" panose="02020603050405020304" pitchFamily="18" charset="0"/>
                <a:cs typeface="Arial" panose="020B0604020202020204" pitchFamily="34" charset="0"/>
              </a:rPr>
              <a:t>, Anna		</a:t>
            </a:r>
            <a:r>
              <a:rPr lang="en-US" sz="2000" dirty="0" err="1" smtClean="0">
                <a:latin typeface="Times New Roman" panose="02020603050405020304" pitchFamily="18" charset="0"/>
                <a:cs typeface="Arial" panose="020B0604020202020204" pitchFamily="34" charset="0"/>
              </a:rPr>
              <a:t>Skibik</a:t>
            </a:r>
            <a:r>
              <a:rPr lang="en-US" sz="2000" dirty="0">
                <a:latin typeface="Times New Roman" panose="02020603050405020304" pitchFamily="18" charset="0"/>
                <a:cs typeface="Arial" panose="020B0604020202020204" pitchFamily="34" charset="0"/>
              </a:rPr>
              <a:t>, Mark</a:t>
            </a:r>
            <a:endParaRPr lang="en-US" sz="2000" dirty="0"/>
          </a:p>
          <a:p>
            <a:pPr algn="just"/>
            <a:r>
              <a:rPr lang="en-US" sz="2000" dirty="0">
                <a:latin typeface="Times New Roman" panose="02020603050405020304" pitchFamily="18" charset="0"/>
                <a:cs typeface="Arial" panose="020B0604020202020204" pitchFamily="34" charset="0"/>
              </a:rPr>
              <a:t>Coglianese, Stacey	      </a:t>
            </a:r>
            <a:r>
              <a:rPr lang="en-US" sz="2000" dirty="0" err="1">
                <a:latin typeface="Times New Roman" panose="02020603050405020304" pitchFamily="18" charset="0"/>
                <a:cs typeface="Arial" panose="020B0604020202020204" pitchFamily="34" charset="0"/>
              </a:rPr>
              <a:t>Jurczak</a:t>
            </a:r>
            <a:r>
              <a:rPr lang="en-US" sz="2000" dirty="0">
                <a:latin typeface="Times New Roman" panose="02020603050405020304" pitchFamily="18" charset="0"/>
                <a:cs typeface="Arial" panose="020B0604020202020204" pitchFamily="34" charset="0"/>
              </a:rPr>
              <a:t>, </a:t>
            </a:r>
            <a:r>
              <a:rPr lang="en-US" sz="2000" dirty="0" err="1">
                <a:latin typeface="Times New Roman" panose="02020603050405020304" pitchFamily="18" charset="0"/>
                <a:cs typeface="Arial" panose="020B0604020202020204" pitchFamily="34" charset="0"/>
              </a:rPr>
              <a:t>Alicja</a:t>
            </a:r>
            <a:r>
              <a:rPr lang="en-US" sz="2000" dirty="0">
                <a:latin typeface="Times New Roman" panose="02020603050405020304" pitchFamily="18" charset="0"/>
                <a:cs typeface="Arial" panose="020B0604020202020204" pitchFamily="34" charset="0"/>
              </a:rPr>
              <a:t>		</a:t>
            </a:r>
            <a:r>
              <a:rPr lang="en-US" sz="2000" dirty="0" err="1" smtClean="0">
                <a:latin typeface="Times New Roman" panose="02020603050405020304" pitchFamily="18" charset="0"/>
                <a:cs typeface="Arial" panose="020B0604020202020204" pitchFamily="34" charset="0"/>
              </a:rPr>
              <a:t>Soares</a:t>
            </a:r>
            <a:r>
              <a:rPr lang="en-US" sz="2000" dirty="0">
                <a:latin typeface="Times New Roman" panose="02020603050405020304" pitchFamily="18" charset="0"/>
                <a:cs typeface="Arial" panose="020B0604020202020204" pitchFamily="34" charset="0"/>
              </a:rPr>
              <a:t>, </a:t>
            </a:r>
            <a:r>
              <a:rPr lang="en-US" sz="2000" dirty="0" err="1">
                <a:latin typeface="Times New Roman" panose="02020603050405020304" pitchFamily="18" charset="0"/>
                <a:cs typeface="Arial" panose="020B0604020202020204" pitchFamily="34" charset="0"/>
              </a:rPr>
              <a:t>Katarzyna</a:t>
            </a:r>
            <a:endParaRPr lang="en-US" sz="2000" dirty="0"/>
          </a:p>
          <a:p>
            <a:pPr algn="just"/>
            <a:r>
              <a:rPr lang="en-US" sz="2000" dirty="0">
                <a:latin typeface="Times New Roman" panose="02020603050405020304" pitchFamily="18" charset="0"/>
                <a:cs typeface="Arial" panose="020B0604020202020204" pitchFamily="34" charset="0"/>
              </a:rPr>
              <a:t>Coleman, James	      </a:t>
            </a:r>
            <a:r>
              <a:rPr lang="en-US" sz="2000" dirty="0" smtClean="0">
                <a:latin typeface="Times New Roman" panose="02020603050405020304" pitchFamily="18" charset="0"/>
                <a:cs typeface="Arial" panose="020B0604020202020204" pitchFamily="34" charset="0"/>
              </a:rPr>
              <a:t>	      Law</a:t>
            </a:r>
            <a:r>
              <a:rPr lang="en-US" sz="2000" dirty="0">
                <a:latin typeface="Times New Roman" panose="02020603050405020304" pitchFamily="18" charset="0"/>
                <a:cs typeface="Arial" panose="020B0604020202020204" pitchFamily="34" charset="0"/>
              </a:rPr>
              <a:t>, Thomas			Sylvester, Joan</a:t>
            </a:r>
            <a:endParaRPr lang="en-US" sz="2000" dirty="0"/>
          </a:p>
          <a:p>
            <a:pPr algn="just"/>
            <a:r>
              <a:rPr lang="en-US" sz="2000" dirty="0">
                <a:latin typeface="Times New Roman" panose="02020603050405020304" pitchFamily="18" charset="0"/>
                <a:cs typeface="Arial" panose="020B0604020202020204" pitchFamily="34" charset="0"/>
              </a:rPr>
              <a:t>Goscienski, Joseph	      </a:t>
            </a:r>
            <a:r>
              <a:rPr lang="en-US" sz="2000" dirty="0" err="1">
                <a:latin typeface="Times New Roman" panose="02020603050405020304" pitchFamily="18" charset="0"/>
                <a:cs typeface="Arial" panose="020B0604020202020204" pitchFamily="34" charset="0"/>
              </a:rPr>
              <a:t>Mozdzen</a:t>
            </a:r>
            <a:r>
              <a:rPr lang="en-US" sz="2000" dirty="0">
                <a:latin typeface="Times New Roman" panose="02020603050405020304" pitchFamily="18" charset="0"/>
                <a:cs typeface="Arial" panose="020B0604020202020204" pitchFamily="34" charset="0"/>
              </a:rPr>
              <a:t>, James		</a:t>
            </a:r>
            <a:r>
              <a:rPr lang="en-US" sz="2000" dirty="0" err="1" smtClean="0">
                <a:latin typeface="Times New Roman" panose="02020603050405020304" pitchFamily="18" charset="0"/>
                <a:cs typeface="Arial" panose="020B0604020202020204" pitchFamily="34" charset="0"/>
              </a:rPr>
              <a:t>Twardos,Ronald</a:t>
            </a:r>
            <a:r>
              <a:rPr lang="en-US" sz="2000" dirty="0" smtClean="0">
                <a:latin typeface="Times New Roman" panose="02020603050405020304" pitchFamily="18" charset="0"/>
                <a:cs typeface="Arial" panose="020B0604020202020204" pitchFamily="34" charset="0"/>
              </a:rPr>
              <a:t> </a:t>
            </a:r>
            <a:r>
              <a:rPr lang="en-US" sz="2000" dirty="0" err="1" smtClean="0">
                <a:latin typeface="Times New Roman" panose="02020603050405020304" pitchFamily="18" charset="0"/>
                <a:cs typeface="Arial" panose="020B0604020202020204" pitchFamily="34" charset="0"/>
              </a:rPr>
              <a:t>Gwidz</a:t>
            </a:r>
            <a:r>
              <a:rPr lang="en-US" sz="2000" dirty="0">
                <a:latin typeface="Times New Roman" panose="02020603050405020304" pitchFamily="18" charset="0"/>
                <a:cs typeface="Arial" panose="020B0604020202020204" pitchFamily="34" charset="0"/>
              </a:rPr>
              <a:t>, Magdalena	      Palma, Patsy			</a:t>
            </a:r>
            <a:r>
              <a:rPr lang="en-US" sz="2000" dirty="0" err="1">
                <a:latin typeface="Times New Roman" panose="02020603050405020304" pitchFamily="18" charset="0"/>
                <a:cs typeface="Arial" panose="020B0604020202020204" pitchFamily="34" charset="0"/>
              </a:rPr>
              <a:t>Wonaszek</a:t>
            </a:r>
            <a:r>
              <a:rPr lang="en-US" sz="2000" dirty="0">
                <a:latin typeface="Times New Roman" panose="02020603050405020304" pitchFamily="18" charset="0"/>
                <a:cs typeface="Arial" panose="020B0604020202020204" pitchFamily="34" charset="0"/>
              </a:rPr>
              <a:t>, Thomas</a:t>
            </a:r>
            <a:endParaRPr lang="en-US" sz="2000" dirty="0"/>
          </a:p>
          <a:p>
            <a:pPr algn="just"/>
            <a:r>
              <a:rPr lang="en-US" sz="2000" dirty="0">
                <a:latin typeface="Times New Roman" panose="02020603050405020304" pitchFamily="18" charset="0"/>
                <a:cs typeface="Arial" panose="020B0604020202020204" pitchFamily="34" charset="0"/>
              </a:rPr>
              <a:t>Hill, Erin		      Rivera, Anthony		</a:t>
            </a:r>
            <a:r>
              <a:rPr lang="en-US" sz="2000" dirty="0" smtClean="0">
                <a:latin typeface="Times New Roman" panose="02020603050405020304" pitchFamily="18" charset="0"/>
                <a:cs typeface="Arial" panose="020B0604020202020204" pitchFamily="34" charset="0"/>
              </a:rPr>
              <a:t>Zurawski</a:t>
            </a:r>
            <a:r>
              <a:rPr lang="en-US" sz="2000" dirty="0">
                <a:latin typeface="Times New Roman" panose="02020603050405020304" pitchFamily="18" charset="0"/>
                <a:cs typeface="Arial" panose="020B0604020202020204" pitchFamily="34" charset="0"/>
              </a:rPr>
              <a:t>, Edward</a:t>
            </a:r>
            <a:endParaRPr lang="en-US" sz="2000" dirty="0">
              <a:effectLst/>
            </a:endParaRPr>
          </a:p>
        </p:txBody>
      </p:sp>
    </p:spTree>
    <p:extLst>
      <p:ext uri="{BB962C8B-B14F-4D97-AF65-F5344CB8AC3E}">
        <p14:creationId xmlns:p14="http://schemas.microsoft.com/office/powerpoint/2010/main" val="2762761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351823"/>
            <a:ext cx="7772400" cy="1199704"/>
          </a:xfrm>
        </p:spPr>
        <p:txBody>
          <a:bodyPr>
            <a:normAutofit/>
          </a:bodyPr>
          <a:lstStyle/>
          <a:p>
            <a:pPr lvl="0"/>
            <a:r>
              <a:rPr lang="en-US" dirty="0" smtClean="0"/>
              <a:t>Presented by: </a:t>
            </a:r>
            <a:r>
              <a:rPr lang="en-US" dirty="0"/>
              <a:t>Dr. R. Labbe, Dr. M. Shediack, </a:t>
            </a:r>
            <a:r>
              <a:rPr lang="en-US" dirty="0" smtClean="0"/>
              <a:t>Ms</a:t>
            </a:r>
            <a:r>
              <a:rPr lang="en-US" dirty="0"/>
              <a:t>. </a:t>
            </a:r>
            <a:r>
              <a:rPr lang="en-US" dirty="0" smtClean="0"/>
              <a:t>E</a:t>
            </a:r>
            <a:r>
              <a:rPr lang="en-US" dirty="0"/>
              <a:t>. </a:t>
            </a:r>
            <a:r>
              <a:rPr lang="en-US" dirty="0" smtClean="0"/>
              <a:t>Hill, Mr. Glock-Molloy, &amp; Dr. Aguiles</a:t>
            </a:r>
            <a:endParaRPr lang="en-US" dirty="0"/>
          </a:p>
          <a:p>
            <a:endParaRPr lang="en-US" dirty="0"/>
          </a:p>
        </p:txBody>
      </p:sp>
      <p:sp>
        <p:nvSpPr>
          <p:cNvPr id="4" name="Title 3"/>
          <p:cNvSpPr>
            <a:spLocks noGrp="1"/>
          </p:cNvSpPr>
          <p:nvPr>
            <p:ph type="ctrTitle"/>
          </p:nvPr>
        </p:nvSpPr>
        <p:spPr>
          <a:xfrm>
            <a:off x="76200" y="1219200"/>
            <a:ext cx="8991600" cy="2252870"/>
          </a:xfrm>
        </p:spPr>
        <p:txBody>
          <a:bodyPr>
            <a:noAutofit/>
          </a:bodyPr>
          <a:lstStyle/>
          <a:p>
            <a:pPr algn="ctr"/>
            <a:r>
              <a:rPr lang="en-US" sz="4400" dirty="0" smtClean="0"/>
              <a:t/>
            </a:r>
            <a:br>
              <a:rPr lang="en-US" sz="4400" dirty="0" smtClean="0"/>
            </a:br>
            <a:r>
              <a:rPr lang="en-US" sz="4400" dirty="0" smtClean="0"/>
              <a:t>Sayreville Public Schools</a:t>
            </a:r>
            <a:br>
              <a:rPr lang="en-US" sz="4400" dirty="0" smtClean="0"/>
            </a:br>
            <a:r>
              <a:rPr lang="en-US" sz="4400" dirty="0" smtClean="0"/>
              <a:t>State of the Schools Address</a:t>
            </a:r>
            <a:endParaRPr lang="en-US" sz="44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0" y="0"/>
            <a:ext cx="8839200" cy="204025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4" y="4176176"/>
            <a:ext cx="2693504" cy="2693504"/>
          </a:xfrm>
          <a:prstGeom prst="rect">
            <a:avLst/>
          </a:prstGeom>
        </p:spPr>
      </p:pic>
    </p:spTree>
    <p:extLst>
      <p:ext uri="{BB962C8B-B14F-4D97-AF65-F5344CB8AC3E}">
        <p14:creationId xmlns:p14="http://schemas.microsoft.com/office/powerpoint/2010/main" val="10356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23397</TotalTime>
  <Words>3912</Words>
  <Application>Microsoft Office PowerPoint</Application>
  <PresentationFormat>On-screen Show (4:3)</PresentationFormat>
  <Paragraphs>607</Paragraphs>
  <Slides>65</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65</vt:i4>
      </vt:variant>
    </vt:vector>
  </HeadingPairs>
  <TitlesOfParts>
    <vt:vector size="77" baseType="lpstr">
      <vt:lpstr>Arial</vt:lpstr>
      <vt:lpstr>Arial Black</vt:lpstr>
      <vt:lpstr>Arial Rounded MT Bold</vt:lpstr>
      <vt:lpstr>Calibri</vt:lpstr>
      <vt:lpstr>Century Gothic</vt:lpstr>
      <vt:lpstr>Lucida Sans Unicode</vt:lpstr>
      <vt:lpstr>Times New Roman</vt:lpstr>
      <vt:lpstr>Verdana</vt:lpstr>
      <vt:lpstr>Wingdings</vt:lpstr>
      <vt:lpstr>Wingdings 2</vt:lpstr>
      <vt:lpstr>Wingdings 3</vt:lpstr>
      <vt:lpstr>Concourse</vt:lpstr>
      <vt:lpstr>Sayreville Board of Education Business Meeting</vt:lpstr>
      <vt:lpstr>CALL TO ORDER</vt:lpstr>
      <vt:lpstr>PLEDGE TO THE FLAG</vt:lpstr>
      <vt:lpstr>PUBLIC NOTICE</vt:lpstr>
      <vt:lpstr>ROLL CALL</vt:lpstr>
      <vt:lpstr>STUDENT COUNCIL REPORT</vt:lpstr>
      <vt:lpstr>PRESENTATION</vt:lpstr>
      <vt:lpstr>2017-18 Perfect Attendance Recipients </vt:lpstr>
      <vt:lpstr> Sayreville Public Schools State of the Schools Address</vt:lpstr>
      <vt:lpstr>OVERVIEW</vt:lpstr>
      <vt:lpstr>2018 State of the Schools Address</vt:lpstr>
      <vt:lpstr>2017-18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2018-19 Goals</vt:lpstr>
      <vt:lpstr>PowerPoint Presentation</vt:lpstr>
      <vt:lpstr>PowerPoint Presentation</vt:lpstr>
      <vt:lpstr>PowerPoint Presentation</vt:lpstr>
      <vt:lpstr>PowerPoint Presentation</vt:lpstr>
      <vt:lpstr>PowerPoint Presentation</vt:lpstr>
      <vt:lpstr>2017-18 Accomplishments Facilities/Finance</vt:lpstr>
      <vt:lpstr>2018-19 Goals/Plans Facilities/Finance</vt:lpstr>
      <vt:lpstr>2019-20 Budget Development Calendar</vt:lpstr>
      <vt:lpstr> </vt:lpstr>
      <vt:lpstr>2017-2018 Information, Technology, &amp; Operations Accomplishments</vt:lpstr>
      <vt:lpstr>2018-2019 Information, Technology, &amp; Operations Improvements</vt:lpstr>
      <vt:lpstr>Anticipated Future Needs</vt:lpstr>
      <vt:lpstr>State of the Schools Human Resources</vt:lpstr>
      <vt:lpstr>Human Resources and Professional Development 2017-2018</vt:lpstr>
      <vt:lpstr>Human Resources and Professional Development 2018-2019</vt:lpstr>
      <vt:lpstr>State of the Schools Student Achievement</vt:lpstr>
      <vt:lpstr>PARCC English Language Arts  Spring 2018 Percent Passing</vt:lpstr>
      <vt:lpstr>PARCC English Language Arts  Comparison 2015 – 2018 Percent Passing </vt:lpstr>
      <vt:lpstr>PARCC English Language Arts Proficiency by Race</vt:lpstr>
      <vt:lpstr>English Language Arts  Proficiency by Program</vt:lpstr>
      <vt:lpstr>PARCC Mathematics Spring 2018 </vt:lpstr>
      <vt:lpstr>PARCC Mathematics Comparison 2015 - 2018</vt:lpstr>
      <vt:lpstr>PARCC Mathematics All Grades Proficiency by Race</vt:lpstr>
      <vt:lpstr>Mathematics Proficiency by Program</vt:lpstr>
      <vt:lpstr>Proficiency by Gender</vt:lpstr>
      <vt:lpstr>AP Comparisons</vt:lpstr>
      <vt:lpstr>Mean SAT Scores Class of 2018 </vt:lpstr>
      <vt:lpstr>Five Year Trends Average ACT Scores</vt:lpstr>
      <vt:lpstr>Are Our Students Ready for College?</vt:lpstr>
      <vt:lpstr>Looking Back:  2017 -2018 Initiatives </vt:lpstr>
      <vt:lpstr>Looking Ahead:  2018 - 2019 Initiatives</vt:lpstr>
      <vt:lpstr>CORRESPONDENCE</vt:lpstr>
      <vt:lpstr>APPROVAL OF MINUTES</vt:lpstr>
      <vt:lpstr>SUPERINTENDENT’S REPORT HIGHLIGHTS </vt:lpstr>
      <vt:lpstr>PowerPoint Presentation</vt:lpstr>
      <vt:lpstr>C – VISION 2030 Governance </vt:lpstr>
      <vt:lpstr>2019-20 Calendar</vt:lpstr>
      <vt:lpstr>PowerPoint Presentation</vt:lpstr>
      <vt:lpstr>PUBLIC PARTICIPATION (AGENDA ITEMS ONLY)*</vt:lpstr>
      <vt:lpstr>SUPERINTENDENT’S REPORT APPROVAL</vt:lpstr>
      <vt:lpstr>DELEGATE TO THE NEW JERSEY SCHOOL BOARDS ASSOCIATION</vt:lpstr>
      <vt:lpstr>COMMITTEE REPORTS</vt:lpstr>
      <vt:lpstr>BOARD DISCUSSION</vt:lpstr>
      <vt:lpstr>PUBLIC PARTICIPATION</vt:lpstr>
      <vt:lpstr>Upcoming Meeting Dates</vt:lpstr>
    </vt:vector>
  </TitlesOfParts>
  <Company>Sayreville Board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Department</dc:creator>
  <cp:lastModifiedBy>Labbe, Richard</cp:lastModifiedBy>
  <cp:revision>667</cp:revision>
  <cp:lastPrinted>2017-10-17T15:48:35Z</cp:lastPrinted>
  <dcterms:created xsi:type="dcterms:W3CDTF">2014-07-11T12:56:06Z</dcterms:created>
  <dcterms:modified xsi:type="dcterms:W3CDTF">2018-10-22T01:12:16Z</dcterms:modified>
</cp:coreProperties>
</file>