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handoutMasterIdLst>
    <p:handoutMasterId r:id="rId25"/>
  </p:handoutMasterIdLst>
  <p:sldIdLst>
    <p:sldId id="256" r:id="rId2"/>
    <p:sldId id="309" r:id="rId3"/>
    <p:sldId id="310" r:id="rId4"/>
    <p:sldId id="311" r:id="rId5"/>
    <p:sldId id="312" r:id="rId6"/>
    <p:sldId id="357" r:id="rId7"/>
    <p:sldId id="356" r:id="rId8"/>
    <p:sldId id="382" r:id="rId9"/>
    <p:sldId id="315" r:id="rId10"/>
    <p:sldId id="349" r:id="rId11"/>
    <p:sldId id="381" r:id="rId12"/>
    <p:sldId id="269" r:id="rId13"/>
    <p:sldId id="376" r:id="rId14"/>
    <p:sldId id="380" r:id="rId15"/>
    <p:sldId id="290" r:id="rId16"/>
    <p:sldId id="268" r:id="rId17"/>
    <p:sldId id="276" r:id="rId18"/>
    <p:sldId id="358" r:id="rId19"/>
    <p:sldId id="359" r:id="rId20"/>
    <p:sldId id="360" r:id="rId21"/>
    <p:sldId id="361" r:id="rId22"/>
    <p:sldId id="257"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871" autoAdjust="0"/>
    <p:restoredTop sz="93899" autoAdjust="0"/>
  </p:normalViewPr>
  <p:slideViewPr>
    <p:cSldViewPr>
      <p:cViewPr varScale="1">
        <p:scale>
          <a:sx n="55" d="100"/>
          <a:sy n="55" d="100"/>
        </p:scale>
        <p:origin x="377" y="55"/>
      </p:cViewPr>
      <p:guideLst>
        <p:guide orient="horz" pos="2160"/>
        <p:guide pos="2880"/>
      </p:guideLst>
    </p:cSldViewPr>
  </p:slideViewPr>
  <p:outlineViewPr>
    <p:cViewPr>
      <p:scale>
        <a:sx n="33" d="100"/>
        <a:sy n="33" d="100"/>
      </p:scale>
      <p:origin x="0" y="-3864"/>
    </p:cViewPr>
  </p:outlineViewPr>
  <p:notesTextViewPr>
    <p:cViewPr>
      <p:scale>
        <a:sx n="125" d="100"/>
        <a:sy n="125" d="100"/>
      </p:scale>
      <p:origin x="0" y="0"/>
    </p:cViewPr>
  </p:notesTextViewPr>
  <p:sorterViewPr>
    <p:cViewPr>
      <p:scale>
        <a:sx n="80" d="100"/>
        <a:sy n="80" d="100"/>
      </p:scale>
      <p:origin x="0" y="-115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145" cy="465743"/>
          </a:xfrm>
          <a:prstGeom prst="rect">
            <a:avLst/>
          </a:prstGeom>
        </p:spPr>
        <p:txBody>
          <a:bodyPr vert="horz" lIns="88126" tIns="44064" rIns="88126" bIns="44064" rtlCol="0"/>
          <a:lstStyle>
            <a:lvl1pPr algn="l">
              <a:defRPr sz="1200"/>
            </a:lvl1pPr>
          </a:lstStyle>
          <a:p>
            <a:endParaRPr lang="en-US" dirty="0"/>
          </a:p>
        </p:txBody>
      </p:sp>
      <p:sp>
        <p:nvSpPr>
          <p:cNvPr id="3" name="Date Placeholder 2"/>
          <p:cNvSpPr>
            <a:spLocks noGrp="1"/>
          </p:cNvSpPr>
          <p:nvPr>
            <p:ph type="dt" sz="quarter" idx="1"/>
          </p:nvPr>
        </p:nvSpPr>
        <p:spPr>
          <a:xfrm>
            <a:off x="3970734" y="1"/>
            <a:ext cx="3038145" cy="465743"/>
          </a:xfrm>
          <a:prstGeom prst="rect">
            <a:avLst/>
          </a:prstGeom>
        </p:spPr>
        <p:txBody>
          <a:bodyPr vert="horz" lIns="88126" tIns="44064" rIns="88126" bIns="44064" rtlCol="0"/>
          <a:lstStyle>
            <a:lvl1pPr algn="r">
              <a:defRPr sz="1200"/>
            </a:lvl1pPr>
          </a:lstStyle>
          <a:p>
            <a:fld id="{31461BDF-AE04-4FBF-B4B6-1CE02ADDFA11}" type="datetimeFigureOut">
              <a:rPr lang="en-US" smtClean="0"/>
              <a:t>3/10/2019</a:t>
            </a:fld>
            <a:endParaRPr lang="en-US" dirty="0"/>
          </a:p>
        </p:txBody>
      </p:sp>
      <p:sp>
        <p:nvSpPr>
          <p:cNvPr id="4" name="Footer Placeholder 3"/>
          <p:cNvSpPr>
            <a:spLocks noGrp="1"/>
          </p:cNvSpPr>
          <p:nvPr>
            <p:ph type="ftr" sz="quarter" idx="2"/>
          </p:nvPr>
        </p:nvSpPr>
        <p:spPr>
          <a:xfrm>
            <a:off x="1" y="8830658"/>
            <a:ext cx="3038145" cy="465742"/>
          </a:xfrm>
          <a:prstGeom prst="rect">
            <a:avLst/>
          </a:prstGeom>
        </p:spPr>
        <p:txBody>
          <a:bodyPr vert="horz" lIns="88126" tIns="44064" rIns="88126" bIns="4406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734" y="8830658"/>
            <a:ext cx="3038145" cy="465742"/>
          </a:xfrm>
          <a:prstGeom prst="rect">
            <a:avLst/>
          </a:prstGeom>
        </p:spPr>
        <p:txBody>
          <a:bodyPr vert="horz" lIns="88126" tIns="44064" rIns="88126" bIns="44064" rtlCol="0" anchor="b"/>
          <a:lstStyle>
            <a:lvl1pPr algn="r">
              <a:defRPr sz="1200"/>
            </a:lvl1pPr>
          </a:lstStyle>
          <a:p>
            <a:fld id="{7C896DBB-BBCE-4A75-8097-E1A16C7D754D}" type="slidenum">
              <a:rPr lang="en-US" smtClean="0"/>
              <a:t>‹#›</a:t>
            </a:fld>
            <a:endParaRPr lang="en-US" dirty="0"/>
          </a:p>
        </p:txBody>
      </p:sp>
    </p:spTree>
    <p:extLst>
      <p:ext uri="{BB962C8B-B14F-4D97-AF65-F5344CB8AC3E}">
        <p14:creationId xmlns:p14="http://schemas.microsoft.com/office/powerpoint/2010/main" val="2223554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58" tIns="46580" rIns="93158" bIns="46580" rtlCol="0"/>
          <a:lstStyle>
            <a:lvl1pPr algn="l">
              <a:defRPr sz="1300"/>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58" tIns="46580" rIns="93158" bIns="46580" rtlCol="0"/>
          <a:lstStyle>
            <a:lvl1pPr algn="r">
              <a:defRPr sz="1300"/>
            </a:lvl1pPr>
          </a:lstStyle>
          <a:p>
            <a:fld id="{2FCE2C89-B6B3-48F7-90BB-31E192DD84AD}" type="datetimeFigureOut">
              <a:rPr lang="en-US" smtClean="0"/>
              <a:t>3/10/2019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58" tIns="46580" rIns="93158" bIns="46580"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58" tIns="46580" rIns="93158" bIns="4658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3037840" cy="466433"/>
          </a:xfrm>
          <a:prstGeom prst="rect">
            <a:avLst/>
          </a:prstGeom>
        </p:spPr>
        <p:txBody>
          <a:bodyPr vert="horz" lIns="93158" tIns="46580" rIns="93158" bIns="46580"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58" tIns="46580" rIns="93158" bIns="46580" rtlCol="0" anchor="b"/>
          <a:lstStyle>
            <a:lvl1pPr algn="r">
              <a:defRPr sz="1300"/>
            </a:lvl1pPr>
          </a:lstStyle>
          <a:p>
            <a:fld id="{20C10AB0-3F41-4D52-8CC4-F042F0520F9C}" type="slidenum">
              <a:rPr lang="en-US" smtClean="0"/>
              <a:t>‹#›</a:t>
            </a:fld>
            <a:endParaRPr lang="en-US" dirty="0"/>
          </a:p>
        </p:txBody>
      </p:sp>
    </p:spTree>
    <p:extLst>
      <p:ext uri="{BB962C8B-B14F-4D97-AF65-F5344CB8AC3E}">
        <p14:creationId xmlns:p14="http://schemas.microsoft.com/office/powerpoint/2010/main" val="2432828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C10AB0-3F41-4D52-8CC4-F042F0520F9C}" type="slidenum">
              <a:rPr lang="en-US" smtClean="0"/>
              <a:t>1</a:t>
            </a:fld>
            <a:endParaRPr lang="en-US" dirty="0"/>
          </a:p>
        </p:txBody>
      </p:sp>
    </p:spTree>
    <p:extLst>
      <p:ext uri="{BB962C8B-B14F-4D97-AF65-F5344CB8AC3E}">
        <p14:creationId xmlns:p14="http://schemas.microsoft.com/office/powerpoint/2010/main" val="12101566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C10AB0-3F41-4D52-8CC4-F042F0520F9C}" type="slidenum">
              <a:rPr lang="en-US" smtClean="0"/>
              <a:t>16</a:t>
            </a:fld>
            <a:endParaRPr lang="en-US" dirty="0"/>
          </a:p>
        </p:txBody>
      </p:sp>
    </p:spTree>
    <p:extLst>
      <p:ext uri="{BB962C8B-B14F-4D97-AF65-F5344CB8AC3E}">
        <p14:creationId xmlns:p14="http://schemas.microsoft.com/office/powerpoint/2010/main" val="1281021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C10AB0-3F41-4D52-8CC4-F042F0520F9C}" type="slidenum">
              <a:rPr lang="en-US" smtClean="0"/>
              <a:t>17</a:t>
            </a:fld>
            <a:endParaRPr lang="en-US" dirty="0"/>
          </a:p>
        </p:txBody>
      </p:sp>
    </p:spTree>
    <p:extLst>
      <p:ext uri="{BB962C8B-B14F-4D97-AF65-F5344CB8AC3E}">
        <p14:creationId xmlns:p14="http://schemas.microsoft.com/office/powerpoint/2010/main" val="35025655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C10AB0-3F41-4D52-8CC4-F042F0520F9C}" type="slidenum">
              <a:rPr lang="en-US" smtClean="0"/>
              <a:t>21</a:t>
            </a:fld>
            <a:endParaRPr lang="en-US" dirty="0"/>
          </a:p>
        </p:txBody>
      </p:sp>
    </p:spTree>
    <p:extLst>
      <p:ext uri="{BB962C8B-B14F-4D97-AF65-F5344CB8AC3E}">
        <p14:creationId xmlns:p14="http://schemas.microsoft.com/office/powerpoint/2010/main" val="15691152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C10AB0-3F41-4D52-8CC4-F042F0520F9C}" type="slidenum">
              <a:rPr lang="en-US" smtClean="0"/>
              <a:t>22</a:t>
            </a:fld>
            <a:endParaRPr lang="en-US" dirty="0"/>
          </a:p>
        </p:txBody>
      </p:sp>
    </p:spTree>
    <p:extLst>
      <p:ext uri="{BB962C8B-B14F-4D97-AF65-F5344CB8AC3E}">
        <p14:creationId xmlns:p14="http://schemas.microsoft.com/office/powerpoint/2010/main" val="4245332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C10AB0-3F41-4D52-8CC4-F042F0520F9C}" type="slidenum">
              <a:rPr lang="en-US" smtClean="0"/>
              <a:t>2</a:t>
            </a:fld>
            <a:endParaRPr lang="en-US" dirty="0"/>
          </a:p>
        </p:txBody>
      </p:sp>
    </p:spTree>
    <p:extLst>
      <p:ext uri="{BB962C8B-B14F-4D97-AF65-F5344CB8AC3E}">
        <p14:creationId xmlns:p14="http://schemas.microsoft.com/office/powerpoint/2010/main" val="39225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C10AB0-3F41-4D52-8CC4-F042F0520F9C}" type="slidenum">
              <a:rPr lang="en-US" smtClean="0"/>
              <a:t>3</a:t>
            </a:fld>
            <a:endParaRPr lang="en-US" dirty="0"/>
          </a:p>
        </p:txBody>
      </p:sp>
    </p:spTree>
    <p:extLst>
      <p:ext uri="{BB962C8B-B14F-4D97-AF65-F5344CB8AC3E}">
        <p14:creationId xmlns:p14="http://schemas.microsoft.com/office/powerpoint/2010/main" val="2972180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C10AB0-3F41-4D52-8CC4-F042F0520F9C}" type="slidenum">
              <a:rPr lang="en-US" smtClean="0"/>
              <a:t>4</a:t>
            </a:fld>
            <a:endParaRPr lang="en-US" dirty="0"/>
          </a:p>
        </p:txBody>
      </p:sp>
    </p:spTree>
    <p:extLst>
      <p:ext uri="{BB962C8B-B14F-4D97-AF65-F5344CB8AC3E}">
        <p14:creationId xmlns:p14="http://schemas.microsoft.com/office/powerpoint/2010/main" val="3426643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C10AB0-3F41-4D52-8CC4-F042F0520F9C}" type="slidenum">
              <a:rPr lang="en-US" smtClean="0"/>
              <a:t>5</a:t>
            </a:fld>
            <a:endParaRPr lang="en-US" dirty="0"/>
          </a:p>
        </p:txBody>
      </p:sp>
    </p:spTree>
    <p:extLst>
      <p:ext uri="{BB962C8B-B14F-4D97-AF65-F5344CB8AC3E}">
        <p14:creationId xmlns:p14="http://schemas.microsoft.com/office/powerpoint/2010/main" val="1248602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C10AB0-3F41-4D52-8CC4-F042F0520F9C}" type="slidenum">
              <a:rPr lang="en-US" smtClean="0"/>
              <a:t>6</a:t>
            </a:fld>
            <a:endParaRPr lang="en-US" dirty="0"/>
          </a:p>
        </p:txBody>
      </p:sp>
    </p:spTree>
    <p:extLst>
      <p:ext uri="{BB962C8B-B14F-4D97-AF65-F5344CB8AC3E}">
        <p14:creationId xmlns:p14="http://schemas.microsoft.com/office/powerpoint/2010/main" val="2240023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C10AB0-3F41-4D52-8CC4-F042F0520F9C}" type="slidenum">
              <a:rPr lang="en-US" smtClean="0"/>
              <a:t>9</a:t>
            </a:fld>
            <a:endParaRPr lang="en-US" dirty="0"/>
          </a:p>
        </p:txBody>
      </p:sp>
    </p:spTree>
    <p:extLst>
      <p:ext uri="{BB962C8B-B14F-4D97-AF65-F5344CB8AC3E}">
        <p14:creationId xmlns:p14="http://schemas.microsoft.com/office/powerpoint/2010/main" val="1963969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C10AB0-3F41-4D52-8CC4-F042F0520F9C}" type="slidenum">
              <a:rPr lang="en-US" smtClean="0"/>
              <a:t>12</a:t>
            </a:fld>
            <a:endParaRPr lang="en-US" dirty="0"/>
          </a:p>
        </p:txBody>
      </p:sp>
    </p:spTree>
    <p:extLst>
      <p:ext uri="{BB962C8B-B14F-4D97-AF65-F5344CB8AC3E}">
        <p14:creationId xmlns:p14="http://schemas.microsoft.com/office/powerpoint/2010/main" val="828092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C10AB0-3F41-4D52-8CC4-F042F0520F9C}" type="slidenum">
              <a:rPr lang="en-US" smtClean="0"/>
              <a:t>15</a:t>
            </a:fld>
            <a:endParaRPr lang="en-US" dirty="0"/>
          </a:p>
        </p:txBody>
      </p:sp>
    </p:spTree>
    <p:extLst>
      <p:ext uri="{BB962C8B-B14F-4D97-AF65-F5344CB8AC3E}">
        <p14:creationId xmlns:p14="http://schemas.microsoft.com/office/powerpoint/2010/main" val="41068351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67319E4-F3AE-49FB-A4EA-DA6DABE28C1C}" type="datetimeFigureOut">
              <a:rPr lang="en-US" smtClean="0"/>
              <a:t>3/10/2019</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722D65C-1663-47AC-896D-5D9683B839B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7319E4-F3AE-49FB-A4EA-DA6DABE28C1C}" type="datetimeFigureOut">
              <a:rPr lang="en-US" smtClean="0"/>
              <a:t>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22D65C-1663-47AC-896D-5D9683B839B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7319E4-F3AE-49FB-A4EA-DA6DABE28C1C}" type="datetimeFigureOut">
              <a:rPr lang="en-US" smtClean="0"/>
              <a:t>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22D65C-1663-47AC-896D-5D9683B839B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7319E4-F3AE-49FB-A4EA-DA6DABE28C1C}" type="datetimeFigureOut">
              <a:rPr lang="en-US" smtClean="0"/>
              <a:t>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22D65C-1663-47AC-896D-5D9683B839BC}" type="slidenum">
              <a:rPr lang="en-US" smtClean="0"/>
              <a:t>‹#›</a:t>
            </a:fld>
            <a:endParaRPr lang="en-US" dirty="0"/>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67319E4-F3AE-49FB-A4EA-DA6DABE28C1C}" type="datetimeFigureOut">
              <a:rPr lang="en-US" smtClean="0"/>
              <a:t>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22D65C-1663-47AC-896D-5D9683B839BC}"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67319E4-F3AE-49FB-A4EA-DA6DABE28C1C}" type="datetimeFigureOut">
              <a:rPr lang="en-US" smtClean="0"/>
              <a:t>3/10/2019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22D65C-1663-47AC-896D-5D9683B839BC}" type="slidenum">
              <a:rPr lang="en-US" smtClean="0"/>
              <a:t>‹#›</a:t>
            </a:fld>
            <a:endParaRPr lang="en-US" dirty="0"/>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67319E4-F3AE-49FB-A4EA-DA6DABE28C1C}" type="datetimeFigureOut">
              <a:rPr lang="en-US" smtClean="0"/>
              <a:t>3/10/2019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722D65C-1663-47AC-896D-5D9683B839BC}"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67319E4-F3AE-49FB-A4EA-DA6DABE28C1C}" type="datetimeFigureOut">
              <a:rPr lang="en-US" smtClean="0"/>
              <a:t>3/10/2019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722D65C-1663-47AC-896D-5D9683B839BC}" type="slidenum">
              <a:rPr lang="en-US" smtClean="0"/>
              <a:t>‹#›</a:t>
            </a:fld>
            <a:endParaRPr lang="en-US" dirty="0"/>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7319E4-F3AE-49FB-A4EA-DA6DABE28C1C}" type="datetimeFigureOut">
              <a:rPr lang="en-US" smtClean="0"/>
              <a:t>3/10/2019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722D65C-1663-47AC-896D-5D9683B839B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767319E4-F3AE-49FB-A4EA-DA6DABE28C1C}" type="datetimeFigureOut">
              <a:rPr lang="en-US" smtClean="0"/>
              <a:t>3/10/2019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22D65C-1663-47AC-896D-5D9683B839BC}"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67319E4-F3AE-49FB-A4EA-DA6DABE28C1C}" type="datetimeFigureOut">
              <a:rPr lang="en-US" smtClean="0"/>
              <a:t>3/10/2019</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722D65C-1663-47AC-896D-5D9683B839BC}"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67319E4-F3AE-49FB-A4EA-DA6DABE28C1C}" type="datetimeFigureOut">
              <a:rPr lang="en-US" smtClean="0"/>
              <a:t>3/10/2019</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722D65C-1663-47AC-896D-5D9683B839B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bOyD3ru_opY&amp;feature=youtu.b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www.sayrevillek12.net/common/pages/DisplayFile.aspx?itemId=75755493" TargetMode="External"/><Relationship Id="rId4" Type="http://schemas.openxmlformats.org/officeDocument/2006/relationships/hyperlink" Target="http://www.sayrevillek12.net/common/pages/DisplayFile.aspx?itemId=75045482"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cid:70d7927c-1679-40fb-8525-62ab17f8c71e" TargetMode="External"/><Relationship Id="rId7" Type="http://schemas.openxmlformats.org/officeDocument/2006/relationships/image" Target="cid:6b5e3cbb-1369-497a-8137-3f885e37e485"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cid:1a760ea5-182f-42f3-8c8d-c777b996fb8d" TargetMode="Externa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057400"/>
            <a:ext cx="8001000" cy="1829761"/>
          </a:xfrm>
        </p:spPr>
        <p:txBody>
          <a:bodyPr>
            <a:normAutofit fontScale="90000"/>
          </a:bodyPr>
          <a:lstStyle/>
          <a:p>
            <a:pPr algn="ctr"/>
            <a:r>
              <a:rPr lang="en-US" dirty="0" smtClean="0"/>
              <a:t>Sayreville Board of Education Business Meeting</a:t>
            </a:r>
            <a:endParaRPr lang="en-US" dirty="0"/>
          </a:p>
        </p:txBody>
      </p:sp>
      <p:sp>
        <p:nvSpPr>
          <p:cNvPr id="5" name="Subtitle 4"/>
          <p:cNvSpPr>
            <a:spLocks noGrp="1"/>
          </p:cNvSpPr>
          <p:nvPr>
            <p:ph type="subTitle" idx="1"/>
          </p:nvPr>
        </p:nvSpPr>
        <p:spPr>
          <a:xfrm>
            <a:off x="762000" y="3733800"/>
            <a:ext cx="7818120" cy="2971800"/>
          </a:xfrm>
        </p:spPr>
        <p:txBody>
          <a:bodyPr>
            <a:noAutofit/>
          </a:bodyPr>
          <a:lstStyle/>
          <a:p>
            <a:pPr algn="ctr"/>
            <a:r>
              <a:rPr lang="en-US" sz="3200" dirty="0" smtClean="0"/>
              <a:t>Tuesday, March 5, 2019</a:t>
            </a:r>
          </a:p>
          <a:p>
            <a:pPr algn="ctr"/>
            <a:r>
              <a:rPr lang="en-US" sz="3200" dirty="0" smtClean="0">
                <a:hlinkClick r:id="rId3"/>
              </a:rPr>
              <a:t>See the video</a:t>
            </a:r>
            <a:endParaRPr lang="en-US" sz="3200" dirty="0" smtClean="0"/>
          </a:p>
          <a:p>
            <a:pPr algn="ctr"/>
            <a:endParaRPr lang="en-US" sz="3200" dirty="0" smtClean="0"/>
          </a:p>
          <a:p>
            <a:pPr algn="ctr"/>
            <a:r>
              <a:rPr lang="en-US" sz="3200" dirty="0" smtClean="0">
                <a:hlinkClick r:id="rId4"/>
              </a:rPr>
              <a:t>See the Agenda</a:t>
            </a:r>
            <a:endParaRPr lang="en-US" sz="3200" dirty="0" smtClean="0"/>
          </a:p>
          <a:p>
            <a:pPr algn="ctr"/>
            <a:r>
              <a:rPr lang="en-US" sz="3200" dirty="0" smtClean="0">
                <a:hlinkClick r:id="rId5"/>
              </a:rPr>
              <a:t>See the Addendum </a:t>
            </a:r>
            <a:endParaRPr lang="en-US" sz="3200" dirty="0"/>
          </a:p>
        </p:txBody>
      </p:sp>
      <p:pic>
        <p:nvPicPr>
          <p:cNvPr id="7" name="Picture 6"/>
          <p:cNvPicPr/>
          <p:nvPr/>
        </p:nvPicPr>
        <p:blipFill>
          <a:blip r:embed="rId6">
            <a:extLst>
              <a:ext uri="{28A0092B-C50C-407E-A947-70E740481C1C}">
                <a14:useLocalDpi xmlns:a14="http://schemas.microsoft.com/office/drawing/2010/main" val="0"/>
              </a:ext>
            </a:extLst>
          </a:blip>
          <a:stretch>
            <a:fillRect/>
          </a:stretch>
        </p:blipFill>
        <p:spPr>
          <a:xfrm>
            <a:off x="152400" y="86138"/>
            <a:ext cx="8763000" cy="2199862"/>
          </a:xfrm>
          <a:prstGeom prst="rect">
            <a:avLst/>
          </a:prstGeom>
        </p:spPr>
      </p:pic>
    </p:spTree>
    <p:extLst>
      <p:ext uri="{BB962C8B-B14F-4D97-AF65-F5344CB8AC3E}">
        <p14:creationId xmlns:p14="http://schemas.microsoft.com/office/powerpoint/2010/main" val="33472374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Minutes of the Regular and Executive Session of </a:t>
            </a:r>
            <a:r>
              <a:rPr lang="en-US" dirty="0" smtClean="0"/>
              <a:t>February 19, 2019.</a:t>
            </a:r>
            <a:endParaRPr lang="en-US" dirty="0"/>
          </a:p>
        </p:txBody>
      </p:sp>
      <p:sp>
        <p:nvSpPr>
          <p:cNvPr id="3" name="Title 2"/>
          <p:cNvSpPr>
            <a:spLocks noGrp="1"/>
          </p:cNvSpPr>
          <p:nvPr>
            <p:ph type="title"/>
          </p:nvPr>
        </p:nvSpPr>
        <p:spPr/>
        <p:txBody>
          <a:bodyPr/>
          <a:lstStyle/>
          <a:p>
            <a:pPr algn="ctr"/>
            <a:r>
              <a:rPr lang="en-US" b="0" dirty="0" smtClean="0">
                <a:effectLst/>
              </a:rPr>
              <a:t>APPROVAL OF MINUTES</a:t>
            </a:r>
            <a:endParaRPr lang="en-US" b="0" dirty="0">
              <a:effectLst/>
            </a:endParaRPr>
          </a:p>
        </p:txBody>
      </p:sp>
    </p:spTree>
    <p:extLst>
      <p:ext uri="{BB962C8B-B14F-4D97-AF65-F5344CB8AC3E}">
        <p14:creationId xmlns:p14="http://schemas.microsoft.com/office/powerpoint/2010/main" val="26385457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563562"/>
            <a:ext cx="9144000" cy="6294438"/>
          </a:xfrm>
        </p:spPr>
        <p:txBody>
          <a:bodyPr>
            <a:normAutofit fontScale="70000" lnSpcReduction="20000"/>
          </a:bodyPr>
          <a:lstStyle/>
          <a:p>
            <a:pPr lvl="0"/>
            <a:r>
              <a:rPr lang="en-US" dirty="0"/>
              <a:t>We would like to take this opportunity to commend and congratulate the following Sayreville War Memorial High School (SWMHS) art students who have artwork on display at the George Street Playhouse in New Brunswick</a:t>
            </a:r>
            <a:r>
              <a:rPr lang="en-US" dirty="0" smtClean="0"/>
              <a:t>:</a:t>
            </a:r>
            <a:endParaRPr lang="en-US" sz="2000" dirty="0"/>
          </a:p>
          <a:p>
            <a:pPr marL="603504" lvl="2" indent="0">
              <a:buNone/>
            </a:pPr>
            <a:r>
              <a:rPr lang="en-US" dirty="0" err="1"/>
              <a:t>Sophy</a:t>
            </a:r>
            <a:r>
              <a:rPr lang="en-US" dirty="0"/>
              <a:t> Castro – Digital Arts</a:t>
            </a:r>
            <a:endParaRPr lang="en-US" sz="1400" dirty="0"/>
          </a:p>
          <a:p>
            <a:pPr marL="603504" lvl="2" indent="0">
              <a:buNone/>
            </a:pPr>
            <a:r>
              <a:rPr lang="en-US" dirty="0"/>
              <a:t>Hope Clemens – Advanced Art</a:t>
            </a:r>
            <a:endParaRPr lang="en-US" sz="1400" dirty="0"/>
          </a:p>
          <a:p>
            <a:pPr marL="603504" lvl="2" indent="0">
              <a:buNone/>
            </a:pPr>
            <a:r>
              <a:rPr lang="en-US" dirty="0"/>
              <a:t>Ella </a:t>
            </a:r>
            <a:r>
              <a:rPr lang="en-US" dirty="0" err="1"/>
              <a:t>Kuchta</a:t>
            </a:r>
            <a:r>
              <a:rPr lang="en-US" dirty="0"/>
              <a:t> – Intro to Art</a:t>
            </a:r>
            <a:endParaRPr lang="en-US" sz="1400" dirty="0"/>
          </a:p>
          <a:p>
            <a:pPr marL="603504" lvl="2" indent="0">
              <a:buNone/>
            </a:pPr>
            <a:r>
              <a:rPr lang="en-US" dirty="0"/>
              <a:t>Tisha </a:t>
            </a:r>
            <a:r>
              <a:rPr lang="en-US" dirty="0" err="1"/>
              <a:t>Madhok</a:t>
            </a:r>
            <a:r>
              <a:rPr lang="en-US" dirty="0"/>
              <a:t> – Advanced Art</a:t>
            </a:r>
            <a:endParaRPr lang="en-US" sz="1400" dirty="0"/>
          </a:p>
          <a:p>
            <a:pPr marL="603504" lvl="2" indent="0">
              <a:buNone/>
            </a:pPr>
            <a:r>
              <a:rPr lang="en-US" dirty="0"/>
              <a:t>Angela </a:t>
            </a:r>
            <a:r>
              <a:rPr lang="en-US" dirty="0" err="1"/>
              <a:t>Pistilli</a:t>
            </a:r>
            <a:r>
              <a:rPr lang="en-US" dirty="0"/>
              <a:t> – Advanced Art</a:t>
            </a:r>
            <a:endParaRPr lang="en-US" sz="1400" dirty="0"/>
          </a:p>
          <a:p>
            <a:pPr marL="603504" lvl="2" indent="0">
              <a:buNone/>
            </a:pPr>
            <a:r>
              <a:rPr lang="en-US" dirty="0"/>
              <a:t>Makenzie Smith – Intro to Art</a:t>
            </a:r>
            <a:endParaRPr lang="en-US" sz="1400" dirty="0"/>
          </a:p>
          <a:p>
            <a:pPr marL="603504" lvl="2" indent="0">
              <a:buNone/>
            </a:pPr>
            <a:r>
              <a:rPr lang="en-US" dirty="0" err="1"/>
              <a:t>Raigan</a:t>
            </a:r>
            <a:r>
              <a:rPr lang="en-US" dirty="0"/>
              <a:t> Stokes-Carter – Digital </a:t>
            </a:r>
            <a:r>
              <a:rPr lang="en-US" dirty="0" smtClean="0"/>
              <a:t>Art</a:t>
            </a:r>
            <a:endParaRPr lang="en-US" sz="2000" dirty="0"/>
          </a:p>
          <a:p>
            <a:r>
              <a:rPr lang="en-US" dirty="0"/>
              <a:t>They are part of a group exhibition sponsored by the Art Educators of New Jersey.  </a:t>
            </a:r>
            <a:r>
              <a:rPr lang="en-US" dirty="0" err="1"/>
              <a:t>Sophy</a:t>
            </a:r>
            <a:r>
              <a:rPr lang="en-US" dirty="0"/>
              <a:t> Castro’s submission was chosen for the official flyer.  Additionally, we would like to congratulate the students in Ms. Mojzsis’ Advanced Art Class at SWMHS who created prints of moths that will be included in two art galleries in Australia.  The Moth Migration Project is a collaborative exhibition that will be on display at the Bundaberg Regional and Gympie Regional Galleries in May</a:t>
            </a:r>
            <a:r>
              <a:rPr lang="en-US" dirty="0" smtClean="0"/>
              <a:t>.</a:t>
            </a:r>
            <a:endParaRPr lang="en-US" sz="2000" dirty="0"/>
          </a:p>
          <a:p>
            <a:r>
              <a:rPr lang="en-US" dirty="0"/>
              <a:t>Finally, we would like to commend and congratulate Mrs. Barbara Coyle, ASI Teacher at the </a:t>
            </a:r>
            <a:r>
              <a:rPr lang="en-US" dirty="0" err="1"/>
              <a:t>Samsel</a:t>
            </a:r>
            <a:r>
              <a:rPr lang="en-US" dirty="0"/>
              <a:t> Upper Elementary School and April </a:t>
            </a:r>
            <a:r>
              <a:rPr lang="en-US" dirty="0" err="1"/>
              <a:t>Magistro</a:t>
            </a:r>
            <a:r>
              <a:rPr lang="en-US" dirty="0"/>
              <a:t>, ASI Teacher at the Wilson Elementary School, who were recently chosen by the New Jersey Department of Education (NJDOE) to be 2018 Exemplary Elementary Teachers.  According to the NJDOE, they were selected because of their exceptional teaching and leadership abilities, as well as for having such a positive impact on students, colleagues, and the school community.</a:t>
            </a:r>
            <a:r>
              <a:rPr lang="en-US" sz="2000" dirty="0" smtClean="0"/>
              <a:t> </a:t>
            </a:r>
            <a:endParaRPr lang="en-US" sz="2000" dirty="0"/>
          </a:p>
        </p:txBody>
      </p:sp>
      <p:sp>
        <p:nvSpPr>
          <p:cNvPr id="3" name="Title 2"/>
          <p:cNvSpPr>
            <a:spLocks noGrp="1"/>
          </p:cNvSpPr>
          <p:nvPr>
            <p:ph type="title"/>
          </p:nvPr>
        </p:nvSpPr>
        <p:spPr>
          <a:xfrm>
            <a:off x="25101" y="76200"/>
            <a:ext cx="8229600" cy="487362"/>
          </a:xfrm>
        </p:spPr>
        <p:txBody>
          <a:bodyPr>
            <a:normAutofit fontScale="90000"/>
          </a:bodyPr>
          <a:lstStyle/>
          <a:p>
            <a:r>
              <a:rPr lang="en-US" dirty="0" smtClean="0">
                <a:effectLst>
                  <a:outerShdw blurRad="38100" dist="38100" dir="2700000" algn="tl">
                    <a:srgbClr val="000000">
                      <a:alpha val="43137"/>
                    </a:srgbClr>
                  </a:outerShdw>
                </a:effectLst>
              </a:rPr>
              <a:t>Highlights – Mr. Esposito</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875024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85800"/>
            <a:ext cx="9144000" cy="6172200"/>
          </a:xfrm>
        </p:spPr>
        <p:txBody>
          <a:bodyPr>
            <a:noAutofit/>
          </a:bodyPr>
          <a:lstStyle/>
          <a:p>
            <a:r>
              <a:rPr lang="en-US" sz="2400" b="1" dirty="0"/>
              <a:t>A – VISION 2030 FINANCE &amp; </a:t>
            </a:r>
            <a:r>
              <a:rPr lang="en-US" sz="2400" b="1" dirty="0" smtClean="0"/>
              <a:t>INFRASTRUCTURE</a:t>
            </a:r>
          </a:p>
          <a:p>
            <a:pPr lvl="1"/>
            <a:r>
              <a:rPr lang="en-US" sz="2400" dirty="0" smtClean="0"/>
              <a:t>#4 &amp; 12-14 Approval to accept the generous donations of </a:t>
            </a:r>
            <a:r>
              <a:rPr lang="en-US" dirty="0"/>
              <a:t>furniture from DonorsChoose.org for a classroom project called “Comfy </a:t>
            </a:r>
            <a:r>
              <a:rPr lang="en-US" dirty="0" smtClean="0"/>
              <a:t>Counseling;” and 30 </a:t>
            </a:r>
            <a:r>
              <a:rPr lang="en-US" dirty="0"/>
              <a:t>inch </a:t>
            </a:r>
            <a:r>
              <a:rPr lang="en-US" dirty="0" smtClean="0"/>
              <a:t>and 24 inch pedestal fans, a </a:t>
            </a:r>
            <a:r>
              <a:rPr lang="en-US" dirty="0"/>
              <a:t>basketball hoop and </a:t>
            </a:r>
            <a:r>
              <a:rPr lang="en-US" dirty="0" smtClean="0"/>
              <a:t>net, and </a:t>
            </a:r>
            <a:r>
              <a:rPr lang="en-US" dirty="0"/>
              <a:t>paint and stencils for the </a:t>
            </a:r>
            <a:r>
              <a:rPr lang="en-US" dirty="0" smtClean="0"/>
              <a:t>playground from </a:t>
            </a:r>
            <a:r>
              <a:rPr lang="en-US" dirty="0"/>
              <a:t>the Wilson School </a:t>
            </a:r>
            <a:r>
              <a:rPr lang="en-US" dirty="0" smtClean="0"/>
              <a:t>PTO, on page 2 and the Addendum.</a:t>
            </a:r>
            <a:endParaRPr lang="en-US" sz="2400" dirty="0" smtClean="0"/>
          </a:p>
          <a:p>
            <a:pPr lvl="1"/>
            <a:r>
              <a:rPr lang="en-US" sz="2400" dirty="0" smtClean="0"/>
              <a:t>#6 </a:t>
            </a:r>
            <a:r>
              <a:rPr lang="en-US" sz="2400" dirty="0"/>
              <a:t>Approval </a:t>
            </a:r>
            <a:r>
              <a:rPr lang="en-US" sz="2400" dirty="0" smtClean="0"/>
              <a:t>to accept </a:t>
            </a:r>
            <a:r>
              <a:rPr lang="en-US" sz="2400" dirty="0"/>
              <a:t>the Advanced Computer Science Competitive Grand funding for FY2019 in the amount of $</a:t>
            </a:r>
            <a:r>
              <a:rPr lang="en-US" sz="2400" dirty="0" smtClean="0"/>
              <a:t>47,900, </a:t>
            </a:r>
            <a:r>
              <a:rPr lang="en-US" sz="2400" dirty="0"/>
              <a:t>on pages </a:t>
            </a:r>
            <a:r>
              <a:rPr lang="en-US" sz="2400" dirty="0" smtClean="0"/>
              <a:t>2.</a:t>
            </a:r>
            <a:endParaRPr lang="en-US" sz="2400" dirty="0"/>
          </a:p>
          <a:p>
            <a:pPr lvl="1"/>
            <a:r>
              <a:rPr lang="en-US" sz="2400" dirty="0" smtClean="0"/>
              <a:t>#7 Approval of a resolution </a:t>
            </a:r>
            <a:r>
              <a:rPr lang="en-US" sz="2400" dirty="0" smtClean="0"/>
              <a:t>authorizing </a:t>
            </a:r>
            <a:r>
              <a:rPr lang="en-US" sz="2400" dirty="0"/>
              <a:t>the district to sell through </a:t>
            </a:r>
            <a:r>
              <a:rPr lang="en-US" sz="2400" dirty="0" err="1"/>
              <a:t>GovDeals</a:t>
            </a:r>
            <a:r>
              <a:rPr lang="en-US" sz="2400" dirty="0"/>
              <a:t> </a:t>
            </a:r>
            <a:r>
              <a:rPr lang="en-US" sz="2400" dirty="0" smtClean="0"/>
              <a:t>disposed </a:t>
            </a:r>
            <a:r>
              <a:rPr lang="en-US" sz="2400" dirty="0"/>
              <a:t>of obsolete </a:t>
            </a:r>
            <a:r>
              <a:rPr lang="en-US" sz="2400" dirty="0" smtClean="0"/>
              <a:t>textbooks and technology equipment </a:t>
            </a:r>
            <a:r>
              <a:rPr lang="en-US" sz="2400" dirty="0"/>
              <a:t>on page </a:t>
            </a:r>
            <a:r>
              <a:rPr lang="en-US" sz="2400" dirty="0" smtClean="0"/>
              <a:t>3. </a:t>
            </a:r>
          </a:p>
          <a:p>
            <a:pPr marL="393192" lvl="1" indent="0">
              <a:buNone/>
            </a:pPr>
            <a:r>
              <a:rPr lang="en-US" sz="2400" dirty="0" smtClean="0"/>
              <a:t> </a:t>
            </a:r>
          </a:p>
          <a:p>
            <a:pPr lvl="1"/>
            <a:endParaRPr lang="en-US" sz="2400" dirty="0" smtClean="0">
              <a:latin typeface="+mj-lt"/>
              <a:cs typeface="Times New Roman" panose="02020603050405020304" pitchFamily="18" charset="0"/>
            </a:endParaRPr>
          </a:p>
          <a:p>
            <a:pPr lvl="1"/>
            <a:endParaRPr lang="en-US" sz="2400" dirty="0" smtClean="0"/>
          </a:p>
          <a:p>
            <a:pPr lvl="1"/>
            <a:endParaRPr lang="en-US" sz="2400" dirty="0" smtClean="0"/>
          </a:p>
          <a:p>
            <a:pPr lvl="1"/>
            <a:endParaRPr lang="en-US" sz="2400" dirty="0"/>
          </a:p>
          <a:p>
            <a:pPr lvl="1"/>
            <a:endParaRPr lang="en-US" sz="2400" dirty="0"/>
          </a:p>
          <a:p>
            <a:pPr lvl="1"/>
            <a:endParaRPr lang="en-US" sz="2400" dirty="0" smtClean="0"/>
          </a:p>
          <a:p>
            <a:pPr lvl="1"/>
            <a:endParaRPr lang="en-US" sz="2400" dirty="0"/>
          </a:p>
          <a:p>
            <a:pPr lvl="1"/>
            <a:endParaRPr lang="en-US" sz="2400" dirty="0" smtClean="0"/>
          </a:p>
          <a:p>
            <a:pPr lvl="1"/>
            <a:endParaRPr lang="en-US" sz="2400" dirty="0" smtClean="0"/>
          </a:p>
          <a:p>
            <a:pPr lvl="1"/>
            <a:endParaRPr lang="en-US" sz="2400" dirty="0" smtClean="0"/>
          </a:p>
          <a:p>
            <a:pPr lvl="1"/>
            <a:endParaRPr lang="en-US" sz="2400" dirty="0" smtClean="0"/>
          </a:p>
          <a:p>
            <a:pPr lvl="1"/>
            <a:endParaRPr lang="en-US" sz="2400" dirty="0" smtClean="0"/>
          </a:p>
          <a:p>
            <a:pPr lvl="1"/>
            <a:endParaRPr lang="en-US" sz="2400" dirty="0" smtClean="0"/>
          </a:p>
          <a:p>
            <a:pPr lvl="1"/>
            <a:endParaRPr lang="en-US" sz="2400" dirty="0" smtClean="0"/>
          </a:p>
          <a:p>
            <a:pPr lvl="1"/>
            <a:endParaRPr lang="en-US" sz="2400" dirty="0" smtClean="0"/>
          </a:p>
          <a:p>
            <a:pPr lvl="1"/>
            <a:endParaRPr lang="en-US" sz="2400" dirty="0" smtClean="0"/>
          </a:p>
          <a:p>
            <a:endParaRPr lang="en-US" sz="2400" dirty="0"/>
          </a:p>
          <a:p>
            <a:endParaRPr lang="en-US" sz="2400" dirty="0"/>
          </a:p>
        </p:txBody>
      </p:sp>
      <p:sp>
        <p:nvSpPr>
          <p:cNvPr id="3" name="Title 2"/>
          <p:cNvSpPr>
            <a:spLocks noGrp="1"/>
          </p:cNvSpPr>
          <p:nvPr>
            <p:ph type="title"/>
          </p:nvPr>
        </p:nvSpPr>
        <p:spPr>
          <a:xfrm>
            <a:off x="457200" y="12192"/>
            <a:ext cx="8229600" cy="445008"/>
          </a:xfrm>
        </p:spPr>
        <p:txBody>
          <a:bodyPr>
            <a:noAutofit/>
          </a:bodyPr>
          <a:lstStyle/>
          <a:p>
            <a:pPr algn="ctr"/>
            <a:r>
              <a:rPr lang="en-US" sz="3200" dirty="0">
                <a:effectLst>
                  <a:outerShdw blurRad="38100" dist="38100" dir="2700000" algn="tl">
                    <a:srgbClr val="000000">
                      <a:alpha val="43137"/>
                    </a:srgbClr>
                  </a:outerShdw>
                </a:effectLst>
              </a:rPr>
              <a:t>SUPERINTENDENT’S </a:t>
            </a:r>
            <a:r>
              <a:rPr lang="en-US" sz="3200" dirty="0" smtClean="0">
                <a:effectLst>
                  <a:outerShdw blurRad="38100" dist="38100" dir="2700000" algn="tl">
                    <a:srgbClr val="000000">
                      <a:alpha val="43137"/>
                    </a:srgbClr>
                  </a:outerShdw>
                </a:effectLst>
              </a:rPr>
              <a:t>REPORT HIGHLIGHTS </a:t>
            </a:r>
            <a:endParaRPr lang="en-US"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188749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8686800" cy="6858000"/>
          </a:xfrm>
        </p:spPr>
        <p:txBody>
          <a:bodyPr>
            <a:noAutofit/>
          </a:bodyPr>
          <a:lstStyle/>
          <a:p>
            <a:r>
              <a:rPr lang="en-US" sz="2000" b="1" dirty="0" smtClean="0"/>
              <a:t>B– STUDENT ACHIEVEMENT</a:t>
            </a:r>
            <a:endParaRPr lang="en-US" sz="2000" b="1" dirty="0"/>
          </a:p>
          <a:p>
            <a:pPr lvl="1"/>
            <a:r>
              <a:rPr lang="en-US" sz="2000" dirty="0" smtClean="0"/>
              <a:t>#</a:t>
            </a:r>
            <a:r>
              <a:rPr lang="en-US" sz="2000" dirty="0"/>
              <a:t>3 Approval of </a:t>
            </a:r>
            <a:r>
              <a:rPr lang="en-US" sz="2000" dirty="0" smtClean="0"/>
              <a:t>new quarterly elective courses </a:t>
            </a:r>
            <a:r>
              <a:rPr lang="en-US" sz="2000" dirty="0"/>
              <a:t>to be offered beginning in September 2019 at the Sayreville Middle </a:t>
            </a:r>
            <a:r>
              <a:rPr lang="en-US" sz="2000" dirty="0" smtClean="0"/>
              <a:t>School, on page 6.</a:t>
            </a:r>
            <a:endParaRPr lang="en-US" sz="2000" dirty="0"/>
          </a:p>
          <a:p>
            <a:pPr lvl="1"/>
            <a:r>
              <a:rPr lang="en-US" sz="2000" dirty="0" smtClean="0"/>
              <a:t>#2 &amp; 4-7 Approval </a:t>
            </a:r>
            <a:r>
              <a:rPr lang="en-US" sz="2000" dirty="0"/>
              <a:t>of co-curricular </a:t>
            </a:r>
            <a:r>
              <a:rPr lang="en-US" sz="2000" dirty="0" smtClean="0"/>
              <a:t>activities</a:t>
            </a:r>
            <a:r>
              <a:rPr lang="en-US" sz="2000" dirty="0"/>
              <a:t>, </a:t>
            </a:r>
            <a:r>
              <a:rPr lang="en-US" sz="2000" dirty="0" smtClean="0"/>
              <a:t>including </a:t>
            </a:r>
            <a:r>
              <a:rPr lang="en-US" sz="2000" dirty="0"/>
              <a:t>but not </a:t>
            </a:r>
            <a:r>
              <a:rPr lang="en-US" sz="2000" dirty="0" smtClean="0"/>
              <a:t>limited </a:t>
            </a:r>
            <a:r>
              <a:rPr lang="en-US" sz="2000" dirty="0"/>
              <a:t>to the below on </a:t>
            </a:r>
            <a:r>
              <a:rPr lang="en-US" sz="2000" dirty="0" smtClean="0"/>
              <a:t>page 6. </a:t>
            </a:r>
            <a:endParaRPr lang="en-US" sz="2000" dirty="0"/>
          </a:p>
          <a:p>
            <a:pPr lvl="2"/>
            <a:r>
              <a:rPr lang="en-US" sz="2000" dirty="0"/>
              <a:t>Sayreville Credit Completion Summer School Program at the Middle School from July 8, 2019 through August 15, </a:t>
            </a:r>
            <a:r>
              <a:rPr lang="en-US" sz="2000" dirty="0" smtClean="0"/>
              <a:t>2019.</a:t>
            </a:r>
          </a:p>
          <a:p>
            <a:pPr lvl="2"/>
            <a:r>
              <a:rPr lang="en-US" sz="2000" dirty="0" smtClean="0"/>
              <a:t>Summer </a:t>
            </a:r>
            <a:r>
              <a:rPr lang="en-US" sz="2000" dirty="0"/>
              <a:t>Enrichment Program at </a:t>
            </a:r>
            <a:r>
              <a:rPr lang="en-US" sz="2000" dirty="0" err="1"/>
              <a:t>Samsel</a:t>
            </a:r>
            <a:r>
              <a:rPr lang="en-US" sz="2000" dirty="0"/>
              <a:t> Upper Elementary School from July 1, 2019 </a:t>
            </a:r>
            <a:r>
              <a:rPr lang="en-US" sz="2000" dirty="0" smtClean="0"/>
              <a:t>through </a:t>
            </a:r>
            <a:r>
              <a:rPr lang="en-US" sz="2000" dirty="0"/>
              <a:t>August 9, </a:t>
            </a:r>
            <a:r>
              <a:rPr lang="en-US" sz="2000" dirty="0" smtClean="0"/>
              <a:t>2019.</a:t>
            </a:r>
          </a:p>
          <a:p>
            <a:pPr lvl="2"/>
            <a:r>
              <a:rPr lang="en-US" sz="2000" dirty="0"/>
              <a:t>Camp XL Extended School Year Integrated Summer Program at </a:t>
            </a:r>
            <a:r>
              <a:rPr lang="en-US" sz="2000" dirty="0" err="1"/>
              <a:t>Samsel</a:t>
            </a:r>
            <a:r>
              <a:rPr lang="en-US" sz="2000" dirty="0"/>
              <a:t> Upper Elementary School from July 8, 2019 to August 8, </a:t>
            </a:r>
            <a:r>
              <a:rPr lang="en-US" sz="2000" dirty="0" smtClean="0"/>
              <a:t>2019.</a:t>
            </a:r>
            <a:endParaRPr lang="en-US" sz="2000" dirty="0" smtClean="0"/>
          </a:p>
          <a:p>
            <a:pPr lvl="2"/>
            <a:r>
              <a:rPr lang="en-US" sz="2000" dirty="0"/>
              <a:t>A</a:t>
            </a:r>
            <a:r>
              <a:rPr lang="en-US" sz="2000" dirty="0" smtClean="0"/>
              <a:t>ttendance </a:t>
            </a:r>
            <a:r>
              <a:rPr lang="en-US" sz="2000" dirty="0"/>
              <a:t>of the </a:t>
            </a:r>
            <a:r>
              <a:rPr lang="en-US" sz="2000" dirty="0" smtClean="0"/>
              <a:t>SWMHS Boys </a:t>
            </a:r>
            <a:r>
              <a:rPr lang="en-US" sz="2000" dirty="0"/>
              <a:t>and girls Cross Country Teams at the Disney Cross Country Classic at the ESPN </a:t>
            </a:r>
            <a:r>
              <a:rPr lang="en-US" sz="2000" dirty="0" smtClean="0"/>
              <a:t>Wide </a:t>
            </a:r>
            <a:r>
              <a:rPr lang="en-US" sz="2000" dirty="0"/>
              <a:t>World of Sports Complex in Orlando, Florida from October 2 – October 6, </a:t>
            </a:r>
            <a:r>
              <a:rPr lang="en-US" sz="2000" dirty="0" smtClean="0"/>
              <a:t>2019.</a:t>
            </a:r>
            <a:endParaRPr lang="en-US" sz="2000" dirty="0"/>
          </a:p>
        </p:txBody>
      </p:sp>
    </p:spTree>
    <p:extLst>
      <p:ext uri="{BB962C8B-B14F-4D97-AF65-F5344CB8AC3E}">
        <p14:creationId xmlns:p14="http://schemas.microsoft.com/office/powerpoint/2010/main" val="35500107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4000" cy="5715000"/>
          </a:xfrm>
        </p:spPr>
        <p:txBody>
          <a:bodyPr>
            <a:normAutofit/>
          </a:bodyPr>
          <a:lstStyle/>
          <a:p>
            <a:r>
              <a:rPr lang="en-US" sz="2800" dirty="0" smtClean="0"/>
              <a:t>#2 Approval the revised </a:t>
            </a:r>
            <a:r>
              <a:rPr lang="en-US" sz="2800" dirty="0"/>
              <a:t>District School Calendar </a:t>
            </a:r>
            <a:r>
              <a:rPr lang="en-US" sz="2800" dirty="0" smtClean="0"/>
              <a:t>for </a:t>
            </a:r>
            <a:r>
              <a:rPr lang="en-US" sz="2800" dirty="0"/>
              <a:t>the 2019-2020 school year, </a:t>
            </a:r>
            <a:r>
              <a:rPr lang="en-US" sz="2800" dirty="0" smtClean="0"/>
              <a:t>on page 8.</a:t>
            </a:r>
          </a:p>
          <a:p>
            <a:r>
              <a:rPr lang="en-US" sz="2800" dirty="0" smtClean="0"/>
              <a:t>#3 </a:t>
            </a:r>
            <a:r>
              <a:rPr lang="en-US" sz="2800" dirty="0"/>
              <a:t>Approval of the </a:t>
            </a:r>
            <a:r>
              <a:rPr lang="en-US" sz="2800" dirty="0" smtClean="0"/>
              <a:t>revised job </a:t>
            </a:r>
            <a:r>
              <a:rPr lang="en-US" sz="2800" dirty="0"/>
              <a:t>description for High School Principal, </a:t>
            </a:r>
            <a:r>
              <a:rPr lang="en-US" sz="2800" dirty="0" smtClean="0"/>
              <a:t>on </a:t>
            </a:r>
            <a:r>
              <a:rPr lang="en-US" sz="2800" dirty="0"/>
              <a:t>page </a:t>
            </a:r>
            <a:r>
              <a:rPr lang="en-US" sz="2800" dirty="0" smtClean="0"/>
              <a:t>8.</a:t>
            </a:r>
            <a:endParaRPr lang="en-US" sz="2800" dirty="0"/>
          </a:p>
          <a:p>
            <a:r>
              <a:rPr lang="en-US" sz="2800" dirty="0" smtClean="0"/>
              <a:t>#4 Approval of agreements between the SBOE and SEA settling Unfair Labor </a:t>
            </a:r>
            <a:r>
              <a:rPr lang="en-US" sz="2800" dirty="0"/>
              <a:t>Practice Complaints </a:t>
            </a:r>
            <a:r>
              <a:rPr lang="en-US" sz="2800" strike="sngStrike" dirty="0"/>
              <a:t>CO-2019-076</a:t>
            </a:r>
            <a:r>
              <a:rPr lang="en-US" sz="2800" dirty="0"/>
              <a:t> and </a:t>
            </a:r>
            <a:r>
              <a:rPr lang="en-US" sz="2800" dirty="0" smtClean="0"/>
              <a:t>CO-2019-169, on the Addendum. </a:t>
            </a:r>
            <a:endParaRPr lang="en-US" sz="2800" b="1" u="sng" dirty="0" smtClean="0"/>
          </a:p>
          <a:p>
            <a:pPr lvl="1"/>
            <a:endParaRPr lang="en-US" sz="2800" dirty="0"/>
          </a:p>
          <a:p>
            <a:pPr lvl="1"/>
            <a:endParaRPr lang="en-US" sz="2800" dirty="0"/>
          </a:p>
          <a:p>
            <a:pPr marL="137160" indent="0">
              <a:buNone/>
            </a:pPr>
            <a:endParaRPr lang="en-US" sz="2800" dirty="0"/>
          </a:p>
        </p:txBody>
      </p:sp>
      <p:sp>
        <p:nvSpPr>
          <p:cNvPr id="3" name="Title 2"/>
          <p:cNvSpPr>
            <a:spLocks noGrp="1"/>
          </p:cNvSpPr>
          <p:nvPr>
            <p:ph type="title"/>
          </p:nvPr>
        </p:nvSpPr>
        <p:spPr>
          <a:xfrm>
            <a:off x="16565" y="268357"/>
            <a:ext cx="8229600" cy="762000"/>
          </a:xfrm>
        </p:spPr>
        <p:txBody>
          <a:bodyPr>
            <a:noAutofit/>
          </a:bodyPr>
          <a:lstStyle/>
          <a:p>
            <a:r>
              <a:rPr lang="en-US" sz="3600" dirty="0">
                <a:solidFill>
                  <a:schemeClr val="tx1"/>
                </a:solidFill>
                <a:effectLst/>
              </a:rPr>
              <a:t>C – VISION 2030 Governance</a:t>
            </a:r>
            <a:br>
              <a:rPr lang="en-US" sz="3600" dirty="0">
                <a:solidFill>
                  <a:schemeClr val="tx1"/>
                </a:solidFill>
                <a:effectLst/>
              </a:rPr>
            </a:br>
            <a:endParaRPr lang="en-US" sz="3600" dirty="0">
              <a:solidFill>
                <a:schemeClr val="tx1"/>
              </a:solidFill>
              <a:effectLst/>
            </a:endParaRPr>
          </a:p>
        </p:txBody>
      </p:sp>
    </p:spTree>
    <p:extLst>
      <p:ext uri="{BB962C8B-B14F-4D97-AF65-F5344CB8AC3E}">
        <p14:creationId xmlns:p14="http://schemas.microsoft.com/office/powerpoint/2010/main" val="30173522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220200" cy="6858000"/>
          </a:xfrm>
        </p:spPr>
        <p:txBody>
          <a:bodyPr>
            <a:noAutofit/>
          </a:bodyPr>
          <a:lstStyle/>
          <a:p>
            <a:pPr marL="109728" indent="0">
              <a:buNone/>
            </a:pPr>
            <a:r>
              <a:rPr lang="en-US" sz="3200" b="1" dirty="0" smtClean="0"/>
              <a:t>D– </a:t>
            </a:r>
            <a:r>
              <a:rPr lang="en-US" sz="3200" b="1" dirty="0"/>
              <a:t>VISION 2030 </a:t>
            </a:r>
            <a:r>
              <a:rPr lang="en-US" sz="3200" b="1" dirty="0" smtClean="0"/>
              <a:t>PERSONNEL</a:t>
            </a:r>
          </a:p>
          <a:p>
            <a:pPr lvl="1"/>
            <a:r>
              <a:rPr lang="en-US" sz="3200" dirty="0"/>
              <a:t>#</a:t>
            </a:r>
            <a:r>
              <a:rPr lang="en-US" sz="3200" dirty="0" smtClean="0"/>
              <a:t>1 Acceptance </a:t>
            </a:r>
            <a:r>
              <a:rPr lang="en-US" sz="3200" dirty="0"/>
              <a:t>of the </a:t>
            </a:r>
            <a:r>
              <a:rPr lang="en-US" sz="3200" dirty="0" smtClean="0"/>
              <a:t>retirement </a:t>
            </a:r>
            <a:r>
              <a:rPr lang="en-US" sz="3200" dirty="0"/>
              <a:t>of </a:t>
            </a:r>
            <a:r>
              <a:rPr lang="en-US" sz="3200" dirty="0" smtClean="0"/>
              <a:t>Ann Cosentino, Assistant Cook at </a:t>
            </a:r>
            <a:r>
              <a:rPr lang="en-US" sz="3200" dirty="0"/>
              <a:t>the </a:t>
            </a:r>
            <a:r>
              <a:rPr lang="en-US" sz="3200" dirty="0" smtClean="0"/>
              <a:t>SWMHS, </a:t>
            </a:r>
            <a:r>
              <a:rPr lang="en-US" sz="3200" dirty="0"/>
              <a:t>effective </a:t>
            </a:r>
            <a:r>
              <a:rPr lang="en-US" sz="3200" dirty="0" smtClean="0"/>
              <a:t>May </a:t>
            </a:r>
            <a:r>
              <a:rPr lang="en-US" sz="3200" dirty="0"/>
              <a:t>1, </a:t>
            </a:r>
            <a:r>
              <a:rPr lang="en-US" sz="3200" dirty="0" smtClean="0"/>
              <a:t>2019 </a:t>
            </a:r>
            <a:r>
              <a:rPr lang="en-US" sz="3200" dirty="0"/>
              <a:t>on </a:t>
            </a:r>
            <a:r>
              <a:rPr lang="en-US" sz="3200" dirty="0" smtClean="0"/>
              <a:t>page 8. </a:t>
            </a:r>
            <a:endParaRPr lang="en-US" sz="3200" dirty="0"/>
          </a:p>
          <a:p>
            <a:pPr lvl="1"/>
            <a:r>
              <a:rPr lang="en-US" sz="3200" dirty="0" smtClean="0"/>
              <a:t>#7 Approval </a:t>
            </a:r>
            <a:r>
              <a:rPr lang="en-US" sz="3200" dirty="0"/>
              <a:t>to appoint </a:t>
            </a:r>
            <a:r>
              <a:rPr lang="en-US" sz="3200" dirty="0" smtClean="0"/>
              <a:t>a new paraprofessional in the Project Before preschool program for </a:t>
            </a:r>
            <a:r>
              <a:rPr lang="en-US" sz="3200" dirty="0"/>
              <a:t>the </a:t>
            </a:r>
            <a:r>
              <a:rPr lang="en-US" sz="3200" dirty="0" smtClean="0"/>
              <a:t>2018-19 </a:t>
            </a:r>
            <a:r>
              <a:rPr lang="en-US" sz="3200" dirty="0"/>
              <a:t>school year on </a:t>
            </a:r>
            <a:r>
              <a:rPr lang="en-US" sz="3200" dirty="0" smtClean="0"/>
              <a:t>pages 9-10.</a:t>
            </a:r>
            <a:endParaRPr lang="en-US" sz="3200" dirty="0" smtClean="0"/>
          </a:p>
          <a:p>
            <a:pPr lvl="1"/>
            <a:r>
              <a:rPr lang="en-US" sz="3200" dirty="0" smtClean="0"/>
              <a:t>#8-9 Appointment of teachers to work in the Reach for the Stars Academy and to write curriculum during the 2018-19 school year on page 11.</a:t>
            </a:r>
          </a:p>
          <a:p>
            <a:pPr marL="393192" lvl="1" indent="0">
              <a:buNone/>
            </a:pPr>
            <a:r>
              <a:rPr lang="en-US" sz="2400" dirty="0" smtClean="0"/>
              <a:t> </a:t>
            </a:r>
          </a:p>
          <a:p>
            <a:pPr lvl="1"/>
            <a:endParaRPr lang="en-US" sz="2400" dirty="0" smtClean="0"/>
          </a:p>
          <a:p>
            <a:pPr lvl="1"/>
            <a:endParaRPr lang="en-US" sz="2400" dirty="0" smtClean="0"/>
          </a:p>
          <a:p>
            <a:pPr lvl="1"/>
            <a:endParaRPr lang="en-US" sz="2400" dirty="0" smtClean="0"/>
          </a:p>
        </p:txBody>
      </p:sp>
    </p:spTree>
    <p:extLst>
      <p:ext uri="{BB962C8B-B14F-4D97-AF65-F5344CB8AC3E}">
        <p14:creationId xmlns:p14="http://schemas.microsoft.com/office/powerpoint/2010/main" val="3357350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562" y="0"/>
            <a:ext cx="7772400" cy="1829761"/>
          </a:xfrm>
        </p:spPr>
        <p:txBody>
          <a:bodyPr>
            <a:normAutofit/>
          </a:bodyPr>
          <a:lstStyle/>
          <a:p>
            <a:pPr algn="ctr"/>
            <a:r>
              <a:rPr lang="en-US" dirty="0">
                <a:effectLst>
                  <a:outerShdw blurRad="38100" dist="38100" dir="2700000" algn="tl">
                    <a:srgbClr val="000000">
                      <a:alpha val="43137"/>
                    </a:srgbClr>
                  </a:outerShdw>
                </a:effectLst>
              </a:rPr>
              <a:t>PUBLIC PARTICIPATION (AGENDA ITEMS ONLY</a:t>
            </a:r>
            <a:r>
              <a:rPr lang="en-US" dirty="0" smtClean="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p:txBody>
      </p:sp>
      <p:sp>
        <p:nvSpPr>
          <p:cNvPr id="6" name="Subtitle 5"/>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473619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effectLst>
                  <a:outerShdw blurRad="38100" dist="38100" dir="2700000" algn="tl">
                    <a:srgbClr val="000000">
                      <a:alpha val="43137"/>
                    </a:srgbClr>
                  </a:outerShdw>
                </a:effectLst>
              </a:rPr>
              <a:t>SUPERINTENDENT’S REPORT </a:t>
            </a:r>
            <a:r>
              <a:rPr lang="en-US" dirty="0" smtClean="0">
                <a:effectLst>
                  <a:outerShdw blurRad="38100" dist="38100" dir="2700000" algn="tl">
                    <a:srgbClr val="000000">
                      <a:alpha val="43137"/>
                    </a:srgbClr>
                  </a:outerShdw>
                </a:effectLst>
              </a:rPr>
              <a:t>APPROVAL</a:t>
            </a:r>
            <a:endParaRPr lang="en-US" dirty="0"/>
          </a:p>
        </p:txBody>
      </p:sp>
      <p:sp>
        <p:nvSpPr>
          <p:cNvPr id="5" name="Content Placeholder 1"/>
          <p:cNvSpPr>
            <a:spLocks noGrp="1"/>
          </p:cNvSpPr>
          <p:nvPr>
            <p:ph idx="1"/>
          </p:nvPr>
        </p:nvSpPr>
        <p:spPr/>
        <p:txBody>
          <a:bodyPr/>
          <a:lstStyle/>
          <a:p>
            <a:r>
              <a:rPr lang="en-US" b="1" dirty="0"/>
              <a:t>A – VISION 2030 FINANCE AND INFRASTRUCTURE</a:t>
            </a:r>
            <a:endParaRPr lang="en-US" dirty="0"/>
          </a:p>
          <a:p>
            <a:r>
              <a:rPr lang="en-US" b="1" dirty="0"/>
              <a:t> </a:t>
            </a:r>
            <a:r>
              <a:rPr lang="en-US" b="1" dirty="0" smtClean="0"/>
              <a:t>B </a:t>
            </a:r>
            <a:r>
              <a:rPr lang="en-US" b="1" dirty="0"/>
              <a:t>– VISION 2030 STUDENT ACHIEVEMENT</a:t>
            </a:r>
            <a:endParaRPr lang="en-US" dirty="0"/>
          </a:p>
          <a:p>
            <a:r>
              <a:rPr lang="en-US" b="1" dirty="0"/>
              <a:t> C</a:t>
            </a:r>
            <a:r>
              <a:rPr lang="en-US" b="1" dirty="0" smtClean="0"/>
              <a:t> </a:t>
            </a:r>
            <a:r>
              <a:rPr lang="en-US" b="1" dirty="0"/>
              <a:t>– VISION 2030 GOVERNANCE</a:t>
            </a:r>
            <a:endParaRPr lang="en-US" dirty="0"/>
          </a:p>
          <a:p>
            <a:r>
              <a:rPr lang="en-US" b="1" dirty="0"/>
              <a:t> </a:t>
            </a:r>
            <a:r>
              <a:rPr lang="en-US" b="1" dirty="0" smtClean="0"/>
              <a:t>D </a:t>
            </a:r>
            <a:r>
              <a:rPr lang="en-US" b="1" dirty="0"/>
              <a:t>– VISION 2030 PERSONNEL</a:t>
            </a:r>
            <a:endParaRPr lang="en-US" dirty="0"/>
          </a:p>
          <a:p>
            <a:endParaRPr lang="en-US" dirty="0"/>
          </a:p>
        </p:txBody>
      </p:sp>
    </p:spTree>
    <p:extLst>
      <p:ext uri="{BB962C8B-B14F-4D97-AF65-F5344CB8AC3E}">
        <p14:creationId xmlns:p14="http://schemas.microsoft.com/office/powerpoint/2010/main" val="601211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effectLst/>
              </a:rPr>
              <a:t>DELEGATE TO THE NEW JERSEY SCHOOL BOARDS ASSOCIATION</a:t>
            </a:r>
            <a:endParaRPr lang="en-US" dirty="0"/>
          </a:p>
        </p:txBody>
      </p:sp>
      <p:sp>
        <p:nvSpPr>
          <p:cNvPr id="3" name="Subtitle 2"/>
          <p:cNvSpPr>
            <a:spLocks noGrp="1"/>
          </p:cNvSpPr>
          <p:nvPr>
            <p:ph type="subTitle" idx="1"/>
          </p:nvPr>
        </p:nvSpPr>
        <p:spPr>
          <a:xfrm>
            <a:off x="533400" y="4038600"/>
            <a:ext cx="7772400" cy="1199704"/>
          </a:xfrm>
        </p:spPr>
        <p:txBody>
          <a:bodyPr>
            <a:normAutofit/>
          </a:bodyPr>
          <a:lstStyle/>
          <a:p>
            <a:r>
              <a:rPr lang="en-US" sz="3200" dirty="0" smtClean="0"/>
              <a:t>Mr. Ciak</a:t>
            </a:r>
            <a:endParaRPr lang="en-US" sz="3200" dirty="0"/>
          </a:p>
        </p:txBody>
      </p:sp>
    </p:spTree>
    <p:extLst>
      <p:ext uri="{BB962C8B-B14F-4D97-AF65-F5344CB8AC3E}">
        <p14:creationId xmlns:p14="http://schemas.microsoft.com/office/powerpoint/2010/main" val="25363762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effectLst/>
              </a:rPr>
              <a:t>COMMITTEE REPORTS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284805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pPr algn="ctr"/>
            <a:r>
              <a:rPr lang="en-US" dirty="0">
                <a:effectLst>
                  <a:outerShdw blurRad="38100" dist="38100" dir="2700000" algn="tl">
                    <a:srgbClr val="000000">
                      <a:alpha val="43137"/>
                    </a:srgbClr>
                  </a:outerShdw>
                </a:effectLst>
              </a:rPr>
              <a:t>CALL TO ORDER</a:t>
            </a:r>
          </a:p>
        </p:txBody>
      </p:sp>
      <p:sp>
        <p:nvSpPr>
          <p:cNvPr id="4" name="Subtitle 3"/>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789771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76200"/>
            <a:ext cx="7772400" cy="1829761"/>
          </a:xfrm>
        </p:spPr>
        <p:txBody>
          <a:bodyPr/>
          <a:lstStyle/>
          <a:p>
            <a:r>
              <a:rPr lang="en-US" dirty="0" smtClean="0">
                <a:effectLst/>
              </a:rPr>
              <a:t>BOARD DISCUSSION</a:t>
            </a:r>
            <a:endParaRPr lang="en-US" dirty="0"/>
          </a:p>
        </p:txBody>
      </p:sp>
      <p:sp>
        <p:nvSpPr>
          <p:cNvPr id="2" name="Subtitle 1"/>
          <p:cNvSpPr>
            <a:spLocks noGrp="1"/>
          </p:cNvSpPr>
          <p:nvPr>
            <p:ph type="subTitle" idx="1"/>
          </p:nvPr>
        </p:nvSpPr>
        <p:spPr>
          <a:xfrm>
            <a:off x="0" y="2743200"/>
            <a:ext cx="8458200" cy="1199704"/>
          </a:xfrm>
        </p:spPr>
        <p:txBody>
          <a:bodyPr>
            <a:noAutofit/>
          </a:bodyPr>
          <a:lstStyle/>
          <a:p>
            <a:pPr lvl="1"/>
            <a:r>
              <a:rPr lang="en-US" sz="2800" dirty="0" smtClean="0"/>
              <a:t>Share one thing that you would change about the Sayreville Public Schools and why.</a:t>
            </a:r>
            <a:endParaRPr lang="en-US" sz="2800" dirty="0"/>
          </a:p>
          <a:p>
            <a:endParaRPr lang="en-US" sz="2800" dirty="0"/>
          </a:p>
        </p:txBody>
      </p:sp>
    </p:spTree>
    <p:extLst>
      <p:ext uri="{BB962C8B-B14F-4D97-AF65-F5344CB8AC3E}">
        <p14:creationId xmlns:p14="http://schemas.microsoft.com/office/powerpoint/2010/main" val="34683387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562" y="0"/>
            <a:ext cx="7772400" cy="1829761"/>
          </a:xfrm>
        </p:spPr>
        <p:txBody>
          <a:bodyPr>
            <a:normAutofit/>
          </a:bodyPr>
          <a:lstStyle/>
          <a:p>
            <a:pPr algn="ctr"/>
            <a:r>
              <a:rPr lang="en-US" dirty="0">
                <a:effectLst>
                  <a:outerShdw blurRad="38100" dist="38100" dir="2700000" algn="tl">
                    <a:srgbClr val="000000">
                      <a:alpha val="43137"/>
                    </a:srgbClr>
                  </a:outerShdw>
                </a:effectLst>
              </a:rPr>
              <a:t>PUBLIC </a:t>
            </a:r>
            <a:r>
              <a:rPr lang="en-US" dirty="0" smtClean="0">
                <a:effectLst>
                  <a:outerShdw blurRad="38100" dist="38100" dir="2700000" algn="tl">
                    <a:srgbClr val="000000">
                      <a:alpha val="43137"/>
                    </a:srgbClr>
                  </a:outerShdw>
                </a:effectLst>
              </a:rPr>
              <a:t>PARTICIPATION</a:t>
            </a:r>
            <a:endParaRPr lang="en-US" dirty="0">
              <a:effectLst>
                <a:outerShdw blurRad="38100" dist="38100" dir="2700000" algn="tl">
                  <a:srgbClr val="000000">
                    <a:alpha val="43137"/>
                  </a:srgbClr>
                </a:outerShdw>
              </a:effectLst>
            </a:endParaRPr>
          </a:p>
        </p:txBody>
      </p:sp>
      <p:sp>
        <p:nvSpPr>
          <p:cNvPr id="6" name="Subtitle 5"/>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6647700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981200"/>
            <a:ext cx="7772400" cy="1067762"/>
          </a:xfrm>
        </p:spPr>
        <p:txBody>
          <a:bodyPr/>
          <a:lstStyle/>
          <a:p>
            <a:pPr algn="ctr"/>
            <a:r>
              <a:rPr lang="en-US" dirty="0" smtClean="0"/>
              <a:t>Upcoming Meeting Dates</a:t>
            </a:r>
            <a:endParaRPr lang="en-US" dirty="0"/>
          </a:p>
        </p:txBody>
      </p:sp>
      <p:sp>
        <p:nvSpPr>
          <p:cNvPr id="3" name="Subtitle 2"/>
          <p:cNvSpPr>
            <a:spLocks noGrp="1"/>
          </p:cNvSpPr>
          <p:nvPr>
            <p:ph type="subTitle" idx="1"/>
          </p:nvPr>
        </p:nvSpPr>
        <p:spPr>
          <a:xfrm>
            <a:off x="152400" y="3200400"/>
            <a:ext cx="8229600" cy="2514600"/>
          </a:xfrm>
        </p:spPr>
        <p:txBody>
          <a:bodyPr>
            <a:normAutofit/>
          </a:bodyPr>
          <a:lstStyle/>
          <a:p>
            <a:pPr marL="457200" lvl="0" indent="-457200" algn="l">
              <a:buFont typeface="Arial" panose="020B0604020202020204" pitchFamily="34" charset="0"/>
              <a:buChar char="•"/>
            </a:pPr>
            <a:r>
              <a:rPr lang="en-US" dirty="0" smtClean="0"/>
              <a:t>Tuesday</a:t>
            </a:r>
            <a:r>
              <a:rPr lang="en-US" dirty="0"/>
              <a:t>, </a:t>
            </a:r>
            <a:r>
              <a:rPr lang="en-US" dirty="0" smtClean="0"/>
              <a:t>March 19, 2019</a:t>
            </a:r>
          </a:p>
          <a:p>
            <a:pPr marL="457200" indent="-457200" algn="l">
              <a:buFont typeface="Arial" panose="020B0604020202020204" pitchFamily="34" charset="0"/>
              <a:buChar char="•"/>
            </a:pPr>
            <a:r>
              <a:rPr lang="en-US" dirty="0" smtClean="0"/>
              <a:t>Tuesday</a:t>
            </a:r>
            <a:r>
              <a:rPr lang="en-US" dirty="0"/>
              <a:t>, </a:t>
            </a:r>
            <a:r>
              <a:rPr lang="en-US" dirty="0" smtClean="0"/>
              <a:t>April 9, 2019</a:t>
            </a:r>
            <a:endParaRPr lang="en-US" dirty="0"/>
          </a:p>
          <a:p>
            <a:pPr marL="457200" lvl="0" indent="-457200" algn="l">
              <a:buFont typeface="Arial" panose="020B0604020202020204" pitchFamily="34" charset="0"/>
              <a:buChar char="•"/>
            </a:pPr>
            <a:endParaRPr lang="en-US" dirty="0"/>
          </a:p>
          <a:p>
            <a:pPr marL="457200" indent="-457200" algn="l">
              <a:buFont typeface="Wingdings" panose="05000000000000000000" pitchFamily="2" charset="2"/>
              <a:buChar char="Ø"/>
            </a:pPr>
            <a:endParaRPr lang="en-US" dirty="0"/>
          </a:p>
          <a:p>
            <a:pPr marL="457200" indent="-457200" algn="l">
              <a:buFont typeface="Wingdings" panose="05000000000000000000" pitchFamily="2" charset="2"/>
              <a:buChar char="Ø"/>
            </a:pPr>
            <a:endParaRPr lang="en-US" dirty="0"/>
          </a:p>
          <a:p>
            <a:pPr marL="457200" indent="-457200" algn="l">
              <a:buFont typeface="Wingdings" panose="05000000000000000000" pitchFamily="2" charset="2"/>
              <a:buChar char="Ø"/>
            </a:pPr>
            <a:endParaRPr lang="en-US" dirty="0"/>
          </a:p>
          <a:p>
            <a:pPr marL="457200" indent="-457200" algn="l">
              <a:buFont typeface="Wingdings" panose="05000000000000000000" pitchFamily="2" charset="2"/>
              <a:buChar char="Ø"/>
            </a:pPr>
            <a:endParaRPr lang="en-US" sz="2800" dirty="0"/>
          </a:p>
          <a:p>
            <a:pPr marL="457200" lvl="0" indent="-457200" algn="l">
              <a:buFont typeface="Wingdings" panose="05000000000000000000" pitchFamily="2" charset="2"/>
              <a:buChar char="Ø"/>
            </a:pPr>
            <a:endParaRPr lang="en-US" sz="2800" dirty="0" smtClean="0"/>
          </a:p>
          <a:p>
            <a:pPr marL="457200" lvl="0" indent="-457200" algn="l">
              <a:buFont typeface="Wingdings" panose="05000000000000000000" pitchFamily="2" charset="2"/>
              <a:buChar char="Ø"/>
            </a:pPr>
            <a:endParaRPr lang="en-US" dirty="0"/>
          </a:p>
          <a:p>
            <a:pPr marL="457200" lvl="0" indent="-457200" algn="l">
              <a:buFont typeface="Wingdings" panose="05000000000000000000" pitchFamily="2" charset="2"/>
              <a:buChar char="Ø"/>
            </a:pPr>
            <a:endParaRPr lang="en-US" dirty="0"/>
          </a:p>
          <a:p>
            <a:pPr lvl="0" algn="l"/>
            <a:endParaRPr lang="en-US" dirty="0"/>
          </a:p>
        </p:txBody>
      </p:sp>
      <p:pic>
        <p:nvPicPr>
          <p:cNvPr id="6" name="Picture 5"/>
          <p:cNvPicPr/>
          <p:nvPr/>
        </p:nvPicPr>
        <p:blipFill>
          <a:blip r:embed="rId3">
            <a:extLst>
              <a:ext uri="{28A0092B-C50C-407E-A947-70E740481C1C}">
                <a14:useLocalDpi xmlns:a14="http://schemas.microsoft.com/office/drawing/2010/main" val="0"/>
              </a:ext>
            </a:extLst>
          </a:blip>
          <a:stretch>
            <a:fillRect/>
          </a:stretch>
        </p:blipFill>
        <p:spPr>
          <a:xfrm>
            <a:off x="152400" y="86138"/>
            <a:ext cx="8763000" cy="2199862"/>
          </a:xfrm>
          <a:prstGeom prst="rect">
            <a:avLst/>
          </a:prstGeom>
        </p:spPr>
      </p:pic>
    </p:spTree>
    <p:extLst>
      <p:ext uri="{BB962C8B-B14F-4D97-AF65-F5344CB8AC3E}">
        <p14:creationId xmlns:p14="http://schemas.microsoft.com/office/powerpoint/2010/main" val="42104794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pPr algn="ctr"/>
            <a:r>
              <a:rPr lang="en-US" dirty="0">
                <a:effectLst>
                  <a:outerShdw blurRad="38100" dist="38100" dir="2700000" algn="tl">
                    <a:srgbClr val="000000">
                      <a:alpha val="43137"/>
                    </a:srgbClr>
                  </a:outerShdw>
                </a:effectLst>
              </a:rPr>
              <a:t>PLEDGE TO THE FLAG</a:t>
            </a:r>
          </a:p>
        </p:txBody>
      </p:sp>
      <p:sp>
        <p:nvSpPr>
          <p:cNvPr id="4" name="Subtitle 3"/>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75440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295400"/>
            <a:ext cx="8229600" cy="4724400"/>
          </a:xfrm>
        </p:spPr>
        <p:txBody>
          <a:bodyPr>
            <a:normAutofit/>
          </a:bodyPr>
          <a:lstStyle/>
          <a:p>
            <a:pPr marL="109728" indent="0">
              <a:buNone/>
            </a:pPr>
            <a:r>
              <a:rPr lang="en-US" dirty="0"/>
              <a:t>Take notice this public meeting of the Sayreville Board of Education was e-mailed to The Home News Tribune and the Star Ledger in accordance with Chapter 231, Public Law 1975.  Further in accordance with N.J.S.A. 10:4-6 to 10:4-21, a copy of this notice was posted outside the Board Secretary's Office and a copy was also filed with the Clerk of the Borough of Sayreville.</a:t>
            </a:r>
          </a:p>
        </p:txBody>
      </p:sp>
      <p:sp>
        <p:nvSpPr>
          <p:cNvPr id="6" name="Title 5"/>
          <p:cNvSpPr>
            <a:spLocks noGrp="1"/>
          </p:cNvSpPr>
          <p:nvPr>
            <p:ph type="title"/>
          </p:nvPr>
        </p:nvSpPr>
        <p:spPr/>
        <p:txBody>
          <a:bodyPr/>
          <a:lstStyle/>
          <a:p>
            <a:pPr algn="ctr"/>
            <a:r>
              <a:rPr lang="en-US" dirty="0">
                <a:effectLst>
                  <a:outerShdw blurRad="38100" dist="38100" dir="2700000" algn="tl">
                    <a:srgbClr val="000000">
                      <a:alpha val="43137"/>
                    </a:srgbClr>
                  </a:outerShdw>
                </a:effectLst>
              </a:rPr>
              <a:t>PUBLIC NOTICE</a:t>
            </a:r>
          </a:p>
        </p:txBody>
      </p:sp>
    </p:spTree>
    <p:extLst>
      <p:ext uri="{BB962C8B-B14F-4D97-AF65-F5344CB8AC3E}">
        <p14:creationId xmlns:p14="http://schemas.microsoft.com/office/powerpoint/2010/main" val="2098143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en-US" dirty="0">
                <a:effectLst>
                  <a:outerShdw blurRad="38100" dist="38100" dir="2700000" algn="tl">
                    <a:srgbClr val="000000">
                      <a:alpha val="43137"/>
                    </a:srgbClr>
                  </a:outerShdw>
                </a:effectLst>
              </a:rPr>
              <a:t>ROLL CALL</a:t>
            </a: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72754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8106" y="0"/>
            <a:ext cx="8923506" cy="1829761"/>
          </a:xfrm>
        </p:spPr>
        <p:txBody>
          <a:bodyPr/>
          <a:lstStyle/>
          <a:p>
            <a:pPr algn="l"/>
            <a:r>
              <a:rPr lang="en-US" dirty="0" smtClean="0"/>
              <a:t>STUDENT COUNCIL REPORT</a:t>
            </a:r>
            <a:endParaRPr lang="en-US" dirty="0"/>
          </a:p>
        </p:txBody>
      </p:sp>
      <p:sp>
        <p:nvSpPr>
          <p:cNvPr id="4" name="Subtitle 3"/>
          <p:cNvSpPr>
            <a:spLocks noGrp="1"/>
          </p:cNvSpPr>
          <p:nvPr>
            <p:ph type="subTitle" idx="1"/>
          </p:nvPr>
        </p:nvSpPr>
        <p:spPr>
          <a:xfrm>
            <a:off x="457200" y="2362200"/>
            <a:ext cx="7772400" cy="1199704"/>
          </a:xfrm>
        </p:spPr>
        <p:txBody>
          <a:bodyPr/>
          <a:lstStyle/>
          <a:p>
            <a:pPr algn="l"/>
            <a:r>
              <a:rPr lang="en-US" sz="4000" b="1" dirty="0" smtClean="0"/>
              <a:t>John Lewis</a:t>
            </a:r>
            <a:endParaRPr lang="en-US" sz="4000" b="1" dirty="0"/>
          </a:p>
        </p:txBody>
      </p:sp>
    </p:spTree>
    <p:extLst>
      <p:ext uri="{BB962C8B-B14F-4D97-AF65-F5344CB8AC3E}">
        <p14:creationId xmlns:p14="http://schemas.microsoft.com/office/powerpoint/2010/main" val="104495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12643" y="609600"/>
            <a:ext cx="8610600" cy="5658678"/>
          </a:xfrm>
        </p:spPr>
        <p:txBody>
          <a:bodyPr>
            <a:normAutofit/>
          </a:bodyPr>
          <a:lstStyle/>
          <a:p>
            <a:pPr lvl="0"/>
            <a:r>
              <a:rPr lang="en-US" sz="4000" dirty="0" smtClean="0"/>
              <a:t>Let the Children Lead</a:t>
            </a:r>
          </a:p>
          <a:p>
            <a:pPr lvl="1"/>
            <a:r>
              <a:rPr lang="en-US" sz="3600" dirty="0" smtClean="0"/>
              <a:t>Welcome </a:t>
            </a:r>
            <a:r>
              <a:rPr lang="en-US" sz="3600" dirty="0" err="1" smtClean="0"/>
              <a:t>Samsel</a:t>
            </a:r>
            <a:r>
              <a:rPr lang="en-US" sz="3600" dirty="0" smtClean="0"/>
              <a:t> students and staff</a:t>
            </a:r>
            <a:r>
              <a:rPr lang="en-US" sz="3600" dirty="0" smtClean="0"/>
              <a:t>!</a:t>
            </a:r>
          </a:p>
          <a:p>
            <a:pPr lvl="1"/>
            <a:r>
              <a:rPr lang="en-US" sz="3600" dirty="0" smtClean="0"/>
              <a:t>Sayreville Little League – Challenger Division</a:t>
            </a:r>
            <a:endParaRPr lang="en-US" sz="3600" dirty="0" smtClean="0"/>
          </a:p>
        </p:txBody>
      </p:sp>
      <p:sp>
        <p:nvSpPr>
          <p:cNvPr id="4" name="Title 3"/>
          <p:cNvSpPr>
            <a:spLocks noGrp="1"/>
          </p:cNvSpPr>
          <p:nvPr>
            <p:ph type="title"/>
          </p:nvPr>
        </p:nvSpPr>
        <p:spPr>
          <a:xfrm>
            <a:off x="457200" y="-228600"/>
            <a:ext cx="8229600" cy="1143000"/>
          </a:xfrm>
        </p:spPr>
        <p:txBody>
          <a:bodyPr/>
          <a:lstStyle/>
          <a:p>
            <a:pPr algn="ctr"/>
            <a:r>
              <a:rPr lang="en-US" dirty="0">
                <a:effectLst/>
              </a:rPr>
              <a:t>PRESENTATION</a:t>
            </a:r>
            <a:endParaRPr lang="en-US" dirty="0"/>
          </a:p>
        </p:txBody>
      </p:sp>
      <p:pic>
        <p:nvPicPr>
          <p:cNvPr id="6" name="Picture 5" descr="Image"/>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533400" y="3733800"/>
            <a:ext cx="2743200" cy="2534478"/>
          </a:xfrm>
          <a:prstGeom prst="rect">
            <a:avLst/>
          </a:prstGeom>
          <a:noFill/>
          <a:ln>
            <a:noFill/>
          </a:ln>
        </p:spPr>
      </p:pic>
      <p:pic>
        <p:nvPicPr>
          <p:cNvPr id="7" name="Picture 6" descr="Image"/>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3352800" y="3750364"/>
            <a:ext cx="2895600" cy="2517913"/>
          </a:xfrm>
          <a:prstGeom prst="rect">
            <a:avLst/>
          </a:prstGeom>
          <a:noFill/>
          <a:ln>
            <a:noFill/>
          </a:ln>
        </p:spPr>
      </p:pic>
      <p:pic>
        <p:nvPicPr>
          <p:cNvPr id="8" name="Picture 7" descr="Image"/>
          <p:cNvPicPr/>
          <p:nvPr/>
        </p:nvPicPr>
        <p:blipFill>
          <a:blip r:embed="rId6" r:link="rId7" cstate="print">
            <a:extLst>
              <a:ext uri="{28A0092B-C50C-407E-A947-70E740481C1C}">
                <a14:useLocalDpi xmlns:a14="http://schemas.microsoft.com/office/drawing/2010/main" val="0"/>
              </a:ext>
            </a:extLst>
          </a:blip>
          <a:srcRect/>
          <a:stretch>
            <a:fillRect/>
          </a:stretch>
        </p:blipFill>
        <p:spPr bwMode="auto">
          <a:xfrm>
            <a:off x="6324600" y="3750363"/>
            <a:ext cx="2667000" cy="2517913"/>
          </a:xfrm>
          <a:prstGeom prst="rect">
            <a:avLst/>
          </a:prstGeom>
          <a:noFill/>
          <a:ln>
            <a:noFill/>
          </a:ln>
        </p:spPr>
      </p:pic>
    </p:spTree>
    <p:extLst>
      <p:ext uri="{BB962C8B-B14F-4D97-AF65-F5344CB8AC3E}">
        <p14:creationId xmlns:p14="http://schemas.microsoft.com/office/powerpoint/2010/main" val="2916689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133601"/>
            <a:ext cx="8229600" cy="1447800"/>
          </a:xfrm>
        </p:spPr>
        <p:txBody>
          <a:bodyPr>
            <a:normAutofit/>
          </a:bodyPr>
          <a:lstStyle/>
          <a:p>
            <a:r>
              <a:rPr lang="en-US" sz="3600" dirty="0" smtClean="0"/>
              <a:t>We are so proud of you Megan Corby!</a:t>
            </a:r>
            <a:endParaRPr lang="en-US" sz="3600" dirty="0"/>
          </a:p>
        </p:txBody>
      </p:sp>
      <p:sp>
        <p:nvSpPr>
          <p:cNvPr id="3" name="Title 2"/>
          <p:cNvSpPr>
            <a:spLocks noGrp="1"/>
          </p:cNvSpPr>
          <p:nvPr>
            <p:ph type="title"/>
          </p:nvPr>
        </p:nvSpPr>
        <p:spPr>
          <a:xfrm>
            <a:off x="447261" y="533400"/>
            <a:ext cx="8229600" cy="1143000"/>
          </a:xfrm>
        </p:spPr>
        <p:txBody>
          <a:bodyPr>
            <a:normAutofit fontScale="90000"/>
          </a:bodyPr>
          <a:lstStyle/>
          <a:p>
            <a:r>
              <a:rPr lang="en-US" sz="4400" dirty="0"/>
              <a:t>Sayreville Little League – Challenger Division</a:t>
            </a:r>
            <a:br>
              <a:rPr lang="en-US" sz="4400" dirty="0"/>
            </a:br>
            <a:endParaRPr lang="en-US" dirty="0"/>
          </a:p>
        </p:txBody>
      </p:sp>
      <p:pic>
        <p:nvPicPr>
          <p:cNvPr id="4" name="Picture 3" descr="C:\Users\Rlabbe\AppData\Local\Microsoft\Windows\INetCache\Content.Outlook\I5Y6E3E7\IMG_20190305_201034.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7000" y="2667000"/>
            <a:ext cx="2514600" cy="4191000"/>
          </a:xfrm>
          <a:prstGeom prst="rect">
            <a:avLst/>
          </a:prstGeom>
          <a:noFill/>
          <a:ln>
            <a:noFill/>
          </a:ln>
        </p:spPr>
      </p:pic>
    </p:spTree>
    <p:extLst>
      <p:ext uri="{BB962C8B-B14F-4D97-AF65-F5344CB8AC3E}">
        <p14:creationId xmlns:p14="http://schemas.microsoft.com/office/powerpoint/2010/main" val="21124314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3200" dirty="0"/>
              <a:t>Monthly Technology Work-Order Report</a:t>
            </a:r>
          </a:p>
          <a:p>
            <a:r>
              <a:rPr lang="en-US" sz="3200" dirty="0"/>
              <a:t>Monthly Maintenance Work-Order </a:t>
            </a:r>
            <a:r>
              <a:rPr lang="en-US" sz="3200" dirty="0" smtClean="0"/>
              <a:t>Reports</a:t>
            </a:r>
          </a:p>
          <a:p>
            <a:endParaRPr lang="en-US" sz="3200" dirty="0"/>
          </a:p>
        </p:txBody>
      </p:sp>
      <p:sp>
        <p:nvSpPr>
          <p:cNvPr id="3" name="Title 2"/>
          <p:cNvSpPr>
            <a:spLocks noGrp="1"/>
          </p:cNvSpPr>
          <p:nvPr>
            <p:ph type="title"/>
          </p:nvPr>
        </p:nvSpPr>
        <p:spPr/>
        <p:txBody>
          <a:bodyPr/>
          <a:lstStyle/>
          <a:p>
            <a:pPr algn="ctr"/>
            <a:r>
              <a:rPr lang="en-US" dirty="0">
                <a:effectLst>
                  <a:outerShdw blurRad="38100" dist="38100" dir="2700000" algn="tl">
                    <a:srgbClr val="000000">
                      <a:alpha val="43137"/>
                    </a:srgbClr>
                  </a:outerShdw>
                </a:effectLst>
              </a:rPr>
              <a:t>CORRESPONDENCE</a:t>
            </a:r>
          </a:p>
        </p:txBody>
      </p:sp>
    </p:spTree>
    <p:extLst>
      <p:ext uri="{BB962C8B-B14F-4D97-AF65-F5344CB8AC3E}">
        <p14:creationId xmlns:p14="http://schemas.microsoft.com/office/powerpoint/2010/main" val="35354906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24597</TotalTime>
  <Words>870</Words>
  <Application>Microsoft Office PowerPoint</Application>
  <PresentationFormat>On-screen Show (4:3)</PresentationFormat>
  <Paragraphs>110</Paragraphs>
  <Slides>22</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Lucida Sans Unicode</vt:lpstr>
      <vt:lpstr>Times New Roman</vt:lpstr>
      <vt:lpstr>Verdana</vt:lpstr>
      <vt:lpstr>Wingdings</vt:lpstr>
      <vt:lpstr>Wingdings 2</vt:lpstr>
      <vt:lpstr>Wingdings 3</vt:lpstr>
      <vt:lpstr>Concourse</vt:lpstr>
      <vt:lpstr>Sayreville Board of Education Business Meeting</vt:lpstr>
      <vt:lpstr>CALL TO ORDER</vt:lpstr>
      <vt:lpstr>PLEDGE TO THE FLAG</vt:lpstr>
      <vt:lpstr>PUBLIC NOTICE</vt:lpstr>
      <vt:lpstr>ROLL CALL</vt:lpstr>
      <vt:lpstr>STUDENT COUNCIL REPORT</vt:lpstr>
      <vt:lpstr>PRESENTATION</vt:lpstr>
      <vt:lpstr>Sayreville Little League – Challenger Division </vt:lpstr>
      <vt:lpstr>CORRESPONDENCE</vt:lpstr>
      <vt:lpstr>APPROVAL OF MINUTES</vt:lpstr>
      <vt:lpstr>Highlights – Mr. Esposito</vt:lpstr>
      <vt:lpstr>SUPERINTENDENT’S REPORT HIGHLIGHTS </vt:lpstr>
      <vt:lpstr>PowerPoint Presentation</vt:lpstr>
      <vt:lpstr>C – VISION 2030 Governance </vt:lpstr>
      <vt:lpstr>PowerPoint Presentation</vt:lpstr>
      <vt:lpstr>PUBLIC PARTICIPATION (AGENDA ITEMS ONLY)*</vt:lpstr>
      <vt:lpstr>SUPERINTENDENT’S REPORT APPROVAL</vt:lpstr>
      <vt:lpstr>DELEGATE TO THE NEW JERSEY SCHOOL BOARDS ASSOCIATION</vt:lpstr>
      <vt:lpstr>COMMITTEE REPORTS</vt:lpstr>
      <vt:lpstr>BOARD DISCUSSION</vt:lpstr>
      <vt:lpstr>PUBLIC PARTICIPATION</vt:lpstr>
      <vt:lpstr>Upcoming Meeting Dates</vt:lpstr>
    </vt:vector>
  </TitlesOfParts>
  <Company>Sayreville Board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Technology Department</dc:creator>
  <cp:lastModifiedBy>Labbe, Richard</cp:lastModifiedBy>
  <cp:revision>725</cp:revision>
  <cp:lastPrinted>2017-10-17T15:48:35Z</cp:lastPrinted>
  <dcterms:created xsi:type="dcterms:W3CDTF">2014-07-11T12:56:06Z</dcterms:created>
  <dcterms:modified xsi:type="dcterms:W3CDTF">2019-03-10T22:43:20Z</dcterms:modified>
</cp:coreProperties>
</file>