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8" r:id="rId1"/>
  </p:sldMasterIdLst>
  <p:notesMasterIdLst>
    <p:notesMasterId r:id="rId18"/>
  </p:notesMasterIdLst>
  <p:handoutMasterIdLst>
    <p:handoutMasterId r:id="rId19"/>
  </p:handoutMasterIdLst>
  <p:sldIdLst>
    <p:sldId id="394" r:id="rId2"/>
    <p:sldId id="395" r:id="rId3"/>
    <p:sldId id="262" r:id="rId4"/>
    <p:sldId id="398" r:id="rId5"/>
    <p:sldId id="399" r:id="rId6"/>
    <p:sldId id="396" r:id="rId7"/>
    <p:sldId id="400" r:id="rId8"/>
    <p:sldId id="401" r:id="rId9"/>
    <p:sldId id="397" r:id="rId10"/>
    <p:sldId id="386" r:id="rId11"/>
    <p:sldId id="287" r:id="rId12"/>
    <p:sldId id="402" r:id="rId13"/>
    <p:sldId id="403" r:id="rId14"/>
    <p:sldId id="404" r:id="rId15"/>
    <p:sldId id="368" r:id="rId16"/>
    <p:sldId id="40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1A"/>
    <a:srgbClr val="6A9DF9"/>
    <a:srgbClr val="7093AE"/>
    <a:srgbClr val="802425"/>
    <a:srgbClr val="658023"/>
    <a:srgbClr val="80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85099" autoAdjust="0"/>
  </p:normalViewPr>
  <p:slideViewPr>
    <p:cSldViewPr snapToGrid="0">
      <p:cViewPr varScale="1">
        <p:scale>
          <a:sx n="59" d="100"/>
          <a:sy n="59" d="100"/>
        </p:scale>
        <p:origin x="8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299"/>
            <a:ext cx="7010400" cy="4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3" tIns="47471" rIns="94943" bIns="47471" numCol="1" anchor="b" anchorCtr="0" compatLnSpc="1">
            <a:prstTxWarp prst="textNoShape">
              <a:avLst/>
            </a:prstTxWarp>
          </a:bodyPr>
          <a:lstStyle>
            <a:lvl1pPr defTabSz="949267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marL="465887">
              <a:defRPr/>
            </a:pPr>
            <a:r>
              <a:rPr lang="en-US" i="1" dirty="0" smtClean="0">
                <a:latin typeface="Book Antiqua"/>
                <a:cs typeface="Book Antiqua"/>
              </a:rPr>
              <a:t>Check &amp; Connect Mentor Training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4061" y="8822116"/>
            <a:ext cx="1705916" cy="454100"/>
            <a:chOff x="4953000" y="8861097"/>
            <a:chExt cx="1668831" cy="446655"/>
          </a:xfrm>
        </p:grpSpPr>
        <p:pic>
          <p:nvPicPr>
            <p:cNvPr id="8" name="Picture 7" descr="facebook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90" y="8861097"/>
              <a:ext cx="257503" cy="257503"/>
            </a:xfrm>
            <a:prstGeom prst="rect">
              <a:avLst/>
            </a:prstGeom>
          </p:spPr>
        </p:pic>
        <p:pic>
          <p:nvPicPr>
            <p:cNvPr id="9" name="Picture 8" descr="twitte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966" y="8861097"/>
              <a:ext cx="257503" cy="257503"/>
            </a:xfrm>
            <a:prstGeom prst="rect">
              <a:avLst/>
            </a:prstGeom>
          </p:spPr>
        </p:pic>
        <p:pic>
          <p:nvPicPr>
            <p:cNvPr id="10" name="Picture 9" descr="wordpress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626" y="8864601"/>
              <a:ext cx="260197" cy="254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53000" y="9065568"/>
              <a:ext cx="1668831" cy="24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 err="1">
                  <a:solidFill>
                    <a:srgbClr val="800000"/>
                  </a:solidFill>
                  <a:latin typeface="Francois One"/>
                  <a:cs typeface="Francois One"/>
                </a:rPr>
                <a:t>checkandconnect.umn.edu</a:t>
              </a:r>
              <a:endParaRPr lang="en-US" sz="1000" u="sng" dirty="0">
                <a:solidFill>
                  <a:srgbClr val="800000"/>
                </a:solidFill>
                <a:latin typeface="Francois One"/>
                <a:cs typeface="Francois One"/>
              </a:endParaRPr>
            </a:p>
          </p:txBody>
        </p:sp>
        <p:pic>
          <p:nvPicPr>
            <p:cNvPr id="12" name="Picture 11" descr="email_3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999" y="8864599"/>
              <a:ext cx="254001" cy="25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68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512A81-664C-4974-BAC2-04C8C97C0A9F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351931-316C-4E8C-A490-2200A8E3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FIDELITY SELF-ASSESSMENT IN MANUAL, (page 87)</a:t>
            </a:r>
          </a:p>
          <a:p>
            <a:r>
              <a:rPr lang="en-US" b="1" dirty="0"/>
              <a:t>Core components:</a:t>
            </a:r>
          </a:p>
          <a:p>
            <a:pPr marL="232943" indent="-232943">
              <a:buSzPct val="100000"/>
              <a:buFont typeface="Arial" charset="0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mentor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who works with students and families for a minimum of two years</a:t>
            </a:r>
          </a:p>
          <a:p>
            <a:pPr marL="232943" indent="-232943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Relationships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are b</a:t>
            </a:r>
            <a:r>
              <a:rPr lang="en-US" dirty="0">
                <a:latin typeface="Arial" charset="0"/>
                <a:ea typeface="ＭＳ Ｐゴシック" charset="0"/>
              </a:rPr>
              <a:t>ased in mutual trust and open communication, nurtured through a long-term commitment, and focused on promoting a student’s educational success</a:t>
            </a:r>
          </a:p>
          <a:p>
            <a:pPr marL="232943" indent="-232943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Long-Term Commitment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 Mentors make at least a two-year commitment to a student.</a:t>
            </a:r>
          </a:p>
          <a:p>
            <a:pPr>
              <a:buSzPct val="100000"/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2. Regular checks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utilizing data schools already collect on students’ school adjustment, behavior, and educational progress 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(Check)</a:t>
            </a:r>
          </a:p>
          <a:p>
            <a:pPr marL="174708" indent="-174708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Focus on Alterable Variables.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systematic monitoring (“check”) of indicators of disengagement that are readily available to school personnel and can be altered through intervention.</a:t>
            </a:r>
          </a:p>
          <a:p>
            <a:pPr>
              <a:buSzPct val="100000"/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3. Timely interventions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driven by data, to re-establish and maintain students’ connection to school and learning and to enhance students’ social and academic competencies 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(Connect)</a:t>
            </a:r>
          </a:p>
          <a:p>
            <a:pPr marL="174708" indent="-174708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Personalized, Data-Based Intervention.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Supportive interventions (“connect”) that are personalized, not prescriptive; mentors use data as the basis for intervention design. </a:t>
            </a:r>
          </a:p>
          <a:p>
            <a:pPr marL="174708" indent="-174708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Participation in and Affiliation with School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 Mentors facilitate student access to and active participation in school-related activities and events.</a:t>
            </a:r>
          </a:p>
          <a:p>
            <a:pPr marL="174708" indent="-174708" defTabSz="93177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 Solving and Capacity Building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 Mentors use a cognitive-behavioral approach to promote the acquisition of skills to: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resolve conflict constructively, encourage the search for solutions rather than a source of blame, foster productive coping skills, and diminish dependency on the mentor.</a:t>
            </a:r>
          </a:p>
          <a:p>
            <a:pPr>
              <a:buSzPct val="100000"/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4. Engagement with families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– mentors engage with parents and strive to foster parents’ active participation in their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child’s education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457174">
              <a:defRPr/>
            </a:pPr>
            <a:r>
              <a:rPr lang="en-US" i="1" dirty="0" smtClean="0">
                <a:latin typeface="Book Antiqua"/>
                <a:cs typeface="Book Antiqua"/>
              </a:rPr>
              <a:t>Check &amp; Connect Comprehensive Implementation Training</a:t>
            </a:r>
          </a:p>
        </p:txBody>
      </p:sp>
    </p:spTree>
    <p:extLst>
      <p:ext uri="{BB962C8B-B14F-4D97-AF65-F5344CB8AC3E}">
        <p14:creationId xmlns:p14="http://schemas.microsoft.com/office/powerpoint/2010/main" val="18960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 When we</a:t>
            </a:r>
            <a:r>
              <a:rPr lang="en-US" baseline="0" dirty="0" smtClean="0">
                <a:ea typeface="ＭＳ Ｐゴシック" charset="0"/>
              </a:rPr>
              <a:t> begin to think about students and engagement we need to keep our focus on the things we can change. Many students walk in the doors of the school with s</a:t>
            </a:r>
            <a:r>
              <a:rPr lang="en-US" dirty="0" smtClean="0">
                <a:ea typeface="ＭＳ Ｐゴシック" charset="0"/>
              </a:rPr>
              <a:t>tatus</a:t>
            </a:r>
            <a:r>
              <a:rPr lang="en-US" baseline="0" dirty="0" smtClean="0">
                <a:ea typeface="ＭＳ Ｐゴシック" charset="0"/>
              </a:rPr>
              <a:t> variables which,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for the most part</a:t>
            </a:r>
            <a:r>
              <a:rPr lang="en-US" dirty="0" smtClean="0">
                <a:ea typeface="ＭＳ Ｐゴシック" charset="0"/>
              </a:rPr>
              <a:t>, a </a:t>
            </a:r>
            <a:r>
              <a:rPr lang="en-US" dirty="0">
                <a:ea typeface="ＭＳ Ｐゴシック" charset="0"/>
              </a:rPr>
              <a:t>those things that make us up that </a:t>
            </a:r>
            <a:r>
              <a:rPr lang="en-US" dirty="0" smtClean="0">
                <a:ea typeface="ＭＳ Ｐゴシック" charset="0"/>
              </a:rPr>
              <a:t>cannot </a:t>
            </a:r>
            <a:r>
              <a:rPr lang="en-US" dirty="0">
                <a:ea typeface="ＭＳ Ｐゴシック" charset="0"/>
              </a:rPr>
              <a:t>be </a:t>
            </a:r>
            <a:r>
              <a:rPr lang="en-US" dirty="0" smtClean="0">
                <a:ea typeface="ＭＳ Ｐゴシック" charset="0"/>
              </a:rPr>
              <a:t>changed</a:t>
            </a:r>
            <a:r>
              <a:rPr lang="en-US" baseline="0" dirty="0" smtClean="0">
                <a:ea typeface="ＭＳ Ｐゴシック" charset="0"/>
              </a:rPr>
              <a:t> such as age, race, and gender. In Check &amp; Connect we keep the focus on the </a:t>
            </a:r>
            <a:r>
              <a:rPr lang="en-US" dirty="0" smtClean="0">
                <a:ea typeface="ＭＳ Ｐゴシック" charset="0"/>
              </a:rPr>
              <a:t> alterable</a:t>
            </a:r>
            <a:r>
              <a:rPr lang="en-US" baseline="0" dirty="0" smtClean="0">
                <a:ea typeface="ＭＳ Ｐゴシック" charset="0"/>
              </a:rPr>
              <a:t> variable which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are just </a:t>
            </a:r>
            <a:r>
              <a:rPr lang="en-US" dirty="0" smtClean="0">
                <a:ea typeface="ＭＳ Ｐゴシック" charset="0"/>
              </a:rPr>
              <a:t>what</a:t>
            </a:r>
            <a:r>
              <a:rPr lang="en-US" baseline="0" dirty="0" smtClean="0">
                <a:ea typeface="ＭＳ Ｐゴシック" charset="0"/>
              </a:rPr>
              <a:t> they sound like, the things we may be able to change or influence.</a:t>
            </a:r>
            <a:endParaRPr lang="en-US" baseline="0" dirty="0">
              <a:ea typeface="ＭＳ Ｐゴシック" charset="0"/>
            </a:endParaRPr>
          </a:p>
          <a:p>
            <a:endParaRPr lang="en-US" b="1" baseline="0" dirty="0">
              <a:ea typeface="ＭＳ Ｐゴシック" charset="0"/>
            </a:endParaRPr>
          </a:p>
          <a:p>
            <a:r>
              <a:rPr lang="en-US" b="1" i="1" dirty="0" smtClean="0">
                <a:ea typeface="ＭＳ Ｐゴシック" charset="0"/>
              </a:rPr>
              <a:t>If</a:t>
            </a:r>
            <a:r>
              <a:rPr lang="en-US" b="1" i="1" baseline="0" dirty="0" smtClean="0">
                <a:ea typeface="ＭＳ Ｐゴシック" charset="0"/>
              </a:rPr>
              <a:t> you refer to </a:t>
            </a:r>
            <a:r>
              <a:rPr lang="en-US" b="1" i="1" dirty="0" smtClean="0">
                <a:ea typeface="ＭＳ Ｐゴシック" charset="0"/>
              </a:rPr>
              <a:t>Page</a:t>
            </a:r>
            <a:r>
              <a:rPr lang="en-US" b="1" i="1" baseline="0" dirty="0" smtClean="0">
                <a:ea typeface="ＭＳ Ｐゴシック" charset="0"/>
              </a:rPr>
              <a:t> 23,</a:t>
            </a:r>
            <a:r>
              <a:rPr lang="en-US" b="1" dirty="0" smtClean="0">
                <a:ea typeface="ＭＳ Ｐゴシック" charset="0"/>
              </a:rPr>
              <a:t> </a:t>
            </a:r>
            <a:r>
              <a:rPr lang="en-US" b="1" i="1" dirty="0">
                <a:ea typeface="ＭＳ Ｐゴシック" charset="0"/>
              </a:rPr>
              <a:t>Table </a:t>
            </a:r>
            <a:r>
              <a:rPr lang="en-US" b="1" i="1" dirty="0" smtClean="0">
                <a:ea typeface="ＭＳ Ｐゴシック" charset="0"/>
              </a:rPr>
              <a:t>7, in the Manual,</a:t>
            </a:r>
            <a:r>
              <a:rPr lang="en-US" b="1" i="1" baseline="0" dirty="0" smtClean="0">
                <a:ea typeface="ＭＳ Ｐゴシック" charset="0"/>
              </a:rPr>
              <a:t> you will see alterable risk and protective factors associated with dropping out of school in relation to the student, families and schools.</a:t>
            </a:r>
            <a:endParaRPr lang="en-US" b="1" i="1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1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Show the website and point out important</a:t>
            </a:r>
            <a:r>
              <a:rPr lang="en-US" baseline="0" dirty="0" smtClean="0">
                <a:ea typeface="ＭＳ Ｐゴシック" charset="0"/>
              </a:rPr>
              <a:t> resources.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Show the website and point out important</a:t>
            </a:r>
            <a:r>
              <a:rPr lang="en-US" baseline="0" dirty="0" smtClean="0">
                <a:ea typeface="ＭＳ Ｐゴシック" charset="0"/>
              </a:rPr>
              <a:t> resources.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UofM-1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7715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4" name="Picture 15" descr="check_and_connect_ha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65" y="351851"/>
            <a:ext cx="1978520" cy="17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6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61" y="1611490"/>
            <a:ext cx="8504576" cy="44280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5" descr="check_and_connect_ha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33" y="331911"/>
            <a:ext cx="1174378" cy="10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0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111" y="3997685"/>
            <a:ext cx="6194602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15" descr="check_and_connect_ha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5" y="4110390"/>
            <a:ext cx="1564659" cy="135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7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60" y="1625601"/>
            <a:ext cx="391556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1"/>
            <a:ext cx="4208214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15" descr="check_and_connect_ha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33" y="331911"/>
            <a:ext cx="1174378" cy="10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5" y="1774890"/>
            <a:ext cx="3751099" cy="3751099"/>
          </a:xfrm>
          <a:prstGeom prst="rect">
            <a:avLst/>
          </a:prstGeom>
        </p:spPr>
      </p:pic>
      <p:pic>
        <p:nvPicPr>
          <p:cNvPr id="6" name="Picture 15" descr="check_and_connect_ha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33" y="331911"/>
            <a:ext cx="1174378" cy="10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38667" y="621453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1287D2-91B4-6745-8927-200BAED828D5}" type="slidenum">
              <a:rPr lang="en-US" sz="1800" b="1" smtClean="0">
                <a:solidFill>
                  <a:srgbClr val="F5B61A"/>
                </a:solidFill>
              </a:rPr>
              <a:pPr/>
              <a:t>‹#›</a:t>
            </a:fld>
            <a:endParaRPr lang="en-US" sz="1800" b="1" dirty="0">
              <a:solidFill>
                <a:srgbClr val="F5B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7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UofM-1_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"/>
            <a:ext cx="914876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304800"/>
            <a:ext cx="7589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361" y="1752600"/>
            <a:ext cx="850457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801" r:id="rId4"/>
    <p:sldLayoutId id="2147484774" r:id="rId5"/>
    <p:sldLayoutId id="2147484775" r:id="rId6"/>
    <p:sldLayoutId id="214748477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heckandconnect.umn.edu/" TargetMode="External"/><Relationship Id="rId7" Type="http://schemas.openxmlformats.org/officeDocument/2006/relationships/hyperlink" Target="mailto:checkandconnect@um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CheckandConnect/" TargetMode="External"/><Relationship Id="rId5" Type="http://schemas.openxmlformats.org/officeDocument/2006/relationships/hyperlink" Target="https://www.facebook.com/pages/Check-Connect-A-Comprehensive-Student-Engagement-Intervention/109561685744787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attendengageinvest.wordpress.com/" TargetMode="Externa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ttendengageinvest.wordpress.com/" TargetMode="External"/><Relationship Id="rId3" Type="http://schemas.openxmlformats.org/officeDocument/2006/relationships/hyperlink" Target="http://www.pulaski.net/for_staff/exceptional_children/rt_i__response_to_intervention/rti_for_behavior__pbis__and_mental_health_supports/p_b_i_s_tier_2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ages/Check-Connect-A-Comprehensive-Student-Engagement-Intervention/109561685744787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twitter.com/CheckandConnect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7" t="10871" r="26167" b="6423"/>
          <a:stretch/>
        </p:blipFill>
        <p:spPr>
          <a:xfrm>
            <a:off x="0" y="0"/>
            <a:ext cx="924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02361" y="304800"/>
            <a:ext cx="7589248" cy="1143000"/>
          </a:xfrm>
        </p:spPr>
        <p:txBody>
          <a:bodyPr/>
          <a:lstStyle/>
          <a:p>
            <a:r>
              <a:rPr lang="en-US" dirty="0" smtClean="0"/>
              <a:t>Four Core Components and Essential Elements</a:t>
            </a:r>
            <a:endParaRPr lang="en-US" dirty="0"/>
          </a:p>
        </p:txBody>
      </p:sp>
      <p:pic>
        <p:nvPicPr>
          <p:cNvPr id="3" name="Picture 2" descr="FidelityOfImplem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64" y="1560130"/>
            <a:ext cx="6661638" cy="44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Alterable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361" y="1420454"/>
            <a:ext cx="8504576" cy="45778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Alterable variables: </a:t>
            </a:r>
            <a:r>
              <a:rPr lang="en-US" sz="2400" dirty="0">
                <a:solidFill>
                  <a:srgbClr val="000000"/>
                </a:solidFill>
              </a:rPr>
              <a:t>indicators of disengagement that are readily available to school personnel and can be altered through intervention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216927" y="2659544"/>
            <a:ext cx="4399540" cy="3565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b="1" dirty="0" smtClean="0">
                <a:solidFill>
                  <a:srgbClr val="800000"/>
                </a:solidFill>
              </a:rPr>
              <a:t>Alterable </a:t>
            </a:r>
          </a:p>
          <a:p>
            <a:pPr lvl="1"/>
            <a:r>
              <a:rPr lang="en-US" sz="2200" dirty="0" smtClean="0"/>
              <a:t>Attendance</a:t>
            </a:r>
          </a:p>
          <a:p>
            <a:pPr lvl="1"/>
            <a:r>
              <a:rPr lang="en-US" sz="2200" dirty="0" smtClean="0"/>
              <a:t>Attitude toward school</a:t>
            </a:r>
          </a:p>
          <a:p>
            <a:pPr lvl="1"/>
            <a:r>
              <a:rPr lang="en-US" sz="2200" dirty="0" smtClean="0"/>
              <a:t>Extracurricular participation</a:t>
            </a:r>
          </a:p>
          <a:p>
            <a:pPr lvl="1"/>
            <a:r>
              <a:rPr lang="en-US" sz="2200" dirty="0" smtClean="0"/>
              <a:t>Behavior</a:t>
            </a:r>
          </a:p>
          <a:p>
            <a:pPr lvl="1"/>
            <a:r>
              <a:rPr lang="en-US" sz="2200" dirty="0" smtClean="0"/>
              <a:t>Homework</a:t>
            </a:r>
          </a:p>
          <a:p>
            <a:pPr lvl="1"/>
            <a:r>
              <a:rPr lang="en-US" sz="2200" dirty="0" smtClean="0"/>
              <a:t>Grades, credit accrual</a:t>
            </a:r>
            <a:endParaRPr lang="en-US" sz="2200" dirty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17247" y="2665196"/>
            <a:ext cx="4181231" cy="3582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b="1" dirty="0" smtClean="0">
                <a:solidFill>
                  <a:srgbClr val="800000"/>
                </a:solidFill>
              </a:rPr>
              <a:t>Status </a:t>
            </a:r>
          </a:p>
          <a:p>
            <a:pPr lvl="1"/>
            <a:r>
              <a:rPr lang="en-US" sz="2200" dirty="0" smtClean="0"/>
              <a:t>Age</a:t>
            </a:r>
          </a:p>
          <a:p>
            <a:pPr lvl="1"/>
            <a:r>
              <a:rPr lang="en-US" sz="2200" dirty="0" smtClean="0"/>
              <a:t>Metro status and region</a:t>
            </a:r>
          </a:p>
          <a:p>
            <a:pPr lvl="1"/>
            <a:r>
              <a:rPr lang="en-US" sz="2200" dirty="0" smtClean="0"/>
              <a:t>Disability</a:t>
            </a:r>
          </a:p>
          <a:p>
            <a:pPr lvl="1"/>
            <a:r>
              <a:rPr lang="en-US" sz="2200" dirty="0" smtClean="0"/>
              <a:t>Socioeconomic status</a:t>
            </a:r>
          </a:p>
          <a:p>
            <a:pPr lvl="1"/>
            <a:r>
              <a:rPr lang="en-US" sz="2200" dirty="0" smtClean="0"/>
              <a:t>Ethnicity	</a:t>
            </a:r>
          </a:p>
          <a:p>
            <a:pPr lvl="1"/>
            <a:r>
              <a:rPr lang="en-US" sz="2200" dirty="0" smtClean="0"/>
              <a:t>Gender</a:t>
            </a:r>
          </a:p>
          <a:p>
            <a:pPr lvl="1"/>
            <a:r>
              <a:rPr lang="en-US" sz="2200" dirty="0" smtClean="0"/>
              <a:t>Family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1" y="304800"/>
            <a:ext cx="7180479" cy="1143000"/>
          </a:xfrm>
        </p:spPr>
        <p:txBody>
          <a:bodyPr/>
          <a:lstStyle/>
          <a:p>
            <a:pPr algn="ctr"/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Engages in a long-term relationship with mentee</a:t>
            </a:r>
          </a:p>
          <a:p>
            <a:r>
              <a:rPr lang="en-US" dirty="0" smtClean="0"/>
              <a:t>Cares enough to meet weekly</a:t>
            </a:r>
          </a:p>
          <a:p>
            <a:r>
              <a:rPr lang="en-US" dirty="0" smtClean="0"/>
              <a:t>Monitors important, alterable variables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0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1" y="304800"/>
            <a:ext cx="7180479" cy="1143000"/>
          </a:xfrm>
        </p:spPr>
        <p:txBody>
          <a:bodyPr/>
          <a:lstStyle/>
          <a:p>
            <a:pPr algn="ctr"/>
            <a:r>
              <a:rPr lang="en-US" dirty="0" smtClean="0"/>
              <a:t>CONNECT (to Interventions)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61" y="1184770"/>
            <a:ext cx="8504576" cy="442806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etermined by “check” data and focus on </a:t>
            </a:r>
          </a:p>
          <a:p>
            <a:pPr marL="0" indent="0">
              <a:buNone/>
            </a:pPr>
            <a:r>
              <a:rPr lang="en-US" dirty="0" smtClean="0"/>
              <a:t>   re-engagement </a:t>
            </a:r>
          </a:p>
          <a:p>
            <a:r>
              <a:rPr lang="en-US" dirty="0" smtClean="0"/>
              <a:t>Examples of ‘interventions” include…</a:t>
            </a:r>
          </a:p>
          <a:p>
            <a:pPr lvl="1"/>
            <a:r>
              <a:rPr lang="en-US" dirty="0"/>
              <a:t>Problem-solving with the student and/or family</a:t>
            </a:r>
          </a:p>
          <a:p>
            <a:pPr lvl="1"/>
            <a:r>
              <a:rPr lang="en-US" dirty="0"/>
              <a:t>Goal setting with the student</a:t>
            </a:r>
          </a:p>
          <a:p>
            <a:pPr lvl="1"/>
            <a:r>
              <a:rPr lang="en-US" dirty="0"/>
              <a:t>Teaching social skills</a:t>
            </a:r>
          </a:p>
          <a:p>
            <a:pPr lvl="1"/>
            <a:r>
              <a:rPr lang="en-US" dirty="0" smtClean="0"/>
              <a:t>Referrals…</a:t>
            </a:r>
          </a:p>
          <a:p>
            <a:pPr lvl="2"/>
            <a:r>
              <a:rPr lang="en-US" dirty="0" smtClean="0"/>
              <a:t>Mental </a:t>
            </a:r>
            <a:r>
              <a:rPr lang="en-US" dirty="0"/>
              <a:t>health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Tutoring</a:t>
            </a:r>
          </a:p>
          <a:p>
            <a:pPr lvl="2"/>
            <a:r>
              <a:rPr lang="en-US" dirty="0" smtClean="0"/>
              <a:t>Medical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0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1" y="304800"/>
            <a:ext cx="7180479" cy="1143000"/>
          </a:xfrm>
        </p:spPr>
        <p:txBody>
          <a:bodyPr/>
          <a:lstStyle/>
          <a:p>
            <a:pPr algn="ctr"/>
            <a:r>
              <a:rPr lang="en-US" dirty="0" smtClean="0"/>
              <a:t>FAMILY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 of disengaged students are often also disengaged</a:t>
            </a:r>
          </a:p>
          <a:p>
            <a:r>
              <a:rPr lang="en-US" dirty="0" smtClean="0"/>
              <a:t>This is also a relational issue</a:t>
            </a:r>
            <a:endParaRPr lang="en-US" dirty="0"/>
          </a:p>
          <a:p>
            <a:r>
              <a:rPr lang="en-US" dirty="0" smtClean="0"/>
              <a:t>Families of students need to know that you care about their child’s future (not just their graduation or class performance)</a:t>
            </a:r>
          </a:p>
          <a:p>
            <a:r>
              <a:rPr lang="en-US" dirty="0" smtClean="0"/>
              <a:t>You may encounter resistance – don’t let this get you off course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&amp; Connect Resources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Website and </a:t>
            </a:r>
            <a:r>
              <a:rPr lang="en-US" sz="2600" dirty="0" smtClean="0"/>
              <a:t>blog </a:t>
            </a:r>
            <a:r>
              <a:rPr lang="en-US" sz="2200" dirty="0">
                <a:hlinkClick r:id="rId3"/>
              </a:rPr>
              <a:t>checkandconnect.umn.edu</a:t>
            </a:r>
            <a:endParaRPr lang="en-US" sz="2200" dirty="0"/>
          </a:p>
          <a:p>
            <a:r>
              <a:rPr lang="en-US" sz="2600" dirty="0" smtClean="0"/>
              <a:t>hs.utah.gov/education</a:t>
            </a:r>
          </a:p>
          <a:p>
            <a:r>
              <a:rPr lang="en-US" sz="2600" dirty="0" smtClean="0"/>
              <a:t>schools.utah.gov/</a:t>
            </a:r>
            <a:r>
              <a:rPr lang="en-US" sz="2600" dirty="0" err="1" smtClean="0"/>
              <a:t>yic</a:t>
            </a:r>
            <a:r>
              <a:rPr lang="en-US" sz="2600" dirty="0" smtClean="0"/>
              <a:t>/</a:t>
            </a:r>
          </a:p>
          <a:p>
            <a:r>
              <a:rPr lang="en-US" sz="2600" dirty="0" smtClean="0"/>
              <a:t>Join </a:t>
            </a:r>
            <a:r>
              <a:rPr lang="en-US" sz="2600" dirty="0"/>
              <a:t>the C&amp;C community!</a:t>
            </a:r>
          </a:p>
          <a:p>
            <a:pPr lvl="1"/>
            <a:r>
              <a:rPr lang="en-US" sz="2400" dirty="0"/>
              <a:t>Sign up to join the Discussion list</a:t>
            </a:r>
          </a:p>
          <a:p>
            <a:pPr lvl="1"/>
            <a:r>
              <a:rPr lang="en-US" sz="2400" dirty="0"/>
              <a:t>Follow our blog &amp; social media: </a:t>
            </a:r>
            <a:r>
              <a:rPr lang="en-US" sz="2200" dirty="0">
                <a:hlinkClick r:id="rId4"/>
              </a:rPr>
              <a:t>Blog</a:t>
            </a:r>
            <a:r>
              <a:rPr lang="en-US" sz="2200" dirty="0"/>
              <a:t> </a:t>
            </a:r>
            <a:r>
              <a:rPr lang="en-US" sz="2000" dirty="0"/>
              <a:t>| </a:t>
            </a:r>
            <a:r>
              <a:rPr lang="en-US" sz="2200" dirty="0">
                <a:hlinkClick r:id="rId5"/>
              </a:rPr>
              <a:t>Facebook </a:t>
            </a:r>
            <a:r>
              <a:rPr lang="en-US" sz="2200" dirty="0"/>
              <a:t>| </a:t>
            </a:r>
            <a:r>
              <a:rPr lang="en-US" sz="2200" dirty="0">
                <a:hlinkClick r:id="rId6"/>
              </a:rPr>
              <a:t>Twitter</a:t>
            </a:r>
            <a:endParaRPr lang="en-US" sz="2200" dirty="0"/>
          </a:p>
          <a:p>
            <a:pPr lvl="1"/>
            <a:r>
              <a:rPr lang="en-US" sz="2400" dirty="0"/>
              <a:t>Coordinators </a:t>
            </a:r>
            <a:r>
              <a:rPr lang="en-US" sz="2400" dirty="0" smtClean="0"/>
              <a:t>-- join </a:t>
            </a:r>
            <a:r>
              <a:rPr lang="en-US" sz="2400" dirty="0"/>
              <a:t>the </a:t>
            </a:r>
            <a:r>
              <a:rPr lang="en-US" sz="2400" dirty="0" smtClean="0"/>
              <a:t>Coordinators’ </a:t>
            </a:r>
            <a:r>
              <a:rPr lang="en-US" sz="2400" dirty="0"/>
              <a:t>Community of Practice</a:t>
            </a:r>
          </a:p>
          <a:p>
            <a:r>
              <a:rPr lang="en-US" sz="2600" dirty="0"/>
              <a:t>Contact us: </a:t>
            </a:r>
            <a:r>
              <a:rPr lang="en-US" sz="2200" dirty="0">
                <a:hlinkClick r:id="rId7"/>
              </a:rPr>
              <a:t>checkandconnect@umn.edu</a:t>
            </a:r>
            <a:r>
              <a:rPr lang="en-US" sz="2200" dirty="0"/>
              <a:t> </a:t>
            </a:r>
            <a:r>
              <a:rPr lang="en-US" sz="2200" dirty="0" smtClean="0"/>
              <a:t>| 866</a:t>
            </a:r>
            <a:r>
              <a:rPr lang="en-US" sz="2200" dirty="0"/>
              <a:t>-434-0010</a:t>
            </a:r>
          </a:p>
        </p:txBody>
      </p:sp>
      <p:pic>
        <p:nvPicPr>
          <p:cNvPr id="7" name="Picture 5">
            <a:hlinkClick r:id="rId6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462" y="6209593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5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43" y="62222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rdpress_32.png">
            <a:hlinkClick r:id="rId4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7" y="6210269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&amp; Connect Resources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Check and Connect Manual – Check it out from your Check and Connect Coordinator.</a:t>
            </a:r>
            <a:endParaRPr lang="en-US" sz="2200" dirty="0" smtClean="0"/>
          </a:p>
          <a:p>
            <a:endParaRPr lang="en-US" sz="2200" dirty="0" smtClean="0">
              <a:hlinkClick r:id="rId3"/>
            </a:endParaRPr>
          </a:p>
          <a:p>
            <a:r>
              <a:rPr lang="en-US" sz="2200" dirty="0" smtClean="0">
                <a:hlinkClick r:id="rId3"/>
              </a:rPr>
              <a:t>District webpage </a:t>
            </a:r>
            <a:r>
              <a:rPr lang="en-US" sz="2200" dirty="0" smtClean="0"/>
              <a:t>– You can find the PowerPoint, handouts and other resources here.</a:t>
            </a:r>
            <a:endParaRPr lang="en-US" sz="2200" dirty="0"/>
          </a:p>
        </p:txBody>
      </p:sp>
      <p:pic>
        <p:nvPicPr>
          <p:cNvPr id="7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462" y="6209593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43" y="62222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rdpress_32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7" y="6210269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34" t="11463" r="26500" b="14019"/>
          <a:stretch/>
        </p:blipFill>
        <p:spPr>
          <a:xfrm>
            <a:off x="0" y="0"/>
            <a:ext cx="9135834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&amp; Connect Intervention Model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97741" y="1752600"/>
            <a:ext cx="3915568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Check &amp; Connect is a structured mentoring intervention to promote student success and engagement at school and with learning through relationship building and systematic use of data.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065338"/>
            <a:ext cx="39814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90534" y="5046133"/>
            <a:ext cx="4165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i="1" dirty="0" smtClean="0">
                <a:solidFill>
                  <a:schemeClr val="tx1"/>
                </a:solidFill>
              </a:rPr>
              <a:t>This photograph and the remaining stock photos were used with </a:t>
            </a:r>
            <a:r>
              <a:rPr lang="en-US" sz="1400" i="1" dirty="0">
                <a:solidFill>
                  <a:schemeClr val="tx1"/>
                </a:solidFill>
              </a:rPr>
              <a:t>permission from Microsoft.</a:t>
            </a:r>
          </a:p>
          <a:p>
            <a:pPr algn="ctr"/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&amp; Connect Intervention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Structured</a:t>
            </a:r>
          </a:p>
          <a:p>
            <a:pPr lvl="1"/>
            <a:r>
              <a:rPr lang="en-US" dirty="0" smtClean="0"/>
              <a:t>Follows a fairly standard set of procedures – </a:t>
            </a:r>
          </a:p>
          <a:p>
            <a:pPr lvl="2"/>
            <a:r>
              <a:rPr lang="en-US" dirty="0" smtClean="0"/>
              <a:t>Mentor (meets weekly)</a:t>
            </a:r>
          </a:p>
          <a:p>
            <a:pPr lvl="2"/>
            <a:r>
              <a:rPr lang="en-US" dirty="0" smtClean="0"/>
              <a:t>Check</a:t>
            </a:r>
          </a:p>
          <a:p>
            <a:pPr lvl="2"/>
            <a:r>
              <a:rPr lang="en-US" dirty="0" smtClean="0"/>
              <a:t>Connect</a:t>
            </a:r>
          </a:p>
          <a:p>
            <a:pPr lvl="2"/>
            <a:r>
              <a:rPr lang="en-US" dirty="0" smtClean="0"/>
              <a:t>Family Engagement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But Not Scripted</a:t>
            </a:r>
          </a:p>
          <a:p>
            <a:pPr lvl="1"/>
            <a:r>
              <a:rPr lang="en-US" dirty="0" smtClean="0"/>
              <a:t>Delivery may differ for each child</a:t>
            </a:r>
          </a:p>
          <a:p>
            <a:pPr lvl="2"/>
            <a:r>
              <a:rPr lang="en-US" dirty="0" smtClean="0"/>
              <a:t>Mentor (meets weekly)</a:t>
            </a:r>
          </a:p>
          <a:p>
            <a:pPr lvl="2"/>
            <a:r>
              <a:rPr lang="en-US" dirty="0" smtClean="0"/>
              <a:t>Same areas “checked”</a:t>
            </a:r>
          </a:p>
          <a:p>
            <a:pPr lvl="2"/>
            <a:r>
              <a:rPr lang="en-US" u="sng" dirty="0" smtClean="0"/>
              <a:t>Intervention “connections” may vary greatly</a:t>
            </a:r>
          </a:p>
          <a:p>
            <a:pPr lvl="2"/>
            <a:r>
              <a:rPr lang="en-US" u="sng" dirty="0" smtClean="0"/>
              <a:t>Family engagement focus may also vary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1134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1" y="670560"/>
            <a:ext cx="7589248" cy="1143000"/>
          </a:xfrm>
        </p:spPr>
        <p:txBody>
          <a:bodyPr/>
          <a:lstStyle/>
          <a:p>
            <a:r>
              <a:rPr lang="en-US" dirty="0" smtClean="0"/>
              <a:t>Although interventions “connections” may vary greatly…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66241" y="2438400"/>
            <a:ext cx="7589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kern="0" dirty="0" smtClean="0"/>
              <a:t>Keep the focus on EDUCATION!</a:t>
            </a:r>
            <a:endParaRPr lang="en-US" sz="3600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9765" y="4084319"/>
            <a:ext cx="8242200" cy="1899921"/>
          </a:xfrm>
        </p:spPr>
        <p:txBody>
          <a:bodyPr/>
          <a:lstStyle/>
          <a:p>
            <a:r>
              <a:rPr lang="en-US" dirty="0" smtClean="0"/>
              <a:t>Commit to and investment in learning</a:t>
            </a:r>
          </a:p>
          <a:p>
            <a:r>
              <a:rPr lang="en-US" dirty="0" smtClean="0"/>
              <a:t>Identification and belonging at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3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33" t="11462" r="26333" b="14071"/>
          <a:stretch/>
        </p:blipFill>
        <p:spPr>
          <a:xfrm>
            <a:off x="0" y="0"/>
            <a:ext cx="914400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Engagement vs Disengagement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2361" y="1803402"/>
            <a:ext cx="8554053" cy="1727199"/>
          </a:xfrm>
        </p:spPr>
        <p:txBody>
          <a:bodyPr/>
          <a:lstStyle/>
          <a:p>
            <a:r>
              <a:rPr lang="en-US" dirty="0" smtClean="0"/>
              <a:t>Poor grades</a:t>
            </a:r>
          </a:p>
          <a:p>
            <a:r>
              <a:rPr lang="en-US" dirty="0" smtClean="0"/>
              <a:t>Attendance problems</a:t>
            </a:r>
          </a:p>
          <a:p>
            <a:r>
              <a:rPr lang="en-US" dirty="0" smtClean="0"/>
              <a:t>Behavioral challenges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88161" y="3667761"/>
            <a:ext cx="7589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kern="0" dirty="0" smtClean="0"/>
              <a:t>May be signs of disengagement!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08234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99360"/>
            <a:ext cx="8092440" cy="1143000"/>
          </a:xfrm>
        </p:spPr>
        <p:txBody>
          <a:bodyPr/>
          <a:lstStyle/>
          <a:p>
            <a:r>
              <a:rPr lang="en-US" dirty="0" smtClean="0"/>
              <a:t>Disengagement is largely RELATIONAL!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499360"/>
            <a:ext cx="8031479" cy="1143000"/>
          </a:xfrm>
        </p:spPr>
        <p:txBody>
          <a:bodyPr/>
          <a:lstStyle/>
          <a:p>
            <a:r>
              <a:rPr lang="en-US" dirty="0" smtClean="0"/>
              <a:t>Re-engagement is largely RELATIONAL!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16235"/>
      </p:ext>
    </p:extLst>
  </p:cSld>
  <p:clrMapOvr>
    <a:masterClrMapping/>
  </p:clrMapOvr>
</p:sld>
</file>

<file path=ppt/theme/theme1.xml><?xml version="1.0" encoding="utf-8"?>
<a:theme xmlns:a="http://schemas.openxmlformats.org/drawingml/2006/main" name="D2D-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827</Words>
  <Application>Microsoft Office PowerPoint</Application>
  <PresentationFormat>On-screen Show (4:3)</PresentationFormat>
  <Paragraphs>99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Book Antiqua</vt:lpstr>
      <vt:lpstr>Calibri</vt:lpstr>
      <vt:lpstr>Francois One</vt:lpstr>
      <vt:lpstr>D2D-1</vt:lpstr>
      <vt:lpstr>PowerPoint Presentation</vt:lpstr>
      <vt:lpstr>PowerPoint Presentation</vt:lpstr>
      <vt:lpstr>Check &amp; Connect Intervention Model</vt:lpstr>
      <vt:lpstr>Check &amp; Connect Intervention Model</vt:lpstr>
      <vt:lpstr>Although interventions “connections” may vary greatly…</vt:lpstr>
      <vt:lpstr>PowerPoint Presentation</vt:lpstr>
      <vt:lpstr>Educational Engagement vs Disengagement</vt:lpstr>
      <vt:lpstr>Disengagement is largely RELATIONAL!</vt:lpstr>
      <vt:lpstr>Re-engagement is largely RELATIONAL!</vt:lpstr>
      <vt:lpstr>Four Core Components and Essential Elements</vt:lpstr>
      <vt:lpstr>Focus on Alterable Variables</vt:lpstr>
      <vt:lpstr>CHECK</vt:lpstr>
      <vt:lpstr>CONNECT (to Interventions)</vt:lpstr>
      <vt:lpstr>FAMILY ENGAGEMENT</vt:lpstr>
      <vt:lpstr>Check &amp; Connect Resources</vt:lpstr>
      <vt:lpstr>Check &amp; Connect Resources</vt:lpstr>
    </vt:vector>
  </TitlesOfParts>
  <Company>University of Minnesota - 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Mule'</dc:creator>
  <cp:lastModifiedBy>Phelps, Dusty</cp:lastModifiedBy>
  <cp:revision>221</cp:revision>
  <cp:lastPrinted>2014-10-06T21:07:41Z</cp:lastPrinted>
  <dcterms:created xsi:type="dcterms:W3CDTF">2014-05-02T16:31:09Z</dcterms:created>
  <dcterms:modified xsi:type="dcterms:W3CDTF">2017-11-01T15:37:56Z</dcterms:modified>
</cp:coreProperties>
</file>