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90" r:id="rId2"/>
    <p:sldId id="282" r:id="rId3"/>
    <p:sldId id="283" r:id="rId4"/>
    <p:sldId id="284" r:id="rId5"/>
    <p:sldId id="285" r:id="rId6"/>
    <p:sldId id="286" r:id="rId7"/>
    <p:sldId id="287" r:id="rId8"/>
    <p:sldId id="288" r:id="rId9"/>
    <p:sldId id="28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119" d="100"/>
          <a:sy n="119" d="100"/>
        </p:scale>
        <p:origin x="1733" y="86"/>
      </p:cViewPr>
      <p:guideLst>
        <p:guide orient="horz" pos="2160"/>
        <p:guide pos="2880"/>
      </p:guideLst>
    </p:cSldViewPr>
  </p:slideViewPr>
  <p:notesTextViewPr>
    <p:cViewPr>
      <p:scale>
        <a:sx n="1" d="1"/>
        <a:sy n="1" d="1"/>
      </p:scale>
      <p:origin x="0" y="0"/>
    </p:cViewPr>
  </p:notesTextViewPr>
  <p:sorterViewPr>
    <p:cViewPr>
      <p:scale>
        <a:sx n="80" d="100"/>
        <a:sy n="80" d="100"/>
      </p:scale>
      <p:origin x="0" y="30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4574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13808267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7319E4-F3AE-49FB-A4EA-DA6DABE28C1C}" type="datetimeFigureOut">
              <a:rPr lang="en-US" smtClean="0"/>
              <a:t>11/12/2021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22D65C-1663-47AC-896D-5D9683B839B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22D65C-1663-47AC-896D-5D9683B839BC}"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22D65C-1663-47AC-896D-5D9683B839B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22D65C-1663-47AC-896D-5D9683B839BC}"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319E4-F3AE-49FB-A4EA-DA6DABE28C1C}" type="datetimeFigureOut">
              <a:rPr lang="en-US" smtClean="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67319E4-F3AE-49FB-A4EA-DA6DABE28C1C}" type="datetimeFigureOut">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22D65C-1663-47AC-896D-5D9683B839B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767319E4-F3AE-49FB-A4EA-DA6DABE28C1C}" type="datetimeFigureOut">
              <a:rPr lang="en-US" smtClean="0"/>
              <a:t>11/12/2021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22D65C-1663-47AC-896D-5D9683B839B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7319E4-F3AE-49FB-A4EA-DA6DABE28C1C}" type="datetimeFigureOut">
              <a:rPr lang="en-US" smtClean="0"/>
              <a:t>11/12/2021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22D65C-1663-47AC-896D-5D9683B839B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Sayreville Public Schools</a:t>
            </a:r>
          </a:p>
        </p:txBody>
      </p:sp>
      <p:sp>
        <p:nvSpPr>
          <p:cNvPr id="3" name="Subtitle 2"/>
          <p:cNvSpPr>
            <a:spLocks noGrp="1"/>
          </p:cNvSpPr>
          <p:nvPr>
            <p:ph type="subTitle" idx="1"/>
          </p:nvPr>
        </p:nvSpPr>
        <p:spPr/>
        <p:txBody>
          <a:bodyPr/>
          <a:lstStyle/>
          <a:p>
            <a:r>
              <a:rPr lang="en-US" dirty="0"/>
              <a:t>HIB Self-Assessment 2020-2021</a:t>
            </a:r>
          </a:p>
          <a:p>
            <a:endParaRPr lang="en-US" dirty="0"/>
          </a:p>
        </p:txBody>
      </p:sp>
    </p:spTree>
    <p:extLst>
      <p:ext uri="{BB962C8B-B14F-4D97-AF65-F5344CB8AC3E}">
        <p14:creationId xmlns:p14="http://schemas.microsoft.com/office/powerpoint/2010/main" val="213633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 The Commissioner of Education is required to develop a program to grade each public school and school district’s efforts to implement the </a:t>
            </a:r>
            <a:r>
              <a:rPr lang="en-US" i="1" dirty="0"/>
              <a:t>Anti-Bullying Bill of Rights Act </a:t>
            </a:r>
            <a:r>
              <a:rPr lang="en-US" dirty="0"/>
              <a:t>(ABR) (</a:t>
            </a:r>
            <a:r>
              <a:rPr lang="en-US" i="1" dirty="0"/>
              <a:t>N.J.S.A. </a:t>
            </a:r>
            <a:r>
              <a:rPr lang="en-US" dirty="0"/>
              <a:t>18A:17-46). </a:t>
            </a:r>
          </a:p>
          <a:p>
            <a:r>
              <a:rPr lang="en-US" dirty="0"/>
              <a:t> The ABR grade for each school will be determined primarily through a self-assessment of the school’s implementation of the ABR using a tool titled </a:t>
            </a:r>
            <a:r>
              <a:rPr lang="en-US" i="1" dirty="0"/>
              <a:t>School Self-Assessment for Determining Grades under the ABR </a:t>
            </a:r>
            <a:r>
              <a:rPr lang="en-US" dirty="0"/>
              <a:t>(Self-Assessment ).</a:t>
            </a:r>
          </a:p>
          <a:p>
            <a:endParaRPr lang="en-US" dirty="0"/>
          </a:p>
        </p:txBody>
      </p:sp>
    </p:spTree>
    <p:extLst>
      <p:ext uri="{BB962C8B-B14F-4D97-AF65-F5344CB8AC3E}">
        <p14:creationId xmlns:p14="http://schemas.microsoft.com/office/powerpoint/2010/main" val="53281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494211" y="1066800"/>
            <a:ext cx="8229600" cy="5029200"/>
          </a:xfrm>
        </p:spPr>
        <p:txBody>
          <a:bodyPr>
            <a:normAutofit lnSpcReduction="10000"/>
          </a:bodyPr>
          <a:lstStyle/>
          <a:p>
            <a:r>
              <a:rPr lang="en-US" dirty="0"/>
              <a:t>The Self-Assessment must be made available for public comment and approved by the district board of education (BOE). The chief school administrator (CSA) will be required to certify the electronic submission of each school’s Self-Assessment and </a:t>
            </a:r>
            <a:r>
              <a:rPr lang="en-US" i="1" dirty="0"/>
              <a:t>Statement of Assurances</a:t>
            </a:r>
            <a:r>
              <a:rPr lang="en-US" dirty="0"/>
              <a:t>. The school district’s grade will be the average of the grades of each school in the district.</a:t>
            </a:r>
          </a:p>
          <a:p>
            <a:r>
              <a:rPr lang="en-US" dirty="0"/>
              <a:t>The NJDOE will create </a:t>
            </a:r>
            <a:r>
              <a:rPr lang="en-US" i="1" dirty="0"/>
              <a:t>District and School Grade Reports</a:t>
            </a:r>
            <a:r>
              <a:rPr lang="en-US" dirty="0"/>
              <a:t> of the district-reported ratings for each core element for each school and for the school and district grades. </a:t>
            </a:r>
          </a:p>
          <a:p>
            <a:endParaRPr lang="en-US" dirty="0"/>
          </a:p>
        </p:txBody>
      </p:sp>
    </p:spTree>
    <p:extLst>
      <p:ext uri="{BB962C8B-B14F-4D97-AF65-F5344CB8AC3E}">
        <p14:creationId xmlns:p14="http://schemas.microsoft.com/office/powerpoint/2010/main" val="261803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Districts and schools are required to post the grades as follows: </a:t>
            </a:r>
          </a:p>
          <a:p>
            <a:pPr lvl="1"/>
            <a:r>
              <a:rPr lang="en-US" dirty="0"/>
              <a:t>Each school must post the grade received by the school and the school district on the homepage of the school’s website within 10 days of the NJDOE notification that the grades are available and must use the state </a:t>
            </a:r>
            <a:r>
              <a:rPr lang="en-US" i="1" dirty="0"/>
              <a:t>District and School Grade Reports </a:t>
            </a:r>
            <a:r>
              <a:rPr lang="en-US" dirty="0"/>
              <a:t>for posting on the appropriate websites. </a:t>
            </a:r>
          </a:p>
          <a:p>
            <a:r>
              <a:rPr lang="en-US" dirty="0"/>
              <a:t>School district officials are required to review the school and school district grades with the BOE at a public meeting. </a:t>
            </a:r>
          </a:p>
          <a:p>
            <a:endParaRPr lang="en-US" dirty="0"/>
          </a:p>
        </p:txBody>
      </p:sp>
    </p:spTree>
    <p:extLst>
      <p:ext uri="{BB962C8B-B14F-4D97-AF65-F5344CB8AC3E}">
        <p14:creationId xmlns:p14="http://schemas.microsoft.com/office/powerpoint/2010/main" val="240631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152400" y="762000"/>
            <a:ext cx="8686800" cy="5791200"/>
          </a:xfrm>
        </p:spPr>
        <p:txBody>
          <a:bodyPr>
            <a:normAutofit fontScale="92500"/>
          </a:bodyPr>
          <a:lstStyle/>
          <a:p>
            <a:r>
              <a:rPr lang="en-US" dirty="0"/>
              <a:t> The Self-Assessment  includes eight core elements (identified immediately below) which address all of the ABR requirements for schools. </a:t>
            </a:r>
          </a:p>
          <a:p>
            <a:r>
              <a:rPr lang="en-US" dirty="0"/>
              <a:t>#1: HIB Programs, Approaches or Other Initiatives</a:t>
            </a:r>
          </a:p>
          <a:p>
            <a:r>
              <a:rPr lang="en-US" dirty="0"/>
              <a:t>#2: Training on the BOE-approved HIB Policy </a:t>
            </a:r>
          </a:p>
          <a:p>
            <a:r>
              <a:rPr lang="en-US" dirty="0"/>
              <a:t>#3: Other Staff Instruction and Training Programs </a:t>
            </a:r>
          </a:p>
          <a:p>
            <a:r>
              <a:rPr lang="en-US" dirty="0"/>
              <a:t>#4: Curriculum and Instruction on HIB and Related  Information and Skills</a:t>
            </a:r>
          </a:p>
          <a:p>
            <a:r>
              <a:rPr lang="en-US" dirty="0"/>
              <a:t>#5: HIB Personnel 	</a:t>
            </a:r>
          </a:p>
          <a:p>
            <a:r>
              <a:rPr lang="en-US" dirty="0"/>
              <a:t>#6: School-Level HIB Incident Reporting Procedure </a:t>
            </a:r>
          </a:p>
          <a:p>
            <a:r>
              <a:rPr lang="en-US" dirty="0"/>
              <a:t>#7: HIB Investigation Procedure 	</a:t>
            </a:r>
          </a:p>
          <a:p>
            <a:r>
              <a:rPr lang="en-US" dirty="0"/>
              <a:t>#8: HIB Reporting</a:t>
            </a:r>
          </a:p>
        </p:txBody>
      </p:sp>
    </p:spTree>
    <p:extLst>
      <p:ext uri="{BB962C8B-B14F-4D97-AF65-F5344CB8AC3E}">
        <p14:creationId xmlns:p14="http://schemas.microsoft.com/office/powerpoint/2010/main" val="416705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228600" y="838200"/>
            <a:ext cx="8686800" cy="5791200"/>
          </a:xfrm>
        </p:spPr>
        <p:txBody>
          <a:bodyPr>
            <a:normAutofit/>
          </a:bodyPr>
          <a:lstStyle/>
          <a:p>
            <a:r>
              <a:rPr lang="en-US" dirty="0"/>
              <a:t> </a:t>
            </a:r>
            <a:r>
              <a:rPr lang="en-US" b="1" i="1" dirty="0"/>
              <a:t>Assigning the School Grade </a:t>
            </a:r>
            <a:endParaRPr lang="en-US" dirty="0"/>
          </a:p>
          <a:p>
            <a:pPr lvl="1"/>
            <a:r>
              <a:rPr lang="en-US" dirty="0"/>
              <a:t>A point value will be assigned to each indicator based on the selected rating category as follows:</a:t>
            </a:r>
          </a:p>
          <a:p>
            <a:pPr lvl="2"/>
            <a:r>
              <a:rPr lang="en-US" dirty="0"/>
              <a:t>Does not meet the requirements –  0 points 	</a:t>
            </a:r>
          </a:p>
          <a:p>
            <a:pPr lvl="2"/>
            <a:r>
              <a:rPr lang="en-US" dirty="0"/>
              <a:t>Partially meets the requirements –  1 point</a:t>
            </a:r>
          </a:p>
          <a:p>
            <a:pPr lvl="2"/>
            <a:r>
              <a:rPr lang="en-US" dirty="0"/>
              <a:t>Meets all requirements – 2 points </a:t>
            </a:r>
          </a:p>
          <a:p>
            <a:pPr lvl="2"/>
            <a:r>
              <a:rPr lang="en-US" dirty="0"/>
              <a:t>Exceeds the requirements – 3 points 	</a:t>
            </a:r>
          </a:p>
          <a:p>
            <a:pPr lvl="1"/>
            <a:r>
              <a:rPr lang="en-US" dirty="0"/>
              <a:t> Each core element will receive a score based on the sum of the ratings for all indicators within a core element. The overall grade for each school will be reported as the sum of the subtotals of the eight core elements compared to the sum of the maximum score of 78. (For example, school X achieved a total score of 55 of 78 points.) </a:t>
            </a:r>
          </a:p>
        </p:txBody>
      </p:sp>
    </p:spTree>
    <p:extLst>
      <p:ext uri="{BB962C8B-B14F-4D97-AF65-F5344CB8AC3E}">
        <p14:creationId xmlns:p14="http://schemas.microsoft.com/office/powerpoint/2010/main" val="23845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lvl="0"/>
            <a:r>
              <a:rPr lang="en-US" dirty="0"/>
              <a:t>HIB-Anti Bullying Self-Assessment</a:t>
            </a:r>
          </a:p>
        </p:txBody>
      </p:sp>
      <p:sp>
        <p:nvSpPr>
          <p:cNvPr id="3" name="Content Placeholder 2"/>
          <p:cNvSpPr>
            <a:spLocks noGrp="1"/>
          </p:cNvSpPr>
          <p:nvPr>
            <p:ph idx="1"/>
          </p:nvPr>
        </p:nvSpPr>
        <p:spPr>
          <a:xfrm>
            <a:off x="152400" y="838200"/>
            <a:ext cx="8686800" cy="5791200"/>
          </a:xfrm>
        </p:spPr>
        <p:txBody>
          <a:bodyPr>
            <a:normAutofit/>
          </a:bodyPr>
          <a:lstStyle/>
          <a:p>
            <a:r>
              <a:rPr lang="en-US" dirty="0"/>
              <a:t>Grading for school districts will include two scores: </a:t>
            </a:r>
          </a:p>
          <a:p>
            <a:pPr lvl="1"/>
            <a:r>
              <a:rPr lang="en-US" dirty="0"/>
              <a:t>The overall score to be provided by the DOE at a later date; and </a:t>
            </a:r>
          </a:p>
          <a:p>
            <a:pPr lvl="1"/>
            <a:r>
              <a:rPr lang="en-US" dirty="0"/>
              <a:t>The average of the total scores on the Self-Assessment from all schools in a school district.</a:t>
            </a:r>
          </a:p>
        </p:txBody>
      </p:sp>
    </p:spTree>
    <p:extLst>
      <p:ext uri="{BB962C8B-B14F-4D97-AF65-F5344CB8AC3E}">
        <p14:creationId xmlns:p14="http://schemas.microsoft.com/office/powerpoint/2010/main" val="366660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16281078"/>
              </p:ext>
            </p:extLst>
          </p:nvPr>
        </p:nvGraphicFramePr>
        <p:xfrm>
          <a:off x="76200" y="380271"/>
          <a:ext cx="8915399" cy="4414995"/>
        </p:xfrm>
        <a:graphic>
          <a:graphicData uri="http://schemas.openxmlformats.org/drawingml/2006/table">
            <a:tbl>
              <a:tblPr firstRow="1" firstCol="1" bandRow="1">
                <a:tableStyleId>{5C22544A-7EE6-4342-B048-85BDC9FD1C3A}</a:tableStyleId>
              </a:tblPr>
              <a:tblGrid>
                <a:gridCol w="1577382">
                  <a:extLst>
                    <a:ext uri="{9D8B030D-6E8A-4147-A177-3AD203B41FA5}">
                      <a16:colId xmlns:a16="http://schemas.microsoft.com/office/drawing/2014/main" val="20000"/>
                    </a:ext>
                  </a:extLst>
                </a:gridCol>
                <a:gridCol w="784818">
                  <a:extLst>
                    <a:ext uri="{9D8B030D-6E8A-4147-A177-3AD203B41FA5}">
                      <a16:colId xmlns:a16="http://schemas.microsoft.com/office/drawing/2014/main" val="20001"/>
                    </a:ext>
                  </a:extLst>
                </a:gridCol>
                <a:gridCol w="699132">
                  <a:extLst>
                    <a:ext uri="{9D8B030D-6E8A-4147-A177-3AD203B41FA5}">
                      <a16:colId xmlns:a16="http://schemas.microsoft.com/office/drawing/2014/main" val="20002"/>
                    </a:ext>
                  </a:extLst>
                </a:gridCol>
                <a:gridCol w="755167">
                  <a:extLst>
                    <a:ext uri="{9D8B030D-6E8A-4147-A177-3AD203B41FA5}">
                      <a16:colId xmlns:a16="http://schemas.microsoft.com/office/drawing/2014/main" val="20003"/>
                    </a:ext>
                  </a:extLst>
                </a:gridCol>
                <a:gridCol w="827715">
                  <a:extLst>
                    <a:ext uri="{9D8B030D-6E8A-4147-A177-3AD203B41FA5}">
                      <a16:colId xmlns:a16="http://schemas.microsoft.com/office/drawing/2014/main" val="20004"/>
                    </a:ext>
                  </a:extLst>
                </a:gridCol>
                <a:gridCol w="791441">
                  <a:extLst>
                    <a:ext uri="{9D8B030D-6E8A-4147-A177-3AD203B41FA5}">
                      <a16:colId xmlns:a16="http://schemas.microsoft.com/office/drawing/2014/main" val="20005"/>
                    </a:ext>
                  </a:extLst>
                </a:gridCol>
                <a:gridCol w="888944">
                  <a:extLst>
                    <a:ext uri="{9D8B030D-6E8A-4147-A177-3AD203B41FA5}">
                      <a16:colId xmlns:a16="http://schemas.microsoft.com/office/drawing/2014/main" val="20006"/>
                    </a:ext>
                  </a:extLst>
                </a:gridCol>
                <a:gridCol w="852902">
                  <a:extLst>
                    <a:ext uri="{9D8B030D-6E8A-4147-A177-3AD203B41FA5}">
                      <a16:colId xmlns:a16="http://schemas.microsoft.com/office/drawing/2014/main" val="20007"/>
                    </a:ext>
                  </a:extLst>
                </a:gridCol>
                <a:gridCol w="791441">
                  <a:extLst>
                    <a:ext uri="{9D8B030D-6E8A-4147-A177-3AD203B41FA5}">
                      <a16:colId xmlns:a16="http://schemas.microsoft.com/office/drawing/2014/main" val="20008"/>
                    </a:ext>
                  </a:extLst>
                </a:gridCol>
                <a:gridCol w="946457">
                  <a:extLst>
                    <a:ext uri="{9D8B030D-6E8A-4147-A177-3AD203B41FA5}">
                      <a16:colId xmlns:a16="http://schemas.microsoft.com/office/drawing/2014/main" val="20009"/>
                    </a:ext>
                  </a:extLst>
                </a:gridCol>
              </a:tblGrid>
              <a:tr h="728768">
                <a:tc>
                  <a:txBody>
                    <a:bodyPr/>
                    <a:lstStyle/>
                    <a:p>
                      <a:pPr marL="0" marR="0" algn="ctr">
                        <a:lnSpc>
                          <a:spcPct val="107000"/>
                        </a:lnSpc>
                        <a:spcBef>
                          <a:spcPts val="0"/>
                        </a:spcBef>
                        <a:spcAft>
                          <a:spcPts val="0"/>
                        </a:spcAft>
                      </a:pPr>
                      <a:r>
                        <a:rPr lang="en-US" sz="2000" dirty="0">
                          <a:effectLst/>
                        </a:rPr>
                        <a:t>SCHOOL</a:t>
                      </a:r>
                      <a:endParaRPr lang="en-US" sz="20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2000" dirty="0">
                          <a:effectLst/>
                        </a:rPr>
                        <a:t>#1</a:t>
                      </a:r>
                    </a:p>
                    <a:p>
                      <a:pPr marL="0" marR="0" algn="ctr">
                        <a:lnSpc>
                          <a:spcPct val="107000"/>
                        </a:lnSpc>
                        <a:spcBef>
                          <a:spcPts val="0"/>
                        </a:spcBef>
                        <a:spcAft>
                          <a:spcPts val="0"/>
                        </a:spcAft>
                      </a:pPr>
                      <a:r>
                        <a:rPr lang="en-US" sz="2000" dirty="0">
                          <a:effectLst/>
                        </a:rPr>
                        <a:t>out of 15</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#2</a:t>
                      </a:r>
                    </a:p>
                    <a:p>
                      <a:pPr marL="0" marR="0" algn="ctr">
                        <a:lnSpc>
                          <a:spcPct val="107000"/>
                        </a:lnSpc>
                        <a:spcBef>
                          <a:spcPts val="0"/>
                        </a:spcBef>
                        <a:spcAft>
                          <a:spcPts val="0"/>
                        </a:spcAft>
                      </a:pPr>
                      <a:r>
                        <a:rPr lang="en-US" sz="2000" dirty="0">
                          <a:effectLst/>
                        </a:rPr>
                        <a:t>out of 9</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#3</a:t>
                      </a:r>
                    </a:p>
                    <a:p>
                      <a:pPr marL="0" marR="0" algn="ctr">
                        <a:lnSpc>
                          <a:spcPct val="107000"/>
                        </a:lnSpc>
                        <a:spcBef>
                          <a:spcPts val="0"/>
                        </a:spcBef>
                        <a:spcAft>
                          <a:spcPts val="0"/>
                        </a:spcAft>
                      </a:pPr>
                      <a:r>
                        <a:rPr lang="en-US" sz="2000" dirty="0">
                          <a:effectLst/>
                        </a:rPr>
                        <a:t>out of 15</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#4</a:t>
                      </a:r>
                    </a:p>
                    <a:p>
                      <a:pPr marL="0" marR="0" algn="ctr">
                        <a:lnSpc>
                          <a:spcPct val="107000"/>
                        </a:lnSpc>
                        <a:spcBef>
                          <a:spcPts val="0"/>
                        </a:spcBef>
                        <a:spcAft>
                          <a:spcPts val="0"/>
                        </a:spcAft>
                      </a:pPr>
                      <a:r>
                        <a:rPr lang="en-US" sz="2000" dirty="0">
                          <a:effectLst/>
                        </a:rPr>
                        <a:t>out of 6</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#5</a:t>
                      </a:r>
                    </a:p>
                    <a:p>
                      <a:pPr marL="0" marR="0" algn="ctr">
                        <a:lnSpc>
                          <a:spcPct val="107000"/>
                        </a:lnSpc>
                        <a:spcBef>
                          <a:spcPts val="0"/>
                        </a:spcBef>
                        <a:spcAft>
                          <a:spcPts val="0"/>
                        </a:spcAft>
                      </a:pPr>
                      <a:r>
                        <a:rPr lang="en-US" sz="2000" dirty="0">
                          <a:effectLst/>
                        </a:rPr>
                        <a:t>out of 9</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#6</a:t>
                      </a:r>
                    </a:p>
                    <a:p>
                      <a:pPr marL="0" marR="0" algn="ctr">
                        <a:lnSpc>
                          <a:spcPct val="107000"/>
                        </a:lnSpc>
                        <a:spcBef>
                          <a:spcPts val="0"/>
                        </a:spcBef>
                        <a:spcAft>
                          <a:spcPts val="0"/>
                        </a:spcAft>
                      </a:pPr>
                      <a:r>
                        <a:rPr lang="en-US" sz="2000" dirty="0">
                          <a:effectLst/>
                        </a:rPr>
                        <a:t>out of 6</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#7</a:t>
                      </a:r>
                    </a:p>
                    <a:p>
                      <a:pPr marL="0" marR="0" algn="ctr">
                        <a:lnSpc>
                          <a:spcPct val="107000"/>
                        </a:lnSpc>
                        <a:spcBef>
                          <a:spcPts val="0"/>
                        </a:spcBef>
                        <a:spcAft>
                          <a:spcPts val="0"/>
                        </a:spcAft>
                      </a:pPr>
                      <a:r>
                        <a:rPr lang="en-US" sz="2000" dirty="0">
                          <a:effectLst/>
                        </a:rPr>
                        <a:t>out of 12</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#8</a:t>
                      </a:r>
                    </a:p>
                    <a:p>
                      <a:pPr marL="0" marR="0" algn="ctr">
                        <a:lnSpc>
                          <a:spcPct val="107000"/>
                        </a:lnSpc>
                        <a:spcBef>
                          <a:spcPts val="0"/>
                        </a:spcBef>
                        <a:spcAft>
                          <a:spcPts val="0"/>
                        </a:spcAft>
                      </a:pPr>
                      <a:r>
                        <a:rPr lang="en-US" sz="2000" dirty="0">
                          <a:effectLst/>
                        </a:rPr>
                        <a:t>out of 6</a:t>
                      </a:r>
                      <a:endParaRPr lang="en-US" sz="20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2000" dirty="0">
                          <a:effectLst/>
                        </a:rPr>
                        <a:t>SCORE</a:t>
                      </a:r>
                    </a:p>
                    <a:p>
                      <a:pPr marL="0" marR="0" algn="ctr">
                        <a:lnSpc>
                          <a:spcPct val="107000"/>
                        </a:lnSpc>
                        <a:spcBef>
                          <a:spcPts val="0"/>
                        </a:spcBef>
                        <a:spcAft>
                          <a:spcPts val="0"/>
                        </a:spcAft>
                      </a:pPr>
                      <a:r>
                        <a:rPr lang="en-US" sz="2000" dirty="0">
                          <a:effectLst/>
                        </a:rPr>
                        <a:t>out of 78</a:t>
                      </a:r>
                      <a:endParaRPr lang="en-US" sz="20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0"/>
                  </a:ext>
                </a:extLst>
              </a:tr>
              <a:tr h="340503">
                <a:tc>
                  <a:txBody>
                    <a:bodyPr/>
                    <a:lstStyle/>
                    <a:p>
                      <a:pPr marL="0" marR="0" algn="ctr">
                        <a:lnSpc>
                          <a:spcPct val="107000"/>
                        </a:lnSpc>
                        <a:spcBef>
                          <a:spcPts val="0"/>
                        </a:spcBef>
                        <a:spcAft>
                          <a:spcPts val="0"/>
                        </a:spcAft>
                      </a:pPr>
                      <a:r>
                        <a:rPr lang="en-US" sz="1800" dirty="0">
                          <a:effectLst/>
                        </a:rPr>
                        <a:t>SWMHS</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9</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5</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72</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1"/>
                  </a:ext>
                </a:extLst>
              </a:tr>
              <a:tr h="340503">
                <a:tc>
                  <a:txBody>
                    <a:bodyPr/>
                    <a:lstStyle/>
                    <a:p>
                      <a:pPr marL="0" marR="0" algn="ctr">
                        <a:lnSpc>
                          <a:spcPct val="107000"/>
                        </a:lnSpc>
                        <a:spcBef>
                          <a:spcPts val="0"/>
                        </a:spcBef>
                        <a:spcAft>
                          <a:spcPts val="0"/>
                        </a:spcAft>
                      </a:pPr>
                      <a:r>
                        <a:rPr lang="en-US" sz="1800" dirty="0">
                          <a:effectLst/>
                        </a:rPr>
                        <a:t>SMS</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10</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11</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68</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2"/>
                  </a:ext>
                </a:extLst>
              </a:tr>
              <a:tr h="340503">
                <a:tc>
                  <a:txBody>
                    <a:bodyPr/>
                    <a:lstStyle/>
                    <a:p>
                      <a:pPr marL="0" marR="0" algn="ctr">
                        <a:lnSpc>
                          <a:spcPct val="107000"/>
                        </a:lnSpc>
                        <a:spcBef>
                          <a:spcPts val="0"/>
                        </a:spcBef>
                        <a:spcAft>
                          <a:spcPts val="0"/>
                        </a:spcAft>
                      </a:pPr>
                      <a:r>
                        <a:rPr lang="en-US" sz="1800" dirty="0">
                          <a:effectLst/>
                        </a:rPr>
                        <a:t>SUES</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5</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71</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3"/>
                  </a:ext>
                </a:extLst>
              </a:tr>
              <a:tr h="476168">
                <a:tc>
                  <a:txBody>
                    <a:bodyPr/>
                    <a:lstStyle/>
                    <a:p>
                      <a:pPr marL="0" marR="0" algn="ctr">
                        <a:lnSpc>
                          <a:spcPct val="107000"/>
                        </a:lnSpc>
                        <a:spcBef>
                          <a:spcPts val="0"/>
                        </a:spcBef>
                        <a:spcAft>
                          <a:spcPts val="0"/>
                        </a:spcAft>
                      </a:pPr>
                      <a:r>
                        <a:rPr lang="en-US" sz="1800" dirty="0">
                          <a:effectLst/>
                        </a:rPr>
                        <a:t>Eisenhower</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latin typeface="+mn-lt"/>
                          <a:ea typeface="+mn-ea"/>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9</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rPr>
                        <a:t>8</a:t>
                      </a: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5</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rPr>
                        <a:t>73</a:t>
                      </a:r>
                    </a:p>
                  </a:txBody>
                  <a:tcPr marL="23135" marR="23135" marT="0" marB="0" anchor="ctr"/>
                </a:tc>
                <a:extLst>
                  <a:ext uri="{0D108BD9-81ED-4DB2-BD59-A6C34878D82A}">
                    <a16:rowId xmlns:a16="http://schemas.microsoft.com/office/drawing/2014/main" val="10004"/>
                  </a:ext>
                </a:extLst>
              </a:tr>
              <a:tr h="340503">
                <a:tc>
                  <a:txBody>
                    <a:bodyPr/>
                    <a:lstStyle/>
                    <a:p>
                      <a:pPr marL="0" marR="0" algn="ctr">
                        <a:lnSpc>
                          <a:spcPct val="107000"/>
                        </a:lnSpc>
                        <a:spcBef>
                          <a:spcPts val="0"/>
                        </a:spcBef>
                        <a:spcAft>
                          <a:spcPts val="0"/>
                        </a:spcAft>
                      </a:pPr>
                      <a:r>
                        <a:rPr lang="en-US" sz="1800" dirty="0">
                          <a:effectLst/>
                        </a:rPr>
                        <a:t>Arleth</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9</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13</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5</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72</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5"/>
                  </a:ext>
                </a:extLst>
              </a:tr>
              <a:tr h="340503">
                <a:tc>
                  <a:txBody>
                    <a:bodyPr/>
                    <a:lstStyle/>
                    <a:p>
                      <a:pPr marL="0" marR="0" algn="ctr">
                        <a:lnSpc>
                          <a:spcPct val="107000"/>
                        </a:lnSpc>
                        <a:spcBef>
                          <a:spcPts val="0"/>
                        </a:spcBef>
                        <a:spcAft>
                          <a:spcPts val="0"/>
                        </a:spcAft>
                      </a:pPr>
                      <a:r>
                        <a:rPr lang="en-US" sz="1800" dirty="0">
                          <a:effectLst/>
                        </a:rPr>
                        <a:t>Truman</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15</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9</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75</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6"/>
                  </a:ext>
                </a:extLst>
              </a:tr>
              <a:tr h="340503">
                <a:tc>
                  <a:txBody>
                    <a:bodyPr/>
                    <a:lstStyle/>
                    <a:p>
                      <a:pPr marL="0" marR="0" algn="ctr">
                        <a:lnSpc>
                          <a:spcPct val="107000"/>
                        </a:lnSpc>
                        <a:spcBef>
                          <a:spcPts val="0"/>
                        </a:spcBef>
                        <a:spcAft>
                          <a:spcPts val="0"/>
                        </a:spcAft>
                      </a:pPr>
                      <a:r>
                        <a:rPr lang="en-US" sz="1800" dirty="0">
                          <a:effectLst/>
                        </a:rPr>
                        <a:t>Wilson</a:t>
                      </a:r>
                      <a:endParaRPr lang="en-US" sz="18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dirty="0">
                          <a:effectLst/>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9</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14</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8</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12</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6</a:t>
                      </a:r>
                      <a:endParaRPr lang="en-US" sz="1800" dirty="0">
                        <a:effectLst/>
                        <a:latin typeface="Arial" panose="020B0604020202020204" pitchFamily="34" charset="0"/>
                        <a:ea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latin typeface="+mn-lt"/>
                          <a:ea typeface="+mn-ea"/>
                        </a:rPr>
                        <a:t>75</a:t>
                      </a:r>
                      <a:endParaRPr lang="en-US" sz="1800" dirty="0">
                        <a:effectLst/>
                        <a:latin typeface="Arial" panose="020B0604020202020204" pitchFamily="34" charset="0"/>
                        <a:ea typeface="Times New Roman" panose="02020603050405020304" pitchFamily="18" charset="0"/>
                      </a:endParaRPr>
                    </a:p>
                  </a:txBody>
                  <a:tcPr marL="23135" marR="23135" marT="0" marB="0" anchor="ctr"/>
                </a:tc>
                <a:extLst>
                  <a:ext uri="{0D108BD9-81ED-4DB2-BD59-A6C34878D82A}">
                    <a16:rowId xmlns:a16="http://schemas.microsoft.com/office/drawing/2014/main" val="10007"/>
                  </a:ext>
                </a:extLst>
              </a:tr>
              <a:tr h="340503">
                <a:tc>
                  <a:txBody>
                    <a:bodyPr/>
                    <a:lstStyle/>
                    <a:p>
                      <a:pPr marL="0" marR="0" algn="ctr">
                        <a:lnSpc>
                          <a:spcPct val="107000"/>
                        </a:lnSpc>
                        <a:spcBef>
                          <a:spcPts val="0"/>
                        </a:spcBef>
                        <a:spcAft>
                          <a:spcPts val="0"/>
                        </a:spcAft>
                      </a:pPr>
                      <a:r>
                        <a:rPr lang="en-US" sz="1000" dirty="0">
                          <a:effectLst/>
                          <a:latin typeface="Arial" panose="020B0604020202020204" pitchFamily="34" charset="0"/>
                          <a:ea typeface="Times New Roman" panose="02020603050405020304" pitchFamily="18" charset="0"/>
                        </a:rPr>
                        <a:t>Project</a:t>
                      </a:r>
                      <a:r>
                        <a:rPr lang="en-US" sz="1000" baseline="0" dirty="0">
                          <a:effectLst/>
                          <a:latin typeface="Arial" panose="020B0604020202020204" pitchFamily="34" charset="0"/>
                          <a:ea typeface="Times New Roman" panose="02020603050405020304" pitchFamily="18" charset="0"/>
                        </a:rPr>
                        <a:t> Before @ </a:t>
                      </a:r>
                      <a:r>
                        <a:rPr lang="en-US" sz="1000" baseline="0" dirty="0" err="1">
                          <a:effectLst/>
                          <a:latin typeface="Arial" panose="020B0604020202020204" pitchFamily="34" charset="0"/>
                          <a:ea typeface="Times New Roman" panose="02020603050405020304" pitchFamily="18" charset="0"/>
                        </a:rPr>
                        <a:t>Cheesequake</a:t>
                      </a:r>
                      <a:endParaRPr lang="en-US" sz="1000"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13</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9</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14</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8</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12</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rPr>
                        <a:t>74</a:t>
                      </a:r>
                    </a:p>
                  </a:txBody>
                  <a:tcPr marL="23135" marR="23135" marT="0" marB="0" anchor="ctr"/>
                </a:tc>
                <a:extLst>
                  <a:ext uri="{0D108BD9-81ED-4DB2-BD59-A6C34878D82A}">
                    <a16:rowId xmlns:a16="http://schemas.microsoft.com/office/drawing/2014/main" val="2428594181"/>
                  </a:ext>
                </a:extLst>
              </a:tr>
              <a:tr h="505303">
                <a:tc>
                  <a:txBody>
                    <a:bodyPr/>
                    <a:lstStyle/>
                    <a:p>
                      <a:pPr marL="0" marR="0" algn="ctr">
                        <a:lnSpc>
                          <a:spcPct val="107000"/>
                        </a:lnSpc>
                        <a:spcBef>
                          <a:spcPts val="0"/>
                        </a:spcBef>
                        <a:spcAft>
                          <a:spcPts val="0"/>
                        </a:spcAft>
                      </a:pPr>
                      <a:r>
                        <a:rPr lang="en-US" sz="1800" b="1" dirty="0">
                          <a:effectLst/>
                        </a:rPr>
                        <a:t>District Average</a:t>
                      </a:r>
                      <a:endParaRPr lang="en-US" sz="1800" b="1" dirty="0">
                        <a:effectLst/>
                        <a:latin typeface="Arial" panose="020B0604020202020204" pitchFamily="34" charset="0"/>
                        <a:ea typeface="Times New Roman" panose="02020603050405020304" pitchFamily="18" charset="0"/>
                      </a:endParaRPr>
                    </a:p>
                  </a:txBody>
                  <a:tcPr marL="23135" marR="23135"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13</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9</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14</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8</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12</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6</a:t>
                      </a:r>
                    </a:p>
                  </a:txBody>
                  <a:tcPr marL="0" marR="0" marT="0" marB="0" anchor="ctr"/>
                </a:tc>
                <a:tc>
                  <a:txBody>
                    <a:bodyPr/>
                    <a:lstStyle/>
                    <a:p>
                      <a:pPr marL="0" marR="0" algn="ctr">
                        <a:lnSpc>
                          <a:spcPct val="107000"/>
                        </a:lnSpc>
                        <a:spcBef>
                          <a:spcPts val="0"/>
                        </a:spcBef>
                        <a:spcAft>
                          <a:spcPts val="0"/>
                        </a:spcAft>
                      </a:pPr>
                      <a:r>
                        <a:rPr lang="en-US" sz="1800" b="1" dirty="0">
                          <a:effectLst/>
                          <a:latin typeface="Arial" panose="020B0604020202020204" pitchFamily="34" charset="0"/>
                          <a:ea typeface="Times New Roman" panose="02020603050405020304" pitchFamily="18" charset="0"/>
                        </a:rPr>
                        <a:t>72</a:t>
                      </a:r>
                    </a:p>
                  </a:txBody>
                  <a:tcPr marL="23135" marR="23135" marT="0" marB="0" anchor="ct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a:xfrm>
            <a:off x="489857" y="8709"/>
            <a:ext cx="8229600" cy="524691"/>
          </a:xfrm>
        </p:spPr>
        <p:txBody>
          <a:bodyPr>
            <a:normAutofit/>
          </a:bodyPr>
          <a:lstStyle/>
          <a:p>
            <a:pPr algn="ctr"/>
            <a:r>
              <a:rPr lang="en-US" sz="2800" dirty="0"/>
              <a:t>2020-21 ABS/HIB SELF ASSESSMENT</a:t>
            </a:r>
          </a:p>
        </p:txBody>
      </p:sp>
      <p:sp>
        <p:nvSpPr>
          <p:cNvPr id="5" name="Rectangle 4"/>
          <p:cNvSpPr/>
          <p:nvPr/>
        </p:nvSpPr>
        <p:spPr>
          <a:xfrm>
            <a:off x="2895600" y="4724400"/>
            <a:ext cx="6324600" cy="1938992"/>
          </a:xfrm>
          <a:prstGeom prst="rect">
            <a:avLst/>
          </a:prstGeom>
        </p:spPr>
        <p:txBody>
          <a:bodyPr wrap="square">
            <a:spAutoFit/>
          </a:bodyPr>
          <a:lstStyle/>
          <a:p>
            <a:r>
              <a:rPr lang="en-US" sz="1500" dirty="0">
                <a:latin typeface="Arial" panose="020B0604020202020204" pitchFamily="34" charset="0"/>
                <a:ea typeface="Times New Roman" panose="02020603050405020304" pitchFamily="18" charset="0"/>
              </a:rPr>
              <a:t>#1: HIB Programs, Approaches or Other Initiatives</a:t>
            </a:r>
          </a:p>
          <a:p>
            <a:r>
              <a:rPr lang="en-US" sz="1500" dirty="0">
                <a:latin typeface="Arial" panose="020B0604020202020204" pitchFamily="34" charset="0"/>
                <a:ea typeface="Times New Roman" panose="02020603050405020304" pitchFamily="18" charset="0"/>
              </a:rPr>
              <a:t>#2: Training on the BOE-approved HIB Policy </a:t>
            </a:r>
          </a:p>
          <a:p>
            <a:r>
              <a:rPr lang="en-US" sz="1500" dirty="0">
                <a:latin typeface="Arial" panose="020B0604020202020204" pitchFamily="34" charset="0"/>
                <a:ea typeface="Times New Roman" panose="02020603050405020304" pitchFamily="18" charset="0"/>
              </a:rPr>
              <a:t>#3: Other Staff Instruction and Training Programs </a:t>
            </a:r>
          </a:p>
          <a:p>
            <a:r>
              <a:rPr lang="en-US" sz="1500" dirty="0">
                <a:latin typeface="Arial" panose="020B0604020202020204" pitchFamily="34" charset="0"/>
                <a:ea typeface="Times New Roman" panose="02020603050405020304" pitchFamily="18" charset="0"/>
              </a:rPr>
              <a:t>#4: Curriculum and Instruction on HIB and Related Information and Skills</a:t>
            </a:r>
          </a:p>
          <a:p>
            <a:r>
              <a:rPr lang="en-US" sz="1500" dirty="0">
                <a:latin typeface="Arial" panose="020B0604020202020204" pitchFamily="34" charset="0"/>
                <a:ea typeface="Times New Roman" panose="02020603050405020304" pitchFamily="18" charset="0"/>
              </a:rPr>
              <a:t>#5: HIB Personnel 	</a:t>
            </a:r>
          </a:p>
          <a:p>
            <a:r>
              <a:rPr lang="en-US" sz="1500" dirty="0">
                <a:latin typeface="Arial" panose="020B0604020202020204" pitchFamily="34" charset="0"/>
                <a:ea typeface="Times New Roman" panose="02020603050405020304" pitchFamily="18" charset="0"/>
              </a:rPr>
              <a:t>#6: School-Level HIB Incident Reporting Procedure </a:t>
            </a:r>
          </a:p>
          <a:p>
            <a:r>
              <a:rPr lang="en-US" sz="1500" dirty="0">
                <a:latin typeface="Arial" panose="020B0604020202020204" pitchFamily="34" charset="0"/>
                <a:ea typeface="Times New Roman" panose="02020603050405020304" pitchFamily="18" charset="0"/>
              </a:rPr>
              <a:t>#7: HIB Investigation Procedure 	</a:t>
            </a:r>
          </a:p>
          <a:p>
            <a:r>
              <a:rPr lang="en-US" sz="1500" dirty="0">
                <a:latin typeface="Arial" panose="020B0604020202020204" pitchFamily="34" charset="0"/>
                <a:ea typeface="Times New Roman" panose="02020603050405020304" pitchFamily="18" charset="0"/>
              </a:rPr>
              <a:t>#8: HIB Reporting</a:t>
            </a:r>
            <a:endParaRPr lang="en-US" sz="15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72051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5762125"/>
              </p:ext>
            </p:extLst>
          </p:nvPr>
        </p:nvGraphicFramePr>
        <p:xfrm>
          <a:off x="457200" y="1481138"/>
          <a:ext cx="8229600" cy="415036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44479412"/>
                    </a:ext>
                  </a:extLst>
                </a:gridCol>
                <a:gridCol w="762000">
                  <a:extLst>
                    <a:ext uri="{9D8B030D-6E8A-4147-A177-3AD203B41FA5}">
                      <a16:colId xmlns:a16="http://schemas.microsoft.com/office/drawing/2014/main" val="793268120"/>
                    </a:ext>
                  </a:extLst>
                </a:gridCol>
                <a:gridCol w="914400">
                  <a:extLst>
                    <a:ext uri="{9D8B030D-6E8A-4147-A177-3AD203B41FA5}">
                      <a16:colId xmlns:a16="http://schemas.microsoft.com/office/drawing/2014/main" val="500229793"/>
                    </a:ext>
                  </a:extLst>
                </a:gridCol>
                <a:gridCol w="914400">
                  <a:extLst>
                    <a:ext uri="{9D8B030D-6E8A-4147-A177-3AD203B41FA5}">
                      <a16:colId xmlns:a16="http://schemas.microsoft.com/office/drawing/2014/main" val="3286414144"/>
                    </a:ext>
                  </a:extLst>
                </a:gridCol>
                <a:gridCol w="914400">
                  <a:extLst>
                    <a:ext uri="{9D8B030D-6E8A-4147-A177-3AD203B41FA5}">
                      <a16:colId xmlns:a16="http://schemas.microsoft.com/office/drawing/2014/main" val="502302086"/>
                    </a:ext>
                  </a:extLst>
                </a:gridCol>
                <a:gridCol w="914400">
                  <a:extLst>
                    <a:ext uri="{9D8B030D-6E8A-4147-A177-3AD203B41FA5}">
                      <a16:colId xmlns:a16="http://schemas.microsoft.com/office/drawing/2014/main" val="434591210"/>
                    </a:ext>
                  </a:extLst>
                </a:gridCol>
                <a:gridCol w="914400">
                  <a:extLst>
                    <a:ext uri="{9D8B030D-6E8A-4147-A177-3AD203B41FA5}">
                      <a16:colId xmlns:a16="http://schemas.microsoft.com/office/drawing/2014/main" val="932957930"/>
                    </a:ext>
                  </a:extLst>
                </a:gridCol>
                <a:gridCol w="914400">
                  <a:extLst>
                    <a:ext uri="{9D8B030D-6E8A-4147-A177-3AD203B41FA5}">
                      <a16:colId xmlns:a16="http://schemas.microsoft.com/office/drawing/2014/main" val="39858898"/>
                    </a:ext>
                  </a:extLst>
                </a:gridCol>
                <a:gridCol w="914400">
                  <a:extLst>
                    <a:ext uri="{9D8B030D-6E8A-4147-A177-3AD203B41FA5}">
                      <a16:colId xmlns:a16="http://schemas.microsoft.com/office/drawing/2014/main" val="1356141893"/>
                    </a:ext>
                  </a:extLst>
                </a:gridCol>
              </a:tblGrid>
              <a:tr h="370840">
                <a:tc>
                  <a:txBody>
                    <a:bodyPr/>
                    <a:lstStyle/>
                    <a:p>
                      <a:pPr algn="ctr"/>
                      <a:r>
                        <a:rPr lang="en-US" sz="1600" dirty="0"/>
                        <a:t>School</a:t>
                      </a:r>
                    </a:p>
                  </a:txBody>
                  <a:tcPr/>
                </a:tc>
                <a:tc>
                  <a:txBody>
                    <a:bodyPr/>
                    <a:lstStyle/>
                    <a:p>
                      <a:pPr algn="ctr"/>
                      <a:r>
                        <a:rPr lang="en-US" sz="1400" dirty="0"/>
                        <a:t>13-14</a:t>
                      </a:r>
                    </a:p>
                  </a:txBody>
                  <a:tcPr/>
                </a:tc>
                <a:tc>
                  <a:txBody>
                    <a:bodyPr/>
                    <a:lstStyle/>
                    <a:p>
                      <a:pPr algn="ctr"/>
                      <a:r>
                        <a:rPr lang="en-US" sz="1400" dirty="0"/>
                        <a:t>14-15</a:t>
                      </a:r>
                    </a:p>
                  </a:txBody>
                  <a:tcPr/>
                </a:tc>
                <a:tc>
                  <a:txBody>
                    <a:bodyPr/>
                    <a:lstStyle/>
                    <a:p>
                      <a:pPr algn="ctr"/>
                      <a:r>
                        <a:rPr lang="en-US" sz="1400" dirty="0"/>
                        <a:t>15-16</a:t>
                      </a:r>
                    </a:p>
                  </a:txBody>
                  <a:tcPr/>
                </a:tc>
                <a:tc>
                  <a:txBody>
                    <a:bodyPr/>
                    <a:lstStyle/>
                    <a:p>
                      <a:pPr algn="ctr"/>
                      <a:r>
                        <a:rPr lang="en-US" sz="1400" dirty="0"/>
                        <a:t>16-17</a:t>
                      </a:r>
                    </a:p>
                  </a:txBody>
                  <a:tcPr/>
                </a:tc>
                <a:tc>
                  <a:txBody>
                    <a:bodyPr/>
                    <a:lstStyle/>
                    <a:p>
                      <a:pPr algn="ctr"/>
                      <a:r>
                        <a:rPr lang="en-US" sz="1400" dirty="0"/>
                        <a:t>17-18</a:t>
                      </a:r>
                    </a:p>
                  </a:txBody>
                  <a:tcPr/>
                </a:tc>
                <a:tc>
                  <a:txBody>
                    <a:bodyPr/>
                    <a:lstStyle/>
                    <a:p>
                      <a:pPr algn="ctr"/>
                      <a:r>
                        <a:rPr lang="en-US" sz="1400" dirty="0"/>
                        <a:t>18-19</a:t>
                      </a:r>
                    </a:p>
                  </a:txBody>
                  <a:tcPr/>
                </a:tc>
                <a:tc>
                  <a:txBody>
                    <a:bodyPr/>
                    <a:lstStyle/>
                    <a:p>
                      <a:pPr algn="ctr"/>
                      <a:r>
                        <a:rPr lang="en-US" sz="1400" dirty="0"/>
                        <a:t>19-20</a:t>
                      </a:r>
                    </a:p>
                  </a:txBody>
                  <a:tcPr/>
                </a:tc>
                <a:tc>
                  <a:txBody>
                    <a:bodyPr/>
                    <a:lstStyle/>
                    <a:p>
                      <a:pPr algn="ctr"/>
                      <a:r>
                        <a:rPr lang="en-US" sz="1400" dirty="0"/>
                        <a:t>20-21</a:t>
                      </a:r>
                    </a:p>
                  </a:txBody>
                  <a:tcPr/>
                </a:tc>
                <a:extLst>
                  <a:ext uri="{0D108BD9-81ED-4DB2-BD59-A6C34878D82A}">
                    <a16:rowId xmlns:a16="http://schemas.microsoft.com/office/drawing/2014/main" val="123509515"/>
                  </a:ext>
                </a:extLst>
              </a:tr>
              <a:tr h="370840">
                <a:tc>
                  <a:txBody>
                    <a:bodyPr/>
                    <a:lstStyle/>
                    <a:p>
                      <a:r>
                        <a:rPr lang="en-US" sz="1400" dirty="0"/>
                        <a:t>Arleth</a:t>
                      </a:r>
                    </a:p>
                  </a:txBody>
                  <a:tcPr/>
                </a:tc>
                <a:tc>
                  <a:txBody>
                    <a:bodyPr/>
                    <a:lstStyle/>
                    <a:p>
                      <a:pPr algn="ctr"/>
                      <a:r>
                        <a:rPr lang="en-US" dirty="0"/>
                        <a:t>64</a:t>
                      </a:r>
                    </a:p>
                  </a:txBody>
                  <a:tcPr/>
                </a:tc>
                <a:tc>
                  <a:txBody>
                    <a:bodyPr/>
                    <a:lstStyle/>
                    <a:p>
                      <a:pPr algn="ctr"/>
                      <a:r>
                        <a:rPr lang="en-US" dirty="0"/>
                        <a:t>67</a:t>
                      </a:r>
                    </a:p>
                  </a:txBody>
                  <a:tcPr/>
                </a:tc>
                <a:tc>
                  <a:txBody>
                    <a:bodyPr/>
                    <a:lstStyle/>
                    <a:p>
                      <a:pPr algn="ctr"/>
                      <a:r>
                        <a:rPr lang="en-US" dirty="0"/>
                        <a:t>69</a:t>
                      </a:r>
                    </a:p>
                  </a:txBody>
                  <a:tcPr/>
                </a:tc>
                <a:tc>
                  <a:txBody>
                    <a:bodyPr/>
                    <a:lstStyle/>
                    <a:p>
                      <a:pPr algn="ctr"/>
                      <a:r>
                        <a:rPr lang="en-US" dirty="0"/>
                        <a:t>69</a:t>
                      </a:r>
                    </a:p>
                  </a:txBody>
                  <a:tcPr/>
                </a:tc>
                <a:tc>
                  <a:txBody>
                    <a:bodyPr/>
                    <a:lstStyle/>
                    <a:p>
                      <a:pPr algn="ctr"/>
                      <a:r>
                        <a:rPr lang="en-US" dirty="0"/>
                        <a:t>71</a:t>
                      </a:r>
                    </a:p>
                  </a:txBody>
                  <a:tcPr/>
                </a:tc>
                <a:tc>
                  <a:txBody>
                    <a:bodyPr/>
                    <a:lstStyle/>
                    <a:p>
                      <a:pPr algn="ctr"/>
                      <a:r>
                        <a:rPr lang="en-US" dirty="0">
                          <a:solidFill>
                            <a:schemeClr val="tx1"/>
                          </a:solidFill>
                        </a:rPr>
                        <a:t>70</a:t>
                      </a:r>
                    </a:p>
                  </a:txBody>
                  <a:tcPr/>
                </a:tc>
                <a:tc>
                  <a:txBody>
                    <a:bodyPr/>
                    <a:lstStyle/>
                    <a:p>
                      <a:pPr algn="ctr"/>
                      <a:r>
                        <a:rPr lang="en-US" dirty="0">
                          <a:solidFill>
                            <a:schemeClr val="tx1"/>
                          </a:solidFill>
                        </a:rPr>
                        <a:t>72</a:t>
                      </a:r>
                    </a:p>
                  </a:txBody>
                  <a:tcPr/>
                </a:tc>
                <a:tc>
                  <a:txBody>
                    <a:bodyPr/>
                    <a:lstStyle/>
                    <a:p>
                      <a:pPr algn="ctr"/>
                      <a:r>
                        <a:rPr lang="en-US" dirty="0">
                          <a:solidFill>
                            <a:schemeClr val="tx1"/>
                          </a:solidFill>
                        </a:rPr>
                        <a:t>72</a:t>
                      </a:r>
                    </a:p>
                  </a:txBody>
                  <a:tcPr/>
                </a:tc>
                <a:extLst>
                  <a:ext uri="{0D108BD9-81ED-4DB2-BD59-A6C34878D82A}">
                    <a16:rowId xmlns:a16="http://schemas.microsoft.com/office/drawing/2014/main" val="1332110948"/>
                  </a:ext>
                </a:extLst>
              </a:tr>
              <a:tr h="370840">
                <a:tc>
                  <a:txBody>
                    <a:bodyPr/>
                    <a:lstStyle/>
                    <a:p>
                      <a:r>
                        <a:rPr lang="en-US" sz="1400" dirty="0"/>
                        <a:t>Eisenhower</a:t>
                      </a:r>
                    </a:p>
                  </a:txBody>
                  <a:tcPr/>
                </a:tc>
                <a:tc>
                  <a:txBody>
                    <a:bodyPr/>
                    <a:lstStyle/>
                    <a:p>
                      <a:pPr algn="ctr"/>
                      <a:r>
                        <a:rPr lang="en-US" dirty="0"/>
                        <a:t>54</a:t>
                      </a:r>
                    </a:p>
                  </a:txBody>
                  <a:tcPr/>
                </a:tc>
                <a:tc>
                  <a:txBody>
                    <a:bodyPr/>
                    <a:lstStyle/>
                    <a:p>
                      <a:pPr algn="ctr"/>
                      <a:r>
                        <a:rPr lang="en-US" dirty="0"/>
                        <a:t>62</a:t>
                      </a:r>
                    </a:p>
                  </a:txBody>
                  <a:tcPr/>
                </a:tc>
                <a:tc>
                  <a:txBody>
                    <a:bodyPr/>
                    <a:lstStyle/>
                    <a:p>
                      <a:pPr algn="ctr"/>
                      <a:r>
                        <a:rPr lang="en-US" dirty="0"/>
                        <a:t>50</a:t>
                      </a:r>
                    </a:p>
                  </a:txBody>
                  <a:tcPr/>
                </a:tc>
                <a:tc>
                  <a:txBody>
                    <a:bodyPr/>
                    <a:lstStyle/>
                    <a:p>
                      <a:pPr algn="ctr"/>
                      <a:r>
                        <a:rPr lang="en-US" dirty="0"/>
                        <a:t>51</a:t>
                      </a:r>
                    </a:p>
                  </a:txBody>
                  <a:tcPr/>
                </a:tc>
                <a:tc>
                  <a:txBody>
                    <a:bodyPr/>
                    <a:lstStyle/>
                    <a:p>
                      <a:pPr algn="ctr"/>
                      <a:r>
                        <a:rPr lang="en-US" dirty="0"/>
                        <a:t>51</a:t>
                      </a:r>
                    </a:p>
                  </a:txBody>
                  <a:tcPr/>
                </a:tc>
                <a:tc>
                  <a:txBody>
                    <a:bodyPr/>
                    <a:lstStyle/>
                    <a:p>
                      <a:pPr algn="ctr"/>
                      <a:r>
                        <a:rPr lang="en-US" dirty="0"/>
                        <a:t>63</a:t>
                      </a:r>
                    </a:p>
                  </a:txBody>
                  <a:tcPr/>
                </a:tc>
                <a:tc>
                  <a:txBody>
                    <a:bodyPr/>
                    <a:lstStyle/>
                    <a:p>
                      <a:pPr algn="ctr"/>
                      <a:r>
                        <a:rPr lang="en-US" dirty="0"/>
                        <a:t>62</a:t>
                      </a:r>
                    </a:p>
                  </a:txBody>
                  <a:tcPr/>
                </a:tc>
                <a:tc>
                  <a:txBody>
                    <a:bodyPr/>
                    <a:lstStyle/>
                    <a:p>
                      <a:pPr algn="ctr"/>
                      <a:r>
                        <a:rPr lang="en-US" dirty="0"/>
                        <a:t>73</a:t>
                      </a:r>
                    </a:p>
                  </a:txBody>
                  <a:tcPr/>
                </a:tc>
                <a:extLst>
                  <a:ext uri="{0D108BD9-81ED-4DB2-BD59-A6C34878D82A}">
                    <a16:rowId xmlns:a16="http://schemas.microsoft.com/office/drawing/2014/main" val="1468612110"/>
                  </a:ext>
                </a:extLst>
              </a:tr>
              <a:tr h="370840">
                <a:tc>
                  <a:txBody>
                    <a:bodyPr/>
                    <a:lstStyle/>
                    <a:p>
                      <a:r>
                        <a:rPr lang="en-US" sz="1400" dirty="0"/>
                        <a:t>High School</a:t>
                      </a:r>
                    </a:p>
                  </a:txBody>
                  <a:tcPr/>
                </a:tc>
                <a:tc>
                  <a:txBody>
                    <a:bodyPr/>
                    <a:lstStyle/>
                    <a:p>
                      <a:pPr algn="ctr"/>
                      <a:r>
                        <a:rPr lang="en-US" dirty="0"/>
                        <a:t>68</a:t>
                      </a:r>
                    </a:p>
                  </a:txBody>
                  <a:tcPr/>
                </a:tc>
                <a:tc>
                  <a:txBody>
                    <a:bodyPr/>
                    <a:lstStyle/>
                    <a:p>
                      <a:pPr algn="ctr"/>
                      <a:r>
                        <a:rPr lang="en-US" dirty="0"/>
                        <a:t>70</a:t>
                      </a:r>
                    </a:p>
                  </a:txBody>
                  <a:tcPr/>
                </a:tc>
                <a:tc>
                  <a:txBody>
                    <a:bodyPr/>
                    <a:lstStyle/>
                    <a:p>
                      <a:pPr algn="ctr"/>
                      <a:r>
                        <a:rPr lang="en-US" dirty="0"/>
                        <a:t>77</a:t>
                      </a:r>
                    </a:p>
                  </a:txBody>
                  <a:tcPr/>
                </a:tc>
                <a:tc>
                  <a:txBody>
                    <a:bodyPr/>
                    <a:lstStyle/>
                    <a:p>
                      <a:pPr algn="ctr"/>
                      <a:r>
                        <a:rPr lang="en-US" dirty="0"/>
                        <a:t>75</a:t>
                      </a:r>
                    </a:p>
                  </a:txBody>
                  <a:tcPr/>
                </a:tc>
                <a:tc>
                  <a:txBody>
                    <a:bodyPr/>
                    <a:lstStyle/>
                    <a:p>
                      <a:pPr algn="ctr"/>
                      <a:r>
                        <a:rPr lang="en-US" dirty="0"/>
                        <a:t>76</a:t>
                      </a:r>
                    </a:p>
                  </a:txBody>
                  <a:tcPr/>
                </a:tc>
                <a:tc>
                  <a:txBody>
                    <a:bodyPr/>
                    <a:lstStyle/>
                    <a:p>
                      <a:pPr algn="ctr"/>
                      <a:r>
                        <a:rPr lang="en-US" dirty="0"/>
                        <a:t>73</a:t>
                      </a:r>
                    </a:p>
                  </a:txBody>
                  <a:tcPr/>
                </a:tc>
                <a:tc>
                  <a:txBody>
                    <a:bodyPr/>
                    <a:lstStyle/>
                    <a:p>
                      <a:pPr algn="ctr"/>
                      <a:r>
                        <a:rPr lang="en-US" dirty="0"/>
                        <a:t>72</a:t>
                      </a:r>
                    </a:p>
                  </a:txBody>
                  <a:tcPr/>
                </a:tc>
                <a:tc>
                  <a:txBody>
                    <a:bodyPr/>
                    <a:lstStyle/>
                    <a:p>
                      <a:pPr algn="ctr"/>
                      <a:r>
                        <a:rPr lang="en-US" dirty="0"/>
                        <a:t>72</a:t>
                      </a:r>
                    </a:p>
                  </a:txBody>
                  <a:tcPr/>
                </a:tc>
                <a:extLst>
                  <a:ext uri="{0D108BD9-81ED-4DB2-BD59-A6C34878D82A}">
                    <a16:rowId xmlns:a16="http://schemas.microsoft.com/office/drawing/2014/main" val="3367737805"/>
                  </a:ext>
                </a:extLst>
              </a:tr>
              <a:tr h="370840">
                <a:tc>
                  <a:txBody>
                    <a:bodyPr/>
                    <a:lstStyle/>
                    <a:p>
                      <a:r>
                        <a:rPr lang="en-US" sz="1400" dirty="0"/>
                        <a:t>Middle School</a:t>
                      </a:r>
                    </a:p>
                  </a:txBody>
                  <a:tcPr/>
                </a:tc>
                <a:tc>
                  <a:txBody>
                    <a:bodyPr/>
                    <a:lstStyle/>
                    <a:p>
                      <a:pPr algn="ctr"/>
                      <a:r>
                        <a:rPr lang="en-US" dirty="0"/>
                        <a:t>55</a:t>
                      </a:r>
                    </a:p>
                  </a:txBody>
                  <a:tcPr/>
                </a:tc>
                <a:tc>
                  <a:txBody>
                    <a:bodyPr/>
                    <a:lstStyle/>
                    <a:p>
                      <a:pPr algn="ctr"/>
                      <a:r>
                        <a:rPr lang="en-US" dirty="0"/>
                        <a:t>71</a:t>
                      </a:r>
                    </a:p>
                  </a:txBody>
                  <a:tcPr/>
                </a:tc>
                <a:tc>
                  <a:txBody>
                    <a:bodyPr/>
                    <a:lstStyle/>
                    <a:p>
                      <a:pPr algn="ctr"/>
                      <a:r>
                        <a:rPr lang="en-US" dirty="0"/>
                        <a:t>70</a:t>
                      </a:r>
                    </a:p>
                  </a:txBody>
                  <a:tcPr/>
                </a:tc>
                <a:tc>
                  <a:txBody>
                    <a:bodyPr/>
                    <a:lstStyle/>
                    <a:p>
                      <a:pPr algn="ctr"/>
                      <a:r>
                        <a:rPr lang="en-US" dirty="0"/>
                        <a:t>61</a:t>
                      </a:r>
                    </a:p>
                  </a:txBody>
                  <a:tcPr/>
                </a:tc>
                <a:tc>
                  <a:txBody>
                    <a:bodyPr/>
                    <a:lstStyle/>
                    <a:p>
                      <a:pPr algn="ctr"/>
                      <a:r>
                        <a:rPr lang="en-US" dirty="0"/>
                        <a:t>67</a:t>
                      </a:r>
                    </a:p>
                  </a:txBody>
                  <a:tcPr/>
                </a:tc>
                <a:tc>
                  <a:txBody>
                    <a:bodyPr/>
                    <a:lstStyle/>
                    <a:p>
                      <a:pPr algn="ctr"/>
                      <a:r>
                        <a:rPr lang="en-US" dirty="0">
                          <a:solidFill>
                            <a:schemeClr val="tx1"/>
                          </a:solidFill>
                        </a:rPr>
                        <a:t>68</a:t>
                      </a:r>
                    </a:p>
                  </a:txBody>
                  <a:tcPr/>
                </a:tc>
                <a:tc>
                  <a:txBody>
                    <a:bodyPr/>
                    <a:lstStyle/>
                    <a:p>
                      <a:pPr algn="ctr"/>
                      <a:r>
                        <a:rPr lang="en-US" dirty="0">
                          <a:solidFill>
                            <a:schemeClr val="tx1"/>
                          </a:solidFill>
                        </a:rPr>
                        <a:t>71</a:t>
                      </a:r>
                    </a:p>
                  </a:txBody>
                  <a:tcPr/>
                </a:tc>
                <a:tc>
                  <a:txBody>
                    <a:bodyPr/>
                    <a:lstStyle/>
                    <a:p>
                      <a:pPr algn="ctr"/>
                      <a:r>
                        <a:rPr lang="en-US" dirty="0">
                          <a:solidFill>
                            <a:schemeClr val="tx1"/>
                          </a:solidFill>
                        </a:rPr>
                        <a:t>68</a:t>
                      </a:r>
                    </a:p>
                  </a:txBody>
                  <a:tcPr/>
                </a:tc>
                <a:extLst>
                  <a:ext uri="{0D108BD9-81ED-4DB2-BD59-A6C34878D82A}">
                    <a16:rowId xmlns:a16="http://schemas.microsoft.com/office/drawing/2014/main" val="382609367"/>
                  </a:ext>
                </a:extLst>
              </a:tr>
              <a:tr h="370840">
                <a:tc>
                  <a:txBody>
                    <a:bodyPr/>
                    <a:lstStyle/>
                    <a:p>
                      <a:r>
                        <a:rPr lang="en-US" sz="1400" dirty="0"/>
                        <a:t>SUES</a:t>
                      </a:r>
                    </a:p>
                  </a:txBody>
                  <a:tcPr/>
                </a:tc>
                <a:tc>
                  <a:txBody>
                    <a:bodyPr/>
                    <a:lstStyle/>
                    <a:p>
                      <a:pPr algn="ctr"/>
                      <a:r>
                        <a:rPr lang="en-US" dirty="0"/>
                        <a:t>56</a:t>
                      </a:r>
                    </a:p>
                  </a:txBody>
                  <a:tcPr/>
                </a:tc>
                <a:tc>
                  <a:txBody>
                    <a:bodyPr/>
                    <a:lstStyle/>
                    <a:p>
                      <a:pPr algn="ctr"/>
                      <a:r>
                        <a:rPr lang="en-US" dirty="0"/>
                        <a:t>59</a:t>
                      </a:r>
                    </a:p>
                  </a:txBody>
                  <a:tcPr/>
                </a:tc>
                <a:tc>
                  <a:txBody>
                    <a:bodyPr/>
                    <a:lstStyle/>
                    <a:p>
                      <a:pPr algn="ctr"/>
                      <a:r>
                        <a:rPr lang="en-US" dirty="0"/>
                        <a:t>64</a:t>
                      </a:r>
                    </a:p>
                  </a:txBody>
                  <a:tcPr/>
                </a:tc>
                <a:tc>
                  <a:txBody>
                    <a:bodyPr/>
                    <a:lstStyle/>
                    <a:p>
                      <a:pPr algn="ctr"/>
                      <a:r>
                        <a:rPr lang="en-US" dirty="0"/>
                        <a:t>65</a:t>
                      </a:r>
                    </a:p>
                  </a:txBody>
                  <a:tcPr/>
                </a:tc>
                <a:tc>
                  <a:txBody>
                    <a:bodyPr/>
                    <a:lstStyle/>
                    <a:p>
                      <a:pPr algn="ctr"/>
                      <a:r>
                        <a:rPr lang="en-US" dirty="0"/>
                        <a:t>64</a:t>
                      </a:r>
                    </a:p>
                  </a:txBody>
                  <a:tcPr/>
                </a:tc>
                <a:tc>
                  <a:txBody>
                    <a:bodyPr/>
                    <a:lstStyle/>
                    <a:p>
                      <a:pPr algn="ctr"/>
                      <a:r>
                        <a:rPr lang="en-US" dirty="0">
                          <a:solidFill>
                            <a:schemeClr val="tx1"/>
                          </a:solidFill>
                        </a:rPr>
                        <a:t>66</a:t>
                      </a:r>
                    </a:p>
                  </a:txBody>
                  <a:tcPr/>
                </a:tc>
                <a:tc>
                  <a:txBody>
                    <a:bodyPr/>
                    <a:lstStyle/>
                    <a:p>
                      <a:pPr algn="ctr"/>
                      <a:r>
                        <a:rPr lang="en-US" dirty="0">
                          <a:solidFill>
                            <a:schemeClr val="tx1"/>
                          </a:solidFill>
                        </a:rPr>
                        <a:t>65</a:t>
                      </a:r>
                    </a:p>
                  </a:txBody>
                  <a:tcPr/>
                </a:tc>
                <a:tc>
                  <a:txBody>
                    <a:bodyPr/>
                    <a:lstStyle/>
                    <a:p>
                      <a:pPr algn="ctr"/>
                      <a:r>
                        <a:rPr lang="en-US" dirty="0">
                          <a:solidFill>
                            <a:schemeClr val="tx1"/>
                          </a:solidFill>
                        </a:rPr>
                        <a:t>71</a:t>
                      </a:r>
                    </a:p>
                  </a:txBody>
                  <a:tcPr/>
                </a:tc>
                <a:extLst>
                  <a:ext uri="{0D108BD9-81ED-4DB2-BD59-A6C34878D82A}">
                    <a16:rowId xmlns:a16="http://schemas.microsoft.com/office/drawing/2014/main" val="3444362641"/>
                  </a:ext>
                </a:extLst>
              </a:tr>
              <a:tr h="370840">
                <a:tc>
                  <a:txBody>
                    <a:bodyPr/>
                    <a:lstStyle/>
                    <a:p>
                      <a:r>
                        <a:rPr lang="en-US" sz="1400" dirty="0"/>
                        <a:t>Truman</a:t>
                      </a:r>
                    </a:p>
                  </a:txBody>
                  <a:tcPr/>
                </a:tc>
                <a:tc>
                  <a:txBody>
                    <a:bodyPr/>
                    <a:lstStyle/>
                    <a:p>
                      <a:pPr algn="ctr"/>
                      <a:r>
                        <a:rPr lang="en-US" dirty="0"/>
                        <a:t>63</a:t>
                      </a:r>
                    </a:p>
                  </a:txBody>
                  <a:tcPr/>
                </a:tc>
                <a:tc>
                  <a:txBody>
                    <a:bodyPr/>
                    <a:lstStyle/>
                    <a:p>
                      <a:pPr algn="ctr"/>
                      <a:r>
                        <a:rPr lang="en-US" dirty="0"/>
                        <a:t>64</a:t>
                      </a:r>
                    </a:p>
                  </a:txBody>
                  <a:tcPr/>
                </a:tc>
                <a:tc>
                  <a:txBody>
                    <a:bodyPr/>
                    <a:lstStyle/>
                    <a:p>
                      <a:pPr algn="ctr"/>
                      <a:r>
                        <a:rPr lang="en-US" dirty="0"/>
                        <a:t>66</a:t>
                      </a:r>
                    </a:p>
                  </a:txBody>
                  <a:tcPr/>
                </a:tc>
                <a:tc>
                  <a:txBody>
                    <a:bodyPr/>
                    <a:lstStyle/>
                    <a:p>
                      <a:pPr algn="ctr"/>
                      <a:r>
                        <a:rPr lang="en-US" dirty="0"/>
                        <a:t>73</a:t>
                      </a:r>
                    </a:p>
                  </a:txBody>
                  <a:tcPr/>
                </a:tc>
                <a:tc>
                  <a:txBody>
                    <a:bodyPr/>
                    <a:lstStyle/>
                    <a:p>
                      <a:pPr algn="ctr"/>
                      <a:r>
                        <a:rPr lang="en-US" dirty="0"/>
                        <a:t>66</a:t>
                      </a:r>
                    </a:p>
                  </a:txBody>
                  <a:tcPr/>
                </a:tc>
                <a:tc>
                  <a:txBody>
                    <a:bodyPr/>
                    <a:lstStyle/>
                    <a:p>
                      <a:pPr algn="ctr"/>
                      <a:r>
                        <a:rPr lang="en-US" dirty="0"/>
                        <a:t>70</a:t>
                      </a:r>
                    </a:p>
                  </a:txBody>
                  <a:tcPr/>
                </a:tc>
                <a:tc>
                  <a:txBody>
                    <a:bodyPr/>
                    <a:lstStyle/>
                    <a:p>
                      <a:pPr algn="ctr"/>
                      <a:r>
                        <a:rPr lang="en-US" dirty="0"/>
                        <a:t>76</a:t>
                      </a:r>
                    </a:p>
                  </a:txBody>
                  <a:tcPr/>
                </a:tc>
                <a:tc>
                  <a:txBody>
                    <a:bodyPr/>
                    <a:lstStyle/>
                    <a:p>
                      <a:pPr algn="ctr"/>
                      <a:r>
                        <a:rPr lang="en-US" dirty="0"/>
                        <a:t>75</a:t>
                      </a:r>
                    </a:p>
                  </a:txBody>
                  <a:tcPr/>
                </a:tc>
                <a:extLst>
                  <a:ext uri="{0D108BD9-81ED-4DB2-BD59-A6C34878D82A}">
                    <a16:rowId xmlns:a16="http://schemas.microsoft.com/office/drawing/2014/main" val="1561754989"/>
                  </a:ext>
                </a:extLst>
              </a:tr>
              <a:tr h="370840">
                <a:tc>
                  <a:txBody>
                    <a:bodyPr/>
                    <a:lstStyle/>
                    <a:p>
                      <a:r>
                        <a:rPr lang="en-US" sz="1400" dirty="0"/>
                        <a:t>Wilson</a:t>
                      </a:r>
                    </a:p>
                  </a:txBody>
                  <a:tcPr/>
                </a:tc>
                <a:tc>
                  <a:txBody>
                    <a:bodyPr/>
                    <a:lstStyle/>
                    <a:p>
                      <a:pPr algn="ctr"/>
                      <a:r>
                        <a:rPr lang="en-US" dirty="0"/>
                        <a:t>64</a:t>
                      </a:r>
                    </a:p>
                  </a:txBody>
                  <a:tcPr/>
                </a:tc>
                <a:tc>
                  <a:txBody>
                    <a:bodyPr/>
                    <a:lstStyle/>
                    <a:p>
                      <a:pPr algn="ctr"/>
                      <a:r>
                        <a:rPr lang="en-US" dirty="0"/>
                        <a:t>68</a:t>
                      </a:r>
                    </a:p>
                  </a:txBody>
                  <a:tcPr/>
                </a:tc>
                <a:tc>
                  <a:txBody>
                    <a:bodyPr/>
                    <a:lstStyle/>
                    <a:p>
                      <a:pPr algn="ctr"/>
                      <a:r>
                        <a:rPr lang="en-US" dirty="0"/>
                        <a:t>54</a:t>
                      </a:r>
                    </a:p>
                  </a:txBody>
                  <a:tcPr/>
                </a:tc>
                <a:tc>
                  <a:txBody>
                    <a:bodyPr/>
                    <a:lstStyle/>
                    <a:p>
                      <a:pPr algn="ctr"/>
                      <a:r>
                        <a:rPr lang="en-US" dirty="0"/>
                        <a:t>75</a:t>
                      </a:r>
                    </a:p>
                  </a:txBody>
                  <a:tcPr/>
                </a:tc>
                <a:tc>
                  <a:txBody>
                    <a:bodyPr/>
                    <a:lstStyle/>
                    <a:p>
                      <a:pPr algn="ctr"/>
                      <a:r>
                        <a:rPr lang="en-US" dirty="0"/>
                        <a:t>75</a:t>
                      </a:r>
                    </a:p>
                  </a:txBody>
                  <a:tcPr/>
                </a:tc>
                <a:tc>
                  <a:txBody>
                    <a:bodyPr/>
                    <a:lstStyle/>
                    <a:p>
                      <a:pPr algn="ctr"/>
                      <a:r>
                        <a:rPr lang="en-US" dirty="0">
                          <a:solidFill>
                            <a:schemeClr val="tx1"/>
                          </a:solidFill>
                        </a:rPr>
                        <a:t>75</a:t>
                      </a:r>
                    </a:p>
                  </a:txBody>
                  <a:tcPr/>
                </a:tc>
                <a:tc>
                  <a:txBody>
                    <a:bodyPr/>
                    <a:lstStyle/>
                    <a:p>
                      <a:pPr algn="ctr"/>
                      <a:r>
                        <a:rPr lang="en-US" dirty="0">
                          <a:solidFill>
                            <a:schemeClr val="tx1"/>
                          </a:solidFill>
                        </a:rPr>
                        <a:t>75</a:t>
                      </a:r>
                    </a:p>
                  </a:txBody>
                  <a:tcPr/>
                </a:tc>
                <a:tc>
                  <a:txBody>
                    <a:bodyPr/>
                    <a:lstStyle/>
                    <a:p>
                      <a:pPr algn="ctr"/>
                      <a:r>
                        <a:rPr lang="en-US" dirty="0">
                          <a:solidFill>
                            <a:schemeClr val="tx1"/>
                          </a:solidFill>
                        </a:rPr>
                        <a:t>75</a:t>
                      </a:r>
                    </a:p>
                  </a:txBody>
                  <a:tcPr/>
                </a:tc>
                <a:extLst>
                  <a:ext uri="{0D108BD9-81ED-4DB2-BD59-A6C34878D82A}">
                    <a16:rowId xmlns:a16="http://schemas.microsoft.com/office/drawing/2014/main" val="3721267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effectLst/>
                          <a:latin typeface="Arial" panose="020B0604020202020204" pitchFamily="34" charset="0"/>
                          <a:ea typeface="Times New Roman" panose="02020603050405020304" pitchFamily="18" charset="0"/>
                        </a:rPr>
                        <a:t>Project</a:t>
                      </a:r>
                      <a:r>
                        <a:rPr lang="en-US" sz="900" baseline="0" dirty="0">
                          <a:effectLst/>
                          <a:latin typeface="Arial" panose="020B0604020202020204" pitchFamily="34" charset="0"/>
                          <a:ea typeface="Times New Roman" panose="02020603050405020304" pitchFamily="18" charset="0"/>
                        </a:rPr>
                        <a:t> Before @ </a:t>
                      </a:r>
                      <a:r>
                        <a:rPr lang="en-US" sz="900" baseline="0" dirty="0" err="1">
                          <a:effectLst/>
                          <a:latin typeface="Arial" panose="020B0604020202020204" pitchFamily="34" charset="0"/>
                          <a:ea typeface="Times New Roman" panose="02020603050405020304" pitchFamily="18" charset="0"/>
                        </a:rPr>
                        <a:t>Selover</a:t>
                      </a:r>
                      <a:endParaRPr lang="en-US" sz="900" dirty="0">
                        <a:effectLst/>
                        <a:latin typeface="Arial" panose="020B0604020202020204" pitchFamily="34" charset="0"/>
                        <a:ea typeface="Times New Roman" panose="02020603050405020304" pitchFamily="18" charset="0"/>
                      </a:endParaRP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solidFill>
                            <a:schemeClr val="tx1"/>
                          </a:solidFill>
                        </a:rPr>
                        <a:t>N/A</a:t>
                      </a:r>
                    </a:p>
                  </a:txBody>
                  <a:tcPr/>
                </a:tc>
                <a:tc>
                  <a:txBody>
                    <a:bodyPr/>
                    <a:lstStyle/>
                    <a:p>
                      <a:pPr algn="ctr"/>
                      <a:r>
                        <a:rPr lang="en-US" dirty="0">
                          <a:solidFill>
                            <a:schemeClr val="tx1"/>
                          </a:solidFill>
                        </a:rPr>
                        <a:t>74</a:t>
                      </a:r>
                    </a:p>
                  </a:txBody>
                  <a:tcPr/>
                </a:tc>
                <a:tc>
                  <a:txBody>
                    <a:bodyPr/>
                    <a:lstStyle/>
                    <a:p>
                      <a:pPr algn="ctr"/>
                      <a:r>
                        <a:rPr lang="en-US" dirty="0">
                          <a:solidFill>
                            <a:schemeClr val="tx1"/>
                          </a:solidFill>
                        </a:rPr>
                        <a:t>N/A</a:t>
                      </a:r>
                    </a:p>
                  </a:txBody>
                  <a:tcPr/>
                </a:tc>
                <a:extLst>
                  <a:ext uri="{0D108BD9-81ED-4DB2-BD59-A6C34878D82A}">
                    <a16:rowId xmlns:a16="http://schemas.microsoft.com/office/drawing/2014/main" val="28497936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effectLst/>
                          <a:latin typeface="Arial" panose="020B0604020202020204" pitchFamily="34" charset="0"/>
                          <a:ea typeface="Times New Roman" panose="02020603050405020304" pitchFamily="18" charset="0"/>
                        </a:rPr>
                        <a:t>Project</a:t>
                      </a:r>
                      <a:r>
                        <a:rPr lang="en-US" sz="900" baseline="0" dirty="0">
                          <a:effectLst/>
                          <a:latin typeface="Arial" panose="020B0604020202020204" pitchFamily="34" charset="0"/>
                          <a:ea typeface="Times New Roman" panose="02020603050405020304" pitchFamily="18" charset="0"/>
                        </a:rPr>
                        <a:t> Before @ </a:t>
                      </a:r>
                      <a:r>
                        <a:rPr lang="en-US" sz="900" baseline="0" dirty="0" err="1">
                          <a:effectLst/>
                          <a:latin typeface="Arial" panose="020B0604020202020204" pitchFamily="34" charset="0"/>
                          <a:ea typeface="Times New Roman" panose="02020603050405020304" pitchFamily="18" charset="0"/>
                        </a:rPr>
                        <a:t>Cheesequake</a:t>
                      </a:r>
                      <a:endParaRPr lang="en-US" sz="900" dirty="0">
                        <a:effectLst/>
                        <a:latin typeface="Arial" panose="020B0604020202020204" pitchFamily="34" charset="0"/>
                        <a:ea typeface="Times New Roman" panose="02020603050405020304" pitchFamily="18" charset="0"/>
                      </a:endParaRP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solidFill>
                            <a:schemeClr val="tx1"/>
                          </a:solidFill>
                        </a:rPr>
                        <a:t>N/A</a:t>
                      </a:r>
                    </a:p>
                  </a:txBody>
                  <a:tcPr/>
                </a:tc>
                <a:tc>
                  <a:txBody>
                    <a:bodyPr/>
                    <a:lstStyle/>
                    <a:p>
                      <a:pPr algn="ctr"/>
                      <a:r>
                        <a:rPr lang="en-US" dirty="0">
                          <a:solidFill>
                            <a:schemeClr val="tx1"/>
                          </a:solidFill>
                        </a:rPr>
                        <a:t>N/A</a:t>
                      </a:r>
                    </a:p>
                  </a:txBody>
                  <a:tcPr/>
                </a:tc>
                <a:tc>
                  <a:txBody>
                    <a:bodyPr/>
                    <a:lstStyle/>
                    <a:p>
                      <a:pPr algn="ctr"/>
                      <a:r>
                        <a:rPr lang="en-US" dirty="0">
                          <a:solidFill>
                            <a:schemeClr val="tx1"/>
                          </a:solidFill>
                        </a:rPr>
                        <a:t>74</a:t>
                      </a:r>
                    </a:p>
                  </a:txBody>
                  <a:tcPr/>
                </a:tc>
                <a:extLst>
                  <a:ext uri="{0D108BD9-81ED-4DB2-BD59-A6C34878D82A}">
                    <a16:rowId xmlns:a16="http://schemas.microsoft.com/office/drawing/2014/main" val="59604550"/>
                  </a:ext>
                </a:extLst>
              </a:tr>
            </a:tbl>
          </a:graphicData>
        </a:graphic>
      </p:graphicFrame>
      <p:sp>
        <p:nvSpPr>
          <p:cNvPr id="3" name="Title 2"/>
          <p:cNvSpPr>
            <a:spLocks noGrp="1"/>
          </p:cNvSpPr>
          <p:nvPr>
            <p:ph type="title"/>
          </p:nvPr>
        </p:nvSpPr>
        <p:spPr/>
        <p:txBody>
          <a:bodyPr>
            <a:normAutofit fontScale="90000"/>
          </a:bodyPr>
          <a:lstStyle/>
          <a:p>
            <a:pPr algn="ctr"/>
            <a:r>
              <a:rPr lang="en-US" dirty="0"/>
              <a:t>School’s HIB Self-Assessment Comparison</a:t>
            </a:r>
          </a:p>
        </p:txBody>
      </p:sp>
      <p:sp>
        <p:nvSpPr>
          <p:cNvPr id="5" name="TextBox 4"/>
          <p:cNvSpPr txBox="1"/>
          <p:nvPr/>
        </p:nvSpPr>
        <p:spPr>
          <a:xfrm>
            <a:off x="6400800" y="5867400"/>
            <a:ext cx="2286000" cy="276999"/>
          </a:xfrm>
          <a:prstGeom prst="rect">
            <a:avLst/>
          </a:prstGeom>
          <a:noFill/>
        </p:spPr>
        <p:txBody>
          <a:bodyPr wrap="square" rtlCol="0">
            <a:spAutoFit/>
          </a:bodyPr>
          <a:lstStyle/>
          <a:p>
            <a:r>
              <a:rPr lang="en-US" sz="1200" dirty="0"/>
              <a:t>Maximum Possible Score 78</a:t>
            </a:r>
          </a:p>
        </p:txBody>
      </p:sp>
    </p:spTree>
    <p:extLst>
      <p:ext uri="{BB962C8B-B14F-4D97-AF65-F5344CB8AC3E}">
        <p14:creationId xmlns:p14="http://schemas.microsoft.com/office/powerpoint/2010/main" val="4217930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2785</TotalTime>
  <Words>875</Words>
  <Application>Microsoft Office PowerPoint</Application>
  <PresentationFormat>On-screen Show (4:3)</PresentationFormat>
  <Paragraphs>244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Sans Unicode</vt:lpstr>
      <vt:lpstr>Times New Roman</vt:lpstr>
      <vt:lpstr>Verdana</vt:lpstr>
      <vt:lpstr>Wingdings 2</vt:lpstr>
      <vt:lpstr>Wingdings 3</vt:lpstr>
      <vt:lpstr>Concourse</vt:lpstr>
      <vt:lpstr>Sayreville Public Schools</vt:lpstr>
      <vt:lpstr>HIB-Anti Bullying Self-Assessment</vt:lpstr>
      <vt:lpstr>HIB-Anti Bullying Self-Assessment</vt:lpstr>
      <vt:lpstr>HIB-Anti Bullying Self-Assessment</vt:lpstr>
      <vt:lpstr>HIB-Anti Bullying Self-Assessment</vt:lpstr>
      <vt:lpstr>HIB-Anti Bullying Self-Assessment</vt:lpstr>
      <vt:lpstr>HIB-Anti Bullying Self-Assessment</vt:lpstr>
      <vt:lpstr>2020-21 ABS/HIB SELF ASSESSMENT</vt:lpstr>
      <vt:lpstr>School’s HIB Self-Assessment Comparison</vt:lpstr>
    </vt:vector>
  </TitlesOfParts>
  <Company>Sayreville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Department</dc:creator>
  <cp:lastModifiedBy>Glock-Molloy, Eric</cp:lastModifiedBy>
  <cp:revision>92</cp:revision>
  <cp:lastPrinted>2019-10-11T15:37:04Z</cp:lastPrinted>
  <dcterms:created xsi:type="dcterms:W3CDTF">2014-07-11T12:56:06Z</dcterms:created>
  <dcterms:modified xsi:type="dcterms:W3CDTF">2021-11-12T16:55:01Z</dcterms:modified>
</cp:coreProperties>
</file>