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solidFill>
                <a:srgbClr val="C9C3BA"/>
              </a:solidFill>
              <a:prstDash val="solid"/>
              <a:miter lim="400000"/>
            </a:ln>
          </a:left>
          <a:right>
            <a:ln w="12700" cap="flat">
              <a:solidFill>
                <a:srgbClr val="C9C3BA"/>
              </a:solidFill>
              <a:prstDash val="solid"/>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solidFill>
                <a:srgbClr val="C9C3BA"/>
              </a:solidFill>
              <a:prstDash val="solid"/>
              <a:miter lim="400000"/>
            </a:ln>
          </a:insideV>
        </a:tcBdr>
        <a:fill>
          <a:noFill/>
        </a:fill>
      </a:tcStyle>
    </a:lastRow>
    <a:firstRow>
      <a:tcTxStyle b="off" i="off">
        <a:font>
          <a:latin typeface="Palatino"/>
          <a:ea typeface="Palatino"/>
          <a:cs typeface="Palatino"/>
        </a:font>
        <a:srgbClr val="FFFFFF"/>
      </a:tcTxStyle>
      <a:tcStyle>
        <a:tcBdr>
          <a:left>
            <a:ln w="12700" cap="flat">
              <a:solidFill>
                <a:srgbClr val="C9C3BA"/>
              </a:solidFill>
              <a:prstDash val="solid"/>
              <a:miter lim="400000"/>
            </a:ln>
          </a:left>
          <a:right>
            <a:ln w="12700" cap="flat">
              <a:solidFill>
                <a:srgbClr val="C9C3BA"/>
              </a:solidFill>
              <a:prstDash val="solid"/>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solidFill>
                <a:srgbClr val="C9C3BA"/>
              </a:solidFill>
              <a:prstDash val="solid"/>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41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Line"/>
          <p:cNvSpPr/>
          <p:nvPr/>
        </p:nvSpPr>
        <p:spPr>
          <a:xfrm>
            <a:off x="508000" y="659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Line"/>
          <p:cNvSpPr/>
          <p:nvPr/>
        </p:nvSpPr>
        <p:spPr>
          <a:xfrm>
            <a:off x="508000" y="408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Line"/>
          <p:cNvSpPr/>
          <p:nvPr/>
        </p:nvSpPr>
        <p:spPr>
          <a:xfrm flipV="1">
            <a:off x="7994302" y="45262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6" name="Lorem Ipsum Dolor"/>
          <p:cNvSpPr txBox="1">
            <a:spLocks noGrp="1"/>
          </p:cNvSpPr>
          <p:nvPr>
            <p:ph type="body" sz="quarter" idx="21"/>
          </p:nvPr>
        </p:nvSpPr>
        <p:spPr>
          <a:xfrm>
            <a:off x="508000" y="35052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17" name="Title Text"/>
          <p:cNvSpPr txBox="1">
            <a:spLocks noGrp="1"/>
          </p:cNvSpPr>
          <p:nvPr>
            <p:ph type="title"/>
          </p:nvPr>
        </p:nvSpPr>
        <p:spPr>
          <a:xfrm>
            <a:off x="508000" y="4140200"/>
            <a:ext cx="7200900" cy="2413000"/>
          </a:xfrm>
          <a:prstGeom prst="rect">
            <a:avLst/>
          </a:prstGeom>
        </p:spPr>
        <p:txBody>
          <a:bodyPr/>
          <a:lstStyle>
            <a:lvl1pPr algn="l"/>
          </a:lstStyle>
          <a:p>
            <a:r>
              <a:t>Title Text</a:t>
            </a:r>
          </a:p>
        </p:txBody>
      </p:sp>
      <p:sp>
        <p:nvSpPr>
          <p:cNvPr id="18" name="Body Level One…"/>
          <p:cNvSpPr txBox="1">
            <a:spLocks noGrp="1"/>
          </p:cNvSpPr>
          <p:nvPr>
            <p:ph type="body" sz="quarter"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Johnny Appleseed"/>
          <p:cNvSpPr txBox="1">
            <a:spLocks noGrp="1"/>
          </p:cNvSpPr>
          <p:nvPr>
            <p:ph type="body" sz="quarter" idx="21"/>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sz="3000" i="1"/>
            </a:lvl1pPr>
          </a:lstStyle>
          <a:p>
            <a:r>
              <a:t>–Johnny Appleseed</a:t>
            </a:r>
          </a:p>
        </p:txBody>
      </p:sp>
      <p:sp>
        <p:nvSpPr>
          <p:cNvPr id="108" name="“Type a quote here.”"/>
          <p:cNvSpPr txBox="1">
            <a:spLocks noGrp="1"/>
          </p:cNvSpPr>
          <p:nvPr>
            <p:ph type="body" sz="quarter" idx="22"/>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r>
              <a:t>“Type a quote here.” </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6" name="Image"/>
          <p:cNvSpPr>
            <a:spLocks noGrp="1"/>
          </p:cNvSpPr>
          <p:nvPr>
            <p:ph type="pic" idx="21"/>
          </p:nvPr>
        </p:nvSpPr>
        <p:spPr>
          <a:xfrm>
            <a:off x="-901700" y="-127000"/>
            <a:ext cx="14211300" cy="9997255"/>
          </a:xfrm>
          <a:prstGeom prst="rect">
            <a:avLst/>
          </a:prstGeom>
        </p:spPr>
        <p:txBody>
          <a:bodyPr lIns="91439" tIns="45719" rIns="91439" bIns="45719" anchor="t">
            <a:noAutofit/>
          </a:bodyPr>
          <a:lstStyle/>
          <a:p>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6" name="Line"/>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Line"/>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8" name="Line"/>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9" name="Line"/>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0" name="Lorem Ipsum Dolor"/>
          <p:cNvSpPr txBox="1">
            <a:spLocks noGrp="1"/>
          </p:cNvSpPr>
          <p:nvPr>
            <p:ph type="body" sz="quarter" idx="21"/>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31" name="Image"/>
          <p:cNvSpPr>
            <a:spLocks noGrp="1"/>
          </p:cNvSpPr>
          <p:nvPr>
            <p:ph type="pic" idx="22"/>
          </p:nvPr>
        </p:nvSpPr>
        <p:spPr>
          <a:xfrm>
            <a:off x="584200" y="558800"/>
            <a:ext cx="11823700" cy="7086600"/>
          </a:xfrm>
          <a:prstGeom prst="rect">
            <a:avLst/>
          </a:prstGeom>
          <a:ln w="9525">
            <a:round/>
          </a:ln>
        </p:spPr>
        <p:txBody>
          <a:bodyPr lIns="91439" tIns="45719" rIns="91439" bIns="45719" anchor="t">
            <a:noAutofit/>
          </a:bodyPr>
          <a:lstStyle/>
          <a:p>
            <a:endParaRPr/>
          </a:p>
        </p:txBody>
      </p:sp>
      <p:sp>
        <p:nvSpPr>
          <p:cNvPr id="32" name="Title Text"/>
          <p:cNvSpPr txBox="1">
            <a:spLocks noGrp="1"/>
          </p:cNvSpPr>
          <p:nvPr>
            <p:ph type="title"/>
          </p:nvPr>
        </p:nvSpPr>
        <p:spPr>
          <a:xfrm>
            <a:off x="508000" y="6680200"/>
            <a:ext cx="7200900" cy="2413000"/>
          </a:xfrm>
          <a:prstGeom prst="rect">
            <a:avLst/>
          </a:prstGeom>
        </p:spPr>
        <p:txBody>
          <a:bodyPr/>
          <a:lstStyle>
            <a:lvl1pPr algn="l"/>
          </a:lstStyle>
          <a:p>
            <a:r>
              <a:t>Title Text</a:t>
            </a:r>
          </a:p>
        </p:txBody>
      </p:sp>
      <p:sp>
        <p:nvSpPr>
          <p:cNvPr id="33" name="Body Level One…"/>
          <p:cNvSpPr txBox="1">
            <a:spLocks noGrp="1"/>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41" name="Title Text"/>
          <p:cNvSpPr txBox="1">
            <a:spLocks noGrp="1"/>
          </p:cNvSpPr>
          <p:nvPr>
            <p:ph type="title"/>
          </p:nvPr>
        </p:nvSpPr>
        <p:spPr>
          <a:xfrm>
            <a:off x="508000" y="3670300"/>
            <a:ext cx="11988800" cy="2413000"/>
          </a:xfrm>
          <a:prstGeom prst="rect">
            <a:avLst/>
          </a:prstGeom>
        </p:spPr>
        <p:txBody>
          <a:bodyPr/>
          <a:lstStyle/>
          <a:p>
            <a:r>
              <a:t>Title Text</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9" name="Line"/>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Line"/>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 name="Lorem Ipsum Dolor"/>
          <p:cNvSpPr txBox="1">
            <a:spLocks noGrp="1"/>
          </p:cNvSpPr>
          <p:nvPr>
            <p:ph type="body" sz="quarter" idx="21"/>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i="1"/>
            </a:lvl1pPr>
          </a:lstStyle>
          <a:p>
            <a:r>
              <a:t>Lorem Ipsum Dolor</a:t>
            </a:r>
          </a:p>
        </p:txBody>
      </p:sp>
      <p:sp>
        <p:nvSpPr>
          <p:cNvPr id="52" name="Image"/>
          <p:cNvSpPr>
            <a:spLocks noGrp="1"/>
          </p:cNvSpPr>
          <p:nvPr>
            <p:ph type="pic" sz="half" idx="22"/>
          </p:nvPr>
        </p:nvSpPr>
        <p:spPr>
          <a:xfrm>
            <a:off x="6704698" y="590550"/>
            <a:ext cx="5806884" cy="8509000"/>
          </a:xfrm>
          <a:prstGeom prst="rect">
            <a:avLst/>
          </a:prstGeom>
          <a:ln w="9525">
            <a:round/>
          </a:ln>
        </p:spPr>
        <p:txBody>
          <a:bodyPr lIns="91439" tIns="45719" rIns="91439" bIns="45719" anchor="t">
            <a:noAutofit/>
          </a:bodyPr>
          <a:lstStyle/>
          <a:p>
            <a:endParaRPr/>
          </a:p>
        </p:txBody>
      </p:sp>
      <p:sp>
        <p:nvSpPr>
          <p:cNvPr id="53" name="Title Text"/>
          <p:cNvSpPr txBox="1">
            <a:spLocks noGrp="1"/>
          </p:cNvSpPr>
          <p:nvPr>
            <p:ph type="title"/>
          </p:nvPr>
        </p:nvSpPr>
        <p:spPr>
          <a:xfrm>
            <a:off x="508000" y="2806700"/>
            <a:ext cx="5676900" cy="2032000"/>
          </a:xfrm>
          <a:prstGeom prst="rect">
            <a:avLst/>
          </a:prstGeom>
        </p:spPr>
        <p:txBody>
          <a:bodyPr/>
          <a:lstStyle>
            <a:lvl1pPr algn="l">
              <a:defRPr sz="5600"/>
            </a:lvl1pPr>
          </a:lstStyle>
          <a:p>
            <a:r>
              <a:t>Title Text</a:t>
            </a:r>
          </a:p>
        </p:txBody>
      </p:sp>
      <p:sp>
        <p:nvSpPr>
          <p:cNvPr id="54" name="Body Level One…"/>
          <p:cNvSpPr txBox="1">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9" name="Image"/>
          <p:cNvSpPr>
            <a:spLocks noGrp="1"/>
          </p:cNvSpPr>
          <p:nvPr>
            <p:ph type="pic" sz="half" idx="21"/>
          </p:nvPr>
        </p:nvSpPr>
        <p:spPr>
          <a:xfrm>
            <a:off x="6819900" y="1739900"/>
            <a:ext cx="5575300" cy="8169655"/>
          </a:xfrm>
          <a:prstGeom prst="rect">
            <a:avLst/>
          </a:prstGeom>
          <a:ln w="9525">
            <a:round/>
          </a:ln>
        </p:spPr>
        <p:txBody>
          <a:bodyPr lIns="91439" tIns="45719" rIns="91439" bIns="45719" anchor="t">
            <a:noAutofit/>
          </a:bodyPr>
          <a:lstStyle/>
          <a:p>
            <a:endParaRPr/>
          </a:p>
        </p:txBody>
      </p:sp>
      <p:sp>
        <p:nvSpPr>
          <p:cNvPr id="80" name="Title Text"/>
          <p:cNvSpPr txBox="1">
            <a:spLocks noGrp="1"/>
          </p:cNvSpPr>
          <p:nvPr>
            <p:ph type="title"/>
          </p:nvPr>
        </p:nvSpPr>
        <p:spPr>
          <a:prstGeom prst="rect">
            <a:avLst/>
          </a:prstGeom>
        </p:spPr>
        <p:txBody>
          <a:bodyPr/>
          <a:lstStyle/>
          <a:p>
            <a:r>
              <a:t>Title Text</a:t>
            </a:r>
          </a:p>
        </p:txBody>
      </p:sp>
      <p:sp>
        <p:nvSpPr>
          <p:cNvPr id="81" name="Body Level One…"/>
          <p:cNvSpPr txBox="1">
            <a:spLocks noGrp="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9" name="Body Level One…"/>
          <p:cNvSpPr txBox="1">
            <a:spLocks noGrp="1"/>
          </p:cNvSpPr>
          <p:nvPr>
            <p:ph type="body" idx="1"/>
          </p:nvPr>
        </p:nvSpPr>
        <p:spPr>
          <a:xfrm>
            <a:off x="508000" y="1270000"/>
            <a:ext cx="11988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7" name="Image"/>
          <p:cNvSpPr>
            <a:spLocks noGrp="1"/>
          </p:cNvSpPr>
          <p:nvPr>
            <p:ph type="pic" sz="half" idx="21"/>
          </p:nvPr>
        </p:nvSpPr>
        <p:spPr>
          <a:xfrm>
            <a:off x="6260986" y="4406900"/>
            <a:ext cx="6697779" cy="4711700"/>
          </a:xfrm>
          <a:prstGeom prst="rect">
            <a:avLst/>
          </a:prstGeom>
          <a:ln w="9525">
            <a:round/>
          </a:ln>
        </p:spPr>
        <p:txBody>
          <a:bodyPr lIns="91439" tIns="45719" rIns="91439" bIns="45719" anchor="t">
            <a:noAutofit/>
          </a:bodyPr>
          <a:lstStyle/>
          <a:p>
            <a:endParaRPr/>
          </a:p>
        </p:txBody>
      </p:sp>
      <p:sp>
        <p:nvSpPr>
          <p:cNvPr id="98" name="Image"/>
          <p:cNvSpPr>
            <a:spLocks noGrp="1"/>
          </p:cNvSpPr>
          <p:nvPr>
            <p:ph type="pic" sz="quarter" idx="22"/>
          </p:nvPr>
        </p:nvSpPr>
        <p:spPr>
          <a:xfrm>
            <a:off x="6680200" y="635000"/>
            <a:ext cx="5829301" cy="3517900"/>
          </a:xfrm>
          <a:prstGeom prst="rect">
            <a:avLst/>
          </a:prstGeom>
          <a:ln w="9525">
            <a:round/>
          </a:ln>
        </p:spPr>
        <p:txBody>
          <a:bodyPr lIns="91439" tIns="45719" rIns="91439" bIns="45719" anchor="t">
            <a:noAutofit/>
          </a:bodyPr>
          <a:lstStyle/>
          <a:p>
            <a:endParaRPr/>
          </a:p>
        </p:txBody>
      </p:sp>
      <p:sp>
        <p:nvSpPr>
          <p:cNvPr id="99" name="Image"/>
          <p:cNvSpPr>
            <a:spLocks noGrp="1"/>
          </p:cNvSpPr>
          <p:nvPr>
            <p:ph type="pic" sz="half" idx="23"/>
          </p:nvPr>
        </p:nvSpPr>
        <p:spPr>
          <a:xfrm>
            <a:off x="482600" y="609600"/>
            <a:ext cx="5728881" cy="8394700"/>
          </a:xfrm>
          <a:prstGeom prst="rect">
            <a:avLst/>
          </a:prstGeom>
          <a:ln w="9525">
            <a:round/>
          </a:ln>
        </p:spPr>
        <p:txBody>
          <a:bodyPr lIns="91439" tIns="45719" rIns="91439" bIns="45719" anchor="t">
            <a:noAutofit/>
          </a:bodyPr>
          <a:lstStyle/>
          <a:p>
            <a:endParaRP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Title Text"/>
          <p:cNvSpPr txBox="1">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5" name="Body Level One…"/>
          <p:cNvSpPr txBox="1">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6324600" y="9258300"/>
            <a:ext cx="342900"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1pPr>
      <a:lvl2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2pPr>
      <a:lvl3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3pPr>
      <a:lvl4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4pPr>
      <a:lvl5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5pPr>
      <a:lvl6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6pPr>
      <a:lvl7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7pPr>
      <a:lvl8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8pPr>
      <a:lvl9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6325F245-CA14-4310-9781-60D5B3EB27D3.png" descr="6325F245-CA14-4310-9781-60D5B3EB27D3.png"/>
          <p:cNvPicPr>
            <a:picLocks noGrp="1" noChangeAspect="1"/>
          </p:cNvPicPr>
          <p:nvPr>
            <p:ph type="pic" idx="21"/>
          </p:nvPr>
        </p:nvPicPr>
        <p:blipFill>
          <a:blip r:embed="rId2">
            <a:extLst/>
          </a:blip>
          <a:srcRect l="17450" r="21385"/>
          <a:stretch>
            <a:fillRect/>
          </a:stretch>
        </p:blipFill>
        <p:spPr>
          <a:xfrm>
            <a:off x="6819899" y="3007992"/>
            <a:ext cx="5588001" cy="5147112"/>
          </a:xfrm>
          <a:prstGeom prst="rect">
            <a:avLst/>
          </a:prstGeom>
          <a:ln w="25400">
            <a:solidFill>
              <a:srgbClr val="F3F7F5"/>
            </a:solidFill>
            <a:miter lim="400000"/>
          </a:ln>
          <a:effectLst>
            <a:outerShdw blurRad="50800" dist="25400" dir="3600000" rotWithShape="0">
              <a:srgbClr val="000000">
                <a:alpha val="70000"/>
              </a:srgbClr>
            </a:outerShdw>
          </a:effectLst>
        </p:spPr>
      </p:pic>
      <p:sp>
        <p:nvSpPr>
          <p:cNvPr id="134" name="Anne Henshaw"/>
          <p:cNvSpPr txBox="1">
            <a:spLocks noGrp="1"/>
          </p:cNvSpPr>
          <p:nvPr>
            <p:ph type="title"/>
          </p:nvPr>
        </p:nvSpPr>
        <p:spPr>
          <a:xfrm>
            <a:off x="541141" y="1076325"/>
            <a:ext cx="9264709" cy="1219200"/>
          </a:xfrm>
          <a:prstGeom prst="rect">
            <a:avLst/>
          </a:prstGeom>
        </p:spPr>
        <p:txBody>
          <a:bodyPr/>
          <a:lstStyle>
            <a:lvl1pPr>
              <a:defRPr>
                <a:solidFill>
                  <a:schemeClr val="accent5">
                    <a:hueOff val="-411174"/>
                    <a:satOff val="4030"/>
                    <a:lumOff val="-29867"/>
                  </a:schemeClr>
                </a:solidFill>
              </a:defRPr>
            </a:lvl1pPr>
          </a:lstStyle>
          <a:p>
            <a:r>
              <a:rPr dirty="0"/>
              <a:t>Anne Henshaw </a:t>
            </a:r>
          </a:p>
        </p:txBody>
      </p:sp>
      <p:sp>
        <p:nvSpPr>
          <p:cNvPr id="135" name="Anne Henshaw is an NISD stakeholder and an educational advocate who serves students with disabilities and their families seeking inclusion, accommodations, accessibility, and equity in education. After the birth of her son, she became focused on disabili"/>
          <p:cNvSpPr txBox="1">
            <a:spLocks noGrp="1"/>
          </p:cNvSpPr>
          <p:nvPr>
            <p:ph type="body" sz="half" idx="1"/>
          </p:nvPr>
        </p:nvSpPr>
        <p:spPr>
          <a:xfrm>
            <a:off x="332882" y="2188367"/>
            <a:ext cx="6166836" cy="7658917"/>
          </a:xfrm>
          <a:prstGeom prst="rect">
            <a:avLst/>
          </a:prstGeom>
        </p:spPr>
        <p:txBody>
          <a:bodyPr/>
          <a:lstStyle>
            <a:lvl1pPr marL="0" indent="0" algn="ctr" defTabSz="379475">
              <a:spcBef>
                <a:spcPts val="0"/>
              </a:spcBef>
              <a:buClrTx/>
              <a:buSzTx/>
              <a:buFontTx/>
              <a:buNone/>
              <a:defRPr sz="1494">
                <a:solidFill>
                  <a:srgbClr val="000000"/>
                </a:solidFill>
                <a:latin typeface="Didot"/>
                <a:ea typeface="Didot"/>
                <a:cs typeface="Didot"/>
                <a:sym typeface="Didot"/>
              </a:defRPr>
            </a:lvl1pPr>
          </a:lstStyle>
          <a:p>
            <a:r>
              <a:t>Anne Henshaw is an NISD stakeholder and an educational advocate who serves students with disabilities and their families seeking inclusion, accommodations, accessibility, and equity in education. After the birth of her son, she became focused on disability rights, justice, self-determination, and equity for people with disabilities. She firmly and passionately believes students with and without disabilities should be in classrooms and community spaces together, receiving every service and support to which they are entitled. Anne is founder and/or facilitator of several disability advocacy support networks. She is an active member of NDSC, NDSC Advocacy Coalition, and COPAA. Anne is a Texas Partner in Policymaking Graduate 2020, former National Center for Learning Disabilities Parent Advisory Council member, former PATH Parent Leader, a former Northwest ISD Parent Leader, and is actively involved in systems change in her community. She has trained parents and family members as well as presented to her local advocacy groups on IEPs, Special Education in Texas, and Inclusion. She attends trainings and conferences year-round  including but not limited to Person Centered Thinking and Planning, Wrightslaw, TCASE, NDSC Convention, and The Arc of Texas offerings. She and her family love to work both locally, statewide, and nationally to advocate for legislation that positively affects disability issues as well as civil and social justice issues. She is a University of Texas at Austin graduate who loves to write, loves to travel, has been married for 17 years, and has a giant dog who sleeps all day. Anne and her husband Carl have two beautiful, amazing, unique, and hilarious children who are 7 and 9 years old, one of whom happens to be neurodiverse.</a:t>
            </a:r>
          </a:p>
        </p:txBody>
      </p:sp>
      <p:sp>
        <p:nvSpPr>
          <p:cNvPr id="136" name="SEPAC President"/>
          <p:cNvSpPr txBox="1"/>
          <p:nvPr/>
        </p:nvSpPr>
        <p:spPr>
          <a:xfrm>
            <a:off x="541142" y="603046"/>
            <a:ext cx="2821298"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110000"/>
              </a:lnSpc>
              <a:defRPr sz="3000" i="1"/>
            </a:lvl1pPr>
          </a:lstStyle>
          <a:p>
            <a:r>
              <a:rPr dirty="0"/>
              <a:t>SEPAC President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E9F46D69-ABE4-4911-8466-42C7C0A7500E.jpeg" descr="E9F46D69-ABE4-4911-8466-42C7C0A7500E.jpeg"/>
          <p:cNvPicPr>
            <a:picLocks noGrp="1" noChangeAspect="1"/>
          </p:cNvPicPr>
          <p:nvPr>
            <p:ph type="pic" idx="21"/>
          </p:nvPr>
        </p:nvPicPr>
        <p:blipFill>
          <a:blip r:embed="rId2">
            <a:extLst/>
          </a:blip>
          <a:srcRect b="14772"/>
          <a:stretch>
            <a:fillRect/>
          </a:stretch>
        </p:blipFill>
        <p:spPr>
          <a:xfrm>
            <a:off x="6819900" y="2423500"/>
            <a:ext cx="5588000" cy="6350001"/>
          </a:xfrm>
          <a:prstGeom prst="rect">
            <a:avLst/>
          </a:prstGeom>
          <a:ln w="25400">
            <a:solidFill>
              <a:srgbClr val="F3F7F5"/>
            </a:solidFill>
            <a:miter lim="400000"/>
          </a:ln>
          <a:effectLst>
            <a:outerShdw blurRad="50800" dist="25400" dir="3600000" rotWithShape="0">
              <a:srgbClr val="000000">
                <a:alpha val="70000"/>
              </a:srgbClr>
            </a:outerShdw>
          </a:effectLst>
        </p:spPr>
      </p:pic>
      <p:sp>
        <p:nvSpPr>
          <p:cNvPr id="139" name="Michelle Lunday"/>
          <p:cNvSpPr txBox="1">
            <a:spLocks noGrp="1"/>
          </p:cNvSpPr>
          <p:nvPr>
            <p:ph type="title"/>
          </p:nvPr>
        </p:nvSpPr>
        <p:spPr>
          <a:xfrm>
            <a:off x="267769" y="1076325"/>
            <a:ext cx="5991718" cy="1219200"/>
          </a:xfrm>
          <a:prstGeom prst="rect">
            <a:avLst/>
          </a:prstGeom>
        </p:spPr>
        <p:txBody>
          <a:bodyPr>
            <a:normAutofit fontScale="90000"/>
          </a:bodyPr>
          <a:lstStyle>
            <a:lvl1pPr>
              <a:defRPr>
                <a:solidFill>
                  <a:schemeClr val="accent5">
                    <a:hueOff val="-411174"/>
                    <a:satOff val="4030"/>
                    <a:lumOff val="-29867"/>
                  </a:schemeClr>
                </a:solidFill>
              </a:defRPr>
            </a:lvl1pPr>
          </a:lstStyle>
          <a:p>
            <a:r>
              <a:t>Michelle Lunday</a:t>
            </a:r>
          </a:p>
        </p:txBody>
      </p:sp>
      <p:sp>
        <p:nvSpPr>
          <p:cNvPr id="140" name="Michelle Lunday is a parent to a second grader in our district. She is a strong supporter of NISD, it’s teachers, and public education. She is a 2018 graduate of Texas Partners in Policymaking and Leadership NISD, a member of the NISD Long Range Planning"/>
          <p:cNvSpPr txBox="1">
            <a:spLocks noGrp="1"/>
          </p:cNvSpPr>
          <p:nvPr>
            <p:ph type="body" sz="half" idx="1"/>
          </p:nvPr>
        </p:nvSpPr>
        <p:spPr>
          <a:xfrm>
            <a:off x="332882" y="2400300"/>
            <a:ext cx="6166836" cy="7110710"/>
          </a:xfrm>
          <a:prstGeom prst="rect">
            <a:avLst/>
          </a:prstGeom>
        </p:spPr>
        <p:txBody>
          <a:bodyPr/>
          <a:lstStyle>
            <a:lvl1pPr marL="0" indent="0" algn="ctr" defTabSz="403097">
              <a:spcBef>
                <a:spcPts val="1600"/>
              </a:spcBef>
              <a:buClrTx/>
              <a:buSzTx/>
              <a:buFontTx/>
              <a:buNone/>
              <a:defRPr sz="2484">
                <a:latin typeface="Didot"/>
                <a:ea typeface="Didot"/>
                <a:cs typeface="Didot"/>
                <a:sym typeface="Didot"/>
              </a:defRPr>
            </a:lvl1pPr>
          </a:lstStyle>
          <a:p>
            <a:r>
              <a:t>Michelle Lunday is a parent to a second grader in our district. She is a strong supporter of NISD, it’s teachers, and public education. She is a 2018 graduate of Texas Partners in Policymaking and Leadership NISD, a member of the NISD Long Range Planning Committee, NISD Council of PTAs SAGE Chair, and Lakeview Elementary PTA Treasurer. Michelle is also involved with Hear MY Voice which is a non-profit that is conducting research and providing awareness for Augmentative and Alternative Communication, and she has a passion for helping parents understand the process. </a:t>
            </a:r>
          </a:p>
        </p:txBody>
      </p:sp>
      <p:sp>
        <p:nvSpPr>
          <p:cNvPr id="141" name="SEPAC Vice President"/>
          <p:cNvSpPr txBox="1"/>
          <p:nvPr/>
        </p:nvSpPr>
        <p:spPr>
          <a:xfrm>
            <a:off x="541142" y="622096"/>
            <a:ext cx="3342308"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110000"/>
              </a:lnSpc>
              <a:defRPr sz="2800" i="1"/>
            </a:lvl1pPr>
          </a:lstStyle>
          <a:p>
            <a:r>
              <a:t>SEPAC Vice President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C505C5C0-3E99-4855-AC08-706FBE325440_4_5005_c.jpeg" descr="C505C5C0-3E99-4855-AC08-706FBE325440_4_5005_c.jpeg"/>
          <p:cNvPicPr>
            <a:picLocks noGrp="1" noChangeAspect="1"/>
          </p:cNvPicPr>
          <p:nvPr>
            <p:ph type="pic" idx="21"/>
          </p:nvPr>
        </p:nvPicPr>
        <p:blipFill>
          <a:blip r:embed="rId2">
            <a:extLst/>
          </a:blip>
          <a:srcRect/>
          <a:stretch>
            <a:fillRect/>
          </a:stretch>
        </p:blipFill>
        <p:spPr>
          <a:xfrm>
            <a:off x="6958559" y="3188922"/>
            <a:ext cx="5126085" cy="4517362"/>
          </a:xfrm>
          <a:prstGeom prst="rect">
            <a:avLst/>
          </a:prstGeom>
          <a:ln w="25400">
            <a:solidFill>
              <a:srgbClr val="F3F7F5"/>
            </a:solidFill>
            <a:miter lim="400000"/>
          </a:ln>
          <a:effectLst>
            <a:outerShdw blurRad="50800" dist="25400" dir="3600000" rotWithShape="0">
              <a:srgbClr val="000000">
                <a:alpha val="70000"/>
              </a:srgbClr>
            </a:outerShdw>
          </a:effectLst>
        </p:spPr>
      </p:pic>
      <p:sp>
        <p:nvSpPr>
          <p:cNvPr id="144" name="Carolyn Rigney"/>
          <p:cNvSpPr txBox="1">
            <a:spLocks noGrp="1"/>
          </p:cNvSpPr>
          <p:nvPr>
            <p:ph type="title"/>
          </p:nvPr>
        </p:nvSpPr>
        <p:spPr>
          <a:xfrm>
            <a:off x="-19101" y="1128483"/>
            <a:ext cx="5991718" cy="1219201"/>
          </a:xfrm>
          <a:prstGeom prst="rect">
            <a:avLst/>
          </a:prstGeom>
        </p:spPr>
        <p:txBody>
          <a:bodyPr>
            <a:normAutofit fontScale="90000"/>
          </a:bodyPr>
          <a:lstStyle>
            <a:lvl1pPr>
              <a:defRPr>
                <a:solidFill>
                  <a:schemeClr val="accent5">
                    <a:hueOff val="-411174"/>
                    <a:satOff val="4030"/>
                    <a:lumOff val="-29867"/>
                  </a:schemeClr>
                </a:solidFill>
              </a:defRPr>
            </a:lvl1pPr>
          </a:lstStyle>
          <a:p>
            <a:r>
              <a:t>Carolyn Rigney</a:t>
            </a:r>
          </a:p>
        </p:txBody>
      </p:sp>
      <p:sp>
        <p:nvSpPr>
          <p:cNvPr id="145" name="Carolyn serves as the Secretary of the Northwest ISD SEPAC board. She is a long time resident of the district and has two high school aged children. Carolyn’s experiences as both a Special Education and a Gifted and Talented parent have contributed to he"/>
          <p:cNvSpPr txBox="1">
            <a:spLocks noGrp="1"/>
          </p:cNvSpPr>
          <p:nvPr>
            <p:ph type="body" sz="half" idx="1"/>
          </p:nvPr>
        </p:nvSpPr>
        <p:spPr>
          <a:xfrm>
            <a:off x="332882" y="2400300"/>
            <a:ext cx="6166836" cy="7110710"/>
          </a:xfrm>
          <a:prstGeom prst="rect">
            <a:avLst/>
          </a:prstGeom>
        </p:spPr>
        <p:txBody>
          <a:bodyPr/>
          <a:lstStyle>
            <a:lvl1pPr marL="0" indent="0" algn="ctr" defTabSz="457200">
              <a:spcBef>
                <a:spcPts val="0"/>
              </a:spcBef>
              <a:buClrTx/>
              <a:buSzTx/>
              <a:buFontTx/>
              <a:buNone/>
              <a:defRPr sz="2000">
                <a:solidFill>
                  <a:srgbClr val="000000"/>
                </a:solidFill>
                <a:latin typeface="Didot"/>
                <a:ea typeface="Didot"/>
                <a:cs typeface="Didot"/>
                <a:sym typeface="Didot"/>
              </a:defRPr>
            </a:lvl1pPr>
          </a:lstStyle>
          <a:p>
            <a:r>
              <a:t>Carolyn serves as the Secretary of the Northwest ISD SEPAC board. She is a long time resident of the district and has two high school aged children. Carolyn’s experiences as both a Special Education and a Gifted and Talented parent have contributed to her passion in ensuring that every child in Northwest ISD has the services, interventions, and specialists in place to help them achieve to their greatest potential. Carolyn has previously  volunteered  with our district PTA, Communities in Schools program  and  is a former board member of North Texas based United Through H.O.P.E. Carolyn also works as a Nuclear Medicine Technologist. </a:t>
            </a:r>
          </a:p>
        </p:txBody>
      </p:sp>
      <p:sp>
        <p:nvSpPr>
          <p:cNvPr id="146" name="SEPAC Secretary"/>
          <p:cNvSpPr txBox="1"/>
          <p:nvPr/>
        </p:nvSpPr>
        <p:spPr>
          <a:xfrm>
            <a:off x="541142" y="622096"/>
            <a:ext cx="2627462"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110000"/>
              </a:lnSpc>
              <a:defRPr sz="2800" i="1"/>
            </a:lvl1pPr>
          </a:lstStyle>
          <a:p>
            <a:r>
              <a:t>SEPAC Secretary</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87A27650-D49E-41BD-A01C-4D4D4AAF6FE0_4_5005_c.jpeg" descr="87A27650-D49E-41BD-A01C-4D4D4AAF6FE0_4_5005_c.jpeg"/>
          <p:cNvPicPr>
            <a:picLocks noGrp="1" noChangeAspect="1"/>
          </p:cNvPicPr>
          <p:nvPr>
            <p:ph type="pic" idx="21"/>
          </p:nvPr>
        </p:nvPicPr>
        <p:blipFill>
          <a:blip r:embed="rId2">
            <a:extLst/>
          </a:blip>
          <a:srcRect t="402" r="6296" b="402"/>
          <a:stretch>
            <a:fillRect/>
          </a:stretch>
        </p:blipFill>
        <p:spPr>
          <a:xfrm>
            <a:off x="7363045" y="2510864"/>
            <a:ext cx="4498875" cy="6350001"/>
          </a:xfrm>
          <a:prstGeom prst="rect">
            <a:avLst/>
          </a:prstGeom>
          <a:ln w="25400">
            <a:solidFill>
              <a:srgbClr val="F3F7F5"/>
            </a:solidFill>
            <a:miter lim="400000"/>
          </a:ln>
          <a:effectLst>
            <a:outerShdw blurRad="50800" dist="25400" dir="3600000" rotWithShape="0">
              <a:srgbClr val="000000">
                <a:alpha val="70000"/>
              </a:srgbClr>
            </a:outerShdw>
          </a:effectLst>
        </p:spPr>
      </p:pic>
      <p:sp>
        <p:nvSpPr>
          <p:cNvPr id="149" name="Amanda  Salazar"/>
          <p:cNvSpPr txBox="1">
            <a:spLocks noGrp="1"/>
          </p:cNvSpPr>
          <p:nvPr>
            <p:ph type="title"/>
          </p:nvPr>
        </p:nvSpPr>
        <p:spPr>
          <a:xfrm>
            <a:off x="280809" y="1167601"/>
            <a:ext cx="5991718" cy="1219201"/>
          </a:xfrm>
          <a:prstGeom prst="rect">
            <a:avLst/>
          </a:prstGeom>
        </p:spPr>
        <p:txBody>
          <a:bodyPr>
            <a:normAutofit fontScale="90000"/>
          </a:bodyPr>
          <a:lstStyle>
            <a:lvl1pPr>
              <a:defRPr>
                <a:solidFill>
                  <a:schemeClr val="accent5">
                    <a:hueOff val="-411174"/>
                    <a:satOff val="4030"/>
                    <a:lumOff val="-29867"/>
                  </a:schemeClr>
                </a:solidFill>
              </a:defRPr>
            </a:lvl1pPr>
          </a:lstStyle>
          <a:p>
            <a:r>
              <a:t>Amanda  Salazar</a:t>
            </a:r>
          </a:p>
        </p:txBody>
      </p:sp>
      <p:sp>
        <p:nvSpPr>
          <p:cNvPr id="150" name="As a parent of three children with different learning styles and disabilities, as well as a goal of becoming a Special Education teacher, I am excited about being a part of SEPAC.  As Parliamentarian, I will ensure that the rules and ethics are adhered t"/>
          <p:cNvSpPr txBox="1">
            <a:spLocks noGrp="1"/>
          </p:cNvSpPr>
          <p:nvPr>
            <p:ph type="body" sz="half" idx="1"/>
          </p:nvPr>
        </p:nvSpPr>
        <p:spPr>
          <a:xfrm>
            <a:off x="332882" y="1996073"/>
            <a:ext cx="6166836" cy="7110710"/>
          </a:xfrm>
          <a:prstGeom prst="rect">
            <a:avLst/>
          </a:prstGeom>
        </p:spPr>
        <p:txBody>
          <a:bodyPr/>
          <a:lstStyle/>
          <a:p>
            <a:pPr marL="0" indent="0" algn="ctr" defTabSz="457200">
              <a:spcBef>
                <a:spcPts val="0"/>
              </a:spcBef>
              <a:buClrTx/>
              <a:buSzTx/>
              <a:buFontTx/>
              <a:buNone/>
              <a:defRPr sz="2000">
                <a:solidFill>
                  <a:srgbClr val="000000"/>
                </a:solidFill>
                <a:latin typeface="Didot"/>
                <a:ea typeface="Didot"/>
                <a:cs typeface="Didot"/>
                <a:sym typeface="Didot"/>
              </a:defRPr>
            </a:pPr>
            <a:r>
              <a:t>As a parent of three children with different learning styles and disabilities, as well as a goal of becoming a Special Education teacher, I am excited about being a part of SEPAC.  As Parliamentarian, I will ensure that the rules and ethics are adhered to with equality and cooperation.  I look forward to helping the NISD SEPAC make a positive impact on our local special education policy. </a:t>
            </a:r>
          </a:p>
          <a:p>
            <a:pPr marL="0" indent="0" defTabSz="457200">
              <a:spcBef>
                <a:spcPts val="0"/>
              </a:spcBef>
              <a:buClrTx/>
              <a:buSzTx/>
              <a:buFontTx/>
              <a:buNone/>
              <a:defRPr sz="1400">
                <a:solidFill>
                  <a:srgbClr val="000000"/>
                </a:solidFill>
                <a:latin typeface="Optima"/>
                <a:ea typeface="Optima"/>
                <a:cs typeface="Optima"/>
                <a:sym typeface="Optima"/>
              </a:defRPr>
            </a:pPr>
            <a:endParaRPr/>
          </a:p>
        </p:txBody>
      </p:sp>
      <p:sp>
        <p:nvSpPr>
          <p:cNvPr id="151" name="SEPAC Parliamentarian"/>
          <p:cNvSpPr txBox="1"/>
          <p:nvPr/>
        </p:nvSpPr>
        <p:spPr>
          <a:xfrm>
            <a:off x="436825" y="635135"/>
            <a:ext cx="3634185"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110000"/>
              </a:lnSpc>
              <a:defRPr sz="2800" i="1"/>
            </a:lvl1pPr>
          </a:lstStyle>
          <a:p>
            <a:r>
              <a:t>SEPAC Parliamentarian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6B49E24F-AFA0-4B14-8244-C5F241633DF2.jpeg" descr="6B49E24F-AFA0-4B14-8244-C5F241633DF2.jpeg"/>
          <p:cNvPicPr>
            <a:picLocks noGrp="1" noChangeAspect="1"/>
          </p:cNvPicPr>
          <p:nvPr>
            <p:ph type="pic" idx="21"/>
          </p:nvPr>
        </p:nvPicPr>
        <p:blipFill>
          <a:blip r:embed="rId2">
            <a:extLst/>
          </a:blip>
          <a:srcRect l="32875" r="211"/>
          <a:stretch>
            <a:fillRect/>
          </a:stretch>
        </p:blipFill>
        <p:spPr>
          <a:xfrm>
            <a:off x="6819899" y="2832590"/>
            <a:ext cx="5042020" cy="5237125"/>
          </a:xfrm>
          <a:prstGeom prst="rect">
            <a:avLst/>
          </a:prstGeom>
          <a:ln w="25400">
            <a:solidFill>
              <a:srgbClr val="F3F7F5"/>
            </a:solidFill>
            <a:miter lim="400000"/>
          </a:ln>
          <a:effectLst>
            <a:outerShdw blurRad="50800" dist="25400" dir="3600000" rotWithShape="0">
              <a:srgbClr val="000000">
                <a:alpha val="70000"/>
              </a:srgbClr>
            </a:outerShdw>
          </a:effectLst>
        </p:spPr>
      </p:pic>
      <p:sp>
        <p:nvSpPr>
          <p:cNvPr id="154" name="Erica Graham"/>
          <p:cNvSpPr txBox="1">
            <a:spLocks noGrp="1"/>
          </p:cNvSpPr>
          <p:nvPr>
            <p:ph type="title"/>
          </p:nvPr>
        </p:nvSpPr>
        <p:spPr>
          <a:xfrm>
            <a:off x="-253814" y="1167601"/>
            <a:ext cx="5991719" cy="1219201"/>
          </a:xfrm>
          <a:prstGeom prst="rect">
            <a:avLst/>
          </a:prstGeom>
        </p:spPr>
        <p:txBody>
          <a:bodyPr/>
          <a:lstStyle>
            <a:lvl1pPr>
              <a:defRPr>
                <a:solidFill>
                  <a:schemeClr val="accent5">
                    <a:hueOff val="-411174"/>
                    <a:satOff val="4030"/>
                    <a:lumOff val="-29867"/>
                  </a:schemeClr>
                </a:solidFill>
              </a:defRPr>
            </a:lvl1pPr>
          </a:lstStyle>
          <a:p>
            <a:r>
              <a:t>Erica Graham</a:t>
            </a:r>
          </a:p>
        </p:txBody>
      </p:sp>
      <p:sp>
        <p:nvSpPr>
          <p:cNvPr id="155" name="My name is Erica Graham. I am the mother of three kids. I have one kid that attends Wilson Middle School and one kid that attends Sendera Ranch Elementary. I personally understand that communication between parents, students and the school district is ve"/>
          <p:cNvSpPr txBox="1">
            <a:spLocks noGrp="1"/>
          </p:cNvSpPr>
          <p:nvPr>
            <p:ph type="body" sz="half" idx="1"/>
          </p:nvPr>
        </p:nvSpPr>
        <p:spPr>
          <a:xfrm>
            <a:off x="332882" y="1996073"/>
            <a:ext cx="6166836" cy="7110710"/>
          </a:xfrm>
          <a:prstGeom prst="rect">
            <a:avLst/>
          </a:prstGeom>
        </p:spPr>
        <p:txBody>
          <a:bodyPr/>
          <a:lstStyle/>
          <a:p>
            <a:pPr marL="0" indent="0" algn="ctr" defTabSz="457200">
              <a:spcBef>
                <a:spcPts val="0"/>
              </a:spcBef>
              <a:buClrTx/>
              <a:buSzTx/>
              <a:buFontTx/>
              <a:buNone/>
              <a:defRPr sz="2000">
                <a:solidFill>
                  <a:srgbClr val="000000"/>
                </a:solidFill>
                <a:latin typeface="Didot"/>
                <a:ea typeface="Didot"/>
                <a:cs typeface="Didot"/>
                <a:sym typeface="Didot"/>
              </a:defRPr>
            </a:pPr>
            <a:r>
              <a:t>My name is Erica Graham. I am the mother of three kids. I have one kid that attends Wilson Middle School and one kid that attends Sendera Ranch Elementary. I personally understand that communication between parents, students and the school district is very important. I hope I can help bridge the gap. I look forward to contribute my time helping with NISD special needs community in away I can.</a:t>
            </a:r>
          </a:p>
          <a:p>
            <a:pPr marL="0" indent="0" defTabSz="457200">
              <a:spcBef>
                <a:spcPts val="0"/>
              </a:spcBef>
              <a:buClrTx/>
              <a:buSzTx/>
              <a:buFontTx/>
              <a:buNone/>
              <a:defRPr sz="1400">
                <a:solidFill>
                  <a:srgbClr val="000000"/>
                </a:solidFill>
                <a:latin typeface="Optima"/>
                <a:ea typeface="Optima"/>
                <a:cs typeface="Optima"/>
                <a:sym typeface="Optima"/>
              </a:defRPr>
            </a:pPr>
            <a:endParaRPr/>
          </a:p>
        </p:txBody>
      </p:sp>
      <p:sp>
        <p:nvSpPr>
          <p:cNvPr id="156" name="SEPAC Launch Committee"/>
          <p:cNvSpPr txBox="1"/>
          <p:nvPr/>
        </p:nvSpPr>
        <p:spPr>
          <a:xfrm>
            <a:off x="541142" y="622096"/>
            <a:ext cx="4006801"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110000"/>
              </a:lnSpc>
              <a:defRPr sz="2800" i="1"/>
            </a:lvl1pPr>
          </a:lstStyle>
          <a:p>
            <a:r>
              <a:t>SEPAC Launch Committee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18636E10-4D25-49D8-9566-E97E87D5D4E3.jpeg" descr="18636E10-4D25-49D8-9566-E97E87D5D4E3.jpeg"/>
          <p:cNvPicPr>
            <a:picLocks noGrp="1" noChangeAspect="1"/>
          </p:cNvPicPr>
          <p:nvPr>
            <p:ph type="pic" idx="21"/>
          </p:nvPr>
        </p:nvPicPr>
        <p:blipFill>
          <a:blip r:embed="rId2">
            <a:extLst/>
          </a:blip>
          <a:srcRect l="5859" t="14725" r="5859" b="1736"/>
          <a:stretch>
            <a:fillRect/>
          </a:stretch>
        </p:blipFill>
        <p:spPr>
          <a:xfrm>
            <a:off x="6819899" y="2510864"/>
            <a:ext cx="5042020" cy="6350001"/>
          </a:xfrm>
          <a:prstGeom prst="rect">
            <a:avLst/>
          </a:prstGeom>
          <a:ln w="25400">
            <a:solidFill>
              <a:srgbClr val="F3F7F5"/>
            </a:solidFill>
            <a:miter lim="400000"/>
          </a:ln>
          <a:effectLst>
            <a:outerShdw blurRad="50800" dist="25400" dir="3600000" rotWithShape="0">
              <a:srgbClr val="000000">
                <a:alpha val="70000"/>
              </a:srgbClr>
            </a:outerShdw>
          </a:effectLst>
        </p:spPr>
      </p:pic>
      <p:sp>
        <p:nvSpPr>
          <p:cNvPr id="159" name="LeighAnn Stephens"/>
          <p:cNvSpPr txBox="1">
            <a:spLocks noGrp="1"/>
          </p:cNvSpPr>
          <p:nvPr>
            <p:ph type="title"/>
          </p:nvPr>
        </p:nvSpPr>
        <p:spPr>
          <a:xfrm>
            <a:off x="420440" y="1193681"/>
            <a:ext cx="9028359" cy="1219201"/>
          </a:xfrm>
          <a:prstGeom prst="rect">
            <a:avLst/>
          </a:prstGeom>
        </p:spPr>
        <p:txBody>
          <a:bodyPr>
            <a:normAutofit/>
          </a:bodyPr>
          <a:lstStyle>
            <a:lvl1pPr defTabSz="519937">
              <a:spcBef>
                <a:spcPts val="1400"/>
              </a:spcBef>
              <a:defRPr sz="6230">
                <a:solidFill>
                  <a:schemeClr val="accent5">
                    <a:hueOff val="-411174"/>
                    <a:satOff val="4030"/>
                    <a:lumOff val="-29867"/>
                  </a:schemeClr>
                </a:solidFill>
              </a:defRPr>
            </a:lvl1pPr>
          </a:lstStyle>
          <a:p>
            <a:r>
              <a:rPr dirty="0" err="1"/>
              <a:t>LeighAnn</a:t>
            </a:r>
            <a:r>
              <a:rPr dirty="0"/>
              <a:t> Stephens</a:t>
            </a:r>
          </a:p>
        </p:txBody>
      </p:sp>
      <p:sp>
        <p:nvSpPr>
          <p:cNvPr id="160" name="LeighAnn is passionate about creating access to the community and quality educational opportunities for people with disabilities. She believes this begins with a presumption of competence for all individuals and is achieved by leading with dignity and re"/>
          <p:cNvSpPr txBox="1">
            <a:spLocks noGrp="1"/>
          </p:cNvSpPr>
          <p:nvPr>
            <p:ph type="body" sz="half" idx="1"/>
          </p:nvPr>
        </p:nvSpPr>
        <p:spPr>
          <a:xfrm>
            <a:off x="332882" y="1996073"/>
            <a:ext cx="6166836" cy="7110710"/>
          </a:xfrm>
          <a:prstGeom prst="rect">
            <a:avLst/>
          </a:prstGeom>
        </p:spPr>
        <p:txBody>
          <a:bodyPr/>
          <a:lstStyle>
            <a:lvl1pPr marL="0" indent="0" algn="ctr" defTabSz="457200">
              <a:spcBef>
                <a:spcPts val="0"/>
              </a:spcBef>
              <a:buClrTx/>
              <a:buSzTx/>
              <a:buFontTx/>
              <a:buNone/>
              <a:defRPr sz="1800">
                <a:solidFill>
                  <a:srgbClr val="000000"/>
                </a:solidFill>
                <a:latin typeface="Didot"/>
                <a:ea typeface="Didot"/>
                <a:cs typeface="Didot"/>
                <a:sym typeface="Didot"/>
              </a:defRPr>
            </a:lvl1pPr>
          </a:lstStyle>
          <a:p>
            <a:r>
              <a:t>LeighAnn is passionate about creating access to the community and quality educational opportunities for people with disabilities. She believes this begins with a presumption of competence for all individuals and is achieved by leading with dignity and respect in all interactions with people of all abilities. Professionally, she holds a Masters Degree in Special Education and Autism Intervention from the University of North Texas. She has worked with students with disabilities in a variety of educational and community settings and is currently an employee of NISD. Personally, LeighAnn and her husband are parents to five children, two of whom are neurodiverse.</a:t>
            </a:r>
          </a:p>
        </p:txBody>
      </p:sp>
      <p:sp>
        <p:nvSpPr>
          <p:cNvPr id="161" name="SEPAC Launch Committee"/>
          <p:cNvSpPr txBox="1"/>
          <p:nvPr/>
        </p:nvSpPr>
        <p:spPr>
          <a:xfrm>
            <a:off x="541142" y="622096"/>
            <a:ext cx="4006801"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110000"/>
              </a:lnSpc>
              <a:defRPr sz="2800" i="1"/>
            </a:lvl1pPr>
          </a:lstStyle>
          <a:p>
            <a:r>
              <a:t>SEPAC Launch Committee</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815</Words>
  <Application>Microsoft Office PowerPoint</Application>
  <PresentationFormat>Custom</PresentationFormat>
  <Paragraphs>18</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Bodoni SvtyTwo ITC TT-Book</vt:lpstr>
      <vt:lpstr>Didot</vt:lpstr>
      <vt:lpstr>Helvetica</vt:lpstr>
      <vt:lpstr>Helvetica Neue</vt:lpstr>
      <vt:lpstr>Optima</vt:lpstr>
      <vt:lpstr>Palatino</vt:lpstr>
      <vt:lpstr>Zapf Dingbats</vt:lpstr>
      <vt:lpstr>New_Template4</vt:lpstr>
      <vt:lpstr>Anne Henshaw </vt:lpstr>
      <vt:lpstr>Michelle Lunday</vt:lpstr>
      <vt:lpstr>Carolyn Rigney</vt:lpstr>
      <vt:lpstr>Amanda  Salazar</vt:lpstr>
      <vt:lpstr>Erica Graham</vt:lpstr>
      <vt:lpstr>LeighAnn Stephens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Anne Henshaw </dc:title>
  <dc:creator>Gierkey, Micah</dc:creator>
  <cp:lastModifiedBy>Gierkey, Micah</cp:lastModifiedBy>
  <cp:revision>1</cp:revision>
  <dcterms:modified xsi:type="dcterms:W3CDTF">2022-03-08T14:39:43Z</dcterms:modified>
</cp:coreProperties>
</file>