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707" r:id="rId3"/>
    <p:sldId id="789" r:id="rId4"/>
    <p:sldId id="290" r:id="rId5"/>
    <p:sldId id="788" r:id="rId6"/>
    <p:sldId id="766" r:id="rId7"/>
    <p:sldId id="262" r:id="rId8"/>
    <p:sldId id="764" r:id="rId9"/>
    <p:sldId id="742" r:id="rId10"/>
    <p:sldId id="782" r:id="rId11"/>
    <p:sldId id="787" r:id="rId12"/>
    <p:sldId id="786" r:id="rId13"/>
    <p:sldId id="296" r:id="rId14"/>
    <p:sldId id="759" r:id="rId15"/>
    <p:sldId id="773" r:id="rId16"/>
    <p:sldId id="790" r:id="rId17"/>
    <p:sldId id="792" r:id="rId18"/>
    <p:sldId id="793" r:id="rId19"/>
    <p:sldId id="770" r:id="rId20"/>
    <p:sldId id="778" r:id="rId21"/>
    <p:sldId id="754" r:id="rId22"/>
    <p:sldId id="756" r:id="rId23"/>
    <p:sldId id="760" r:id="rId24"/>
    <p:sldId id="301" r:id="rId25"/>
    <p:sldId id="288" r:id="rId26"/>
    <p:sldId id="748" r:id="rId27"/>
    <p:sldId id="737" r:id="rId28"/>
    <p:sldId id="735" r:id="rId29"/>
    <p:sldId id="736" r:id="rId30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4F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7D942-55B3-43DF-A8E8-7EFB880B963E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91E38-2CB1-4357-9932-0F96C6DCE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2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8CA6-130F-4665-BFEC-FFA6C77A6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2CEB3-8C0A-4791-BA1C-C2B4A05318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AA1C9-E41C-48AA-A43F-13436A76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40A4B-A792-4BE2-94F7-207C1C85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7D6D7-13BA-4E46-8AEA-B7402895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2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9566-56E7-431E-AFC9-8E4BBA6F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4A3A5-DD53-4253-A216-7347BDB83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DFED-30FE-4D26-A68E-48480FDE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14094-2208-4A94-A4CA-F699C95FA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3B73B-DFE7-48F5-A2DA-E1F3DC19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81861-68F5-4B53-BEF1-6022D7475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7487F-288E-4A14-81E2-13E261051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AE50D-5B5E-46A3-8714-174A77BA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F8AD3-5E05-428A-BC80-B5E5DAE10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E7C8C-E41F-43C3-BB35-EF77C42A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2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443B-1BF7-4728-8446-ECF2039F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B1354-75E1-489F-BF71-BC5BBD784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49F61-40E8-41FD-B503-EDD7AE4A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91D0D-D35F-4AD1-812B-DE50ECBD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3C5D2-A2D5-4E09-B84D-C6336BB5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1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51416-DA34-4071-9591-2F1EDD744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87E6E-793A-41C6-9370-96E97F640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BDE3C-6DBD-4C13-B02C-88C17A46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C655-1FC4-49BB-B27A-F92D8BEC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18CF5-E2E7-4627-A8F7-8CACBF4E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DA52-1A1D-4644-8EF5-9C4B4649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A7BEC-A5A2-47AC-BE5B-BD6F144DD7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D719E-561C-4600-9549-09BEE2FEF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BC7B73-024C-4DE6-A5C9-660068317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2F7FD-350A-4F36-A6ED-3086B2114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478DD-D84B-4CEE-8F27-5B35EC3D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9939-BD73-4073-8DB8-87417A74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AAA4E-1AD1-47BF-8D4C-BB6A6E5EF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486BD-E20F-4E34-8EFC-FF89C9D1F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DCC555-1D2E-4148-8561-70699A01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7870A-9B40-4C49-AA72-6421241B8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29E630-8CFC-4101-9E39-E8A3EDAEF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C648-97E2-4037-842B-1061961A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3D1B4-12F2-43A1-8A02-6F69F482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B73E-3522-4A25-B687-98232CC8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61D6A-2576-4250-9FD4-445300D5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81F54-23EA-42A3-B2F2-093AFF95E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0317-49C6-46C6-ADAE-0AEC655D2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1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34D2A8-FB59-41CF-8B65-A682E891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D11AE5-EC0A-46B4-8E8F-1CF12C56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1B398-DE94-47AE-B0A8-CF6FDEBC0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3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C978-E8CD-4F01-84E2-4F4AC618C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00C89-712A-4867-8CEA-EAC89F469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DEF51-16E2-42C3-B833-8DE95EBB0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0E5E3-FA7C-4C31-A4FF-DD72390A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C2C01-1083-40A2-B948-997A57B6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01A62-A99E-4734-8E02-523BD6D1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6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790D3-3562-45F6-9B7B-E56478F4B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769ED-F448-4856-859C-97373C42E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9A29-F7FF-4A5F-984C-9370599B0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64AD1-4C84-4A4D-A390-7291BE02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721E-80E7-491B-B6EB-0C6DAC02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F6522-F43E-4785-A56C-E9410A6D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87981-E51B-4E46-8360-6580E367F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99DEA-F7C2-4965-960F-74719A11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124E-0D78-41A3-91F0-199FEC4D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EA9FA-26A4-4BB5-BC4F-2F5C5668187C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AA800-332A-4DFC-AA39-CF01C8FFB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7E55A-0700-4494-B5D9-9EB60BCC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CBD8D-9576-4FAF-99BD-6A41A3686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36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3380"/>
            <a:ext cx="9144000" cy="2387600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0070C0"/>
                </a:solidFill>
                <a:latin typeface="Arial Nova" panose="020B0504020202020204" pitchFamily="34" charset="0"/>
              </a:rPr>
              <a:t>Adiciones y Renovaciones de Mountain View</a:t>
            </a: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r>
              <a:rPr lang="en-US" sz="3200" b="1" dirty="0" err="1">
                <a:solidFill>
                  <a:srgbClr val="00B050"/>
                </a:solidFill>
                <a:latin typeface="Arial Nova" panose="020B0504020202020204" pitchFamily="34" charset="0"/>
              </a:rPr>
              <a:t>febrero</a:t>
            </a:r>
            <a:r>
              <a:rPr lang="en-US" sz="3200" b="1" dirty="0">
                <a:solidFill>
                  <a:srgbClr val="00B050"/>
                </a:solidFill>
                <a:latin typeface="Arial Nova" panose="020B0504020202020204" pitchFamily="34" charset="0"/>
              </a:rPr>
              <a:t>  3  , 2022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48DC5-5E26-45DF-9F75-5313C7A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430" y="5921963"/>
            <a:ext cx="2243959" cy="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2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28426C-A598-45CE-9F8C-A22E12853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69" y="172887"/>
            <a:ext cx="11700387" cy="653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7F41D-6974-433D-8803-DE4F709FE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0" y="79592"/>
            <a:ext cx="11961091" cy="6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48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07ADB-FA33-4B64-ABF1-769AB879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92"/>
            <a:ext cx="12192000" cy="682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45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6" y="2986873"/>
            <a:ext cx="229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Adición</a:t>
            </a:r>
            <a:r>
              <a:rPr lang="en-US" sz="3600" b="1" dirty="0">
                <a:solidFill>
                  <a:srgbClr val="00B050"/>
                </a:solidFill>
              </a:rPr>
              <a:t> de Aulas de Dos </a:t>
            </a:r>
            <a:r>
              <a:rPr lang="en-US" sz="3600" b="1" dirty="0" err="1">
                <a:solidFill>
                  <a:srgbClr val="00B050"/>
                </a:solidFill>
              </a:rPr>
              <a:t>Pisos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1F54F-3C95-4059-9E3D-AA6878AA4782}"/>
              </a:ext>
            </a:extLst>
          </p:cNvPr>
          <p:cNvCxnSpPr/>
          <p:nvPr/>
        </p:nvCxnSpPr>
        <p:spPr>
          <a:xfrm flipH="1">
            <a:off x="4412522" y="1155081"/>
            <a:ext cx="709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D90DE9-4E5C-4753-9A9B-139DD39550AA}"/>
              </a:ext>
            </a:extLst>
          </p:cNvPr>
          <p:cNvCxnSpPr/>
          <p:nvPr/>
        </p:nvCxnSpPr>
        <p:spPr>
          <a:xfrm flipV="1">
            <a:off x="3444894" y="2132227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12E1F1-D032-4E7E-8952-0FF4CAE54144}"/>
              </a:ext>
            </a:extLst>
          </p:cNvPr>
          <p:cNvSpPr/>
          <p:nvPr/>
        </p:nvSpPr>
        <p:spPr>
          <a:xfrm>
            <a:off x="1942540" y="66452"/>
            <a:ext cx="3472543" cy="27554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15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FD7027-B6AC-4F03-ACDE-0AB0F44BBA0C}"/>
              </a:ext>
            </a:extLst>
          </p:cNvPr>
          <p:cNvSpPr txBox="1"/>
          <p:nvPr/>
        </p:nvSpPr>
        <p:spPr>
          <a:xfrm>
            <a:off x="245964" y="487025"/>
            <a:ext cx="468989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Plano del Primer Piso para la Adición de Aulas </a:t>
            </a:r>
            <a:r>
              <a:rPr lang="en-US" sz="3600" b="1" dirty="0"/>
              <a:t>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rgbClr val="00B050"/>
                </a:solidFill>
              </a:rPr>
              <a:t>1 Aula con Baño Más Grande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s-ES" sz="2400" b="1" dirty="0">
                <a:solidFill>
                  <a:srgbClr val="00B050"/>
                </a:solidFill>
              </a:rPr>
              <a:t>2 Aulas con Baños, y Posible Pared Operable de por Medio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Sala Flexible/</a:t>
            </a:r>
            <a:r>
              <a:rPr lang="en-US" sz="2400" b="1" dirty="0" err="1">
                <a:solidFill>
                  <a:srgbClr val="00B050"/>
                </a:solidFill>
              </a:rPr>
              <a:t>Facultad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s-ES" sz="2400" b="1" dirty="0">
                <a:solidFill>
                  <a:srgbClr val="00B050"/>
                </a:solidFill>
              </a:rPr>
              <a:t>(posible futura división por la mitad)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</a:t>
            </a:r>
            <a:r>
              <a:rPr lang="en-US" sz="2400" b="1" dirty="0" err="1">
                <a:solidFill>
                  <a:srgbClr val="00B050"/>
                </a:solidFill>
              </a:rPr>
              <a:t>Baño</a:t>
            </a:r>
            <a:r>
              <a:rPr lang="en-US" sz="2400" b="1" dirty="0">
                <a:solidFill>
                  <a:srgbClr val="00B050"/>
                </a:solidFill>
              </a:rPr>
              <a:t> de la </a:t>
            </a:r>
            <a:r>
              <a:rPr lang="en-US" sz="2400" b="1" dirty="0" err="1">
                <a:solidFill>
                  <a:srgbClr val="00B050"/>
                </a:solidFill>
              </a:rPr>
              <a:t>Facultad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B050"/>
                </a:solidFill>
              </a:rPr>
              <a:t>Oficina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Sala de </a:t>
            </a:r>
            <a:r>
              <a:rPr lang="en-US" sz="2400" b="1" dirty="0" err="1">
                <a:solidFill>
                  <a:srgbClr val="00B050"/>
                </a:solidFill>
              </a:rPr>
              <a:t>Lactancia</a:t>
            </a:r>
            <a:r>
              <a:rPr lang="en-US" sz="2400" b="1" dirty="0">
                <a:solidFill>
                  <a:srgbClr val="00B050"/>
                </a:solidFill>
              </a:rPr>
              <a:t>/</a:t>
            </a:r>
            <a:r>
              <a:rPr lang="en-US" sz="2400" b="1" dirty="0" err="1">
                <a:solidFill>
                  <a:srgbClr val="00B050"/>
                </a:solidFill>
              </a:rPr>
              <a:t>Privacidad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B050"/>
                </a:solidFill>
              </a:rPr>
              <a:t>Almacenamiento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B050"/>
                </a:solidFill>
              </a:rPr>
              <a:t>Agregar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Solatubes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s-ES" sz="2400" b="1" dirty="0">
                <a:solidFill>
                  <a:srgbClr val="00B050"/>
                </a:solidFill>
              </a:rPr>
              <a:t>al salón de clases existente</a:t>
            </a:r>
            <a:endParaRPr lang="en-US" sz="2400" b="1" dirty="0">
              <a:solidFill>
                <a:srgbClr val="00B050"/>
              </a:solidFill>
            </a:endParaRPr>
          </a:p>
          <a:p>
            <a:pPr>
              <a:buClr>
                <a:srgbClr val="FF0000"/>
              </a:buClr>
            </a:pPr>
            <a:endParaRPr lang="en-US" sz="2400" b="1" dirty="0">
              <a:solidFill>
                <a:srgbClr val="00B050"/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A7C2F45-B93C-4A24-97EB-4B15E2CFD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724" y="64654"/>
            <a:ext cx="6413993" cy="656053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FF289-88D3-485C-97AA-135B6968A9E4}"/>
              </a:ext>
            </a:extLst>
          </p:cNvPr>
          <p:cNvSpPr txBox="1"/>
          <p:nvPr/>
        </p:nvSpPr>
        <p:spPr>
          <a:xfrm>
            <a:off x="8400694" y="2954286"/>
            <a:ext cx="181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Patio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3C9DD1-2B0D-478A-9340-6E9A7EA6A157}"/>
              </a:ext>
            </a:extLst>
          </p:cNvPr>
          <p:cNvSpPr txBox="1"/>
          <p:nvPr/>
        </p:nvSpPr>
        <p:spPr>
          <a:xfrm>
            <a:off x="8200417" y="5826868"/>
            <a:ext cx="1342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Solatubes</a:t>
            </a:r>
            <a:endParaRPr lang="en-US" sz="2000" b="1" dirty="0">
              <a:solidFill>
                <a:srgbClr val="00B05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0544E-064C-4C66-A825-D59F250E2F0B}"/>
              </a:ext>
            </a:extLst>
          </p:cNvPr>
          <p:cNvCxnSpPr/>
          <p:nvPr/>
        </p:nvCxnSpPr>
        <p:spPr>
          <a:xfrm flipH="1">
            <a:off x="10468991" y="2359069"/>
            <a:ext cx="7091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686CDD-F710-470B-95E0-38337AA80332}"/>
              </a:ext>
            </a:extLst>
          </p:cNvPr>
          <p:cNvCxnSpPr>
            <a:cxnSpLocks/>
          </p:cNvCxnSpPr>
          <p:nvPr/>
        </p:nvCxnSpPr>
        <p:spPr>
          <a:xfrm flipV="1">
            <a:off x="7433434" y="5508173"/>
            <a:ext cx="0" cy="7262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2816E6-7EDB-4100-BB9C-4BF32B9DBFDE}"/>
              </a:ext>
            </a:extLst>
          </p:cNvPr>
          <p:cNvSpPr txBox="1"/>
          <p:nvPr/>
        </p:nvSpPr>
        <p:spPr>
          <a:xfrm>
            <a:off x="264436" y="438994"/>
            <a:ext cx="46585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Plano del Segundo Piso para la Adición de Aulas </a:t>
            </a:r>
            <a:r>
              <a:rPr lang="en-US" sz="3200" b="1" dirty="0"/>
              <a:t>: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Aula con </a:t>
            </a:r>
            <a:r>
              <a:rPr lang="en-US" sz="2400" b="1" dirty="0" err="1">
                <a:solidFill>
                  <a:srgbClr val="00B050"/>
                </a:solidFill>
              </a:rPr>
              <a:t>Baño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2 </a:t>
            </a:r>
            <a:r>
              <a:rPr lang="es-ES" sz="2400" b="1" dirty="0">
                <a:solidFill>
                  <a:srgbClr val="00B050"/>
                </a:solidFill>
              </a:rPr>
              <a:t>Aulas con Baños, y Posible Muro Operable de por Medio 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Sala Flexible </a:t>
            </a:r>
            <a:r>
              <a:rPr lang="es-ES" sz="2400" b="1" dirty="0">
                <a:solidFill>
                  <a:srgbClr val="00B050"/>
                </a:solidFill>
              </a:rPr>
              <a:t>(posible futura división por la mitad)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</a:t>
            </a:r>
            <a:r>
              <a:rPr lang="en-US" sz="2400" b="1" dirty="0" err="1">
                <a:solidFill>
                  <a:srgbClr val="00B050"/>
                </a:solidFill>
              </a:rPr>
              <a:t>Baño</a:t>
            </a:r>
            <a:r>
              <a:rPr lang="en-US" sz="2400" b="1" dirty="0">
                <a:solidFill>
                  <a:srgbClr val="00B050"/>
                </a:solidFill>
              </a:rPr>
              <a:t> de la </a:t>
            </a:r>
            <a:r>
              <a:rPr lang="en-US" sz="2400" b="1" dirty="0" err="1">
                <a:solidFill>
                  <a:srgbClr val="00B050"/>
                </a:solidFill>
              </a:rPr>
              <a:t>Facultad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B050"/>
                </a:solidFill>
              </a:rPr>
              <a:t>1 </a:t>
            </a:r>
            <a:r>
              <a:rPr lang="en-US" sz="2400" b="1" dirty="0" err="1">
                <a:solidFill>
                  <a:srgbClr val="00B050"/>
                </a:solidFill>
              </a:rPr>
              <a:t>Oficina</a:t>
            </a:r>
            <a:endParaRPr lang="en-US" sz="2400" b="1" dirty="0">
              <a:solidFill>
                <a:srgbClr val="00B050"/>
              </a:solidFill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rgbClr val="00B050"/>
                </a:solidFill>
              </a:rPr>
              <a:t>Espacio</a:t>
            </a:r>
            <a:r>
              <a:rPr lang="en-US" sz="2400" b="1" dirty="0">
                <a:solidFill>
                  <a:srgbClr val="00B050"/>
                </a:solidFill>
              </a:rPr>
              <a:t> de Custodia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3A1E3-B58F-47AB-9811-2ABB0766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903" y="166180"/>
            <a:ext cx="6474657" cy="652563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830E22-9200-4E7B-ADD4-1C575C46F60A}"/>
              </a:ext>
            </a:extLst>
          </p:cNvPr>
          <p:cNvCxnSpPr/>
          <p:nvPr/>
        </p:nvCxnSpPr>
        <p:spPr>
          <a:xfrm flipH="1">
            <a:off x="10501649" y="2609440"/>
            <a:ext cx="70912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87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8CF4F-B7BB-479B-BFEA-22722A97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030" y="130784"/>
            <a:ext cx="10868498" cy="5747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Aula </a:t>
            </a:r>
            <a:r>
              <a:rPr lang="en-US" sz="3600" b="1" dirty="0" err="1">
                <a:solidFill>
                  <a:srgbClr val="00B050"/>
                </a:solidFill>
              </a:rPr>
              <a:t>Típica</a:t>
            </a:r>
            <a:endParaRPr lang="en-US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08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Aula </a:t>
            </a:r>
            <a:r>
              <a:rPr lang="en-US" sz="3600" b="1" dirty="0" err="1">
                <a:solidFill>
                  <a:srgbClr val="00B050"/>
                </a:solidFill>
              </a:rPr>
              <a:t>Típica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E63D5-FA29-430B-A279-6F741CD7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3" y="221822"/>
            <a:ext cx="11872613" cy="551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2A8468-1700-4452-BCA5-7FF06989C12D}"/>
              </a:ext>
            </a:extLst>
          </p:cNvPr>
          <p:cNvSpPr txBox="1"/>
          <p:nvPr/>
        </p:nvSpPr>
        <p:spPr>
          <a:xfrm>
            <a:off x="157012" y="5989847"/>
            <a:ext cx="6243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Aula </a:t>
            </a:r>
            <a:r>
              <a:rPr lang="en-US" sz="3600" b="1" dirty="0" err="1">
                <a:solidFill>
                  <a:srgbClr val="00B050"/>
                </a:solidFill>
              </a:rPr>
              <a:t>Típica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D7180-D824-43A4-BE3C-FC2729AB7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9" y="198276"/>
            <a:ext cx="11656618" cy="455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1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1A7DE0C-40F5-46A4-9945-4BD508D94B05}"/>
              </a:ext>
            </a:extLst>
          </p:cNvPr>
          <p:cNvSpPr txBox="1"/>
          <p:nvPr/>
        </p:nvSpPr>
        <p:spPr>
          <a:xfrm>
            <a:off x="157012" y="5989847"/>
            <a:ext cx="43318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Sala Flexible/</a:t>
            </a:r>
            <a:r>
              <a:rPr lang="en-US" sz="3600" b="1" dirty="0" err="1">
                <a:solidFill>
                  <a:srgbClr val="00B050"/>
                </a:solidFill>
              </a:rPr>
              <a:t>Facultad</a:t>
            </a:r>
            <a:endParaRPr lang="en-US" sz="18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9D355-0F2A-4980-BB2B-5D026903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7" y="58363"/>
            <a:ext cx="11485274" cy="593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8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86C7-5991-42A8-A97A-C2A517D8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19372"/>
          <a:stretch/>
        </p:blipFill>
        <p:spPr>
          <a:xfrm>
            <a:off x="1650086" y="238618"/>
            <a:ext cx="9290956" cy="5497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72774-1D4E-420E-A4B9-EC90AA47D13F}"/>
              </a:ext>
            </a:extLst>
          </p:cNvPr>
          <p:cNvSpPr txBox="1"/>
          <p:nvPr/>
        </p:nvSpPr>
        <p:spPr>
          <a:xfrm>
            <a:off x="830424" y="6066091"/>
            <a:ext cx="11361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</a:rPr>
              <a:t>Adiciones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Propuestas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1CD7D80-DB46-4075-8CFD-F70B31F2B51F}"/>
              </a:ext>
            </a:extLst>
          </p:cNvPr>
          <p:cNvSpPr/>
          <p:nvPr/>
        </p:nvSpPr>
        <p:spPr>
          <a:xfrm rot="6970949">
            <a:off x="4991778" y="1895235"/>
            <a:ext cx="312606" cy="34409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06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6540C9-D4E8-49C9-98AC-7F027C479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40" y="133510"/>
            <a:ext cx="5172507" cy="3860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AADAF-B5B9-4383-B8AB-E184CE88B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5433" y="3205094"/>
            <a:ext cx="7826006" cy="3390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A73A2-9DD8-4BA5-BE35-07FA6912428D}"/>
              </a:ext>
            </a:extLst>
          </p:cNvPr>
          <p:cNvSpPr txBox="1"/>
          <p:nvPr/>
        </p:nvSpPr>
        <p:spPr>
          <a:xfrm>
            <a:off x="157012" y="5500329"/>
            <a:ext cx="41286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00B050"/>
                </a:solidFill>
              </a:rPr>
              <a:t>Imágenes del Exterior de la Adición de Aulas 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3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5" y="2986873"/>
            <a:ext cx="242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050"/>
                </a:solidFill>
              </a:rPr>
              <a:t>Renovación del Centro de Medios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4562764" y="2903746"/>
            <a:ext cx="1842362" cy="159436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52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5" y="2986873"/>
            <a:ext cx="242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050"/>
                </a:solidFill>
              </a:rPr>
              <a:t>Renovación del Centro de Medios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F34E7-642B-4817-9C3B-E4F32CC3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22" y="0"/>
            <a:ext cx="8095604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D149E6-95A1-477D-B203-C6BE9D675F13}"/>
              </a:ext>
            </a:extLst>
          </p:cNvPr>
          <p:cNvCxnSpPr>
            <a:cxnSpLocks/>
          </p:cNvCxnSpPr>
          <p:nvPr/>
        </p:nvCxnSpPr>
        <p:spPr>
          <a:xfrm>
            <a:off x="3934691" y="2724727"/>
            <a:ext cx="0" cy="301105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39A2DE-B236-4EB0-BC5D-EBBA9553329E}"/>
              </a:ext>
            </a:extLst>
          </p:cNvPr>
          <p:cNvSpPr txBox="1"/>
          <p:nvPr/>
        </p:nvSpPr>
        <p:spPr>
          <a:xfrm>
            <a:off x="4040910" y="3740568"/>
            <a:ext cx="1283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Quitar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Muro</a:t>
            </a:r>
            <a:r>
              <a:rPr lang="en-US" b="1" dirty="0">
                <a:solidFill>
                  <a:srgbClr val="FF0000"/>
                </a:solidFill>
              </a:rPr>
              <a:t> al </a:t>
            </a:r>
            <a:r>
              <a:rPr lang="en-US" b="1" dirty="0" err="1">
                <a:solidFill>
                  <a:srgbClr val="FF0000"/>
                </a:solidFill>
              </a:rPr>
              <a:t>Corredor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12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76991" y="5475549"/>
            <a:ext cx="4178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00B050"/>
                </a:solidFill>
              </a:rPr>
              <a:t>Renovación del Centro de Medios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F34E7-642B-4817-9C3B-E4F32CC3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3" y="1632603"/>
            <a:ext cx="4406974" cy="377561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959797D-A057-4CC9-BEEF-2210B6CEF33B}"/>
              </a:ext>
            </a:extLst>
          </p:cNvPr>
          <p:cNvSpPr/>
          <p:nvPr/>
        </p:nvSpPr>
        <p:spPr>
          <a:xfrm rot="11777760">
            <a:off x="3299110" y="4379799"/>
            <a:ext cx="618836" cy="274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A83FF4-E9E9-4851-88CF-AB3FB52F4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683" y="-1652"/>
            <a:ext cx="7072745" cy="3430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B3C1E-6A5A-47FD-9CD1-11578C4E5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329" y="3586061"/>
            <a:ext cx="7065940" cy="326486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1CB435A0-EECD-4A12-BFDE-819DE6BCC476}"/>
              </a:ext>
            </a:extLst>
          </p:cNvPr>
          <p:cNvSpPr/>
          <p:nvPr/>
        </p:nvSpPr>
        <p:spPr>
          <a:xfrm rot="10800000">
            <a:off x="3370705" y="3657599"/>
            <a:ext cx="618836" cy="2637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937" y="532257"/>
            <a:ext cx="10563169" cy="869924"/>
          </a:xfrm>
        </p:spPr>
        <p:txBody>
          <a:bodyPr>
            <a:noAutofit/>
          </a:bodyPr>
          <a:lstStyle/>
          <a:p>
            <a:r>
              <a:rPr lang="es-419" sz="4400" b="1" dirty="0">
                <a:solidFill>
                  <a:srgbClr val="0070C0"/>
                </a:solidFill>
                <a:latin typeface="Arial Nova" panose="020B0504020202020204" pitchFamily="34" charset="0"/>
              </a:rPr>
              <a:t>Cronograma</a:t>
            </a:r>
            <a:r>
              <a:rPr lang="en-US" sz="4400" b="1" dirty="0">
                <a:solidFill>
                  <a:srgbClr val="0070C0"/>
                </a:solidFill>
                <a:latin typeface="Arial Nova" panose="020B0504020202020204" pitchFamily="34" charset="0"/>
              </a:rPr>
              <a:t> del Proyecto </a:t>
            </a:r>
            <a:r>
              <a:rPr lang="es-419" sz="4400" b="1" dirty="0">
                <a:solidFill>
                  <a:srgbClr val="0070C0"/>
                </a:solidFill>
                <a:latin typeface="Arial Nova" panose="020B0504020202020204" pitchFamily="34" charset="0"/>
              </a:rPr>
              <a:t>Propuesto</a:t>
            </a:r>
            <a:endParaRPr lang="es-419" sz="4400" b="1" dirty="0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C3184-CDC3-49F5-B90F-0B16185D9438}"/>
              </a:ext>
            </a:extLst>
          </p:cNvPr>
          <p:cNvSpPr txBox="1"/>
          <p:nvPr/>
        </p:nvSpPr>
        <p:spPr>
          <a:xfrm>
            <a:off x="873457" y="1552309"/>
            <a:ext cx="109559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Diseño</a:t>
            </a:r>
            <a:r>
              <a:rPr lang="en-US" sz="3600" b="1" dirty="0"/>
              <a:t> </a:t>
            </a:r>
            <a:r>
              <a:rPr lang="en-US" sz="3600" b="1" dirty="0" err="1"/>
              <a:t>Esquemático</a:t>
            </a:r>
            <a:r>
              <a:rPr lang="en-US" sz="3600" b="1" dirty="0"/>
              <a:t> 			sept 2021 a </a:t>
            </a:r>
            <a:r>
              <a:rPr lang="en-US" sz="3600" b="1" dirty="0" err="1"/>
              <a:t>nov</a:t>
            </a:r>
            <a:r>
              <a:rPr lang="en-US" sz="3600" b="1" dirty="0"/>
              <a:t> 2021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600" b="1" dirty="0">
                <a:solidFill>
                  <a:srgbClr val="00B050"/>
                </a:solidFill>
              </a:rPr>
              <a:t>Aprobación de la Junta Escolar </a:t>
            </a:r>
            <a:r>
              <a:rPr lang="en-US" sz="3600" b="1" dirty="0">
                <a:solidFill>
                  <a:srgbClr val="00B050"/>
                </a:solidFill>
              </a:rPr>
              <a:t>	Dec 2021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Desarrollo de </a:t>
            </a:r>
            <a:r>
              <a:rPr lang="en-US" sz="3600" b="1" dirty="0" err="1">
                <a:solidFill>
                  <a:srgbClr val="FF0000"/>
                </a:solidFill>
              </a:rPr>
              <a:t>Diseño</a:t>
            </a:r>
            <a:r>
              <a:rPr lang="en-US" sz="3600" b="1" dirty="0">
                <a:solidFill>
                  <a:srgbClr val="FF0000"/>
                </a:solidFill>
              </a:rPr>
              <a:t> 	 	</a:t>
            </a:r>
            <a:r>
              <a:rPr lang="en-US" sz="3600" b="1" dirty="0" err="1">
                <a:solidFill>
                  <a:srgbClr val="FF0000"/>
                </a:solidFill>
              </a:rPr>
              <a:t>dec</a:t>
            </a:r>
            <a:r>
              <a:rPr lang="en-US" sz="3600" b="1" dirty="0">
                <a:solidFill>
                  <a:srgbClr val="FF0000"/>
                </a:solidFill>
              </a:rPr>
              <a:t> 2021 a mar 2022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Presentación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 PTO		</a:t>
            </a:r>
            <a:r>
              <a:rPr lang="en-US" sz="3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feb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 7, 6:15pm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s-E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Revisión de la Junta Escolar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marzo</a:t>
            </a:r>
            <a:r>
              <a:rPr lang="en-U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 10</a:t>
            </a:r>
          </a:p>
          <a:p>
            <a:r>
              <a:rPr lang="en-US" sz="3600" b="1" dirty="0" err="1"/>
              <a:t>Documentos</a:t>
            </a:r>
            <a:r>
              <a:rPr lang="en-US" sz="3600" b="1" dirty="0"/>
              <a:t> de </a:t>
            </a:r>
            <a:r>
              <a:rPr lang="en-US" sz="3600" b="1" dirty="0" err="1"/>
              <a:t>Construcción</a:t>
            </a:r>
            <a:r>
              <a:rPr lang="en-US" sz="3600" b="1" dirty="0"/>
              <a:t>: 	</a:t>
            </a:r>
            <a:r>
              <a:rPr lang="en-US" sz="3200" b="1" dirty="0" err="1"/>
              <a:t>feb</a:t>
            </a:r>
            <a:r>
              <a:rPr lang="en-US" sz="3200" b="1" dirty="0"/>
              <a:t> 2022 a </a:t>
            </a:r>
            <a:r>
              <a:rPr lang="en-US" sz="3200" b="1" dirty="0" err="1"/>
              <a:t>jul</a:t>
            </a:r>
            <a:r>
              <a:rPr lang="en-US" sz="3200" b="1" dirty="0"/>
              <a:t> 2022</a:t>
            </a:r>
          </a:p>
          <a:p>
            <a:r>
              <a:rPr lang="en-US" sz="3600" b="1" dirty="0" err="1"/>
              <a:t>Ofertas</a:t>
            </a:r>
            <a:r>
              <a:rPr lang="en-US" sz="3600" b="1" dirty="0"/>
              <a:t>: 					</a:t>
            </a:r>
            <a:r>
              <a:rPr lang="en-US" sz="3200" b="1" dirty="0" err="1"/>
              <a:t>jul</a:t>
            </a:r>
            <a:r>
              <a:rPr lang="en-US" sz="3200" b="1" dirty="0"/>
              <a:t> 2022 a </a:t>
            </a:r>
            <a:r>
              <a:rPr lang="en-US" sz="3200" b="1" dirty="0" err="1"/>
              <a:t>agosto</a:t>
            </a:r>
            <a:r>
              <a:rPr lang="en-US" sz="3200" b="1" dirty="0"/>
              <a:t> 2022</a:t>
            </a:r>
          </a:p>
          <a:p>
            <a:r>
              <a:rPr lang="en-US" sz="3600" b="1" dirty="0" err="1"/>
              <a:t>Construcción</a:t>
            </a:r>
            <a:r>
              <a:rPr lang="en-US" sz="3600" b="1" dirty="0"/>
              <a:t>: 				</a:t>
            </a:r>
            <a:r>
              <a:rPr lang="en-US" sz="3200" b="1" dirty="0" err="1"/>
              <a:t>agosto</a:t>
            </a:r>
            <a:r>
              <a:rPr lang="en-US" sz="3200" b="1" dirty="0"/>
              <a:t> 2022 a </a:t>
            </a:r>
            <a:r>
              <a:rPr lang="en-US" sz="3200" b="1" dirty="0" err="1"/>
              <a:t>Principios</a:t>
            </a:r>
            <a:r>
              <a:rPr lang="en-US" sz="3200" b="1" dirty="0"/>
              <a:t> de             </a:t>
            </a:r>
            <a:r>
              <a:rPr lang="en-US" sz="3200" b="1" dirty="0" err="1"/>
              <a:t>Otoño</a:t>
            </a:r>
            <a:r>
              <a:rPr lang="en-US" sz="3200" b="1" dirty="0"/>
              <a:t> 2023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7544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4776-A47A-4B94-AA27-209CC1B98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8580"/>
            <a:ext cx="9144000" cy="23876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  <a:t>Gracias</a:t>
            </a:r>
            <a:br>
              <a:rPr lang="en-US" b="1" dirty="0">
                <a:solidFill>
                  <a:srgbClr val="0070C0"/>
                </a:solidFill>
                <a:latin typeface="Arial Nova" panose="020B0504020202020204" pitchFamily="34" charset="0"/>
              </a:rPr>
            </a:br>
            <a:b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</a:br>
            <a:endParaRPr lang="en-US" b="1" dirty="0">
              <a:solidFill>
                <a:srgbClr val="00B050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48DC5-5E26-45DF-9F75-5313C7AA1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430" y="5921963"/>
            <a:ext cx="2243959" cy="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6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BA80C2D-E11C-43B5-8024-22ADAA3E7C62}"/>
              </a:ext>
            </a:extLst>
          </p:cNvPr>
          <p:cNvSpPr/>
          <p:nvPr/>
        </p:nvSpPr>
        <p:spPr>
          <a:xfrm>
            <a:off x="1016000" y="2234045"/>
            <a:ext cx="3339430" cy="119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C98F13-C093-4985-803B-8518538D4C57}"/>
              </a:ext>
            </a:extLst>
          </p:cNvPr>
          <p:cNvSpPr/>
          <p:nvPr/>
        </p:nvSpPr>
        <p:spPr>
          <a:xfrm>
            <a:off x="36945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04390-3BEE-4E1B-83FD-A9571A19C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67" y="240532"/>
            <a:ext cx="4212594" cy="64281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53BE49-E95C-4E6B-8953-01ECC8513FB3}"/>
              </a:ext>
            </a:extLst>
          </p:cNvPr>
          <p:cNvSpPr txBox="1"/>
          <p:nvPr/>
        </p:nvSpPr>
        <p:spPr>
          <a:xfrm>
            <a:off x="4584259" y="1530109"/>
            <a:ext cx="24723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B050"/>
                </a:solidFill>
              </a:rPr>
              <a:t>Estación de Carga de Computadoras con Gabinetes y Electricidad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F10EAB-F29C-4094-8445-BBD64295EE41}"/>
              </a:ext>
            </a:extLst>
          </p:cNvPr>
          <p:cNvSpPr/>
          <p:nvPr/>
        </p:nvSpPr>
        <p:spPr>
          <a:xfrm>
            <a:off x="4232700" y="4803697"/>
            <a:ext cx="236113" cy="38474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7A6CD5-03BA-49B3-81CD-B07CEF65DB38}"/>
              </a:ext>
            </a:extLst>
          </p:cNvPr>
          <p:cNvSpPr txBox="1"/>
          <p:nvPr/>
        </p:nvSpPr>
        <p:spPr>
          <a:xfrm>
            <a:off x="4590520" y="4281323"/>
            <a:ext cx="1856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Fregadero con Base y Gabinetes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A12A4E-5BAC-402C-8DF1-DABA22B61386}"/>
              </a:ext>
            </a:extLst>
          </p:cNvPr>
          <p:cNvSpPr/>
          <p:nvPr/>
        </p:nvSpPr>
        <p:spPr>
          <a:xfrm>
            <a:off x="4232700" y="2406073"/>
            <a:ext cx="265091" cy="1777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3ABCE4-95FE-4683-A835-44D2ED0E3846}"/>
              </a:ext>
            </a:extLst>
          </p:cNvPr>
          <p:cNvSpPr txBox="1"/>
          <p:nvPr/>
        </p:nvSpPr>
        <p:spPr>
          <a:xfrm>
            <a:off x="4645457" y="2511284"/>
            <a:ext cx="21521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Cubículos para Estudiantes Abajo, Estantería Ajustable con Puerta Corrediza MB </a:t>
            </a:r>
            <a:r>
              <a:rPr lang="es-ES" b="1" dirty="0" err="1">
                <a:solidFill>
                  <a:srgbClr val="0070C0"/>
                </a:solidFill>
              </a:rPr>
              <a:t>Stg</a:t>
            </a:r>
            <a:r>
              <a:rPr lang="es-ES" b="1" dirty="0">
                <a:solidFill>
                  <a:srgbClr val="0070C0"/>
                </a:solidFill>
              </a:rPr>
              <a:t> Arriba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E1A26F6-29B2-41E0-9FF4-68DB7E1FA51B}"/>
              </a:ext>
            </a:extLst>
          </p:cNvPr>
          <p:cNvSpPr/>
          <p:nvPr/>
        </p:nvSpPr>
        <p:spPr>
          <a:xfrm>
            <a:off x="1542463" y="6189979"/>
            <a:ext cx="1717974" cy="2986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09FD18-8090-40F1-A5E3-46A6DDF0E252}"/>
              </a:ext>
            </a:extLst>
          </p:cNvPr>
          <p:cNvSpPr txBox="1"/>
          <p:nvPr/>
        </p:nvSpPr>
        <p:spPr>
          <a:xfrm>
            <a:off x="1453933" y="4956962"/>
            <a:ext cx="1717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Estantería Ajustable Corrediza MB Puerta </a:t>
            </a:r>
            <a:r>
              <a:rPr lang="es-ES" b="1" dirty="0" err="1">
                <a:solidFill>
                  <a:srgbClr val="FFC000"/>
                </a:solidFill>
              </a:rPr>
              <a:t>Stg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DE4477-E05E-4ED9-96B8-BC38C69BCB3E}"/>
              </a:ext>
            </a:extLst>
          </p:cNvPr>
          <p:cNvSpPr/>
          <p:nvPr/>
        </p:nvSpPr>
        <p:spPr>
          <a:xfrm>
            <a:off x="4608635" y="1440873"/>
            <a:ext cx="2346642" cy="10704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22714-09B1-4BA8-A1DD-35B8923108E9}"/>
              </a:ext>
            </a:extLst>
          </p:cNvPr>
          <p:cNvSpPr/>
          <p:nvPr/>
        </p:nvSpPr>
        <p:spPr>
          <a:xfrm>
            <a:off x="4095345" y="1692613"/>
            <a:ext cx="402446" cy="64633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54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19FE8-55BC-4C0E-B808-5D81AA5608FC}"/>
              </a:ext>
            </a:extLst>
          </p:cNvPr>
          <p:cNvSpPr/>
          <p:nvPr/>
        </p:nvSpPr>
        <p:spPr>
          <a:xfrm>
            <a:off x="1052945" y="2327564"/>
            <a:ext cx="3306619" cy="221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8D550E-2A88-4E40-A2CE-BABAC0A41BD5}"/>
              </a:ext>
            </a:extLst>
          </p:cNvPr>
          <p:cNvSpPr/>
          <p:nvPr/>
        </p:nvSpPr>
        <p:spPr>
          <a:xfrm>
            <a:off x="424875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5667A4-EEA5-4D06-8492-9E3826C0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35" y="0"/>
            <a:ext cx="4488873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9B2EA7B-8F5A-4663-995D-5A2A56A2A227}"/>
              </a:ext>
            </a:extLst>
          </p:cNvPr>
          <p:cNvSpPr/>
          <p:nvPr/>
        </p:nvSpPr>
        <p:spPr>
          <a:xfrm rot="6916097">
            <a:off x="2405879" y="1750001"/>
            <a:ext cx="618836" cy="3566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07645-F7AC-4E16-8FE8-F23303EAB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70" y="1768196"/>
            <a:ext cx="7309329" cy="28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0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EDED60-C54D-4815-9B0F-1BAEC08E2F86}"/>
              </a:ext>
            </a:extLst>
          </p:cNvPr>
          <p:cNvSpPr/>
          <p:nvPr/>
        </p:nvSpPr>
        <p:spPr>
          <a:xfrm>
            <a:off x="1080653" y="2318329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D2A00-9485-4B74-A3B0-4CF195B63C7A}"/>
              </a:ext>
            </a:extLst>
          </p:cNvPr>
          <p:cNvSpPr/>
          <p:nvPr/>
        </p:nvSpPr>
        <p:spPr>
          <a:xfrm>
            <a:off x="452584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99861-6825-4DC2-BE8B-14212F130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69" y="0"/>
            <a:ext cx="4488873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C336A9C-88CB-4890-AAB6-DC5117F8E7B8}"/>
              </a:ext>
            </a:extLst>
          </p:cNvPr>
          <p:cNvSpPr/>
          <p:nvPr/>
        </p:nvSpPr>
        <p:spPr>
          <a:xfrm rot="5581431">
            <a:off x="2335391" y="1497663"/>
            <a:ext cx="623789" cy="3583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1EBD1-A5DB-4D21-8259-0227F55EC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557" y="1618913"/>
            <a:ext cx="7250348" cy="33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10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0C018-4C69-43C4-BF62-360DCC93A1C7}"/>
              </a:ext>
            </a:extLst>
          </p:cNvPr>
          <p:cNvSpPr/>
          <p:nvPr/>
        </p:nvSpPr>
        <p:spPr>
          <a:xfrm>
            <a:off x="1052945" y="2355273"/>
            <a:ext cx="3315855" cy="193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E1F3D-2F95-4C1B-91B1-58D07D7569E0}"/>
              </a:ext>
            </a:extLst>
          </p:cNvPr>
          <p:cNvSpPr/>
          <p:nvPr/>
        </p:nvSpPr>
        <p:spPr>
          <a:xfrm>
            <a:off x="415638" y="2234045"/>
            <a:ext cx="406397" cy="4629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C5A95-C40A-4E73-8679-4FE02B0DD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4" y="0"/>
            <a:ext cx="4488873" cy="685800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3DBACB7-8887-405E-A606-5F81C2F92D4F}"/>
              </a:ext>
            </a:extLst>
          </p:cNvPr>
          <p:cNvSpPr/>
          <p:nvPr/>
        </p:nvSpPr>
        <p:spPr>
          <a:xfrm rot="247642">
            <a:off x="1271082" y="2703251"/>
            <a:ext cx="618836" cy="35661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8CF4F-B7BB-479B-BFEA-22722A97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816" y="1336672"/>
            <a:ext cx="7129712" cy="377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86C7-5991-42A8-A97A-C2A517D808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7" b="19372"/>
          <a:stretch/>
        </p:blipFill>
        <p:spPr>
          <a:xfrm>
            <a:off x="1650086" y="238618"/>
            <a:ext cx="9290956" cy="54978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2283F5D-F5E0-41A7-A1D8-E938CF234A30}"/>
              </a:ext>
            </a:extLst>
          </p:cNvPr>
          <p:cNvSpPr/>
          <p:nvPr/>
        </p:nvSpPr>
        <p:spPr>
          <a:xfrm rot="1449660">
            <a:off x="4880468" y="3781779"/>
            <a:ext cx="1223010" cy="1051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3586D5-5502-4CCE-9881-E1B657A30157}"/>
              </a:ext>
            </a:extLst>
          </p:cNvPr>
          <p:cNvSpPr/>
          <p:nvPr/>
        </p:nvSpPr>
        <p:spPr>
          <a:xfrm rot="1984434">
            <a:off x="7842246" y="3753181"/>
            <a:ext cx="1214681" cy="204856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5A885F-CE62-4BF0-8C96-E670F701162C}"/>
              </a:ext>
            </a:extLst>
          </p:cNvPr>
          <p:cNvSpPr/>
          <p:nvPr/>
        </p:nvSpPr>
        <p:spPr>
          <a:xfrm rot="1635947">
            <a:off x="6209595" y="3759195"/>
            <a:ext cx="922020" cy="114149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072774-1D4E-420E-A4B9-EC90AA47D13F}"/>
              </a:ext>
            </a:extLst>
          </p:cNvPr>
          <p:cNvSpPr txBox="1"/>
          <p:nvPr/>
        </p:nvSpPr>
        <p:spPr>
          <a:xfrm>
            <a:off x="830424" y="6066091"/>
            <a:ext cx="1136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B050"/>
                </a:solidFill>
              </a:rPr>
              <a:t>Mejoras Propuestas en el Patio de Recreo, el Campo de Juego y el Sitio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BA4E2A-F442-42D5-81E7-AD33B36A4859}"/>
              </a:ext>
            </a:extLst>
          </p:cNvPr>
          <p:cNvSpPr/>
          <p:nvPr/>
        </p:nvSpPr>
        <p:spPr>
          <a:xfrm rot="1563536">
            <a:off x="7246464" y="2988900"/>
            <a:ext cx="801545" cy="127573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D474C-8051-4ABB-BF1D-869091A777BA}"/>
              </a:ext>
            </a:extLst>
          </p:cNvPr>
          <p:cNvSpPr txBox="1"/>
          <p:nvPr/>
        </p:nvSpPr>
        <p:spPr>
          <a:xfrm>
            <a:off x="2881745" y="214602"/>
            <a:ext cx="2291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Estacionamiento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Adicional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Espacios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88C1-4F06-4D65-B104-D1BCC7494736}"/>
              </a:ext>
            </a:extLst>
          </p:cNvPr>
          <p:cNvSpPr txBox="1"/>
          <p:nvPr/>
        </p:nvSpPr>
        <p:spPr>
          <a:xfrm>
            <a:off x="1958110" y="2533177"/>
            <a:ext cx="25998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Mejoras en el Bucle de Autobús y en la Parada de Dejar y Recoger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DC2B4-5AD3-4848-9868-33A897DD096C}"/>
              </a:ext>
            </a:extLst>
          </p:cNvPr>
          <p:cNvSpPr txBox="1"/>
          <p:nvPr/>
        </p:nvSpPr>
        <p:spPr>
          <a:xfrm>
            <a:off x="5046132" y="3894665"/>
            <a:ext cx="1027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Pre-K y 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3B4A2C-6CE4-4FEA-8FEC-5F750ED0BBC7}"/>
              </a:ext>
            </a:extLst>
          </p:cNvPr>
          <p:cNvSpPr txBox="1"/>
          <p:nvPr/>
        </p:nvSpPr>
        <p:spPr>
          <a:xfrm>
            <a:off x="6293554" y="3979331"/>
            <a:ext cx="113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86B46-E688-4F8E-824A-1D42F4D0C7F4}"/>
              </a:ext>
            </a:extLst>
          </p:cNvPr>
          <p:cNvSpPr txBox="1"/>
          <p:nvPr/>
        </p:nvSpPr>
        <p:spPr>
          <a:xfrm>
            <a:off x="7247467" y="3217330"/>
            <a:ext cx="113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3F65BB-DE9A-40A5-8205-457599F778B0}"/>
              </a:ext>
            </a:extLst>
          </p:cNvPr>
          <p:cNvSpPr txBox="1"/>
          <p:nvPr/>
        </p:nvSpPr>
        <p:spPr>
          <a:xfrm>
            <a:off x="7817556" y="4103508"/>
            <a:ext cx="1973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Campo de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Juego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322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08680D-BD46-4C51-82C2-314DDDDB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61" y="0"/>
            <a:ext cx="10111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F6407-1F63-4F35-BB3B-68C02186FCD3}"/>
              </a:ext>
            </a:extLst>
          </p:cNvPr>
          <p:cNvSpPr txBox="1"/>
          <p:nvPr/>
        </p:nvSpPr>
        <p:spPr>
          <a:xfrm>
            <a:off x="146607" y="3938163"/>
            <a:ext cx="30122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Ruta</a:t>
            </a:r>
            <a:r>
              <a:rPr lang="en-US" sz="3600" b="1" dirty="0">
                <a:solidFill>
                  <a:srgbClr val="0070C0"/>
                </a:solidFill>
              </a:rPr>
              <a:t> de </a:t>
            </a:r>
            <a:r>
              <a:rPr lang="en-US" sz="3600" b="1" dirty="0" err="1">
                <a:solidFill>
                  <a:srgbClr val="0070C0"/>
                </a:solidFill>
              </a:rPr>
              <a:t>autobús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b="1" dirty="0" err="1">
                <a:solidFill>
                  <a:srgbClr val="FF0000"/>
                </a:solidFill>
              </a:rPr>
              <a:t>Ruta</a:t>
            </a:r>
            <a:r>
              <a:rPr lang="en-US" sz="3600" b="1" dirty="0">
                <a:solidFill>
                  <a:srgbClr val="FF0000"/>
                </a:solidFill>
              </a:rPr>
              <a:t> de Padres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D6354A-6E4B-4186-8453-76C49406CCEA}"/>
              </a:ext>
            </a:extLst>
          </p:cNvPr>
          <p:cNvSpPr/>
          <p:nvPr/>
        </p:nvSpPr>
        <p:spPr>
          <a:xfrm>
            <a:off x="4495800" y="4210050"/>
            <a:ext cx="1057275" cy="600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62B43-BE72-4AAB-90F9-F3318B6F7EA7}"/>
              </a:ext>
            </a:extLst>
          </p:cNvPr>
          <p:cNvSpPr txBox="1"/>
          <p:nvPr/>
        </p:nvSpPr>
        <p:spPr>
          <a:xfrm>
            <a:off x="239486" y="1045029"/>
            <a:ext cx="3159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Veintiséis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Espacios</a:t>
            </a:r>
            <a:r>
              <a:rPr lang="en-US" sz="3200" b="1" dirty="0">
                <a:solidFill>
                  <a:srgbClr val="00B050"/>
                </a:solidFill>
              </a:rPr>
              <a:t> de </a:t>
            </a:r>
            <a:r>
              <a:rPr lang="en-US" sz="3200" b="1" dirty="0" err="1">
                <a:solidFill>
                  <a:srgbClr val="00B050"/>
                </a:solidFill>
              </a:rPr>
              <a:t>Estacionamiento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11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1612CB9-F400-4624-8CFB-AC0A22A09846}"/>
              </a:ext>
            </a:extLst>
          </p:cNvPr>
          <p:cNvSpPr txBox="1"/>
          <p:nvPr/>
        </p:nvSpPr>
        <p:spPr>
          <a:xfrm>
            <a:off x="195846" y="2986873"/>
            <a:ext cx="2292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Adición</a:t>
            </a:r>
            <a:r>
              <a:rPr lang="en-US" sz="3600" b="1" dirty="0">
                <a:solidFill>
                  <a:srgbClr val="00B050"/>
                </a:solidFill>
              </a:rPr>
              <a:t> de Aulas de Dos </a:t>
            </a:r>
            <a:r>
              <a:rPr lang="en-US" sz="3600" b="1" dirty="0" err="1">
                <a:solidFill>
                  <a:srgbClr val="00B050"/>
                </a:solidFill>
              </a:rPr>
              <a:t>Pisos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C01F54F-3C95-4059-9E3D-AA6878AA4782}"/>
              </a:ext>
            </a:extLst>
          </p:cNvPr>
          <p:cNvCxnSpPr/>
          <p:nvPr/>
        </p:nvCxnSpPr>
        <p:spPr>
          <a:xfrm flipH="1">
            <a:off x="4412522" y="1155081"/>
            <a:ext cx="7091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D90DE9-4E5C-4753-9A9B-139DD39550AA}"/>
              </a:ext>
            </a:extLst>
          </p:cNvPr>
          <p:cNvCxnSpPr/>
          <p:nvPr/>
        </p:nvCxnSpPr>
        <p:spPr>
          <a:xfrm flipV="1">
            <a:off x="3444894" y="2132227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912E1F1-D032-4E7E-8952-0FF4CAE54144}"/>
              </a:ext>
            </a:extLst>
          </p:cNvPr>
          <p:cNvSpPr/>
          <p:nvPr/>
        </p:nvSpPr>
        <p:spPr>
          <a:xfrm>
            <a:off x="1942540" y="66452"/>
            <a:ext cx="3472543" cy="275540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F3C6B-7CD3-4698-B4D2-6F2744494FBC}"/>
              </a:ext>
            </a:extLst>
          </p:cNvPr>
          <p:cNvSpPr txBox="1"/>
          <p:nvPr/>
        </p:nvSpPr>
        <p:spPr>
          <a:xfrm>
            <a:off x="2907226" y="5936955"/>
            <a:ext cx="492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Adición</a:t>
            </a:r>
            <a:r>
              <a:rPr lang="en-US" sz="3600" b="1" dirty="0">
                <a:solidFill>
                  <a:srgbClr val="00B050"/>
                </a:solidFill>
              </a:rPr>
              <a:t> de </a:t>
            </a:r>
            <a:r>
              <a:rPr lang="en-US" sz="3600" b="1" dirty="0" err="1">
                <a:solidFill>
                  <a:srgbClr val="00B050"/>
                </a:solidFill>
              </a:rPr>
              <a:t>Cafetería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6486524" y="4124325"/>
            <a:ext cx="2190751" cy="24589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53957-BF29-40F7-8183-916CD605815B}"/>
              </a:ext>
            </a:extLst>
          </p:cNvPr>
          <p:cNvSpPr txBox="1"/>
          <p:nvPr/>
        </p:nvSpPr>
        <p:spPr>
          <a:xfrm>
            <a:off x="6900501" y="6475690"/>
            <a:ext cx="43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Nueva Entrada Desde el Bucle de Autobús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ABC57-864A-4768-9E99-EC41E0B2E052}"/>
              </a:ext>
            </a:extLst>
          </p:cNvPr>
          <p:cNvCxnSpPr/>
          <p:nvPr/>
        </p:nvCxnSpPr>
        <p:spPr>
          <a:xfrm flipV="1">
            <a:off x="6950097" y="5628204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3FD4242-28D9-4247-899E-B21B77D6CF14}"/>
              </a:ext>
            </a:extLst>
          </p:cNvPr>
          <p:cNvSpPr/>
          <p:nvPr/>
        </p:nvSpPr>
        <p:spPr>
          <a:xfrm>
            <a:off x="6051396" y="4939991"/>
            <a:ext cx="304797" cy="3456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07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353DD-7CDD-4B9E-A2C6-94A4B36DB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996" y="191960"/>
            <a:ext cx="8296276" cy="6666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DF3C6B-7CD3-4698-B4D2-6F2744494FBC}"/>
              </a:ext>
            </a:extLst>
          </p:cNvPr>
          <p:cNvSpPr txBox="1"/>
          <p:nvPr/>
        </p:nvSpPr>
        <p:spPr>
          <a:xfrm>
            <a:off x="2907226" y="5936955"/>
            <a:ext cx="4926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</a:rPr>
              <a:t>Adición</a:t>
            </a:r>
            <a:r>
              <a:rPr lang="en-US" sz="3600" b="1" dirty="0">
                <a:solidFill>
                  <a:srgbClr val="00B050"/>
                </a:solidFill>
              </a:rPr>
              <a:t> de </a:t>
            </a:r>
            <a:r>
              <a:rPr lang="en-US" sz="3600" b="1" dirty="0" err="1">
                <a:solidFill>
                  <a:srgbClr val="00B050"/>
                </a:solidFill>
              </a:rPr>
              <a:t>Cafetería</a:t>
            </a:r>
            <a:endParaRPr lang="en-US" sz="3600" b="1" dirty="0">
              <a:solidFill>
                <a:srgbClr val="00B050"/>
              </a:solidFill>
            </a:endParaRPr>
          </a:p>
          <a:p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2BC966-80B3-4DFD-8801-26C4F7661133}"/>
              </a:ext>
            </a:extLst>
          </p:cNvPr>
          <p:cNvSpPr/>
          <p:nvPr/>
        </p:nvSpPr>
        <p:spPr>
          <a:xfrm>
            <a:off x="6486524" y="4124325"/>
            <a:ext cx="2190751" cy="245896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53957-BF29-40F7-8183-916CD605815B}"/>
              </a:ext>
            </a:extLst>
          </p:cNvPr>
          <p:cNvSpPr txBox="1"/>
          <p:nvPr/>
        </p:nvSpPr>
        <p:spPr>
          <a:xfrm>
            <a:off x="6859966" y="6475577"/>
            <a:ext cx="433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Nueva Entrada Desde el Bucle de Autobús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CABC57-864A-4768-9E99-EC41E0B2E052}"/>
              </a:ext>
            </a:extLst>
          </p:cNvPr>
          <p:cNvCxnSpPr/>
          <p:nvPr/>
        </p:nvCxnSpPr>
        <p:spPr>
          <a:xfrm flipV="1">
            <a:off x="6950097" y="5628204"/>
            <a:ext cx="0" cy="6064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E3FD4242-28D9-4247-899E-B21B77D6CF14}"/>
              </a:ext>
            </a:extLst>
          </p:cNvPr>
          <p:cNvSpPr/>
          <p:nvPr/>
        </p:nvSpPr>
        <p:spPr>
          <a:xfrm>
            <a:off x="6051396" y="4939991"/>
            <a:ext cx="304797" cy="3456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9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BF9F-B14A-4F30-AA9E-A6146A877C48}"/>
              </a:ext>
            </a:extLst>
          </p:cNvPr>
          <p:cNvSpPr txBox="1"/>
          <p:nvPr/>
        </p:nvSpPr>
        <p:spPr>
          <a:xfrm>
            <a:off x="772891" y="2867253"/>
            <a:ext cx="27214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Adición</a:t>
            </a:r>
            <a:r>
              <a:rPr lang="en-US" sz="3200" b="1" dirty="0"/>
              <a:t> de </a:t>
            </a:r>
            <a:r>
              <a:rPr lang="en-US" sz="3200" b="1" dirty="0" err="1"/>
              <a:t>Cafetería</a:t>
            </a:r>
            <a:r>
              <a:rPr lang="en-US" sz="3200" b="1" dirty="0"/>
              <a:t> : </a:t>
            </a:r>
            <a:r>
              <a:rPr lang="es-ES" sz="3200" b="1" dirty="0">
                <a:solidFill>
                  <a:srgbClr val="00B050"/>
                </a:solidFill>
              </a:rPr>
              <a:t>Comedor Ampliado y Dos Baños Nuevos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85358B-2393-4F46-8770-ACCD81F3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03"/>
          <a:stretch/>
        </p:blipFill>
        <p:spPr>
          <a:xfrm>
            <a:off x="3472544" y="300584"/>
            <a:ext cx="7206342" cy="628119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0AF2DD-5F6E-425D-BCE9-A4C32A19730B}"/>
              </a:ext>
            </a:extLst>
          </p:cNvPr>
          <p:cNvCxnSpPr>
            <a:cxnSpLocks/>
          </p:cNvCxnSpPr>
          <p:nvPr/>
        </p:nvCxnSpPr>
        <p:spPr>
          <a:xfrm flipV="1">
            <a:off x="3982734" y="4345423"/>
            <a:ext cx="0" cy="17696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B18536-0DDE-49D9-8D60-24999D07F5FC}"/>
              </a:ext>
            </a:extLst>
          </p:cNvPr>
          <p:cNvSpPr txBox="1"/>
          <p:nvPr/>
        </p:nvSpPr>
        <p:spPr>
          <a:xfrm>
            <a:off x="6237106" y="2115101"/>
            <a:ext cx="245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B050"/>
                </a:solidFill>
              </a:rPr>
              <a:t>Proporcionar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Paneles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Acústicos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C60AF-1F57-4115-80C6-49D729B0423B}"/>
              </a:ext>
            </a:extLst>
          </p:cNvPr>
          <p:cNvSpPr txBox="1"/>
          <p:nvPr/>
        </p:nvSpPr>
        <p:spPr>
          <a:xfrm>
            <a:off x="6551514" y="1348655"/>
            <a:ext cx="170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Cafetería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Existente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770508-A930-49AC-B853-468B415C0C13}"/>
              </a:ext>
            </a:extLst>
          </p:cNvPr>
          <p:cNvSpPr txBox="1"/>
          <p:nvPr/>
        </p:nvSpPr>
        <p:spPr>
          <a:xfrm>
            <a:off x="6688472" y="1653329"/>
            <a:ext cx="22213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00B050"/>
                </a:solidFill>
              </a:rPr>
              <a:t>Pared Operable con Paneles de Vidrio y Un Par de Puertas Entre Espacios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487AC-B7A2-487F-9E68-116BCCE8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01" y="0"/>
            <a:ext cx="36258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4C47F-C5E5-486E-9DA4-7D16A8B20D8E}"/>
              </a:ext>
            </a:extLst>
          </p:cNvPr>
          <p:cNvSpPr txBox="1"/>
          <p:nvPr/>
        </p:nvSpPr>
        <p:spPr>
          <a:xfrm>
            <a:off x="272147" y="2420938"/>
            <a:ext cx="27214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Adición</a:t>
            </a:r>
            <a:r>
              <a:rPr lang="en-US" sz="3200" b="1" dirty="0"/>
              <a:t> de </a:t>
            </a:r>
            <a:r>
              <a:rPr lang="en-US" sz="3200" b="1" dirty="0" err="1"/>
              <a:t>Cafetería</a:t>
            </a:r>
            <a:r>
              <a:rPr lang="en-US" sz="3200" b="1" dirty="0"/>
              <a:t> : </a:t>
            </a:r>
            <a:r>
              <a:rPr lang="es-ES" sz="3200" b="1" dirty="0">
                <a:solidFill>
                  <a:srgbClr val="00B050"/>
                </a:solidFill>
              </a:rPr>
              <a:t> Comedor Ampliado y Dos Baños Nuevos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9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537FE9-995A-46F6-A6A2-AED4D7FE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3" y="120669"/>
            <a:ext cx="11562238" cy="5776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C4630-9441-4008-9266-6E3572D3BAE4}"/>
              </a:ext>
            </a:extLst>
          </p:cNvPr>
          <p:cNvSpPr txBox="1"/>
          <p:nvPr/>
        </p:nvSpPr>
        <p:spPr>
          <a:xfrm>
            <a:off x="328551" y="5973678"/>
            <a:ext cx="55061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Expansión</a:t>
            </a:r>
            <a:r>
              <a:rPr lang="en-US" sz="3200" b="1" dirty="0">
                <a:solidFill>
                  <a:srgbClr val="00B050"/>
                </a:solidFill>
              </a:rPr>
              <a:t> de </a:t>
            </a:r>
            <a:r>
              <a:rPr lang="en-US" sz="3200" b="1" dirty="0" err="1">
                <a:solidFill>
                  <a:srgbClr val="00B050"/>
                </a:solidFill>
              </a:rPr>
              <a:t>Cafetería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72815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6469</TotalTime>
  <Words>407</Words>
  <Application>Microsoft Office PowerPoint</Application>
  <PresentationFormat>Widescreen</PresentationFormat>
  <Paragraphs>66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Nova</vt:lpstr>
      <vt:lpstr>Calibri</vt:lpstr>
      <vt:lpstr>Calibri Light</vt:lpstr>
      <vt:lpstr>Wingdings</vt:lpstr>
      <vt:lpstr>Office Theme</vt:lpstr>
      <vt:lpstr>Adiciones y Renovaciones de Mountain View   febrero  3  , 2022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Cronograma del Proyecto Propuesto</vt:lpstr>
      <vt:lpstr>Gracias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Proposed Additions to Mountain View</dc:title>
  <dc:creator>Jack Clark</dc:creator>
  <cp:lastModifiedBy>Paulina Watkins</cp:lastModifiedBy>
  <cp:revision>211</cp:revision>
  <cp:lastPrinted>2021-11-23T19:43:27Z</cp:lastPrinted>
  <dcterms:created xsi:type="dcterms:W3CDTF">2021-11-17T15:28:32Z</dcterms:created>
  <dcterms:modified xsi:type="dcterms:W3CDTF">2022-02-16T18:49:50Z</dcterms:modified>
</cp:coreProperties>
</file>