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30"/>
  </p:notesMasterIdLst>
  <p:sldIdLst>
    <p:sldId id="256" r:id="rId6"/>
    <p:sldId id="291" r:id="rId7"/>
    <p:sldId id="282" r:id="rId8"/>
    <p:sldId id="283" r:id="rId9"/>
    <p:sldId id="280" r:id="rId10"/>
    <p:sldId id="295" r:id="rId11"/>
    <p:sldId id="260" r:id="rId12"/>
    <p:sldId id="259" r:id="rId13"/>
    <p:sldId id="263" r:id="rId14"/>
    <p:sldId id="273" r:id="rId15"/>
    <p:sldId id="285" r:id="rId16"/>
    <p:sldId id="293" r:id="rId17"/>
    <p:sldId id="290" r:id="rId18"/>
    <p:sldId id="294" r:id="rId19"/>
    <p:sldId id="288" r:id="rId20"/>
    <p:sldId id="284" r:id="rId21"/>
    <p:sldId id="292" r:id="rId22"/>
    <p:sldId id="277" r:id="rId23"/>
    <p:sldId id="278" r:id="rId24"/>
    <p:sldId id="274" r:id="rId25"/>
    <p:sldId id="275" r:id="rId26"/>
    <p:sldId id="276" r:id="rId27"/>
    <p:sldId id="289"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3B944"/>
    <a:srgbClr val="336600"/>
    <a:srgbClr val="79BDE8"/>
    <a:srgbClr val="003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743" autoAdjust="0"/>
    <p:restoredTop sz="88329" autoAdjust="0"/>
  </p:normalViewPr>
  <p:slideViewPr>
    <p:cSldViewPr>
      <p:cViewPr varScale="1">
        <p:scale>
          <a:sx n="77" d="100"/>
          <a:sy n="77" d="100"/>
        </p:scale>
        <p:origin x="106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223B1-CDD4-410C-BD96-89F0071D7DF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ADAB992-E603-421C-B3F0-A7B249EC1F67}">
      <dgm:prSet phldrT="[Text]"/>
      <dgm:spPr/>
      <dgm:t>
        <a:bodyPr/>
        <a:lstStyle/>
        <a:p>
          <a:r>
            <a:rPr lang="en-US" dirty="0" smtClean="0"/>
            <a:t>Ready to Go!</a:t>
          </a:r>
          <a:endParaRPr lang="en-US" dirty="0"/>
        </a:p>
      </dgm:t>
    </dgm:pt>
    <dgm:pt modelId="{CDA8BE9C-35EA-490B-B727-21C799CF7BFD}" type="parTrans" cxnId="{F4AEFF46-146E-4B9F-B2DE-525CA617A9CE}">
      <dgm:prSet/>
      <dgm:spPr/>
      <dgm:t>
        <a:bodyPr/>
        <a:lstStyle/>
        <a:p>
          <a:endParaRPr lang="en-US"/>
        </a:p>
      </dgm:t>
    </dgm:pt>
    <dgm:pt modelId="{DC1ED7D5-5827-4ACB-9785-71087C0925C0}" type="sibTrans" cxnId="{F4AEFF46-146E-4B9F-B2DE-525CA617A9CE}">
      <dgm:prSet/>
      <dgm:spPr/>
      <dgm:t>
        <a:bodyPr/>
        <a:lstStyle/>
        <a:p>
          <a:endParaRPr lang="en-US"/>
        </a:p>
      </dgm:t>
    </dgm:pt>
    <dgm:pt modelId="{FABC657A-E39E-4325-9046-AE1F989B7BFD}">
      <dgm:prSet phldrT="[Text]"/>
      <dgm:spPr/>
      <dgm:t>
        <a:bodyPr/>
        <a:lstStyle/>
        <a:p>
          <a:r>
            <a:rPr lang="en-US" dirty="0" smtClean="0"/>
            <a:t>Cautiously Optimistic</a:t>
          </a:r>
          <a:endParaRPr lang="en-US" dirty="0"/>
        </a:p>
      </dgm:t>
    </dgm:pt>
    <dgm:pt modelId="{1F1BE0E6-ADD9-4972-8666-224E36626F5C}" type="parTrans" cxnId="{EE5D07E9-52CC-4D41-A6CE-25FD6CF9BC04}">
      <dgm:prSet/>
      <dgm:spPr/>
      <dgm:t>
        <a:bodyPr/>
        <a:lstStyle/>
        <a:p>
          <a:endParaRPr lang="en-US"/>
        </a:p>
      </dgm:t>
    </dgm:pt>
    <dgm:pt modelId="{3769B43C-90E2-4A1F-B95B-F7EF5717E83F}" type="sibTrans" cxnId="{EE5D07E9-52CC-4D41-A6CE-25FD6CF9BC04}">
      <dgm:prSet/>
      <dgm:spPr/>
      <dgm:t>
        <a:bodyPr/>
        <a:lstStyle/>
        <a:p>
          <a:endParaRPr lang="en-US"/>
        </a:p>
      </dgm:t>
    </dgm:pt>
    <dgm:pt modelId="{F6CCBD2C-129C-4A7C-A32C-CC6C85F13613}">
      <dgm:prSet phldrT="[Text]"/>
      <dgm:spPr/>
      <dgm:t>
        <a:bodyPr/>
        <a:lstStyle/>
        <a:p>
          <a:r>
            <a:rPr lang="en-US" dirty="0" smtClean="0"/>
            <a:t>Anxious About Results</a:t>
          </a:r>
          <a:endParaRPr lang="en-US" dirty="0"/>
        </a:p>
      </dgm:t>
    </dgm:pt>
    <dgm:pt modelId="{DAD4E29B-2E0B-4E18-B294-35865BCC9AA8}" type="parTrans" cxnId="{9C57D50C-2987-44B6-97D0-04850616FB4E}">
      <dgm:prSet/>
      <dgm:spPr/>
      <dgm:t>
        <a:bodyPr/>
        <a:lstStyle/>
        <a:p>
          <a:endParaRPr lang="en-US"/>
        </a:p>
      </dgm:t>
    </dgm:pt>
    <dgm:pt modelId="{BFBEBC93-44AA-4D59-BDDF-8ECF7B1A3DC6}" type="sibTrans" cxnId="{9C57D50C-2987-44B6-97D0-04850616FB4E}">
      <dgm:prSet/>
      <dgm:spPr/>
      <dgm:t>
        <a:bodyPr/>
        <a:lstStyle/>
        <a:p>
          <a:endParaRPr lang="en-US"/>
        </a:p>
      </dgm:t>
    </dgm:pt>
    <dgm:pt modelId="{2FC5D28D-F082-42EB-B87E-98818EDC8DBE}">
      <dgm:prSet phldrT="[Text]"/>
      <dgm:spPr/>
      <dgm:t>
        <a:bodyPr/>
        <a:lstStyle/>
        <a:p>
          <a:r>
            <a:rPr lang="en-US" dirty="0" smtClean="0"/>
            <a:t>Nothing Will Change</a:t>
          </a:r>
          <a:endParaRPr lang="en-US" dirty="0"/>
        </a:p>
      </dgm:t>
    </dgm:pt>
    <dgm:pt modelId="{ED2960FE-AD6F-4065-84F9-862C75CB6533}" type="parTrans" cxnId="{DE794F27-9813-4FCA-AB26-AB48A15B814F}">
      <dgm:prSet/>
      <dgm:spPr/>
      <dgm:t>
        <a:bodyPr/>
        <a:lstStyle/>
        <a:p>
          <a:endParaRPr lang="en-US"/>
        </a:p>
      </dgm:t>
    </dgm:pt>
    <dgm:pt modelId="{1A08D361-18CC-46BB-94DC-C9CEC20D09E2}" type="sibTrans" cxnId="{DE794F27-9813-4FCA-AB26-AB48A15B814F}">
      <dgm:prSet/>
      <dgm:spPr/>
      <dgm:t>
        <a:bodyPr/>
        <a:lstStyle/>
        <a:p>
          <a:endParaRPr lang="en-US"/>
        </a:p>
      </dgm:t>
    </dgm:pt>
    <dgm:pt modelId="{206EEA34-E2F2-491C-BC78-006D7797BEEB}" type="pres">
      <dgm:prSet presAssocID="{856223B1-CDD4-410C-BD96-89F0071D7DF0}" presName="matrix" presStyleCnt="0">
        <dgm:presLayoutVars>
          <dgm:chMax val="1"/>
          <dgm:dir/>
          <dgm:resizeHandles val="exact"/>
        </dgm:presLayoutVars>
      </dgm:prSet>
      <dgm:spPr/>
      <dgm:t>
        <a:bodyPr/>
        <a:lstStyle/>
        <a:p>
          <a:endParaRPr lang="en-US"/>
        </a:p>
      </dgm:t>
    </dgm:pt>
    <dgm:pt modelId="{B156AAAC-B4D6-41BE-B51B-EF9602395B71}" type="pres">
      <dgm:prSet presAssocID="{856223B1-CDD4-410C-BD96-89F0071D7DF0}" presName="axisShape" presStyleLbl="bgShp" presStyleIdx="0" presStyleCnt="1"/>
      <dgm:spPr/>
    </dgm:pt>
    <dgm:pt modelId="{B0AA7880-7417-434F-A22E-C8DCA406F1C6}" type="pres">
      <dgm:prSet presAssocID="{856223B1-CDD4-410C-BD96-89F0071D7DF0}" presName="rect1" presStyleLbl="node1" presStyleIdx="0" presStyleCnt="4">
        <dgm:presLayoutVars>
          <dgm:chMax val="0"/>
          <dgm:chPref val="0"/>
          <dgm:bulletEnabled val="1"/>
        </dgm:presLayoutVars>
      </dgm:prSet>
      <dgm:spPr/>
      <dgm:t>
        <a:bodyPr/>
        <a:lstStyle/>
        <a:p>
          <a:endParaRPr lang="en-US"/>
        </a:p>
      </dgm:t>
    </dgm:pt>
    <dgm:pt modelId="{DB8F9DD6-9FB4-4F8D-8B55-7DEA09FB627F}" type="pres">
      <dgm:prSet presAssocID="{856223B1-CDD4-410C-BD96-89F0071D7DF0}" presName="rect2" presStyleLbl="node1" presStyleIdx="1" presStyleCnt="4">
        <dgm:presLayoutVars>
          <dgm:chMax val="0"/>
          <dgm:chPref val="0"/>
          <dgm:bulletEnabled val="1"/>
        </dgm:presLayoutVars>
      </dgm:prSet>
      <dgm:spPr/>
      <dgm:t>
        <a:bodyPr/>
        <a:lstStyle/>
        <a:p>
          <a:endParaRPr lang="en-US"/>
        </a:p>
      </dgm:t>
    </dgm:pt>
    <dgm:pt modelId="{4D50ECE5-7643-4DA5-9108-531A2B012A3D}" type="pres">
      <dgm:prSet presAssocID="{856223B1-CDD4-410C-BD96-89F0071D7DF0}" presName="rect3" presStyleLbl="node1" presStyleIdx="2" presStyleCnt="4">
        <dgm:presLayoutVars>
          <dgm:chMax val="0"/>
          <dgm:chPref val="0"/>
          <dgm:bulletEnabled val="1"/>
        </dgm:presLayoutVars>
      </dgm:prSet>
      <dgm:spPr/>
      <dgm:t>
        <a:bodyPr/>
        <a:lstStyle/>
        <a:p>
          <a:endParaRPr lang="en-US"/>
        </a:p>
      </dgm:t>
    </dgm:pt>
    <dgm:pt modelId="{5E3C33DE-00CB-47D3-B5F9-BBB64E92AC06}" type="pres">
      <dgm:prSet presAssocID="{856223B1-CDD4-410C-BD96-89F0071D7DF0}" presName="rect4" presStyleLbl="node1" presStyleIdx="3" presStyleCnt="4">
        <dgm:presLayoutVars>
          <dgm:chMax val="0"/>
          <dgm:chPref val="0"/>
          <dgm:bulletEnabled val="1"/>
        </dgm:presLayoutVars>
      </dgm:prSet>
      <dgm:spPr/>
      <dgm:t>
        <a:bodyPr/>
        <a:lstStyle/>
        <a:p>
          <a:endParaRPr lang="en-US"/>
        </a:p>
      </dgm:t>
    </dgm:pt>
  </dgm:ptLst>
  <dgm:cxnLst>
    <dgm:cxn modelId="{DE794F27-9813-4FCA-AB26-AB48A15B814F}" srcId="{856223B1-CDD4-410C-BD96-89F0071D7DF0}" destId="{2FC5D28D-F082-42EB-B87E-98818EDC8DBE}" srcOrd="3" destOrd="0" parTransId="{ED2960FE-AD6F-4065-84F9-862C75CB6533}" sibTransId="{1A08D361-18CC-46BB-94DC-C9CEC20D09E2}"/>
    <dgm:cxn modelId="{EE5D07E9-52CC-4D41-A6CE-25FD6CF9BC04}" srcId="{856223B1-CDD4-410C-BD96-89F0071D7DF0}" destId="{FABC657A-E39E-4325-9046-AE1F989B7BFD}" srcOrd="1" destOrd="0" parTransId="{1F1BE0E6-ADD9-4972-8666-224E36626F5C}" sibTransId="{3769B43C-90E2-4A1F-B95B-F7EF5717E83F}"/>
    <dgm:cxn modelId="{5997CBFD-BF88-43B9-84FF-859BB2B0C2FD}" type="presOf" srcId="{FABC657A-E39E-4325-9046-AE1F989B7BFD}" destId="{DB8F9DD6-9FB4-4F8D-8B55-7DEA09FB627F}" srcOrd="0" destOrd="0" presId="urn:microsoft.com/office/officeart/2005/8/layout/matrix2"/>
    <dgm:cxn modelId="{9C57D50C-2987-44B6-97D0-04850616FB4E}" srcId="{856223B1-CDD4-410C-BD96-89F0071D7DF0}" destId="{F6CCBD2C-129C-4A7C-A32C-CC6C85F13613}" srcOrd="2" destOrd="0" parTransId="{DAD4E29B-2E0B-4E18-B294-35865BCC9AA8}" sibTransId="{BFBEBC93-44AA-4D59-BDDF-8ECF7B1A3DC6}"/>
    <dgm:cxn modelId="{BCA4D282-6796-4953-9DDA-27790CA21D75}" type="presOf" srcId="{F6CCBD2C-129C-4A7C-A32C-CC6C85F13613}" destId="{4D50ECE5-7643-4DA5-9108-531A2B012A3D}" srcOrd="0" destOrd="0" presId="urn:microsoft.com/office/officeart/2005/8/layout/matrix2"/>
    <dgm:cxn modelId="{0012C7F0-3C19-4A18-8921-BC1D4914446A}" type="presOf" srcId="{2FC5D28D-F082-42EB-B87E-98818EDC8DBE}" destId="{5E3C33DE-00CB-47D3-B5F9-BBB64E92AC06}" srcOrd="0" destOrd="0" presId="urn:microsoft.com/office/officeart/2005/8/layout/matrix2"/>
    <dgm:cxn modelId="{74AE7C72-57F8-4EA7-A119-0EEAE8563933}" type="presOf" srcId="{6ADAB992-E603-421C-B3F0-A7B249EC1F67}" destId="{B0AA7880-7417-434F-A22E-C8DCA406F1C6}" srcOrd="0" destOrd="0" presId="urn:microsoft.com/office/officeart/2005/8/layout/matrix2"/>
    <dgm:cxn modelId="{F4AEFF46-146E-4B9F-B2DE-525CA617A9CE}" srcId="{856223B1-CDD4-410C-BD96-89F0071D7DF0}" destId="{6ADAB992-E603-421C-B3F0-A7B249EC1F67}" srcOrd="0" destOrd="0" parTransId="{CDA8BE9C-35EA-490B-B727-21C799CF7BFD}" sibTransId="{DC1ED7D5-5827-4ACB-9785-71087C0925C0}"/>
    <dgm:cxn modelId="{E1F7883F-ECEF-49DE-9491-2C42D69B7A36}" type="presOf" srcId="{856223B1-CDD4-410C-BD96-89F0071D7DF0}" destId="{206EEA34-E2F2-491C-BC78-006D7797BEEB}" srcOrd="0" destOrd="0" presId="urn:microsoft.com/office/officeart/2005/8/layout/matrix2"/>
    <dgm:cxn modelId="{C7BC985A-D5FF-4FFC-8845-7135EA7F5803}" type="presParOf" srcId="{206EEA34-E2F2-491C-BC78-006D7797BEEB}" destId="{B156AAAC-B4D6-41BE-B51B-EF9602395B71}" srcOrd="0" destOrd="0" presId="urn:microsoft.com/office/officeart/2005/8/layout/matrix2"/>
    <dgm:cxn modelId="{A0DA0D31-ECDC-45BC-8F23-3A499D99363C}" type="presParOf" srcId="{206EEA34-E2F2-491C-BC78-006D7797BEEB}" destId="{B0AA7880-7417-434F-A22E-C8DCA406F1C6}" srcOrd="1" destOrd="0" presId="urn:microsoft.com/office/officeart/2005/8/layout/matrix2"/>
    <dgm:cxn modelId="{C7DDDA5C-50A4-48CD-A303-2F7B5729AF5D}" type="presParOf" srcId="{206EEA34-E2F2-491C-BC78-006D7797BEEB}" destId="{DB8F9DD6-9FB4-4F8D-8B55-7DEA09FB627F}" srcOrd="2" destOrd="0" presId="urn:microsoft.com/office/officeart/2005/8/layout/matrix2"/>
    <dgm:cxn modelId="{F72044E0-742B-48A9-A25D-9F19CC7D9DD2}" type="presParOf" srcId="{206EEA34-E2F2-491C-BC78-006D7797BEEB}" destId="{4D50ECE5-7643-4DA5-9108-531A2B012A3D}" srcOrd="3" destOrd="0" presId="urn:microsoft.com/office/officeart/2005/8/layout/matrix2"/>
    <dgm:cxn modelId="{59A0EDE1-46BF-405F-BFA7-F3BE4F1DEA57}" type="presParOf" srcId="{206EEA34-E2F2-491C-BC78-006D7797BEEB}" destId="{5E3C33DE-00CB-47D3-B5F9-BBB64E92AC0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6AAAC-B4D6-41BE-B51B-EF9602395B71}">
      <dsp:nvSpPr>
        <dsp:cNvPr id="0" name=""/>
        <dsp:cNvSpPr/>
      </dsp:nvSpPr>
      <dsp:spPr>
        <a:xfrm>
          <a:off x="1600200" y="0"/>
          <a:ext cx="4038600" cy="4038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A7880-7417-434F-A22E-C8DCA406F1C6}">
      <dsp:nvSpPr>
        <dsp:cNvPr id="0" name=""/>
        <dsp:cNvSpPr/>
      </dsp:nvSpPr>
      <dsp:spPr>
        <a:xfrm>
          <a:off x="1862709" y="262509"/>
          <a:ext cx="1615440"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Ready to Go!</a:t>
          </a:r>
          <a:endParaRPr lang="en-US" sz="2300" kern="1200" dirty="0"/>
        </a:p>
      </dsp:txBody>
      <dsp:txXfrm>
        <a:off x="1941568" y="341368"/>
        <a:ext cx="1457722" cy="1457722"/>
      </dsp:txXfrm>
    </dsp:sp>
    <dsp:sp modelId="{DB8F9DD6-9FB4-4F8D-8B55-7DEA09FB627F}">
      <dsp:nvSpPr>
        <dsp:cNvPr id="0" name=""/>
        <dsp:cNvSpPr/>
      </dsp:nvSpPr>
      <dsp:spPr>
        <a:xfrm>
          <a:off x="3760851" y="262509"/>
          <a:ext cx="1615440"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Cautiously Optimistic</a:t>
          </a:r>
          <a:endParaRPr lang="en-US" sz="2300" kern="1200" dirty="0"/>
        </a:p>
      </dsp:txBody>
      <dsp:txXfrm>
        <a:off x="3839710" y="341368"/>
        <a:ext cx="1457722" cy="1457722"/>
      </dsp:txXfrm>
    </dsp:sp>
    <dsp:sp modelId="{4D50ECE5-7643-4DA5-9108-531A2B012A3D}">
      <dsp:nvSpPr>
        <dsp:cNvPr id="0" name=""/>
        <dsp:cNvSpPr/>
      </dsp:nvSpPr>
      <dsp:spPr>
        <a:xfrm>
          <a:off x="1862709" y="2160651"/>
          <a:ext cx="1615440"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Anxious About Results</a:t>
          </a:r>
          <a:endParaRPr lang="en-US" sz="2300" kern="1200" dirty="0"/>
        </a:p>
      </dsp:txBody>
      <dsp:txXfrm>
        <a:off x="1941568" y="2239510"/>
        <a:ext cx="1457722" cy="1457722"/>
      </dsp:txXfrm>
    </dsp:sp>
    <dsp:sp modelId="{5E3C33DE-00CB-47D3-B5F9-BBB64E92AC06}">
      <dsp:nvSpPr>
        <dsp:cNvPr id="0" name=""/>
        <dsp:cNvSpPr/>
      </dsp:nvSpPr>
      <dsp:spPr>
        <a:xfrm>
          <a:off x="3760851" y="2160651"/>
          <a:ext cx="1615440"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Nothing Will Change</a:t>
          </a:r>
          <a:endParaRPr lang="en-US" sz="2300" kern="1200" dirty="0"/>
        </a:p>
      </dsp:txBody>
      <dsp:txXfrm>
        <a:off x="3839710" y="2239510"/>
        <a:ext cx="1457722" cy="145772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2CD50-0E8D-4C87-AD21-205F652511F0}" type="datetimeFigureOut">
              <a:rPr lang="en-US" smtClean="0"/>
              <a:pPr/>
              <a:t>8/11/2021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0FA8B-187C-4BDE-B3E7-96138F411C44}" type="slidenum">
              <a:rPr lang="en-US" smtClean="0"/>
              <a:pPr/>
              <a:t>‹#›</a:t>
            </a:fld>
            <a:endParaRPr lang="en-US" dirty="0"/>
          </a:p>
        </p:txBody>
      </p:sp>
    </p:spTree>
    <p:extLst>
      <p:ext uri="{BB962C8B-B14F-4D97-AF65-F5344CB8AC3E}">
        <p14:creationId xmlns:p14="http://schemas.microsoft.com/office/powerpoint/2010/main" val="51106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myself and Yvonne</a:t>
            </a:r>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a:t>
            </a:fld>
            <a:endParaRPr lang="en-US" dirty="0"/>
          </a:p>
        </p:txBody>
      </p:sp>
    </p:spTree>
    <p:extLst>
      <p:ext uri="{BB962C8B-B14F-4D97-AF65-F5344CB8AC3E}">
        <p14:creationId xmlns:p14="http://schemas.microsoft.com/office/powerpoint/2010/main" val="961202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342900" eaLnBrk="1" hangingPunct="1">
              <a:lnSpc>
                <a:spcPct val="90000"/>
              </a:lnSpc>
              <a:spcBef>
                <a:spcPct val="0"/>
              </a:spcBef>
              <a:buFont typeface="Arial" panose="020B0604020202020204" pitchFamily="34" charset="0"/>
              <a:buChar char="•"/>
            </a:pPr>
            <a:r>
              <a:rPr lang="en-US" altLang="en-US" sz="2000" dirty="0" smtClean="0">
                <a:solidFill>
                  <a:schemeClr val="tx1"/>
                </a:solidFill>
              </a:rPr>
              <a:t>Keeps the focus on student achievement – agenda development</a:t>
            </a:r>
          </a:p>
          <a:p>
            <a:pPr marL="1257300" lvl="2" indent="-342900" eaLnBrk="1" hangingPunct="1">
              <a:lnSpc>
                <a:spcPct val="90000"/>
              </a:lnSpc>
              <a:spcBef>
                <a:spcPct val="0"/>
              </a:spcBef>
              <a:buFont typeface="Arial" panose="020B0604020202020204" pitchFamily="34" charset="0"/>
              <a:buChar char="•"/>
            </a:pPr>
            <a:r>
              <a:rPr lang="en-US" altLang="en-US" sz="2000" dirty="0" smtClean="0">
                <a:solidFill>
                  <a:schemeClr val="tx1"/>
                </a:solidFill>
              </a:rPr>
              <a:t>Helps the district focus on critical priorities – regular updates</a:t>
            </a:r>
          </a:p>
          <a:p>
            <a:pPr marL="1257300" lvl="2" indent="-342900" eaLnBrk="1" hangingPunct="1">
              <a:lnSpc>
                <a:spcPct val="90000"/>
              </a:lnSpc>
              <a:spcBef>
                <a:spcPct val="0"/>
              </a:spcBef>
              <a:buFont typeface="Arial" panose="020B0604020202020204" pitchFamily="34" charset="0"/>
              <a:buChar char="•"/>
            </a:pPr>
            <a:r>
              <a:rPr lang="en-US" altLang="en-US" sz="2000" dirty="0" smtClean="0">
                <a:solidFill>
                  <a:schemeClr val="tx1"/>
                </a:solidFill>
              </a:rPr>
              <a:t>Guides the use of scarce resources –</a:t>
            </a:r>
            <a:r>
              <a:rPr lang="en-US" altLang="en-US" sz="2000" baseline="0" dirty="0" smtClean="0">
                <a:solidFill>
                  <a:schemeClr val="tx1"/>
                </a:solidFill>
              </a:rPr>
              <a:t> neve enough $</a:t>
            </a:r>
            <a:endParaRPr lang="en-US" altLang="en-US" sz="2000" dirty="0" smtClean="0">
              <a:solidFill>
                <a:schemeClr val="tx1"/>
              </a:solidFill>
            </a:endParaRPr>
          </a:p>
          <a:p>
            <a:pPr marL="1257300" lvl="2" indent="-342900" eaLnBrk="1" hangingPunct="1">
              <a:lnSpc>
                <a:spcPct val="90000"/>
              </a:lnSpc>
              <a:spcBef>
                <a:spcPct val="0"/>
              </a:spcBef>
              <a:buFont typeface="Arial" panose="020B0604020202020204" pitchFamily="34" charset="0"/>
              <a:buChar char="•"/>
            </a:pPr>
            <a:r>
              <a:rPr lang="en-US" altLang="en-US" sz="2000" dirty="0" smtClean="0">
                <a:solidFill>
                  <a:schemeClr val="tx1"/>
                </a:solidFill>
              </a:rPr>
              <a:t>Provides the guideposts for decision-making</a:t>
            </a:r>
            <a:r>
              <a:rPr lang="en-US" altLang="en-US" sz="2000" baseline="0" dirty="0" smtClean="0">
                <a:solidFill>
                  <a:schemeClr val="tx1"/>
                </a:solidFill>
              </a:rPr>
              <a:t> at all levels – the Board should be asking themselves during deliberation - does this move us in the direction of our agreed upon vision?</a:t>
            </a:r>
            <a:endParaRPr lang="en-US" altLang="en-US" sz="20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11</a:t>
            </a:fld>
            <a:endParaRPr lang="en-US" dirty="0"/>
          </a:p>
        </p:txBody>
      </p:sp>
    </p:spTree>
    <p:extLst>
      <p:ext uri="{BB962C8B-B14F-4D97-AF65-F5344CB8AC3E}">
        <p14:creationId xmlns:p14="http://schemas.microsoft.com/office/powerpoint/2010/main" val="392026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a:t>
            </a:r>
          </a:p>
          <a:p>
            <a:r>
              <a:rPr lang="en-US" dirty="0" smtClean="0"/>
              <a:t>Time</a:t>
            </a:r>
            <a:r>
              <a:rPr lang="en-US" baseline="0" dirty="0" smtClean="0"/>
              <a:t> to think</a:t>
            </a:r>
          </a:p>
          <a:p>
            <a:r>
              <a:rPr lang="en-US" baseline="0" dirty="0" smtClean="0"/>
              <a:t>Solicit Responses</a:t>
            </a:r>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12</a:t>
            </a:fld>
            <a:endParaRPr lang="en-US" dirty="0"/>
          </a:p>
        </p:txBody>
      </p:sp>
    </p:spTree>
    <p:extLst>
      <p:ext uri="{BB962C8B-B14F-4D97-AF65-F5344CB8AC3E}">
        <p14:creationId xmlns:p14="http://schemas.microsoft.com/office/powerpoint/2010/main" val="401366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smtClean="0"/>
              <a:t>Vision</a:t>
            </a:r>
          </a:p>
          <a:p>
            <a:r>
              <a:rPr lang="en-US" dirty="0" smtClean="0"/>
              <a:t>Effective boards establish a clear vision with high expectations for quality teaching and learning that supports strong student outcomes.</a:t>
            </a:r>
          </a:p>
          <a:p>
            <a:r>
              <a:rPr lang="en-US" sz="1500" b="1" dirty="0" smtClean="0"/>
              <a:t>Accountability</a:t>
            </a:r>
          </a:p>
          <a:p>
            <a:r>
              <a:rPr lang="en-US" dirty="0" smtClean="0"/>
              <a:t>High academic standards, transparency, and accountability undergird a world-class education.</a:t>
            </a:r>
          </a:p>
          <a:p>
            <a:r>
              <a:rPr lang="en-US" sz="1500" b="1" dirty="0" smtClean="0"/>
              <a:t>Policy</a:t>
            </a:r>
          </a:p>
          <a:p>
            <a:r>
              <a:rPr lang="en-US" dirty="0" smtClean="0"/>
              <a:t>Policy is how a board sustainably exercises power to serve students. Through policy, school boards establish a set of cohesive guidelines to transform vision into reality.</a:t>
            </a:r>
          </a:p>
          <a:p>
            <a:r>
              <a:rPr lang="en-US" sz="1500" b="1" dirty="0" smtClean="0"/>
              <a:t>Community Leadership</a:t>
            </a:r>
          </a:p>
          <a:p>
            <a:r>
              <a:rPr lang="en-US" dirty="0" smtClean="0"/>
              <a:t>Through public advocacy and community engagement, school boards share their concerns and actions with the public.</a:t>
            </a:r>
          </a:p>
          <a:p>
            <a:r>
              <a:rPr lang="en-US" sz="1500" b="1" dirty="0" smtClean="0"/>
              <a:t>Board/Superintendent Relationship</a:t>
            </a:r>
          </a:p>
          <a:p>
            <a:r>
              <a:rPr lang="en-US" dirty="0" smtClean="0"/>
              <a:t>Both the school board and the superintendent have essential leadership roles that are interconnected but different.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13</a:t>
            </a:fld>
            <a:endParaRPr lang="en-US" dirty="0"/>
          </a:p>
        </p:txBody>
      </p:sp>
    </p:spTree>
    <p:extLst>
      <p:ext uri="{BB962C8B-B14F-4D97-AF65-F5344CB8AC3E}">
        <p14:creationId xmlns:p14="http://schemas.microsoft.com/office/powerpoint/2010/main" val="82215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Recap the board’s role throughout</a:t>
            </a:r>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15</a:t>
            </a:fld>
            <a:endParaRPr lang="en-US" dirty="0"/>
          </a:p>
        </p:txBody>
      </p:sp>
    </p:spTree>
    <p:extLst>
      <p:ext uri="{BB962C8B-B14F-4D97-AF65-F5344CB8AC3E}">
        <p14:creationId xmlns:p14="http://schemas.microsoft.com/office/powerpoint/2010/main" val="55466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month process</a:t>
            </a:r>
          </a:p>
        </p:txBody>
      </p:sp>
      <p:sp>
        <p:nvSpPr>
          <p:cNvPr id="4" name="Slide Number Placeholder 3"/>
          <p:cNvSpPr>
            <a:spLocks noGrp="1"/>
          </p:cNvSpPr>
          <p:nvPr>
            <p:ph type="sldNum" sz="quarter" idx="10"/>
          </p:nvPr>
        </p:nvSpPr>
        <p:spPr/>
        <p:txBody>
          <a:bodyPr/>
          <a:lstStyle/>
          <a:p>
            <a:fld id="{959B7CD5-2309-4A49-8111-8226C35A891F}" type="slidenum">
              <a:rPr lang="en-US" smtClean="0"/>
              <a:pPr/>
              <a:t>18</a:t>
            </a:fld>
            <a:endParaRPr lang="en-US" dirty="0"/>
          </a:p>
        </p:txBody>
      </p:sp>
    </p:spTree>
    <p:extLst>
      <p:ext uri="{BB962C8B-B14F-4D97-AF65-F5344CB8AC3E}">
        <p14:creationId xmlns:p14="http://schemas.microsoft.com/office/powerpoint/2010/main" val="196774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month process</a:t>
            </a:r>
          </a:p>
        </p:txBody>
      </p:sp>
      <p:sp>
        <p:nvSpPr>
          <p:cNvPr id="4" name="Slide Number Placeholder 3"/>
          <p:cNvSpPr>
            <a:spLocks noGrp="1"/>
          </p:cNvSpPr>
          <p:nvPr>
            <p:ph type="sldNum" sz="quarter" idx="10"/>
          </p:nvPr>
        </p:nvSpPr>
        <p:spPr/>
        <p:txBody>
          <a:bodyPr/>
          <a:lstStyle/>
          <a:p>
            <a:fld id="{959B7CD5-2309-4A49-8111-8226C35A891F}" type="slidenum">
              <a:rPr lang="en-US" smtClean="0"/>
              <a:pPr/>
              <a:t>19</a:t>
            </a:fld>
            <a:endParaRPr lang="en-US" dirty="0"/>
          </a:p>
        </p:txBody>
      </p:sp>
    </p:spTree>
    <p:extLst>
      <p:ext uri="{BB962C8B-B14F-4D97-AF65-F5344CB8AC3E}">
        <p14:creationId xmlns:p14="http://schemas.microsoft.com/office/powerpoint/2010/main" val="137142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Anyone inspired to share your thoughts about our time together today based on one of the images on the screen?  You pick an image and I’ll give you your question.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Backbone – What one thing could be considered the foundation or the backbone of the work you do with the District?</a:t>
            </a:r>
          </a:p>
          <a:p>
            <a:r>
              <a:rPr lang="en-US" sz="1200" kern="1200" dirty="0" smtClean="0">
                <a:solidFill>
                  <a:schemeClr val="tx1"/>
                </a:solidFill>
                <a:effectLst/>
                <a:latin typeface="+mn-lt"/>
                <a:ea typeface="+mn-ea"/>
                <a:cs typeface="+mn-cs"/>
              </a:rPr>
              <a:t>Bone – What additional supports would help you do your work?</a:t>
            </a:r>
          </a:p>
          <a:p>
            <a:r>
              <a:rPr lang="en-US" sz="1200" kern="1200" dirty="0" smtClean="0">
                <a:solidFill>
                  <a:schemeClr val="tx1"/>
                </a:solidFill>
                <a:effectLst/>
                <a:latin typeface="+mn-lt"/>
                <a:ea typeface="+mn-ea"/>
                <a:cs typeface="+mn-cs"/>
              </a:rPr>
              <a:t>Brain- Tell the group something that you learned.</a:t>
            </a:r>
          </a:p>
          <a:p>
            <a:r>
              <a:rPr lang="en-US" sz="1200" kern="1200" dirty="0" smtClean="0">
                <a:solidFill>
                  <a:schemeClr val="tx1"/>
                </a:solidFill>
                <a:effectLst/>
                <a:latin typeface="+mn-lt"/>
                <a:ea typeface="+mn-ea"/>
                <a:cs typeface="+mn-cs"/>
              </a:rPr>
              <a:t>Ear- Describe something you heard, or something that was hard to hear.</a:t>
            </a:r>
          </a:p>
          <a:p>
            <a:r>
              <a:rPr lang="en-US" sz="1200" kern="1200" dirty="0" smtClean="0">
                <a:solidFill>
                  <a:schemeClr val="tx1"/>
                </a:solidFill>
                <a:effectLst/>
                <a:latin typeface="+mn-lt"/>
                <a:ea typeface="+mn-ea"/>
                <a:cs typeface="+mn-cs"/>
              </a:rPr>
              <a:t>Eye- Was there something today that gave you a vision for your work or something in particular that caught your eye?</a:t>
            </a:r>
          </a:p>
          <a:p>
            <a:r>
              <a:rPr lang="en-US" sz="1200" kern="1200" dirty="0" smtClean="0">
                <a:solidFill>
                  <a:schemeClr val="tx1"/>
                </a:solidFill>
                <a:effectLst/>
                <a:latin typeface="+mn-lt"/>
                <a:ea typeface="+mn-ea"/>
                <a:cs typeface="+mn-cs"/>
              </a:rPr>
              <a:t>Foot – What can you walk out of here with today and use moving forward ?</a:t>
            </a:r>
          </a:p>
          <a:p>
            <a:r>
              <a:rPr lang="en-US" sz="1200" kern="1200" dirty="0" smtClean="0">
                <a:solidFill>
                  <a:schemeClr val="tx1"/>
                </a:solidFill>
                <a:effectLst/>
                <a:latin typeface="+mn-lt"/>
                <a:ea typeface="+mn-ea"/>
                <a:cs typeface="+mn-cs"/>
              </a:rPr>
              <a:t>Hand- How did someone in the group support you? Or – who is someone in the group you’re willing to give a hand to?</a:t>
            </a:r>
          </a:p>
          <a:p>
            <a:r>
              <a:rPr lang="en-US" sz="1200" kern="1200" dirty="0" smtClean="0">
                <a:solidFill>
                  <a:schemeClr val="tx1"/>
                </a:solidFill>
                <a:effectLst/>
                <a:latin typeface="+mn-lt"/>
                <a:ea typeface="+mn-ea"/>
                <a:cs typeface="+mn-cs"/>
              </a:rPr>
              <a:t>Heart - Share how you felt about what we discussed today.</a:t>
            </a:r>
          </a:p>
          <a:p>
            <a:r>
              <a:rPr lang="en-US" sz="1200" kern="1200" dirty="0" smtClean="0">
                <a:solidFill>
                  <a:schemeClr val="tx1"/>
                </a:solidFill>
                <a:effectLst/>
                <a:latin typeface="+mn-lt"/>
                <a:ea typeface="+mn-ea"/>
                <a:cs typeface="+mn-cs"/>
              </a:rPr>
              <a:t>Liver - How do you plan to process or digest what you heard today?</a:t>
            </a:r>
          </a:p>
          <a:p>
            <a:r>
              <a:rPr lang="en-US" sz="1200" kern="1200" dirty="0" smtClean="0">
                <a:solidFill>
                  <a:schemeClr val="tx1"/>
                </a:solidFill>
                <a:effectLst/>
                <a:latin typeface="+mn-lt"/>
                <a:ea typeface="+mn-ea"/>
                <a:cs typeface="+mn-cs"/>
              </a:rPr>
              <a:t>Lung – What about today’s information or activities just seemed like hot air (or was a breath of fresh air)?</a:t>
            </a:r>
          </a:p>
          <a:p>
            <a:r>
              <a:rPr lang="en-US" sz="1200" kern="1200" dirty="0" smtClean="0">
                <a:solidFill>
                  <a:schemeClr val="tx1"/>
                </a:solidFill>
                <a:effectLst/>
                <a:latin typeface="+mn-lt"/>
                <a:ea typeface="+mn-ea"/>
                <a:cs typeface="+mn-cs"/>
              </a:rPr>
              <a:t>Nose – What part of today passed the sniff test?</a:t>
            </a:r>
          </a:p>
          <a:p>
            <a:r>
              <a:rPr lang="en-US" sz="1200" kern="1200" dirty="0" smtClean="0">
                <a:solidFill>
                  <a:schemeClr val="tx1"/>
                </a:solidFill>
                <a:effectLst/>
                <a:latin typeface="+mn-lt"/>
                <a:ea typeface="+mn-ea"/>
                <a:cs typeface="+mn-cs"/>
              </a:rPr>
              <a:t>Smiley Face- Tell the group something that made you smile.</a:t>
            </a:r>
          </a:p>
          <a:p>
            <a:r>
              <a:rPr lang="en-US" sz="1200" kern="1200" dirty="0" smtClean="0">
                <a:solidFill>
                  <a:schemeClr val="tx1"/>
                </a:solidFill>
                <a:effectLst/>
                <a:latin typeface="+mn-lt"/>
                <a:ea typeface="+mn-ea"/>
                <a:cs typeface="+mn-cs"/>
              </a:rPr>
              <a:t>Stomach - Which of these tactics would really take guts for you to do because it’s outside your Comfort Zone?</a:t>
            </a:r>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23</a:t>
            </a:fld>
            <a:endParaRPr lang="en-US" dirty="0"/>
          </a:p>
        </p:txBody>
      </p:sp>
    </p:spTree>
    <p:extLst>
      <p:ext uri="{BB962C8B-B14F-4D97-AF65-F5344CB8AC3E}">
        <p14:creationId xmlns:p14="http://schemas.microsoft.com/office/powerpoint/2010/main" val="284286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and sheep scale</a:t>
            </a:r>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2</a:t>
            </a:fld>
            <a:endParaRPr lang="en-US" dirty="0"/>
          </a:p>
        </p:txBody>
      </p:sp>
    </p:spTree>
    <p:extLst>
      <p:ext uri="{BB962C8B-B14F-4D97-AF65-F5344CB8AC3E}">
        <p14:creationId xmlns:p14="http://schemas.microsoft.com/office/powerpoint/2010/main" val="75678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4</a:t>
            </a:fld>
            <a:endParaRPr lang="en-US" dirty="0"/>
          </a:p>
        </p:txBody>
      </p:sp>
    </p:spTree>
    <p:extLst>
      <p:ext uri="{BB962C8B-B14F-4D97-AF65-F5344CB8AC3E}">
        <p14:creationId xmlns:p14="http://schemas.microsoft.com/office/powerpoint/2010/main" val="108981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1977 Tuckman added a fifth stage – adjourning (for when the project ends) – by the very nature of your work the fifth stage will not be used</a:t>
            </a:r>
          </a:p>
          <a:p>
            <a:endParaRPr lang="en-US" dirty="0" smtClean="0"/>
          </a:p>
          <a:p>
            <a:r>
              <a:rPr lang="en-US" dirty="0" smtClean="0"/>
              <a:t>Ask each member where they think the group falls</a:t>
            </a:r>
            <a:r>
              <a:rPr lang="en-US" baseline="0" dirty="0" smtClean="0"/>
              <a:t> most often, what topics have moved them in one direction or another, etc.</a:t>
            </a:r>
          </a:p>
          <a:p>
            <a:endParaRPr lang="en-US" baseline="0" dirty="0" smtClean="0"/>
          </a:p>
          <a:p>
            <a:pPr defTabSz="955639">
              <a:defRPr/>
            </a:pPr>
            <a:r>
              <a:rPr lang="en-US" baseline="0" dirty="0" smtClean="0"/>
              <a:t>Talk about the effect of new members joining the team. Talk about assuming positive intent.</a:t>
            </a:r>
          </a:p>
          <a:p>
            <a:pPr defTabSz="955639">
              <a:defRPr/>
            </a:pPr>
            <a:endParaRPr lang="en-US" baseline="0" dirty="0" smtClean="0"/>
          </a:p>
          <a:p>
            <a:pPr defTabSz="955639">
              <a:defRPr/>
            </a:pPr>
            <a:r>
              <a:rPr lang="en-US" baseline="0" dirty="0" smtClean="0"/>
              <a:t>Ask about the ways they can use to move/keep their team in the performing stage. </a:t>
            </a:r>
          </a:p>
          <a:p>
            <a:pPr defTabSz="955639">
              <a:defRPr/>
            </a:pPr>
            <a:endParaRPr lang="en-US" baseline="0" dirty="0" smtClean="0"/>
          </a:p>
          <a:p>
            <a:pPr defTabSz="955639">
              <a:defRPr/>
            </a:pPr>
            <a:endParaRPr lang="en-US" baseline="0" dirty="0" smtClean="0"/>
          </a:p>
          <a:p>
            <a:pPr defTabSz="955639">
              <a:defRPr/>
            </a:pPr>
            <a:r>
              <a:rPr lang="en-US" baseline="0" dirty="0" smtClean="0"/>
              <a:t>Giving grace is missing – at times like we find ourselves in it’s more important than ever.  Your staff and community are looking to your team to ease their angst and uncertainties.  They need to see the governance team as one that can differ on issues and yet come together on direction. </a:t>
            </a:r>
          </a:p>
          <a:p>
            <a:pPr defTabSz="955639">
              <a:defRPr/>
            </a:pPr>
            <a:r>
              <a:rPr lang="en-US" baseline="0" dirty="0" smtClean="0"/>
              <a:t>Notice that performing doesn’t say no conflict, it says healthy conflict – I find behavioral assessments like DISC to be really useful in helping teams perform at higher levels.</a:t>
            </a:r>
          </a:p>
          <a:p>
            <a:pPr defTabSz="955639">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5</a:t>
            </a:fld>
            <a:endParaRPr lang="en-US" dirty="0"/>
          </a:p>
        </p:txBody>
      </p:sp>
    </p:spTree>
    <p:extLst>
      <p:ext uri="{BB962C8B-B14F-4D97-AF65-F5344CB8AC3E}">
        <p14:creationId xmlns:p14="http://schemas.microsoft.com/office/powerpoint/2010/main" val="276406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you feeling about the Strategic</a:t>
            </a:r>
            <a:r>
              <a:rPr lang="en-US" baseline="0" dirty="0" smtClean="0"/>
              <a:t> Planning Process in which you about to engage?</a:t>
            </a:r>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6</a:t>
            </a:fld>
            <a:endParaRPr lang="en-US" dirty="0"/>
          </a:p>
        </p:txBody>
      </p:sp>
    </p:spTree>
    <p:extLst>
      <p:ext uri="{BB962C8B-B14F-4D97-AF65-F5344CB8AC3E}">
        <p14:creationId xmlns:p14="http://schemas.microsoft.com/office/powerpoint/2010/main" val="405223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Strategic Planning is guided by an overall sense of direction.</a:t>
            </a:r>
          </a:p>
          <a:p>
            <a:endParaRPr lang="en-US" altLang="en-US" dirty="0"/>
          </a:p>
          <a:p>
            <a:r>
              <a:rPr lang="en-US" altLang="en-US" dirty="0"/>
              <a:t>Strengthens the Board/Supt leadership team.</a:t>
            </a:r>
          </a:p>
          <a:p>
            <a:pPr lvl="2" eaLnBrk="1" hangingPunct="1">
              <a:lnSpc>
                <a:spcPct val="90000"/>
              </a:lnSpc>
              <a:spcBef>
                <a:spcPct val="0"/>
              </a:spcBef>
            </a:pPr>
            <a:r>
              <a:rPr lang="en-US" altLang="en-US" sz="2000" dirty="0">
                <a:solidFill>
                  <a:schemeClr val="tx1"/>
                </a:solidFill>
              </a:rPr>
              <a:t>Identifies a common purpose </a:t>
            </a:r>
          </a:p>
          <a:p>
            <a:pPr lvl="2" eaLnBrk="1" hangingPunct="1">
              <a:lnSpc>
                <a:spcPct val="90000"/>
              </a:lnSpc>
              <a:spcBef>
                <a:spcPct val="0"/>
              </a:spcBef>
            </a:pPr>
            <a:r>
              <a:rPr lang="en-US" altLang="en-US" sz="2000" dirty="0">
                <a:solidFill>
                  <a:schemeClr val="tx1"/>
                </a:solidFill>
              </a:rPr>
              <a:t>Keeps the focus on student achievement</a:t>
            </a:r>
          </a:p>
          <a:p>
            <a:pPr lvl="2" eaLnBrk="1" hangingPunct="1">
              <a:lnSpc>
                <a:spcPct val="90000"/>
              </a:lnSpc>
              <a:spcBef>
                <a:spcPct val="0"/>
              </a:spcBef>
            </a:pPr>
            <a:r>
              <a:rPr lang="en-US" altLang="en-US" sz="2000" dirty="0">
                <a:solidFill>
                  <a:schemeClr val="tx1"/>
                </a:solidFill>
              </a:rPr>
              <a:t>Helps the district focus on critical priorities</a:t>
            </a:r>
          </a:p>
          <a:p>
            <a:pPr lvl="2" eaLnBrk="1" hangingPunct="1">
              <a:lnSpc>
                <a:spcPct val="90000"/>
              </a:lnSpc>
              <a:spcBef>
                <a:spcPct val="0"/>
              </a:spcBef>
            </a:pPr>
            <a:r>
              <a:rPr lang="en-US" altLang="en-US" sz="2000" dirty="0">
                <a:solidFill>
                  <a:schemeClr val="tx1"/>
                </a:solidFill>
              </a:rPr>
              <a:t>Guides the use of scarce resources</a:t>
            </a:r>
          </a:p>
          <a:p>
            <a:pPr lvl="2" eaLnBrk="1" hangingPunct="1">
              <a:lnSpc>
                <a:spcPct val="90000"/>
              </a:lnSpc>
              <a:spcBef>
                <a:spcPct val="0"/>
              </a:spcBef>
            </a:pPr>
            <a:r>
              <a:rPr lang="en-US" altLang="en-US" sz="2000" dirty="0">
                <a:solidFill>
                  <a:schemeClr val="tx1"/>
                </a:solidFill>
              </a:rPr>
              <a:t>Addresses a primary role of the Board of Education – the Vision, Mission and Goals of the district</a:t>
            </a:r>
          </a:p>
          <a:p>
            <a:endParaRPr lang="en-US" altLang="en-US" dirty="0"/>
          </a:p>
          <a:p>
            <a:r>
              <a:rPr lang="en-US" baseline="0" dirty="0"/>
              <a:t>Strengthens the Board/Supt leadership team.</a:t>
            </a:r>
          </a:p>
          <a:p>
            <a:r>
              <a:rPr lang="en-US" baseline="0" dirty="0"/>
              <a:t>Provides data for superintendent and staff evaluations.</a:t>
            </a:r>
            <a:endParaRPr 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7</a:t>
            </a:fld>
            <a:endParaRPr lang="en-US" dirty="0"/>
          </a:p>
        </p:txBody>
      </p:sp>
    </p:spTree>
    <p:extLst>
      <p:ext uri="{BB962C8B-B14F-4D97-AF65-F5344CB8AC3E}">
        <p14:creationId xmlns:p14="http://schemas.microsoft.com/office/powerpoint/2010/main" val="15301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do you take the 4 pillars/key work</a:t>
            </a:r>
            <a:r>
              <a:rPr lang="en-US" baseline="0" dirty="0"/>
              <a:t> of board’s and turn them into action?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8</a:t>
            </a:fld>
            <a:endParaRPr lang="en-US" dirty="0"/>
          </a:p>
        </p:txBody>
      </p:sp>
    </p:spTree>
    <p:extLst>
      <p:ext uri="{BB962C8B-B14F-4D97-AF65-F5344CB8AC3E}">
        <p14:creationId xmlns:p14="http://schemas.microsoft.com/office/powerpoint/2010/main" val="329358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9</a:t>
            </a:fld>
            <a:endParaRPr lang="en-US" dirty="0"/>
          </a:p>
        </p:txBody>
      </p:sp>
    </p:spTree>
    <p:extLst>
      <p:ext uri="{BB962C8B-B14F-4D97-AF65-F5344CB8AC3E}">
        <p14:creationId xmlns:p14="http://schemas.microsoft.com/office/powerpoint/2010/main" val="247934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Team</a:t>
            </a:r>
            <a:endParaRPr lang="en-US" dirty="0"/>
          </a:p>
        </p:txBody>
      </p:sp>
      <p:sp>
        <p:nvSpPr>
          <p:cNvPr id="4" name="Slide Number Placeholder 3"/>
          <p:cNvSpPr>
            <a:spLocks noGrp="1"/>
          </p:cNvSpPr>
          <p:nvPr>
            <p:ph type="sldNum" sz="quarter" idx="10"/>
          </p:nvPr>
        </p:nvSpPr>
        <p:spPr/>
        <p:txBody>
          <a:bodyPr/>
          <a:lstStyle/>
          <a:p>
            <a:fld id="{8160FA8B-187C-4BDE-B3E7-96138F411C44}" type="slidenum">
              <a:rPr lang="en-US" smtClean="0"/>
              <a:pPr/>
              <a:t>10</a:t>
            </a:fld>
            <a:endParaRPr lang="en-US" dirty="0"/>
          </a:p>
        </p:txBody>
      </p:sp>
    </p:spTree>
    <p:extLst>
      <p:ext uri="{BB962C8B-B14F-4D97-AF65-F5344CB8AC3E}">
        <p14:creationId xmlns:p14="http://schemas.microsoft.com/office/powerpoint/2010/main" val="287574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1"/>
            <a:ext cx="7467600" cy="838200"/>
          </a:xfrm>
          <a:prstGeom prst="rect">
            <a:avLst/>
          </a:prstGeom>
        </p:spPr>
        <p:txBody>
          <a:bodyPr/>
          <a:lstStyle>
            <a:lvl1pPr>
              <a:defRPr>
                <a:solidFill>
                  <a:schemeClr val="tx2"/>
                </a:solidFill>
                <a:latin typeface="+mj-lt"/>
                <a:cs typeface="AngsanaUPC" panose="02020603050405020304" pitchFamily="18" charset="-34"/>
              </a:defRPr>
            </a:lvl1pPr>
          </a:lstStyle>
          <a:p>
            <a:r>
              <a:rPr lang="en-US" dirty="0"/>
              <a:t>Click to edit Master title style</a:t>
            </a:r>
          </a:p>
        </p:txBody>
      </p:sp>
      <p:sp>
        <p:nvSpPr>
          <p:cNvPr id="3" name="Subtitle 2"/>
          <p:cNvSpPr>
            <a:spLocks noGrp="1"/>
          </p:cNvSpPr>
          <p:nvPr>
            <p:ph type="subTitle" idx="1"/>
          </p:nvPr>
        </p:nvSpPr>
        <p:spPr>
          <a:xfrm>
            <a:off x="1524000" y="1133856"/>
            <a:ext cx="7406640" cy="841248"/>
          </a:xfrm>
          <a:prstGeom prst="rect">
            <a:avLst/>
          </a:prstGeom>
        </p:spPr>
        <p:txBody>
          <a:bodyPr/>
          <a:lstStyle>
            <a:lvl1pPr marL="0" indent="0" algn="ctr">
              <a:buNone/>
              <a:defRPr>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1934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41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25775"/>
            <a:ext cx="7772400" cy="860425"/>
          </a:xfrm>
          <a:prstGeom prst="rect">
            <a:avLst/>
          </a:prstGeom>
        </p:spPr>
        <p:txBody>
          <a:bodyPr/>
          <a:lstStyle>
            <a:lvl1pPr>
              <a:defRPr baseline="0">
                <a:solidFill>
                  <a:schemeClr val="tx2"/>
                </a:solidFill>
              </a:defRPr>
            </a:lvl1pPr>
          </a:lstStyle>
          <a:p>
            <a:r>
              <a:rPr lang="en-US" dirty="0"/>
              <a:t>Data-Driven Strategic Planning</a:t>
            </a:r>
          </a:p>
        </p:txBody>
      </p:sp>
      <p:sp>
        <p:nvSpPr>
          <p:cNvPr id="3" name="Subtitle 2"/>
          <p:cNvSpPr>
            <a:spLocks noGrp="1"/>
          </p:cNvSpPr>
          <p:nvPr>
            <p:ph type="subTitle" idx="1" hasCustomPrompt="1"/>
          </p:nvPr>
        </p:nvSpPr>
        <p:spPr>
          <a:xfrm>
            <a:off x="1371600" y="3886200"/>
            <a:ext cx="6400800" cy="1143000"/>
          </a:xfrm>
          <a:prstGeom prst="rect">
            <a:avLst/>
          </a:prstGeom>
        </p:spPr>
        <p:txBody>
          <a:bodyPr/>
          <a:lstStyle>
            <a:lvl1pPr marL="0" indent="0" algn="ctr">
              <a:buNone/>
              <a:defRPr>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Debbie Stair, Board Development Manager</a:t>
            </a:r>
          </a:p>
          <a:p>
            <a:r>
              <a:rPr lang="en-US" dirty="0"/>
              <a:t>June 8, 2015</a:t>
            </a:r>
          </a:p>
        </p:txBody>
      </p:sp>
    </p:spTree>
    <p:extLst>
      <p:ext uri="{BB962C8B-B14F-4D97-AF65-F5344CB8AC3E}">
        <p14:creationId xmlns:p14="http://schemas.microsoft.com/office/powerpoint/2010/main" val="157386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476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3598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685800" y="0"/>
            <a:ext cx="304800" cy="2551176"/>
          </a:xfrm>
          <a:prstGeom prst="rect">
            <a:avLst/>
          </a:prstGeom>
          <a:solidFill>
            <a:srgbClr val="79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85800" y="4306824"/>
            <a:ext cx="304800" cy="2551176"/>
          </a:xfrm>
          <a:prstGeom prst="rect">
            <a:avLst/>
          </a:prstGeom>
          <a:solidFill>
            <a:srgbClr val="79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2686376"/>
            <a:ext cx="1219200" cy="1428424"/>
          </a:xfrm>
          <a:prstGeom prst="rect">
            <a:avLst/>
          </a:prstGeom>
        </p:spPr>
      </p:pic>
    </p:spTree>
    <p:extLst>
      <p:ext uri="{BB962C8B-B14F-4D97-AF65-F5344CB8AC3E}">
        <p14:creationId xmlns:p14="http://schemas.microsoft.com/office/powerpoint/2010/main" val="397435953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1872" y="222500"/>
            <a:ext cx="2086448" cy="2444500"/>
          </a:xfrm>
          <a:prstGeom prst="rect">
            <a:avLst/>
          </a:prstGeom>
        </p:spPr>
      </p:pic>
      <p:sp>
        <p:nvSpPr>
          <p:cNvPr id="11" name="Rectangle 10"/>
          <p:cNvSpPr/>
          <p:nvPr userDrawn="1"/>
        </p:nvSpPr>
        <p:spPr>
          <a:xfrm rot="5400000">
            <a:off x="1437132" y="-166118"/>
            <a:ext cx="304800" cy="3221736"/>
          </a:xfrm>
          <a:prstGeom prst="rect">
            <a:avLst/>
          </a:prstGeom>
          <a:solidFill>
            <a:srgbClr val="79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7380732" y="-163068"/>
            <a:ext cx="304800" cy="3221736"/>
          </a:xfrm>
          <a:prstGeom prst="rect">
            <a:avLst/>
          </a:prstGeom>
          <a:solidFill>
            <a:srgbClr val="79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4408932" y="2122932"/>
            <a:ext cx="304800" cy="9165336"/>
          </a:xfrm>
          <a:prstGeom prst="rect">
            <a:avLst/>
          </a:prstGeom>
          <a:solidFill>
            <a:srgbClr val="79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16702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2466042"/>
            <a:ext cx="5867400" cy="1323439"/>
          </a:xfrm>
          <a:prstGeom prst="rect">
            <a:avLst/>
          </a:prstGeom>
          <a:noFill/>
        </p:spPr>
        <p:txBody>
          <a:bodyPr wrap="square" rtlCol="0">
            <a:spAutoFit/>
          </a:bodyPr>
          <a:lstStyle/>
          <a:p>
            <a:r>
              <a:rPr lang="en-US" sz="4000" b="1" dirty="0" smtClean="0">
                <a:solidFill>
                  <a:srgbClr val="33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WEST BLOOMFIELD SCHOOL DISTRICT</a:t>
            </a:r>
            <a:endParaRPr lang="en-US" sz="4000" b="1" dirty="0">
              <a:solidFill>
                <a:srgbClr val="3366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08" y="2366387"/>
            <a:ext cx="1988898" cy="1522750"/>
          </a:xfrm>
          <a:prstGeom prst="rect">
            <a:avLst/>
          </a:prstGeom>
        </p:spPr>
      </p:pic>
      <p:sp>
        <p:nvSpPr>
          <p:cNvPr id="4" name="TextBox 3"/>
          <p:cNvSpPr txBox="1"/>
          <p:nvPr/>
        </p:nvSpPr>
        <p:spPr>
          <a:xfrm>
            <a:off x="5829300" y="5638800"/>
            <a:ext cx="2895600" cy="461665"/>
          </a:xfrm>
          <a:prstGeom prst="rect">
            <a:avLst/>
          </a:prstGeom>
          <a:noFill/>
        </p:spPr>
        <p:txBody>
          <a:bodyPr wrap="square" rtlCol="0">
            <a:spAutoFit/>
          </a:bodyPr>
          <a:lstStyle/>
          <a:p>
            <a:pPr algn="ctr"/>
            <a:r>
              <a:rPr lang="en-US" sz="2400" dirty="0" smtClean="0">
                <a:solidFill>
                  <a:schemeClr val="bg1">
                    <a:lumMod val="95000"/>
                  </a:schemeClr>
                </a:solidFill>
                <a:latin typeface="Rockwell" panose="02060603020205020403" pitchFamily="18" charset="0"/>
              </a:rPr>
              <a:t>August 16, 2021</a:t>
            </a:r>
            <a:endParaRPr lang="en-US" sz="2400" dirty="0">
              <a:solidFill>
                <a:schemeClr val="bg1">
                  <a:lumMod val="95000"/>
                </a:schemeClr>
              </a:solidFill>
              <a:latin typeface="Rockwell" panose="02060603020205020403" pitchFamily="18" charset="0"/>
            </a:endParaRPr>
          </a:p>
        </p:txBody>
      </p:sp>
    </p:spTree>
    <p:extLst>
      <p:ext uri="{BB962C8B-B14F-4D97-AF65-F5344CB8AC3E}">
        <p14:creationId xmlns:p14="http://schemas.microsoft.com/office/powerpoint/2010/main" val="318410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ptivity.com/blog/wp-content/uploads/2014/04/SMART-goals.png">
            <a:extLst>
              <a:ext uri="{FF2B5EF4-FFF2-40B4-BE49-F238E27FC236}">
                <a16:creationId xmlns:a16="http://schemas.microsoft.com/office/drawing/2014/main" id="{F8AB429B-E7D6-6741-B12B-983018D9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7205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984213F-F84B-8F4F-B1C4-384225677B20}"/>
              </a:ext>
            </a:extLst>
          </p:cNvPr>
          <p:cNvSpPr/>
          <p:nvPr/>
        </p:nvSpPr>
        <p:spPr>
          <a:xfrm>
            <a:off x="3689237" y="5481191"/>
            <a:ext cx="5211413" cy="461665"/>
          </a:xfrm>
          <a:prstGeom prst="rect">
            <a:avLst/>
          </a:prstGeom>
        </p:spPr>
        <p:txBody>
          <a:bodyPr wrap="square">
            <a:spAutoFit/>
          </a:bodyPr>
          <a:lstStyle/>
          <a:p>
            <a:pPr algn="r"/>
            <a:r>
              <a:rPr lang="en-US" sz="1200" i="1" dirty="0"/>
              <a:t>There's a S.M.A.R.T. way to write management's goals and objectives</a:t>
            </a:r>
          </a:p>
          <a:p>
            <a:pPr algn="r"/>
            <a:r>
              <a:rPr lang="en-US" sz="1200" dirty="0"/>
              <a:t>George T. Doran, 1981</a:t>
            </a:r>
          </a:p>
        </p:txBody>
      </p:sp>
    </p:spTree>
    <p:extLst>
      <p:ext uri="{BB962C8B-B14F-4D97-AF65-F5344CB8AC3E}">
        <p14:creationId xmlns:p14="http://schemas.microsoft.com/office/powerpoint/2010/main" val="141222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4000" cy="7848600"/>
          </a:xfrm>
          <a:prstGeom prst="rect">
            <a:avLst/>
          </a:prstGeom>
        </p:spPr>
      </p:pic>
    </p:spTree>
    <p:extLst>
      <p:ext uri="{BB962C8B-B14F-4D97-AF65-F5344CB8AC3E}">
        <p14:creationId xmlns:p14="http://schemas.microsoft.com/office/powerpoint/2010/main" val="243407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860425"/>
          </a:xfrm>
        </p:spPr>
        <p:txBody>
          <a:bodyPr/>
          <a:lstStyle/>
          <a:p>
            <a:r>
              <a:rPr lang="en-US" dirty="0" smtClean="0">
                <a:solidFill>
                  <a:schemeClr val="accent1">
                    <a:lumMod val="75000"/>
                  </a:schemeClr>
                </a:solidFill>
                <a:latin typeface="Rockwell" panose="02060603020205020403" pitchFamily="18" charset="0"/>
              </a:rPr>
              <a:t>What’s Your Role?</a:t>
            </a:r>
            <a:endParaRPr lang="en-US" dirty="0">
              <a:solidFill>
                <a:schemeClr val="accent1">
                  <a:lumMod val="75000"/>
                </a:schemeClr>
              </a:solidFill>
              <a:latin typeface="Rockwell" panose="02060603020205020403" pitchFamily="18" charset="0"/>
            </a:endParaRPr>
          </a:p>
        </p:txBody>
      </p:sp>
      <p:sp>
        <p:nvSpPr>
          <p:cNvPr id="3" name="Subtitle 2"/>
          <p:cNvSpPr>
            <a:spLocks noGrp="1"/>
          </p:cNvSpPr>
          <p:nvPr>
            <p:ph type="subTitle" idx="1"/>
          </p:nvPr>
        </p:nvSpPr>
        <p:spPr>
          <a:xfrm>
            <a:off x="3581400" y="1859568"/>
            <a:ext cx="4704522" cy="2560032"/>
          </a:xfrm>
        </p:spPr>
        <p:txBody>
          <a:bodyPr/>
          <a:lstStyle/>
          <a:p>
            <a:r>
              <a:rPr lang="en-US" sz="3600" dirty="0" smtClean="0">
                <a:solidFill>
                  <a:schemeClr val="accent1">
                    <a:lumMod val="75000"/>
                  </a:schemeClr>
                </a:solidFill>
                <a:latin typeface="Rockwell" panose="02060603020205020403" pitchFamily="18" charset="0"/>
              </a:rPr>
              <a:t>When you think about your role in the Strategic Planning Process, what do you imagine it to be?</a:t>
            </a:r>
            <a:endParaRPr lang="en-US" sz="3600" dirty="0">
              <a:solidFill>
                <a:schemeClr val="accent1">
                  <a:lumMod val="75000"/>
                </a:schemeClr>
              </a:solidFill>
              <a:latin typeface="Rockwell" panose="02060603020205020403" pitchFamily="18" charset="0"/>
            </a:endParaRPr>
          </a:p>
        </p:txBody>
      </p:sp>
      <p:grpSp>
        <p:nvGrpSpPr>
          <p:cNvPr id="9" name="Group 8"/>
          <p:cNvGrpSpPr/>
          <p:nvPr/>
        </p:nvGrpSpPr>
        <p:grpSpPr>
          <a:xfrm rot="21201118">
            <a:off x="985285" y="1962461"/>
            <a:ext cx="2333625" cy="2676525"/>
            <a:chOff x="2877329" y="1688282"/>
            <a:chExt cx="2333625" cy="267652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8668">
              <a:off x="2877329" y="1688282"/>
              <a:ext cx="2333625" cy="2676525"/>
            </a:xfrm>
            <a:prstGeom prst="rect">
              <a:avLst/>
            </a:prstGeom>
          </p:spPr>
        </p:pic>
        <p:sp>
          <p:nvSpPr>
            <p:cNvPr id="6" name="Rounded Rectangle 5"/>
            <p:cNvSpPr/>
            <p:nvPr/>
          </p:nvSpPr>
          <p:spPr>
            <a:xfrm rot="20417820">
              <a:off x="3304398" y="2921436"/>
              <a:ext cx="1809464" cy="10490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rot="20432108">
              <a:off x="3203881" y="2926190"/>
              <a:ext cx="1981200" cy="954107"/>
            </a:xfrm>
            <a:prstGeom prst="rect">
              <a:avLst/>
            </a:prstGeom>
            <a:noFill/>
          </p:spPr>
          <p:txBody>
            <a:bodyPr wrap="square" rtlCol="0">
              <a:spAutoFit/>
            </a:bodyPr>
            <a:lstStyle/>
            <a:p>
              <a:pPr algn="ctr"/>
              <a:r>
                <a:rPr lang="en-US" sz="2800" dirty="0" smtClean="0">
                  <a:latin typeface="Rockwell" panose="02060603020205020403" pitchFamily="18" charset="0"/>
                </a:rPr>
                <a:t>Strategic</a:t>
              </a:r>
            </a:p>
            <a:p>
              <a:pPr algn="ctr"/>
              <a:r>
                <a:rPr lang="en-US" sz="2800" dirty="0" smtClean="0">
                  <a:latin typeface="Rockwell" panose="02060603020205020403" pitchFamily="18" charset="0"/>
                </a:rPr>
                <a:t>Planning</a:t>
              </a:r>
              <a:endParaRPr lang="en-US" sz="2800" dirty="0">
                <a:latin typeface="Rockwell" panose="02060603020205020403" pitchFamily="18" charset="0"/>
              </a:endParaRPr>
            </a:p>
          </p:txBody>
        </p:sp>
      </p:grpSp>
    </p:spTree>
    <p:extLst>
      <p:ext uri="{BB962C8B-B14F-4D97-AF65-F5344CB8AC3E}">
        <p14:creationId xmlns:p14="http://schemas.microsoft.com/office/powerpoint/2010/main" val="150697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81600" y="1608667"/>
            <a:ext cx="3571876" cy="3576432"/>
          </a:xfrm>
          <a:prstGeom prst="rect">
            <a:avLst/>
          </a:prstGeom>
        </p:spPr>
      </p:pic>
      <p:sp>
        <p:nvSpPr>
          <p:cNvPr id="3" name="Title 3"/>
          <p:cNvSpPr txBox="1">
            <a:spLocks/>
          </p:cNvSpPr>
          <p:nvPr/>
        </p:nvSpPr>
        <p:spPr>
          <a:xfrm>
            <a:off x="152400" y="304801"/>
            <a:ext cx="8829676" cy="12192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w="3175" cmpd="sng">
                  <a:noFill/>
                </a:ln>
                <a:solidFill>
                  <a:schemeClr val="accent1">
                    <a:lumMod val="75000"/>
                  </a:schemeClr>
                </a:solidFill>
                <a:effectLst/>
                <a:uLnTx/>
                <a:uFillTx/>
                <a:latin typeface="Rockwell" panose="02060603020205020403" pitchFamily="18" charset="0"/>
              </a:rPr>
              <a:t>NSBA - Roles of the Board</a:t>
            </a:r>
            <a:endParaRPr kumimoji="0" lang="en-US" b="0" i="0" u="none" strike="noStrike" kern="1200" cap="none" spc="0" normalizeH="0" baseline="0" noProof="0" dirty="0">
              <a:ln w="3175" cmpd="sng">
                <a:noFill/>
              </a:ln>
              <a:solidFill>
                <a:schemeClr val="accent1">
                  <a:lumMod val="75000"/>
                </a:schemeClr>
              </a:solidFill>
              <a:effectLst/>
              <a:uLnTx/>
              <a:uFillTx/>
              <a:latin typeface="Rockwell" panose="02060603020205020403" pitchFamily="18" charset="0"/>
            </a:endParaRPr>
          </a:p>
        </p:txBody>
      </p:sp>
      <p:sp>
        <p:nvSpPr>
          <p:cNvPr id="4" name="Content Placeholder 4"/>
          <p:cNvSpPr txBox="1">
            <a:spLocks/>
          </p:cNvSpPr>
          <p:nvPr/>
        </p:nvSpPr>
        <p:spPr>
          <a:xfrm>
            <a:off x="609600" y="2514600"/>
            <a:ext cx="5486400" cy="26704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chemeClr val="accent1">
                    <a:lumMod val="75000"/>
                  </a:schemeClr>
                </a:solidFill>
                <a:latin typeface="Rockwell" panose="02060603020205020403" pitchFamily="18" charset="0"/>
              </a:rPr>
              <a:t>Setting the direction</a:t>
            </a:r>
          </a:p>
          <a:p>
            <a:pPr marL="457200" indent="-457200">
              <a:buFont typeface="+mj-lt"/>
              <a:buAutoNum type="arabicPeriod"/>
            </a:pPr>
            <a:r>
              <a:rPr lang="en-US" sz="2400" dirty="0" smtClean="0">
                <a:solidFill>
                  <a:schemeClr val="accent1">
                    <a:lumMod val="75000"/>
                  </a:schemeClr>
                </a:solidFill>
                <a:latin typeface="Rockwell" panose="02060603020205020403" pitchFamily="18" charset="0"/>
              </a:rPr>
              <a:t>Ensuring accountability</a:t>
            </a:r>
          </a:p>
          <a:p>
            <a:pPr marL="457200" indent="-457200">
              <a:buFont typeface="+mj-lt"/>
              <a:buAutoNum type="arabicPeriod"/>
            </a:pPr>
            <a:r>
              <a:rPr lang="en-US" sz="2400" dirty="0" smtClean="0">
                <a:solidFill>
                  <a:schemeClr val="accent1">
                    <a:lumMod val="75000"/>
                  </a:schemeClr>
                </a:solidFill>
                <a:latin typeface="Rockwell" panose="02060603020205020403" pitchFamily="18" charset="0"/>
              </a:rPr>
              <a:t>Establishing structures</a:t>
            </a:r>
          </a:p>
          <a:p>
            <a:pPr marL="457200" indent="-457200">
              <a:buFont typeface="+mj-lt"/>
              <a:buAutoNum type="arabicPeriod"/>
            </a:pPr>
            <a:r>
              <a:rPr lang="en-US" sz="2400" dirty="0" smtClean="0">
                <a:solidFill>
                  <a:schemeClr val="accent1">
                    <a:lumMod val="75000"/>
                  </a:schemeClr>
                </a:solidFill>
                <a:latin typeface="Rockwell" panose="02060603020205020403" pitchFamily="18" charset="0"/>
              </a:rPr>
              <a:t>Demonstrating community leadership</a:t>
            </a:r>
          </a:p>
          <a:p>
            <a:pPr marL="457200" indent="-457200">
              <a:buFont typeface="+mj-lt"/>
              <a:buAutoNum type="arabicPeriod"/>
            </a:pPr>
            <a:r>
              <a:rPr lang="en-US" sz="2400" dirty="0" smtClean="0">
                <a:solidFill>
                  <a:schemeClr val="accent1">
                    <a:lumMod val="75000"/>
                  </a:schemeClr>
                </a:solidFill>
                <a:latin typeface="Rockwell" panose="02060603020205020403" pitchFamily="18" charset="0"/>
              </a:rPr>
              <a:t>Developing positive relationships</a:t>
            </a:r>
            <a:endParaRPr lang="en-US" sz="2400" dirty="0">
              <a:solidFill>
                <a:schemeClr val="accent1">
                  <a:lumMod val="75000"/>
                </a:schemeClr>
              </a:solidFill>
              <a:latin typeface="Rockwell" panose="02060603020205020403" pitchFamily="18" charset="0"/>
            </a:endParaRPr>
          </a:p>
        </p:txBody>
      </p:sp>
    </p:spTree>
    <p:extLst>
      <p:ext uri="{BB962C8B-B14F-4D97-AF65-F5344CB8AC3E}">
        <p14:creationId xmlns:p14="http://schemas.microsoft.com/office/powerpoint/2010/main" val="253413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lstStyle/>
          <a:p>
            <a:r>
              <a:rPr lang="en-US" sz="2800" b="1" dirty="0" smtClean="0">
                <a:solidFill>
                  <a:schemeClr val="accent1">
                    <a:lumMod val="75000"/>
                  </a:schemeClr>
                </a:solidFill>
                <a:latin typeface="Rockwell" panose="02060603020205020403" pitchFamily="18" charset="0"/>
              </a:rPr>
              <a:t>Roles for Board, Administration and Teachers </a:t>
            </a:r>
            <a:endParaRPr lang="en-US" sz="2800" b="1" dirty="0">
              <a:solidFill>
                <a:schemeClr val="accent1">
                  <a:lumMod val="75000"/>
                </a:schemeClr>
              </a:solidFill>
              <a:latin typeface="Rockwell" panose="02060603020205020403" pitchFamily="18" charset="0"/>
            </a:endParaRPr>
          </a:p>
        </p:txBody>
      </p:sp>
      <p:sp>
        <p:nvSpPr>
          <p:cNvPr id="3" name="TextBox 2"/>
          <p:cNvSpPr txBox="1"/>
          <p:nvPr/>
        </p:nvSpPr>
        <p:spPr>
          <a:xfrm>
            <a:off x="533400" y="1050235"/>
            <a:ext cx="2590800" cy="5109091"/>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en-US" sz="2000" b="1" dirty="0" smtClean="0">
                <a:solidFill>
                  <a:schemeClr val="accent1">
                    <a:lumMod val="75000"/>
                  </a:schemeClr>
                </a:solidFill>
                <a:latin typeface="Rockwell" panose="02060603020205020403" pitchFamily="18" charset="0"/>
              </a:rPr>
              <a:t>Boards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Big Picture – 30K ft. view</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Oversee the district organization and how parts relate to the whole</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Focus on representing the community’s needs and interests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Look at the long term, 3-5 years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Provide overall structure through district goals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Set clear targets for improvement</a:t>
            </a:r>
            <a:endParaRPr lang="en-US" dirty="0">
              <a:solidFill>
                <a:schemeClr val="accent1">
                  <a:lumMod val="75000"/>
                </a:schemeClr>
              </a:solidFill>
              <a:latin typeface="Rockwell" panose="02060603020205020403" pitchFamily="18" charset="0"/>
            </a:endParaRPr>
          </a:p>
        </p:txBody>
      </p:sp>
      <p:sp>
        <p:nvSpPr>
          <p:cNvPr id="4" name="TextBox 3"/>
          <p:cNvSpPr txBox="1"/>
          <p:nvPr/>
        </p:nvSpPr>
        <p:spPr>
          <a:xfrm>
            <a:off x="3356112" y="1056861"/>
            <a:ext cx="2547732" cy="5109091"/>
          </a:xfrm>
          <a:prstGeom prst="rect">
            <a:avLst/>
          </a:prstGeom>
          <a:solidFill>
            <a:schemeClr val="accent1">
              <a:lumMod val="40000"/>
              <a:lumOff val="60000"/>
            </a:schemeClr>
          </a:solidFill>
          <a:ln w="19050">
            <a:solidFill>
              <a:schemeClr val="tx1"/>
            </a:solidFill>
          </a:ln>
        </p:spPr>
        <p:txBody>
          <a:bodyPr wrap="square" rtlCol="0">
            <a:spAutoFit/>
          </a:bodyPr>
          <a:lstStyle/>
          <a:p>
            <a:pPr algn="ctr"/>
            <a:r>
              <a:rPr lang="en-US" sz="2000" b="1" dirty="0" smtClean="0">
                <a:solidFill>
                  <a:schemeClr val="accent1">
                    <a:lumMod val="75000"/>
                  </a:schemeClr>
                </a:solidFill>
                <a:latin typeface="Rockwell" panose="02060603020205020403" pitchFamily="18" charset="0"/>
              </a:rPr>
              <a:t>Administration</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Whole Picture – 10K ft. view</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Oversee schools and departments; coordinate component parts of the organization</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Focus working with constituent groups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Look 1-3 years ahead</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Provide structure at district/school levels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Create and deploy plans that lead to improvement</a:t>
            </a:r>
            <a:endParaRPr lang="en-US" dirty="0">
              <a:solidFill>
                <a:schemeClr val="accent1">
                  <a:lumMod val="75000"/>
                </a:schemeClr>
              </a:solidFill>
              <a:latin typeface="Rockwell" panose="02060603020205020403" pitchFamily="18" charset="0"/>
            </a:endParaRPr>
          </a:p>
        </p:txBody>
      </p:sp>
      <p:sp>
        <p:nvSpPr>
          <p:cNvPr id="5" name="TextBox 4"/>
          <p:cNvSpPr txBox="1"/>
          <p:nvPr/>
        </p:nvSpPr>
        <p:spPr>
          <a:xfrm>
            <a:off x="6096000" y="1050234"/>
            <a:ext cx="2667000" cy="5109091"/>
          </a:xfrm>
          <a:prstGeom prst="rect">
            <a:avLst/>
          </a:prstGeom>
          <a:solidFill>
            <a:schemeClr val="accent5">
              <a:lumMod val="60000"/>
              <a:lumOff val="40000"/>
            </a:schemeClr>
          </a:solidFill>
          <a:ln w="19050">
            <a:solidFill>
              <a:schemeClr val="tx1"/>
            </a:solidFill>
          </a:ln>
        </p:spPr>
        <p:txBody>
          <a:bodyPr wrap="square" rtlCol="0">
            <a:spAutoFit/>
          </a:bodyPr>
          <a:lstStyle/>
          <a:p>
            <a:pPr algn="ctr"/>
            <a:r>
              <a:rPr lang="en-US" sz="2000" b="1" dirty="0" smtClean="0">
                <a:solidFill>
                  <a:schemeClr val="accent1">
                    <a:lumMod val="75000"/>
                  </a:schemeClr>
                </a:solidFill>
                <a:latin typeface="Rockwell" panose="02060603020205020403" pitchFamily="18" charset="0"/>
              </a:rPr>
              <a:t>Teachers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Localized view – point of impact with children</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Oversee classroom, department, teaching team; coordinate specific parts of the organization</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Focus on students</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Looks at days, weeks, months ahead – 1 year</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Provide classroom structure</a:t>
            </a:r>
          </a:p>
          <a:p>
            <a:pPr marL="285750" indent="-285750">
              <a:buFont typeface="Wingdings" panose="05000000000000000000" pitchFamily="2" charset="2"/>
              <a:buChar char="§"/>
            </a:pPr>
            <a:r>
              <a:rPr lang="en-US" dirty="0" smtClean="0">
                <a:solidFill>
                  <a:schemeClr val="accent1">
                    <a:lumMod val="75000"/>
                  </a:schemeClr>
                </a:solidFill>
                <a:latin typeface="Rockwell" panose="02060603020205020403" pitchFamily="18" charset="0"/>
              </a:rPr>
              <a:t>Refine, adjust plans for improvement</a:t>
            </a:r>
            <a:endParaRPr lang="en-US" dirty="0">
              <a:solidFill>
                <a:schemeClr val="accent1">
                  <a:lumMod val="75000"/>
                </a:schemeClr>
              </a:solidFill>
              <a:latin typeface="Rockwell" panose="02060603020205020403" pitchFamily="18" charset="0"/>
            </a:endParaRPr>
          </a:p>
        </p:txBody>
      </p:sp>
    </p:spTree>
    <p:extLst>
      <p:ext uri="{BB962C8B-B14F-4D97-AF65-F5344CB8AC3E}">
        <p14:creationId xmlns:p14="http://schemas.microsoft.com/office/powerpoint/2010/main" val="321060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10" y="304800"/>
            <a:ext cx="8739186" cy="838200"/>
          </a:xfrm>
        </p:spPr>
        <p:txBody>
          <a:bodyPr/>
          <a:lstStyle/>
          <a:p>
            <a:r>
              <a:rPr lang="en-US" sz="4000" b="1" dirty="0" smtClean="0">
                <a:solidFill>
                  <a:schemeClr val="accent1">
                    <a:lumMod val="75000"/>
                  </a:schemeClr>
                </a:solidFill>
                <a:latin typeface="Rockwell" panose="02060603020205020403" pitchFamily="18" charset="77"/>
              </a:rPr>
              <a:t>Board’s Role in Strategic Planning</a:t>
            </a:r>
            <a:endParaRPr lang="en-US" sz="4000" b="1" dirty="0">
              <a:solidFill>
                <a:schemeClr val="accent1">
                  <a:lumMod val="75000"/>
                </a:schemeClr>
              </a:solidFill>
              <a:latin typeface="Rockwell" panose="02060603020205020403" pitchFamily="18" charset="77"/>
            </a:endParaRPr>
          </a:p>
        </p:txBody>
      </p:sp>
      <p:sp>
        <p:nvSpPr>
          <p:cNvPr id="4" name="TextBox 3"/>
          <p:cNvSpPr txBox="1"/>
          <p:nvPr/>
        </p:nvSpPr>
        <p:spPr>
          <a:xfrm>
            <a:off x="152399" y="1752600"/>
            <a:ext cx="8967787" cy="3637919"/>
          </a:xfrm>
          <a:prstGeom prst="rect">
            <a:avLst/>
          </a:prstGeom>
          <a:noFill/>
        </p:spPr>
        <p:txBody>
          <a:bodyPr wrap="square" rtlCol="0">
            <a:spAutoFit/>
          </a:bodyPr>
          <a:lstStyle/>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Approve the strategic planning process</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Provide input</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Encourage participation</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Suggest participants for the planning retreat </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Participate in planning retreat</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Adopt the strategic plan</a:t>
            </a:r>
          </a:p>
          <a:p>
            <a:pPr marL="1150938" lvl="1" indent="-693738">
              <a:lnSpc>
                <a:spcPct val="90000"/>
              </a:lnSpc>
              <a:buClr>
                <a:srgbClr val="93B944"/>
              </a:buClr>
              <a:buFont typeface="Wingdings" panose="05000000000000000000" pitchFamily="2" charset="2"/>
              <a:buChar char="þ"/>
            </a:pPr>
            <a:r>
              <a:rPr lang="en-US" altLang="en-US" sz="3200" i="1" dirty="0">
                <a:solidFill>
                  <a:schemeClr val="accent1">
                    <a:lumMod val="75000"/>
                  </a:schemeClr>
                </a:solidFill>
                <a:latin typeface="Rockwell" panose="02060603020205020403" pitchFamily="18" charset="77"/>
              </a:rPr>
              <a:t>Monitor </a:t>
            </a:r>
            <a:r>
              <a:rPr lang="en-US" altLang="en-US" sz="3200" i="1" dirty="0" smtClean="0">
                <a:solidFill>
                  <a:schemeClr val="accent1">
                    <a:lumMod val="75000"/>
                  </a:schemeClr>
                </a:solidFill>
                <a:latin typeface="Rockwell" panose="02060603020205020403" pitchFamily="18" charset="77"/>
              </a:rPr>
              <a:t>district progress </a:t>
            </a:r>
            <a:endParaRPr lang="en-US" altLang="en-US" sz="3200" i="1" dirty="0">
              <a:solidFill>
                <a:schemeClr val="accent1">
                  <a:lumMod val="75000"/>
                </a:schemeClr>
              </a:solidFill>
              <a:latin typeface="Rockwell" panose="02060603020205020403" pitchFamily="18" charset="77"/>
            </a:endParaRPr>
          </a:p>
        </p:txBody>
      </p:sp>
    </p:spTree>
    <p:extLst>
      <p:ext uri="{BB962C8B-B14F-4D97-AF65-F5344CB8AC3E}">
        <p14:creationId xmlns:p14="http://schemas.microsoft.com/office/powerpoint/2010/main" val="263789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9189"/>
          <a:stretch/>
        </p:blipFill>
        <p:spPr>
          <a:xfrm>
            <a:off x="924339" y="2325756"/>
            <a:ext cx="7536766" cy="3970997"/>
          </a:xfrm>
          <a:prstGeom prst="rect">
            <a:avLst/>
          </a:prstGeom>
        </p:spPr>
      </p:pic>
      <p:sp>
        <p:nvSpPr>
          <p:cNvPr id="2" name="Title 1"/>
          <p:cNvSpPr>
            <a:spLocks noGrp="1"/>
          </p:cNvSpPr>
          <p:nvPr>
            <p:ph type="ctrTitle"/>
          </p:nvPr>
        </p:nvSpPr>
        <p:spPr>
          <a:xfrm>
            <a:off x="533400" y="76200"/>
            <a:ext cx="8153400" cy="838200"/>
          </a:xfrm>
        </p:spPr>
        <p:txBody>
          <a:bodyPr/>
          <a:lstStyle/>
          <a:p>
            <a:r>
              <a:rPr lang="en-US" b="1" dirty="0">
                <a:solidFill>
                  <a:schemeClr val="accent1">
                    <a:lumMod val="75000"/>
                  </a:schemeClr>
                </a:solidFill>
                <a:latin typeface="Rockwell" panose="02060603020205020403" pitchFamily="18" charset="77"/>
              </a:rPr>
              <a:t>Stakeholder </a:t>
            </a:r>
            <a:r>
              <a:rPr lang="en-US" b="1" dirty="0" smtClean="0">
                <a:solidFill>
                  <a:schemeClr val="accent1">
                    <a:lumMod val="75000"/>
                  </a:schemeClr>
                </a:solidFill>
                <a:latin typeface="Rockwell" panose="02060603020205020403" pitchFamily="18" charset="77"/>
              </a:rPr>
              <a:t>Input</a:t>
            </a:r>
            <a:endParaRPr lang="en-US" b="1" dirty="0">
              <a:solidFill>
                <a:schemeClr val="accent1">
                  <a:lumMod val="75000"/>
                </a:schemeClr>
              </a:solidFill>
              <a:latin typeface="Rockwell" panose="02060603020205020403" pitchFamily="18" charset="77"/>
            </a:endParaRPr>
          </a:p>
        </p:txBody>
      </p:sp>
      <p:sp>
        <p:nvSpPr>
          <p:cNvPr id="4" name="TextBox 3">
            <a:extLst>
              <a:ext uri="{FF2B5EF4-FFF2-40B4-BE49-F238E27FC236}">
                <a16:creationId xmlns:a16="http://schemas.microsoft.com/office/drawing/2014/main" id="{A437CFB7-5FEB-CC4B-9ABE-14507D3E88CF}"/>
              </a:ext>
            </a:extLst>
          </p:cNvPr>
          <p:cNvSpPr txBox="1"/>
          <p:nvPr/>
        </p:nvSpPr>
        <p:spPr>
          <a:xfrm>
            <a:off x="733866" y="731886"/>
            <a:ext cx="8410134" cy="1776384"/>
          </a:xfrm>
          <a:prstGeom prst="rect">
            <a:avLst/>
          </a:prstGeom>
          <a:noFill/>
        </p:spPr>
        <p:txBody>
          <a:bodyPr wrap="square" rtlCol="0">
            <a:spAutoFit/>
          </a:bodyPr>
          <a:lstStyle/>
          <a:p>
            <a:pPr marL="571500" indent="-571500">
              <a:lnSpc>
                <a:spcPct val="114000"/>
              </a:lnSpc>
              <a:spcBef>
                <a:spcPct val="0"/>
              </a:spcBef>
              <a:buClr>
                <a:schemeClr val="bg1">
                  <a:lumMod val="50000"/>
                </a:schemeClr>
              </a:buClr>
              <a:buFont typeface="Wingdings" pitchFamily="2" charset="2"/>
              <a:buChar char="q"/>
            </a:pPr>
            <a:r>
              <a:rPr lang="en-US" altLang="en-US" sz="2400" i="1" dirty="0" smtClean="0">
                <a:solidFill>
                  <a:schemeClr val="accent1">
                    <a:lumMod val="75000"/>
                  </a:schemeClr>
                </a:solidFill>
                <a:latin typeface="Rockwell" panose="02060603020205020403" pitchFamily="18" charset="77"/>
              </a:rPr>
              <a:t>In-person Sessions</a:t>
            </a:r>
          </a:p>
          <a:p>
            <a:pPr marL="571500" indent="-571500">
              <a:lnSpc>
                <a:spcPct val="114000"/>
              </a:lnSpc>
              <a:spcBef>
                <a:spcPct val="0"/>
              </a:spcBef>
              <a:buClr>
                <a:schemeClr val="bg1">
                  <a:lumMod val="50000"/>
                </a:schemeClr>
              </a:buClr>
              <a:buFont typeface="Wingdings" pitchFamily="2" charset="2"/>
              <a:buChar char="q"/>
            </a:pPr>
            <a:r>
              <a:rPr lang="en-US" altLang="en-US" sz="2400" i="1" dirty="0" smtClean="0">
                <a:solidFill>
                  <a:schemeClr val="accent1">
                    <a:lumMod val="75000"/>
                  </a:schemeClr>
                </a:solidFill>
                <a:latin typeface="Rockwell" panose="02060603020205020403" pitchFamily="18" charset="77"/>
              </a:rPr>
              <a:t>Virtual </a:t>
            </a:r>
            <a:r>
              <a:rPr lang="en-US" altLang="en-US" sz="2400" i="1" dirty="0">
                <a:solidFill>
                  <a:schemeClr val="accent1">
                    <a:lumMod val="75000"/>
                  </a:schemeClr>
                </a:solidFill>
                <a:latin typeface="Rockwell" panose="02060603020205020403" pitchFamily="18" charset="77"/>
              </a:rPr>
              <a:t>Sessions</a:t>
            </a:r>
          </a:p>
          <a:p>
            <a:pPr marL="571500" indent="-571500">
              <a:lnSpc>
                <a:spcPct val="114000"/>
              </a:lnSpc>
              <a:spcBef>
                <a:spcPct val="0"/>
              </a:spcBef>
              <a:buClr>
                <a:schemeClr val="bg1">
                  <a:lumMod val="50000"/>
                </a:schemeClr>
              </a:buClr>
              <a:buFont typeface="Wingdings" pitchFamily="2" charset="2"/>
              <a:buChar char="q"/>
            </a:pPr>
            <a:r>
              <a:rPr lang="en-US" altLang="en-US" sz="2400" i="1" dirty="0">
                <a:solidFill>
                  <a:schemeClr val="accent1">
                    <a:lumMod val="75000"/>
                  </a:schemeClr>
                </a:solidFill>
                <a:latin typeface="Rockwell" panose="02060603020205020403" pitchFamily="18" charset="77"/>
              </a:rPr>
              <a:t>Online survey</a:t>
            </a:r>
            <a:r>
              <a:rPr lang="en-US" altLang="en-US" sz="2400" i="1" dirty="0" smtClean="0">
                <a:solidFill>
                  <a:schemeClr val="accent1">
                    <a:lumMod val="75000"/>
                  </a:schemeClr>
                </a:solidFill>
                <a:latin typeface="Rockwell" panose="02060603020205020403" pitchFamily="18" charset="77"/>
              </a:rPr>
              <a:t>:</a:t>
            </a:r>
          </a:p>
          <a:p>
            <a:pPr>
              <a:lnSpc>
                <a:spcPct val="114000"/>
              </a:lnSpc>
              <a:spcBef>
                <a:spcPct val="0"/>
              </a:spcBef>
              <a:buClr>
                <a:schemeClr val="bg1">
                  <a:lumMod val="50000"/>
                </a:schemeClr>
              </a:buClr>
            </a:pPr>
            <a:r>
              <a:rPr lang="en-US" altLang="en-US" sz="2400" b="1" i="1" dirty="0" smtClean="0">
                <a:solidFill>
                  <a:srgbClr val="FF0000"/>
                </a:solidFill>
                <a:latin typeface="Rockwell" panose="02060603020205020403" pitchFamily="18" charset="77"/>
              </a:rPr>
              <a:t>	https://www.surveymonkey.com/r/WB2021SP </a:t>
            </a:r>
            <a:endParaRPr lang="en-US" altLang="en-US" sz="2400" b="1" i="1" dirty="0">
              <a:solidFill>
                <a:srgbClr val="FF0000"/>
              </a:solidFill>
              <a:latin typeface="Rockwell" panose="02060603020205020403" pitchFamily="18" charset="77"/>
            </a:endParaRPr>
          </a:p>
        </p:txBody>
      </p:sp>
    </p:spTree>
    <p:extLst>
      <p:ext uri="{BB962C8B-B14F-4D97-AF65-F5344CB8AC3E}">
        <p14:creationId xmlns:p14="http://schemas.microsoft.com/office/powerpoint/2010/main" val="234759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971800"/>
            <a:ext cx="2895600" cy="2895600"/>
          </a:xfrm>
          <a:prstGeom prst="rect">
            <a:avLst/>
          </a:prstGeom>
        </p:spPr>
      </p:pic>
      <p:sp>
        <p:nvSpPr>
          <p:cNvPr id="3" name="Title 1"/>
          <p:cNvSpPr txBox="1">
            <a:spLocks/>
          </p:cNvSpPr>
          <p:nvPr/>
        </p:nvSpPr>
        <p:spPr>
          <a:xfrm>
            <a:off x="533400" y="457201"/>
            <a:ext cx="81534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latin typeface="Rockwell" panose="02060603020205020403" pitchFamily="18" charset="77"/>
              </a:rPr>
              <a:t>Stakeholder Input</a:t>
            </a:r>
            <a:endParaRPr lang="en-US" b="1" dirty="0">
              <a:solidFill>
                <a:schemeClr val="accent1">
                  <a:lumMod val="75000"/>
                </a:schemeClr>
              </a:solidFill>
              <a:latin typeface="Rockwell" panose="02060603020205020403" pitchFamily="18" charset="77"/>
            </a:endParaRPr>
          </a:p>
        </p:txBody>
      </p:sp>
      <p:sp>
        <p:nvSpPr>
          <p:cNvPr id="4" name="TextBox 3">
            <a:extLst>
              <a:ext uri="{FF2B5EF4-FFF2-40B4-BE49-F238E27FC236}">
                <a16:creationId xmlns:a16="http://schemas.microsoft.com/office/drawing/2014/main" id="{A437CFB7-5FEB-CC4B-9ABE-14507D3E88CF}"/>
              </a:ext>
            </a:extLst>
          </p:cNvPr>
          <p:cNvSpPr txBox="1"/>
          <p:nvPr/>
        </p:nvSpPr>
        <p:spPr>
          <a:xfrm>
            <a:off x="533400" y="1295401"/>
            <a:ext cx="8410134" cy="1495730"/>
          </a:xfrm>
          <a:prstGeom prst="rect">
            <a:avLst/>
          </a:prstGeom>
          <a:noFill/>
        </p:spPr>
        <p:txBody>
          <a:bodyPr wrap="square" rtlCol="0">
            <a:spAutoFit/>
          </a:bodyPr>
          <a:lstStyle/>
          <a:p>
            <a:pPr marL="571500" indent="-571500">
              <a:lnSpc>
                <a:spcPct val="114000"/>
              </a:lnSpc>
              <a:spcBef>
                <a:spcPct val="0"/>
              </a:spcBef>
              <a:buClr>
                <a:schemeClr val="bg1">
                  <a:lumMod val="50000"/>
                </a:schemeClr>
              </a:buClr>
              <a:buFont typeface="Wingdings" pitchFamily="2" charset="2"/>
              <a:buChar char="q"/>
            </a:pPr>
            <a:r>
              <a:rPr lang="en-US" altLang="en-US" sz="2400" i="1" dirty="0" smtClean="0">
                <a:solidFill>
                  <a:schemeClr val="accent1">
                    <a:lumMod val="75000"/>
                  </a:schemeClr>
                </a:solidFill>
                <a:latin typeface="Rockwell" panose="02060603020205020403" pitchFamily="18" charset="77"/>
              </a:rPr>
              <a:t>Virtual </a:t>
            </a:r>
            <a:r>
              <a:rPr lang="en-US" altLang="en-US" sz="2400" i="1" dirty="0">
                <a:solidFill>
                  <a:schemeClr val="accent1">
                    <a:lumMod val="75000"/>
                  </a:schemeClr>
                </a:solidFill>
                <a:latin typeface="Rockwell" panose="02060603020205020403" pitchFamily="18" charset="77"/>
              </a:rPr>
              <a:t>Sessions</a:t>
            </a:r>
          </a:p>
          <a:p>
            <a:pPr marL="571500" indent="-571500">
              <a:lnSpc>
                <a:spcPct val="114000"/>
              </a:lnSpc>
              <a:spcBef>
                <a:spcPct val="0"/>
              </a:spcBef>
              <a:buClr>
                <a:schemeClr val="bg1">
                  <a:lumMod val="50000"/>
                </a:schemeClr>
              </a:buClr>
              <a:buFont typeface="Wingdings" pitchFamily="2" charset="2"/>
              <a:buChar char="q"/>
            </a:pPr>
            <a:r>
              <a:rPr lang="en-US" altLang="en-US" sz="2400" i="1" dirty="0">
                <a:solidFill>
                  <a:schemeClr val="accent1">
                    <a:lumMod val="75000"/>
                  </a:schemeClr>
                </a:solidFill>
                <a:latin typeface="Rockwell" panose="02060603020205020403" pitchFamily="18" charset="77"/>
              </a:rPr>
              <a:t>Online survey</a:t>
            </a:r>
            <a:r>
              <a:rPr lang="en-US" altLang="en-US" sz="2400" i="1" dirty="0" smtClean="0">
                <a:solidFill>
                  <a:schemeClr val="accent1">
                    <a:lumMod val="75000"/>
                  </a:schemeClr>
                </a:solidFill>
                <a:latin typeface="Rockwell" panose="02060603020205020403" pitchFamily="18" charset="77"/>
              </a:rPr>
              <a:t>:</a:t>
            </a:r>
          </a:p>
          <a:p>
            <a:pPr marL="1028700" lvl="1" indent="-571500">
              <a:lnSpc>
                <a:spcPct val="114000"/>
              </a:lnSpc>
              <a:spcBef>
                <a:spcPct val="0"/>
              </a:spcBef>
              <a:buClr>
                <a:schemeClr val="bg1">
                  <a:lumMod val="50000"/>
                </a:schemeClr>
              </a:buClr>
              <a:buFont typeface="Wingdings" panose="05000000000000000000" pitchFamily="2" charset="2"/>
              <a:buChar char="Ø"/>
            </a:pPr>
            <a:r>
              <a:rPr lang="en-US" altLang="en-US" sz="3200" b="1" i="1" dirty="0" smtClean="0">
                <a:solidFill>
                  <a:srgbClr val="FF0000"/>
                </a:solidFill>
                <a:latin typeface="Rockwell" panose="02060603020205020403" pitchFamily="18" charset="77"/>
              </a:rPr>
              <a:t>QR Code:</a:t>
            </a:r>
          </a:p>
        </p:txBody>
      </p:sp>
    </p:spTree>
    <p:extLst>
      <p:ext uri="{BB962C8B-B14F-4D97-AF65-F5344CB8AC3E}">
        <p14:creationId xmlns:p14="http://schemas.microsoft.com/office/powerpoint/2010/main" val="30145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248728"/>
          </a:xfrm>
        </p:spPr>
        <p:txBody>
          <a:bodyPr/>
          <a:lstStyle/>
          <a:p>
            <a:r>
              <a:rPr lang="en-US" sz="4000" b="1" dirty="0" smtClean="0">
                <a:solidFill>
                  <a:schemeClr val="tx2">
                    <a:lumMod val="90000"/>
                    <a:lumOff val="10000"/>
                  </a:schemeClr>
                </a:solidFill>
                <a:latin typeface="Rockwell" panose="02060603020205020403" pitchFamily="18" charset="77"/>
              </a:rPr>
              <a:t>Pandemic Response</a:t>
            </a:r>
            <a:br>
              <a:rPr lang="en-US" sz="4000" b="1" dirty="0" smtClean="0">
                <a:solidFill>
                  <a:schemeClr val="tx2">
                    <a:lumMod val="90000"/>
                    <a:lumOff val="10000"/>
                  </a:schemeClr>
                </a:solidFill>
                <a:latin typeface="Rockwell" panose="02060603020205020403" pitchFamily="18" charset="77"/>
              </a:rPr>
            </a:br>
            <a:r>
              <a:rPr lang="en-US" sz="3600" b="1" i="1" dirty="0" smtClean="0">
                <a:solidFill>
                  <a:schemeClr val="tx2">
                    <a:lumMod val="90000"/>
                    <a:lumOff val="10000"/>
                  </a:schemeClr>
                </a:solidFill>
                <a:latin typeface="Rockwell" panose="02060603020205020403" pitchFamily="18" charset="77"/>
              </a:rPr>
              <a:t>Lessons Learned</a:t>
            </a:r>
            <a:endParaRPr lang="en-US" sz="3600" b="1" i="1" dirty="0">
              <a:solidFill>
                <a:schemeClr val="tx2">
                  <a:lumMod val="90000"/>
                  <a:lumOff val="10000"/>
                </a:schemeClr>
              </a:solidFill>
              <a:latin typeface="Rockwell" panose="02060603020205020403" pitchFamily="18" charset="77"/>
            </a:endParaRPr>
          </a:p>
        </p:txBody>
      </p:sp>
      <p:sp>
        <p:nvSpPr>
          <p:cNvPr id="8" name="Title 1">
            <a:extLst>
              <a:ext uri="{FF2B5EF4-FFF2-40B4-BE49-F238E27FC236}">
                <a16:creationId xmlns:a16="http://schemas.microsoft.com/office/drawing/2014/main" id="{CB01DCA9-4F89-C64E-A7E8-195ADFF18055}"/>
              </a:ext>
            </a:extLst>
          </p:cNvPr>
          <p:cNvSpPr txBox="1">
            <a:spLocks/>
          </p:cNvSpPr>
          <p:nvPr/>
        </p:nvSpPr>
        <p:spPr>
          <a:xfrm>
            <a:off x="889552" y="2064842"/>
            <a:ext cx="7772399" cy="838200"/>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AngsanaUPC" panose="02020603050405020304" pitchFamily="18" charset="-34"/>
              </a:defRPr>
            </a:lvl1pPr>
          </a:lstStyle>
          <a:p>
            <a:pPr algn="l"/>
            <a:r>
              <a:rPr lang="en-US" sz="2400" i="1" dirty="0" smtClean="0">
                <a:solidFill>
                  <a:schemeClr val="accent1">
                    <a:lumMod val="75000"/>
                  </a:schemeClr>
                </a:solidFill>
                <a:latin typeface="Rockwell" panose="02060603020205020403" pitchFamily="18" charset="77"/>
              </a:rPr>
              <a:t>How satisfied are you about how the district handled the pandemic?</a:t>
            </a:r>
            <a:endParaRPr lang="en-US" sz="2400" i="1" dirty="0">
              <a:solidFill>
                <a:schemeClr val="accent1">
                  <a:lumMod val="75000"/>
                </a:schemeClr>
              </a:solidFill>
              <a:latin typeface="Rockwell" panose="02060603020205020403" pitchFamily="18" charset="77"/>
            </a:endParaRPr>
          </a:p>
        </p:txBody>
      </p:sp>
      <p:sp>
        <p:nvSpPr>
          <p:cNvPr id="3" name="Rectangle 2"/>
          <p:cNvSpPr/>
          <p:nvPr/>
        </p:nvSpPr>
        <p:spPr>
          <a:xfrm>
            <a:off x="914400" y="2971800"/>
            <a:ext cx="3978690" cy="1938992"/>
          </a:xfrm>
          <a:prstGeom prst="rect">
            <a:avLst/>
          </a:prstGeom>
          <a:noFill/>
        </p:spPr>
        <p:txBody>
          <a:bodyPr wrap="square" lIns="91440" tIns="45720" rIns="91440" bIns="45720">
            <a:spAutoFit/>
          </a:bodyPr>
          <a:lstStyle/>
          <a:p>
            <a:pPr marL="571500" indent="-571500">
              <a:buFont typeface="Wingdings" panose="05000000000000000000" pitchFamily="2" charset="2"/>
              <a:buChar char="q"/>
            </a:pPr>
            <a:r>
              <a:rPr lang="en-US" sz="2400" dirty="0" smtClean="0">
                <a:ln w="12700">
                  <a:solidFill>
                    <a:schemeClr val="accent1"/>
                  </a:solidFill>
                  <a:prstDash val="solid"/>
                </a:ln>
                <a:solidFill>
                  <a:schemeClr val="accent1">
                    <a:lumMod val="75000"/>
                  </a:schemeClr>
                </a:solidFill>
                <a:latin typeface="Rockwell" panose="02060603020205020403" pitchFamily="18" charset="0"/>
              </a:rPr>
              <a:t>Very Satisfied</a:t>
            </a:r>
          </a:p>
          <a:p>
            <a:pPr marL="571500" indent="-571500">
              <a:buFont typeface="Wingdings" panose="05000000000000000000" pitchFamily="2" charset="2"/>
              <a:buChar char="q"/>
            </a:pPr>
            <a:r>
              <a:rPr lang="en-US" sz="2400" dirty="0" smtClean="0">
                <a:ln w="12700">
                  <a:solidFill>
                    <a:schemeClr val="accent1"/>
                  </a:solidFill>
                  <a:prstDash val="solid"/>
                </a:ln>
                <a:solidFill>
                  <a:schemeClr val="accent1">
                    <a:lumMod val="75000"/>
                  </a:schemeClr>
                </a:solidFill>
                <a:latin typeface="Rockwell" panose="02060603020205020403" pitchFamily="18" charset="0"/>
              </a:rPr>
              <a:t>Somewhat Satisfied</a:t>
            </a:r>
          </a:p>
          <a:p>
            <a:pPr marL="571500" indent="-571500">
              <a:buFont typeface="Wingdings" panose="05000000000000000000" pitchFamily="2" charset="2"/>
              <a:buChar char="q"/>
            </a:pPr>
            <a:r>
              <a:rPr lang="en-US" sz="2400" dirty="0" smtClean="0">
                <a:ln w="12700">
                  <a:solidFill>
                    <a:schemeClr val="accent1"/>
                  </a:solidFill>
                  <a:prstDash val="solid"/>
                </a:ln>
                <a:solidFill>
                  <a:schemeClr val="accent1">
                    <a:lumMod val="75000"/>
                  </a:schemeClr>
                </a:solidFill>
                <a:latin typeface="Rockwell" panose="02060603020205020403" pitchFamily="18" charset="0"/>
              </a:rPr>
              <a:t>Neutral</a:t>
            </a:r>
          </a:p>
          <a:p>
            <a:pPr marL="571500" indent="-571500">
              <a:buFont typeface="Wingdings" panose="05000000000000000000" pitchFamily="2" charset="2"/>
              <a:buChar char="q"/>
            </a:pPr>
            <a:r>
              <a:rPr lang="en-US" sz="2400" dirty="0" smtClean="0">
                <a:ln w="12700">
                  <a:solidFill>
                    <a:schemeClr val="accent1"/>
                  </a:solidFill>
                  <a:prstDash val="solid"/>
                </a:ln>
                <a:solidFill>
                  <a:schemeClr val="accent1">
                    <a:lumMod val="75000"/>
                  </a:schemeClr>
                </a:solidFill>
                <a:latin typeface="Rockwell" panose="02060603020205020403" pitchFamily="18" charset="0"/>
              </a:rPr>
              <a:t>Somewhat Dissatisfied</a:t>
            </a:r>
          </a:p>
          <a:p>
            <a:pPr marL="571500" indent="-571500">
              <a:buFont typeface="Wingdings" panose="05000000000000000000" pitchFamily="2" charset="2"/>
              <a:buChar char="q"/>
            </a:pPr>
            <a:r>
              <a:rPr lang="en-US" sz="2400" dirty="0" smtClean="0">
                <a:ln w="12700">
                  <a:solidFill>
                    <a:schemeClr val="accent1"/>
                  </a:solidFill>
                  <a:prstDash val="solid"/>
                </a:ln>
                <a:solidFill>
                  <a:schemeClr val="accent1">
                    <a:lumMod val="75000"/>
                  </a:schemeClr>
                </a:solidFill>
                <a:latin typeface="Rockwell" panose="02060603020205020403" pitchFamily="18" charset="0"/>
              </a:rPr>
              <a:t>Very Dissatisfied</a:t>
            </a:r>
            <a:endParaRPr lang="en-US" sz="2400" dirty="0">
              <a:ln w="12700">
                <a:solidFill>
                  <a:schemeClr val="accent1"/>
                </a:solidFill>
                <a:prstDash val="solid"/>
              </a:ln>
              <a:solidFill>
                <a:schemeClr val="accent1">
                  <a:lumMod val="75000"/>
                </a:schemeClr>
              </a:solidFill>
              <a:latin typeface="Rockwell" panose="02060603020205020403"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089" t="15943" r="18115" b="18009"/>
          <a:stretch/>
        </p:blipFill>
        <p:spPr>
          <a:xfrm>
            <a:off x="4893090" y="3102114"/>
            <a:ext cx="3260310" cy="1477328"/>
          </a:xfrm>
          <a:prstGeom prst="rect">
            <a:avLst/>
          </a:prstGeom>
        </p:spPr>
      </p:pic>
      <p:sp>
        <p:nvSpPr>
          <p:cNvPr id="4" name="TextBox 3"/>
          <p:cNvSpPr txBox="1"/>
          <p:nvPr/>
        </p:nvSpPr>
        <p:spPr>
          <a:xfrm>
            <a:off x="990600" y="5083314"/>
            <a:ext cx="6781800" cy="707886"/>
          </a:xfrm>
          <a:prstGeom prst="rect">
            <a:avLst/>
          </a:prstGeom>
          <a:noFill/>
        </p:spPr>
        <p:txBody>
          <a:bodyPr wrap="square" rtlCol="0">
            <a:spAutoFit/>
          </a:bodyPr>
          <a:lstStyle/>
          <a:p>
            <a:r>
              <a:rPr lang="en-US" sz="2000" dirty="0" smtClean="0">
                <a:solidFill>
                  <a:schemeClr val="tx2">
                    <a:lumMod val="90000"/>
                    <a:lumOff val="10000"/>
                  </a:schemeClr>
                </a:solidFill>
                <a:latin typeface="Rockwell" panose="02060603020205020403" pitchFamily="18" charset="0"/>
              </a:rPr>
              <a:t>What did the district do well?</a:t>
            </a:r>
          </a:p>
          <a:p>
            <a:r>
              <a:rPr lang="en-US" sz="2000" dirty="0" smtClean="0">
                <a:solidFill>
                  <a:schemeClr val="tx2">
                    <a:lumMod val="90000"/>
                    <a:lumOff val="10000"/>
                  </a:schemeClr>
                </a:solidFill>
                <a:latin typeface="Rockwell" panose="02060603020205020403" pitchFamily="18" charset="0"/>
              </a:rPr>
              <a:t>What could have been done better/differently?</a:t>
            </a:r>
            <a:endParaRPr lang="en-US" sz="2000" dirty="0">
              <a:solidFill>
                <a:schemeClr val="tx2">
                  <a:lumMod val="90000"/>
                  <a:lumOff val="10000"/>
                </a:schemeClr>
              </a:solidFill>
              <a:latin typeface="Rockwell" panose="02060603020205020403" pitchFamily="18" charset="0"/>
            </a:endParaRPr>
          </a:p>
        </p:txBody>
      </p:sp>
    </p:spTree>
    <p:extLst>
      <p:ext uri="{BB962C8B-B14F-4D97-AF65-F5344CB8AC3E}">
        <p14:creationId xmlns:p14="http://schemas.microsoft.com/office/powerpoint/2010/main" val="333476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AF50DC-FC0C-8149-9480-768E6C1E8BE9}"/>
              </a:ext>
            </a:extLst>
          </p:cNvPr>
          <p:cNvPicPr>
            <a:picLocks noChangeAspect="1"/>
          </p:cNvPicPr>
          <p:nvPr/>
        </p:nvPicPr>
        <p:blipFill>
          <a:blip r:embed="rId3"/>
          <a:stretch>
            <a:fillRect/>
          </a:stretch>
        </p:blipFill>
        <p:spPr>
          <a:xfrm>
            <a:off x="2743200" y="2254526"/>
            <a:ext cx="3496736" cy="3828530"/>
          </a:xfrm>
          <a:prstGeom prst="rect">
            <a:avLst/>
          </a:prstGeom>
        </p:spPr>
      </p:pic>
      <p:sp>
        <p:nvSpPr>
          <p:cNvPr id="2" name="Title 1"/>
          <p:cNvSpPr>
            <a:spLocks noGrp="1"/>
          </p:cNvSpPr>
          <p:nvPr>
            <p:ph type="ctrTitle"/>
          </p:nvPr>
        </p:nvSpPr>
        <p:spPr>
          <a:xfrm>
            <a:off x="685800" y="571500"/>
            <a:ext cx="7696200" cy="838200"/>
          </a:xfrm>
        </p:spPr>
        <p:txBody>
          <a:bodyPr/>
          <a:lstStyle/>
          <a:p>
            <a:r>
              <a:rPr lang="en-US" b="1" dirty="0" smtClean="0">
                <a:solidFill>
                  <a:schemeClr val="accent1">
                    <a:lumMod val="75000"/>
                  </a:schemeClr>
                </a:solidFill>
                <a:latin typeface="Rockwell" panose="02060603020205020403" pitchFamily="18" charset="77"/>
              </a:rPr>
              <a:t>Let’s Celebrate</a:t>
            </a:r>
            <a:endParaRPr lang="en-US" b="1" dirty="0">
              <a:solidFill>
                <a:schemeClr val="accent1">
                  <a:lumMod val="75000"/>
                </a:schemeClr>
              </a:solidFill>
              <a:latin typeface="Rockwell" panose="02060603020205020403" pitchFamily="18" charset="77"/>
            </a:endParaRPr>
          </a:p>
        </p:txBody>
      </p:sp>
      <p:sp>
        <p:nvSpPr>
          <p:cNvPr id="8" name="Title 1">
            <a:extLst>
              <a:ext uri="{FF2B5EF4-FFF2-40B4-BE49-F238E27FC236}">
                <a16:creationId xmlns:a16="http://schemas.microsoft.com/office/drawing/2014/main" id="{CB01DCA9-4F89-C64E-A7E8-195ADFF18055}"/>
              </a:ext>
            </a:extLst>
          </p:cNvPr>
          <p:cNvSpPr txBox="1">
            <a:spLocks/>
          </p:cNvSpPr>
          <p:nvPr/>
        </p:nvSpPr>
        <p:spPr>
          <a:xfrm>
            <a:off x="0" y="1396448"/>
            <a:ext cx="9144000" cy="838200"/>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AngsanaUPC" panose="02020603050405020304" pitchFamily="18" charset="-34"/>
              </a:defRPr>
            </a:lvl1pPr>
          </a:lstStyle>
          <a:p>
            <a:r>
              <a:rPr lang="en-US" sz="4000" b="1" dirty="0">
                <a:solidFill>
                  <a:srgbClr val="93B944"/>
                </a:solidFill>
                <a:latin typeface="Rockwell" panose="02060603020205020403" pitchFamily="18" charset="77"/>
              </a:rPr>
              <a:t>What are we most proud of?</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88450">
            <a:off x="3007742" y="2674237"/>
            <a:ext cx="546409" cy="4183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96673">
            <a:off x="5011236" y="3265947"/>
            <a:ext cx="546409" cy="418345"/>
          </a:xfrm>
          <a:prstGeom prst="rect">
            <a:avLst/>
          </a:prstGeom>
        </p:spPr>
      </p:pic>
    </p:spTree>
    <p:extLst>
      <p:ext uri="{BB962C8B-B14F-4D97-AF65-F5344CB8AC3E}">
        <p14:creationId xmlns:p14="http://schemas.microsoft.com/office/powerpoint/2010/main" val="320308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1524000" y="-26096"/>
            <a:ext cx="5988050" cy="6369050"/>
          </a:xfrm>
          <a:prstGeom prst="rect">
            <a:avLst/>
          </a:prstGeom>
        </p:spPr>
      </p:pic>
    </p:spTree>
    <p:extLst>
      <p:ext uri="{BB962C8B-B14F-4D97-AF65-F5344CB8AC3E}">
        <p14:creationId xmlns:p14="http://schemas.microsoft.com/office/powerpoint/2010/main" val="42456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17B6-8403-CB47-8177-AC0BD55100D2}"/>
              </a:ext>
            </a:extLst>
          </p:cNvPr>
          <p:cNvSpPr txBox="1">
            <a:spLocks/>
          </p:cNvSpPr>
          <p:nvPr/>
        </p:nvSpPr>
        <p:spPr>
          <a:xfrm>
            <a:off x="4038600" y="1562586"/>
            <a:ext cx="4495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latin typeface="Rockwell" panose="02060603020205020403" pitchFamily="18" charset="77"/>
              </a:rPr>
              <a:t>Opportunities</a:t>
            </a:r>
            <a:endParaRPr lang="en-US" b="1" dirty="0">
              <a:solidFill>
                <a:schemeClr val="accent1">
                  <a:lumMod val="75000"/>
                </a:schemeClr>
              </a:solidFill>
              <a:latin typeface="Rockwell" panose="02060603020205020403" pitchFamily="18" charset="77"/>
            </a:endParaRPr>
          </a:p>
        </p:txBody>
      </p:sp>
      <p:sp>
        <p:nvSpPr>
          <p:cNvPr id="3" name="Title 1">
            <a:extLst>
              <a:ext uri="{FF2B5EF4-FFF2-40B4-BE49-F238E27FC236}">
                <a16:creationId xmlns:a16="http://schemas.microsoft.com/office/drawing/2014/main" id="{9F7E4A35-6D1B-FD4F-9430-14F135842521}"/>
              </a:ext>
            </a:extLst>
          </p:cNvPr>
          <p:cNvSpPr txBox="1">
            <a:spLocks/>
          </p:cNvSpPr>
          <p:nvPr/>
        </p:nvSpPr>
        <p:spPr>
          <a:xfrm>
            <a:off x="4267200" y="2629872"/>
            <a:ext cx="4572000" cy="1332528"/>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AngsanaUPC" panose="02020603050405020304" pitchFamily="18" charset="-34"/>
              </a:defRPr>
            </a:lvl1pPr>
          </a:lstStyle>
          <a:p>
            <a:pPr algn="l"/>
            <a:r>
              <a:rPr lang="en-US" sz="3600" b="1" dirty="0">
                <a:solidFill>
                  <a:srgbClr val="93B944"/>
                </a:solidFill>
                <a:latin typeface="Rockwell" panose="02060603020205020403" pitchFamily="18" charset="77"/>
              </a:rPr>
              <a:t>What </a:t>
            </a:r>
            <a:r>
              <a:rPr lang="en-US" sz="3600" b="1" dirty="0" smtClean="0">
                <a:solidFill>
                  <a:srgbClr val="93B944"/>
                </a:solidFill>
                <a:latin typeface="Rockwell" panose="02060603020205020403" pitchFamily="18" charset="77"/>
              </a:rPr>
              <a:t>things still need our </a:t>
            </a:r>
            <a:r>
              <a:rPr lang="en-US" sz="3600" b="1" dirty="0">
                <a:solidFill>
                  <a:srgbClr val="93B944"/>
                </a:solidFill>
                <a:latin typeface="Rockwell" panose="02060603020205020403" pitchFamily="18" charset="77"/>
              </a:rPr>
              <a:t>attention?</a:t>
            </a:r>
          </a:p>
        </p:txBody>
      </p:sp>
      <p:pic>
        <p:nvPicPr>
          <p:cNvPr id="5" name="Picture 4">
            <a:extLst>
              <a:ext uri="{FF2B5EF4-FFF2-40B4-BE49-F238E27FC236}">
                <a16:creationId xmlns:a16="http://schemas.microsoft.com/office/drawing/2014/main" id="{A9B1D4A2-48F4-8E4E-B1E3-76C3591019F7}"/>
              </a:ext>
            </a:extLst>
          </p:cNvPr>
          <p:cNvPicPr>
            <a:picLocks noChangeAspect="1"/>
          </p:cNvPicPr>
          <p:nvPr/>
        </p:nvPicPr>
        <p:blipFill rotWithShape="1">
          <a:blip r:embed="rId2"/>
          <a:srcRect l="124" b="11111"/>
          <a:stretch/>
        </p:blipFill>
        <p:spPr>
          <a:xfrm>
            <a:off x="685800" y="1219200"/>
            <a:ext cx="3505200" cy="2992651"/>
          </a:xfrm>
          <a:prstGeom prst="rect">
            <a:avLst/>
          </a:prstGeom>
        </p:spPr>
      </p:pic>
    </p:spTree>
    <p:extLst>
      <p:ext uri="{BB962C8B-B14F-4D97-AF65-F5344CB8AC3E}">
        <p14:creationId xmlns:p14="http://schemas.microsoft.com/office/powerpoint/2010/main" val="215403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A2FF-7330-5246-B907-45A11F8D327E}"/>
              </a:ext>
            </a:extLst>
          </p:cNvPr>
          <p:cNvSpPr txBox="1">
            <a:spLocks/>
          </p:cNvSpPr>
          <p:nvPr/>
        </p:nvSpPr>
        <p:spPr>
          <a:xfrm>
            <a:off x="4419600" y="1752600"/>
            <a:ext cx="41148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75000"/>
                  </a:schemeClr>
                </a:solidFill>
                <a:latin typeface="Rockwell" panose="02060603020205020403" pitchFamily="18" charset="77"/>
              </a:rPr>
              <a:t>Barriers </a:t>
            </a:r>
          </a:p>
        </p:txBody>
      </p:sp>
      <p:pic>
        <p:nvPicPr>
          <p:cNvPr id="3" name="Picture 2">
            <a:extLst>
              <a:ext uri="{FF2B5EF4-FFF2-40B4-BE49-F238E27FC236}">
                <a16:creationId xmlns:a16="http://schemas.microsoft.com/office/drawing/2014/main" id="{7A4803A6-4379-A141-A770-3EC1B9BD7246}"/>
              </a:ext>
            </a:extLst>
          </p:cNvPr>
          <p:cNvPicPr>
            <a:picLocks noChangeAspect="1"/>
          </p:cNvPicPr>
          <p:nvPr/>
        </p:nvPicPr>
        <p:blipFill>
          <a:blip r:embed="rId2"/>
          <a:stretch>
            <a:fillRect/>
          </a:stretch>
        </p:blipFill>
        <p:spPr>
          <a:xfrm>
            <a:off x="762000" y="1485900"/>
            <a:ext cx="3276600" cy="3276600"/>
          </a:xfrm>
          <a:prstGeom prst="rect">
            <a:avLst/>
          </a:prstGeom>
        </p:spPr>
      </p:pic>
      <p:sp>
        <p:nvSpPr>
          <p:cNvPr id="4" name="TextBox 3"/>
          <p:cNvSpPr txBox="1"/>
          <p:nvPr/>
        </p:nvSpPr>
        <p:spPr>
          <a:xfrm>
            <a:off x="4419600" y="2895600"/>
            <a:ext cx="4114800" cy="1200329"/>
          </a:xfrm>
          <a:prstGeom prst="rect">
            <a:avLst/>
          </a:prstGeom>
          <a:noFill/>
        </p:spPr>
        <p:txBody>
          <a:bodyPr wrap="square" rtlCol="0">
            <a:spAutoFit/>
          </a:bodyPr>
          <a:lstStyle/>
          <a:p>
            <a:r>
              <a:rPr lang="en-US" sz="3600" b="1" dirty="0" smtClean="0">
                <a:solidFill>
                  <a:srgbClr val="93B944"/>
                </a:solidFill>
                <a:latin typeface="Rockwell" panose="02060603020205020403" pitchFamily="18" charset="0"/>
              </a:rPr>
              <a:t>What limits our Improvement?</a:t>
            </a:r>
            <a:endParaRPr lang="en-US" sz="3600" b="1" dirty="0">
              <a:solidFill>
                <a:srgbClr val="93B944"/>
              </a:solidFill>
              <a:latin typeface="Rockwell" panose="02060603020205020403" pitchFamily="18" charset="0"/>
            </a:endParaRPr>
          </a:p>
        </p:txBody>
      </p:sp>
    </p:spTree>
    <p:extLst>
      <p:ext uri="{BB962C8B-B14F-4D97-AF65-F5344CB8AC3E}">
        <p14:creationId xmlns:p14="http://schemas.microsoft.com/office/powerpoint/2010/main" val="360909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84D3-8655-3542-9787-D620F79DCE12}"/>
              </a:ext>
            </a:extLst>
          </p:cNvPr>
          <p:cNvPicPr>
            <a:picLocks noChangeAspect="1"/>
          </p:cNvPicPr>
          <p:nvPr/>
        </p:nvPicPr>
        <p:blipFill>
          <a:blip r:embed="rId2"/>
          <a:stretch>
            <a:fillRect/>
          </a:stretch>
        </p:blipFill>
        <p:spPr>
          <a:xfrm>
            <a:off x="457200" y="344019"/>
            <a:ext cx="8135937" cy="5865161"/>
          </a:xfrm>
          <a:prstGeom prst="rect">
            <a:avLst/>
          </a:prstGeom>
        </p:spPr>
      </p:pic>
      <p:sp>
        <p:nvSpPr>
          <p:cNvPr id="2" name="Title 1">
            <a:extLst>
              <a:ext uri="{FF2B5EF4-FFF2-40B4-BE49-F238E27FC236}">
                <a16:creationId xmlns:a16="http://schemas.microsoft.com/office/drawing/2014/main" id="{F13CAB86-AD34-5144-8B14-DC6FB0613964}"/>
              </a:ext>
            </a:extLst>
          </p:cNvPr>
          <p:cNvSpPr txBox="1">
            <a:spLocks/>
          </p:cNvSpPr>
          <p:nvPr/>
        </p:nvSpPr>
        <p:spPr>
          <a:xfrm>
            <a:off x="4091609" y="1600200"/>
            <a:ext cx="5029200" cy="9906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75000"/>
                  </a:schemeClr>
                </a:solidFill>
                <a:latin typeface="Rockwell" panose="02060603020205020403" pitchFamily="18" charset="77"/>
              </a:rPr>
              <a:t>District Vision</a:t>
            </a:r>
            <a:endParaRPr lang="en-US" b="1" dirty="0">
              <a:solidFill>
                <a:schemeClr val="accent1">
                  <a:lumMod val="75000"/>
                </a:schemeClr>
              </a:solidFill>
              <a:latin typeface="Rockwell" panose="02060603020205020403" pitchFamily="18" charset="77"/>
            </a:endParaRPr>
          </a:p>
        </p:txBody>
      </p:sp>
      <p:sp>
        <p:nvSpPr>
          <p:cNvPr id="3" name="Title 1">
            <a:extLst>
              <a:ext uri="{FF2B5EF4-FFF2-40B4-BE49-F238E27FC236}">
                <a16:creationId xmlns:a16="http://schemas.microsoft.com/office/drawing/2014/main" id="{7CCE1033-F5BD-894F-A946-F2E7E6F2EADE}"/>
              </a:ext>
            </a:extLst>
          </p:cNvPr>
          <p:cNvSpPr txBox="1">
            <a:spLocks/>
          </p:cNvSpPr>
          <p:nvPr/>
        </p:nvSpPr>
        <p:spPr>
          <a:xfrm>
            <a:off x="4091609" y="2438399"/>
            <a:ext cx="4214191" cy="1676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93B944"/>
                </a:solidFill>
                <a:latin typeface="Rockwell" panose="02060603020205020403" pitchFamily="18" charset="77"/>
              </a:rPr>
              <a:t>What do we want our district to be known for in 5, 10, 15 years?</a:t>
            </a:r>
          </a:p>
        </p:txBody>
      </p:sp>
    </p:spTree>
    <p:extLst>
      <p:ext uri="{BB962C8B-B14F-4D97-AF65-F5344CB8AC3E}">
        <p14:creationId xmlns:p14="http://schemas.microsoft.com/office/powerpoint/2010/main" val="306987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shopify.com/s/files/1/0741/5723/products/e1e75d3d2995138bab3079823394d370_large_6386ec21-b87d-42ba-a0bf-4bcb1772b498_large.jpeg?v=14211705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65072" y="-598272"/>
            <a:ext cx="5754092" cy="7560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31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3505200"/>
            <a:ext cx="4076700" cy="2246769"/>
          </a:xfrm>
          <a:prstGeom prst="rect">
            <a:avLst/>
          </a:prstGeom>
        </p:spPr>
        <p:txBody>
          <a:bodyPr wrap="square">
            <a:spAutoFit/>
          </a:bodyPr>
          <a:lstStyle/>
          <a:p>
            <a:pPr algn="ctr"/>
            <a:r>
              <a:rPr lang="en-US" sz="2800" b="1" i="1" dirty="0">
                <a:solidFill>
                  <a:srgbClr val="93B944"/>
                </a:solidFill>
                <a:latin typeface="Rockwell" panose="02060603020205020403" pitchFamily="18" charset="77"/>
              </a:rPr>
              <a:t>Debbie Stair</a:t>
            </a:r>
          </a:p>
          <a:p>
            <a:pPr algn="ctr"/>
            <a:endParaRPr lang="en-US" sz="600" b="1" i="1" dirty="0">
              <a:latin typeface="Rockwell" panose="02060603020205020403" pitchFamily="18" charset="77"/>
            </a:endParaRPr>
          </a:p>
          <a:p>
            <a:pPr algn="ctr">
              <a:spcAft>
                <a:spcPts val="600"/>
              </a:spcAft>
            </a:pPr>
            <a:r>
              <a:rPr lang="en-US" sz="2400" i="1" dirty="0">
                <a:latin typeface="Rockwell" panose="02060603020205020403" pitchFamily="18" charset="77"/>
              </a:rPr>
              <a:t>Assistant Director of Leadership Development</a:t>
            </a:r>
          </a:p>
          <a:p>
            <a:pPr algn="ctr">
              <a:spcAft>
                <a:spcPts val="600"/>
              </a:spcAft>
            </a:pPr>
            <a:r>
              <a:rPr lang="en-US" sz="2400" dirty="0" err="1">
                <a:latin typeface="Rockwell" panose="02060603020205020403" pitchFamily="18" charset="77"/>
                <a:hlinkClick r:id="rId2">
                  <a:extLst>
                    <a:ext uri="{A12FA001-AC4F-418D-AE19-62706E023703}">
                      <ahyp:hlinkClr xmlns:ahyp="http://schemas.microsoft.com/office/drawing/2018/hyperlinkcolor" xmlns="" val="tx"/>
                    </a:ext>
                  </a:extLst>
                </a:hlinkClick>
              </a:rPr>
              <a:t>dstair@masb.org</a:t>
            </a:r>
            <a:endParaRPr lang="en-US" sz="2400" dirty="0">
              <a:latin typeface="Rockwell" panose="02060603020205020403" pitchFamily="18" charset="77"/>
            </a:endParaRPr>
          </a:p>
          <a:p>
            <a:pPr algn="ctr">
              <a:spcAft>
                <a:spcPts val="600"/>
              </a:spcAft>
            </a:pPr>
            <a:r>
              <a:rPr lang="en-US" sz="2400" i="1" dirty="0">
                <a:latin typeface="Rockwell" panose="02060603020205020403" pitchFamily="18" charset="77"/>
              </a:rPr>
              <a:t>517.327.5904</a:t>
            </a:r>
            <a:endParaRPr lang="en-US" sz="2000" i="1" dirty="0">
              <a:latin typeface="Rockwell" panose="02060603020205020403" pitchFamily="18" charset="77"/>
            </a:endParaRPr>
          </a:p>
        </p:txBody>
      </p:sp>
      <p:pic>
        <p:nvPicPr>
          <p:cNvPr id="4" name="Picture 3">
            <a:extLst>
              <a:ext uri="{FF2B5EF4-FFF2-40B4-BE49-F238E27FC236}">
                <a16:creationId xmlns:a16="http://schemas.microsoft.com/office/drawing/2014/main" id="{25891A51-FA66-A04A-BBB9-BF8122F97D26}"/>
              </a:ext>
            </a:extLst>
          </p:cNvPr>
          <p:cNvPicPr>
            <a:picLocks noChangeAspect="1"/>
          </p:cNvPicPr>
          <p:nvPr/>
        </p:nvPicPr>
        <p:blipFill>
          <a:blip r:embed="rId3"/>
          <a:stretch>
            <a:fillRect/>
          </a:stretch>
        </p:blipFill>
        <p:spPr>
          <a:xfrm>
            <a:off x="2971800" y="838536"/>
            <a:ext cx="3124200" cy="3124200"/>
          </a:xfrm>
          <a:prstGeom prst="rect">
            <a:avLst/>
          </a:prstGeom>
        </p:spPr>
      </p:pic>
      <p:sp>
        <p:nvSpPr>
          <p:cNvPr id="2" name="Rectangle 1"/>
          <p:cNvSpPr/>
          <p:nvPr/>
        </p:nvSpPr>
        <p:spPr>
          <a:xfrm>
            <a:off x="5029200" y="4377994"/>
            <a:ext cx="3657600" cy="1615827"/>
          </a:xfrm>
          <a:prstGeom prst="rect">
            <a:avLst/>
          </a:prstGeom>
        </p:spPr>
        <p:txBody>
          <a:bodyPr wrap="square">
            <a:spAutoFit/>
          </a:bodyPr>
          <a:lstStyle/>
          <a:p>
            <a:pPr algn="ctr"/>
            <a:r>
              <a:rPr lang="en-US" sz="2400" b="1" i="1" dirty="0" smtClean="0">
                <a:solidFill>
                  <a:srgbClr val="93B944"/>
                </a:solidFill>
                <a:latin typeface="Rockwell" panose="02060603020205020403" pitchFamily="18" charset="77"/>
              </a:rPr>
              <a:t>Yvonne Caamal Canul</a:t>
            </a:r>
            <a:endParaRPr lang="en-US" sz="2400" b="1" i="1" dirty="0">
              <a:solidFill>
                <a:srgbClr val="93B944"/>
              </a:solidFill>
              <a:latin typeface="Rockwell" panose="02060603020205020403" pitchFamily="18" charset="77"/>
            </a:endParaRPr>
          </a:p>
          <a:p>
            <a:pPr algn="ctr"/>
            <a:endParaRPr lang="en-US" sz="500" b="1" i="1" dirty="0">
              <a:latin typeface="Rockwell" panose="02060603020205020403" pitchFamily="18" charset="77"/>
            </a:endParaRPr>
          </a:p>
          <a:p>
            <a:pPr algn="ctr">
              <a:spcAft>
                <a:spcPts val="600"/>
              </a:spcAft>
            </a:pPr>
            <a:r>
              <a:rPr lang="en-US" sz="2000" i="1" dirty="0" smtClean="0">
                <a:latin typeface="Rockwell" panose="02060603020205020403" pitchFamily="18" charset="77"/>
              </a:rPr>
              <a:t>Consultant</a:t>
            </a:r>
            <a:endParaRPr lang="en-US" sz="2000" i="1" dirty="0">
              <a:latin typeface="Rockwell" panose="02060603020205020403" pitchFamily="18" charset="77"/>
            </a:endParaRPr>
          </a:p>
          <a:p>
            <a:pPr algn="ctr">
              <a:spcAft>
                <a:spcPts val="600"/>
              </a:spcAft>
            </a:pPr>
            <a:r>
              <a:rPr lang="en-US" sz="2000" dirty="0" smtClean="0">
                <a:latin typeface="Rockwell" panose="02060603020205020403" pitchFamily="18" charset="77"/>
                <a:hlinkClick r:id="rId2"/>
              </a:rPr>
              <a:t>ycaamalcanul@aol.com</a:t>
            </a:r>
            <a:r>
              <a:rPr lang="en-US" sz="2000" dirty="0" smtClean="0">
                <a:latin typeface="Rockwell" panose="02060603020205020403" pitchFamily="18" charset="77"/>
              </a:rPr>
              <a:t> </a:t>
            </a:r>
            <a:endParaRPr lang="en-US" sz="2000" dirty="0">
              <a:latin typeface="Rockwell" panose="02060603020205020403" pitchFamily="18" charset="77"/>
            </a:endParaRPr>
          </a:p>
          <a:p>
            <a:pPr algn="ctr">
              <a:spcAft>
                <a:spcPts val="600"/>
              </a:spcAft>
            </a:pPr>
            <a:r>
              <a:rPr lang="en-US" sz="2000" i="1" dirty="0">
                <a:latin typeface="Rockwell" panose="02060603020205020403" pitchFamily="18" charset="77"/>
              </a:rPr>
              <a:t>517.327.5904</a:t>
            </a:r>
          </a:p>
        </p:txBody>
      </p:sp>
    </p:spTree>
    <p:extLst>
      <p:ext uri="{BB962C8B-B14F-4D97-AF65-F5344CB8AC3E}">
        <p14:creationId xmlns:p14="http://schemas.microsoft.com/office/powerpoint/2010/main" val="123496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4419600" cy="4075854"/>
          </a:xfrm>
          <a:prstGeom prst="rect">
            <a:avLst/>
          </a:prstGeom>
        </p:spPr>
      </p:pic>
      <p:sp>
        <p:nvSpPr>
          <p:cNvPr id="2" name="TextBox 1"/>
          <p:cNvSpPr txBox="1"/>
          <p:nvPr/>
        </p:nvSpPr>
        <p:spPr>
          <a:xfrm>
            <a:off x="4495800" y="2057400"/>
            <a:ext cx="4572000" cy="2677656"/>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smtClean="0">
                <a:solidFill>
                  <a:schemeClr val="accent1">
                    <a:lumMod val="50000"/>
                  </a:schemeClr>
                </a:solidFill>
                <a:latin typeface="Ink Free" panose="03080402000500000000" pitchFamily="66" charset="0"/>
                <a:ea typeface="Verdana" panose="020B0604030504040204" pitchFamily="34" charset="0"/>
              </a:rPr>
              <a:t>Be Engaged</a:t>
            </a:r>
          </a:p>
          <a:p>
            <a:pPr marL="285750" indent="-285750">
              <a:buFont typeface="Wingdings" panose="05000000000000000000" pitchFamily="2" charset="2"/>
              <a:buChar char="§"/>
            </a:pPr>
            <a:r>
              <a:rPr lang="en-US" sz="2400" b="1" dirty="0">
                <a:solidFill>
                  <a:schemeClr val="accent1">
                    <a:lumMod val="50000"/>
                  </a:schemeClr>
                </a:solidFill>
                <a:latin typeface="Ink Free" panose="03080402000500000000" pitchFamily="66" charset="0"/>
                <a:ea typeface="Verdana" panose="020B0604030504040204" pitchFamily="34" charset="0"/>
              </a:rPr>
              <a:t>Listen for </a:t>
            </a:r>
            <a:r>
              <a:rPr lang="en-US" sz="2400" b="1" dirty="0" smtClean="0">
                <a:solidFill>
                  <a:schemeClr val="accent1">
                    <a:lumMod val="50000"/>
                  </a:schemeClr>
                </a:solidFill>
                <a:latin typeface="Ink Free" panose="03080402000500000000" pitchFamily="66" charset="0"/>
                <a:ea typeface="Verdana" panose="020B0604030504040204" pitchFamily="34" charset="0"/>
              </a:rPr>
              <a:t>Understanding</a:t>
            </a:r>
          </a:p>
          <a:p>
            <a:pPr marL="285750" indent="-285750">
              <a:buFont typeface="Wingdings" panose="05000000000000000000" pitchFamily="2" charset="2"/>
              <a:buChar char="§"/>
            </a:pPr>
            <a:r>
              <a:rPr lang="en-US" sz="2400" b="1" dirty="0" smtClean="0">
                <a:solidFill>
                  <a:schemeClr val="accent1">
                    <a:lumMod val="50000"/>
                  </a:schemeClr>
                </a:solidFill>
                <a:latin typeface="Ink Free" panose="03080402000500000000" pitchFamily="66" charset="0"/>
                <a:ea typeface="Verdana" panose="020B0604030504040204" pitchFamily="34" charset="0"/>
              </a:rPr>
              <a:t>Respect Others’ Viewpoints</a:t>
            </a:r>
          </a:p>
          <a:p>
            <a:pPr marL="285750" indent="-285750">
              <a:buFont typeface="Wingdings" panose="05000000000000000000" pitchFamily="2" charset="2"/>
              <a:buChar char="§"/>
            </a:pPr>
            <a:r>
              <a:rPr lang="en-US" sz="2400" b="1" dirty="0" smtClean="0">
                <a:solidFill>
                  <a:schemeClr val="accent1">
                    <a:lumMod val="50000"/>
                  </a:schemeClr>
                </a:solidFill>
                <a:latin typeface="Ink Free" panose="03080402000500000000" pitchFamily="66" charset="0"/>
                <a:ea typeface="Verdana" panose="020B0604030504040204" pitchFamily="34" charset="0"/>
              </a:rPr>
              <a:t>PED’s Silenced</a:t>
            </a:r>
          </a:p>
          <a:p>
            <a:pPr marL="285750" indent="-285750">
              <a:buFont typeface="Wingdings" panose="05000000000000000000" pitchFamily="2" charset="2"/>
              <a:buChar char="§"/>
            </a:pPr>
            <a:r>
              <a:rPr lang="en-US" sz="2400" b="1" dirty="0">
                <a:solidFill>
                  <a:schemeClr val="accent1">
                    <a:lumMod val="50000"/>
                  </a:schemeClr>
                </a:solidFill>
                <a:latin typeface="Ink Free" panose="03080402000500000000" pitchFamily="66" charset="0"/>
                <a:ea typeface="Verdana" panose="020B0604030504040204" pitchFamily="34" charset="0"/>
              </a:rPr>
              <a:t>Respect </a:t>
            </a:r>
            <a:r>
              <a:rPr lang="en-US" sz="2400" b="1" dirty="0" smtClean="0">
                <a:solidFill>
                  <a:schemeClr val="accent1">
                    <a:lumMod val="50000"/>
                  </a:schemeClr>
                </a:solidFill>
                <a:latin typeface="Ink Free" panose="03080402000500000000" pitchFamily="66" charset="0"/>
                <a:ea typeface="Verdana" panose="020B0604030504040204" pitchFamily="34" charset="0"/>
              </a:rPr>
              <a:t>Airtime</a:t>
            </a:r>
          </a:p>
          <a:p>
            <a:pPr marL="285750" indent="-285750">
              <a:buFont typeface="Wingdings" panose="05000000000000000000" pitchFamily="2" charset="2"/>
              <a:buChar char="§"/>
            </a:pPr>
            <a:r>
              <a:rPr lang="en-US" sz="2400" b="1" dirty="0" smtClean="0">
                <a:solidFill>
                  <a:schemeClr val="accent1">
                    <a:lumMod val="50000"/>
                  </a:schemeClr>
                </a:solidFill>
                <a:latin typeface="Ink Free" panose="03080402000500000000" pitchFamily="66" charset="0"/>
                <a:ea typeface="Verdana" panose="020B0604030504040204" pitchFamily="34" charset="0"/>
              </a:rPr>
              <a:t>Others?</a:t>
            </a:r>
          </a:p>
          <a:p>
            <a:pPr marL="285750" indent="-285750">
              <a:buFont typeface="Wingdings" panose="05000000000000000000" pitchFamily="2" charset="2"/>
              <a:buChar char="§"/>
            </a:pPr>
            <a:endParaRPr lang="en-US" sz="2400" b="1" dirty="0">
              <a:solidFill>
                <a:schemeClr val="accent1">
                  <a:lumMod val="50000"/>
                </a:schemeClr>
              </a:solidFill>
              <a:latin typeface="Ink Free" panose="03080402000500000000" pitchFamily="66" charset="0"/>
              <a:ea typeface="Verdana" panose="020B0604030504040204" pitchFamily="34" charset="0"/>
            </a:endParaRPr>
          </a:p>
        </p:txBody>
      </p:sp>
      <p:sp>
        <p:nvSpPr>
          <p:cNvPr id="3" name="TextBox 2"/>
          <p:cNvSpPr txBox="1"/>
          <p:nvPr/>
        </p:nvSpPr>
        <p:spPr>
          <a:xfrm>
            <a:off x="952500" y="659202"/>
            <a:ext cx="7086600" cy="646331"/>
          </a:xfrm>
          <a:prstGeom prst="rect">
            <a:avLst/>
          </a:prstGeom>
          <a:noFill/>
        </p:spPr>
        <p:txBody>
          <a:bodyPr wrap="square" rtlCol="0">
            <a:spAutoFit/>
          </a:bodyPr>
          <a:lstStyle/>
          <a:p>
            <a:r>
              <a:rPr lang="en-US" sz="3600" b="1" dirty="0" smtClean="0">
                <a:solidFill>
                  <a:schemeClr val="accent1">
                    <a:lumMod val="75000"/>
                  </a:schemeClr>
                </a:solidFill>
                <a:latin typeface="Rockwell" panose="02060603020205020403" pitchFamily="18" charset="0"/>
              </a:rPr>
              <a:t>Before We Begin…</a:t>
            </a:r>
            <a:endParaRPr lang="en-US" sz="3600" b="1" dirty="0">
              <a:solidFill>
                <a:schemeClr val="accent1">
                  <a:lumMod val="75000"/>
                </a:schemeClr>
              </a:solidFill>
              <a:latin typeface="Rockwell" panose="02060603020205020403" pitchFamily="18" charset="0"/>
            </a:endParaRPr>
          </a:p>
        </p:txBody>
      </p:sp>
    </p:spTree>
    <p:extLst>
      <p:ext uri="{BB962C8B-B14F-4D97-AF65-F5344CB8AC3E}">
        <p14:creationId xmlns:p14="http://schemas.microsoft.com/office/powerpoint/2010/main" val="182188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33400"/>
            <a:ext cx="8229600" cy="792162"/>
          </a:xfrm>
        </p:spPr>
        <p:txBody>
          <a:bodyPr/>
          <a:lstStyle/>
          <a:p>
            <a:r>
              <a:rPr lang="en-US" b="1" dirty="0" smtClean="0">
                <a:solidFill>
                  <a:schemeClr val="accent1">
                    <a:lumMod val="75000"/>
                  </a:schemeClr>
                </a:solidFill>
                <a:latin typeface="Rockwell" panose="02060603020205020403" pitchFamily="18" charset="77"/>
              </a:rPr>
              <a:t>A Team is …</a:t>
            </a:r>
            <a:endParaRPr lang="en-US" b="1" dirty="0">
              <a:solidFill>
                <a:schemeClr val="accent1">
                  <a:lumMod val="75000"/>
                </a:schemeClr>
              </a:solidFill>
              <a:latin typeface="Rockwell" panose="02060603020205020403" pitchFamily="18" charset="77"/>
            </a:endParaRPr>
          </a:p>
        </p:txBody>
      </p:sp>
      <p:sp>
        <p:nvSpPr>
          <p:cNvPr id="2" name="Rectangle 1"/>
          <p:cNvSpPr/>
          <p:nvPr/>
        </p:nvSpPr>
        <p:spPr>
          <a:xfrm>
            <a:off x="1447800" y="1711096"/>
            <a:ext cx="6553200" cy="2246769"/>
          </a:xfrm>
          <a:prstGeom prst="rect">
            <a:avLst/>
          </a:prstGeom>
        </p:spPr>
        <p:txBody>
          <a:bodyPr wrap="square">
            <a:spAutoFit/>
          </a:bodyPr>
          <a:lstStyle/>
          <a:p>
            <a:r>
              <a:rPr lang="en-US" sz="2800" dirty="0">
                <a:solidFill>
                  <a:schemeClr val="accent1">
                    <a:lumMod val="75000"/>
                  </a:schemeClr>
                </a:solidFill>
                <a:latin typeface="Rockwell" panose="02060603020205020403" pitchFamily="18" charset="0"/>
              </a:rPr>
              <a:t>A group of people with different backgrounds, skills, personalities and styles with a </a:t>
            </a:r>
            <a:r>
              <a:rPr lang="en-US" sz="2800" i="1" dirty="0">
                <a:solidFill>
                  <a:schemeClr val="accent1">
                    <a:lumMod val="75000"/>
                  </a:schemeClr>
                </a:solidFill>
                <a:latin typeface="Rockwell" panose="02060603020205020403" pitchFamily="18" charset="0"/>
              </a:rPr>
              <a:t>common purpose</a:t>
            </a:r>
            <a:r>
              <a:rPr lang="en-US" sz="2800" dirty="0">
                <a:solidFill>
                  <a:schemeClr val="accent1">
                    <a:lumMod val="75000"/>
                  </a:schemeClr>
                </a:solidFill>
                <a:latin typeface="Rockwell" panose="02060603020205020403" pitchFamily="18" charset="0"/>
              </a:rPr>
              <a:t>, who are working together to achieve clearly identified goals.</a:t>
            </a:r>
          </a:p>
        </p:txBody>
      </p:sp>
      <p:sp>
        <p:nvSpPr>
          <p:cNvPr id="3" name="TextBox 2"/>
          <p:cNvSpPr txBox="1"/>
          <p:nvPr/>
        </p:nvSpPr>
        <p:spPr>
          <a:xfrm>
            <a:off x="1524000" y="4343400"/>
            <a:ext cx="6400800" cy="1569660"/>
          </a:xfrm>
          <a:prstGeom prst="rect">
            <a:avLst/>
          </a:prstGeom>
          <a:noFill/>
        </p:spPr>
        <p:txBody>
          <a:bodyPr wrap="square" rtlCol="0">
            <a:spAutoFit/>
          </a:bodyPr>
          <a:lstStyle/>
          <a:p>
            <a:r>
              <a:rPr lang="en-US" sz="2400" b="1" dirty="0" smtClean="0">
                <a:solidFill>
                  <a:schemeClr val="accent1">
                    <a:lumMod val="75000"/>
                  </a:schemeClr>
                </a:solidFill>
                <a:latin typeface="Ink Free" panose="03080402000500000000" pitchFamily="66" charset="0"/>
              </a:rPr>
              <a:t>“A </a:t>
            </a:r>
            <a:r>
              <a:rPr lang="en-US" sz="2400" b="1" dirty="0">
                <a:solidFill>
                  <a:schemeClr val="accent1">
                    <a:lumMod val="75000"/>
                  </a:schemeClr>
                </a:solidFill>
                <a:latin typeface="Ink Free" panose="03080402000500000000" pitchFamily="66" charset="0"/>
              </a:rPr>
              <a:t>Team </a:t>
            </a:r>
            <a:r>
              <a:rPr lang="en-US" sz="2400" b="1" dirty="0" smtClean="0">
                <a:solidFill>
                  <a:schemeClr val="accent1">
                    <a:lumMod val="75000"/>
                  </a:schemeClr>
                </a:solidFill>
                <a:latin typeface="Ink Free" panose="03080402000500000000" pitchFamily="66" charset="0"/>
              </a:rPr>
              <a:t>is </a:t>
            </a:r>
            <a:r>
              <a:rPr lang="en-US" sz="2400" b="1" dirty="0">
                <a:solidFill>
                  <a:schemeClr val="accent1">
                    <a:lumMod val="75000"/>
                  </a:schemeClr>
                </a:solidFill>
                <a:latin typeface="Ink Free" panose="03080402000500000000" pitchFamily="66" charset="0"/>
              </a:rPr>
              <a:t>n</a:t>
            </a:r>
            <a:r>
              <a:rPr lang="en-US" sz="2400" b="1" dirty="0" smtClean="0">
                <a:solidFill>
                  <a:schemeClr val="accent1">
                    <a:lumMod val="75000"/>
                  </a:schemeClr>
                </a:solidFill>
                <a:latin typeface="Ink Free" panose="03080402000500000000" pitchFamily="66" charset="0"/>
              </a:rPr>
              <a:t>ot </a:t>
            </a:r>
            <a:r>
              <a:rPr lang="en-US" sz="2400" b="1" dirty="0">
                <a:solidFill>
                  <a:schemeClr val="accent1">
                    <a:lumMod val="75000"/>
                  </a:schemeClr>
                </a:solidFill>
                <a:latin typeface="Ink Free" panose="03080402000500000000" pitchFamily="66" charset="0"/>
              </a:rPr>
              <a:t>a</a:t>
            </a:r>
            <a:r>
              <a:rPr lang="en-US" sz="2400" b="1" dirty="0" smtClean="0">
                <a:solidFill>
                  <a:schemeClr val="accent1">
                    <a:lumMod val="75000"/>
                  </a:schemeClr>
                </a:solidFill>
                <a:latin typeface="Ink Free" panose="03080402000500000000" pitchFamily="66" charset="0"/>
              </a:rPr>
              <a:t> </a:t>
            </a:r>
            <a:r>
              <a:rPr lang="en-US" sz="2400" b="1" dirty="0">
                <a:solidFill>
                  <a:schemeClr val="accent1">
                    <a:lumMod val="75000"/>
                  </a:schemeClr>
                </a:solidFill>
                <a:latin typeface="Ink Free" panose="03080402000500000000" pitchFamily="66" charset="0"/>
              </a:rPr>
              <a:t>g</a:t>
            </a:r>
            <a:r>
              <a:rPr lang="en-US" sz="2400" b="1" dirty="0" smtClean="0">
                <a:solidFill>
                  <a:schemeClr val="accent1">
                    <a:lumMod val="75000"/>
                  </a:schemeClr>
                </a:solidFill>
                <a:latin typeface="Ink Free" panose="03080402000500000000" pitchFamily="66" charset="0"/>
              </a:rPr>
              <a:t>roup </a:t>
            </a:r>
            <a:r>
              <a:rPr lang="en-US" sz="2400" b="1" dirty="0">
                <a:solidFill>
                  <a:schemeClr val="accent1">
                    <a:lumMod val="75000"/>
                  </a:schemeClr>
                </a:solidFill>
                <a:latin typeface="Ink Free" panose="03080402000500000000" pitchFamily="66" charset="0"/>
              </a:rPr>
              <a:t>o</a:t>
            </a:r>
            <a:r>
              <a:rPr lang="en-US" sz="2400" b="1" dirty="0" smtClean="0">
                <a:solidFill>
                  <a:schemeClr val="accent1">
                    <a:lumMod val="75000"/>
                  </a:schemeClr>
                </a:solidFill>
                <a:latin typeface="Ink Free" panose="03080402000500000000" pitchFamily="66" charset="0"/>
              </a:rPr>
              <a:t>f </a:t>
            </a:r>
            <a:r>
              <a:rPr lang="en-US" sz="2400" b="1" dirty="0">
                <a:solidFill>
                  <a:schemeClr val="accent1">
                    <a:lumMod val="75000"/>
                  </a:schemeClr>
                </a:solidFill>
                <a:latin typeface="Ink Free" panose="03080402000500000000" pitchFamily="66" charset="0"/>
              </a:rPr>
              <a:t>p</a:t>
            </a:r>
            <a:r>
              <a:rPr lang="en-US" sz="2400" b="1" dirty="0" smtClean="0">
                <a:solidFill>
                  <a:schemeClr val="accent1">
                    <a:lumMod val="75000"/>
                  </a:schemeClr>
                </a:solidFill>
                <a:latin typeface="Ink Free" panose="03080402000500000000" pitchFamily="66" charset="0"/>
              </a:rPr>
              <a:t>eople </a:t>
            </a:r>
            <a:r>
              <a:rPr lang="en-US" sz="2400" b="1" dirty="0">
                <a:solidFill>
                  <a:schemeClr val="accent1">
                    <a:lumMod val="75000"/>
                  </a:schemeClr>
                </a:solidFill>
                <a:latin typeface="Ink Free" panose="03080402000500000000" pitchFamily="66" charset="0"/>
              </a:rPr>
              <a:t>t</a:t>
            </a:r>
            <a:r>
              <a:rPr lang="en-US" sz="2400" b="1" dirty="0" smtClean="0">
                <a:solidFill>
                  <a:schemeClr val="accent1">
                    <a:lumMod val="75000"/>
                  </a:schemeClr>
                </a:solidFill>
                <a:latin typeface="Ink Free" panose="03080402000500000000" pitchFamily="66" charset="0"/>
              </a:rPr>
              <a:t>hat </a:t>
            </a:r>
            <a:r>
              <a:rPr lang="en-US" sz="2400" b="1" dirty="0">
                <a:solidFill>
                  <a:schemeClr val="accent1">
                    <a:lumMod val="75000"/>
                  </a:schemeClr>
                </a:solidFill>
                <a:latin typeface="Ink Free" panose="03080402000500000000" pitchFamily="66" charset="0"/>
              </a:rPr>
              <a:t>W</a:t>
            </a:r>
            <a:r>
              <a:rPr lang="en-US" sz="2400" b="1" dirty="0" smtClean="0">
                <a:solidFill>
                  <a:schemeClr val="accent1">
                    <a:lumMod val="75000"/>
                  </a:schemeClr>
                </a:solidFill>
                <a:latin typeface="Ink Free" panose="03080402000500000000" pitchFamily="66" charset="0"/>
              </a:rPr>
              <a:t>ork </a:t>
            </a:r>
            <a:r>
              <a:rPr lang="en-US" sz="2400" b="1" dirty="0">
                <a:solidFill>
                  <a:schemeClr val="accent1">
                    <a:lumMod val="75000"/>
                  </a:schemeClr>
                </a:solidFill>
                <a:latin typeface="Ink Free" panose="03080402000500000000" pitchFamily="66" charset="0"/>
              </a:rPr>
              <a:t>t</a:t>
            </a:r>
            <a:r>
              <a:rPr lang="en-US" sz="2400" b="1" dirty="0" smtClean="0">
                <a:solidFill>
                  <a:schemeClr val="accent1">
                    <a:lumMod val="75000"/>
                  </a:schemeClr>
                </a:solidFill>
                <a:latin typeface="Ink Free" panose="03080402000500000000" pitchFamily="66" charset="0"/>
              </a:rPr>
              <a:t>ogether</a:t>
            </a:r>
            <a:r>
              <a:rPr lang="en-US" sz="2400" b="1" dirty="0">
                <a:solidFill>
                  <a:schemeClr val="accent1">
                    <a:lumMod val="75000"/>
                  </a:schemeClr>
                </a:solidFill>
                <a:latin typeface="Ink Free" panose="03080402000500000000" pitchFamily="66" charset="0"/>
              </a:rPr>
              <a:t>. A </a:t>
            </a:r>
            <a:r>
              <a:rPr lang="en-US" sz="2400" b="1" dirty="0" smtClean="0">
                <a:solidFill>
                  <a:schemeClr val="accent1">
                    <a:lumMod val="75000"/>
                  </a:schemeClr>
                </a:solidFill>
                <a:latin typeface="Ink Free" panose="03080402000500000000" pitchFamily="66" charset="0"/>
              </a:rPr>
              <a:t>Team is </a:t>
            </a:r>
            <a:r>
              <a:rPr lang="en-US" sz="2400" b="1" dirty="0">
                <a:solidFill>
                  <a:schemeClr val="accent1">
                    <a:lumMod val="75000"/>
                  </a:schemeClr>
                </a:solidFill>
                <a:latin typeface="Ink Free" panose="03080402000500000000" pitchFamily="66" charset="0"/>
              </a:rPr>
              <a:t>a</a:t>
            </a:r>
            <a:r>
              <a:rPr lang="en-US" sz="2400" b="1" dirty="0" smtClean="0">
                <a:solidFill>
                  <a:schemeClr val="accent1">
                    <a:lumMod val="75000"/>
                  </a:schemeClr>
                </a:solidFill>
                <a:latin typeface="Ink Free" panose="03080402000500000000" pitchFamily="66" charset="0"/>
              </a:rPr>
              <a:t> </a:t>
            </a:r>
            <a:r>
              <a:rPr lang="en-US" sz="2400" b="1" dirty="0">
                <a:solidFill>
                  <a:schemeClr val="accent1">
                    <a:lumMod val="75000"/>
                  </a:schemeClr>
                </a:solidFill>
                <a:latin typeface="Ink Free" panose="03080402000500000000" pitchFamily="66" charset="0"/>
              </a:rPr>
              <a:t>g</a:t>
            </a:r>
            <a:r>
              <a:rPr lang="en-US" sz="2400" b="1" dirty="0" smtClean="0">
                <a:solidFill>
                  <a:schemeClr val="accent1">
                    <a:lumMod val="75000"/>
                  </a:schemeClr>
                </a:solidFill>
                <a:latin typeface="Ink Free" panose="03080402000500000000" pitchFamily="66" charset="0"/>
              </a:rPr>
              <a:t>roup </a:t>
            </a:r>
            <a:r>
              <a:rPr lang="en-US" sz="2400" b="1" dirty="0">
                <a:solidFill>
                  <a:schemeClr val="accent1">
                    <a:lumMod val="75000"/>
                  </a:schemeClr>
                </a:solidFill>
                <a:latin typeface="Ink Free" panose="03080402000500000000" pitchFamily="66" charset="0"/>
              </a:rPr>
              <a:t>o</a:t>
            </a:r>
            <a:r>
              <a:rPr lang="en-US" sz="2400" b="1" dirty="0" smtClean="0">
                <a:solidFill>
                  <a:schemeClr val="accent1">
                    <a:lumMod val="75000"/>
                  </a:schemeClr>
                </a:solidFill>
                <a:latin typeface="Ink Free" panose="03080402000500000000" pitchFamily="66" charset="0"/>
              </a:rPr>
              <a:t>f </a:t>
            </a:r>
            <a:r>
              <a:rPr lang="en-US" sz="2400" b="1" dirty="0">
                <a:solidFill>
                  <a:schemeClr val="accent1">
                    <a:lumMod val="75000"/>
                  </a:schemeClr>
                </a:solidFill>
                <a:latin typeface="Ink Free" panose="03080402000500000000" pitchFamily="66" charset="0"/>
              </a:rPr>
              <a:t>p</a:t>
            </a:r>
            <a:r>
              <a:rPr lang="en-US" sz="2400" b="1" dirty="0" smtClean="0">
                <a:solidFill>
                  <a:schemeClr val="accent1">
                    <a:lumMod val="75000"/>
                  </a:schemeClr>
                </a:solidFill>
                <a:latin typeface="Ink Free" panose="03080402000500000000" pitchFamily="66" charset="0"/>
              </a:rPr>
              <a:t>eople </a:t>
            </a:r>
            <a:r>
              <a:rPr lang="en-US" sz="2400" b="1" dirty="0">
                <a:solidFill>
                  <a:schemeClr val="accent1">
                    <a:lumMod val="75000"/>
                  </a:schemeClr>
                </a:solidFill>
                <a:latin typeface="Ink Free" panose="03080402000500000000" pitchFamily="66" charset="0"/>
              </a:rPr>
              <a:t>t</a:t>
            </a:r>
            <a:r>
              <a:rPr lang="en-US" sz="2400" b="1" dirty="0" smtClean="0">
                <a:solidFill>
                  <a:schemeClr val="accent1">
                    <a:lumMod val="75000"/>
                  </a:schemeClr>
                </a:solidFill>
                <a:latin typeface="Ink Free" panose="03080402000500000000" pitchFamily="66" charset="0"/>
              </a:rPr>
              <a:t>hat </a:t>
            </a:r>
            <a:r>
              <a:rPr lang="en-US" sz="2400" b="1" dirty="0">
                <a:solidFill>
                  <a:schemeClr val="accent1">
                    <a:lumMod val="75000"/>
                  </a:schemeClr>
                </a:solidFill>
                <a:latin typeface="Ink Free" panose="03080402000500000000" pitchFamily="66" charset="0"/>
              </a:rPr>
              <a:t>Trust </a:t>
            </a:r>
            <a:r>
              <a:rPr lang="en-US" sz="2400" b="1" dirty="0" smtClean="0">
                <a:solidFill>
                  <a:schemeClr val="accent1">
                    <a:lumMod val="75000"/>
                  </a:schemeClr>
                </a:solidFill>
                <a:latin typeface="Ink Free" panose="03080402000500000000" pitchFamily="66" charset="0"/>
              </a:rPr>
              <a:t>each </a:t>
            </a:r>
            <a:r>
              <a:rPr lang="en-US" sz="2400" b="1" dirty="0">
                <a:solidFill>
                  <a:schemeClr val="accent1">
                    <a:lumMod val="75000"/>
                  </a:schemeClr>
                </a:solidFill>
                <a:latin typeface="Ink Free" panose="03080402000500000000" pitchFamily="66" charset="0"/>
              </a:rPr>
              <a:t>o</a:t>
            </a:r>
            <a:r>
              <a:rPr lang="en-US" sz="2400" b="1" dirty="0" smtClean="0">
                <a:solidFill>
                  <a:schemeClr val="accent1">
                    <a:lumMod val="75000"/>
                  </a:schemeClr>
                </a:solidFill>
                <a:latin typeface="Ink Free" panose="03080402000500000000" pitchFamily="66" charset="0"/>
              </a:rPr>
              <a:t>ther.”</a:t>
            </a:r>
          </a:p>
          <a:p>
            <a:r>
              <a:rPr lang="en-US" sz="2400" dirty="0" smtClean="0">
                <a:solidFill>
                  <a:schemeClr val="accent1">
                    <a:lumMod val="75000"/>
                  </a:schemeClr>
                </a:solidFill>
                <a:latin typeface="Ink Free" panose="03080402000500000000" pitchFamily="66" charset="0"/>
              </a:rPr>
              <a:t>                                                     </a:t>
            </a:r>
            <a:r>
              <a:rPr lang="en-US" sz="2400" b="1" dirty="0" smtClean="0">
                <a:solidFill>
                  <a:schemeClr val="accent1">
                    <a:lumMod val="75000"/>
                  </a:schemeClr>
                </a:solidFill>
                <a:latin typeface="Ink Free" panose="03080402000500000000" pitchFamily="66" charset="0"/>
              </a:rPr>
              <a:t>Simon Sinek</a:t>
            </a:r>
            <a:endParaRPr lang="en-US" sz="2400" b="1" dirty="0">
              <a:solidFill>
                <a:schemeClr val="accent1">
                  <a:lumMod val="75000"/>
                </a:schemeClr>
              </a:solidFill>
              <a:latin typeface="Ink Free" panose="03080402000500000000" pitchFamily="66" charset="0"/>
            </a:endParaRPr>
          </a:p>
        </p:txBody>
      </p:sp>
    </p:spTree>
    <p:extLst>
      <p:ext uri="{BB962C8B-B14F-4D97-AF65-F5344CB8AC3E}">
        <p14:creationId xmlns:p14="http://schemas.microsoft.com/office/powerpoint/2010/main" val="233331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143000"/>
            <a:ext cx="8464604" cy="4343400"/>
          </a:xfrm>
          <a:prstGeom prst="rect">
            <a:avLst/>
          </a:prstGeom>
        </p:spPr>
      </p:pic>
      <p:sp>
        <p:nvSpPr>
          <p:cNvPr id="6" name="Title 1"/>
          <p:cNvSpPr>
            <a:spLocks noGrp="1"/>
          </p:cNvSpPr>
          <p:nvPr>
            <p:ph type="title"/>
          </p:nvPr>
        </p:nvSpPr>
        <p:spPr>
          <a:xfrm>
            <a:off x="457200" y="274638"/>
            <a:ext cx="8229600" cy="868362"/>
          </a:xfrm>
        </p:spPr>
        <p:txBody>
          <a:bodyPr/>
          <a:lstStyle/>
          <a:p>
            <a:r>
              <a:rPr lang="en-US" dirty="0" smtClean="0">
                <a:solidFill>
                  <a:schemeClr val="accent1">
                    <a:lumMod val="75000"/>
                  </a:schemeClr>
                </a:solidFill>
                <a:latin typeface="Rockwell" panose="02060603020205020403" pitchFamily="18" charset="77"/>
              </a:rPr>
              <a:t>Stages of Team Development</a:t>
            </a:r>
            <a:endParaRPr lang="en-US" dirty="0">
              <a:solidFill>
                <a:schemeClr val="accent1">
                  <a:lumMod val="75000"/>
                </a:schemeClr>
              </a:solidFill>
              <a:latin typeface="Rockwell" panose="02060603020205020403" pitchFamily="18" charset="77"/>
            </a:endParaRPr>
          </a:p>
        </p:txBody>
      </p:sp>
    </p:spTree>
    <p:extLst>
      <p:ext uri="{BB962C8B-B14F-4D97-AF65-F5344CB8AC3E}">
        <p14:creationId xmlns:p14="http://schemas.microsoft.com/office/powerpoint/2010/main" val="548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868362"/>
          </a:xfrm>
        </p:spPr>
        <p:txBody>
          <a:bodyPr/>
          <a:lstStyle/>
          <a:p>
            <a:r>
              <a:rPr lang="en-US" b="1" dirty="0" smtClean="0">
                <a:solidFill>
                  <a:schemeClr val="accent1">
                    <a:lumMod val="75000"/>
                  </a:schemeClr>
                </a:solidFill>
                <a:latin typeface="Rockwell" panose="02060603020205020403" pitchFamily="18" charset="0"/>
              </a:rPr>
              <a:t>Team Temperature Check </a:t>
            </a:r>
            <a:endParaRPr lang="en-US" b="1" dirty="0">
              <a:solidFill>
                <a:schemeClr val="accent1">
                  <a:lumMod val="75000"/>
                </a:schemeClr>
              </a:solidFill>
              <a:latin typeface="Rockwell" panose="02060603020205020403" pitchFamily="18" charset="0"/>
            </a:endParaRPr>
          </a:p>
        </p:txBody>
      </p:sp>
      <p:graphicFrame>
        <p:nvGraphicFramePr>
          <p:cNvPr id="9" name="Diagram 8"/>
          <p:cNvGraphicFramePr/>
          <p:nvPr>
            <p:extLst>
              <p:ext uri="{D42A27DB-BD31-4B8C-83A1-F6EECF244321}">
                <p14:modId xmlns:p14="http://schemas.microsoft.com/office/powerpoint/2010/main" val="2195986208"/>
              </p:ext>
            </p:extLst>
          </p:nvPr>
        </p:nvGraphicFramePr>
        <p:xfrm>
          <a:off x="952500" y="1524000"/>
          <a:ext cx="7239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09354" flipH="1">
            <a:off x="6786946" y="1604728"/>
            <a:ext cx="1825431" cy="1971465"/>
          </a:xfrm>
          <a:prstGeom prst="rect">
            <a:avLst/>
          </a:prstGeom>
        </p:spPr>
      </p:pic>
    </p:spTree>
    <p:extLst>
      <p:ext uri="{BB962C8B-B14F-4D97-AF65-F5344CB8AC3E}">
        <p14:creationId xmlns:p14="http://schemas.microsoft.com/office/powerpoint/2010/main" val="82272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617" y="235226"/>
            <a:ext cx="7954522" cy="838200"/>
          </a:xfrm>
        </p:spPr>
        <p:txBody>
          <a:bodyPr/>
          <a:lstStyle/>
          <a:p>
            <a:r>
              <a:rPr lang="en-US" b="1" dirty="0">
                <a:latin typeface="Rockwell" panose="02060603020205020403" pitchFamily="18" charset="77"/>
              </a:rPr>
              <a:t>Why </a:t>
            </a:r>
            <a:r>
              <a:rPr lang="en-US" b="1" dirty="0">
                <a:solidFill>
                  <a:srgbClr val="003A63"/>
                </a:solidFill>
                <a:latin typeface="Rockwell" panose="02060603020205020403" pitchFamily="18" charset="77"/>
              </a:rPr>
              <a:t>Strategic</a:t>
            </a:r>
            <a:r>
              <a:rPr lang="en-US" b="1" dirty="0">
                <a:latin typeface="Rockwell" panose="02060603020205020403" pitchFamily="18" charset="77"/>
              </a:rPr>
              <a:t> Planning?</a:t>
            </a:r>
          </a:p>
        </p:txBody>
      </p:sp>
      <p:sp>
        <p:nvSpPr>
          <p:cNvPr id="3" name="Subtitle 2"/>
          <p:cNvSpPr>
            <a:spLocks noGrp="1"/>
          </p:cNvSpPr>
          <p:nvPr>
            <p:ph type="subTitle" idx="1"/>
          </p:nvPr>
        </p:nvSpPr>
        <p:spPr>
          <a:xfrm>
            <a:off x="503678" y="1066800"/>
            <a:ext cx="3947160" cy="4876800"/>
          </a:xfrm>
        </p:spPr>
        <p:txBody>
          <a:bodyPr/>
          <a:lstStyle/>
          <a:p>
            <a:pPr marL="0" lvl="2" algn="l"/>
            <a:r>
              <a:rPr lang="en-US" altLang="en-US" sz="3400" b="1" dirty="0">
                <a:solidFill>
                  <a:srgbClr val="93B944"/>
                </a:solidFill>
                <a:latin typeface="Rockwell" panose="02060603020205020403" pitchFamily="18" charset="77"/>
              </a:rPr>
              <a:t>Strategic Planning </a:t>
            </a:r>
            <a:r>
              <a:rPr lang="en-US" altLang="en-US" sz="3400" i="1" dirty="0">
                <a:solidFill>
                  <a:schemeClr val="accent1">
                    <a:lumMod val="50000"/>
                  </a:schemeClr>
                </a:solidFill>
                <a:latin typeface="Rockwell" panose="02060603020205020403" pitchFamily="18" charset="77"/>
              </a:rPr>
              <a:t>is the process of determining what an organization wants to be at </a:t>
            </a:r>
            <a:br>
              <a:rPr lang="en-US" altLang="en-US" sz="3400" i="1" dirty="0">
                <a:solidFill>
                  <a:schemeClr val="accent1">
                    <a:lumMod val="50000"/>
                  </a:schemeClr>
                </a:solidFill>
                <a:latin typeface="Rockwell" panose="02060603020205020403" pitchFamily="18" charset="77"/>
              </a:rPr>
            </a:br>
            <a:r>
              <a:rPr lang="en-US" altLang="en-US" sz="3400" i="1" dirty="0">
                <a:solidFill>
                  <a:schemeClr val="accent1">
                    <a:lumMod val="50000"/>
                  </a:schemeClr>
                </a:solidFill>
                <a:latin typeface="Rockwell" panose="02060603020205020403" pitchFamily="18" charset="77"/>
              </a:rPr>
              <a:t>some point in the future and how it will get there.  </a:t>
            </a:r>
          </a:p>
          <a:p>
            <a:endParaRPr lang="en-US" sz="3400" dirty="0">
              <a:solidFill>
                <a:schemeClr val="tx1"/>
              </a:solidFill>
              <a:latin typeface="Rockwell" panose="02060603020205020403" pitchFamily="18" charset="77"/>
            </a:endParaRPr>
          </a:p>
        </p:txBody>
      </p:sp>
      <p:pic>
        <p:nvPicPr>
          <p:cNvPr id="8" name="Picture 7">
            <a:extLst>
              <a:ext uri="{FF2B5EF4-FFF2-40B4-BE49-F238E27FC236}">
                <a16:creationId xmlns:a16="http://schemas.microsoft.com/office/drawing/2014/main" id="{84754CDE-4E63-5A4A-AC5E-379F1F532A08}"/>
              </a:ext>
            </a:extLst>
          </p:cNvPr>
          <p:cNvPicPr>
            <a:picLocks noChangeAspect="1"/>
          </p:cNvPicPr>
          <p:nvPr/>
        </p:nvPicPr>
        <p:blipFill>
          <a:blip r:embed="rId3"/>
          <a:stretch>
            <a:fillRect/>
          </a:stretch>
        </p:blipFill>
        <p:spPr>
          <a:xfrm rot="826669">
            <a:off x="4521454" y="1262215"/>
            <a:ext cx="4032250" cy="3902177"/>
          </a:xfrm>
          <a:prstGeom prst="rect">
            <a:avLst/>
          </a:prstGeom>
        </p:spPr>
      </p:pic>
    </p:spTree>
    <p:extLst>
      <p:ext uri="{BB962C8B-B14F-4D97-AF65-F5344CB8AC3E}">
        <p14:creationId xmlns:p14="http://schemas.microsoft.com/office/powerpoint/2010/main" val="359775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99E150-73FA-FA4C-ADDA-E4222A1E855C}"/>
              </a:ext>
            </a:extLst>
          </p:cNvPr>
          <p:cNvSpPr txBox="1">
            <a:spLocks/>
          </p:cNvSpPr>
          <p:nvPr/>
        </p:nvSpPr>
        <p:spPr>
          <a:xfrm>
            <a:off x="228600" y="381000"/>
            <a:ext cx="8686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Rockwell" panose="02060603020205020403" pitchFamily="18" charset="77"/>
              </a:rPr>
              <a:t>Turning the Plan Into Action</a:t>
            </a:r>
          </a:p>
        </p:txBody>
      </p:sp>
      <p:pic>
        <p:nvPicPr>
          <p:cNvPr id="15" name="Picture 14">
            <a:extLst>
              <a:ext uri="{FF2B5EF4-FFF2-40B4-BE49-F238E27FC236}">
                <a16:creationId xmlns:a16="http://schemas.microsoft.com/office/drawing/2014/main" id="{4EEBC07D-68CD-0248-92C7-F6DCFFE85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62" y="1371600"/>
            <a:ext cx="9082088" cy="4441605"/>
          </a:xfrm>
          <a:prstGeom prst="rect">
            <a:avLst/>
          </a:prstGeom>
        </p:spPr>
      </p:pic>
    </p:spTree>
    <p:extLst>
      <p:ext uri="{BB962C8B-B14F-4D97-AF65-F5344CB8AC3E}">
        <p14:creationId xmlns:p14="http://schemas.microsoft.com/office/powerpoint/2010/main" val="111943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026023"/>
      </p:ext>
    </p:extLst>
  </p:cSld>
  <p:clrMapOvr>
    <a:masterClrMapping/>
  </p:clrMapOvr>
</p:sld>
</file>

<file path=ppt/theme/theme1.xml><?xml version="1.0" encoding="utf-8"?>
<a:theme xmlns:a="http://schemas.openxmlformats.org/drawingml/2006/main" name="Office Theme">
  <a:themeElements>
    <a:clrScheme name="MASB 2015">
      <a:dk1>
        <a:sysClr val="windowText" lastClr="000000"/>
      </a:dk1>
      <a:lt1>
        <a:sysClr val="window" lastClr="FFFFFF"/>
      </a:lt1>
      <a:dk2>
        <a:srgbClr val="003A63"/>
      </a:dk2>
      <a:lt2>
        <a:srgbClr val="D8D8D8"/>
      </a:lt2>
      <a:accent1>
        <a:srgbClr val="0067B1"/>
      </a:accent1>
      <a:accent2>
        <a:srgbClr val="79BDE8"/>
      </a:accent2>
      <a:accent3>
        <a:srgbClr val="E24E20"/>
      </a:accent3>
      <a:accent4>
        <a:srgbClr val="D5AD48"/>
      </a:accent4>
      <a:accent5>
        <a:srgbClr val="93B944"/>
      </a:accent5>
      <a:accent6>
        <a:srgbClr val="9DD0CA"/>
      </a:accent6>
      <a:hlink>
        <a:srgbClr val="003A63"/>
      </a:hlink>
      <a:folHlink>
        <a:srgbClr val="79BD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ASB 2015">
      <a:dk1>
        <a:sysClr val="windowText" lastClr="000000"/>
      </a:dk1>
      <a:lt1>
        <a:sysClr val="window" lastClr="FFFFFF"/>
      </a:lt1>
      <a:dk2>
        <a:srgbClr val="003A63"/>
      </a:dk2>
      <a:lt2>
        <a:srgbClr val="D8D8D8"/>
      </a:lt2>
      <a:accent1>
        <a:srgbClr val="0067B1"/>
      </a:accent1>
      <a:accent2>
        <a:srgbClr val="79BDE8"/>
      </a:accent2>
      <a:accent3>
        <a:srgbClr val="E24E20"/>
      </a:accent3>
      <a:accent4>
        <a:srgbClr val="D5AD48"/>
      </a:accent4>
      <a:accent5>
        <a:srgbClr val="93B944"/>
      </a:accent5>
      <a:accent6>
        <a:srgbClr val="9DD0CA"/>
      </a:accent6>
      <a:hlink>
        <a:srgbClr val="003A63"/>
      </a:hlink>
      <a:folHlink>
        <a:srgbClr val="79BD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87accf-523c-4fb4-a8cb-60312c1c9ca4"/>
    <j116761e73a94056a0296ebe834d1fd6 xmlns="c6655b98-f940-45da-ab6d-4bacfc8905d1">
      <Terms xmlns="http://schemas.microsoft.com/office/infopath/2007/PartnerControls"/>
    </j116761e73a94056a0296ebe834d1fd6>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8B42A10D701B4FA33A7E78BD045378" ma:contentTypeVersion="19" ma:contentTypeDescription="Create a new document." ma:contentTypeScope="" ma:versionID="8e12352cfc8f0f1db7e2ce9e5939e8aa">
  <xsd:schema xmlns:xsd="http://www.w3.org/2001/XMLSchema" xmlns:xs="http://www.w3.org/2001/XMLSchema" xmlns:p="http://schemas.microsoft.com/office/2006/metadata/properties" xmlns:ns1="http://schemas.microsoft.com/sharepoint/v3" xmlns:ns2="c6655b98-f940-45da-ab6d-4bacfc8905d1" xmlns:ns3="ca87accf-523c-4fb4-a8cb-60312c1c9ca4" targetNamespace="http://schemas.microsoft.com/office/2006/metadata/properties" ma:root="true" ma:fieldsID="f1c76ffdad2bf0b10e329cb2f74ea241" ns1:_="" ns2:_="" ns3:_="">
    <xsd:import namespace="http://schemas.microsoft.com/sharepoint/v3"/>
    <xsd:import namespace="c6655b98-f940-45da-ab6d-4bacfc8905d1"/>
    <xsd:import namespace="ca87accf-523c-4fb4-a8cb-60312c1c9c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j116761e73a94056a0296ebe834d1fd6" minOccurs="0"/>
                <xsd:element ref="ns3:TaxCatchAll"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55b98-f940-45da-ab6d-4bacfc890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j116761e73a94056a0296ebe834d1fd6" ma:index="20" nillable="true" ma:taxonomy="true" ma:internalName="j116761e73a94056a0296ebe834d1fd6" ma:taxonomyFieldName="Tags" ma:displayName="Tags" ma:readOnly="false" ma:default="" ma:fieldId="{3116761e-73a9-4056-a029-6ebe834d1fd6}" ma:taxonomyMulti="true" ma:sspId="4dda51d8-fa10-4fbb-97ab-6be8ba113983" ma:termSetId="8ed8c9ea-7052-4c1d-a4d7-b9c10bffea6f" ma:anchorId="d8505c69-2ca9-4a4a-9520-02e8005744b4"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7accf-523c-4fb4-a8cb-60312c1c9c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348e0-8932-43f9-9b3c-1fed4adcd603}" ma:internalName="TaxCatchAll" ma:showField="CatchAllData" ma:web="ca87accf-523c-4fb4-a8cb-60312c1c9c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B25943-F80B-4BCC-8D39-F96D6BC222CA}">
  <ds:schemaRefs>
    <ds:schemaRef ds:uri="http://schemas.microsoft.com/office/2006/metadata/properties"/>
    <ds:schemaRef ds:uri="http://www.w3.org/XML/1998/namespace"/>
    <ds:schemaRef ds:uri="ca87accf-523c-4fb4-a8cb-60312c1c9ca4"/>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c6655b98-f940-45da-ab6d-4bacfc8905d1"/>
    <ds:schemaRef ds:uri="http://schemas.microsoft.com/sharepoint/v3"/>
    <ds:schemaRef ds:uri="http://purl.org/dc/elements/1.1/"/>
  </ds:schemaRefs>
</ds:datastoreItem>
</file>

<file path=customXml/itemProps2.xml><?xml version="1.0" encoding="utf-8"?>
<ds:datastoreItem xmlns:ds="http://schemas.openxmlformats.org/officeDocument/2006/customXml" ds:itemID="{6C9B3DF3-837D-4F03-9700-ED6BBDB90AB3}">
  <ds:schemaRefs>
    <ds:schemaRef ds:uri="http://schemas.microsoft.com/sharepoint/v3/contenttype/forms"/>
  </ds:schemaRefs>
</ds:datastoreItem>
</file>

<file path=customXml/itemProps3.xml><?xml version="1.0" encoding="utf-8"?>
<ds:datastoreItem xmlns:ds="http://schemas.openxmlformats.org/officeDocument/2006/customXml" ds:itemID="{22BB6920-7B58-48A4-8F0D-E708429FC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655b98-f940-45da-ab6d-4bacfc8905d1"/>
    <ds:schemaRef ds:uri="ca87accf-523c-4fb4-a8cb-60312c1c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1831</TotalTime>
  <Words>1208</Words>
  <Application>Microsoft Office PowerPoint</Application>
  <PresentationFormat>On-screen Show (4:3)</PresentationFormat>
  <Paragraphs>179</Paragraphs>
  <Slides>24</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AngsanaUPC</vt:lpstr>
      <vt:lpstr>Arial</vt:lpstr>
      <vt:lpstr>Calibri</vt:lpstr>
      <vt:lpstr>Franklin Gothic Book</vt:lpstr>
      <vt:lpstr>Franklin Gothic Medium</vt:lpstr>
      <vt:lpstr>Ink Free</vt:lpstr>
      <vt:lpstr>Rockwell</vt:lpstr>
      <vt:lpstr>Verdana</vt:lpstr>
      <vt:lpstr>Wingdings</vt:lpstr>
      <vt:lpstr>Office Theme</vt:lpstr>
      <vt:lpstr>Custom Design</vt:lpstr>
      <vt:lpstr>PowerPoint Presentation</vt:lpstr>
      <vt:lpstr>PowerPoint Presentation</vt:lpstr>
      <vt:lpstr>PowerPoint Presentation</vt:lpstr>
      <vt:lpstr>A Team is …</vt:lpstr>
      <vt:lpstr>Stages of Team Development</vt:lpstr>
      <vt:lpstr>Team Temperature Check </vt:lpstr>
      <vt:lpstr>Why Strategic Planning?</vt:lpstr>
      <vt:lpstr>PowerPoint Presentation</vt:lpstr>
      <vt:lpstr>PowerPoint Presentation</vt:lpstr>
      <vt:lpstr>PowerPoint Presentation</vt:lpstr>
      <vt:lpstr>PowerPoint Presentation</vt:lpstr>
      <vt:lpstr>What’s Your Role?</vt:lpstr>
      <vt:lpstr>PowerPoint Presentation</vt:lpstr>
      <vt:lpstr>Roles for Board, Administration and Teachers </vt:lpstr>
      <vt:lpstr>Board’s Role in Strategic Planning</vt:lpstr>
      <vt:lpstr>Stakeholder Input</vt:lpstr>
      <vt:lpstr>PowerPoint Presentation</vt:lpstr>
      <vt:lpstr>Pandemic Response Lessons Learned</vt:lpstr>
      <vt:lpstr>Let’s Celebrate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Richardson</dc:creator>
  <cp:lastModifiedBy>Yvonne Caamal Canul</cp:lastModifiedBy>
  <cp:revision>93</cp:revision>
  <dcterms:created xsi:type="dcterms:W3CDTF">2016-07-29T13:02:05Z</dcterms:created>
  <dcterms:modified xsi:type="dcterms:W3CDTF">2021-08-11T15:07:26Z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0x0101005A8B42A10D701B4FA33A7E78BD045378</vt:lpwstr>
  </property>
  <property fmtid="{D5CDD505-2E9C-101B-9397-08002B2CF9AE}" pid="3" name="Tags">
    <vt:lpwstr/>
  </property>
</Properties>
</file>