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310" r:id="rId5"/>
    <p:sldId id="311" r:id="rId6"/>
    <p:sldId id="312" r:id="rId7"/>
    <p:sldId id="314" r:id="rId8"/>
    <p:sldId id="313" r:id="rId9"/>
    <p:sldId id="316" r:id="rId10"/>
    <p:sldId id="323" r:id="rId11"/>
    <p:sldId id="317" r:id="rId12"/>
    <p:sldId id="318" r:id="rId13"/>
    <p:sldId id="319" r:id="rId14"/>
    <p:sldId id="329" r:id="rId15"/>
    <p:sldId id="326" r:id="rId16"/>
    <p:sldId id="328" r:id="rId17"/>
    <p:sldId id="330" r:id="rId18"/>
    <p:sldId id="333" r:id="rId19"/>
    <p:sldId id="334" r:id="rId20"/>
    <p:sldId id="332" r:id="rId21"/>
    <p:sldId id="335" r:id="rId22"/>
    <p:sldId id="336" r:id="rId23"/>
    <p:sldId id="338" r:id="rId24"/>
    <p:sldId id="337" r:id="rId25"/>
    <p:sldId id="339" r:id="rId26"/>
    <p:sldId id="345" r:id="rId27"/>
    <p:sldId id="343" r:id="rId28"/>
    <p:sldId id="341" r:id="rId29"/>
    <p:sldId id="344" r:id="rId30"/>
    <p:sldId id="34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6F1F"/>
    <a:srgbClr val="193719"/>
    <a:srgbClr val="008000"/>
    <a:srgbClr val="0E7C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12E75B-FF95-4D52-B5F9-DF7980FF9B2A}" v="12" dt="2021-03-16T08:03:37.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114" d="100"/>
          <a:sy n="114" d="100"/>
        </p:scale>
        <p:origin x="474" y="-2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themeOverride" Target="../theme/themeOverride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4.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4.jpe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4.jpe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4.jpe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s://localofferwirral.org/" TargetMode="External"/><Relationship Id="rId4" Type="http://schemas.openxmlformats.org/officeDocument/2006/relationships/hyperlink" Target="https://livewell.cheshirewestandchester.gov.uk/" TargetMode="Externa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www.westcheshirelocaloffer.co.uk/kb5/cheshirewestandchester/directory/results.page?familychannel=5&amp;loboolean=1" TargetMode="External"/><Relationship Id="rId5" Type="http://schemas.openxmlformats.org/officeDocument/2006/relationships/hyperlink" Target="mailto:iasservice@cheshirewestandchester.gov.uk" TargetMode="External"/><Relationship Id="rId4" Type="http://schemas.openxmlformats.org/officeDocument/2006/relationships/hyperlink" Target="https://livewell.cheshirewestandchester.gov.uk/" TargetMode="Externa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2.xml"/><Relationship Id="rId5" Type="http://schemas.openxmlformats.org/officeDocument/2006/relationships/image" Target="../media/image4.jpe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4">
            <a:alphaModFix/>
            <a:duotone>
              <a:prstClr val="black"/>
              <a:srgbClr val="0E7C30">
                <a:tint val="45000"/>
                <a:satMod val="400000"/>
              </a:srgbClr>
            </a:duotone>
            <a:extLst>
              <a:ext uri="{BEBA8EAE-BF5A-486C-A8C5-ECC9F3942E4B}">
                <a14:imgProps xmlns:a14="http://schemas.microsoft.com/office/drawing/2010/main">
                  <a14:imgLayer r:embed="rId5">
                    <a14:imgEffect>
                      <a14:colorTemperature colorTemp="11500"/>
                    </a14:imgEffect>
                    <a14:imgEffect>
                      <a14:saturation sat="0"/>
                    </a14:imgEffect>
                  </a14:imgLayer>
                </a14:imgProps>
              </a:ext>
            </a:extLst>
          </a:blip>
          <a:srcRect t="3846"/>
          <a:stretch/>
        </p:blipFill>
        <p:spPr>
          <a:xfrm>
            <a:off x="21" y="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19" name="Rectangle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C0D7398C-75E5-4CB0-BA4F-D7D5CF2495D4}"/>
              </a:ext>
            </a:extLst>
          </p:cNvPr>
          <p:cNvSpPr>
            <a:spLocks noGrp="1"/>
          </p:cNvSpPr>
          <p:nvPr>
            <p:ph type="ctrTitle"/>
          </p:nvPr>
        </p:nvSpPr>
        <p:spPr>
          <a:xfrm>
            <a:off x="1214846" y="2116184"/>
            <a:ext cx="4836283" cy="2625634"/>
          </a:xfrm>
          <a:solidFill>
            <a:srgbClr val="00B050"/>
          </a:solidFill>
        </p:spPr>
        <p:txBody>
          <a:bodyPr>
            <a:normAutofit/>
          </a:bodyPr>
          <a:lstStyle/>
          <a:p>
            <a:r>
              <a:rPr lang="en-US" sz="4400">
                <a:solidFill>
                  <a:schemeClr val="tx1"/>
                </a:solidFill>
              </a:rPr>
              <a:t>SEND School Information</a:t>
            </a:r>
            <a:br>
              <a:rPr lang="en-US" sz="4400">
                <a:solidFill>
                  <a:schemeClr val="tx1"/>
                </a:solidFill>
              </a:rPr>
            </a:br>
            <a:r>
              <a:rPr lang="en-US" sz="4400">
                <a:solidFill>
                  <a:schemeClr val="tx1"/>
                </a:solidFill>
              </a:rPr>
              <a:t>Report</a:t>
            </a:r>
            <a:br>
              <a:rPr lang="en-US" sz="4400">
                <a:solidFill>
                  <a:schemeClr val="tx1"/>
                </a:solidFill>
              </a:rPr>
            </a:br>
            <a:r>
              <a:rPr lang="en-US" sz="4400">
                <a:solidFill>
                  <a:schemeClr val="tx1"/>
                </a:solidFill>
              </a:rPr>
              <a:t>2020-2021</a:t>
            </a:r>
            <a:endParaRPr lang="en-US" sz="4400" dirty="0">
              <a:solidFill>
                <a:schemeClr val="tx1"/>
              </a:solidFill>
            </a:endParaRPr>
          </a:p>
        </p:txBody>
      </p:sp>
      <p:pic>
        <p:nvPicPr>
          <p:cNvPr id="9" name="Picture 8">
            <a:extLst>
              <a:ext uri="{FF2B5EF4-FFF2-40B4-BE49-F238E27FC236}">
                <a16:creationId xmlns:a16="http://schemas.microsoft.com/office/drawing/2014/main" id="{2D67F431-F292-426F-B4A2-666D27306E8C}"/>
              </a:ext>
            </a:extLst>
          </p:cNvPr>
          <p:cNvPicPr/>
          <p:nvPr/>
        </p:nvPicPr>
        <p:blipFill>
          <a:blip r:embed="rId6">
            <a:extLst>
              <a:ext uri="{28A0092B-C50C-407E-A947-70E740481C1C}">
                <a14:useLocalDpi xmlns:a14="http://schemas.microsoft.com/office/drawing/2010/main" val="0"/>
              </a:ext>
            </a:extLst>
          </a:blip>
          <a:stretch>
            <a:fillRect/>
          </a:stretch>
        </p:blipFill>
        <p:spPr>
          <a:xfrm>
            <a:off x="8928847" y="5719482"/>
            <a:ext cx="2806457" cy="860612"/>
          </a:xfrm>
          <a:prstGeom prst="rect">
            <a:avLst/>
          </a:prstGeom>
        </p:spPr>
      </p:pic>
    </p:spTree>
    <p:custDataLst>
      <p:tags r:id="rId2"/>
    </p:custDataLst>
    <p:extLst>
      <p:ext uri="{BB962C8B-B14F-4D97-AF65-F5344CB8AC3E}">
        <p14:creationId xmlns:p14="http://schemas.microsoft.com/office/powerpoint/2010/main" val="395565148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63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151550257"/>
              </p:ext>
            </p:extLst>
          </p:nvPr>
        </p:nvGraphicFramePr>
        <p:xfrm>
          <a:off x="443922" y="402363"/>
          <a:ext cx="11304155" cy="5887601"/>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53338">
                  <a:extLst>
                    <a:ext uri="{9D8B030D-6E8A-4147-A177-3AD203B41FA5}">
                      <a16:colId xmlns:a16="http://schemas.microsoft.com/office/drawing/2014/main" val="3943527444"/>
                    </a:ext>
                  </a:extLst>
                </a:gridCol>
                <a:gridCol w="9350817">
                  <a:extLst>
                    <a:ext uri="{9D8B030D-6E8A-4147-A177-3AD203B41FA5}">
                      <a16:colId xmlns:a16="http://schemas.microsoft.com/office/drawing/2014/main" val="63338495"/>
                    </a:ext>
                  </a:extLst>
                </a:gridCol>
              </a:tblGrid>
              <a:tr h="5887601">
                <a:tc>
                  <a:txBody>
                    <a:bodyPr/>
                    <a:lstStyle/>
                    <a:p>
                      <a:r>
                        <a:rPr lang="en-US" sz="1600" b="0" kern="1200" dirty="0">
                          <a:solidFill>
                            <a:schemeClr val="lt1"/>
                          </a:solidFill>
                          <a:effectLst/>
                          <a:latin typeface="+mn-lt"/>
                          <a:ea typeface="+mn-ea"/>
                          <a:cs typeface="+mn-cs"/>
                        </a:rPr>
                        <a:t>2)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identify and assess my child’s Special Educational Needs?</a:t>
                      </a:r>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pPr marL="63500" marR="164465">
                        <a:lnSpc>
                          <a:spcPct val="114000"/>
                        </a:lnSpc>
                        <a:spcAft>
                          <a:spcPts val="1000"/>
                        </a:spcAft>
                      </a:pPr>
                      <a:r>
                        <a:rPr lang="en-US" sz="1600" b="0" u="sng" spc="25" dirty="0">
                          <a:effectLst/>
                          <a:latin typeface="+mn-lt"/>
                          <a:ea typeface="Arial" panose="020B0604020202020204" pitchFamily="34" charset="0"/>
                          <a:cs typeface="Times New Roman" panose="02020603050405020304" pitchFamily="18" charset="0"/>
                        </a:rPr>
                        <a:t>Further Support</a:t>
                      </a:r>
                    </a:p>
                    <a:p>
                      <a:pPr marL="63500" marR="164465">
                        <a:lnSpc>
                          <a:spcPct val="114000"/>
                        </a:lnSpc>
                        <a:spcAft>
                          <a:spcPts val="1000"/>
                        </a:spcAft>
                      </a:pPr>
                      <a:r>
                        <a:rPr lang="en-US" sz="1600" b="0" spc="25" dirty="0">
                          <a:effectLst/>
                          <a:latin typeface="+mn-lt"/>
                          <a:ea typeface="Arial" panose="020B0604020202020204" pitchFamily="34" charset="0"/>
                          <a:cs typeface="Times New Roman" panose="02020603050405020304" pitchFamily="18" charset="0"/>
                        </a:rPr>
                        <a:t>W</a:t>
                      </a:r>
                      <a:r>
                        <a:rPr lang="en-US" sz="1600" b="0" spc="-15"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il</a:t>
                      </a:r>
                      <a:r>
                        <a:rPr lang="en-US" sz="1600" b="0" dirty="0">
                          <a:effectLst/>
                          <a:latin typeface="+mn-lt"/>
                          <a:ea typeface="Arial" panose="020B0604020202020204" pitchFamily="34" charset="0"/>
                          <a:cs typeface="Times New Roman" panose="02020603050405020304" pitchFamily="18" charset="0"/>
                        </a:rPr>
                        <a:t>st</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ost</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ch</a:t>
                      </a:r>
                      <a:r>
                        <a:rPr lang="en-US" sz="1600" b="0" spc="-5" dirty="0">
                          <a:effectLst/>
                          <a:latin typeface="+mn-lt"/>
                          <a:ea typeface="Arial" panose="020B0604020202020204" pitchFamily="34" charset="0"/>
                          <a:cs typeface="Times New Roman" panose="02020603050405020304" pitchFamily="18" charset="0"/>
                        </a:rPr>
                        <a:t>il</a:t>
                      </a:r>
                      <a:r>
                        <a:rPr lang="en-US" sz="1600" b="0" dirty="0">
                          <a:effectLst/>
                          <a:latin typeface="+mn-lt"/>
                          <a:ea typeface="Arial" panose="020B0604020202020204" pitchFamily="34" charset="0"/>
                          <a:cs typeface="Times New Roman" panose="02020603050405020304" pitchFamily="18" charset="0"/>
                        </a:rPr>
                        <a:t>dren</a:t>
                      </a:r>
                      <a:r>
                        <a:rPr lang="en-US" sz="1600" b="0" spc="5" dirty="0">
                          <a:effectLst/>
                          <a:latin typeface="+mn-lt"/>
                          <a:ea typeface="Arial" panose="020B0604020202020204" pitchFamily="34" charset="0"/>
                          <a:cs typeface="Times New Roman" panose="02020603050405020304" pitchFamily="18" charset="0"/>
                        </a:rPr>
                        <a:t> </a:t>
                      </a:r>
                      <a:r>
                        <a:rPr lang="en-US" sz="1600" b="0" spc="-10"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 S</a:t>
                      </a:r>
                      <a:r>
                        <a:rPr lang="en-US" sz="1600" b="0" spc="-5" dirty="0">
                          <a:effectLst/>
                          <a:latin typeface="+mn-lt"/>
                          <a:ea typeface="Arial" panose="020B0604020202020204" pitchFamily="34" charset="0"/>
                          <a:cs typeface="Times New Roman" panose="02020603050405020304" pitchFamily="18" charset="0"/>
                        </a:rPr>
                        <a:t>EN</a:t>
                      </a:r>
                      <a:r>
                        <a:rPr lang="en-US" sz="1600" b="0" dirty="0">
                          <a:effectLst/>
                          <a:latin typeface="+mn-lt"/>
                          <a:ea typeface="Arial" panose="020B0604020202020204" pitchFamily="34" charset="0"/>
                          <a:cs typeface="Times New Roman" panose="02020603050405020304" pitchFamily="18" charset="0"/>
                        </a:rPr>
                        <a:t>D </a:t>
                      </a:r>
                      <a:r>
                        <a:rPr lang="en-US" sz="1600" b="0" spc="-15"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l h</a:t>
                      </a:r>
                      <a:r>
                        <a:rPr lang="en-US" sz="1600" b="0" spc="-5"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 </a:t>
                      </a:r>
                      <a:r>
                        <a:rPr lang="en-US" sz="1600" b="0" spc="10"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ei</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n</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m</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t</a:t>
                      </a:r>
                      <a:r>
                        <a:rPr lang="en-US" sz="1600" b="0" spc="1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‘SE</a:t>
                      </a:r>
                      <a:r>
                        <a:rPr lang="en-US" sz="1600" b="0" dirty="0">
                          <a:effectLst/>
                          <a:latin typeface="+mn-lt"/>
                          <a:ea typeface="Arial" panose="020B0604020202020204" pitchFamily="34" charset="0"/>
                          <a:cs typeface="Times New Roman" panose="02020603050405020304" pitchFamily="18" charset="0"/>
                        </a:rPr>
                        <a:t>N </a:t>
                      </a:r>
                      <a:r>
                        <a:rPr lang="en-US" sz="1600" b="0" spc="-5" dirty="0">
                          <a:effectLst/>
                          <a:latin typeface="+mn-lt"/>
                          <a:ea typeface="Arial" panose="020B0604020202020204" pitchFamily="34" charset="0"/>
                          <a:cs typeface="Times New Roman" panose="02020603050405020304" pitchFamily="18" charset="0"/>
                        </a:rPr>
                        <a:t>S</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p</a:t>
                      </a:r>
                      <a:r>
                        <a:rPr lang="en-US" sz="1600" b="0"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rt</a:t>
                      </a:r>
                      <a:r>
                        <a:rPr lang="en-US" sz="1600" b="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 </a:t>
                      </a:r>
                      <a:r>
                        <a:rPr lang="en-US" sz="1600" b="0" spc="-1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l n</a:t>
                      </a:r>
                      <a:r>
                        <a:rPr lang="en-US" sz="1600" b="0" spc="-15"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m</a:t>
                      </a:r>
                      <a:r>
                        <a:rPr lang="en-US" sz="1600" b="0" spc="-15" dirty="0">
                          <a:effectLst/>
                          <a:latin typeface="+mn-lt"/>
                          <a:ea typeface="Arial" panose="020B0604020202020204" pitchFamily="34" charset="0"/>
                          <a:cs typeface="Times New Roman" panose="02020603050405020304" pitchFamily="18" charset="0"/>
                        </a:rPr>
                        <a:t>b</a:t>
                      </a:r>
                      <a:r>
                        <a:rPr lang="en-US" sz="1600" b="0" dirty="0">
                          <a:effectLst/>
                          <a:latin typeface="+mn-lt"/>
                          <a:ea typeface="Arial" panose="020B0604020202020204" pitchFamily="34" charset="0"/>
                          <a:cs typeface="Times New Roman" panose="02020603050405020304" pitchFamily="18" charset="0"/>
                        </a:rPr>
                        <a:t>er</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ay</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r</a:t>
                      </a:r>
                      <a:r>
                        <a:rPr lang="en-US" sz="1600" b="0" spc="-15"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q</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an </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cati</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n,</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H</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al</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 </a:t>
                      </a:r>
                      <a:r>
                        <a:rPr lang="en-US" sz="1600" b="0" spc="-15" dirty="0">
                          <a:effectLst/>
                          <a:latin typeface="+mn-lt"/>
                          <a:ea typeface="Arial" panose="020B0604020202020204" pitchFamily="34" charset="0"/>
                          <a:cs typeface="Times New Roman" panose="02020603050405020304" pitchFamily="18" charset="0"/>
                        </a:rPr>
                        <a:t>C</a:t>
                      </a:r>
                      <a:r>
                        <a:rPr lang="en-US" sz="1600" b="0" dirty="0">
                          <a:effectLst/>
                          <a:latin typeface="+mn-lt"/>
                          <a:ea typeface="Arial" panose="020B0604020202020204" pitchFamily="34" charset="0"/>
                          <a:cs typeface="Times New Roman" panose="02020603050405020304" pitchFamily="18" charset="0"/>
                        </a:rPr>
                        <a:t>are</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a:t>
                      </a:r>
                      <a:r>
                        <a:rPr lang="en-US" sz="1600" b="0" spc="-5" dirty="0">
                          <a:effectLst/>
                          <a:latin typeface="+mn-lt"/>
                          <a:ea typeface="Arial" panose="020B0604020202020204" pitchFamily="34" charset="0"/>
                          <a:cs typeface="Times New Roman" panose="02020603050405020304" pitchFamily="18" charset="0"/>
                        </a:rPr>
                        <a:t>EHC</a:t>
                      </a:r>
                      <a:r>
                        <a:rPr lang="en-US" sz="1600" b="0" dirty="0">
                          <a:effectLst/>
                          <a:latin typeface="+mn-lt"/>
                          <a:ea typeface="Arial" panose="020B0604020202020204" pitchFamily="34" charset="0"/>
                          <a:cs typeface="Times New Roman" panose="02020603050405020304" pitchFamily="18" charset="0"/>
                        </a:rPr>
                        <a:t>)</a:t>
                      </a:r>
                      <a:r>
                        <a:rPr lang="en-US" sz="1600" b="0" spc="10" dirty="0">
                          <a:effectLst/>
                          <a:latin typeface="+mn-lt"/>
                          <a:ea typeface="Arial" panose="020B0604020202020204" pitchFamily="34" charset="0"/>
                          <a:cs typeface="Times New Roman" panose="02020603050405020304" pitchFamily="18" charset="0"/>
                        </a:rPr>
                        <a:t> needs </a:t>
                      </a:r>
                      <a:r>
                        <a:rPr lang="en-US" sz="1600" b="0" dirty="0">
                          <a:effectLst/>
                          <a:latin typeface="+mn-lt"/>
                          <a:ea typeface="Arial" panose="020B0604020202020204" pitchFamily="34" charset="0"/>
                          <a:cs typeface="Times New Roman" panose="02020603050405020304" pitchFamily="18" charset="0"/>
                        </a:rPr>
                        <a:t>ass</a:t>
                      </a:r>
                      <a:r>
                        <a:rPr lang="en-US" sz="1600" b="0" spc="-5"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s</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o de</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rm</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ne </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a:t>
                      </a:r>
                      <a:r>
                        <a:rPr lang="en-US" sz="1600" b="0" spc="-2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L</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cal </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utho</a:t>
                      </a:r>
                      <a:r>
                        <a:rPr lang="en-US" sz="1600" b="0" spc="5"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y (LA)</a:t>
                      </a:r>
                      <a:r>
                        <a:rPr lang="en-US" sz="1600" b="0" spc="-5" dirty="0">
                          <a:effectLst/>
                          <a:latin typeface="+mn-lt"/>
                          <a:ea typeface="Arial" panose="020B0604020202020204" pitchFamily="34" charset="0"/>
                          <a:cs typeface="Times New Roman" panose="02020603050405020304" pitchFamily="18" charset="0"/>
                        </a:rPr>
                        <a:t> should </a:t>
                      </a:r>
                      <a:r>
                        <a:rPr lang="en-US" sz="1600" b="0" dirty="0">
                          <a:effectLst/>
                          <a:latin typeface="+mn-lt"/>
                          <a:ea typeface="Arial" panose="020B0604020202020204" pitchFamily="34" charset="0"/>
                          <a:cs typeface="Times New Roman" panose="02020603050405020304" pitchFamily="18" charset="0"/>
                        </a:rPr>
                        <a:t>pro</a:t>
                      </a:r>
                      <a:r>
                        <a:rPr lang="en-US" sz="1600" b="0" spc="-10" dirty="0">
                          <a:effectLst/>
                          <a:latin typeface="+mn-lt"/>
                          <a:ea typeface="Arial" panose="020B0604020202020204" pitchFamily="34" charset="0"/>
                          <a:cs typeface="Times New Roman" panose="02020603050405020304" pitchFamily="18" charset="0"/>
                        </a:rPr>
                        <a:t>v</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de a h</a:t>
                      </a:r>
                      <a:r>
                        <a:rPr lang="en-US" sz="1600" b="0" spc="-5" dirty="0">
                          <a:effectLst/>
                          <a:latin typeface="+mn-lt"/>
                          <a:ea typeface="Arial" panose="020B0604020202020204" pitchFamily="34" charset="0"/>
                          <a:cs typeface="Times New Roman" panose="02020603050405020304" pitchFamily="18" charset="0"/>
                        </a:rPr>
                        <a:t>i</a:t>
                      </a:r>
                      <a:r>
                        <a:rPr lang="en-US" sz="1600" b="0" spc="10" dirty="0">
                          <a:effectLst/>
                          <a:latin typeface="+mn-lt"/>
                          <a:ea typeface="Arial" panose="020B0604020202020204" pitchFamily="34" charset="0"/>
                          <a:cs typeface="Times New Roman" panose="02020603050405020304" pitchFamily="18" charset="0"/>
                        </a:rPr>
                        <a:t>g</a:t>
                      </a:r>
                      <a:r>
                        <a:rPr lang="en-US" sz="1600" b="0" dirty="0">
                          <a:effectLst/>
                          <a:latin typeface="+mn-lt"/>
                          <a:ea typeface="Arial" panose="020B0604020202020204" pitchFamily="34" charset="0"/>
                          <a:cs typeface="Times New Roman" panose="02020603050405020304" pitchFamily="18" charset="0"/>
                        </a:rPr>
                        <a:t>h</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 </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v</a:t>
                      </a:r>
                      <a:r>
                        <a:rPr lang="en-US" sz="1600" b="0" spc="10"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l </a:t>
                      </a:r>
                      <a:r>
                        <a:rPr lang="en-US" sz="1600" b="0" spc="-1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f</a:t>
                      </a:r>
                      <a:r>
                        <a:rPr lang="en-US" sz="1600" b="0" spc="2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su</a:t>
                      </a:r>
                      <a:r>
                        <a:rPr lang="en-US" sz="1600" b="0" spc="-5" dirty="0">
                          <a:effectLst/>
                          <a:latin typeface="+mn-lt"/>
                          <a:ea typeface="Arial" panose="020B0604020202020204" pitchFamily="34" charset="0"/>
                          <a:cs typeface="Times New Roman" panose="02020603050405020304" pitchFamily="18" charset="0"/>
                        </a:rPr>
                        <a:t>p</a:t>
                      </a:r>
                      <a:r>
                        <a:rPr lang="en-US" sz="1600" b="0" dirty="0">
                          <a:effectLst/>
                          <a:latin typeface="+mn-lt"/>
                          <a:ea typeface="Arial" panose="020B0604020202020204" pitchFamily="34" charset="0"/>
                          <a:cs typeface="Times New Roman" panose="02020603050405020304" pitchFamily="18" charset="0"/>
                        </a:rPr>
                        <a:t>p</a:t>
                      </a:r>
                      <a:r>
                        <a:rPr lang="en-US" sz="1600" b="0" spc="-15"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t. If an Education Health and Care Plan (EHCP) is agreed,  additional </a:t>
                      </a:r>
                      <a:r>
                        <a:rPr lang="en-US" sz="1600" b="0" spc="5" dirty="0">
                          <a:effectLst/>
                          <a:latin typeface="+mn-lt"/>
                          <a:ea typeface="Arial" panose="020B0604020202020204" pitchFamily="34" charset="0"/>
                          <a:cs typeface="Times New Roman" panose="02020603050405020304" pitchFamily="18" charset="0"/>
                        </a:rPr>
                        <a:t>f</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n</a:t>
                      </a:r>
                      <a:r>
                        <a:rPr lang="en-US" sz="1600" b="0" spc="-15"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ng will be provided</a:t>
                      </a:r>
                      <a:r>
                        <a:rPr lang="en-US" sz="1600" b="0" spc="1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 </a:t>
                      </a:r>
                      <a:r>
                        <a:rPr lang="en-US" sz="1600" b="0" spc="-10"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 </a:t>
                      </a:r>
                      <a:r>
                        <a:rPr lang="en-US" sz="1600" b="0" spc="5" dirty="0">
                          <a:effectLst/>
                          <a:latin typeface="+mn-lt"/>
                          <a:ea typeface="Arial" panose="020B0604020202020204" pitchFamily="34" charset="0"/>
                          <a:cs typeface="Times New Roman" panose="02020603050405020304" pitchFamily="18" charset="0"/>
                        </a:rPr>
                        <a:t>for school to facilitate the provision required as</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f</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ed by the </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g</a:t>
                      </a:r>
                      <a:r>
                        <a:rPr lang="en-US" sz="1600" b="0" spc="1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o</a:t>
                      </a:r>
                      <a:r>
                        <a:rPr lang="en-US" sz="1600" b="0" spc="-15"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c</a:t>
                      </a:r>
                      <a:r>
                        <a:rPr lang="en-US" sz="1600" b="0" spc="-15"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es detailed in the </a:t>
                      </a:r>
                      <a:r>
                        <a:rPr lang="en-US" sz="1600" b="0" dirty="0" err="1">
                          <a:effectLst/>
                          <a:latin typeface="+mn-lt"/>
                          <a:ea typeface="Arial" panose="020B0604020202020204" pitchFamily="34" charset="0"/>
                          <a:cs typeface="Times New Roman" panose="02020603050405020304" pitchFamily="18" charset="0"/>
                        </a:rPr>
                        <a:t>finalised</a:t>
                      </a:r>
                      <a:r>
                        <a:rPr lang="en-US" sz="1600" b="0" dirty="0">
                          <a:effectLst/>
                          <a:latin typeface="+mn-lt"/>
                          <a:ea typeface="Arial" panose="020B0604020202020204" pitchFamily="34" charset="0"/>
                          <a:cs typeface="Times New Roman" panose="02020603050405020304" pitchFamily="18" charset="0"/>
                        </a:rPr>
                        <a:t> Education Health and Care Plan (EHCP.</a:t>
                      </a:r>
                      <a:endParaRPr lang="en-GB" sz="1600" b="0" dirty="0">
                        <a:effectLst/>
                        <a:latin typeface="+mn-lt"/>
                        <a:ea typeface="Calibri" panose="020F0502020204030204" pitchFamily="34" charset="0"/>
                        <a:cs typeface="Times New Roman" panose="02020603050405020304" pitchFamily="18" charset="0"/>
                      </a:endParaRPr>
                    </a:p>
                    <a:p>
                      <a:pPr marL="63500" marR="371475">
                        <a:lnSpc>
                          <a:spcPct val="115000"/>
                        </a:lnSpc>
                        <a:spcBef>
                          <a:spcPts val="5"/>
                        </a:spcBef>
                        <a:spcAft>
                          <a:spcPts val="1000"/>
                        </a:spcAft>
                      </a:pPr>
                      <a:r>
                        <a:rPr lang="en-US" sz="1600" b="0" spc="-5" dirty="0">
                          <a:effectLst/>
                          <a:latin typeface="+mn-lt"/>
                          <a:ea typeface="Arial" panose="020B0604020202020204" pitchFamily="34" charset="0"/>
                          <a:cs typeface="Times New Roman" panose="02020603050405020304" pitchFamily="18" charset="0"/>
                        </a:rPr>
                        <a:t>C</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il</a:t>
                      </a:r>
                      <a:r>
                        <a:rPr lang="en-US" sz="1600" b="0" dirty="0">
                          <a:effectLst/>
                          <a:latin typeface="+mn-lt"/>
                          <a:ea typeface="Arial" panose="020B0604020202020204" pitchFamily="34" charset="0"/>
                          <a:cs typeface="Times New Roman" panose="02020603050405020304" pitchFamily="18" charset="0"/>
                        </a:rPr>
                        <a:t>dren</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ho h</a:t>
                      </a:r>
                      <a:r>
                        <a:rPr lang="en-US" sz="1600" b="0" spc="-5"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 Ed</a:t>
                      </a:r>
                      <a:r>
                        <a:rPr lang="en-US" sz="1600" b="0" spc="-5" dirty="0">
                          <a:effectLst/>
                          <a:latin typeface="+mn-lt"/>
                          <a:ea typeface="Arial" panose="020B0604020202020204" pitchFamily="34" charset="0"/>
                          <a:cs typeface="Times New Roman" panose="02020603050405020304" pitchFamily="18" charset="0"/>
                        </a:rPr>
                        <a:t>u</a:t>
                      </a:r>
                      <a:r>
                        <a:rPr lang="en-US" sz="1600" b="0" spc="10" dirty="0">
                          <a:effectLst/>
                          <a:latin typeface="+mn-lt"/>
                          <a:ea typeface="Arial" panose="020B0604020202020204" pitchFamily="34" charset="0"/>
                          <a:cs typeface="Times New Roman" panose="02020603050405020304" pitchFamily="18" charset="0"/>
                        </a:rPr>
                        <a:t>c</a:t>
                      </a:r>
                      <a:r>
                        <a:rPr lang="en-US" sz="1600" b="0" dirty="0">
                          <a:effectLst/>
                          <a:latin typeface="+mn-lt"/>
                          <a:ea typeface="Arial" panose="020B0604020202020204" pitchFamily="34" charset="0"/>
                          <a:cs typeface="Times New Roman" panose="02020603050405020304" pitchFamily="18" charset="0"/>
                        </a:rPr>
                        <a:t>ati</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n,</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H</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al</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 C</a:t>
                      </a:r>
                      <a:r>
                        <a:rPr lang="en-US" sz="1600" b="0" spc="-1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 </a:t>
                      </a:r>
                      <a:r>
                        <a:rPr lang="en-US" sz="1600" b="0" spc="-15"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EHCP</a:t>
                      </a:r>
                      <a:r>
                        <a:rPr lang="en-US" sz="1600" b="0" dirty="0">
                          <a:effectLst/>
                          <a:latin typeface="+mn-lt"/>
                          <a:ea typeface="Arial" panose="020B0604020202020204" pitchFamily="34" charset="0"/>
                          <a:cs typeface="Times New Roman" panose="02020603050405020304" pitchFamily="18" charset="0"/>
                        </a:rPr>
                        <a:t>s)</a:t>
                      </a:r>
                      <a:r>
                        <a:rPr lang="en-US" sz="1600" b="0" spc="1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il</a:t>
                      </a:r>
                      <a:r>
                        <a:rPr lang="en-US" sz="1600" b="0" dirty="0">
                          <a:effectLst/>
                          <a:latin typeface="+mn-lt"/>
                          <a:ea typeface="Arial" panose="020B0604020202020204" pitchFamily="34" charset="0"/>
                          <a:cs typeface="Times New Roman" panose="02020603050405020304" pitchFamily="18" charset="0"/>
                        </a:rPr>
                        <a:t>l a</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so ha</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 a</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f</a:t>
                      </a:r>
                      <a:r>
                        <a:rPr lang="en-US" sz="1600" b="0" dirty="0">
                          <a:effectLst/>
                          <a:latin typeface="+mn-lt"/>
                          <a:ea typeface="Arial" panose="020B0604020202020204" pitchFamily="34" charset="0"/>
                          <a:cs typeface="Times New Roman" panose="02020603050405020304" pitchFamily="18" charset="0"/>
                        </a:rPr>
                        <a:t>o</a:t>
                      </a:r>
                      <a:r>
                        <a:rPr lang="en-US" sz="1600" b="0" spc="-10"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al </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l </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v</a:t>
                      </a:r>
                      <a:r>
                        <a:rPr lang="en-US" sz="1600" b="0" spc="-5" dirty="0">
                          <a:effectLst/>
                          <a:latin typeface="+mn-lt"/>
                          <a:ea typeface="Arial" panose="020B0604020202020204" pitchFamily="34" charset="0"/>
                          <a:cs typeface="Times New Roman" panose="02020603050405020304" pitchFamily="18" charset="0"/>
                        </a:rPr>
                        <a:t>i</a:t>
                      </a:r>
                      <a:r>
                        <a:rPr lang="en-US" sz="1600" b="0" spc="10"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w</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t</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g</a:t>
                      </a:r>
                      <a:r>
                        <a:rPr lang="en-US" sz="1600" b="0" spc="5" dirty="0">
                          <a:effectLst/>
                          <a:latin typeface="+mn-lt"/>
                          <a:ea typeface="Arial" panose="020B0604020202020204" pitchFamily="34" charset="0"/>
                          <a:cs typeface="Times New Roman" panose="02020603050405020304" pitchFamily="18" charset="0"/>
                        </a:rPr>
                        <a:t> t</a:t>
                      </a:r>
                      <a:r>
                        <a:rPr lang="en-US" sz="1600" b="0" dirty="0">
                          <a:effectLst/>
                          <a:latin typeface="+mn-lt"/>
                          <a:ea typeface="Arial" panose="020B0604020202020204" pitchFamily="34" charset="0"/>
                          <a:cs typeface="Times New Roman" panose="02020603050405020304" pitchFamily="18" charset="0"/>
                        </a:rPr>
                        <a:t>o </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v</a:t>
                      </a:r>
                      <a:r>
                        <a:rPr lang="en-US" sz="1600" b="0" spc="-5" dirty="0">
                          <a:effectLst/>
                          <a:latin typeface="+mn-lt"/>
                          <a:ea typeface="Arial" panose="020B0604020202020204" pitchFamily="34" charset="0"/>
                          <a:cs typeface="Times New Roman" panose="02020603050405020304" pitchFamily="18" charset="0"/>
                        </a:rPr>
                        <a:t>i</a:t>
                      </a:r>
                      <a:r>
                        <a:rPr lang="en-US" sz="1600" b="0" spc="10"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w</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ei</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pr</a:t>
                      </a:r>
                      <a:r>
                        <a:rPr lang="en-US" sz="1600" b="0" spc="-10"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gress</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 discuss their cu</a:t>
                      </a:r>
                      <a:r>
                        <a:rPr lang="en-US" sz="1600" b="0" spc="-5"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t n</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d</a:t>
                      </a:r>
                      <a:r>
                        <a:rPr lang="en-US" sz="1600" b="0" spc="-10" dirty="0">
                          <a:effectLst/>
                          <a:latin typeface="+mn-lt"/>
                          <a:ea typeface="Arial" panose="020B0604020202020204" pitchFamily="34" charset="0"/>
                          <a:cs typeface="Times New Roman" panose="02020603050405020304" pitchFamily="18" charset="0"/>
                        </a:rPr>
                        <a:t>s</a:t>
                      </a:r>
                      <a:r>
                        <a:rPr lang="en-US" sz="1600" b="0" dirty="0">
                          <a:effectLst/>
                          <a:latin typeface="+mn-lt"/>
                          <a:ea typeface="Arial" panose="020B0604020202020204" pitchFamily="34" charset="0"/>
                          <a:cs typeface="Times New Roman" panose="02020603050405020304" pitchFamily="18" charset="0"/>
                        </a:rPr>
                        <a:t>.  </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F</a:t>
                      </a:r>
                      <a:r>
                        <a:rPr lang="en-US" sz="1600" b="0" spc="-1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young people</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 </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ore</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a:t>
                      </a:r>
                      <a:r>
                        <a:rPr lang="en-US" sz="1600" b="0" spc="-15"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ex</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SEN</a:t>
                      </a:r>
                      <a:r>
                        <a:rPr lang="en-US" sz="1600" b="0" dirty="0">
                          <a:effectLst/>
                          <a:latin typeface="+mn-lt"/>
                          <a:ea typeface="Arial" panose="020B0604020202020204" pitchFamily="34" charset="0"/>
                          <a:cs typeface="Times New Roman" panose="02020603050405020304" pitchFamily="18" charset="0"/>
                        </a:rPr>
                        <a:t>D n</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s,</a:t>
                      </a:r>
                      <a:r>
                        <a:rPr lang="en-US" sz="1600" b="0" spc="1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r</a:t>
                      </a:r>
                      <a:r>
                        <a:rPr lang="en-US" sz="1600" b="0" spc="-15" dirty="0">
                          <a:effectLst/>
                          <a:latin typeface="+mn-lt"/>
                          <a:ea typeface="Arial" panose="020B0604020202020204" pitchFamily="34" charset="0"/>
                          <a:cs typeface="Times New Roman" panose="02020603050405020304" pitchFamily="18" charset="0"/>
                        </a:rPr>
                        <a:t>o</a:t>
                      </a:r>
                      <a:r>
                        <a:rPr lang="en-US" sz="1600" b="0" spc="10" dirty="0">
                          <a:effectLst/>
                          <a:latin typeface="+mn-lt"/>
                          <a:ea typeface="Arial" panose="020B0604020202020204" pitchFamily="34" charset="0"/>
                          <a:cs typeface="Times New Roman" panose="02020603050405020304" pitchFamily="18" charset="0"/>
                        </a:rPr>
                        <a:t>g</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ess and attainment</a:t>
                      </a:r>
                      <a:r>
                        <a:rPr lang="en-US" sz="1600" b="0" spc="-1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m</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sured a</a:t>
                      </a:r>
                      <a:r>
                        <a:rPr lang="en-US" sz="1600" b="0" spc="10" dirty="0">
                          <a:effectLst/>
                          <a:latin typeface="+mn-lt"/>
                          <a:ea typeface="Arial" panose="020B0604020202020204" pitchFamily="34" charset="0"/>
                          <a:cs typeface="Times New Roman" panose="02020603050405020304" pitchFamily="18" charset="0"/>
                        </a:rPr>
                        <a:t>g</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nst</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heir</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o</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n i</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v</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d</a:t>
                      </a:r>
                      <a:r>
                        <a:rPr lang="en-US" sz="1600" b="0" spc="10"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al s</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t</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g</a:t>
                      </a:r>
                      <a:r>
                        <a:rPr lang="en-US" sz="1600" b="0" spc="1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oi</a:t>
                      </a:r>
                      <a:r>
                        <a:rPr lang="en-US" sz="1600" b="0" dirty="0">
                          <a:effectLst/>
                          <a:latin typeface="+mn-lt"/>
                          <a:ea typeface="Arial" panose="020B0604020202020204" pitchFamily="34" charset="0"/>
                          <a:cs typeface="Times New Roman" panose="02020603050405020304" pitchFamily="18" charset="0"/>
                        </a:rPr>
                        <a:t>nts</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he outcomes detailed</a:t>
                      </a:r>
                      <a:r>
                        <a:rPr lang="en-US" sz="1600" b="0" spc="5" dirty="0">
                          <a:effectLst/>
                          <a:latin typeface="+mn-lt"/>
                          <a:ea typeface="Arial" panose="020B0604020202020204" pitchFamily="34" charset="0"/>
                          <a:cs typeface="Times New Roman" panose="02020603050405020304" pitchFamily="18" charset="0"/>
                        </a:rPr>
                        <a:t> i</a:t>
                      </a:r>
                      <a:r>
                        <a:rPr lang="en-US" sz="1600" b="0" dirty="0">
                          <a:effectLst/>
                          <a:latin typeface="+mn-lt"/>
                          <a:ea typeface="Arial" panose="020B0604020202020204" pitchFamily="34" charset="0"/>
                          <a:cs typeface="Times New Roman" panose="02020603050405020304" pitchFamily="18" charset="0"/>
                        </a:rPr>
                        <a:t>n</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ei</a:t>
                      </a:r>
                      <a:r>
                        <a:rPr lang="en-US" sz="1600" b="0" dirty="0">
                          <a:effectLst/>
                          <a:latin typeface="+mn-lt"/>
                          <a:ea typeface="Arial" panose="020B0604020202020204" pitchFamily="34" charset="0"/>
                          <a:cs typeface="Times New Roman" panose="02020603050405020304" pitchFamily="18" charset="0"/>
                        </a:rPr>
                        <a:t>r Education Health and Care Plan (EHCP).</a:t>
                      </a:r>
                      <a:endParaRPr lang="en-GB" sz="1600" b="0" dirty="0">
                        <a:effectLst/>
                        <a:latin typeface="+mn-lt"/>
                        <a:ea typeface="Calibri" panose="020F0502020204030204" pitchFamily="34" charset="0"/>
                        <a:cs typeface="Times New Roman" panose="02020603050405020304" pitchFamily="18" charset="0"/>
                      </a:endParaRPr>
                    </a:p>
                    <a:p>
                      <a:endParaRPr lang="en-GB" sz="1600" b="1"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91" y="4227948"/>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613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3">
            <a:alphaModFix/>
            <a:duotone>
              <a:prstClr val="black"/>
              <a:srgbClr val="0E7C3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4237544883"/>
              </p:ext>
            </p:extLst>
          </p:nvPr>
        </p:nvGraphicFramePr>
        <p:xfrm>
          <a:off x="979055" y="309999"/>
          <a:ext cx="10537536" cy="5998438"/>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20868">
                  <a:extLst>
                    <a:ext uri="{9D8B030D-6E8A-4147-A177-3AD203B41FA5}">
                      <a16:colId xmlns:a16="http://schemas.microsoft.com/office/drawing/2014/main" val="3943527444"/>
                    </a:ext>
                  </a:extLst>
                </a:gridCol>
                <a:gridCol w="8716668">
                  <a:extLst>
                    <a:ext uri="{9D8B030D-6E8A-4147-A177-3AD203B41FA5}">
                      <a16:colId xmlns:a16="http://schemas.microsoft.com/office/drawing/2014/main" val="63338495"/>
                    </a:ext>
                  </a:extLst>
                </a:gridCol>
              </a:tblGrid>
              <a:tr h="5998438">
                <a:tc>
                  <a:txBody>
                    <a:bodyPr/>
                    <a:lstStyle/>
                    <a:p>
                      <a:r>
                        <a:rPr lang="en-US" sz="1600" b="0" kern="1200" dirty="0">
                          <a:solidFill>
                            <a:schemeClr val="lt1"/>
                          </a:solidFill>
                          <a:effectLst/>
                          <a:latin typeface="+mn-lt"/>
                          <a:ea typeface="+mn-ea"/>
                          <a:cs typeface="+mn-cs"/>
                        </a:rPr>
                        <a:t>3)  What is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School’s approach to teaching children with SEND? </a:t>
                      </a:r>
                    </a:p>
                    <a:p>
                      <a:r>
                        <a:rPr lang="en-US" sz="1600" b="0" kern="1200" dirty="0">
                          <a:solidFill>
                            <a:schemeClr val="lt1"/>
                          </a:solidFill>
                          <a:effectLst/>
                          <a:latin typeface="+mn-lt"/>
                          <a:ea typeface="+mn-ea"/>
                          <a:cs typeface="+mn-cs"/>
                        </a:rPr>
                        <a:t>How will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enable my child to be included in activities with other children, including those without SEND?</a:t>
                      </a:r>
                      <a:br>
                        <a:rPr lang="en-US" sz="1600" b="0" kern="1200" dirty="0">
                          <a:solidFill>
                            <a:schemeClr val="lt1"/>
                          </a:solidFill>
                          <a:effectLst/>
                          <a:latin typeface="+mn-lt"/>
                          <a:ea typeface="+mn-ea"/>
                          <a:cs typeface="+mn-cs"/>
                        </a:rPr>
                      </a:br>
                      <a:endParaRPr lang="en-GB" sz="1600" b="0" dirty="0"/>
                    </a:p>
                  </a:txBody>
                  <a:tcPr>
                    <a:solidFill>
                      <a:srgbClr val="1F6F1F"/>
                    </a:solidFill>
                  </a:tcPr>
                </a:tc>
                <a:tc>
                  <a:txBody>
                    <a:bodyPr/>
                    <a:lstStyle/>
                    <a:p>
                      <a:endParaRPr lang="en-US"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Although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does not have a SEND Unit, we pride ourselves on providing an inclusive mainstream learning environment, where all young people, including young people</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with SEND, are treated equally and have access to the full range of opportunities that we provide.  Students 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are predominantly grouped according to ability for </a:t>
                      </a:r>
                      <a:r>
                        <a:rPr lang="en-US" sz="1600" b="0" kern="1200" dirty="0" err="1">
                          <a:solidFill>
                            <a:schemeClr val="lt1"/>
                          </a:solidFill>
                          <a:effectLst/>
                          <a:latin typeface="+mn-lt"/>
                          <a:ea typeface="+mn-ea"/>
                          <a:cs typeface="+mn-cs"/>
                        </a:rPr>
                        <a:t>Maths</a:t>
                      </a:r>
                      <a:r>
                        <a:rPr lang="en-US" sz="1600" b="0" kern="1200" dirty="0">
                          <a:solidFill>
                            <a:schemeClr val="lt1"/>
                          </a:solidFill>
                          <a:effectLst/>
                          <a:latin typeface="+mn-lt"/>
                          <a:ea typeface="+mn-ea"/>
                          <a:cs typeface="+mn-cs"/>
                        </a:rPr>
                        <a:t>, English and Science. However, we ensure there are opportunities to work with young people of all abilities through our varied and inclusive curriculum offer. This includes an extensive </a:t>
                      </a:r>
                      <a:r>
                        <a:rPr lang="en-US" sz="1600" b="0" kern="1200" dirty="0" err="1">
                          <a:solidFill>
                            <a:schemeClr val="lt1"/>
                          </a:solidFill>
                          <a:effectLst/>
                          <a:latin typeface="+mn-lt"/>
                          <a:ea typeface="+mn-ea"/>
                          <a:cs typeface="+mn-cs"/>
                        </a:rPr>
                        <a:t>eXL</a:t>
                      </a:r>
                      <a:r>
                        <a:rPr lang="en-US" sz="1600" b="0" kern="1200" dirty="0">
                          <a:solidFill>
                            <a:schemeClr val="lt1"/>
                          </a:solidFill>
                          <a:effectLst/>
                          <a:latin typeface="+mn-lt"/>
                          <a:ea typeface="+mn-ea"/>
                          <a:cs typeface="+mn-cs"/>
                        </a:rPr>
                        <a:t> </a:t>
                      </a:r>
                      <a:r>
                        <a:rPr lang="en-US" sz="1600" b="0" kern="1200" dirty="0" err="1">
                          <a:solidFill>
                            <a:schemeClr val="lt1"/>
                          </a:solidFill>
                          <a:effectLst/>
                          <a:latin typeface="+mn-lt"/>
                          <a:ea typeface="+mn-ea"/>
                          <a:cs typeface="+mn-cs"/>
                        </a:rPr>
                        <a:t>programme</a:t>
                      </a:r>
                      <a:r>
                        <a:rPr lang="en-US" sz="1600" b="0" kern="1200" dirty="0">
                          <a:solidFill>
                            <a:schemeClr val="lt1"/>
                          </a:solidFill>
                          <a:effectLst/>
                          <a:latin typeface="+mn-lt"/>
                          <a:ea typeface="+mn-ea"/>
                          <a:cs typeface="+mn-cs"/>
                        </a:rPr>
                        <a:t> and regular  opportunities for learning outside the classroom, running throughout the year. Teachers differentiate learning opportunities to meet the variety of different needs within their mainstream classes and students are encouraged to reflect and improve upon their own progress and attainment.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Our approach is to tailor learning opportunities so that they are accessible to all our young people through effective planning and differentiation of lessons. We aim to provide stimulating and exciting learning experiences that all young people can access at their individual levels. We maintain high expectations and aspirations for all young people 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Young people with SEND are fully included in activities throughout the school day.  If necessary, we provide additional</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support to enable this to happen, for example ‘meet and greets’ in the morning, additional support at break times or</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lunchtimes or for extra-curricular activities, including learning outside the classroom opportunities.</a:t>
                      </a:r>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826" y="4232563"/>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22945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3">
            <a:alphaModFix/>
            <a:duotone>
              <a:prstClr val="black"/>
              <a:srgbClr val="0E7C3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201073140"/>
              </p:ext>
            </p:extLst>
          </p:nvPr>
        </p:nvGraphicFramePr>
        <p:xfrm>
          <a:off x="877453" y="263817"/>
          <a:ext cx="10749973" cy="618744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57576">
                  <a:extLst>
                    <a:ext uri="{9D8B030D-6E8A-4147-A177-3AD203B41FA5}">
                      <a16:colId xmlns:a16="http://schemas.microsoft.com/office/drawing/2014/main" val="3943527444"/>
                    </a:ext>
                  </a:extLst>
                </a:gridCol>
                <a:gridCol w="8892397">
                  <a:extLst>
                    <a:ext uri="{9D8B030D-6E8A-4147-A177-3AD203B41FA5}">
                      <a16:colId xmlns:a16="http://schemas.microsoft.com/office/drawing/2014/main" val="63338495"/>
                    </a:ext>
                  </a:extLst>
                </a:gridCol>
              </a:tblGrid>
              <a:tr h="5555092">
                <a:tc>
                  <a:txBody>
                    <a:bodyPr/>
                    <a:lstStyle/>
                    <a:p>
                      <a:r>
                        <a:rPr lang="en-US" sz="1600" b="0" kern="1200" dirty="0">
                          <a:solidFill>
                            <a:schemeClr val="lt1"/>
                          </a:solidFill>
                          <a:effectLst/>
                          <a:latin typeface="+mn-lt"/>
                          <a:ea typeface="+mn-ea"/>
                          <a:cs typeface="+mn-cs"/>
                        </a:rPr>
                        <a:t>4)  How will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curriculum and learning environment be matched to my child’s needs?</a:t>
                      </a:r>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The SEN Code of Practice (2015) </a:t>
                      </a:r>
                      <a:r>
                        <a:rPr lang="en-US" sz="1600" b="0" kern="1200" dirty="0" err="1">
                          <a:solidFill>
                            <a:schemeClr val="lt1"/>
                          </a:solidFill>
                          <a:effectLst/>
                          <a:latin typeface="+mn-lt"/>
                          <a:ea typeface="+mn-ea"/>
                          <a:cs typeface="+mn-cs"/>
                        </a:rPr>
                        <a:t>recognises</a:t>
                      </a:r>
                      <a:r>
                        <a:rPr lang="en-US" sz="1600" b="0" kern="1200" dirty="0">
                          <a:solidFill>
                            <a:schemeClr val="lt1"/>
                          </a:solidFill>
                          <a:effectLst/>
                          <a:latin typeface="+mn-lt"/>
                          <a:ea typeface="+mn-ea"/>
                          <a:cs typeface="+mn-cs"/>
                        </a:rPr>
                        <a:t> that ‘Special educational provision is underpinned by high quality</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teaching and is compromised by anything less’ (p14).  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our priority is to ensure that all children, including children with SEND have access to outstanding lessons which are appropriately differentiated and </a:t>
                      </a:r>
                      <a:r>
                        <a:rPr lang="en-US" sz="1600" b="0" kern="1200" dirty="0" err="1">
                          <a:solidFill>
                            <a:schemeClr val="lt1"/>
                          </a:solidFill>
                          <a:effectLst/>
                          <a:latin typeface="+mn-lt"/>
                          <a:ea typeface="+mn-ea"/>
                          <a:cs typeface="+mn-cs"/>
                        </a:rPr>
                        <a:t>personalised</a:t>
                      </a:r>
                      <a:r>
                        <a:rPr lang="en-US" sz="1600" b="0" kern="1200" dirty="0">
                          <a:solidFill>
                            <a:schemeClr val="lt1"/>
                          </a:solidFill>
                          <a:effectLst/>
                          <a:latin typeface="+mn-lt"/>
                          <a:ea typeface="+mn-ea"/>
                          <a:cs typeface="+mn-cs"/>
                        </a:rPr>
                        <a:t> to meet the needs of individual children.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also </a:t>
                      </a:r>
                      <a:r>
                        <a:rPr lang="en-US" sz="1600" b="0" kern="1200" dirty="0" err="1">
                          <a:solidFill>
                            <a:schemeClr val="lt1"/>
                          </a:solidFill>
                          <a:effectLst/>
                          <a:latin typeface="+mn-lt"/>
                          <a:ea typeface="+mn-ea"/>
                          <a:cs typeface="+mn-cs"/>
                        </a:rPr>
                        <a:t>recognise</a:t>
                      </a:r>
                      <a:r>
                        <a:rPr lang="en-US" sz="1600" b="0" kern="1200" dirty="0">
                          <a:solidFill>
                            <a:schemeClr val="lt1"/>
                          </a:solidFill>
                          <a:effectLst/>
                          <a:latin typeface="+mn-lt"/>
                          <a:ea typeface="+mn-ea"/>
                          <a:cs typeface="+mn-cs"/>
                        </a:rPr>
                        <a:t> that some children will require educational provision that is ‘additional to’ or ‘different from’ this. To achieve this, we engage in a cyclical four-stage process: ‘Assess, Plan, Do and Review’:</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t>
                      </a:r>
                      <a:r>
                        <a:rPr lang="en-US" sz="1600" b="0" u="heavy" kern="1200" dirty="0">
                          <a:solidFill>
                            <a:schemeClr val="lt1"/>
                          </a:solidFill>
                          <a:effectLst/>
                          <a:latin typeface="+mn-lt"/>
                          <a:ea typeface="+mn-ea"/>
                          <a:cs typeface="+mn-cs"/>
                        </a:rPr>
                        <a:t>Assess</a:t>
                      </a:r>
                      <a:r>
                        <a:rPr lang="en-US" sz="1600" b="0" kern="1200" dirty="0">
                          <a:solidFill>
                            <a:schemeClr val="lt1"/>
                          </a:solidFill>
                          <a:effectLst/>
                          <a:latin typeface="+mn-lt"/>
                          <a:ea typeface="+mn-ea"/>
                          <a:cs typeface="+mn-cs"/>
                        </a:rPr>
                        <a:t>:  The class teachers and if necessary, the </a:t>
                      </a:r>
                      <a:r>
                        <a:rPr lang="en-US" sz="1600" b="0" kern="1200" dirty="0" err="1">
                          <a:solidFill>
                            <a:schemeClr val="lt1"/>
                          </a:solidFill>
                          <a:effectLst/>
                          <a:latin typeface="+mn-lt"/>
                          <a:ea typeface="+mn-ea"/>
                          <a:cs typeface="+mn-cs"/>
                        </a:rPr>
                        <a:t>SENDco</a:t>
                      </a:r>
                      <a:r>
                        <a:rPr lang="en-US" sz="1600" b="0" kern="1200" dirty="0">
                          <a:solidFill>
                            <a:schemeClr val="lt1"/>
                          </a:solidFill>
                          <a:effectLst/>
                          <a:latin typeface="+mn-lt"/>
                          <a:ea typeface="+mn-ea"/>
                          <a:cs typeface="+mn-cs"/>
                        </a:rPr>
                        <a:t> or professionals from external agencies, assess the needs of the individual.</a:t>
                      </a:r>
                    </a:p>
                    <a:p>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t>
                      </a:r>
                      <a:r>
                        <a:rPr lang="en-US" sz="1600" b="0" u="heavy" kern="1200" dirty="0">
                          <a:solidFill>
                            <a:schemeClr val="lt1"/>
                          </a:solidFill>
                          <a:effectLst/>
                          <a:latin typeface="+mn-lt"/>
                          <a:ea typeface="+mn-ea"/>
                          <a:cs typeface="+mn-cs"/>
                        </a:rPr>
                        <a:t>Plan</a:t>
                      </a:r>
                      <a:r>
                        <a:rPr lang="en-US" sz="1600" b="0" kern="1200" dirty="0">
                          <a:solidFill>
                            <a:schemeClr val="lt1"/>
                          </a:solidFill>
                          <a:effectLst/>
                          <a:latin typeface="+mn-lt"/>
                          <a:ea typeface="+mn-ea"/>
                          <a:cs typeface="+mn-cs"/>
                        </a:rPr>
                        <a:t>: We identify the barriers to learning, intended outcomes and plan appropriate support and intervention to</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meet those outcomes.</a:t>
                      </a:r>
                    </a:p>
                    <a:p>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t>
                      </a:r>
                      <a:r>
                        <a:rPr lang="en-US" sz="1600" b="0" u="heavy" kern="1200" dirty="0">
                          <a:solidFill>
                            <a:schemeClr val="lt1"/>
                          </a:solidFill>
                          <a:effectLst/>
                          <a:latin typeface="+mn-lt"/>
                          <a:ea typeface="+mn-ea"/>
                          <a:cs typeface="+mn-cs"/>
                        </a:rPr>
                        <a:t>Do</a:t>
                      </a:r>
                      <a:r>
                        <a:rPr lang="en-US" sz="1600" b="0" kern="1200" dirty="0">
                          <a:solidFill>
                            <a:schemeClr val="lt1"/>
                          </a:solidFill>
                          <a:effectLst/>
                          <a:latin typeface="+mn-lt"/>
                          <a:ea typeface="+mn-ea"/>
                          <a:cs typeface="+mn-cs"/>
                        </a:rPr>
                        <a:t>: We provide appropriate support either within the classroom through QFT and related ‘reasonable adjustments (dependent on nature of need) or as part of a targeted intervention</a:t>
                      </a:r>
                      <a:r>
                        <a:rPr lang="en-GB" sz="1600" b="0" kern="1200" dirty="0">
                          <a:solidFill>
                            <a:schemeClr val="lt1"/>
                          </a:solidFill>
                          <a:effectLst/>
                          <a:latin typeface="+mn-lt"/>
                          <a:ea typeface="+mn-ea"/>
                          <a:cs typeface="+mn-cs"/>
                        </a:rPr>
                        <a:t> </a:t>
                      </a:r>
                      <a:r>
                        <a:rPr lang="en-US" sz="1600" b="0" kern="1200" dirty="0" err="1">
                          <a:solidFill>
                            <a:schemeClr val="lt1"/>
                          </a:solidFill>
                          <a:effectLst/>
                          <a:latin typeface="+mn-lt"/>
                          <a:ea typeface="+mn-ea"/>
                          <a:cs typeface="+mn-cs"/>
                        </a:rPr>
                        <a:t>programme</a:t>
                      </a:r>
                      <a:r>
                        <a:rPr lang="en-US" sz="1600" b="0" kern="1200" dirty="0">
                          <a:solidFill>
                            <a:schemeClr val="lt1"/>
                          </a:solidFill>
                          <a:effectLst/>
                          <a:latin typeface="+mn-lt"/>
                          <a:ea typeface="+mn-ea"/>
                          <a:cs typeface="+mn-cs"/>
                        </a:rPr>
                        <a:t>. This could involve the provision of a resource, a change in an approach to learning, access to technology or working with an adult.</a:t>
                      </a:r>
                    </a:p>
                    <a:p>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t>
                      </a:r>
                      <a:r>
                        <a:rPr lang="en-US" sz="1600" b="0" u="heavy" kern="1200" dirty="0">
                          <a:solidFill>
                            <a:schemeClr val="lt1"/>
                          </a:solidFill>
                          <a:effectLst/>
                          <a:latin typeface="+mn-lt"/>
                          <a:ea typeface="+mn-ea"/>
                          <a:cs typeface="+mn-cs"/>
                        </a:rPr>
                        <a:t>Review</a:t>
                      </a:r>
                      <a:r>
                        <a:rPr lang="en-US" sz="1600" b="0" kern="1200" dirty="0">
                          <a:solidFill>
                            <a:schemeClr val="lt1"/>
                          </a:solidFill>
                          <a:effectLst/>
                          <a:latin typeface="+mn-lt"/>
                          <a:ea typeface="+mn-ea"/>
                          <a:cs typeface="+mn-cs"/>
                        </a:rPr>
                        <a:t>: We evaluate the impact of the support provided and consider whether changes to the support need</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to be made.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224" y="4250695"/>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41507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3">
            <a:alphaModFix/>
            <a:duotone>
              <a:prstClr val="black"/>
              <a:srgbClr val="0E7C3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691650185"/>
              </p:ext>
            </p:extLst>
          </p:nvPr>
        </p:nvGraphicFramePr>
        <p:xfrm>
          <a:off x="1219199" y="420835"/>
          <a:ext cx="10315864" cy="5795238"/>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782563">
                  <a:extLst>
                    <a:ext uri="{9D8B030D-6E8A-4147-A177-3AD203B41FA5}">
                      <a16:colId xmlns:a16="http://schemas.microsoft.com/office/drawing/2014/main" val="3943527444"/>
                    </a:ext>
                  </a:extLst>
                </a:gridCol>
                <a:gridCol w="8533301">
                  <a:extLst>
                    <a:ext uri="{9D8B030D-6E8A-4147-A177-3AD203B41FA5}">
                      <a16:colId xmlns:a16="http://schemas.microsoft.com/office/drawing/2014/main" val="63338495"/>
                    </a:ext>
                  </a:extLst>
                </a:gridCol>
              </a:tblGrid>
              <a:tr h="5795238">
                <a:tc>
                  <a:txBody>
                    <a:bodyPr/>
                    <a:lstStyle/>
                    <a:p>
                      <a:r>
                        <a:rPr lang="en-US" sz="1600" b="0" kern="1200" dirty="0">
                          <a:solidFill>
                            <a:schemeClr val="lt1"/>
                          </a:solidFill>
                          <a:effectLst/>
                          <a:latin typeface="+mn-lt"/>
                          <a:ea typeface="+mn-ea"/>
                          <a:cs typeface="+mn-cs"/>
                        </a:rPr>
                        <a:t>4)  How will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curriculum and learning environment be matched to my child’s needs?</a:t>
                      </a:r>
                      <a:endParaRPr lang="en-GB" sz="1400" b="0" dirty="0"/>
                    </a:p>
                    <a:p>
                      <a:endParaRPr lang="en-GB" sz="1600" dirty="0"/>
                    </a:p>
                  </a:txBody>
                  <a:tcPr>
                    <a:solidFill>
                      <a:srgbClr val="1F6F1F"/>
                    </a:solidFill>
                  </a:tcPr>
                </a:tc>
                <a:tc>
                  <a:txBody>
                    <a:bodyPr/>
                    <a:lstStyle/>
                    <a:p>
                      <a:r>
                        <a:rPr lang="en-US" sz="1600" b="0" kern="1200" dirty="0">
                          <a:solidFill>
                            <a:schemeClr val="lt1"/>
                          </a:solidFill>
                          <a:effectLst/>
                          <a:latin typeface="+mn-lt"/>
                          <a:ea typeface="+mn-ea"/>
                          <a:cs typeface="+mn-cs"/>
                        </a:rPr>
                        <a:t>All support provided is recorded and evaluated alongside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School’s ‘SEND Policy’ and the ‘Supporting Children with Disabilities Policy’.</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 small number of children may require specific adaptations to the learning environment.  Examples include the provision of modified equipment, such as access to Radio Aids to support hearing, the use of sloping boards or wobble cushions, the use of various recording devices and bespoke classroom equipment such as seating to ensure correct posture for those with specific physical disabilities.</a:t>
                      </a:r>
                      <a:endParaRPr lang="en-GB" sz="1600" b="0" kern="1200" dirty="0">
                        <a:solidFill>
                          <a:schemeClr val="lt1"/>
                        </a:solidFill>
                        <a:effectLst/>
                        <a:latin typeface="+mn-lt"/>
                        <a:ea typeface="+mn-ea"/>
                        <a:cs typeface="+mn-cs"/>
                      </a:endParaRPr>
                    </a:p>
                    <a:p>
                      <a:r>
                        <a:rPr lang="en-US" sz="1600" b="1" kern="1200" dirty="0">
                          <a:solidFill>
                            <a:schemeClr val="lt1"/>
                          </a:solidFill>
                          <a:effectLst/>
                          <a:latin typeface="+mn-lt"/>
                          <a:ea typeface="+mn-ea"/>
                          <a:cs typeface="+mn-cs"/>
                        </a:rPr>
                        <a:t> </a:t>
                      </a:r>
                      <a:endParaRPr lang="en-GB" sz="1600" b="1"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Through consultations with teachers, Raising Standards Leads or Head of 6th Form, Pastoral Learning Mentors, Learning Support Assistants, parents, students, multi-agency colleagues and the Senior Leadership Team, the SENDCo makes decisions regarding the most effective allocation of resources in order to most effectively meet the needs of all young people with SEND within our mainstream  school setting. This includes both physical and human resources.  Learning Support Assistants are allocated carefully according to their skills and experience, with many Learning Support Assistants (Support Mentors) becoming </a:t>
                      </a:r>
                      <a:r>
                        <a:rPr lang="en-US" sz="1600" b="0" kern="1200" dirty="0" err="1">
                          <a:solidFill>
                            <a:schemeClr val="lt1"/>
                          </a:solidFill>
                          <a:effectLst/>
                          <a:latin typeface="+mn-lt"/>
                          <a:ea typeface="+mn-ea"/>
                          <a:cs typeface="+mn-cs"/>
                        </a:rPr>
                        <a:t>specialised</a:t>
                      </a:r>
                      <a:r>
                        <a:rPr lang="en-US" sz="1600" b="0" kern="1200" dirty="0">
                          <a:solidFill>
                            <a:schemeClr val="lt1"/>
                          </a:solidFill>
                          <a:effectLst/>
                          <a:latin typeface="+mn-lt"/>
                          <a:ea typeface="+mn-ea"/>
                          <a:cs typeface="+mn-cs"/>
                        </a:rPr>
                        <a:t> in certain areas such as Speech and Language, Social Communication and Interaction, Specific Learning Difficulties – Numeracy, Specific Learning Difficulties – Literacy, Independent Travel, EAL – English as an additional Language, Occupational Therapy, Physiotherapy and as a result implementing interventions which offer </a:t>
                      </a:r>
                      <a:r>
                        <a:rPr lang="en-US" sz="1600" b="0" kern="1200" dirty="0" err="1">
                          <a:solidFill>
                            <a:schemeClr val="lt1"/>
                          </a:solidFill>
                          <a:effectLst/>
                          <a:latin typeface="+mn-lt"/>
                          <a:ea typeface="+mn-ea"/>
                          <a:cs typeface="+mn-cs"/>
                        </a:rPr>
                        <a:t>individualised</a:t>
                      </a:r>
                      <a:r>
                        <a:rPr lang="en-US" sz="1600" b="0" kern="1200" dirty="0">
                          <a:solidFill>
                            <a:schemeClr val="lt1"/>
                          </a:solidFill>
                          <a:effectLst/>
                          <a:latin typeface="+mn-lt"/>
                          <a:ea typeface="+mn-ea"/>
                          <a:cs typeface="+mn-cs"/>
                        </a:rPr>
                        <a:t> learning packages for young people with EHCPs and on the SEND Register at SEND support.</a:t>
                      </a:r>
                      <a:endParaRPr lang="en-GB" sz="1600" b="0" kern="1200" dirty="0">
                        <a:solidFill>
                          <a:schemeClr val="tx1"/>
                        </a:solidFill>
                        <a:effectLst/>
                        <a:latin typeface="+mn-lt"/>
                        <a:ea typeface="+mn-ea"/>
                        <a:cs typeface="+mn-cs"/>
                      </a:endParaRPr>
                    </a:p>
                    <a:p>
                      <a:endParaRPr lang="en-GB" sz="1600" b="1"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937" y="4278744"/>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657774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3">
            <a:alphaModFix/>
            <a:duotone>
              <a:prstClr val="black"/>
              <a:srgbClr val="0E7C3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794314089"/>
              </p:ext>
            </p:extLst>
          </p:nvPr>
        </p:nvGraphicFramePr>
        <p:xfrm>
          <a:off x="886690" y="365415"/>
          <a:ext cx="10834255" cy="590664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72140">
                  <a:extLst>
                    <a:ext uri="{9D8B030D-6E8A-4147-A177-3AD203B41FA5}">
                      <a16:colId xmlns:a16="http://schemas.microsoft.com/office/drawing/2014/main" val="3943527444"/>
                    </a:ext>
                  </a:extLst>
                </a:gridCol>
                <a:gridCol w="8962115">
                  <a:extLst>
                    <a:ext uri="{9D8B030D-6E8A-4147-A177-3AD203B41FA5}">
                      <a16:colId xmlns:a16="http://schemas.microsoft.com/office/drawing/2014/main" val="63338495"/>
                    </a:ext>
                  </a:extLst>
                </a:gridCol>
              </a:tblGrid>
              <a:tr h="5906643">
                <a:tc>
                  <a:txBody>
                    <a:bodyPr/>
                    <a:lstStyle/>
                    <a:p>
                      <a:r>
                        <a:rPr lang="en-US" sz="1600" b="0" kern="1200" dirty="0">
                          <a:solidFill>
                            <a:schemeClr val="lt1"/>
                          </a:solidFill>
                          <a:effectLst/>
                          <a:latin typeface="+mn-lt"/>
                          <a:ea typeface="+mn-ea"/>
                          <a:cs typeface="+mn-cs"/>
                        </a:rPr>
                        <a:t>5)  What kinds of specialist SEN provision does your school provide?</a:t>
                      </a:r>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we are proud to offer two large and well-resourced learning teams that are dedicated to providing high quality learning opportunities for children with SEND in our school.</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Student services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Student services is our main resource where our team of Learning Support Assistants work from, alongside teaching staff. It is a large double classroom that is dedicated to meeting the needs of children with SEND. Some children who access Student services have EHCPs and others are on the SEND Register at the ‘SEN Support’ level.</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The teachers and learning support assistants within Student services provide highly </a:t>
                      </a:r>
                      <a:r>
                        <a:rPr lang="en-US" sz="1600" b="0" kern="1200" dirty="0" err="1">
                          <a:solidFill>
                            <a:schemeClr val="lt1"/>
                          </a:solidFill>
                          <a:effectLst/>
                          <a:latin typeface="+mn-lt"/>
                          <a:ea typeface="+mn-ea"/>
                          <a:cs typeface="+mn-cs"/>
                        </a:rPr>
                        <a:t>individualised</a:t>
                      </a:r>
                      <a:r>
                        <a:rPr lang="en-US" sz="1600" b="0" kern="1200" dirty="0">
                          <a:solidFill>
                            <a:schemeClr val="lt1"/>
                          </a:solidFill>
                          <a:effectLst/>
                          <a:latin typeface="+mn-lt"/>
                          <a:ea typeface="+mn-ea"/>
                          <a:cs typeface="+mn-cs"/>
                        </a:rPr>
                        <a:t> learning opportunities to help to develop basic Literacy and Numeracy skills along with motor and social skills. Students develop these skills through interventions which target individual learning needs such as Speech and Language, Social Communication and Interaction, Specific Learning Difficulties – Numeracy, Specific Learning Difficulties – Literacy, Independent Travel, English as an additional language, Occupational Therapy and Physiotherapy and focus upon learning through accessing a wide-range of creative and multi-sensory activities.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Through the use of these bespoke environments we aim to develop the global needs of all of the students who access them.</a:t>
                      </a:r>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300" y="4173094"/>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147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625720526"/>
              </p:ext>
            </p:extLst>
          </p:nvPr>
        </p:nvGraphicFramePr>
        <p:xfrm>
          <a:off x="719282" y="374652"/>
          <a:ext cx="11129818" cy="590664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23213">
                  <a:extLst>
                    <a:ext uri="{9D8B030D-6E8A-4147-A177-3AD203B41FA5}">
                      <a16:colId xmlns:a16="http://schemas.microsoft.com/office/drawing/2014/main" val="3943527444"/>
                    </a:ext>
                  </a:extLst>
                </a:gridCol>
                <a:gridCol w="9206605">
                  <a:extLst>
                    <a:ext uri="{9D8B030D-6E8A-4147-A177-3AD203B41FA5}">
                      <a16:colId xmlns:a16="http://schemas.microsoft.com/office/drawing/2014/main" val="63338495"/>
                    </a:ext>
                  </a:extLst>
                </a:gridCol>
              </a:tblGrid>
              <a:tr h="5906643">
                <a:tc>
                  <a:txBody>
                    <a:bodyPr/>
                    <a:lstStyle/>
                    <a:p>
                      <a:r>
                        <a:rPr lang="en-US" sz="1600" b="0" kern="1200" dirty="0">
                          <a:solidFill>
                            <a:schemeClr val="lt1"/>
                          </a:solidFill>
                          <a:effectLst/>
                          <a:latin typeface="+mn-lt"/>
                          <a:ea typeface="+mn-ea"/>
                          <a:cs typeface="+mn-cs"/>
                        </a:rPr>
                        <a:t>6)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support my child’s emotional and social development and wellbeing?</a:t>
                      </a:r>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we believe that pupils achieve best when they are happy. We celebrate the student success and provide positive learning experiences.  Admittedly,  students also experience setbacks or challenges along the way, we are committed to supporting them through these.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Supporting social development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have many strategies embedded within our everyday practices to help students to become aware of how they are feeling and how their choices impact on the emotional wellbeing of others. For example, all children take part in Personal Development time within their Houses on a weekly basis along with learning outside the classroom opportunities, we also strongly believe in the emotional and motivational impact of our external speakers, multi-agency professionals who come  to work with our students on a range of sensitive issues. Our many reward systems, which we use consistently across the school, promote and celebrate social development as well as other achievements.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Social Communication and Interaction Skills groups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For pupils, who need some extra support, we run social skills groups where we explicitly model and teach social skills such as turn-taking and sharing. We use Cheshire West Autism Team guidance to support the social development of children with Autism and social communication difficulties. This includes strategies such as individual visual timetables, specific support with </a:t>
                      </a:r>
                      <a:r>
                        <a:rPr lang="en-US" sz="1600" b="0" kern="1200" dirty="0" err="1">
                          <a:solidFill>
                            <a:schemeClr val="lt1"/>
                          </a:solidFill>
                          <a:effectLst/>
                          <a:latin typeface="+mn-lt"/>
                          <a:ea typeface="+mn-ea"/>
                          <a:cs typeface="+mn-cs"/>
                        </a:rPr>
                        <a:t>recognising</a:t>
                      </a:r>
                      <a:r>
                        <a:rPr lang="en-US" sz="1600" b="0" kern="1200" dirty="0">
                          <a:solidFill>
                            <a:schemeClr val="lt1"/>
                          </a:solidFill>
                          <a:effectLst/>
                          <a:latin typeface="+mn-lt"/>
                          <a:ea typeface="+mn-ea"/>
                          <a:cs typeface="+mn-cs"/>
                        </a:rPr>
                        <a:t> emotions and providing visual cues.</a:t>
                      </a:r>
                      <a:endParaRPr lang="en-GB" sz="1600" b="0" kern="1200" dirty="0">
                        <a:solidFill>
                          <a:schemeClr val="lt1"/>
                        </a:solidFill>
                        <a:effectLst/>
                        <a:latin typeface="+mn-lt"/>
                        <a:ea typeface="+mn-ea"/>
                        <a:cs typeface="+mn-cs"/>
                      </a:endParaRPr>
                    </a:p>
                    <a:p>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700" y="4191568"/>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824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286928650"/>
              </p:ext>
            </p:extLst>
          </p:nvPr>
        </p:nvGraphicFramePr>
        <p:xfrm>
          <a:off x="868219" y="346943"/>
          <a:ext cx="10880436" cy="590664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80120">
                  <a:extLst>
                    <a:ext uri="{9D8B030D-6E8A-4147-A177-3AD203B41FA5}">
                      <a16:colId xmlns:a16="http://schemas.microsoft.com/office/drawing/2014/main" val="3943527444"/>
                    </a:ext>
                  </a:extLst>
                </a:gridCol>
                <a:gridCol w="9000316">
                  <a:extLst>
                    <a:ext uri="{9D8B030D-6E8A-4147-A177-3AD203B41FA5}">
                      <a16:colId xmlns:a16="http://schemas.microsoft.com/office/drawing/2014/main" val="63338495"/>
                    </a:ext>
                  </a:extLst>
                </a:gridCol>
              </a:tblGrid>
              <a:tr h="5906643">
                <a:tc>
                  <a:txBody>
                    <a:bodyPr/>
                    <a:lstStyle/>
                    <a:p>
                      <a:r>
                        <a:rPr lang="en-US" sz="1600" b="0" kern="1200" dirty="0">
                          <a:solidFill>
                            <a:schemeClr val="lt1"/>
                          </a:solidFill>
                          <a:effectLst/>
                          <a:latin typeface="+mn-lt"/>
                          <a:ea typeface="+mn-ea"/>
                          <a:cs typeface="+mn-cs"/>
                        </a:rPr>
                        <a:t>6)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support my child’s emotional and social development and wellbeing?</a:t>
                      </a:r>
                      <a:endParaRPr lang="en-GB" sz="1600" b="0" dirty="0"/>
                    </a:p>
                    <a:p>
                      <a:endParaRPr lang="en-GB" sz="1600" b="0" dirty="0"/>
                    </a:p>
                  </a:txBody>
                  <a:tcPr>
                    <a:solidFill>
                      <a:srgbClr val="1F6F1F"/>
                    </a:solidFill>
                  </a:tcPr>
                </a:tc>
                <a:tc>
                  <a:txBody>
                    <a:bodyPr/>
                    <a:lstStyle/>
                    <a:p>
                      <a:r>
                        <a:rPr lang="en-US" sz="1600" b="0" u="heavy" kern="1200" dirty="0">
                          <a:solidFill>
                            <a:schemeClr val="lt1"/>
                          </a:solidFill>
                          <a:effectLst/>
                          <a:latin typeface="+mn-lt"/>
                          <a:ea typeface="+mn-ea"/>
                          <a:cs typeface="+mn-cs"/>
                        </a:rPr>
                        <a:t>Emotional Literacy Support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also have Pastoral Learning Mentors and Learning Support Assistants who have been trained by an Educational Psychologist to plan and deliver </a:t>
                      </a:r>
                      <a:r>
                        <a:rPr lang="en-US" sz="1600" b="0" kern="1200" dirty="0" err="1">
                          <a:solidFill>
                            <a:schemeClr val="lt1"/>
                          </a:solidFill>
                          <a:effectLst/>
                          <a:latin typeface="+mn-lt"/>
                          <a:ea typeface="+mn-ea"/>
                          <a:cs typeface="+mn-cs"/>
                        </a:rPr>
                        <a:t>programmes</a:t>
                      </a:r>
                      <a:r>
                        <a:rPr lang="en-US" sz="1600" b="0" kern="1200" dirty="0">
                          <a:solidFill>
                            <a:schemeClr val="lt1"/>
                          </a:solidFill>
                          <a:effectLst/>
                          <a:latin typeface="+mn-lt"/>
                          <a:ea typeface="+mn-ea"/>
                          <a:cs typeface="+mn-cs"/>
                        </a:rPr>
                        <a:t> of ‘Emotional Literacy Support’. This can include supporting young people to </a:t>
                      </a:r>
                      <a:r>
                        <a:rPr lang="en-US" sz="1600" b="0" kern="1200" dirty="0" err="1">
                          <a:solidFill>
                            <a:schemeClr val="lt1"/>
                          </a:solidFill>
                          <a:effectLst/>
                          <a:latin typeface="+mn-lt"/>
                          <a:ea typeface="+mn-ea"/>
                          <a:cs typeface="+mn-cs"/>
                        </a:rPr>
                        <a:t>recognise</a:t>
                      </a:r>
                      <a:r>
                        <a:rPr lang="en-US" sz="1600" b="0" kern="1200" dirty="0">
                          <a:solidFill>
                            <a:schemeClr val="lt1"/>
                          </a:solidFill>
                          <a:effectLst/>
                          <a:latin typeface="+mn-lt"/>
                          <a:ea typeface="+mn-ea"/>
                          <a:cs typeface="+mn-cs"/>
                        </a:rPr>
                        <a:t> and manage their emotions, to talk about how they are feeling, or to cope with difficult events in their lives. It can also be used to help young people to improve their peer relationships and to learn to resolve conflicts effectively.</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Student mentoring</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Student mentoring provides young people with an opportunity to talk openly and confidentially to an experienced teacher on a 1:1 basis. The sessions can take many forms including playing games, drawing and simply talking. The focus is on raising young people’s self-esteem and belief in themselves as learners to develop an ‘I can do it!’ attitude. The young people will be helped to think about themselves and their learning from new perspectives and to find their own solutions. The aim is to empower pupils to take responsibility for their own learning and to raise their confidence so that they can reach their individual learning potential.  Students are also trained as peer and academic mentors to work with students in need of additional support.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 </a:t>
                      </a:r>
                      <a:endParaRPr lang="en-GB" sz="1800" b="1" kern="1200" dirty="0">
                        <a:solidFill>
                          <a:schemeClr val="lt1"/>
                        </a:solidFill>
                        <a:effectLst/>
                        <a:latin typeface="+mn-lt"/>
                        <a:ea typeface="+mn-ea"/>
                        <a:cs typeface="+mn-cs"/>
                      </a:endParaRPr>
                    </a:p>
                    <a:p>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46" y="4179151"/>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821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495028928"/>
              </p:ext>
            </p:extLst>
          </p:nvPr>
        </p:nvGraphicFramePr>
        <p:xfrm>
          <a:off x="720436" y="319235"/>
          <a:ext cx="10963564" cy="5989202"/>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94484">
                  <a:extLst>
                    <a:ext uri="{9D8B030D-6E8A-4147-A177-3AD203B41FA5}">
                      <a16:colId xmlns:a16="http://schemas.microsoft.com/office/drawing/2014/main" val="3943527444"/>
                    </a:ext>
                  </a:extLst>
                </a:gridCol>
                <a:gridCol w="9069080">
                  <a:extLst>
                    <a:ext uri="{9D8B030D-6E8A-4147-A177-3AD203B41FA5}">
                      <a16:colId xmlns:a16="http://schemas.microsoft.com/office/drawing/2014/main" val="63338495"/>
                    </a:ext>
                  </a:extLst>
                </a:gridCol>
              </a:tblGrid>
              <a:tr h="5989202">
                <a:tc>
                  <a:txBody>
                    <a:bodyPr/>
                    <a:lstStyle/>
                    <a:p>
                      <a:r>
                        <a:rPr lang="en-US" sz="1600" b="0" kern="1200" dirty="0">
                          <a:solidFill>
                            <a:schemeClr val="lt1"/>
                          </a:solidFill>
                          <a:effectLst/>
                          <a:latin typeface="+mn-lt"/>
                          <a:ea typeface="+mn-ea"/>
                          <a:cs typeface="+mn-cs"/>
                        </a:rPr>
                        <a:t>6)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support my child’s emotional and social development and wellbeing?</a:t>
                      </a:r>
                      <a:endParaRPr lang="en-GB" sz="1600" b="0" dirty="0"/>
                    </a:p>
                    <a:p>
                      <a:endParaRPr lang="en-GB" sz="1600" b="0" dirty="0"/>
                    </a:p>
                  </a:txBody>
                  <a:tcPr>
                    <a:solidFill>
                      <a:srgbClr val="1F6F1F"/>
                    </a:solidFill>
                  </a:tcPr>
                </a:tc>
                <a:tc>
                  <a:txBody>
                    <a:bodyPr/>
                    <a:lstStyle/>
                    <a:p>
                      <a:r>
                        <a:rPr lang="en-US" sz="1600" b="0" u="sng" kern="1200" dirty="0">
                          <a:solidFill>
                            <a:schemeClr val="lt1"/>
                          </a:solidFill>
                          <a:effectLst/>
                          <a:latin typeface="+mn-lt"/>
                          <a:ea typeface="+mn-ea"/>
                          <a:cs typeface="+mn-cs"/>
                        </a:rPr>
                        <a:t>Nurturing Opportunities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During social times, young people who need some extra emotional support have opportunities to talk to a learning</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support assistant, to attend a break time/lunchtime club or to take part in our extensive </a:t>
                      </a:r>
                      <a:r>
                        <a:rPr lang="en-US" sz="1600" b="0" kern="1200" dirty="0" err="1">
                          <a:solidFill>
                            <a:schemeClr val="lt1"/>
                          </a:solidFill>
                          <a:effectLst/>
                          <a:latin typeface="+mn-lt"/>
                          <a:ea typeface="+mn-ea"/>
                          <a:cs typeface="+mn-cs"/>
                        </a:rPr>
                        <a:t>eXL</a:t>
                      </a:r>
                      <a:r>
                        <a:rPr lang="en-US" sz="1600" b="0" kern="1200" dirty="0">
                          <a:solidFill>
                            <a:schemeClr val="lt1"/>
                          </a:solidFill>
                          <a:effectLst/>
                          <a:latin typeface="+mn-lt"/>
                          <a:ea typeface="+mn-ea"/>
                          <a:cs typeface="+mn-cs"/>
                        </a:rPr>
                        <a:t> </a:t>
                      </a:r>
                      <a:r>
                        <a:rPr lang="en-US" sz="1600" b="0" kern="1200" dirty="0" err="1">
                          <a:solidFill>
                            <a:schemeClr val="lt1"/>
                          </a:solidFill>
                          <a:effectLst/>
                          <a:latin typeface="+mn-lt"/>
                          <a:ea typeface="+mn-ea"/>
                          <a:cs typeface="+mn-cs"/>
                        </a:rPr>
                        <a:t>programme</a:t>
                      </a:r>
                      <a:r>
                        <a:rPr lang="en-US" sz="1600" b="0" kern="1200" dirty="0">
                          <a:solidFill>
                            <a:schemeClr val="lt1"/>
                          </a:solidFill>
                          <a:effectLst/>
                          <a:latin typeface="+mn-lt"/>
                          <a:ea typeface="+mn-ea"/>
                          <a:cs typeface="+mn-cs"/>
                        </a:rPr>
                        <a: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Child and Adolescent  Mental Health Service Consultations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invest is providing initial ‘signposting’ consultations in school for our young people who are struggling with anxieties. We aim to help pupils to acknowledge problematic emotional and </a:t>
                      </a:r>
                      <a:r>
                        <a:rPr lang="en-US" sz="1600" b="0" kern="1200" dirty="0" err="1">
                          <a:solidFill>
                            <a:schemeClr val="lt1"/>
                          </a:solidFill>
                          <a:effectLst/>
                          <a:latin typeface="+mn-lt"/>
                          <a:ea typeface="+mn-ea"/>
                          <a:cs typeface="+mn-cs"/>
                        </a:rPr>
                        <a:t>behavioural</a:t>
                      </a:r>
                      <a:r>
                        <a:rPr lang="en-US" sz="1600" b="0" kern="1200" dirty="0">
                          <a:solidFill>
                            <a:schemeClr val="lt1"/>
                          </a:solidFill>
                          <a:effectLst/>
                          <a:latin typeface="+mn-lt"/>
                          <a:ea typeface="+mn-ea"/>
                          <a:cs typeface="+mn-cs"/>
                        </a:rPr>
                        <a:t> habits and acquire internal motivation to be the best that they can be. Together we feel can help them to  develop the tools to turn negatives into positives and find fruitful new pathways to a more productive way of learning and living. </a:t>
                      </a:r>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36" y="4163293"/>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725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9143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529082778"/>
              </p:ext>
            </p:extLst>
          </p:nvPr>
        </p:nvGraphicFramePr>
        <p:xfrm>
          <a:off x="411019" y="-10160"/>
          <a:ext cx="11369962" cy="6558742"/>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64709">
                  <a:extLst>
                    <a:ext uri="{9D8B030D-6E8A-4147-A177-3AD203B41FA5}">
                      <a16:colId xmlns:a16="http://schemas.microsoft.com/office/drawing/2014/main" val="3943527444"/>
                    </a:ext>
                  </a:extLst>
                </a:gridCol>
                <a:gridCol w="9405253">
                  <a:extLst>
                    <a:ext uri="{9D8B030D-6E8A-4147-A177-3AD203B41FA5}">
                      <a16:colId xmlns:a16="http://schemas.microsoft.com/office/drawing/2014/main" val="63338495"/>
                    </a:ext>
                  </a:extLst>
                </a:gridCol>
              </a:tblGrid>
              <a:tr h="6558742">
                <a:tc>
                  <a:txBody>
                    <a:bodyPr/>
                    <a:lstStyle/>
                    <a:p>
                      <a:r>
                        <a:rPr lang="en-US" sz="1600" b="0" kern="1200" dirty="0">
                          <a:solidFill>
                            <a:schemeClr val="lt1"/>
                          </a:solidFill>
                          <a:effectLst/>
                          <a:latin typeface="+mn-lt"/>
                          <a:ea typeface="+mn-ea"/>
                          <a:cs typeface="+mn-cs"/>
                        </a:rPr>
                        <a:t>7)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involve me in supporting my child with SEND?</a:t>
                      </a:r>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we </a:t>
                      </a:r>
                      <a:r>
                        <a:rPr lang="en-US" sz="1600" b="0" kern="1200" dirty="0" err="1">
                          <a:solidFill>
                            <a:schemeClr val="lt1"/>
                          </a:solidFill>
                          <a:effectLst/>
                          <a:latin typeface="+mn-lt"/>
                          <a:ea typeface="+mn-ea"/>
                          <a:cs typeface="+mn-cs"/>
                        </a:rPr>
                        <a:t>recognise</a:t>
                      </a:r>
                      <a:r>
                        <a:rPr lang="en-US" sz="1600" b="0" kern="1200" dirty="0">
                          <a:solidFill>
                            <a:schemeClr val="lt1"/>
                          </a:solidFill>
                          <a:effectLst/>
                          <a:latin typeface="+mn-lt"/>
                          <a:ea typeface="+mn-ea"/>
                          <a:cs typeface="+mn-cs"/>
                        </a:rPr>
                        <a:t> the value of working in collaboration with parents and </a:t>
                      </a:r>
                      <a:r>
                        <a:rPr lang="en-US" sz="1600" b="0" kern="1200" dirty="0" err="1">
                          <a:solidFill>
                            <a:schemeClr val="lt1"/>
                          </a:solidFill>
                          <a:effectLst/>
                          <a:latin typeface="+mn-lt"/>
                          <a:ea typeface="+mn-ea"/>
                          <a:cs typeface="+mn-cs"/>
                        </a:rPr>
                        <a:t>carers</a:t>
                      </a:r>
                      <a:r>
                        <a:rPr lang="en-US" sz="1600" b="0" kern="1200" dirty="0">
                          <a:solidFill>
                            <a:schemeClr val="lt1"/>
                          </a:solidFill>
                          <a:effectLst/>
                          <a:latin typeface="+mn-lt"/>
                          <a:ea typeface="+mn-ea"/>
                          <a:cs typeface="+mn-cs"/>
                        </a:rPr>
                        <a:t> of young people</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with SEND in order to achieve the best outcomes for them. As a school, we strive to ensure a high level of communication with parents so that you feel well informed about what is happening in school and how your child is progressing. This includes parent consultation evenings, open evenings, parent information evenings and annual reviews.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hope to meet with parents of children with SEND as they join our school in Year 6 and maintain a high level of contact throughout their educational career with us. The SENDCo then regularly meets with many parents of children with SEND to review their progress and to make collaborative decisions about how to meet their needs.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For children with Education, Health and Care Plans (previously known as statements of educational needs), parents will be invited to attend their Annual Review meeting in which children’s progress against their individual outcomes, from their EHCP, is looked at in detail and decisions about future provision is jointly agreed. We always ensure that documentation from these meetings are sent home for your records.  Parents and young people are invited to contribute to this process.  Each year, every student with SEND will have a person profile called a ‘My learning Guide’, this is developed for each young person, outlining their strengths, areas for development, interests and views which will be shared with all staff and parents.</a:t>
                      </a:r>
                    </a:p>
                    <a:p>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have a variety of other methods of communicating with parents according to the needs of the individual child.  This can include phone calls, home-school books or letters home. We hope that you will make contact with the SENDCo, your child’s Tutor, Raising Standards Lead, Pastoral Learning Mentor and subject teachers, on a regular basis throughout the year, in order to discuss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provision for your child.</a:t>
                      </a:r>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302191"/>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333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2436903701"/>
              </p:ext>
            </p:extLst>
          </p:nvPr>
        </p:nvGraphicFramePr>
        <p:xfrm>
          <a:off x="1052944" y="448543"/>
          <a:ext cx="10592955" cy="575829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30444">
                  <a:extLst>
                    <a:ext uri="{9D8B030D-6E8A-4147-A177-3AD203B41FA5}">
                      <a16:colId xmlns:a16="http://schemas.microsoft.com/office/drawing/2014/main" val="3943527444"/>
                    </a:ext>
                  </a:extLst>
                </a:gridCol>
                <a:gridCol w="8762511">
                  <a:extLst>
                    <a:ext uri="{9D8B030D-6E8A-4147-A177-3AD203B41FA5}">
                      <a16:colId xmlns:a16="http://schemas.microsoft.com/office/drawing/2014/main" val="63338495"/>
                    </a:ext>
                  </a:extLst>
                </a:gridCol>
              </a:tblGrid>
              <a:tr h="5758293">
                <a:tc>
                  <a:txBody>
                    <a:bodyPr/>
                    <a:lstStyle/>
                    <a:p>
                      <a:r>
                        <a:rPr lang="en-US" sz="1600" b="0" kern="1200" dirty="0">
                          <a:solidFill>
                            <a:schemeClr val="lt1"/>
                          </a:solidFill>
                          <a:effectLst/>
                          <a:latin typeface="+mn-lt"/>
                          <a:ea typeface="+mn-ea"/>
                          <a:cs typeface="+mn-cs"/>
                        </a:rPr>
                        <a:t>8)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involve my child in decision making?</a:t>
                      </a:r>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we value the views and opinions of the young people in our care. When supporting young people with</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SEND, we aim to talk to our students and fully involve them in the process. We discuss their individual outcomes and progress with them and make sure we celebrate their achievements with them, however big or small.</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For students with EHCPs, we always share their views within the Annual Review process. These views may be discussed with them before the meeting or if appropriate, young people can come into the meetings to share their views. We have developed our ‘One Page Profiles’ to provide all the professionals who work with the young person with an accurate summary of their interests, strengths and needs. We use a range of practical and visual strategies to support young people who find it difficult to express their views with words.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Wherever possible, we try to take into account the views, wishes and aspirations of our students when discussing outcomes for them and approaches on how to achieve them.</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409" y="4191000"/>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86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0"/>
            <a:ext cx="12191979" cy="6857990"/>
          </a:xfrm>
          <a:prstGeom prst="roundRect">
            <a:avLst>
              <a:gd name="adj" fmla="val 783"/>
            </a:avLst>
          </a:prstGeom>
          <a:solidFill>
            <a:srgbClr val="FFFFFF">
              <a:shade val="85000"/>
            </a:srgbClr>
          </a:solidFill>
          <a:ln>
            <a:noFill/>
          </a:ln>
          <a:effectLst>
            <a:reflection blurRad="12700" stA="38000" endPos="28000" dist="5000" dir="5400000" sy="-100000" algn="bl" rotWithShape="0"/>
          </a:effectLst>
        </p:spPr>
      </p:pic>
      <p:sp>
        <p:nvSpPr>
          <p:cNvPr id="24" name="TextBox 23">
            <a:extLst>
              <a:ext uri="{FF2B5EF4-FFF2-40B4-BE49-F238E27FC236}">
                <a16:creationId xmlns:a16="http://schemas.microsoft.com/office/drawing/2014/main" id="{3CCF93F8-DCE1-4591-BE31-77522E957604}"/>
              </a:ext>
            </a:extLst>
          </p:cNvPr>
          <p:cNvSpPr txBox="1"/>
          <p:nvPr/>
        </p:nvSpPr>
        <p:spPr>
          <a:xfrm>
            <a:off x="107576" y="2750719"/>
            <a:ext cx="11976826" cy="3937553"/>
          </a:xfrm>
          <a:prstGeom prst="rect">
            <a:avLst/>
          </a:prstGeom>
          <a:solidFill>
            <a:srgbClr val="1F6F1F">
              <a:alpha val="88000"/>
            </a:srgbClr>
          </a:solidFill>
          <a:effectLst>
            <a:softEdge rad="31750"/>
          </a:effectLst>
        </p:spPr>
        <p:txBody>
          <a:bodyPr wrap="square" rtlCol="0">
            <a:spAutoFit/>
          </a:bodyPr>
          <a:lstStyle/>
          <a:p>
            <a:pPr marL="63500" marR="71120">
              <a:lnSpc>
                <a:spcPct val="114000"/>
              </a:lnSpc>
              <a:spcBef>
                <a:spcPts val="160"/>
              </a:spcBef>
              <a:spcAft>
                <a:spcPts val="1000"/>
              </a:spcAft>
            </a:pPr>
            <a:r>
              <a:rPr lang="en-US" sz="1800" spc="25" dirty="0">
                <a:solidFill>
                  <a:schemeClr val="bg1"/>
                </a:solidFill>
                <a:effectLst/>
                <a:ea typeface="Arial" panose="020B0604020202020204" pitchFamily="34" charset="0"/>
                <a:cs typeface="Times New Roman" panose="02020603050405020304" pitchFamily="18" charset="0"/>
              </a:rPr>
              <a:t>W</a:t>
            </a:r>
            <a:r>
              <a:rPr lang="en-US" sz="1800" spc="-15"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c</a:t>
            </a:r>
            <a:r>
              <a:rPr lang="en-US" sz="1800" spc="-15"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m</a:t>
            </a:r>
            <a:r>
              <a:rPr lang="en-US" sz="1800" dirty="0">
                <a:solidFill>
                  <a:schemeClr val="bg1"/>
                </a:solidFill>
                <a:effectLst/>
                <a:ea typeface="Arial" panose="020B0604020202020204" pitchFamily="34" charset="0"/>
                <a:cs typeface="Times New Roman" panose="02020603050405020304" pitchFamily="18" charset="0"/>
              </a:rPr>
              <a:t>e</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err="1">
                <a:solidFill>
                  <a:schemeClr val="bg1"/>
                </a:solidFill>
                <a:effectLst/>
                <a:ea typeface="Arial" panose="020B0604020202020204" pitchFamily="34" charset="0"/>
                <a:cs typeface="Times New Roman" panose="02020603050405020304" pitchFamily="18" charset="0"/>
              </a:rPr>
              <a:t>N</a:t>
            </a:r>
            <a:r>
              <a:rPr lang="en-US" sz="1800" dirty="0" err="1">
                <a:solidFill>
                  <a:schemeClr val="bg1"/>
                </a:solidFill>
                <a:effectLst/>
                <a:ea typeface="Arial" panose="020B0604020202020204" pitchFamily="34" charset="0"/>
                <a:cs typeface="Times New Roman" panose="02020603050405020304" pitchFamily="18" charset="0"/>
              </a:rPr>
              <a:t>eston</a:t>
            </a:r>
            <a:r>
              <a:rPr lang="en-US" sz="1800" spc="-5" dirty="0">
                <a:solidFill>
                  <a:schemeClr val="bg1"/>
                </a:solidFill>
                <a:effectLst/>
                <a:ea typeface="Arial" panose="020B0604020202020204" pitchFamily="34" charset="0"/>
                <a:cs typeface="Times New Roman" panose="02020603050405020304" pitchFamily="18" charset="0"/>
              </a:rPr>
              <a:t> Hi</a:t>
            </a:r>
            <a:r>
              <a:rPr lang="en-US" sz="1800" spc="10" dirty="0">
                <a:solidFill>
                  <a:schemeClr val="bg1"/>
                </a:solidFill>
                <a:effectLst/>
                <a:ea typeface="Arial" panose="020B0604020202020204" pitchFamily="34" charset="0"/>
                <a:cs typeface="Times New Roman" panose="02020603050405020304" pitchFamily="18" charset="0"/>
              </a:rPr>
              <a:t>g</a:t>
            </a:r>
            <a:r>
              <a:rPr lang="en-US" sz="1800" dirty="0">
                <a:solidFill>
                  <a:schemeClr val="bg1"/>
                </a:solidFill>
                <a:effectLst/>
                <a:ea typeface="Arial" panose="020B0604020202020204" pitchFamily="34" charset="0"/>
                <a:cs typeface="Times New Roman" panose="02020603050405020304" pitchFamily="18" charset="0"/>
              </a:rPr>
              <a:t>h</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S</a:t>
            </a:r>
            <a:r>
              <a:rPr lang="en-US" sz="1800" dirty="0">
                <a:solidFill>
                  <a:schemeClr val="bg1"/>
                </a:solidFill>
                <a:effectLst/>
                <a:ea typeface="Arial" panose="020B0604020202020204" pitchFamily="34" charset="0"/>
                <a:cs typeface="Times New Roman" panose="02020603050405020304" pitchFamily="18" charset="0"/>
              </a:rPr>
              <a:t>ch</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SEN</a:t>
            </a:r>
            <a:r>
              <a:rPr lang="en-US" sz="1800" dirty="0">
                <a:solidFill>
                  <a:schemeClr val="bg1"/>
                </a:solidFill>
                <a:effectLst/>
                <a:ea typeface="Arial" panose="020B0604020202020204" pitchFamily="34" charset="0"/>
                <a:cs typeface="Times New Roman" panose="02020603050405020304" pitchFamily="18" charset="0"/>
              </a:rPr>
              <a:t>D </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15" dirty="0">
                <a:solidFill>
                  <a:schemeClr val="bg1"/>
                </a:solidFill>
                <a:effectLst/>
                <a:ea typeface="Arial" panose="020B0604020202020204" pitchFamily="34" charset="0"/>
                <a:cs typeface="Times New Roman" panose="02020603050405020304" pitchFamily="18" charset="0"/>
              </a:rPr>
              <a:t>n</a:t>
            </a:r>
            <a:r>
              <a:rPr lang="en-US" sz="1800" spc="15" dirty="0">
                <a:solidFill>
                  <a:schemeClr val="bg1"/>
                </a:solidFill>
                <a:effectLst/>
                <a:ea typeface="Arial" panose="020B0604020202020204" pitchFamily="34" charset="0"/>
                <a:cs typeface="Times New Roman" panose="02020603050405020304" pitchFamily="18" charset="0"/>
              </a:rPr>
              <a:t>f</a:t>
            </a:r>
            <a:r>
              <a:rPr lang="en-US" sz="1800" spc="-15"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r</a:t>
            </a:r>
            <a:r>
              <a:rPr lang="en-US" sz="1800" spc="5" dirty="0">
                <a:solidFill>
                  <a:schemeClr val="bg1"/>
                </a:solidFill>
                <a:effectLst/>
                <a:ea typeface="Arial" panose="020B0604020202020204" pitchFamily="34" charset="0"/>
                <a:cs typeface="Times New Roman" panose="02020603050405020304" pitchFamily="18" charset="0"/>
              </a:rPr>
              <a:t>m</a:t>
            </a:r>
            <a:r>
              <a:rPr lang="en-US" sz="1800" dirty="0">
                <a:solidFill>
                  <a:schemeClr val="bg1"/>
                </a:solidFill>
                <a:effectLst/>
                <a:ea typeface="Arial" panose="020B0604020202020204" pitchFamily="34" charset="0"/>
                <a:cs typeface="Times New Roman" panose="02020603050405020304" pitchFamily="18" charset="0"/>
              </a:rPr>
              <a:t>a</a:t>
            </a:r>
            <a:r>
              <a:rPr lang="en-US" sz="1800" spc="-10"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on </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p</a:t>
            </a:r>
            <a:r>
              <a:rPr lang="en-US" sz="1800" dirty="0">
                <a:solidFill>
                  <a:schemeClr val="bg1"/>
                </a:solidFill>
                <a:effectLst/>
                <a:ea typeface="Arial" panose="020B0604020202020204" pitchFamily="34" charset="0"/>
                <a:cs typeface="Times New Roman" panose="02020603050405020304" pitchFamily="18" charset="0"/>
              </a:rPr>
              <a:t>or</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Al</a:t>
            </a:r>
            <a:r>
              <a:rPr lang="en-US" sz="1800" dirty="0">
                <a:solidFill>
                  <a:schemeClr val="bg1"/>
                </a:solidFill>
                <a:effectLst/>
                <a:ea typeface="Arial" panose="020B0604020202020204" pitchFamily="34" charset="0"/>
                <a:cs typeface="Times New Roman" panose="02020603050405020304" pitchFamily="18" charset="0"/>
              </a:rPr>
              <a:t>l sch</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h</a:t>
            </a:r>
            <a:r>
              <a:rPr lang="en-US" sz="1800" dirty="0">
                <a:solidFill>
                  <a:schemeClr val="bg1"/>
                </a:solidFill>
                <a:effectLst/>
                <a:ea typeface="Arial" panose="020B0604020202020204" pitchFamily="34" charset="0"/>
                <a:cs typeface="Times New Roman" panose="02020603050405020304" pitchFamily="18" charset="0"/>
              </a:rPr>
              <a:t>a</a:t>
            </a:r>
            <a:r>
              <a:rPr lang="en-US" sz="1800" spc="-15" dirty="0">
                <a:solidFill>
                  <a:schemeClr val="bg1"/>
                </a:solidFill>
                <a:effectLst/>
                <a:ea typeface="Arial" panose="020B0604020202020204" pitchFamily="34" charset="0"/>
                <a:cs typeface="Times New Roman" panose="02020603050405020304" pitchFamily="18" charset="0"/>
              </a:rPr>
              <a:t>v</a:t>
            </a:r>
            <a:r>
              <a:rPr lang="en-US" sz="1800" dirty="0">
                <a:solidFill>
                  <a:schemeClr val="bg1"/>
                </a:solidFill>
                <a:effectLst/>
                <a:ea typeface="Arial" panose="020B0604020202020204" pitchFamily="34" charset="0"/>
                <a:cs typeface="Times New Roman" panose="02020603050405020304" pitchFamily="18" charset="0"/>
              </a:rPr>
              <a:t>e a</a:t>
            </a:r>
            <a:r>
              <a:rPr lang="en-US" sz="1800" spc="5"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d</a:t>
            </a:r>
            <a:r>
              <a:rPr lang="en-US" sz="1800" spc="-5" dirty="0">
                <a:solidFill>
                  <a:schemeClr val="bg1"/>
                </a:solidFill>
                <a:effectLst/>
                <a:ea typeface="Arial" panose="020B0604020202020204" pitchFamily="34" charset="0"/>
                <a:cs typeface="Times New Roman" panose="02020603050405020304" pitchFamily="18" charset="0"/>
              </a:rPr>
              <a:t>u</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y</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b</a:t>
            </a:r>
            <a:r>
              <a:rPr lang="en-US" sz="1800" spc="-5" dirty="0">
                <a:solidFill>
                  <a:schemeClr val="bg1"/>
                </a:solidFill>
                <a:effectLst/>
                <a:ea typeface="Arial" panose="020B0604020202020204" pitchFamily="34" charset="0"/>
                <a:cs typeface="Times New Roman" panose="02020603050405020304" pitchFamily="18" charset="0"/>
              </a:rPr>
              <a:t>li</a:t>
            </a:r>
            <a:r>
              <a:rPr lang="en-US" sz="1800" dirty="0">
                <a:solidFill>
                  <a:schemeClr val="bg1"/>
                </a:solidFill>
                <a:effectLst/>
                <a:ea typeface="Arial" panose="020B0604020202020204" pitchFamily="34" charset="0"/>
                <a:cs typeface="Times New Roman" panose="02020603050405020304" pitchFamily="18" charset="0"/>
              </a:rPr>
              <a:t>sh i</a:t>
            </a:r>
            <a:r>
              <a:rPr lang="en-US" sz="1800" spc="-15" dirty="0">
                <a:solidFill>
                  <a:schemeClr val="bg1"/>
                </a:solidFill>
                <a:effectLst/>
                <a:ea typeface="Arial" panose="020B0604020202020204" pitchFamily="34" charset="0"/>
                <a:cs typeface="Times New Roman" panose="02020603050405020304" pitchFamily="18" charset="0"/>
              </a:rPr>
              <a:t>n</a:t>
            </a:r>
            <a:r>
              <a:rPr lang="en-US" sz="1800" spc="15" dirty="0">
                <a:solidFill>
                  <a:schemeClr val="bg1"/>
                </a:solidFill>
                <a:effectLst/>
                <a:ea typeface="Arial" panose="020B0604020202020204" pitchFamily="34" charset="0"/>
                <a:cs typeface="Times New Roman" panose="02020603050405020304" pitchFamily="18" charset="0"/>
              </a:rPr>
              <a:t>f</a:t>
            </a:r>
            <a:r>
              <a:rPr lang="en-US" sz="1800" spc="-15"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rm</a:t>
            </a:r>
            <a:r>
              <a:rPr lang="en-US" sz="1800" spc="-15"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on on</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a:t>
            </a:r>
            <a:r>
              <a:rPr lang="en-US" sz="1800" spc="-5" dirty="0">
                <a:solidFill>
                  <a:schemeClr val="bg1"/>
                </a:solidFill>
                <a:effectLst/>
                <a:ea typeface="Arial" panose="020B0604020202020204" pitchFamily="34" charset="0"/>
                <a:cs typeface="Times New Roman" panose="02020603050405020304" pitchFamily="18" charset="0"/>
              </a:rPr>
              <a:t>ei</a:t>
            </a:r>
            <a:r>
              <a:rPr lang="en-US" sz="1800" dirty="0">
                <a:solidFill>
                  <a:schemeClr val="bg1"/>
                </a:solidFill>
                <a:effectLst/>
                <a:ea typeface="Arial" panose="020B0604020202020204" pitchFamily="34" charset="0"/>
                <a:cs typeface="Times New Roman" panose="02020603050405020304" pitchFamily="18" charset="0"/>
              </a:rPr>
              <a:t>r </a:t>
            </a:r>
            <a:r>
              <a:rPr lang="en-US" sz="1800" spc="-15" dirty="0">
                <a:solidFill>
                  <a:schemeClr val="bg1"/>
                </a:solidFill>
                <a:effectLst/>
                <a:ea typeface="Arial" panose="020B0604020202020204" pitchFamily="34" charset="0"/>
                <a:cs typeface="Times New Roman" panose="02020603050405020304" pitchFamily="18" charset="0"/>
              </a:rPr>
              <a:t>w</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b</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es a</a:t>
            </a:r>
            <a:r>
              <a:rPr lang="en-US" sz="1800" spc="40" dirty="0">
                <a:solidFill>
                  <a:schemeClr val="bg1"/>
                </a:solidFill>
                <a:effectLst/>
                <a:ea typeface="Arial" panose="020B0604020202020204" pitchFamily="34" charset="0"/>
                <a:cs typeface="Times New Roman" panose="02020603050405020304" pitchFamily="18" charset="0"/>
              </a:rPr>
              <a:t>b</a:t>
            </a:r>
            <a:r>
              <a:rPr lang="en-US" sz="1800"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he</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m</a:t>
            </a:r>
            <a:r>
              <a:rPr lang="en-US" sz="180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eme</a:t>
            </a:r>
            <a:r>
              <a:rPr lang="en-US" sz="1800" spc="-15"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ati</a:t>
            </a:r>
            <a:r>
              <a:rPr lang="en-US" sz="1800" spc="-1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n </a:t>
            </a:r>
            <a:r>
              <a:rPr lang="en-US" sz="1800" spc="-10"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f</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he p</a:t>
            </a:r>
            <a:r>
              <a:rPr lang="en-US" sz="1800" spc="-5" dirty="0">
                <a:solidFill>
                  <a:schemeClr val="bg1"/>
                </a:solidFill>
                <a:effectLst/>
                <a:ea typeface="Arial" panose="020B0604020202020204" pitchFamily="34" charset="0"/>
                <a:cs typeface="Times New Roman" panose="02020603050405020304" pitchFamily="18" charset="0"/>
              </a:rPr>
              <a:t>oli</a:t>
            </a:r>
            <a:r>
              <a:rPr lang="en-US" sz="1800" dirty="0">
                <a:solidFill>
                  <a:schemeClr val="bg1"/>
                </a:solidFill>
                <a:effectLst/>
                <a:ea typeface="Arial" panose="020B0604020202020204" pitchFamily="34" charset="0"/>
                <a:cs typeface="Times New Roman" panose="02020603050405020304" pitchFamily="18" charset="0"/>
              </a:rPr>
              <a:t>cy</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f</a:t>
            </a:r>
            <a:r>
              <a:rPr lang="en-US" sz="1800" dirty="0">
                <a:solidFill>
                  <a:schemeClr val="bg1"/>
                </a:solidFill>
                <a:effectLst/>
                <a:ea typeface="Arial" panose="020B0604020202020204" pitchFamily="34" charset="0"/>
                <a:cs typeface="Times New Roman" panose="02020603050405020304" pitchFamily="18" charset="0"/>
              </a:rPr>
              <a:t>or</a:t>
            </a:r>
            <a:r>
              <a:rPr lang="en-US" sz="1800" spc="-5"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ch</a:t>
            </a:r>
            <a:r>
              <a:rPr lang="en-US" sz="1800" spc="-5" dirty="0">
                <a:solidFill>
                  <a:schemeClr val="bg1"/>
                </a:solidFill>
                <a:effectLst/>
                <a:ea typeface="Arial" panose="020B0604020202020204" pitchFamily="34" charset="0"/>
                <a:cs typeface="Times New Roman" panose="02020603050405020304" pitchFamily="18" charset="0"/>
              </a:rPr>
              <a:t>il</a:t>
            </a:r>
            <a:r>
              <a:rPr lang="en-US" sz="1800" dirty="0">
                <a:solidFill>
                  <a:schemeClr val="bg1"/>
                </a:solidFill>
                <a:effectLst/>
                <a:ea typeface="Arial" panose="020B0604020202020204" pitchFamily="34" charset="0"/>
                <a:cs typeface="Times New Roman" panose="02020603050405020304" pitchFamily="18" charset="0"/>
              </a:rPr>
              <a:t>dren</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w</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 </a:t>
            </a:r>
            <a:r>
              <a:rPr lang="en-US" sz="1800" spc="-15" dirty="0">
                <a:solidFill>
                  <a:schemeClr val="bg1"/>
                </a:solidFill>
                <a:effectLst/>
                <a:ea typeface="Arial" panose="020B0604020202020204" pitchFamily="34" charset="0"/>
                <a:cs typeface="Times New Roman" panose="02020603050405020304" pitchFamily="18" charset="0"/>
              </a:rPr>
              <a:t>S</a:t>
            </a:r>
            <a:r>
              <a:rPr lang="en-US" sz="180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c</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al </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d</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cati</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l </a:t>
            </a:r>
            <a:r>
              <a:rPr lang="en-US" sz="1800" spc="-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ds and D</a:t>
            </a:r>
            <a:r>
              <a:rPr lang="en-US" sz="1800" spc="-10"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sa</a:t>
            </a:r>
            <a:r>
              <a:rPr lang="en-US" sz="1800" spc="-5" dirty="0">
                <a:solidFill>
                  <a:schemeClr val="bg1"/>
                </a:solidFill>
                <a:effectLst/>
                <a:ea typeface="Arial" panose="020B0604020202020204" pitchFamily="34" charset="0"/>
                <a:cs typeface="Times New Roman" panose="02020603050405020304" pitchFamily="18" charset="0"/>
              </a:rPr>
              <a:t>bili</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es </a:t>
            </a:r>
            <a:r>
              <a:rPr lang="en-US" sz="1800" spc="5" dirty="0">
                <a:solidFill>
                  <a:schemeClr val="bg1"/>
                </a:solidFill>
                <a:effectLst/>
                <a:ea typeface="Arial" panose="020B0604020202020204" pitchFamily="34" charset="0"/>
                <a:cs typeface="Times New Roman" panose="02020603050405020304" pitchFamily="18" charset="0"/>
              </a:rPr>
              <a:t>(</a:t>
            </a:r>
            <a:r>
              <a:rPr lang="en-US" sz="1800" spc="-5" dirty="0">
                <a:solidFill>
                  <a:schemeClr val="bg1"/>
                </a:solidFill>
                <a:effectLst/>
                <a:ea typeface="Arial" panose="020B0604020202020204" pitchFamily="34" charset="0"/>
                <a:cs typeface="Times New Roman" panose="02020603050405020304" pitchFamily="18" charset="0"/>
              </a:rPr>
              <a:t>SEND</a:t>
            </a:r>
            <a:r>
              <a:rPr lang="en-US" sz="1800" spc="5" dirty="0">
                <a:solidFill>
                  <a:schemeClr val="bg1"/>
                </a:solidFill>
                <a:effectLst/>
                <a:ea typeface="Arial" panose="020B0604020202020204" pitchFamily="34" charset="0"/>
                <a:cs typeface="Times New Roman" panose="02020603050405020304" pitchFamily="18" charset="0"/>
              </a:rPr>
              <a:t>)</a:t>
            </a:r>
            <a:r>
              <a:rPr lang="en-US" sz="1800" dirty="0">
                <a:solidFill>
                  <a:schemeClr val="bg1"/>
                </a:solidFill>
                <a:effectLst/>
                <a:ea typeface="Arial" panose="020B0604020202020204" pitchFamily="34" charset="0"/>
                <a:cs typeface="Times New Roman" panose="02020603050405020304" pitchFamily="18" charset="0"/>
              </a:rPr>
              <a:t>.</a:t>
            </a:r>
            <a:endParaRPr lang="en-GB" sz="1800" dirty="0">
              <a:solidFill>
                <a:schemeClr val="bg1"/>
              </a:solidFill>
              <a:effectLst/>
              <a:ea typeface="Calibri" panose="020F0502020204030204" pitchFamily="34" charset="0"/>
              <a:cs typeface="Times New Roman" panose="02020603050405020304" pitchFamily="18" charset="0"/>
            </a:endParaRPr>
          </a:p>
          <a:p>
            <a:pPr>
              <a:lnSpc>
                <a:spcPts val="1400"/>
              </a:lnSpc>
              <a:spcBef>
                <a:spcPts val="70"/>
              </a:spcBef>
              <a:spcAft>
                <a:spcPts val="1000"/>
              </a:spcAft>
            </a:pPr>
            <a:r>
              <a:rPr lang="en-US" sz="1800" dirty="0">
                <a:solidFill>
                  <a:schemeClr val="bg1"/>
                </a:solidFill>
                <a:effectLst/>
                <a:ea typeface="Calibri" panose="020F0502020204030204" pitchFamily="34" charset="0"/>
                <a:cs typeface="Times New Roman" panose="02020603050405020304" pitchFamily="18" charset="0"/>
              </a:rPr>
              <a:t> </a:t>
            </a:r>
            <a:endParaRPr lang="en-GB" sz="1800" dirty="0">
              <a:solidFill>
                <a:schemeClr val="bg1"/>
              </a:solidFill>
              <a:effectLst/>
              <a:ea typeface="Calibri" panose="020F0502020204030204" pitchFamily="34" charset="0"/>
              <a:cs typeface="Times New Roman" panose="02020603050405020304" pitchFamily="18" charset="0"/>
            </a:endParaRPr>
          </a:p>
          <a:p>
            <a:pPr marL="63500" marR="95885">
              <a:lnSpc>
                <a:spcPct val="114000"/>
              </a:lnSpc>
              <a:spcAft>
                <a:spcPts val="1000"/>
              </a:spcAft>
            </a:pPr>
            <a:r>
              <a:rPr lang="en-US" sz="1800" spc="-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t</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err="1">
                <a:solidFill>
                  <a:schemeClr val="bg1"/>
                </a:solidFill>
                <a:effectLst/>
                <a:ea typeface="Arial" panose="020B0604020202020204" pitchFamily="34" charset="0"/>
                <a:cs typeface="Times New Roman" panose="02020603050405020304" pitchFamily="18" charset="0"/>
              </a:rPr>
              <a:t>N</a:t>
            </a:r>
            <a:r>
              <a:rPr lang="en-US" sz="1800" dirty="0" err="1">
                <a:solidFill>
                  <a:schemeClr val="bg1"/>
                </a:solidFill>
                <a:effectLst/>
                <a:ea typeface="Arial" panose="020B0604020202020204" pitchFamily="34" charset="0"/>
                <a:cs typeface="Times New Roman" panose="02020603050405020304" pitchFamily="18" charset="0"/>
              </a:rPr>
              <a:t>eston</a:t>
            </a:r>
            <a:r>
              <a:rPr lang="en-US" sz="1800" spc="-5" dirty="0">
                <a:solidFill>
                  <a:schemeClr val="bg1"/>
                </a:solidFill>
                <a:effectLst/>
                <a:ea typeface="Arial" panose="020B0604020202020204" pitchFamily="34" charset="0"/>
                <a:cs typeface="Times New Roman" panose="02020603050405020304" pitchFamily="18" charset="0"/>
              </a:rPr>
              <a:t> Hi</a:t>
            </a:r>
            <a:r>
              <a:rPr lang="en-US" sz="1800" spc="10" dirty="0">
                <a:solidFill>
                  <a:schemeClr val="bg1"/>
                </a:solidFill>
                <a:effectLst/>
                <a:ea typeface="Arial" panose="020B0604020202020204" pitchFamily="34" charset="0"/>
                <a:cs typeface="Times New Roman" panose="02020603050405020304" pitchFamily="18" charset="0"/>
              </a:rPr>
              <a:t>g</a:t>
            </a:r>
            <a:r>
              <a:rPr lang="en-US" sz="1800" dirty="0">
                <a:solidFill>
                  <a:schemeClr val="bg1"/>
                </a:solidFill>
                <a:effectLst/>
                <a:ea typeface="Arial" panose="020B0604020202020204" pitchFamily="34" charset="0"/>
                <a:cs typeface="Times New Roman" panose="02020603050405020304" pitchFamily="18" charset="0"/>
              </a:rPr>
              <a:t>h</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S</a:t>
            </a:r>
            <a:r>
              <a:rPr lang="en-US" sz="1800" dirty="0">
                <a:solidFill>
                  <a:schemeClr val="bg1"/>
                </a:solidFill>
                <a:effectLst/>
                <a:ea typeface="Arial" panose="020B0604020202020204" pitchFamily="34" charset="0"/>
                <a:cs typeface="Times New Roman" panose="02020603050405020304" pitchFamily="18" charset="0"/>
              </a:rPr>
              <a:t>ch</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ol,</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w</a:t>
            </a:r>
            <a:r>
              <a:rPr lang="en-US" sz="1800" dirty="0">
                <a:solidFill>
                  <a:schemeClr val="bg1"/>
                </a:solidFill>
                <a:effectLst/>
                <a:ea typeface="Arial" panose="020B0604020202020204" pitchFamily="34" charset="0"/>
                <a:cs typeface="Times New Roman" panose="02020603050405020304" pitchFamily="18" charset="0"/>
              </a:rPr>
              <a:t>e ce</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b</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ate</a:t>
            </a:r>
            <a:r>
              <a:rPr lang="en-US" sz="1800" spc="5" dirty="0">
                <a:solidFill>
                  <a:schemeClr val="bg1"/>
                </a:solidFill>
                <a:effectLst/>
                <a:ea typeface="Arial" panose="020B0604020202020204" pitchFamily="34" charset="0"/>
                <a:cs typeface="Times New Roman" panose="02020603050405020304" pitchFamily="18" charset="0"/>
              </a:rPr>
              <a:t> t</a:t>
            </a:r>
            <a:r>
              <a:rPr lang="en-US" sz="1800" dirty="0">
                <a:solidFill>
                  <a:schemeClr val="bg1"/>
                </a:solidFill>
                <a:effectLst/>
                <a:ea typeface="Arial" panose="020B0604020202020204" pitchFamily="34" charset="0"/>
                <a:cs typeface="Times New Roman" panose="02020603050405020304" pitchFamily="18" charset="0"/>
              </a:rPr>
              <a:t>he</a:t>
            </a:r>
            <a:r>
              <a:rPr lang="en-US" sz="1800" spc="-20"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f</a:t>
            </a:r>
            <a:r>
              <a:rPr lang="en-US" sz="1800" spc="-1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ct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a:t>
            </a:r>
            <a:r>
              <a:rPr lang="en-US" sz="1800" spc="-1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t</a:t>
            </a:r>
            <a:r>
              <a:rPr lang="en-US" sz="1800" spc="10"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l ch</a:t>
            </a:r>
            <a:r>
              <a:rPr lang="en-US" sz="1800" spc="-5" dirty="0">
                <a:solidFill>
                  <a:schemeClr val="bg1"/>
                </a:solidFill>
                <a:effectLst/>
                <a:ea typeface="Arial" panose="020B0604020202020204" pitchFamily="34" charset="0"/>
                <a:cs typeface="Times New Roman" panose="02020603050405020304" pitchFamily="18" charset="0"/>
              </a:rPr>
              <a:t>il</a:t>
            </a:r>
            <a:r>
              <a:rPr lang="en-US" sz="1800" dirty="0">
                <a:solidFill>
                  <a:schemeClr val="bg1"/>
                </a:solidFill>
                <a:effectLst/>
                <a:ea typeface="Arial" panose="020B0604020202020204" pitchFamily="34" charset="0"/>
                <a:cs typeface="Times New Roman" panose="02020603050405020304" pitchFamily="18" charset="0"/>
              </a:rPr>
              <a:t>dren</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e d</a:t>
            </a:r>
            <a:r>
              <a:rPr lang="en-US" sz="1800" spc="-1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ff</a:t>
            </a:r>
            <a:r>
              <a:rPr lang="en-US" sz="1800" spc="-15"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t a</a:t>
            </a:r>
            <a:r>
              <a:rPr lang="en-US" sz="1800" spc="-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d ha</a:t>
            </a:r>
            <a:r>
              <a:rPr lang="en-US" sz="1800" spc="-10" dirty="0">
                <a:solidFill>
                  <a:schemeClr val="bg1"/>
                </a:solidFill>
                <a:effectLst/>
                <a:ea typeface="Arial" panose="020B0604020202020204" pitchFamily="34" charset="0"/>
                <a:cs typeface="Times New Roman" panose="02020603050405020304" pitchFamily="18" charset="0"/>
              </a:rPr>
              <a:t>v</a:t>
            </a:r>
            <a:r>
              <a:rPr lang="en-US" sz="1800" dirty="0">
                <a:solidFill>
                  <a:schemeClr val="bg1"/>
                </a:solidFill>
                <a:effectLst/>
                <a:ea typeface="Arial" panose="020B0604020202020204" pitchFamily="34" charset="0"/>
                <a:cs typeface="Times New Roman" panose="02020603050405020304" pitchFamily="18" charset="0"/>
              </a:rPr>
              <a:t>e d</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10" dirty="0">
                <a:solidFill>
                  <a:schemeClr val="bg1"/>
                </a:solidFill>
                <a:effectLst/>
                <a:ea typeface="Arial" panose="020B0604020202020204" pitchFamily="34" charset="0"/>
                <a:cs typeface="Times New Roman" panose="02020603050405020304" pitchFamily="18" charset="0"/>
              </a:rPr>
              <a:t>v</a:t>
            </a:r>
            <a:r>
              <a:rPr lang="en-US" sz="1800" dirty="0">
                <a:solidFill>
                  <a:schemeClr val="bg1"/>
                </a:solidFill>
                <a:effectLst/>
                <a:ea typeface="Arial" panose="020B0604020202020204" pitchFamily="34" charset="0"/>
                <a:cs typeface="Times New Roman" panose="02020603050405020304" pitchFamily="18" charset="0"/>
              </a:rPr>
              <a:t>erse</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n</a:t>
            </a:r>
            <a:r>
              <a:rPr lang="en-US" sz="1800" spc="-20"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ng n</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d</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d</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w</a:t>
            </a:r>
            <a:r>
              <a:rPr lang="en-US" sz="1800" dirty="0">
                <a:solidFill>
                  <a:schemeClr val="bg1"/>
                </a:solidFill>
                <a:effectLst/>
                <a:ea typeface="Arial" panose="020B0604020202020204" pitchFamily="34" charset="0"/>
                <a:cs typeface="Times New Roman" panose="02020603050405020304" pitchFamily="18" charset="0"/>
              </a:rPr>
              <a:t>e </a:t>
            </a:r>
            <a:r>
              <a:rPr lang="en-US" spc="5" dirty="0">
                <a:solidFill>
                  <a:schemeClr val="bg1"/>
                </a:solidFill>
                <a:ea typeface="Arial" panose="020B0604020202020204" pitchFamily="34" charset="0"/>
                <a:cs typeface="Times New Roman" panose="02020603050405020304" pitchFamily="18" charset="0"/>
              </a:rPr>
              <a:t>strive to </a:t>
            </a:r>
            <a:r>
              <a:rPr lang="en-US" sz="1800" spc="10"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il</a:t>
            </a:r>
            <a:r>
              <a:rPr lang="en-US" sz="1800" dirty="0">
                <a:solidFill>
                  <a:schemeClr val="bg1"/>
                </a:solidFill>
                <a:effectLst/>
                <a:ea typeface="Arial" panose="020B0604020202020204" pitchFamily="34" charset="0"/>
                <a:cs typeface="Times New Roman" panose="02020603050405020304" pitchFamily="18" charset="0"/>
              </a:rPr>
              <a:t>or</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1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g </a:t>
            </a:r>
            <a:r>
              <a:rPr lang="en-US" sz="1800" spc="30" dirty="0">
                <a:solidFill>
                  <a:schemeClr val="bg1"/>
                </a:solidFill>
                <a:effectLst/>
                <a:ea typeface="Arial" panose="020B0604020202020204" pitchFamily="34" charset="0"/>
                <a:cs typeface="Times New Roman" panose="02020603050405020304" pitchFamily="18" charset="0"/>
              </a:rPr>
              <a:t>o</a:t>
            </a:r>
            <a:r>
              <a:rPr lang="en-US" sz="1800" spc="-15" dirty="0">
                <a:solidFill>
                  <a:schemeClr val="bg1"/>
                </a:solidFill>
                <a:effectLst/>
                <a:ea typeface="Arial" panose="020B0604020202020204" pitchFamily="34" charset="0"/>
                <a:cs typeface="Times New Roman" panose="02020603050405020304" pitchFamily="18" charset="0"/>
              </a:rPr>
              <a:t>p</a:t>
            </a:r>
            <a:r>
              <a:rPr lang="en-US" sz="180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rt</a:t>
            </a:r>
            <a:r>
              <a:rPr lang="en-US" sz="1800" dirty="0">
                <a:solidFill>
                  <a:schemeClr val="bg1"/>
                </a:solidFill>
                <a:effectLst/>
                <a:ea typeface="Arial" panose="020B0604020202020204" pitchFamily="34" charset="0"/>
                <a:cs typeface="Times New Roman" panose="02020603050405020304" pitchFamily="18" charset="0"/>
              </a:rPr>
              <a:t>u</a:t>
            </a:r>
            <a:r>
              <a:rPr lang="en-US" sz="1800" spc="-5" dirty="0">
                <a:solidFill>
                  <a:schemeClr val="bg1"/>
                </a:solidFill>
                <a:effectLst/>
                <a:ea typeface="Arial" panose="020B0604020202020204" pitchFamily="34" charset="0"/>
                <a:cs typeface="Times New Roman" panose="02020603050405020304" pitchFamily="18" charset="0"/>
              </a:rPr>
              <a:t>ni</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es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m</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he</a:t>
            </a:r>
            <a:r>
              <a:rPr lang="en-US" sz="1800" spc="-10"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d</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f</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di</a:t>
            </a:r>
            <a:r>
              <a:rPr lang="en-US" sz="1800" spc="-10" dirty="0">
                <a:solidFill>
                  <a:schemeClr val="bg1"/>
                </a:solidFill>
                <a:effectLst/>
                <a:ea typeface="Arial" panose="020B0604020202020204" pitchFamily="34" charset="0"/>
                <a:cs typeface="Times New Roman" panose="02020603050405020304" pitchFamily="18" charset="0"/>
              </a:rPr>
              <a:t>v</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d</a:t>
            </a:r>
            <a:r>
              <a:rPr lang="en-US" sz="1800" spc="-5" dirty="0">
                <a:solidFill>
                  <a:schemeClr val="bg1"/>
                </a:solidFill>
                <a:effectLst/>
                <a:ea typeface="Arial" panose="020B0604020202020204" pitchFamily="34" charset="0"/>
                <a:cs typeface="Times New Roman" panose="02020603050405020304" pitchFamily="18" charset="0"/>
              </a:rPr>
              <a:t>u</a:t>
            </a:r>
            <a:r>
              <a:rPr lang="en-US" sz="1800" spc="10"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l ch</a:t>
            </a:r>
            <a:r>
              <a:rPr lang="en-US" sz="1800" spc="-5" dirty="0">
                <a:solidFill>
                  <a:schemeClr val="bg1"/>
                </a:solidFill>
                <a:effectLst/>
                <a:ea typeface="Arial" panose="020B0604020202020204" pitchFamily="34" charset="0"/>
                <a:cs typeface="Times New Roman" panose="02020603050405020304" pitchFamily="18" charset="0"/>
              </a:rPr>
              <a:t>il</a:t>
            </a:r>
            <a:r>
              <a:rPr lang="en-US" sz="1800" dirty="0">
                <a:solidFill>
                  <a:schemeClr val="bg1"/>
                </a:solidFill>
                <a:effectLst/>
                <a:ea typeface="Arial" panose="020B0604020202020204" pitchFamily="34" charset="0"/>
                <a:cs typeface="Times New Roman" panose="02020603050405020304" pitchFamily="18" charset="0"/>
              </a:rPr>
              <a:t>dren within our mainstream setting.</a:t>
            </a:r>
            <a:r>
              <a:rPr lang="en-US" sz="1800" spc="285" dirty="0">
                <a:solidFill>
                  <a:schemeClr val="bg1"/>
                </a:solidFill>
                <a:effectLst/>
                <a:ea typeface="Arial" panose="020B0604020202020204" pitchFamily="34" charset="0"/>
                <a:cs typeface="Times New Roman" panose="02020603050405020304" pitchFamily="18" charset="0"/>
              </a:rPr>
              <a:t> </a:t>
            </a:r>
            <a:r>
              <a:rPr lang="en-US" sz="1800" spc="35" dirty="0">
                <a:solidFill>
                  <a:schemeClr val="bg1"/>
                </a:solidFill>
                <a:effectLst/>
                <a:ea typeface="Arial" panose="020B0604020202020204" pitchFamily="34" charset="0"/>
                <a:cs typeface="Times New Roman" panose="02020603050405020304" pitchFamily="18" charset="0"/>
              </a:rPr>
              <a:t>W</a:t>
            </a:r>
            <a:r>
              <a:rPr lang="en-US" sz="1800" spc="-1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n</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15" dirty="0">
                <a:solidFill>
                  <a:schemeClr val="bg1"/>
                </a:solidFill>
                <a:effectLst/>
                <a:ea typeface="Arial" panose="020B0604020202020204" pitchFamily="34" charset="0"/>
                <a:cs typeface="Times New Roman" panose="02020603050405020304" pitchFamily="18" charset="0"/>
              </a:rPr>
              <a:t>h</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 r</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p</a:t>
            </a:r>
            <a:r>
              <a:rPr lang="en-US" sz="1800"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r</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 </a:t>
            </a:r>
            <a:r>
              <a:rPr lang="en-US" sz="1800" spc="-10" dirty="0">
                <a:solidFill>
                  <a:schemeClr val="bg1"/>
                </a:solidFill>
                <a:effectLst/>
                <a:ea typeface="Arial" panose="020B0604020202020204" pitchFamily="34" charset="0"/>
                <a:cs typeface="Times New Roman" panose="02020603050405020304" pitchFamily="18" charset="0"/>
              </a:rPr>
              <a:t>y</a:t>
            </a:r>
            <a:r>
              <a:rPr lang="en-US" sz="1800" dirty="0">
                <a:solidFill>
                  <a:schemeClr val="bg1"/>
                </a:solidFill>
                <a:effectLst/>
                <a:ea typeface="Arial" panose="020B0604020202020204" pitchFamily="34" charset="0"/>
                <a:cs typeface="Times New Roman" panose="02020603050405020304" pitchFamily="18" charset="0"/>
              </a:rPr>
              <a:t>ou </a:t>
            </a:r>
            <a:r>
              <a:rPr lang="en-US" sz="1800" spc="-15" dirty="0">
                <a:solidFill>
                  <a:schemeClr val="bg1"/>
                </a:solidFill>
                <a:effectLst/>
                <a:ea typeface="Arial" panose="020B0604020202020204" pitchFamily="34" charset="0"/>
                <a:cs typeface="Times New Roman" panose="02020603050405020304" pitchFamily="18" charset="0"/>
              </a:rPr>
              <a:t>w</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l</a:t>
            </a:r>
            <a:r>
              <a:rPr lang="en-US" sz="1800" dirty="0">
                <a:solidFill>
                  <a:schemeClr val="bg1"/>
                </a:solidFill>
                <a:effectLst/>
                <a:ea typeface="Arial" panose="020B0604020202020204" pitchFamily="34" charset="0"/>
                <a:cs typeface="Times New Roman" panose="02020603050405020304" pitchFamily="18" charset="0"/>
              </a:rPr>
              <a:t>l </a:t>
            </a:r>
            <a:r>
              <a:rPr lang="en-US" sz="1800" spc="15" dirty="0">
                <a:solidFill>
                  <a:schemeClr val="bg1"/>
                </a:solidFill>
                <a:effectLst/>
                <a:ea typeface="Arial" panose="020B0604020202020204" pitchFamily="34" charset="0"/>
                <a:cs typeface="Times New Roman" panose="02020603050405020304" pitchFamily="18" charset="0"/>
              </a:rPr>
              <a:t>f</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nd</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15"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f</a:t>
            </a:r>
            <a:r>
              <a:rPr lang="en-US" sz="1800" dirty="0">
                <a:solidFill>
                  <a:schemeClr val="bg1"/>
                </a:solidFill>
                <a:effectLst/>
                <a:ea typeface="Arial" panose="020B0604020202020204" pitchFamily="34" charset="0"/>
                <a:cs typeface="Times New Roman" panose="02020603050405020304" pitchFamily="18" charset="0"/>
              </a:rPr>
              <a:t>or</a:t>
            </a:r>
            <a:r>
              <a:rPr lang="en-US" sz="1800" spc="5" dirty="0">
                <a:solidFill>
                  <a:schemeClr val="bg1"/>
                </a:solidFill>
                <a:effectLst/>
                <a:ea typeface="Arial" panose="020B0604020202020204" pitchFamily="34" charset="0"/>
                <a:cs typeface="Times New Roman" panose="02020603050405020304" pitchFamily="18" charset="0"/>
              </a:rPr>
              <a:t>m</a:t>
            </a:r>
            <a:r>
              <a:rPr lang="en-US" sz="1800" spc="-15"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on a</a:t>
            </a:r>
            <a:r>
              <a:rPr lang="en-US" sz="1800" spc="-5" dirty="0">
                <a:solidFill>
                  <a:schemeClr val="bg1"/>
                </a:solidFill>
                <a:effectLst/>
                <a:ea typeface="Arial" panose="020B0604020202020204" pitchFamily="34" charset="0"/>
                <a:cs typeface="Times New Roman" panose="02020603050405020304" pitchFamily="18" charset="0"/>
              </a:rPr>
              <a:t>b</a:t>
            </a:r>
            <a:r>
              <a:rPr lang="en-US" sz="1800"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t</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he </a:t>
            </a:r>
            <a:r>
              <a:rPr lang="en-US" sz="1800" spc="-15"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o</a:t>
            </a:r>
            <a:r>
              <a:rPr lang="en-US" sz="1800" spc="-15" dirty="0">
                <a:solidFill>
                  <a:schemeClr val="bg1"/>
                </a:solidFill>
                <a:effectLst/>
                <a:ea typeface="Arial" panose="020B0604020202020204" pitchFamily="34" charset="0"/>
                <a:cs typeface="Times New Roman" panose="02020603050405020304" pitchFamily="18" charset="0"/>
              </a:rPr>
              <a:t>v</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s</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on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a:t>
            </a:r>
            <a:r>
              <a:rPr lang="en-US" sz="1800" spc="-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t </a:t>
            </a:r>
            <a:r>
              <a:rPr lang="en-US" sz="1800" spc="-15" dirty="0">
                <a:solidFill>
                  <a:schemeClr val="bg1"/>
                </a:solidFill>
                <a:effectLst/>
                <a:ea typeface="Arial" panose="020B0604020202020204" pitchFamily="34" charset="0"/>
                <a:cs typeface="Times New Roman" panose="02020603050405020304" pitchFamily="18" charset="0"/>
              </a:rPr>
              <a:t>w</a:t>
            </a:r>
            <a:r>
              <a:rPr lang="en-US" sz="1800" dirty="0">
                <a:solidFill>
                  <a:schemeClr val="bg1"/>
                </a:solidFill>
                <a:effectLst/>
                <a:ea typeface="Arial" panose="020B0604020202020204" pitchFamily="34" charset="0"/>
                <a:cs typeface="Times New Roman" panose="02020603050405020304" pitchFamily="18" charset="0"/>
              </a:rPr>
              <a:t>e </a:t>
            </a:r>
            <a:r>
              <a:rPr lang="en-US" sz="1800" spc="40" dirty="0">
                <a:solidFill>
                  <a:schemeClr val="bg1"/>
                </a:solidFill>
                <a:effectLst/>
                <a:ea typeface="Arial" panose="020B0604020202020204" pitchFamily="34" charset="0"/>
                <a:cs typeface="Times New Roman" panose="02020603050405020304" pitchFamily="18" charset="0"/>
              </a:rPr>
              <a:t>a</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e </a:t>
            </a:r>
            <a:r>
              <a:rPr lang="en-US" sz="1800" spc="-1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d</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o</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ff</a:t>
            </a:r>
            <a:r>
              <a:rPr lang="en-US" sz="1800" dirty="0">
                <a:solidFill>
                  <a:schemeClr val="bg1"/>
                </a:solidFill>
                <a:effectLst/>
                <a:ea typeface="Arial" panose="020B0604020202020204" pitchFamily="34" charset="0"/>
                <a:cs typeface="Times New Roman" panose="02020603050405020304" pitchFamily="18" charset="0"/>
              </a:rPr>
              <a:t>er</a:t>
            </a:r>
            <a:r>
              <a:rPr lang="en-US" sz="1800" spc="-5"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at</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5" dirty="0" err="1">
                <a:solidFill>
                  <a:schemeClr val="bg1"/>
                </a:solidFill>
                <a:effectLst/>
                <a:ea typeface="Arial" panose="020B0604020202020204" pitchFamily="34" charset="0"/>
                <a:cs typeface="Times New Roman" panose="02020603050405020304" pitchFamily="18" charset="0"/>
              </a:rPr>
              <a:t>N</a:t>
            </a:r>
            <a:r>
              <a:rPr lang="en-US" sz="1800" dirty="0" err="1">
                <a:solidFill>
                  <a:schemeClr val="bg1"/>
                </a:solidFill>
                <a:effectLst/>
                <a:ea typeface="Arial" panose="020B0604020202020204" pitchFamily="34" charset="0"/>
                <a:cs typeface="Times New Roman" panose="02020603050405020304" pitchFamily="18" charset="0"/>
              </a:rPr>
              <a:t>eston</a:t>
            </a:r>
            <a:r>
              <a:rPr lang="en-US" sz="1800" spc="-5" dirty="0">
                <a:solidFill>
                  <a:schemeClr val="bg1"/>
                </a:solidFill>
                <a:effectLst/>
                <a:ea typeface="Arial" panose="020B0604020202020204" pitchFamily="34" charset="0"/>
                <a:cs typeface="Times New Roman" panose="02020603050405020304" pitchFamily="18" charset="0"/>
              </a:rPr>
              <a:t> Hi</a:t>
            </a:r>
            <a:r>
              <a:rPr lang="en-US" sz="1800" spc="10" dirty="0">
                <a:solidFill>
                  <a:schemeClr val="bg1"/>
                </a:solidFill>
                <a:effectLst/>
                <a:ea typeface="Arial" panose="020B0604020202020204" pitchFamily="34" charset="0"/>
                <a:cs typeface="Times New Roman" panose="02020603050405020304" pitchFamily="18" charset="0"/>
              </a:rPr>
              <a:t>g</a:t>
            </a:r>
            <a:r>
              <a:rPr lang="en-US" sz="1800" dirty="0">
                <a:solidFill>
                  <a:schemeClr val="bg1"/>
                </a:solidFill>
                <a:effectLst/>
                <a:ea typeface="Arial" panose="020B0604020202020204" pitchFamily="34" charset="0"/>
                <a:cs typeface="Times New Roman" panose="02020603050405020304" pitchFamily="18" charset="0"/>
              </a:rPr>
              <a:t>h</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S</a:t>
            </a:r>
            <a:r>
              <a:rPr lang="en-US" sz="1800" spc="-10" dirty="0">
                <a:solidFill>
                  <a:schemeClr val="bg1"/>
                </a:solidFill>
                <a:effectLst/>
                <a:ea typeface="Arial" panose="020B0604020202020204" pitchFamily="34" charset="0"/>
                <a:cs typeface="Times New Roman" panose="02020603050405020304" pitchFamily="18" charset="0"/>
              </a:rPr>
              <a:t>c</a:t>
            </a:r>
            <a:r>
              <a:rPr lang="en-US" sz="1800" dirty="0">
                <a:solidFill>
                  <a:schemeClr val="bg1"/>
                </a:solidFill>
                <a:effectLst/>
                <a:ea typeface="Arial" panose="020B0604020202020204" pitchFamily="34" charset="0"/>
                <a:cs typeface="Times New Roman" panose="02020603050405020304" pitchFamily="18" charset="0"/>
              </a:rPr>
              <a:t>h</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ol </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o su</a:t>
            </a:r>
            <a:r>
              <a:rPr lang="en-US" sz="1800" spc="-5" dirty="0">
                <a:solidFill>
                  <a:schemeClr val="bg1"/>
                </a:solidFill>
                <a:effectLst/>
                <a:ea typeface="Arial" panose="020B0604020202020204" pitchFamily="34" charset="0"/>
                <a:cs typeface="Times New Roman" panose="02020603050405020304" pitchFamily="18" charset="0"/>
              </a:rPr>
              <a:t>p</a:t>
            </a:r>
            <a:r>
              <a:rPr lang="en-US" sz="1800" dirty="0">
                <a:solidFill>
                  <a:schemeClr val="bg1"/>
                </a:solidFill>
                <a:effectLst/>
                <a:ea typeface="Arial" panose="020B0604020202020204" pitchFamily="34" charset="0"/>
                <a:cs typeface="Times New Roman" panose="02020603050405020304" pitchFamily="18" charset="0"/>
              </a:rPr>
              <a:t>p</a:t>
            </a:r>
            <a:r>
              <a:rPr lang="en-US" sz="1800" spc="-5" dirty="0">
                <a:solidFill>
                  <a:schemeClr val="bg1"/>
                </a:solidFill>
                <a:effectLst/>
                <a:ea typeface="Arial" panose="020B0604020202020204" pitchFamily="34" charset="0"/>
                <a:cs typeface="Times New Roman" panose="02020603050405020304" pitchFamily="18" charset="0"/>
              </a:rPr>
              <a:t>o</a:t>
            </a:r>
            <a:r>
              <a:rPr lang="en-US" sz="1800" spc="5" dirty="0">
                <a:solidFill>
                  <a:schemeClr val="bg1"/>
                </a:solidFill>
                <a:effectLst/>
                <a:ea typeface="Arial" panose="020B0604020202020204" pitchFamily="34" charset="0"/>
                <a:cs typeface="Times New Roman" panose="02020603050405020304" pitchFamily="18" charset="0"/>
              </a:rPr>
              <a:t>r</a:t>
            </a:r>
            <a:r>
              <a:rPr lang="en-US" sz="1800" dirty="0">
                <a:solidFill>
                  <a:schemeClr val="bg1"/>
                </a:solidFill>
                <a:effectLst/>
                <a:ea typeface="Arial" panose="020B0604020202020204" pitchFamily="34" charset="0"/>
                <a:cs typeface="Times New Roman" panose="02020603050405020304" pitchFamily="18" charset="0"/>
              </a:rPr>
              <a:t>t ch</a:t>
            </a:r>
            <a:r>
              <a:rPr lang="en-US" sz="1800" spc="-5" dirty="0">
                <a:solidFill>
                  <a:schemeClr val="bg1"/>
                </a:solidFill>
                <a:effectLst/>
                <a:ea typeface="Arial" panose="020B0604020202020204" pitchFamily="34" charset="0"/>
                <a:cs typeface="Times New Roman" panose="02020603050405020304" pitchFamily="18" charset="0"/>
              </a:rPr>
              <a:t>il</a:t>
            </a:r>
            <a:r>
              <a:rPr lang="en-US" sz="1800" dirty="0">
                <a:solidFill>
                  <a:schemeClr val="bg1"/>
                </a:solidFill>
                <a:effectLst/>
                <a:ea typeface="Arial" panose="020B0604020202020204" pitchFamily="34" charset="0"/>
                <a:cs typeface="Times New Roman" panose="02020603050405020304" pitchFamily="18" charset="0"/>
              </a:rPr>
              <a:t>dren</a:t>
            </a:r>
            <a:r>
              <a:rPr lang="en-US" sz="1800" spc="5" dirty="0">
                <a:solidFill>
                  <a:schemeClr val="bg1"/>
                </a:solidFill>
                <a:effectLst/>
                <a:ea typeface="Arial" panose="020B0604020202020204" pitchFamily="34" charset="0"/>
                <a:cs typeface="Times New Roman" panose="02020603050405020304" pitchFamily="18" charset="0"/>
              </a:rPr>
              <a:t> </a:t>
            </a:r>
            <a:r>
              <a:rPr lang="en-US" sz="1800" spc="-15" dirty="0">
                <a:solidFill>
                  <a:schemeClr val="bg1"/>
                </a:solidFill>
                <a:effectLst/>
                <a:ea typeface="Arial" panose="020B0604020202020204" pitchFamily="34" charset="0"/>
                <a:cs typeface="Times New Roman" panose="02020603050405020304" pitchFamily="18" charset="0"/>
              </a:rPr>
              <a:t>w</a:t>
            </a:r>
            <a:r>
              <a:rPr lang="en-US" sz="1800" spc="-5" dirty="0">
                <a:solidFill>
                  <a:schemeClr val="bg1"/>
                </a:solidFill>
                <a:effectLst/>
                <a:ea typeface="Arial" panose="020B0604020202020204" pitchFamily="34" charset="0"/>
                <a:cs typeface="Times New Roman" panose="02020603050405020304" pitchFamily="18" charset="0"/>
              </a:rPr>
              <a:t>i</a:t>
            </a:r>
            <a:r>
              <a:rPr lang="en-US" sz="1800" spc="5" dirty="0">
                <a:solidFill>
                  <a:schemeClr val="bg1"/>
                </a:solidFill>
                <a:effectLst/>
                <a:ea typeface="Arial" panose="020B0604020202020204" pitchFamily="34" charset="0"/>
                <a:cs typeface="Times New Roman" panose="02020603050405020304" pitchFamily="18" charset="0"/>
              </a:rPr>
              <a:t>t</a:t>
            </a:r>
            <a:r>
              <a:rPr lang="en-US" sz="1800" dirty="0">
                <a:solidFill>
                  <a:schemeClr val="bg1"/>
                </a:solidFill>
                <a:effectLst/>
                <a:ea typeface="Arial" panose="020B0604020202020204" pitchFamily="34" charset="0"/>
                <a:cs typeface="Times New Roman" panose="02020603050405020304" pitchFamily="18" charset="0"/>
              </a:rPr>
              <a:t>h S</a:t>
            </a:r>
            <a:r>
              <a:rPr lang="en-US" sz="1800" spc="-15" dirty="0">
                <a:solidFill>
                  <a:schemeClr val="bg1"/>
                </a:solidFill>
                <a:effectLst/>
                <a:ea typeface="Arial" panose="020B0604020202020204" pitchFamily="34" charset="0"/>
                <a:cs typeface="Times New Roman" panose="02020603050405020304" pitchFamily="18" charset="0"/>
              </a:rPr>
              <a:t>p</a:t>
            </a:r>
            <a:r>
              <a:rPr lang="en-US" sz="1800" dirty="0">
                <a:solidFill>
                  <a:schemeClr val="bg1"/>
                </a:solidFill>
                <a:effectLst/>
                <a:ea typeface="Arial" panose="020B0604020202020204" pitchFamily="34" charset="0"/>
                <a:cs typeface="Times New Roman" panose="02020603050405020304" pitchFamily="18" charset="0"/>
              </a:rPr>
              <a:t>ec</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al </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d</a:t>
            </a:r>
            <a:r>
              <a:rPr lang="en-US" sz="1800" spc="-5" dirty="0">
                <a:solidFill>
                  <a:schemeClr val="bg1"/>
                </a:solidFill>
                <a:effectLst/>
                <a:ea typeface="Arial" panose="020B0604020202020204" pitchFamily="34" charset="0"/>
                <a:cs typeface="Times New Roman" panose="02020603050405020304" pitchFamily="18" charset="0"/>
              </a:rPr>
              <a:t>u</a:t>
            </a:r>
            <a:r>
              <a:rPr lang="en-US" sz="1800" dirty="0">
                <a:solidFill>
                  <a:schemeClr val="bg1"/>
                </a:solidFill>
                <a:effectLst/>
                <a:ea typeface="Arial" panose="020B0604020202020204" pitchFamily="34" charset="0"/>
                <a:cs typeface="Times New Roman" panose="02020603050405020304" pitchFamily="18" charset="0"/>
              </a:rPr>
              <a:t>cati</a:t>
            </a:r>
            <a:r>
              <a:rPr lang="en-US" sz="1800" spc="-5" dirty="0">
                <a:solidFill>
                  <a:schemeClr val="bg1"/>
                </a:solidFill>
                <a:effectLst/>
                <a:ea typeface="Arial" panose="020B0604020202020204" pitchFamily="34" charset="0"/>
                <a:cs typeface="Times New Roman" panose="02020603050405020304" pitchFamily="18" charset="0"/>
              </a:rPr>
              <a:t>o</a:t>
            </a:r>
            <a:r>
              <a:rPr lang="en-US" sz="1800" dirty="0">
                <a:solidFill>
                  <a:schemeClr val="bg1"/>
                </a:solidFill>
                <a:effectLst/>
                <a:ea typeface="Arial" panose="020B0604020202020204" pitchFamily="34" charset="0"/>
                <a:cs typeface="Times New Roman" panose="02020603050405020304" pitchFamily="18" charset="0"/>
              </a:rPr>
              <a:t>n</a:t>
            </a:r>
            <a:r>
              <a:rPr lang="en-US" sz="1800" spc="-5" dirty="0">
                <a:solidFill>
                  <a:schemeClr val="bg1"/>
                </a:solidFill>
                <a:effectLst/>
                <a:ea typeface="Arial" panose="020B0604020202020204" pitchFamily="34" charset="0"/>
                <a:cs typeface="Times New Roman" panose="02020603050405020304" pitchFamily="18" charset="0"/>
              </a:rPr>
              <a:t>a</a:t>
            </a:r>
            <a:r>
              <a:rPr lang="en-US" sz="1800" dirty="0">
                <a:solidFill>
                  <a:schemeClr val="bg1"/>
                </a:solidFill>
                <a:effectLst/>
                <a:ea typeface="Arial" panose="020B0604020202020204" pitchFamily="34" charset="0"/>
                <a:cs typeface="Times New Roman" panose="02020603050405020304" pitchFamily="18" charset="0"/>
              </a:rPr>
              <a:t>l </a:t>
            </a:r>
            <a:r>
              <a:rPr lang="en-US" sz="1800" spc="-5" dirty="0">
                <a:solidFill>
                  <a:schemeClr val="bg1"/>
                </a:solidFill>
                <a:effectLst/>
                <a:ea typeface="Arial" panose="020B0604020202020204" pitchFamily="34" charset="0"/>
                <a:cs typeface="Times New Roman" panose="02020603050405020304" pitchFamily="18" charset="0"/>
              </a:rPr>
              <a:t>N</a:t>
            </a:r>
            <a:r>
              <a:rPr lang="en-US" sz="1800" dirty="0">
                <a:solidFill>
                  <a:schemeClr val="bg1"/>
                </a:solidFill>
                <a:effectLst/>
                <a:ea typeface="Arial" panose="020B0604020202020204" pitchFamily="34" charset="0"/>
                <a:cs typeface="Times New Roman" panose="02020603050405020304" pitchFamily="18" charset="0"/>
              </a:rPr>
              <a:t>e</a:t>
            </a:r>
            <a:r>
              <a:rPr lang="en-US" sz="1800" spc="-5" dirty="0">
                <a:solidFill>
                  <a:schemeClr val="bg1"/>
                </a:solidFill>
                <a:effectLst/>
                <a:ea typeface="Arial" panose="020B0604020202020204" pitchFamily="34" charset="0"/>
                <a:cs typeface="Times New Roman" panose="02020603050405020304" pitchFamily="18" charset="0"/>
              </a:rPr>
              <a:t>e</a:t>
            </a:r>
            <a:r>
              <a:rPr lang="en-US" sz="1800" dirty="0">
                <a:solidFill>
                  <a:schemeClr val="bg1"/>
                </a:solidFill>
                <a:effectLst/>
                <a:ea typeface="Arial" panose="020B0604020202020204" pitchFamily="34" charset="0"/>
                <a:cs typeface="Times New Roman" panose="02020603050405020304" pitchFamily="18" charset="0"/>
              </a:rPr>
              <a:t>ds</a:t>
            </a:r>
            <a:r>
              <a:rPr lang="en-US" sz="1800" spc="-10" dirty="0">
                <a:solidFill>
                  <a:schemeClr val="bg1"/>
                </a:solidFill>
                <a:effectLst/>
                <a:ea typeface="Arial" panose="020B0604020202020204" pitchFamily="34" charset="0"/>
                <a:cs typeface="Times New Roman" panose="02020603050405020304" pitchFamily="18" charset="0"/>
              </a:rPr>
              <a:t> </a:t>
            </a:r>
            <a:r>
              <a:rPr lang="en-US" sz="1800" dirty="0">
                <a:solidFill>
                  <a:schemeClr val="bg1"/>
                </a:solidFill>
                <a:effectLst/>
                <a:ea typeface="Arial" panose="020B0604020202020204" pitchFamily="34" charset="0"/>
                <a:cs typeface="Times New Roman" panose="02020603050405020304" pitchFamily="18" charset="0"/>
              </a:rPr>
              <a:t>or</a:t>
            </a:r>
            <a:r>
              <a:rPr lang="en-US" sz="1800" spc="10" dirty="0">
                <a:solidFill>
                  <a:schemeClr val="bg1"/>
                </a:solidFill>
                <a:effectLst/>
                <a:ea typeface="Arial" panose="020B0604020202020204" pitchFamily="34" charset="0"/>
                <a:cs typeface="Times New Roman" panose="02020603050405020304" pitchFamily="18" charset="0"/>
              </a:rPr>
              <a:t> </a:t>
            </a:r>
            <a:r>
              <a:rPr lang="en-US" sz="1800" spc="-5" dirty="0">
                <a:solidFill>
                  <a:schemeClr val="bg1"/>
                </a:solidFill>
                <a:effectLst/>
                <a:ea typeface="Arial" panose="020B0604020202020204" pitchFamily="34" charset="0"/>
                <a:cs typeface="Times New Roman" panose="02020603050405020304" pitchFamily="18" charset="0"/>
              </a:rPr>
              <a:t>Di</a:t>
            </a:r>
            <a:r>
              <a:rPr lang="en-US" sz="1800" dirty="0">
                <a:solidFill>
                  <a:schemeClr val="bg1"/>
                </a:solidFill>
                <a:effectLst/>
                <a:ea typeface="Arial" panose="020B0604020202020204" pitchFamily="34" charset="0"/>
                <a:cs typeface="Times New Roman" panose="02020603050405020304" pitchFamily="18" charset="0"/>
              </a:rPr>
              <a:t>sa</a:t>
            </a:r>
            <a:r>
              <a:rPr lang="en-US" sz="1800" spc="-5" dirty="0">
                <a:solidFill>
                  <a:schemeClr val="bg1"/>
                </a:solidFill>
                <a:effectLst/>
                <a:ea typeface="Arial" panose="020B0604020202020204" pitchFamily="34" charset="0"/>
                <a:cs typeface="Times New Roman" panose="02020603050405020304" pitchFamily="18" charset="0"/>
              </a:rPr>
              <a:t>bili</a:t>
            </a:r>
            <a:r>
              <a:rPr lang="en-US" sz="1800" spc="5" dirty="0">
                <a:solidFill>
                  <a:schemeClr val="bg1"/>
                </a:solidFill>
                <a:effectLst/>
                <a:ea typeface="Arial" panose="020B0604020202020204" pitchFamily="34" charset="0"/>
                <a:cs typeface="Times New Roman" panose="02020603050405020304" pitchFamily="18" charset="0"/>
              </a:rPr>
              <a:t>t</a:t>
            </a:r>
            <a:r>
              <a:rPr lang="en-US" sz="1800" spc="-5" dirty="0">
                <a:solidFill>
                  <a:schemeClr val="bg1"/>
                </a:solidFill>
                <a:effectLst/>
                <a:ea typeface="Arial" panose="020B0604020202020204" pitchFamily="34" charset="0"/>
                <a:cs typeface="Times New Roman" panose="02020603050405020304" pitchFamily="18" charset="0"/>
              </a:rPr>
              <a:t>i</a:t>
            </a:r>
            <a:r>
              <a:rPr lang="en-US" sz="1800" dirty="0">
                <a:solidFill>
                  <a:schemeClr val="bg1"/>
                </a:solidFill>
                <a:effectLst/>
                <a:ea typeface="Arial" panose="020B0604020202020204" pitchFamily="34" charset="0"/>
                <a:cs typeface="Times New Roman" panose="02020603050405020304" pitchFamily="18" charset="0"/>
              </a:rPr>
              <a:t>es.</a:t>
            </a:r>
          </a:p>
          <a:p>
            <a:pPr marL="63500" marR="95885">
              <a:lnSpc>
                <a:spcPct val="114000"/>
              </a:lnSpc>
              <a:spcAft>
                <a:spcPts val="1000"/>
              </a:spcAft>
            </a:pPr>
            <a:r>
              <a:rPr lang="en-US" sz="1800" spc="10" dirty="0">
                <a:solidFill>
                  <a:schemeClr val="bg1"/>
                </a:solidFill>
                <a:effectLst/>
                <a:ea typeface="Arial" panose="020B0604020202020204" pitchFamily="34" charset="0"/>
              </a:rPr>
              <a:t>T</a:t>
            </a:r>
            <a:r>
              <a:rPr lang="en-US" sz="1800" dirty="0">
                <a:solidFill>
                  <a:schemeClr val="bg1"/>
                </a:solidFill>
                <a:effectLst/>
                <a:ea typeface="Arial" panose="020B0604020202020204" pitchFamily="34" charset="0"/>
              </a:rPr>
              <a:t>h</a:t>
            </a:r>
            <a:r>
              <a:rPr lang="en-US" sz="1800" spc="-5" dirty="0">
                <a:solidFill>
                  <a:schemeClr val="bg1"/>
                </a:solidFill>
                <a:effectLst/>
                <a:ea typeface="Arial" panose="020B0604020202020204" pitchFamily="34" charset="0"/>
              </a:rPr>
              <a:t>i</a:t>
            </a:r>
            <a:r>
              <a:rPr lang="en-US" sz="1800" dirty="0">
                <a:solidFill>
                  <a:schemeClr val="bg1"/>
                </a:solidFill>
                <a:effectLst/>
                <a:ea typeface="Arial" panose="020B0604020202020204" pitchFamily="34" charset="0"/>
              </a:rPr>
              <a:t>s</a:t>
            </a:r>
            <a:r>
              <a:rPr lang="en-US" sz="1800" spc="-5" dirty="0">
                <a:solidFill>
                  <a:schemeClr val="bg1"/>
                </a:solidFill>
                <a:effectLst/>
                <a:ea typeface="Arial" panose="020B0604020202020204" pitchFamily="34" charset="0"/>
              </a:rPr>
              <a:t> </a:t>
            </a:r>
            <a:r>
              <a:rPr lang="en-US" sz="1800" spc="5" dirty="0">
                <a:solidFill>
                  <a:schemeClr val="bg1"/>
                </a:solidFill>
                <a:effectLst/>
                <a:ea typeface="Arial" panose="020B0604020202020204" pitchFamily="34" charset="0"/>
              </a:rPr>
              <a:t>r</a:t>
            </a:r>
            <a:r>
              <a:rPr lang="en-US" sz="1800" dirty="0">
                <a:solidFill>
                  <a:schemeClr val="bg1"/>
                </a:solidFill>
                <a:effectLst/>
                <a:ea typeface="Arial" panose="020B0604020202020204" pitchFamily="34" charset="0"/>
              </a:rPr>
              <a:t>e</a:t>
            </a:r>
            <a:r>
              <a:rPr lang="en-US" sz="1800" spc="-5" dirty="0">
                <a:solidFill>
                  <a:schemeClr val="bg1"/>
                </a:solidFill>
                <a:effectLst/>
                <a:ea typeface="Arial" panose="020B0604020202020204" pitchFamily="34" charset="0"/>
              </a:rPr>
              <a:t>p</a:t>
            </a:r>
            <a:r>
              <a:rPr lang="en-US" sz="1800" dirty="0">
                <a:solidFill>
                  <a:schemeClr val="bg1"/>
                </a:solidFill>
                <a:effectLst/>
                <a:ea typeface="Arial" panose="020B0604020202020204" pitchFamily="34" charset="0"/>
              </a:rPr>
              <a:t>o</a:t>
            </a:r>
            <a:r>
              <a:rPr lang="en-US" sz="1800" spc="-10" dirty="0">
                <a:solidFill>
                  <a:schemeClr val="bg1"/>
                </a:solidFill>
                <a:effectLst/>
                <a:ea typeface="Arial" panose="020B0604020202020204" pitchFamily="34" charset="0"/>
              </a:rPr>
              <a:t>r</a:t>
            </a:r>
            <a:r>
              <a:rPr lang="en-US" sz="1800" dirty="0">
                <a:solidFill>
                  <a:schemeClr val="bg1"/>
                </a:solidFill>
                <a:effectLst/>
                <a:ea typeface="Arial" panose="020B0604020202020204" pitchFamily="34" charset="0"/>
              </a:rPr>
              <a:t>t</a:t>
            </a:r>
            <a:r>
              <a:rPr lang="en-US" sz="1800" spc="10" dirty="0">
                <a:solidFill>
                  <a:schemeClr val="bg1"/>
                </a:solidFill>
                <a:effectLst/>
                <a:ea typeface="Arial" panose="020B0604020202020204" pitchFamily="34" charset="0"/>
              </a:rPr>
              <a:t> </a:t>
            </a:r>
            <a:r>
              <a:rPr lang="en-US" sz="1800" spc="-5" dirty="0">
                <a:solidFill>
                  <a:schemeClr val="bg1"/>
                </a:solidFill>
                <a:effectLst/>
                <a:ea typeface="Arial" panose="020B0604020202020204" pitchFamily="34" charset="0"/>
              </a:rPr>
              <a:t>i</a:t>
            </a:r>
            <a:r>
              <a:rPr lang="en-US" sz="1800" dirty="0">
                <a:solidFill>
                  <a:schemeClr val="bg1"/>
                </a:solidFill>
                <a:effectLst/>
                <a:ea typeface="Arial" panose="020B0604020202020204" pitchFamily="34" charset="0"/>
              </a:rPr>
              <a:t>s</a:t>
            </a:r>
            <a:r>
              <a:rPr lang="en-US" sz="1800" spc="-20" dirty="0">
                <a:solidFill>
                  <a:schemeClr val="bg1"/>
                </a:solidFill>
                <a:effectLst/>
                <a:ea typeface="Arial" panose="020B0604020202020204" pitchFamily="34" charset="0"/>
              </a:rPr>
              <a:t> </a:t>
            </a:r>
            <a:r>
              <a:rPr lang="en-US" sz="1800" spc="15" dirty="0">
                <a:solidFill>
                  <a:schemeClr val="bg1"/>
                </a:solidFill>
                <a:effectLst/>
                <a:ea typeface="Arial" panose="020B0604020202020204" pitchFamily="34" charset="0"/>
              </a:rPr>
              <a:t>f</a:t>
            </a:r>
            <a:r>
              <a:rPr lang="en-US" sz="1800" spc="-15" dirty="0">
                <a:solidFill>
                  <a:schemeClr val="bg1"/>
                </a:solidFill>
                <a:effectLst/>
                <a:ea typeface="Arial" panose="020B0604020202020204" pitchFamily="34" charset="0"/>
              </a:rPr>
              <a:t>o</a:t>
            </a:r>
            <a:r>
              <a:rPr lang="en-US" sz="1800" dirty="0">
                <a:solidFill>
                  <a:schemeClr val="bg1"/>
                </a:solidFill>
                <a:effectLst/>
                <a:ea typeface="Arial" panose="020B0604020202020204" pitchFamily="34" charset="0"/>
              </a:rPr>
              <a:t>r</a:t>
            </a:r>
            <a:r>
              <a:rPr lang="en-US" sz="1800" spc="10" dirty="0">
                <a:solidFill>
                  <a:schemeClr val="bg1"/>
                </a:solidFill>
                <a:effectLst/>
                <a:ea typeface="Arial" panose="020B0604020202020204" pitchFamily="34" charset="0"/>
              </a:rPr>
              <a:t> </a:t>
            </a:r>
            <a:r>
              <a:rPr lang="en-US" sz="1800" dirty="0">
                <a:solidFill>
                  <a:schemeClr val="bg1"/>
                </a:solidFill>
                <a:effectLst/>
                <a:ea typeface="Arial" panose="020B0604020202020204" pitchFamily="34" charset="0"/>
              </a:rPr>
              <a:t>p</a:t>
            </a:r>
            <a:r>
              <a:rPr lang="en-US" sz="1800" spc="-15" dirty="0">
                <a:solidFill>
                  <a:schemeClr val="bg1"/>
                </a:solidFill>
                <a:effectLst/>
                <a:ea typeface="Arial" panose="020B0604020202020204" pitchFamily="34" charset="0"/>
              </a:rPr>
              <a:t>a</a:t>
            </a:r>
            <a:r>
              <a:rPr lang="en-US" sz="1800" spc="5" dirty="0">
                <a:solidFill>
                  <a:schemeClr val="bg1"/>
                </a:solidFill>
                <a:effectLst/>
                <a:ea typeface="Arial" panose="020B0604020202020204" pitchFamily="34" charset="0"/>
              </a:rPr>
              <a:t>r</a:t>
            </a:r>
            <a:r>
              <a:rPr lang="en-US" sz="1800" dirty="0">
                <a:solidFill>
                  <a:schemeClr val="bg1"/>
                </a:solidFill>
                <a:effectLst/>
                <a:ea typeface="Arial" panose="020B0604020202020204" pitchFamily="34" charset="0"/>
              </a:rPr>
              <a:t>e</a:t>
            </a:r>
            <a:r>
              <a:rPr lang="en-US" sz="1800" spc="-5" dirty="0">
                <a:solidFill>
                  <a:schemeClr val="bg1"/>
                </a:solidFill>
                <a:effectLst/>
                <a:ea typeface="Arial" panose="020B0604020202020204" pitchFamily="34" charset="0"/>
              </a:rPr>
              <a:t>n</a:t>
            </a:r>
            <a:r>
              <a:rPr lang="en-US" sz="1800" spc="5" dirty="0">
                <a:solidFill>
                  <a:schemeClr val="bg1"/>
                </a:solidFill>
                <a:effectLst/>
                <a:ea typeface="Arial" panose="020B0604020202020204" pitchFamily="34" charset="0"/>
              </a:rPr>
              <a:t>t</a:t>
            </a:r>
            <a:r>
              <a:rPr lang="en-US" sz="1800" dirty="0">
                <a:solidFill>
                  <a:schemeClr val="bg1"/>
                </a:solidFill>
                <a:effectLst/>
                <a:ea typeface="Arial" panose="020B0604020202020204" pitchFamily="34" charset="0"/>
              </a:rPr>
              <a:t>s</a:t>
            </a:r>
            <a:r>
              <a:rPr lang="en-US" sz="1800" spc="-20" dirty="0">
                <a:solidFill>
                  <a:schemeClr val="bg1"/>
                </a:solidFill>
                <a:effectLst/>
                <a:ea typeface="Arial" panose="020B0604020202020204" pitchFamily="34" charset="0"/>
              </a:rPr>
              <a:t> </a:t>
            </a:r>
            <a:r>
              <a:rPr lang="en-US" sz="1800" dirty="0">
                <a:solidFill>
                  <a:schemeClr val="bg1"/>
                </a:solidFill>
                <a:effectLst/>
                <a:ea typeface="Arial" panose="020B0604020202020204" pitchFamily="34" charset="0"/>
              </a:rPr>
              <a:t>a</a:t>
            </a:r>
            <a:r>
              <a:rPr lang="en-US" sz="1800" spc="-5" dirty="0">
                <a:solidFill>
                  <a:schemeClr val="bg1"/>
                </a:solidFill>
                <a:effectLst/>
                <a:ea typeface="Arial" panose="020B0604020202020204" pitchFamily="34" charset="0"/>
              </a:rPr>
              <a:t>n</a:t>
            </a:r>
            <a:r>
              <a:rPr lang="en-US" sz="1800" dirty="0">
                <a:solidFill>
                  <a:schemeClr val="bg1"/>
                </a:solidFill>
                <a:effectLst/>
                <a:ea typeface="Arial" panose="020B0604020202020204" pitchFamily="34" charset="0"/>
              </a:rPr>
              <a:t>d </a:t>
            </a:r>
            <a:r>
              <a:rPr lang="en-US" sz="1800" dirty="0" err="1">
                <a:solidFill>
                  <a:schemeClr val="bg1"/>
                </a:solidFill>
                <a:effectLst/>
                <a:ea typeface="Arial" panose="020B0604020202020204" pitchFamily="34" charset="0"/>
              </a:rPr>
              <a:t>ca</a:t>
            </a:r>
            <a:r>
              <a:rPr lang="en-US" sz="1800" spc="5" dirty="0" err="1">
                <a:solidFill>
                  <a:schemeClr val="bg1"/>
                </a:solidFill>
                <a:effectLst/>
                <a:ea typeface="Arial" panose="020B0604020202020204" pitchFamily="34" charset="0"/>
              </a:rPr>
              <a:t>r</a:t>
            </a:r>
            <a:r>
              <a:rPr lang="en-US" sz="1800" spc="-15" dirty="0" err="1">
                <a:solidFill>
                  <a:schemeClr val="bg1"/>
                </a:solidFill>
                <a:effectLst/>
                <a:ea typeface="Arial" panose="020B0604020202020204" pitchFamily="34" charset="0"/>
              </a:rPr>
              <a:t>e</a:t>
            </a:r>
            <a:r>
              <a:rPr lang="en-US" sz="1800" spc="5" dirty="0" err="1">
                <a:solidFill>
                  <a:schemeClr val="bg1"/>
                </a:solidFill>
                <a:effectLst/>
                <a:ea typeface="Arial" panose="020B0604020202020204" pitchFamily="34" charset="0"/>
              </a:rPr>
              <a:t>r</a:t>
            </a:r>
            <a:r>
              <a:rPr lang="en-US" sz="1800" dirty="0" err="1">
                <a:solidFill>
                  <a:schemeClr val="bg1"/>
                </a:solidFill>
                <a:effectLst/>
                <a:ea typeface="Arial" panose="020B0604020202020204" pitchFamily="34" charset="0"/>
              </a:rPr>
              <a:t>s</a:t>
            </a:r>
            <a:r>
              <a:rPr lang="en-US" sz="1800" dirty="0">
                <a:solidFill>
                  <a:schemeClr val="bg1"/>
                </a:solidFill>
                <a:effectLst/>
                <a:ea typeface="Arial" panose="020B0604020202020204" pitchFamily="34" charset="0"/>
              </a:rPr>
              <a:t>,</a:t>
            </a:r>
            <a:r>
              <a:rPr lang="en-US" sz="1800" spc="-5" dirty="0">
                <a:solidFill>
                  <a:schemeClr val="bg1"/>
                </a:solidFill>
                <a:effectLst/>
                <a:ea typeface="Arial" panose="020B0604020202020204" pitchFamily="34" charset="0"/>
              </a:rPr>
              <a:t> </a:t>
            </a:r>
            <a:r>
              <a:rPr lang="en-US" sz="1800" spc="5" dirty="0">
                <a:solidFill>
                  <a:schemeClr val="bg1"/>
                </a:solidFill>
                <a:effectLst/>
                <a:ea typeface="Arial" panose="020B0604020202020204" pitchFamily="34" charset="0"/>
              </a:rPr>
              <a:t>t</a:t>
            </a:r>
            <a:r>
              <a:rPr lang="en-US" sz="1800" dirty="0">
                <a:solidFill>
                  <a:schemeClr val="bg1"/>
                </a:solidFill>
                <a:effectLst/>
                <a:ea typeface="Arial" panose="020B0604020202020204" pitchFamily="34" charset="0"/>
              </a:rPr>
              <a:t>o </a:t>
            </a:r>
            <a:r>
              <a:rPr lang="en-US" sz="1800" spc="-10" dirty="0">
                <a:solidFill>
                  <a:schemeClr val="bg1"/>
                </a:solidFill>
                <a:effectLst/>
                <a:ea typeface="Arial" panose="020B0604020202020204" pitchFamily="34" charset="0"/>
              </a:rPr>
              <a:t>p</a:t>
            </a:r>
            <a:r>
              <a:rPr lang="en-US" sz="1800" spc="5" dirty="0">
                <a:solidFill>
                  <a:schemeClr val="bg1"/>
                </a:solidFill>
                <a:effectLst/>
                <a:ea typeface="Arial" panose="020B0604020202020204" pitchFamily="34" charset="0"/>
              </a:rPr>
              <a:t>r</a:t>
            </a:r>
            <a:r>
              <a:rPr lang="en-US" sz="1800" dirty="0">
                <a:solidFill>
                  <a:schemeClr val="bg1"/>
                </a:solidFill>
                <a:effectLst/>
                <a:ea typeface="Arial" panose="020B0604020202020204" pitchFamily="34" charset="0"/>
              </a:rPr>
              <a:t>o</a:t>
            </a:r>
            <a:r>
              <a:rPr lang="en-US" sz="1800" spc="-15" dirty="0">
                <a:solidFill>
                  <a:schemeClr val="bg1"/>
                </a:solidFill>
                <a:effectLst/>
                <a:ea typeface="Arial" panose="020B0604020202020204" pitchFamily="34" charset="0"/>
              </a:rPr>
              <a:t>v</a:t>
            </a:r>
            <a:r>
              <a:rPr lang="en-US" sz="1800" spc="-5" dirty="0">
                <a:solidFill>
                  <a:schemeClr val="bg1"/>
                </a:solidFill>
                <a:effectLst/>
                <a:ea typeface="Arial" panose="020B0604020202020204" pitchFamily="34" charset="0"/>
              </a:rPr>
              <a:t>i</a:t>
            </a:r>
            <a:r>
              <a:rPr lang="en-US" sz="1800" dirty="0">
                <a:solidFill>
                  <a:schemeClr val="bg1"/>
                </a:solidFill>
                <a:effectLst/>
                <a:ea typeface="Arial" panose="020B0604020202020204" pitchFamily="34" charset="0"/>
              </a:rPr>
              <a:t>de </a:t>
            </a:r>
            <a:r>
              <a:rPr lang="en-US" sz="1800" spc="-5" dirty="0">
                <a:solidFill>
                  <a:schemeClr val="bg1"/>
                </a:solidFill>
                <a:effectLst/>
                <a:ea typeface="Arial" panose="020B0604020202020204" pitchFamily="34" charset="0"/>
              </a:rPr>
              <a:t>i</a:t>
            </a:r>
            <a:r>
              <a:rPr lang="en-US" sz="1800" spc="-15" dirty="0">
                <a:solidFill>
                  <a:schemeClr val="bg1"/>
                </a:solidFill>
                <a:effectLst/>
                <a:ea typeface="Arial" panose="020B0604020202020204" pitchFamily="34" charset="0"/>
              </a:rPr>
              <a:t>n</a:t>
            </a:r>
            <a:r>
              <a:rPr lang="en-US" sz="1800" spc="5" dirty="0">
                <a:solidFill>
                  <a:schemeClr val="bg1"/>
                </a:solidFill>
                <a:effectLst/>
                <a:ea typeface="Arial" panose="020B0604020202020204" pitchFamily="34" charset="0"/>
              </a:rPr>
              <a:t>f</a:t>
            </a:r>
            <a:r>
              <a:rPr lang="en-US" sz="1800" dirty="0">
                <a:solidFill>
                  <a:schemeClr val="bg1"/>
                </a:solidFill>
                <a:effectLst/>
                <a:ea typeface="Arial" panose="020B0604020202020204" pitchFamily="34" charset="0"/>
              </a:rPr>
              <a:t>or</a:t>
            </a:r>
            <a:r>
              <a:rPr lang="en-US" sz="1800" spc="5" dirty="0">
                <a:solidFill>
                  <a:schemeClr val="bg1"/>
                </a:solidFill>
                <a:effectLst/>
                <a:ea typeface="Arial" panose="020B0604020202020204" pitchFamily="34" charset="0"/>
              </a:rPr>
              <a:t>m</a:t>
            </a:r>
            <a:r>
              <a:rPr lang="en-US" sz="1800" spc="-15" dirty="0">
                <a:solidFill>
                  <a:schemeClr val="bg1"/>
                </a:solidFill>
                <a:effectLst/>
                <a:ea typeface="Arial" panose="020B0604020202020204" pitchFamily="34" charset="0"/>
              </a:rPr>
              <a:t>a</a:t>
            </a:r>
            <a:r>
              <a:rPr lang="en-US" sz="1800" spc="5" dirty="0">
                <a:solidFill>
                  <a:schemeClr val="bg1"/>
                </a:solidFill>
                <a:effectLst/>
                <a:ea typeface="Arial" panose="020B0604020202020204" pitchFamily="34" charset="0"/>
              </a:rPr>
              <a:t>t</a:t>
            </a:r>
            <a:r>
              <a:rPr lang="en-US" sz="1800" spc="-5" dirty="0">
                <a:solidFill>
                  <a:schemeClr val="bg1"/>
                </a:solidFill>
                <a:effectLst/>
                <a:ea typeface="Arial" panose="020B0604020202020204" pitchFamily="34" charset="0"/>
              </a:rPr>
              <a:t>i</a:t>
            </a:r>
            <a:r>
              <a:rPr lang="en-US" sz="1800" dirty="0">
                <a:solidFill>
                  <a:schemeClr val="bg1"/>
                </a:solidFill>
                <a:effectLst/>
                <a:ea typeface="Arial" panose="020B0604020202020204" pitchFamily="34" charset="0"/>
              </a:rPr>
              <a:t>on a</a:t>
            </a:r>
            <a:r>
              <a:rPr lang="en-US" sz="1800" spc="-5" dirty="0">
                <a:solidFill>
                  <a:schemeClr val="bg1"/>
                </a:solidFill>
                <a:effectLst/>
                <a:ea typeface="Arial" panose="020B0604020202020204" pitchFamily="34" charset="0"/>
              </a:rPr>
              <a:t>b</a:t>
            </a:r>
            <a:r>
              <a:rPr lang="en-US" sz="1800" dirty="0">
                <a:solidFill>
                  <a:schemeClr val="bg1"/>
                </a:solidFill>
                <a:effectLst/>
                <a:ea typeface="Arial" panose="020B0604020202020204" pitchFamily="34" charset="0"/>
              </a:rPr>
              <a:t>o</a:t>
            </a:r>
            <a:r>
              <a:rPr lang="en-US" sz="1800" spc="-5" dirty="0">
                <a:solidFill>
                  <a:schemeClr val="bg1"/>
                </a:solidFill>
                <a:effectLst/>
                <a:ea typeface="Arial" panose="020B0604020202020204" pitchFamily="34" charset="0"/>
              </a:rPr>
              <a:t>u</a:t>
            </a:r>
            <a:r>
              <a:rPr lang="en-US" sz="1800" dirty="0">
                <a:solidFill>
                  <a:schemeClr val="bg1"/>
                </a:solidFill>
                <a:effectLst/>
                <a:ea typeface="Arial" panose="020B0604020202020204" pitchFamily="34" charset="0"/>
              </a:rPr>
              <a:t>t the su</a:t>
            </a:r>
            <a:r>
              <a:rPr lang="en-US" sz="1800" spc="-5" dirty="0">
                <a:solidFill>
                  <a:schemeClr val="bg1"/>
                </a:solidFill>
                <a:effectLst/>
                <a:ea typeface="Arial" panose="020B0604020202020204" pitchFamily="34" charset="0"/>
              </a:rPr>
              <a:t>p</a:t>
            </a:r>
            <a:r>
              <a:rPr lang="en-US" sz="1800" dirty="0">
                <a:solidFill>
                  <a:schemeClr val="bg1"/>
                </a:solidFill>
                <a:effectLst/>
                <a:ea typeface="Arial" panose="020B0604020202020204" pitchFamily="34" charset="0"/>
              </a:rPr>
              <a:t>p</a:t>
            </a:r>
            <a:r>
              <a:rPr lang="en-US" sz="1800" spc="-15" dirty="0">
                <a:solidFill>
                  <a:schemeClr val="bg1"/>
                </a:solidFill>
                <a:effectLst/>
                <a:ea typeface="Arial" panose="020B0604020202020204" pitchFamily="34" charset="0"/>
              </a:rPr>
              <a:t>o</a:t>
            </a:r>
            <a:r>
              <a:rPr lang="en-US" sz="1800" spc="5" dirty="0">
                <a:solidFill>
                  <a:schemeClr val="bg1"/>
                </a:solidFill>
                <a:effectLst/>
                <a:ea typeface="Arial" panose="020B0604020202020204" pitchFamily="34" charset="0"/>
              </a:rPr>
              <a:t>r</a:t>
            </a:r>
            <a:r>
              <a:rPr lang="en-US" sz="1800" dirty="0">
                <a:solidFill>
                  <a:schemeClr val="bg1"/>
                </a:solidFill>
                <a:effectLst/>
                <a:ea typeface="Arial" panose="020B0604020202020204" pitchFamily="34" charset="0"/>
              </a:rPr>
              <a:t>t offered </a:t>
            </a:r>
            <a:r>
              <a:rPr lang="en-US" sz="1800" spc="-15" dirty="0">
                <a:solidFill>
                  <a:schemeClr val="bg1"/>
                </a:solidFill>
                <a:effectLst/>
                <a:ea typeface="Arial" panose="020B0604020202020204" pitchFamily="34" charset="0"/>
              </a:rPr>
              <a:t>a</a:t>
            </a:r>
            <a:r>
              <a:rPr lang="en-US" sz="1800" dirty="0">
                <a:solidFill>
                  <a:schemeClr val="bg1"/>
                </a:solidFill>
                <a:effectLst/>
                <a:ea typeface="Arial" panose="020B0604020202020204" pitchFamily="34" charset="0"/>
              </a:rPr>
              <a:t>t</a:t>
            </a:r>
            <a:r>
              <a:rPr lang="en-US" sz="1800" spc="10" dirty="0">
                <a:solidFill>
                  <a:schemeClr val="bg1"/>
                </a:solidFill>
                <a:effectLst/>
                <a:ea typeface="Arial" panose="020B0604020202020204" pitchFamily="34" charset="0"/>
              </a:rPr>
              <a:t> </a:t>
            </a:r>
            <a:r>
              <a:rPr lang="en-US" sz="1800" spc="-5" dirty="0" err="1">
                <a:solidFill>
                  <a:schemeClr val="bg1"/>
                </a:solidFill>
                <a:effectLst/>
                <a:ea typeface="Arial" panose="020B0604020202020204" pitchFamily="34" charset="0"/>
              </a:rPr>
              <a:t>N</a:t>
            </a:r>
            <a:r>
              <a:rPr lang="en-US" sz="1800" dirty="0" err="1">
                <a:solidFill>
                  <a:schemeClr val="bg1"/>
                </a:solidFill>
                <a:effectLst/>
                <a:ea typeface="Arial" panose="020B0604020202020204" pitchFamily="34" charset="0"/>
              </a:rPr>
              <a:t>e</a:t>
            </a:r>
            <a:r>
              <a:rPr lang="en-US" sz="1800" spc="-15" dirty="0" err="1">
                <a:solidFill>
                  <a:schemeClr val="bg1"/>
                </a:solidFill>
                <a:effectLst/>
                <a:ea typeface="Arial" panose="020B0604020202020204" pitchFamily="34" charset="0"/>
              </a:rPr>
              <a:t>s</a:t>
            </a:r>
            <a:r>
              <a:rPr lang="en-US" sz="1800" spc="5" dirty="0" err="1">
                <a:solidFill>
                  <a:schemeClr val="bg1"/>
                </a:solidFill>
                <a:effectLst/>
                <a:ea typeface="Arial" panose="020B0604020202020204" pitchFamily="34" charset="0"/>
              </a:rPr>
              <a:t>t</a:t>
            </a:r>
            <a:r>
              <a:rPr lang="en-US" sz="1800" dirty="0" err="1">
                <a:solidFill>
                  <a:schemeClr val="bg1"/>
                </a:solidFill>
                <a:effectLst/>
                <a:ea typeface="Arial" panose="020B0604020202020204" pitchFamily="34" charset="0"/>
              </a:rPr>
              <a:t>on</a:t>
            </a:r>
            <a:r>
              <a:rPr lang="en-US" sz="1800" dirty="0">
                <a:solidFill>
                  <a:schemeClr val="bg1"/>
                </a:solidFill>
                <a:effectLst/>
                <a:ea typeface="Arial" panose="020B0604020202020204" pitchFamily="34" charset="0"/>
              </a:rPr>
              <a:t> </a:t>
            </a:r>
            <a:r>
              <a:rPr lang="en-US" sz="1800" spc="-5" dirty="0">
                <a:solidFill>
                  <a:schemeClr val="bg1"/>
                </a:solidFill>
                <a:effectLst/>
                <a:ea typeface="Arial" panose="020B0604020202020204" pitchFamily="34" charset="0"/>
              </a:rPr>
              <a:t>H</a:t>
            </a:r>
            <a:r>
              <a:rPr lang="en-US" sz="1800" spc="-15" dirty="0">
                <a:solidFill>
                  <a:schemeClr val="bg1"/>
                </a:solidFill>
                <a:effectLst/>
                <a:ea typeface="Arial" panose="020B0604020202020204" pitchFamily="34" charset="0"/>
              </a:rPr>
              <a:t>i</a:t>
            </a:r>
            <a:r>
              <a:rPr lang="en-US" sz="1800" spc="10" dirty="0">
                <a:solidFill>
                  <a:schemeClr val="bg1"/>
                </a:solidFill>
                <a:effectLst/>
                <a:ea typeface="Arial" panose="020B0604020202020204" pitchFamily="34" charset="0"/>
              </a:rPr>
              <a:t>g</a:t>
            </a:r>
            <a:r>
              <a:rPr lang="en-US" sz="1800" dirty="0">
                <a:solidFill>
                  <a:schemeClr val="bg1"/>
                </a:solidFill>
                <a:effectLst/>
                <a:ea typeface="Arial" panose="020B0604020202020204" pitchFamily="34" charset="0"/>
              </a:rPr>
              <a:t>h Sch</a:t>
            </a:r>
            <a:r>
              <a:rPr lang="en-US" sz="1800" spc="-5" dirty="0">
                <a:solidFill>
                  <a:schemeClr val="bg1"/>
                </a:solidFill>
                <a:effectLst/>
                <a:ea typeface="Arial" panose="020B0604020202020204" pitchFamily="34" charset="0"/>
              </a:rPr>
              <a:t>o</a:t>
            </a:r>
            <a:r>
              <a:rPr lang="en-US" sz="1800" dirty="0">
                <a:solidFill>
                  <a:schemeClr val="bg1"/>
                </a:solidFill>
                <a:effectLst/>
                <a:ea typeface="Arial" panose="020B0604020202020204" pitchFamily="34" charset="0"/>
              </a:rPr>
              <a:t>o</a:t>
            </a:r>
            <a:r>
              <a:rPr lang="en-US" sz="1800" spc="-5" dirty="0">
                <a:solidFill>
                  <a:schemeClr val="bg1"/>
                </a:solidFill>
                <a:effectLst/>
                <a:ea typeface="Arial" panose="020B0604020202020204" pitchFamily="34" charset="0"/>
              </a:rPr>
              <a:t>l</a:t>
            </a:r>
            <a:r>
              <a:rPr lang="en-US" sz="1800" dirty="0">
                <a:solidFill>
                  <a:schemeClr val="bg1"/>
                </a:solidFill>
                <a:effectLst/>
                <a:ea typeface="Arial" panose="020B0604020202020204" pitchFamily="34" charset="0"/>
              </a:rPr>
              <a:t>. </a:t>
            </a:r>
            <a:endParaRPr lang="en-US" dirty="0">
              <a:solidFill>
                <a:schemeClr val="bg1"/>
              </a:solidFill>
              <a:ea typeface="Arial" panose="020B0604020202020204" pitchFamily="34" charset="0"/>
              <a:cs typeface="Times New Roman" panose="02020603050405020304" pitchFamily="18" charset="0"/>
            </a:endParaRPr>
          </a:p>
          <a:p>
            <a:pPr marL="63500" marR="95885">
              <a:lnSpc>
                <a:spcPct val="114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D294BEE2-0A77-4CE9-8C24-950C179C68E8}"/>
              </a:ext>
            </a:extLst>
          </p:cNvPr>
          <p:cNvSpPr txBox="1"/>
          <p:nvPr/>
        </p:nvSpPr>
        <p:spPr>
          <a:xfrm>
            <a:off x="2085297" y="979327"/>
            <a:ext cx="4519748" cy="923330"/>
          </a:xfrm>
          <a:prstGeom prst="rect">
            <a:avLst/>
          </a:prstGeom>
          <a:noFill/>
        </p:spPr>
        <p:txBody>
          <a:bodyPr wrap="square" rtlCol="0">
            <a:spAutoFit/>
          </a:bodyPr>
          <a:lstStyle/>
          <a:p>
            <a:r>
              <a:rPr lang="en-US" sz="5400" dirty="0">
                <a:solidFill>
                  <a:schemeClr val="tx1"/>
                </a:solidFill>
              </a:rPr>
              <a:t>Welcome </a:t>
            </a:r>
            <a:endParaRPr lang="en-GB" sz="5400" dirty="0"/>
          </a:p>
        </p:txBody>
      </p:sp>
      <p:pic>
        <p:nvPicPr>
          <p:cNvPr id="4098" name="Picture 2" descr="Image result for neston high school logo">
            <a:extLst>
              <a:ext uri="{FF2B5EF4-FFF2-40B4-BE49-F238E27FC236}">
                <a16:creationId xmlns:a16="http://schemas.microsoft.com/office/drawing/2014/main" id="{8F7BD794-2227-4DDF-8C08-94CB21E369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153" y="208808"/>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303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097869446"/>
              </p:ext>
            </p:extLst>
          </p:nvPr>
        </p:nvGraphicFramePr>
        <p:xfrm>
          <a:off x="599209" y="253538"/>
          <a:ext cx="11249891" cy="616469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43961">
                  <a:extLst>
                    <a:ext uri="{9D8B030D-6E8A-4147-A177-3AD203B41FA5}">
                      <a16:colId xmlns:a16="http://schemas.microsoft.com/office/drawing/2014/main" val="3943527444"/>
                    </a:ext>
                  </a:extLst>
                </a:gridCol>
                <a:gridCol w="9305930">
                  <a:extLst>
                    <a:ext uri="{9D8B030D-6E8A-4147-A177-3AD203B41FA5}">
                      <a16:colId xmlns:a16="http://schemas.microsoft.com/office/drawing/2014/main" val="63338495"/>
                    </a:ext>
                  </a:extLst>
                </a:gridCol>
              </a:tblGrid>
              <a:tr h="6164693">
                <a:tc>
                  <a:txBody>
                    <a:bodyPr/>
                    <a:lstStyle/>
                    <a:p>
                      <a:r>
                        <a:rPr lang="en-US" sz="1600" b="0" kern="1200" dirty="0">
                          <a:solidFill>
                            <a:schemeClr val="lt1"/>
                          </a:solidFill>
                          <a:effectLst/>
                          <a:latin typeface="+mn-lt"/>
                          <a:ea typeface="+mn-ea"/>
                          <a:cs typeface="+mn-cs"/>
                        </a:rPr>
                        <a:t>9)  Who could be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involved in supporting my child or our family?</a:t>
                      </a:r>
                      <a:endParaRPr lang="en-GB" sz="1600" b="0" dirty="0">
                        <a:latin typeface="+mn-lt"/>
                      </a:endParaRPr>
                    </a:p>
                  </a:txBody>
                  <a:tcPr>
                    <a:solidFill>
                      <a:srgbClr val="1F6F1F"/>
                    </a:solidFill>
                  </a:tcPr>
                </a:tc>
                <a:tc>
                  <a:txBody>
                    <a:bodyPr/>
                    <a:lstStyle/>
                    <a:p>
                      <a:r>
                        <a:rPr lang="en-US" sz="1600" b="0" kern="1200" dirty="0">
                          <a:solidFill>
                            <a:schemeClr val="lt1"/>
                          </a:solidFill>
                          <a:effectLst/>
                          <a:latin typeface="+mn-lt"/>
                          <a:ea typeface="+mn-ea"/>
                          <a:cs typeface="+mn-cs"/>
                        </a:rPr>
                        <a:t>At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we have a large Inclusion Team who work together to support children with SEND within the</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school:</a:t>
                      </a:r>
                      <a:endParaRPr lang="en-GB" sz="1600" b="0" kern="1200" dirty="0">
                        <a:solidFill>
                          <a:schemeClr val="lt1"/>
                        </a:solidFill>
                        <a:effectLst/>
                        <a:latin typeface="+mn-lt"/>
                        <a:ea typeface="+mn-ea"/>
                        <a:cs typeface="+mn-cs"/>
                      </a:endParaRPr>
                    </a:p>
                    <a:p>
                      <a:endParaRPr lang="en-US" sz="1600" b="0" u="heavy"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The Inclusion and Learning Engagement Team at </a:t>
                      </a:r>
                      <a:r>
                        <a:rPr lang="en-US" sz="1600" b="0" u="heavy" kern="1200" dirty="0" err="1">
                          <a:solidFill>
                            <a:schemeClr val="lt1"/>
                          </a:solidFill>
                          <a:effectLst/>
                          <a:latin typeface="+mn-lt"/>
                          <a:ea typeface="+mn-ea"/>
                          <a:cs typeface="+mn-cs"/>
                        </a:rPr>
                        <a:t>Neston</a:t>
                      </a:r>
                      <a:r>
                        <a:rPr lang="en-US" sz="1600" b="0" u="heavy" kern="1200" dirty="0">
                          <a:solidFill>
                            <a:schemeClr val="lt1"/>
                          </a:solidFill>
                          <a:effectLst/>
                          <a:latin typeface="+mn-lt"/>
                          <a:ea typeface="+mn-ea"/>
                          <a:cs typeface="+mn-cs"/>
                        </a:rPr>
                        <a:t> High School</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SENDCo:</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Francine Nisbet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Assistant SENDCo:</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Ms</a:t>
                      </a:r>
                      <a:r>
                        <a:rPr lang="en-US" sz="1600" b="0" kern="1200" dirty="0">
                          <a:solidFill>
                            <a:schemeClr val="lt1"/>
                          </a:solidFill>
                          <a:effectLst/>
                          <a:latin typeface="+mn-lt"/>
                          <a:ea typeface="+mn-ea"/>
                          <a:cs typeface="+mn-cs"/>
                        </a:rPr>
                        <a:t> Julie Woolley</a:t>
                      </a:r>
                    </a:p>
                    <a:p>
                      <a:endParaRPr lang="en-US"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Support Mentors:</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Julie Woolley</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Amanda Kendrick </a:t>
                      </a: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Sharon Masser </a:t>
                      </a: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Helen Trenholm</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Ms</a:t>
                      </a:r>
                      <a:r>
                        <a:rPr lang="en-US" sz="1600" b="0" kern="1200" dirty="0">
                          <a:solidFill>
                            <a:schemeClr val="lt1"/>
                          </a:solidFill>
                          <a:effectLst/>
                          <a:latin typeface="+mn-lt"/>
                          <a:ea typeface="+mn-ea"/>
                          <a:cs typeface="+mn-cs"/>
                        </a:rPr>
                        <a:t> Naomi Marlow </a:t>
                      </a:r>
                    </a:p>
                    <a:p>
                      <a:endParaRPr lang="en-US"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Learning Support Assistants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p>
                    <a:p>
                      <a:r>
                        <a:rPr lang="en-US" sz="1600" b="0" kern="1200" dirty="0">
                          <a:solidFill>
                            <a:schemeClr val="lt1"/>
                          </a:solidFill>
                          <a:effectLst/>
                          <a:latin typeface="+mn-lt"/>
                          <a:ea typeface="+mn-ea"/>
                          <a:cs typeface="+mn-cs"/>
                        </a:rPr>
                        <a:t>Dyslexia Specialist Teacher/Exam Access Assessor: </a:t>
                      </a:r>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Glenda Lynch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Exams Officer : </a:t>
                      </a:r>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a:t>
                      </a:r>
                      <a:r>
                        <a:rPr lang="en-US" sz="1600" b="0" kern="1200" dirty="0" err="1">
                          <a:solidFill>
                            <a:schemeClr val="lt1"/>
                          </a:solidFill>
                          <a:effectLst/>
                          <a:latin typeface="+mn-lt"/>
                          <a:ea typeface="+mn-ea"/>
                          <a:cs typeface="+mn-cs"/>
                        </a:rPr>
                        <a:t>Candyce</a:t>
                      </a:r>
                      <a:r>
                        <a:rPr lang="en-US" sz="1600" b="0" kern="1200" dirty="0">
                          <a:solidFill>
                            <a:schemeClr val="lt1"/>
                          </a:solidFill>
                          <a:effectLst/>
                          <a:latin typeface="+mn-lt"/>
                          <a:ea typeface="+mn-ea"/>
                          <a:cs typeface="+mn-cs"/>
                        </a:rPr>
                        <a:t> Taylor</a:t>
                      </a:r>
                    </a:p>
                    <a:p>
                      <a:r>
                        <a:rPr lang="en-US" sz="1600" b="0" kern="1200" dirty="0">
                          <a:solidFill>
                            <a:schemeClr val="lt1"/>
                          </a:solidFill>
                          <a:effectLst/>
                          <a:latin typeface="+mn-lt"/>
                          <a:ea typeface="+mn-ea"/>
                          <a:cs typeface="+mn-cs"/>
                        </a:rPr>
                        <a:t>Literacy Specialist Teacher: </a:t>
                      </a:r>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Deborah Roberts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Medical Room Coordinator: TBC </a:t>
                      </a:r>
                      <a:endParaRPr lang="en-GB" sz="1600" b="0" kern="1200" dirty="0">
                        <a:solidFill>
                          <a:schemeClr val="lt1"/>
                        </a:solidFill>
                        <a:effectLst/>
                        <a:latin typeface="+mn-lt"/>
                        <a:ea typeface="+mn-ea"/>
                        <a:cs typeface="+mn-cs"/>
                      </a:endParaRPr>
                    </a:p>
                    <a:p>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518" y="4306453"/>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399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706399159"/>
              </p:ext>
            </p:extLst>
          </p:nvPr>
        </p:nvGraphicFramePr>
        <p:xfrm>
          <a:off x="222250" y="91440"/>
          <a:ext cx="11747500" cy="667512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2029947">
                  <a:extLst>
                    <a:ext uri="{9D8B030D-6E8A-4147-A177-3AD203B41FA5}">
                      <a16:colId xmlns:a16="http://schemas.microsoft.com/office/drawing/2014/main" val="3943527444"/>
                    </a:ext>
                  </a:extLst>
                </a:gridCol>
                <a:gridCol w="9717553">
                  <a:extLst>
                    <a:ext uri="{9D8B030D-6E8A-4147-A177-3AD203B41FA5}">
                      <a16:colId xmlns:a16="http://schemas.microsoft.com/office/drawing/2014/main" val="63338495"/>
                    </a:ext>
                  </a:extLst>
                </a:gridCol>
              </a:tblGrid>
              <a:tr h="6497202">
                <a:tc>
                  <a:txBody>
                    <a:bodyPr/>
                    <a:lstStyle/>
                    <a:p>
                      <a:r>
                        <a:rPr lang="en-US" sz="1600" b="0" kern="1200" dirty="0">
                          <a:solidFill>
                            <a:schemeClr val="lt1"/>
                          </a:solidFill>
                          <a:effectLst/>
                          <a:latin typeface="+mn-lt"/>
                          <a:ea typeface="+mn-ea"/>
                          <a:cs typeface="+mn-cs"/>
                        </a:rPr>
                        <a:t>9)  Who could be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involved in supporting my child or our family?</a:t>
                      </a:r>
                      <a:endParaRPr lang="en-GB" sz="1600" b="0" dirty="0">
                        <a:latin typeface="+mn-lt"/>
                      </a:endParaRPr>
                    </a:p>
                    <a:p>
                      <a:endParaRPr lang="en-GB" sz="1600" b="0" dirty="0"/>
                    </a:p>
                  </a:txBody>
                  <a:tcPr>
                    <a:solidFill>
                      <a:srgbClr val="1F6F1F"/>
                    </a:solidFill>
                  </a:tcPr>
                </a:tc>
                <a:tc>
                  <a:txBody>
                    <a:bodyPr/>
                    <a:lstStyle/>
                    <a:p>
                      <a:r>
                        <a:rPr lang="en-US" sz="1600" b="0" kern="1200" dirty="0">
                          <a:solidFill>
                            <a:schemeClr val="lt1"/>
                          </a:solidFill>
                          <a:effectLst/>
                          <a:latin typeface="+mn-lt"/>
                          <a:ea typeface="+mn-ea"/>
                          <a:cs typeface="+mn-cs"/>
                        </a:rPr>
                        <a:t>Education Welfare Officer:</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Michelle Broughton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Educational Psychology Service Colleagues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Child and Adolescent Mental Health Service colleagues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The SENDCo has day-to-day responsibility for the operation of SEND policy and co-ordination of specific provision made to support individual pupils with SEND, including those who have EHC plans. The SENDCo provides professional guidance to colleagues and will work closely with staff, parents and other agencies and professionals to ensure pupils with SEND receive appropriate support and high-quality teaching.</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The team is overseen by a Deputy Headteacher and our Trustees. Our designated Trustee for</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SEND is </a:t>
                      </a:r>
                      <a:r>
                        <a:rPr lang="en-US" sz="1600" b="0" kern="1200" dirty="0" err="1">
                          <a:solidFill>
                            <a:schemeClr val="lt1"/>
                          </a:solidFill>
                          <a:effectLst/>
                          <a:latin typeface="+mn-lt"/>
                          <a:ea typeface="+mn-ea"/>
                          <a:cs typeface="+mn-cs"/>
                        </a:rPr>
                        <a:t>Mrs</a:t>
                      </a:r>
                      <a:r>
                        <a:rPr lang="en-US" sz="1600" b="0" kern="1200" dirty="0">
                          <a:solidFill>
                            <a:schemeClr val="lt1"/>
                          </a:solidFill>
                          <a:effectLst/>
                          <a:latin typeface="+mn-lt"/>
                          <a:ea typeface="+mn-ea"/>
                          <a:cs typeface="+mn-cs"/>
                        </a:rPr>
                        <a:t> Kath Roberts.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u="none" kern="1200" dirty="0">
                        <a:solidFill>
                          <a:schemeClr val="lt1"/>
                        </a:solidFill>
                        <a:effectLst/>
                        <a:latin typeface="+mn-lt"/>
                        <a:ea typeface="+mn-ea"/>
                        <a:cs typeface="+mn-cs"/>
                      </a:endParaRPr>
                    </a:p>
                    <a:p>
                      <a:r>
                        <a:rPr lang="en-US" sz="1600" b="0" u="heavy" kern="1200" dirty="0">
                          <a:solidFill>
                            <a:schemeClr val="lt1"/>
                          </a:solidFill>
                          <a:effectLst/>
                          <a:latin typeface="+mn-lt"/>
                          <a:ea typeface="+mn-ea"/>
                          <a:cs typeface="+mn-cs"/>
                        </a:rPr>
                        <a:t>External Agencies:</a:t>
                      </a:r>
                      <a:endParaRPr lang="en-GB" sz="1600" b="0" kern="1200" dirty="0">
                        <a:solidFill>
                          <a:schemeClr val="lt1"/>
                        </a:solidFill>
                        <a:effectLst/>
                        <a:latin typeface="+mn-lt"/>
                        <a:ea typeface="+mn-ea"/>
                        <a:cs typeface="+mn-cs"/>
                      </a:endParaRPr>
                    </a:p>
                    <a:p>
                      <a:r>
                        <a:rPr lang="en-US" sz="1600" b="0" u="none" strike="noStrike"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We have strong links with a range of education, health and social care professionals who can support the process of assessment, target-setting and ensuring that the needs of pupils with SEND are appropriately met, from both Cheshire and Wirral. Details of all external agencies can be found on your Local Authority’s Local offer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Cheshire West and Chester Local Offer </a:t>
                      </a:r>
                      <a:r>
                        <a:rPr lang="en-US" sz="1600" b="0" u="sng" kern="1200" dirty="0">
                          <a:solidFill>
                            <a:schemeClr val="lt1"/>
                          </a:solidFill>
                          <a:effectLst/>
                          <a:latin typeface="+mn-lt"/>
                          <a:ea typeface="+mn-ea"/>
                          <a:cs typeface="+mn-cs"/>
                          <a:hlinkClick r:id="rId4"/>
                        </a:rPr>
                        <a:t>https://livewell.cheshirewestandchester.gov.uk/</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Wirral Local offer </a:t>
                      </a:r>
                      <a:r>
                        <a:rPr lang="en-US" sz="1600" b="0" u="sng" kern="1200" dirty="0">
                          <a:solidFill>
                            <a:schemeClr val="lt1"/>
                          </a:solidFill>
                          <a:effectLst/>
                          <a:latin typeface="+mn-lt"/>
                          <a:ea typeface="+mn-ea"/>
                          <a:cs typeface="+mn-cs"/>
                          <a:hlinkClick r:id="rId5"/>
                        </a:rPr>
                        <a:t>https://localofferwirral.org/</a:t>
                      </a:r>
                      <a:endParaRPr lang="en-GB" sz="1600" b="0" kern="1200" dirty="0">
                        <a:solidFill>
                          <a:schemeClr val="lt1"/>
                        </a:solidFill>
                        <a:effectLst/>
                        <a:latin typeface="+mn-lt"/>
                        <a:ea typeface="+mn-ea"/>
                        <a:cs typeface="+mn-cs"/>
                      </a:endParaRPr>
                    </a:p>
                    <a:p>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045" y="4393621"/>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794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988302374"/>
              </p:ext>
            </p:extLst>
          </p:nvPr>
        </p:nvGraphicFramePr>
        <p:xfrm>
          <a:off x="508000" y="254580"/>
          <a:ext cx="11425382" cy="612648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74286">
                  <a:extLst>
                    <a:ext uri="{9D8B030D-6E8A-4147-A177-3AD203B41FA5}">
                      <a16:colId xmlns:a16="http://schemas.microsoft.com/office/drawing/2014/main" val="3943527444"/>
                    </a:ext>
                  </a:extLst>
                </a:gridCol>
                <a:gridCol w="9451096">
                  <a:extLst>
                    <a:ext uri="{9D8B030D-6E8A-4147-A177-3AD203B41FA5}">
                      <a16:colId xmlns:a16="http://schemas.microsoft.com/office/drawing/2014/main" val="63338495"/>
                    </a:ext>
                  </a:extLst>
                </a:gridCol>
              </a:tblGrid>
              <a:tr h="5906643">
                <a:tc>
                  <a:txBody>
                    <a:bodyPr/>
                    <a:lstStyle/>
                    <a:p>
                      <a:r>
                        <a:rPr lang="en-US" sz="1600" b="0" kern="1200" dirty="0">
                          <a:solidFill>
                            <a:schemeClr val="lt1"/>
                          </a:solidFill>
                          <a:effectLst/>
                          <a:latin typeface="+mn-lt"/>
                          <a:ea typeface="+mn-ea"/>
                          <a:cs typeface="+mn-cs"/>
                        </a:rPr>
                        <a:t>10) How does</a:t>
                      </a:r>
                      <a:endParaRPr lang="en-GB" sz="1600" b="0" kern="1200" dirty="0">
                        <a:solidFill>
                          <a:schemeClr val="lt1"/>
                        </a:solidFill>
                        <a:effectLst/>
                        <a:latin typeface="+mn-lt"/>
                        <a:ea typeface="+mn-ea"/>
                        <a:cs typeface="+mn-cs"/>
                      </a:endParaRPr>
                    </a:p>
                    <a:p>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School evaluate the effectiveness of provision for pupils with Special Educational Needs?</a:t>
                      </a:r>
                      <a:endParaRPr lang="en-GB" sz="1600" b="0" dirty="0"/>
                    </a:p>
                  </a:txBody>
                  <a:tcPr>
                    <a:solidFill>
                      <a:srgbClr val="1F6F1F"/>
                    </a:solidFill>
                  </a:tcPr>
                </a:tc>
                <a:tc>
                  <a:txBody>
                    <a:bodyPr/>
                    <a:lstStyle/>
                    <a:p>
                      <a:r>
                        <a:rPr lang="en-US" sz="1400" b="0" kern="1200" dirty="0">
                          <a:solidFill>
                            <a:schemeClr val="lt1"/>
                          </a:solidFill>
                          <a:effectLst/>
                          <a:latin typeface="+mn-lt"/>
                          <a:ea typeface="+mn-ea"/>
                          <a:cs typeface="+mn-cs"/>
                        </a:rPr>
                        <a:t>At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High School, we have a robust system of self-evaluation in which we evaluate:</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Pupil Achievement</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Leadership and Management</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Quality of Teaching</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Curriculum</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r>
                        <a:rPr lang="en-US" sz="1400" b="0" kern="1200" dirty="0" err="1">
                          <a:solidFill>
                            <a:schemeClr val="lt1"/>
                          </a:solidFill>
                          <a:effectLst/>
                          <a:latin typeface="+mn-lt"/>
                          <a:ea typeface="+mn-ea"/>
                          <a:cs typeface="+mn-cs"/>
                        </a:rPr>
                        <a:t>Behaviour</a:t>
                      </a:r>
                      <a:r>
                        <a:rPr lang="en-US" sz="1400" b="0" kern="1200" dirty="0">
                          <a:solidFill>
                            <a:schemeClr val="lt1"/>
                          </a:solidFill>
                          <a:effectLst/>
                          <a:latin typeface="+mn-lt"/>
                          <a:ea typeface="+mn-ea"/>
                          <a:cs typeface="+mn-cs"/>
                        </a:rPr>
                        <a:t> and Safety</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As part of this process, we evaluate the effectiveness of the provision for pupils with Special Educational Needs. The SENDCo and SEND trustee meet regularly to discuss the provision for Young People with SEND. The trustees also receive regular reports through the termly Head’s Report and our curriculum committee.</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Each term, the performance data of children with SEND is </a:t>
                      </a:r>
                      <a:r>
                        <a:rPr lang="en-US" sz="1400" b="0" kern="1200" dirty="0" err="1">
                          <a:solidFill>
                            <a:schemeClr val="lt1"/>
                          </a:solidFill>
                          <a:effectLst/>
                          <a:latin typeface="+mn-lt"/>
                          <a:ea typeface="+mn-ea"/>
                          <a:cs typeface="+mn-cs"/>
                        </a:rPr>
                        <a:t>analysed</a:t>
                      </a:r>
                      <a:r>
                        <a:rPr lang="en-US" sz="1400" b="0" kern="1200" dirty="0">
                          <a:solidFill>
                            <a:schemeClr val="lt1"/>
                          </a:solidFill>
                          <a:effectLst/>
                          <a:latin typeface="+mn-lt"/>
                          <a:ea typeface="+mn-ea"/>
                          <a:cs typeface="+mn-cs"/>
                        </a:rPr>
                        <a:t> and areas of need are identified.  In addition, interventions are regularly reviewed and monitored to ensure that the impact is effective. We can also offer </a:t>
                      </a:r>
                      <a:r>
                        <a:rPr lang="en-US" sz="1400" b="0" kern="1200" dirty="0" err="1">
                          <a:solidFill>
                            <a:schemeClr val="lt1"/>
                          </a:solidFill>
                          <a:effectLst/>
                          <a:latin typeface="+mn-lt"/>
                          <a:ea typeface="+mn-ea"/>
                          <a:cs typeface="+mn-cs"/>
                        </a:rPr>
                        <a:t>subsidised</a:t>
                      </a:r>
                      <a:r>
                        <a:rPr lang="en-US" sz="1400" b="0" kern="1200" dirty="0">
                          <a:solidFill>
                            <a:schemeClr val="lt1"/>
                          </a:solidFill>
                          <a:effectLst/>
                          <a:latin typeface="+mn-lt"/>
                          <a:ea typeface="+mn-ea"/>
                          <a:cs typeface="+mn-cs"/>
                        </a:rPr>
                        <a:t> places for Passport and Aspire to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 our Summer transition </a:t>
                      </a:r>
                      <a:r>
                        <a:rPr lang="en-US" sz="1400" b="0" kern="1200" dirty="0" err="1">
                          <a:solidFill>
                            <a:schemeClr val="lt1"/>
                          </a:solidFill>
                          <a:effectLst/>
                          <a:latin typeface="+mn-lt"/>
                          <a:ea typeface="+mn-ea"/>
                          <a:cs typeface="+mn-cs"/>
                        </a:rPr>
                        <a:t>programme</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The school was inspected in January 2017 and received good in every area, noting that:</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Good teaching helps students to make good progress and some teaching is outstanding. The achievement of students has improved overall over time. Students make very good progress in their literacy and numeracy skills, particularly in Key Stage 3, because of the extensive arrangements for individuals, small groups and full classes to have reading sessions where the material is well-suited to their ability. In many lessons, students are questioned closely so they have to explain or give examples in order to justify their views or explain their thinking. As a result, they develop their communication skills and understanding. The school has taken decisive steps to improve the progress and attainment of boys, of disabled students and those with special educational needs and those students supported by pupil premium funding. As a result, these groups have successfully narrowed.’</a:t>
                      </a:r>
                      <a:endParaRPr lang="en-GB" sz="14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991" y="4171261"/>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697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4212927117"/>
              </p:ext>
            </p:extLst>
          </p:nvPr>
        </p:nvGraphicFramePr>
        <p:xfrm>
          <a:off x="646544" y="189925"/>
          <a:ext cx="11443855" cy="6007675"/>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77478">
                  <a:extLst>
                    <a:ext uri="{9D8B030D-6E8A-4147-A177-3AD203B41FA5}">
                      <a16:colId xmlns:a16="http://schemas.microsoft.com/office/drawing/2014/main" val="3943527444"/>
                    </a:ext>
                  </a:extLst>
                </a:gridCol>
                <a:gridCol w="9466377">
                  <a:extLst>
                    <a:ext uri="{9D8B030D-6E8A-4147-A177-3AD203B41FA5}">
                      <a16:colId xmlns:a16="http://schemas.microsoft.com/office/drawing/2014/main" val="63338495"/>
                    </a:ext>
                  </a:extLst>
                </a:gridCol>
              </a:tblGrid>
              <a:tr h="6007675">
                <a:tc>
                  <a:txBody>
                    <a:bodyPr/>
                    <a:lstStyle/>
                    <a:p>
                      <a:r>
                        <a:rPr lang="en-US" sz="1600" b="0" kern="1200" dirty="0">
                          <a:solidFill>
                            <a:schemeClr val="lt1"/>
                          </a:solidFill>
                          <a:effectLst/>
                          <a:latin typeface="+mn-lt"/>
                          <a:ea typeface="+mn-ea"/>
                          <a:cs typeface="+mn-cs"/>
                        </a:rPr>
                        <a:t>11) How does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prepare children with SEND for joining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school or transferring to another school? What are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arrangements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for supporting children with SEND when they move between classes?</a:t>
                      </a:r>
                      <a:endParaRPr lang="en-GB" sz="1600" b="0" dirty="0"/>
                    </a:p>
                  </a:txBody>
                  <a:tcPr>
                    <a:solidFill>
                      <a:srgbClr val="1F6F1F"/>
                    </a:solidFill>
                  </a:tcPr>
                </a:tc>
                <a:tc>
                  <a:txBody>
                    <a:bodyPr/>
                    <a:lstStyle/>
                    <a:p>
                      <a:endParaRPr lang="en-US"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Change can be challenging for all children, particularly for young people with SEND. Therefore, at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High, we</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have lots of procedures to support the transition of young people with SEND as they join our school, move to new year groups within the school or transfer to new educational settings.</a:t>
                      </a:r>
                    </a:p>
                    <a:p>
                      <a:endParaRPr lang="en-US" sz="1400" b="0" kern="1200" dirty="0">
                        <a:solidFill>
                          <a:schemeClr val="lt1"/>
                        </a:solidFill>
                        <a:effectLst/>
                        <a:latin typeface="+mn-lt"/>
                        <a:ea typeface="+mn-ea"/>
                        <a:cs typeface="+mn-cs"/>
                      </a:endParaRPr>
                    </a:p>
                    <a:p>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r>
                        <a:rPr lang="en-US" sz="1400" b="0" u="heavy" kern="1200" dirty="0">
                          <a:solidFill>
                            <a:schemeClr val="lt1"/>
                          </a:solidFill>
                          <a:effectLst/>
                          <a:latin typeface="+mn-lt"/>
                          <a:ea typeface="+mn-ea"/>
                          <a:cs typeface="+mn-cs"/>
                        </a:rPr>
                        <a:t>Joining our school:</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We work closely with Primary school settings to support the successful transition of all of our young people as they begin their school journey with us in Year 7.  Our Assistant SENDCo, with responsibility for Year 6 Transition, visits the young people in their primary school setting and the young people come into school for ‘Orientation’ visits,</a:t>
                      </a:r>
                      <a:r>
                        <a:rPr lang="en-GB" sz="1400" b="0" kern="1200" dirty="0">
                          <a:solidFill>
                            <a:schemeClr val="lt1"/>
                          </a:solidFill>
                          <a:effectLst/>
                          <a:latin typeface="+mn-lt"/>
                          <a:ea typeface="+mn-ea"/>
                          <a:cs typeface="+mn-cs"/>
                        </a:rPr>
                        <a:t> </a:t>
                      </a:r>
                      <a:r>
                        <a:rPr lang="en-US" sz="1400" b="0" kern="1200" dirty="0">
                          <a:solidFill>
                            <a:schemeClr val="lt1"/>
                          </a:solidFill>
                          <a:effectLst/>
                          <a:latin typeface="+mn-lt"/>
                          <a:ea typeface="+mn-ea"/>
                          <a:cs typeface="+mn-cs"/>
                        </a:rPr>
                        <a:t>where they tour the school in order to become familiar with our large school site and experience taster mornings in Student Services.  In order to support young people and families of children with SEND, we also hold ‘Transition’ meetings in the term before the young people start school with the SENDCo, Support Mentors, parents, representatives from the primary school setting and any other professionals that are supporting the young person or family.  This ensures that we are well informed about the young person’s additional needs and can plan appropriate provision for when the young person starts at school.  At this meeting, we can also agree any other strategies that could support a successful transition including photo books, extra visits to the school and home visits. There is also an opportunity for students with more complex needs to be discussed at the Summer multi-agency meeting.  A peer support </a:t>
                      </a:r>
                      <a:r>
                        <a:rPr lang="en-US" sz="1400" b="0" kern="1200" dirty="0" err="1">
                          <a:solidFill>
                            <a:schemeClr val="lt1"/>
                          </a:solidFill>
                          <a:effectLst/>
                          <a:latin typeface="+mn-lt"/>
                          <a:ea typeface="+mn-ea"/>
                          <a:cs typeface="+mn-cs"/>
                        </a:rPr>
                        <a:t>programme</a:t>
                      </a:r>
                      <a:r>
                        <a:rPr lang="en-US" sz="1400" b="0" kern="1200" dirty="0">
                          <a:solidFill>
                            <a:schemeClr val="lt1"/>
                          </a:solidFill>
                          <a:effectLst/>
                          <a:latin typeface="+mn-lt"/>
                          <a:ea typeface="+mn-ea"/>
                          <a:cs typeface="+mn-cs"/>
                        </a:rPr>
                        <a:t> is also available to support students with the transition to High School. This is a student leadership role for students in Year 7 where they are trained to work on transition, including visits to primary schools in the Summer term.</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If your child with SEND is joining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High School part-way through their school career, we will arrange for you to meet with the Deputy Headteacher and the SENDCo to discuss your child’s needs. We also liaise with your child’s previous school to discuss strategies and support that have been effective in the past. In some cases, we can arrange extra visits to support your child’s transition to us.</a:t>
                      </a:r>
                      <a:endParaRPr lang="en-GB" sz="1400" b="0" kern="1200" dirty="0">
                        <a:solidFill>
                          <a:schemeClr val="lt1"/>
                        </a:solidFill>
                        <a:effectLst/>
                        <a:latin typeface="+mn-lt"/>
                        <a:ea typeface="+mn-ea"/>
                        <a:cs typeface="+mn-cs"/>
                      </a:endParaRPr>
                    </a:p>
                    <a:p>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882" y="4203706"/>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644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815961435"/>
              </p:ext>
            </p:extLst>
          </p:nvPr>
        </p:nvGraphicFramePr>
        <p:xfrm>
          <a:off x="831272" y="189926"/>
          <a:ext cx="11259127" cy="630936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45557">
                  <a:extLst>
                    <a:ext uri="{9D8B030D-6E8A-4147-A177-3AD203B41FA5}">
                      <a16:colId xmlns:a16="http://schemas.microsoft.com/office/drawing/2014/main" val="3943527444"/>
                    </a:ext>
                  </a:extLst>
                </a:gridCol>
                <a:gridCol w="9313570">
                  <a:extLst>
                    <a:ext uri="{9D8B030D-6E8A-4147-A177-3AD203B41FA5}">
                      <a16:colId xmlns:a16="http://schemas.microsoft.com/office/drawing/2014/main" val="63338495"/>
                    </a:ext>
                  </a:extLst>
                </a:gridCol>
              </a:tblGrid>
              <a:tr h="5924548">
                <a:tc>
                  <a:txBody>
                    <a:bodyPr/>
                    <a:lstStyle/>
                    <a:p>
                      <a:r>
                        <a:rPr lang="en-US" sz="1600" b="0" kern="1200" dirty="0">
                          <a:solidFill>
                            <a:schemeClr val="lt1"/>
                          </a:solidFill>
                          <a:effectLst/>
                          <a:latin typeface="+mn-lt"/>
                          <a:ea typeface="+mn-ea"/>
                          <a:cs typeface="+mn-cs"/>
                        </a:rPr>
                        <a:t>11) How does </a:t>
                      </a:r>
                      <a:r>
                        <a:rPr lang="en-US" sz="1600" b="0" kern="1200" dirty="0" err="1">
                          <a:solidFill>
                            <a:schemeClr val="lt1"/>
                          </a:solidFill>
                          <a:effectLst/>
                          <a:latin typeface="+mn-lt"/>
                          <a:ea typeface="+mn-ea"/>
                          <a:cs typeface="+mn-cs"/>
                        </a:rPr>
                        <a:t>Neston</a:t>
                      </a:r>
                      <a:r>
                        <a:rPr lang="en-US" sz="1600" b="0" kern="1200" dirty="0">
                          <a:solidFill>
                            <a:schemeClr val="lt1"/>
                          </a:solidFill>
                          <a:effectLst/>
                          <a:latin typeface="+mn-lt"/>
                          <a:ea typeface="+mn-ea"/>
                          <a:cs typeface="+mn-cs"/>
                        </a:rPr>
                        <a:t> High prepare children with SEND for joining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school or transferring to another school? What are the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arrangements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for supporting children with SEND when they move between classes?</a:t>
                      </a:r>
                      <a:endParaRPr lang="en-GB" sz="1600" b="0" dirty="0"/>
                    </a:p>
                    <a:p>
                      <a:endParaRPr lang="en-GB" sz="1600" b="0" dirty="0"/>
                    </a:p>
                  </a:txBody>
                  <a:tcPr>
                    <a:solidFill>
                      <a:srgbClr val="1F6F1F"/>
                    </a:solidFill>
                  </a:tcPr>
                </a:tc>
                <a:tc>
                  <a:txBody>
                    <a:bodyPr/>
                    <a:lstStyle/>
                    <a:p>
                      <a:r>
                        <a:rPr lang="en-US" sz="1400" b="0" u="heavy" kern="1200" dirty="0">
                          <a:solidFill>
                            <a:schemeClr val="lt1"/>
                          </a:solidFill>
                          <a:effectLst/>
                          <a:latin typeface="+mn-lt"/>
                          <a:ea typeface="+mn-ea"/>
                          <a:cs typeface="+mn-cs"/>
                        </a:rPr>
                        <a:t>Moving classes:</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We have structured transition </a:t>
                      </a:r>
                      <a:r>
                        <a:rPr lang="en-US" sz="1400" b="0" kern="1200" dirty="0" err="1">
                          <a:solidFill>
                            <a:schemeClr val="lt1"/>
                          </a:solidFill>
                          <a:effectLst/>
                          <a:latin typeface="+mn-lt"/>
                          <a:ea typeface="+mn-ea"/>
                          <a:cs typeface="+mn-cs"/>
                        </a:rPr>
                        <a:t>programme</a:t>
                      </a:r>
                      <a:r>
                        <a:rPr lang="en-US" sz="1400" b="0" kern="1200" dirty="0">
                          <a:solidFill>
                            <a:schemeClr val="lt1"/>
                          </a:solidFill>
                          <a:effectLst/>
                          <a:latin typeface="+mn-lt"/>
                          <a:ea typeface="+mn-ea"/>
                          <a:cs typeface="+mn-cs"/>
                        </a:rPr>
                        <a:t> to support young people moving key stages within the school.  Teachers are given allocated times to meet and share information about each child, including effective approaches and strategies for meeting the needs of children with SEND. Where necessary, young people with SEND who experience high levels of anxiety at times of change, will access Social Communication and Interaction Group and be prepared</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for the change ahead through for example, social stories and equipped with strategies to help them cope with change. For children with complex additional needs or for children who will find the transition particularly challenging, a</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meeting is arranged with all the pupil’s new teachers, the SENDCo and if necessary parents and </a:t>
                      </a:r>
                      <a:r>
                        <a:rPr lang="en-US" sz="1400" b="0" kern="1200" dirty="0" err="1">
                          <a:solidFill>
                            <a:schemeClr val="lt1"/>
                          </a:solidFill>
                          <a:effectLst/>
                          <a:latin typeface="+mn-lt"/>
                          <a:ea typeface="+mn-ea"/>
                          <a:cs typeface="+mn-cs"/>
                        </a:rPr>
                        <a:t>carers</a:t>
                      </a:r>
                      <a:r>
                        <a:rPr lang="en-US" sz="1400" b="0" kern="1200" dirty="0">
                          <a:solidFill>
                            <a:schemeClr val="lt1"/>
                          </a:solidFill>
                          <a:effectLst/>
                          <a:latin typeface="+mn-lt"/>
                          <a:ea typeface="+mn-ea"/>
                          <a:cs typeface="+mn-cs"/>
                        </a:rPr>
                        <a:t>.</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 </a:t>
                      </a:r>
                      <a:r>
                        <a:rPr lang="en-US" sz="1400" b="0" u="heavy" kern="1200" dirty="0">
                          <a:solidFill>
                            <a:schemeClr val="lt1"/>
                          </a:solidFill>
                          <a:effectLst/>
                          <a:latin typeface="+mn-lt"/>
                          <a:ea typeface="+mn-ea"/>
                          <a:cs typeface="+mn-cs"/>
                        </a:rPr>
                        <a:t>Transferring to a new school:</a:t>
                      </a:r>
                      <a:endParaRPr lang="en-GB" sz="1400" b="0" kern="1200" dirty="0">
                        <a:solidFill>
                          <a:schemeClr val="lt1"/>
                        </a:solidFill>
                        <a:effectLst/>
                        <a:latin typeface="+mn-lt"/>
                        <a:ea typeface="+mn-ea"/>
                        <a:cs typeface="+mn-cs"/>
                      </a:endParaRPr>
                    </a:p>
                    <a:p>
                      <a:r>
                        <a:rPr lang="en-US" sz="1400" b="0" kern="1200" dirty="0">
                          <a:solidFill>
                            <a:schemeClr val="lt1"/>
                          </a:solidFill>
                          <a:effectLst/>
                          <a:latin typeface="+mn-lt"/>
                          <a:ea typeface="+mn-ea"/>
                          <a:cs typeface="+mn-cs"/>
                        </a:rPr>
                        <a:t>Moving on to secondary school can be an exciting but daunting time for all young people so at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High, we ensure that the children are well-prepared for the transition. We have good links with the local Secondary Schools including special schools within the area. For children with Education, Health and Care Plans (EHCPs), the Special Educational Needs Coordinator (SENDCO) from the secondary school will attend the Year 5 transition Annual Review or the Year 6 Annual Review or both. This gives you the opportunity to find out how the school will be able to support your child through the transition and beyond.  If your child is on ‘SEN Support’ but does not have an EHCP, you will be invited to attend a ‘Transition meeting’ with the SENDCO from the secondary school during Term 6 of their final year</a:t>
                      </a:r>
                      <a:r>
                        <a:rPr lang="en-GB" sz="1400" b="0" kern="1200" dirty="0">
                          <a:solidFill>
                            <a:schemeClr val="lt1"/>
                          </a:solidFill>
                          <a:effectLst/>
                          <a:latin typeface="+mn-lt"/>
                          <a:ea typeface="+mn-ea"/>
                          <a:cs typeface="+mn-cs"/>
                        </a:rPr>
                        <a:t> </a:t>
                      </a:r>
                      <a:r>
                        <a:rPr lang="en-US" sz="1400" b="0" kern="1200" dirty="0">
                          <a:solidFill>
                            <a:schemeClr val="lt1"/>
                          </a:solidFill>
                          <a:effectLst/>
                          <a:latin typeface="+mn-lt"/>
                          <a:ea typeface="+mn-ea"/>
                          <a:cs typeface="+mn-cs"/>
                        </a:rPr>
                        <a:t>to find out more about the support available. Where necessary, additional support arrangements such as extra visits and transition projects can be put in place to support a successful transition to secondary education. We encourage all students in Years 5 and 6 to take part in our Passport to </a:t>
                      </a:r>
                      <a:r>
                        <a:rPr lang="en-US" sz="1400" b="0" kern="1200" dirty="0" err="1">
                          <a:solidFill>
                            <a:schemeClr val="lt1"/>
                          </a:solidFill>
                          <a:effectLst/>
                          <a:latin typeface="+mn-lt"/>
                          <a:ea typeface="+mn-ea"/>
                          <a:cs typeface="+mn-cs"/>
                        </a:rPr>
                        <a:t>Neston</a:t>
                      </a:r>
                      <a:r>
                        <a:rPr lang="en-US" sz="1400" b="0" kern="1200" dirty="0">
                          <a:solidFill>
                            <a:schemeClr val="lt1"/>
                          </a:solidFill>
                          <a:effectLst/>
                          <a:latin typeface="+mn-lt"/>
                          <a:ea typeface="+mn-ea"/>
                          <a:cs typeface="+mn-cs"/>
                        </a:rPr>
                        <a:t> Summer school and the Aspire to </a:t>
                      </a:r>
                      <a:r>
                        <a:rPr lang="en-US" sz="1400" b="0" kern="1200" dirty="0" err="1">
                          <a:solidFill>
                            <a:schemeClr val="lt1"/>
                          </a:solidFill>
                          <a:effectLst/>
                          <a:latin typeface="+mn-lt"/>
                          <a:ea typeface="+mn-ea"/>
                          <a:cs typeface="+mn-cs"/>
                        </a:rPr>
                        <a:t>Neston</a:t>
                      </a:r>
                      <a:r>
                        <a:rPr lang="en-GB" sz="1400" b="0" kern="1200" dirty="0">
                          <a:solidFill>
                            <a:schemeClr val="lt1"/>
                          </a:solidFill>
                          <a:effectLst/>
                          <a:latin typeface="+mn-lt"/>
                          <a:ea typeface="+mn-ea"/>
                          <a:cs typeface="+mn-cs"/>
                        </a:rPr>
                        <a:t> </a:t>
                      </a:r>
                      <a:r>
                        <a:rPr lang="en-US" sz="1400" b="0" kern="1200" dirty="0" err="1">
                          <a:solidFill>
                            <a:schemeClr val="lt1"/>
                          </a:solidFill>
                          <a:effectLst/>
                          <a:latin typeface="+mn-lt"/>
                          <a:ea typeface="+mn-ea"/>
                          <a:cs typeface="+mn-cs"/>
                        </a:rPr>
                        <a:t>programme</a:t>
                      </a:r>
                      <a:r>
                        <a:rPr lang="en-US" sz="1400" b="0" kern="1200" dirty="0">
                          <a:solidFill>
                            <a:schemeClr val="lt1"/>
                          </a:solidFill>
                          <a:effectLst/>
                          <a:latin typeface="+mn-lt"/>
                          <a:ea typeface="+mn-ea"/>
                          <a:cs typeface="+mn-cs"/>
                        </a:rPr>
                        <a:t>.</a:t>
                      </a:r>
                      <a:endParaRPr lang="en-GB" sz="1400" b="0" kern="1200" dirty="0">
                        <a:solidFill>
                          <a:schemeClr val="lt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lt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bg1"/>
                          </a:solidFill>
                          <a:effectLst/>
                          <a:latin typeface="+mn-lt"/>
                          <a:ea typeface="+mn-ea"/>
                          <a:cs typeface="+mn-cs"/>
                        </a:rPr>
                        <a:t>For children with Special Educational Needs and for children who are likely to find the transition more challenging, we also run a ‘Moving on Up’ Club at the end of Year 6. Within these sessions, the children have the opportunity to ask questions about the school, </a:t>
                      </a:r>
                      <a:r>
                        <a:rPr lang="en-US" sz="1400" b="1" kern="1200" dirty="0" err="1">
                          <a:solidFill>
                            <a:schemeClr val="bg1"/>
                          </a:solidFill>
                          <a:effectLst/>
                          <a:latin typeface="+mn-lt"/>
                          <a:ea typeface="+mn-ea"/>
                          <a:cs typeface="+mn-cs"/>
                        </a:rPr>
                        <a:t>practise</a:t>
                      </a:r>
                      <a:r>
                        <a:rPr lang="en-US" sz="1400" b="1" kern="1200" dirty="0">
                          <a:solidFill>
                            <a:schemeClr val="bg1"/>
                          </a:solidFill>
                          <a:effectLst/>
                          <a:latin typeface="+mn-lt"/>
                          <a:ea typeface="+mn-ea"/>
                          <a:cs typeface="+mn-cs"/>
                        </a:rPr>
                        <a:t> reading timetables and understanding the layout of the school, using the school planner and activities to help them develop their independence</a:t>
                      </a:r>
                      <a:endParaRPr lang="en-GB" sz="1400" b="1" kern="1200" dirty="0">
                        <a:solidFill>
                          <a:schemeClr val="bg1"/>
                        </a:solidFill>
                        <a:effectLst/>
                        <a:latin typeface="+mn-lt"/>
                        <a:ea typeface="+mn-ea"/>
                        <a:cs typeface="+mn-cs"/>
                      </a:endParaRPr>
                    </a:p>
                    <a:p>
                      <a:endParaRPr lang="en-GB" sz="16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409" y="4306453"/>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068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261187225"/>
              </p:ext>
            </p:extLst>
          </p:nvPr>
        </p:nvGraphicFramePr>
        <p:xfrm>
          <a:off x="922482" y="345796"/>
          <a:ext cx="10908145" cy="5712111"/>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84908">
                  <a:extLst>
                    <a:ext uri="{9D8B030D-6E8A-4147-A177-3AD203B41FA5}">
                      <a16:colId xmlns:a16="http://schemas.microsoft.com/office/drawing/2014/main" val="3943527444"/>
                    </a:ext>
                  </a:extLst>
                </a:gridCol>
                <a:gridCol w="9023237">
                  <a:extLst>
                    <a:ext uri="{9D8B030D-6E8A-4147-A177-3AD203B41FA5}">
                      <a16:colId xmlns:a16="http://schemas.microsoft.com/office/drawing/2014/main" val="63338495"/>
                    </a:ext>
                  </a:extLst>
                </a:gridCol>
              </a:tblGrid>
              <a:tr h="5712111">
                <a:tc>
                  <a:txBody>
                    <a:bodyPr/>
                    <a:lstStyle/>
                    <a:p>
                      <a:r>
                        <a:rPr lang="en-US" sz="1600" b="0" kern="1200" dirty="0">
                          <a:solidFill>
                            <a:schemeClr val="lt1"/>
                          </a:solidFill>
                          <a:effectLst/>
                          <a:latin typeface="+mn-lt"/>
                          <a:ea typeface="+mn-ea"/>
                          <a:cs typeface="+mn-cs"/>
                        </a:rPr>
                        <a:t>12)What do I do if I</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have a concern about the provision for my child with</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SEND?</a:t>
                      </a:r>
                      <a:endParaRPr lang="en-GB" sz="1600" b="0" dirty="0"/>
                    </a:p>
                  </a:txBody>
                  <a:tcPr>
                    <a:solidFill>
                      <a:srgbClr val="1F6F1F"/>
                    </a:solidFill>
                  </a:tcPr>
                </a:tc>
                <a:tc>
                  <a:txBody>
                    <a:bodyPr/>
                    <a:lstStyle/>
                    <a:p>
                      <a:endParaRPr lang="en-US" sz="2000" b="0" u="sng" kern="1200" dirty="0">
                        <a:solidFill>
                          <a:schemeClr val="lt1"/>
                        </a:solidFill>
                        <a:effectLst/>
                        <a:latin typeface="+mn-lt"/>
                        <a:ea typeface="+mn-ea"/>
                        <a:cs typeface="+mn-cs"/>
                      </a:endParaRPr>
                    </a:p>
                    <a:p>
                      <a:endParaRPr lang="en-US" sz="2000" b="0" u="sng" kern="1200" dirty="0">
                        <a:solidFill>
                          <a:schemeClr val="lt1"/>
                        </a:solidFill>
                        <a:effectLst/>
                        <a:latin typeface="+mn-lt"/>
                        <a:ea typeface="+mn-ea"/>
                        <a:cs typeface="+mn-cs"/>
                      </a:endParaRPr>
                    </a:p>
                    <a:p>
                      <a:r>
                        <a:rPr lang="en-US" sz="2000" b="0" u="sng" kern="1200" dirty="0">
                          <a:solidFill>
                            <a:schemeClr val="lt1"/>
                          </a:solidFill>
                          <a:effectLst/>
                          <a:latin typeface="+mn-lt"/>
                          <a:ea typeface="+mn-ea"/>
                          <a:cs typeface="+mn-cs"/>
                        </a:rPr>
                        <a:t>Concerns</a:t>
                      </a:r>
                    </a:p>
                    <a:p>
                      <a:endParaRPr lang="en-US" sz="2000" b="0" kern="1200" dirty="0">
                        <a:solidFill>
                          <a:schemeClr val="lt1"/>
                        </a:solidFill>
                        <a:effectLst/>
                        <a:latin typeface="+mn-lt"/>
                        <a:ea typeface="+mn-ea"/>
                        <a:cs typeface="+mn-cs"/>
                      </a:endParaRPr>
                    </a:p>
                    <a:p>
                      <a:r>
                        <a:rPr lang="en-US" sz="2000" b="0" kern="1200" dirty="0">
                          <a:solidFill>
                            <a:schemeClr val="lt1"/>
                          </a:solidFill>
                          <a:effectLst/>
                          <a:latin typeface="+mn-lt"/>
                          <a:ea typeface="+mn-ea"/>
                          <a:cs typeface="+mn-cs"/>
                        </a:rPr>
                        <a:t>At </a:t>
                      </a:r>
                      <a:r>
                        <a:rPr lang="en-US" sz="2000" b="0" kern="1200" dirty="0" err="1">
                          <a:solidFill>
                            <a:schemeClr val="lt1"/>
                          </a:solidFill>
                          <a:effectLst/>
                          <a:latin typeface="+mn-lt"/>
                          <a:ea typeface="+mn-ea"/>
                          <a:cs typeface="+mn-cs"/>
                        </a:rPr>
                        <a:t>Neston</a:t>
                      </a:r>
                      <a:r>
                        <a:rPr lang="en-US" sz="2000" b="0" kern="1200" dirty="0">
                          <a:solidFill>
                            <a:schemeClr val="lt1"/>
                          </a:solidFill>
                          <a:effectLst/>
                          <a:latin typeface="+mn-lt"/>
                          <a:ea typeface="+mn-ea"/>
                          <a:cs typeface="+mn-cs"/>
                        </a:rPr>
                        <a:t> High School, we are committed to working in partnership with parents and </a:t>
                      </a:r>
                      <a:r>
                        <a:rPr lang="en-US" sz="2000" b="0" kern="1200" dirty="0" err="1">
                          <a:solidFill>
                            <a:schemeClr val="lt1"/>
                          </a:solidFill>
                          <a:effectLst/>
                          <a:latin typeface="+mn-lt"/>
                          <a:ea typeface="+mn-ea"/>
                          <a:cs typeface="+mn-cs"/>
                        </a:rPr>
                        <a:t>carers</a:t>
                      </a:r>
                      <a:r>
                        <a:rPr lang="en-US" sz="2000" b="0" kern="1200" dirty="0">
                          <a:solidFill>
                            <a:schemeClr val="lt1"/>
                          </a:solidFill>
                          <a:effectLst/>
                          <a:latin typeface="+mn-lt"/>
                          <a:ea typeface="+mn-ea"/>
                          <a:cs typeface="+mn-cs"/>
                        </a:rPr>
                        <a:t> to meet the needs of the</a:t>
                      </a:r>
                      <a:r>
                        <a:rPr lang="en-GB" sz="2000" b="0" kern="1200" dirty="0">
                          <a:solidFill>
                            <a:schemeClr val="lt1"/>
                          </a:solidFill>
                          <a:effectLst/>
                          <a:latin typeface="+mn-lt"/>
                          <a:ea typeface="+mn-ea"/>
                          <a:cs typeface="+mn-cs"/>
                        </a:rPr>
                        <a:t> all the young people</a:t>
                      </a:r>
                      <a:r>
                        <a:rPr lang="en-US" sz="2000" b="0" kern="1200" dirty="0">
                          <a:solidFill>
                            <a:schemeClr val="lt1"/>
                          </a:solidFill>
                          <a:effectLst/>
                          <a:latin typeface="+mn-lt"/>
                          <a:ea typeface="+mn-ea"/>
                          <a:cs typeface="+mn-cs"/>
                        </a:rPr>
                        <a:t> in our school.   If you were to have a question or concern about the provision for your child with SEND, in the first instance, we would encourage you to contact your child’s </a:t>
                      </a:r>
                      <a:r>
                        <a:rPr lang="en-US" sz="2000" b="0" kern="1200" dirty="0" err="1">
                          <a:solidFill>
                            <a:schemeClr val="lt1"/>
                          </a:solidFill>
                          <a:effectLst/>
                          <a:latin typeface="+mn-lt"/>
                          <a:ea typeface="+mn-ea"/>
                          <a:cs typeface="+mn-cs"/>
                        </a:rPr>
                        <a:t>Tuto</a:t>
                      </a:r>
                      <a:r>
                        <a:rPr lang="en-US" sz="2000" b="0" kern="1200" dirty="0">
                          <a:solidFill>
                            <a:schemeClr val="lt1"/>
                          </a:solidFill>
                          <a:effectLst/>
                          <a:latin typeface="+mn-lt"/>
                          <a:ea typeface="+mn-ea"/>
                          <a:cs typeface="+mn-cs"/>
                        </a:rPr>
                        <a:t>, Raising Standards Lead or Pastoral Learning Mentor.  Should you wish to discuss your concerns further, you could contact the </a:t>
                      </a:r>
                      <a:r>
                        <a:rPr lang="en-US" sz="2000" b="0" kern="1200" dirty="0" err="1">
                          <a:solidFill>
                            <a:schemeClr val="lt1"/>
                          </a:solidFill>
                          <a:effectLst/>
                          <a:latin typeface="+mn-lt"/>
                          <a:ea typeface="+mn-ea"/>
                          <a:cs typeface="+mn-cs"/>
                        </a:rPr>
                        <a:t>SENDco</a:t>
                      </a:r>
                      <a:r>
                        <a:rPr lang="en-US" sz="2000" b="0" kern="1200" dirty="0">
                          <a:solidFill>
                            <a:schemeClr val="lt1"/>
                          </a:solidFill>
                          <a:effectLst/>
                          <a:latin typeface="+mn-lt"/>
                          <a:ea typeface="+mn-ea"/>
                          <a:cs typeface="+mn-cs"/>
                        </a:rPr>
                        <a:t> or Deputy Headteacher.  If you still have concerns regarding the provision for your child, then please </a:t>
                      </a:r>
                      <a:r>
                        <a:rPr lang="en-US" sz="2000" b="0" kern="1200" dirty="0" err="1">
                          <a:solidFill>
                            <a:schemeClr val="lt1"/>
                          </a:solidFill>
                          <a:effectLst/>
                          <a:latin typeface="+mn-lt"/>
                          <a:ea typeface="+mn-ea"/>
                          <a:cs typeface="+mn-cs"/>
                        </a:rPr>
                        <a:t>contac</a:t>
                      </a:r>
                      <a:endParaRPr lang="en-US" sz="2000" b="0" kern="1200" dirty="0">
                        <a:solidFill>
                          <a:schemeClr val="lt1"/>
                        </a:solidFill>
                        <a:effectLst/>
                        <a:latin typeface="+mn-lt"/>
                        <a:ea typeface="+mn-ea"/>
                        <a:cs typeface="+mn-cs"/>
                      </a:endParaRPr>
                    </a:p>
                    <a:p>
                      <a:r>
                        <a:rPr lang="en-US" sz="2000" b="0" kern="1200" dirty="0">
                          <a:solidFill>
                            <a:schemeClr val="lt1"/>
                          </a:solidFill>
                          <a:effectLst/>
                          <a:latin typeface="+mn-lt"/>
                          <a:ea typeface="+mn-ea"/>
                          <a:cs typeface="+mn-cs"/>
                        </a:rPr>
                        <a:t>t our Head teacher who will investigate your concern.</a:t>
                      </a:r>
                      <a:endParaRPr lang="en-GB" sz="2000" b="0"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536" y="4158672"/>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80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2936834947"/>
              </p:ext>
            </p:extLst>
          </p:nvPr>
        </p:nvGraphicFramePr>
        <p:xfrm>
          <a:off x="1136071" y="226870"/>
          <a:ext cx="10335491" cy="6053857"/>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785954">
                  <a:extLst>
                    <a:ext uri="{9D8B030D-6E8A-4147-A177-3AD203B41FA5}">
                      <a16:colId xmlns:a16="http://schemas.microsoft.com/office/drawing/2014/main" val="3943527444"/>
                    </a:ext>
                  </a:extLst>
                </a:gridCol>
                <a:gridCol w="8549537">
                  <a:extLst>
                    <a:ext uri="{9D8B030D-6E8A-4147-A177-3AD203B41FA5}">
                      <a16:colId xmlns:a16="http://schemas.microsoft.com/office/drawing/2014/main" val="63338495"/>
                    </a:ext>
                  </a:extLst>
                </a:gridCol>
              </a:tblGrid>
              <a:tr h="6053857">
                <a:tc>
                  <a:txBody>
                    <a:bodyPr/>
                    <a:lstStyle/>
                    <a:p>
                      <a:r>
                        <a:rPr lang="en-US" sz="1600" b="0" kern="1200" dirty="0">
                          <a:solidFill>
                            <a:schemeClr val="lt1"/>
                          </a:solidFill>
                          <a:effectLst/>
                          <a:latin typeface="+mn-lt"/>
                          <a:ea typeface="+mn-ea"/>
                          <a:cs typeface="+mn-cs"/>
                        </a:rPr>
                        <a:t>13) Where can I get</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further information about services for my child?</a:t>
                      </a:r>
                      <a:endParaRPr lang="en-GB" sz="1600" b="0" dirty="0"/>
                    </a:p>
                  </a:txBody>
                  <a:tcPr>
                    <a:solidFill>
                      <a:srgbClr val="1F6F1F"/>
                    </a:solidFill>
                  </a:tcPr>
                </a:tc>
                <a:tc>
                  <a:txBody>
                    <a:bodyPr/>
                    <a:lstStyle/>
                    <a:p>
                      <a:r>
                        <a:rPr lang="en-GB" sz="1800" b="0" u="sng" kern="1200" dirty="0">
                          <a:solidFill>
                            <a:schemeClr val="lt1"/>
                          </a:solidFill>
                          <a:effectLst/>
                          <a:latin typeface="+mn-lt"/>
                          <a:ea typeface="+mn-ea"/>
                          <a:cs typeface="+mn-cs"/>
                        </a:rPr>
                        <a:t>Where to Find Further Information</a:t>
                      </a:r>
                    </a:p>
                    <a:p>
                      <a:endParaRPr lang="en-GB" sz="1600" b="0" u="sng" kern="1200" dirty="0">
                        <a:solidFill>
                          <a:schemeClr val="lt1"/>
                        </a:solidFill>
                        <a:effectLst/>
                        <a:latin typeface="+mn-lt"/>
                        <a:ea typeface="+mn-ea"/>
                        <a:cs typeface="+mn-cs"/>
                      </a:endParaRPr>
                    </a:p>
                    <a:p>
                      <a:r>
                        <a:rPr lang="en-US" sz="1800" b="0" kern="1200" dirty="0">
                          <a:solidFill>
                            <a:schemeClr val="lt1"/>
                          </a:solidFill>
                          <a:effectLst/>
                          <a:latin typeface="+mn-lt"/>
                          <a:ea typeface="+mn-ea"/>
                          <a:cs typeface="+mn-cs"/>
                        </a:rPr>
                        <a:t>The information in this report feeds into Cheshire West and Chester Council’s local offer which details support,</a:t>
                      </a:r>
                      <a:r>
                        <a:rPr lang="en-GB" sz="1800" b="0" kern="1200" dirty="0">
                          <a:solidFill>
                            <a:schemeClr val="lt1"/>
                          </a:solidFill>
                          <a:effectLst/>
                          <a:latin typeface="+mn-lt"/>
                          <a:ea typeface="+mn-ea"/>
                          <a:cs typeface="+mn-cs"/>
                        </a:rPr>
                        <a:t> </a:t>
                      </a:r>
                      <a:r>
                        <a:rPr lang="en-US" sz="1800" b="0" kern="1200" dirty="0">
                          <a:solidFill>
                            <a:schemeClr val="lt1"/>
                          </a:solidFill>
                          <a:effectLst/>
                          <a:latin typeface="+mn-lt"/>
                          <a:ea typeface="+mn-ea"/>
                          <a:cs typeface="+mn-cs"/>
                        </a:rPr>
                        <a:t>opportunities and services available to children and young people in their area who have SEND.  This can be accessed at: </a:t>
                      </a:r>
                      <a:r>
                        <a:rPr lang="en-US" sz="1800" b="0" u="sng" kern="1200" dirty="0">
                          <a:solidFill>
                            <a:schemeClr val="lt1"/>
                          </a:solidFill>
                          <a:effectLst/>
                          <a:latin typeface="+mn-lt"/>
                          <a:ea typeface="+mn-ea"/>
                          <a:cs typeface="+mn-cs"/>
                          <a:hlinkClick r:id="rId4"/>
                        </a:rPr>
                        <a:t>https://livewell.cheshirewestandchester.gov.uk/</a:t>
                      </a:r>
                      <a:endParaRPr lang="en-GB" sz="1800" b="0" kern="1200" dirty="0">
                        <a:solidFill>
                          <a:schemeClr val="lt1"/>
                        </a:solidFill>
                        <a:effectLst/>
                        <a:latin typeface="+mn-lt"/>
                        <a:ea typeface="+mn-ea"/>
                        <a:cs typeface="+mn-cs"/>
                      </a:endParaRPr>
                    </a:p>
                    <a:p>
                      <a:r>
                        <a:rPr lang="en-US" sz="1800" b="0" kern="1200" dirty="0">
                          <a:solidFill>
                            <a:schemeClr val="lt1"/>
                          </a:solidFill>
                          <a:effectLst/>
                          <a:latin typeface="+mn-lt"/>
                          <a:ea typeface="+mn-ea"/>
                          <a:cs typeface="+mn-cs"/>
                        </a:rPr>
                        <a:t> </a:t>
                      </a:r>
                      <a:endParaRPr lang="en-GB" sz="1800" b="0"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 </a:t>
                      </a:r>
                      <a:endParaRPr lang="en-GB" sz="1800" b="1" kern="1200" dirty="0">
                        <a:solidFill>
                          <a:schemeClr val="lt1"/>
                        </a:solidFill>
                        <a:effectLst/>
                        <a:latin typeface="+mn-lt"/>
                        <a:ea typeface="+mn-ea"/>
                        <a:cs typeface="+mn-cs"/>
                      </a:endParaRPr>
                    </a:p>
                    <a:p>
                      <a:r>
                        <a:rPr lang="en-US" sz="1800" b="0" kern="1200" dirty="0">
                          <a:solidFill>
                            <a:schemeClr val="lt1"/>
                          </a:solidFill>
                          <a:effectLst/>
                          <a:latin typeface="+mn-lt"/>
                          <a:ea typeface="+mn-ea"/>
                          <a:cs typeface="+mn-cs"/>
                        </a:rPr>
                        <a:t>The Information, Advice and Support Service (IASS) is a service run by Cheshire West and Chester Local Authority to provide families with information and support to disabled children and young people, and those with SEND and their parents, on a range of topics including health, education, financial, legal and family issues as well as leisure and social activities.  Visit or contact them on 0300 123 7001  </a:t>
                      </a:r>
                      <a:r>
                        <a:rPr lang="en-US" sz="1800" b="0" u="sng" kern="1200" dirty="0">
                          <a:solidFill>
                            <a:schemeClr val="lt1"/>
                          </a:solidFill>
                          <a:effectLst/>
                          <a:latin typeface="+mn-lt"/>
                          <a:ea typeface="+mn-ea"/>
                          <a:cs typeface="+mn-cs"/>
                          <a:hlinkClick r:id="rId5"/>
                        </a:rPr>
                        <a:t>iasservice@cheshirewestandchester.gov.uk</a:t>
                      </a:r>
                      <a:r>
                        <a:rPr lang="en-US" sz="1800" b="0" u="none" strike="noStrike" kern="1200" dirty="0">
                          <a:solidFill>
                            <a:schemeClr val="lt1"/>
                          </a:solidFill>
                          <a:effectLst/>
                          <a:latin typeface="+mn-lt"/>
                          <a:ea typeface="+mn-ea"/>
                          <a:cs typeface="+mn-cs"/>
                          <a:hlinkClick r:id="rId5"/>
                        </a:rPr>
                        <a:t> </a:t>
                      </a:r>
                      <a:r>
                        <a:rPr lang="en-US" sz="1800" b="0" u="sng" kern="1200" dirty="0">
                          <a:solidFill>
                            <a:schemeClr val="lt1"/>
                          </a:solidFill>
                          <a:effectLst/>
                          <a:latin typeface="+mn-lt"/>
                          <a:ea typeface="+mn-ea"/>
                          <a:cs typeface="+mn-cs"/>
                          <a:hlinkClick r:id="rId6"/>
                        </a:rPr>
                        <a:t>http://www.westcheshirelocaloffer.co.uk/kb5/cheshirewestandchester/directory/results.page?familychannel=5&amp;loboolean=1</a:t>
                      </a:r>
                      <a:endParaRPr lang="en-GB" sz="1600" b="0" u="sng" kern="1200" dirty="0">
                        <a:solidFill>
                          <a:schemeClr val="lt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646" y="4166761"/>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601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57" cy="6857978"/>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127773459"/>
              </p:ext>
            </p:extLst>
          </p:nvPr>
        </p:nvGraphicFramePr>
        <p:xfrm>
          <a:off x="932873" y="1005752"/>
          <a:ext cx="10649526" cy="4556672"/>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549778">
                  <a:extLst>
                    <a:ext uri="{9D8B030D-6E8A-4147-A177-3AD203B41FA5}">
                      <a16:colId xmlns:a16="http://schemas.microsoft.com/office/drawing/2014/main" val="3943527444"/>
                    </a:ext>
                  </a:extLst>
                </a:gridCol>
                <a:gridCol w="4312305">
                  <a:extLst>
                    <a:ext uri="{9D8B030D-6E8A-4147-A177-3AD203B41FA5}">
                      <a16:colId xmlns:a16="http://schemas.microsoft.com/office/drawing/2014/main" val="63338495"/>
                    </a:ext>
                  </a:extLst>
                </a:gridCol>
                <a:gridCol w="4787443">
                  <a:extLst>
                    <a:ext uri="{9D8B030D-6E8A-4147-A177-3AD203B41FA5}">
                      <a16:colId xmlns:a16="http://schemas.microsoft.com/office/drawing/2014/main" val="845080411"/>
                    </a:ext>
                  </a:extLst>
                </a:gridCol>
              </a:tblGrid>
              <a:tr h="262949">
                <a:tc rowSpan="14">
                  <a:txBody>
                    <a:bodyPr/>
                    <a:lstStyle/>
                    <a:p>
                      <a:r>
                        <a:rPr lang="en-US" sz="1800" b="1" u="heavy" kern="1200" dirty="0">
                          <a:solidFill>
                            <a:schemeClr val="lt1"/>
                          </a:solidFill>
                          <a:effectLst/>
                          <a:latin typeface="+mn-lt"/>
                          <a:ea typeface="+mn-ea"/>
                          <a:cs typeface="+mn-cs"/>
                        </a:rPr>
                        <a:t>GLOSSARY</a:t>
                      </a:r>
                      <a:endParaRPr lang="en-GB" sz="1800" b="1" kern="1200" dirty="0">
                        <a:solidFill>
                          <a:schemeClr val="lt1"/>
                        </a:solidFill>
                        <a:effectLst/>
                        <a:latin typeface="+mn-lt"/>
                        <a:ea typeface="+mn-ea"/>
                        <a:cs typeface="+mn-cs"/>
                      </a:endParaRPr>
                    </a:p>
                  </a:txBody>
                  <a:tcPr>
                    <a:solidFill>
                      <a:srgbClr val="1F6F1F"/>
                    </a:solidFill>
                  </a:tcPr>
                </a:tc>
                <a:tc>
                  <a:txBody>
                    <a:bodyPr/>
                    <a:lstStyle/>
                    <a:p>
                      <a:pPr algn="l" rtl="0" fontAlgn="base"/>
                      <a:r>
                        <a:rPr lang="en-US" sz="1200" b="1" i="0" dirty="0">
                          <a:solidFill>
                            <a:schemeClr val="tx1"/>
                          </a:solidFill>
                          <a:effectLst/>
                          <a:latin typeface="Arial" panose="020B0604020202020204" pitchFamily="34" charset="0"/>
                        </a:rPr>
                        <a:t>CAMHS</a:t>
                      </a:r>
                      <a:r>
                        <a:rPr lang="en-US" sz="1200" b="0" i="0" dirty="0">
                          <a:solidFill>
                            <a:schemeClr val="tx1"/>
                          </a:solidFill>
                          <a:effectLst/>
                          <a:latin typeface="Arial" panose="020B0604020202020204" pitchFamily="34" charset="0"/>
                        </a:rPr>
                        <a:t> </a:t>
                      </a:r>
                      <a:endParaRPr lang="en-US" b="0" i="0" dirty="0">
                        <a:solidFill>
                          <a:schemeClr val="tx1"/>
                        </a:solidFill>
                        <a:effectLst/>
                      </a:endParaRPr>
                    </a:p>
                  </a:txBody>
                  <a:tcPr>
                    <a:solidFill>
                      <a:srgbClr val="1F6F1F"/>
                    </a:solidFill>
                  </a:tcPr>
                </a:tc>
                <a:tc>
                  <a:txBody>
                    <a:bodyPr/>
                    <a:lstStyle/>
                    <a:p>
                      <a:pPr algn="l" rtl="0" fontAlgn="base"/>
                      <a:r>
                        <a:rPr lang="en-GB" sz="1100" b="0" i="0" dirty="0">
                          <a:solidFill>
                            <a:schemeClr val="tx1"/>
                          </a:solidFill>
                          <a:effectLst/>
                          <a:latin typeface="Arial" panose="020B0604020202020204" pitchFamily="34" charset="0"/>
                        </a:rPr>
                        <a:t>Child and Mental Health Services </a:t>
                      </a:r>
                      <a:endParaRPr lang="en-GB" b="0" i="0" dirty="0">
                        <a:solidFill>
                          <a:schemeClr val="tx1"/>
                        </a:solidFill>
                        <a:effectLst/>
                      </a:endParaRPr>
                    </a:p>
                  </a:txBody>
                  <a:tcPr>
                    <a:solidFill>
                      <a:srgbClr val="1F6F1F"/>
                    </a:solidFill>
                  </a:tcPr>
                </a:tc>
                <a:extLst>
                  <a:ext uri="{0D108BD9-81ED-4DB2-BD59-A6C34878D82A}">
                    <a16:rowId xmlns:a16="http://schemas.microsoft.com/office/drawing/2014/main" val="3301741416"/>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CBT</a:t>
                      </a:r>
                      <a:r>
                        <a:rPr lang="en-US" sz="1200" b="0" i="0" dirty="0">
                          <a:effectLst/>
                          <a:latin typeface="Arial" panose="020B0604020202020204" pitchFamily="34" charset="0"/>
                        </a:rPr>
                        <a:t> </a:t>
                      </a:r>
                      <a:endParaRPr lang="en-US" b="0" i="0" dirty="0">
                        <a:effectLst/>
                      </a:endParaRPr>
                    </a:p>
                  </a:txBody>
                  <a:tcPr>
                    <a:solidFill>
                      <a:srgbClr val="1F6F1F"/>
                    </a:solidFill>
                  </a:tcPr>
                </a:tc>
                <a:tc>
                  <a:txBody>
                    <a:bodyPr/>
                    <a:lstStyle/>
                    <a:p>
                      <a:pPr algn="l" rtl="0" fontAlgn="base"/>
                      <a:r>
                        <a:rPr lang="en-US" sz="1200" b="0" i="0" dirty="0">
                          <a:effectLst/>
                          <a:latin typeface="Arial" panose="020B0604020202020204" pitchFamily="34" charset="0"/>
                        </a:rPr>
                        <a:t>Cognitive </a:t>
                      </a:r>
                      <a:r>
                        <a:rPr lang="en-US" sz="1200" b="0" i="0" dirty="0" err="1">
                          <a:effectLst/>
                          <a:latin typeface="Arial" panose="020B0604020202020204" pitchFamily="34" charset="0"/>
                        </a:rPr>
                        <a:t>Behaviour</a:t>
                      </a:r>
                      <a:r>
                        <a:rPr lang="en-US" sz="1200" b="0" i="0" dirty="0">
                          <a:effectLst/>
                          <a:latin typeface="Arial" panose="020B0604020202020204" pitchFamily="34" charset="0"/>
                        </a:rPr>
                        <a:t> Therapy </a:t>
                      </a:r>
                      <a:endParaRPr lang="en-US" b="0" i="0" dirty="0">
                        <a:effectLst/>
                      </a:endParaRPr>
                    </a:p>
                  </a:txBody>
                  <a:tcPr>
                    <a:solidFill>
                      <a:srgbClr val="1F6F1F"/>
                    </a:solidFill>
                  </a:tcPr>
                </a:tc>
                <a:extLst>
                  <a:ext uri="{0D108BD9-81ED-4DB2-BD59-A6C34878D82A}">
                    <a16:rowId xmlns:a16="http://schemas.microsoft.com/office/drawing/2014/main" val="3382566236"/>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EAL</a:t>
                      </a:r>
                      <a:r>
                        <a:rPr lang="en-US" sz="1200" b="0" i="0" dirty="0">
                          <a:effectLst/>
                          <a:latin typeface="Arial" panose="020B0604020202020204" pitchFamily="34" charset="0"/>
                        </a:rPr>
                        <a:t> </a:t>
                      </a:r>
                      <a:endParaRPr lang="en-US" b="0" i="0" dirty="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English as an Additional Language </a:t>
                      </a:r>
                      <a:endParaRPr lang="en-GB" b="0" i="0" dirty="0">
                        <a:effectLst/>
                      </a:endParaRPr>
                    </a:p>
                  </a:txBody>
                  <a:tcPr>
                    <a:solidFill>
                      <a:srgbClr val="1F6F1F"/>
                    </a:solidFill>
                  </a:tcPr>
                </a:tc>
                <a:extLst>
                  <a:ext uri="{0D108BD9-81ED-4DB2-BD59-A6C34878D82A}">
                    <a16:rowId xmlns:a16="http://schemas.microsoft.com/office/drawing/2014/main" val="3937750491"/>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EHCP</a:t>
                      </a:r>
                      <a:r>
                        <a:rPr lang="en-US" sz="1200" b="0" i="0" dirty="0">
                          <a:effectLst/>
                          <a:latin typeface="Arial" panose="020B0604020202020204" pitchFamily="34" charset="0"/>
                        </a:rPr>
                        <a:t> </a:t>
                      </a:r>
                      <a:endParaRPr lang="en-US" b="0" i="0" dirty="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Education Health and Care Plan </a:t>
                      </a:r>
                      <a:endParaRPr lang="en-GB" b="0" i="0" dirty="0">
                        <a:effectLst/>
                      </a:endParaRPr>
                    </a:p>
                  </a:txBody>
                  <a:tcPr>
                    <a:solidFill>
                      <a:srgbClr val="1F6F1F"/>
                    </a:solidFill>
                  </a:tcPr>
                </a:tc>
                <a:extLst>
                  <a:ext uri="{0D108BD9-81ED-4DB2-BD59-A6C34878D82A}">
                    <a16:rowId xmlns:a16="http://schemas.microsoft.com/office/drawing/2014/main" val="2807809253"/>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ELSA</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US" sz="1100" b="0" i="0" dirty="0">
                          <a:effectLst/>
                          <a:latin typeface="Arial" panose="020B0604020202020204" pitchFamily="34" charset="0"/>
                        </a:rPr>
                        <a:t>Emotional Literacy Support Assistants </a:t>
                      </a:r>
                      <a:endParaRPr lang="en-US" b="0" i="0" dirty="0">
                        <a:effectLst/>
                      </a:endParaRPr>
                    </a:p>
                  </a:txBody>
                  <a:tcPr>
                    <a:solidFill>
                      <a:srgbClr val="1F6F1F"/>
                    </a:solidFill>
                  </a:tcPr>
                </a:tc>
                <a:extLst>
                  <a:ext uri="{0D108BD9-81ED-4DB2-BD59-A6C34878D82A}">
                    <a16:rowId xmlns:a16="http://schemas.microsoft.com/office/drawing/2014/main" val="570364498"/>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eXL</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Extra Learning – Extra Curricular Programme </a:t>
                      </a:r>
                      <a:endParaRPr lang="en-GB" b="0" i="0" dirty="0">
                        <a:effectLst/>
                      </a:endParaRPr>
                    </a:p>
                  </a:txBody>
                  <a:tcPr>
                    <a:solidFill>
                      <a:srgbClr val="1F6F1F"/>
                    </a:solidFill>
                  </a:tcPr>
                </a:tc>
                <a:extLst>
                  <a:ext uri="{0D108BD9-81ED-4DB2-BD59-A6C34878D82A}">
                    <a16:rowId xmlns:a16="http://schemas.microsoft.com/office/drawing/2014/main" val="173392336"/>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LASS</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Lucid Assessment System for Schools </a:t>
                      </a:r>
                      <a:endParaRPr lang="en-GB" b="0" i="0" dirty="0">
                        <a:effectLst/>
                      </a:endParaRPr>
                    </a:p>
                  </a:txBody>
                  <a:tcPr>
                    <a:solidFill>
                      <a:srgbClr val="1F6F1F"/>
                    </a:solidFill>
                  </a:tcPr>
                </a:tc>
                <a:extLst>
                  <a:ext uri="{0D108BD9-81ED-4DB2-BD59-A6C34878D82A}">
                    <a16:rowId xmlns:a16="http://schemas.microsoft.com/office/drawing/2014/main" val="966104477"/>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PASS</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Pupil Attitudes to Self and School Survey </a:t>
                      </a:r>
                      <a:endParaRPr lang="en-GB" b="0" i="0" dirty="0">
                        <a:effectLst/>
                      </a:endParaRPr>
                    </a:p>
                  </a:txBody>
                  <a:tcPr>
                    <a:solidFill>
                      <a:srgbClr val="1F6F1F"/>
                    </a:solidFill>
                  </a:tcPr>
                </a:tc>
                <a:extLst>
                  <a:ext uri="{0D108BD9-81ED-4DB2-BD59-A6C34878D82A}">
                    <a16:rowId xmlns:a16="http://schemas.microsoft.com/office/drawing/2014/main" val="415507879"/>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SAFS</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School Around the Family and Student </a:t>
                      </a:r>
                      <a:endParaRPr lang="en-GB" b="0" i="0" dirty="0">
                        <a:effectLst/>
                      </a:endParaRPr>
                    </a:p>
                  </a:txBody>
                  <a:tcPr>
                    <a:solidFill>
                      <a:srgbClr val="1F6F1F"/>
                    </a:solidFill>
                  </a:tcPr>
                </a:tc>
                <a:extLst>
                  <a:ext uri="{0D108BD9-81ED-4DB2-BD59-A6C34878D82A}">
                    <a16:rowId xmlns:a16="http://schemas.microsoft.com/office/drawing/2014/main" val="2299233343"/>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SCiE</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Safeguarding Children in Education Team </a:t>
                      </a:r>
                      <a:endParaRPr lang="en-GB" b="0" i="0" dirty="0">
                        <a:effectLst/>
                      </a:endParaRPr>
                    </a:p>
                  </a:txBody>
                  <a:tcPr>
                    <a:solidFill>
                      <a:srgbClr val="1F6F1F"/>
                    </a:solidFill>
                  </a:tcPr>
                </a:tc>
                <a:extLst>
                  <a:ext uri="{0D108BD9-81ED-4DB2-BD59-A6C34878D82A}">
                    <a16:rowId xmlns:a16="http://schemas.microsoft.com/office/drawing/2014/main" val="843933252"/>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SEND</a:t>
                      </a:r>
                      <a:r>
                        <a:rPr lang="en-US" sz="1200" b="0" i="0" dirty="0">
                          <a:effectLst/>
                          <a:latin typeface="Arial" panose="020B0604020202020204" pitchFamily="34" charset="0"/>
                        </a:rPr>
                        <a:t> </a:t>
                      </a:r>
                      <a:endParaRPr lang="en-US" b="0" i="0" dirty="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Special Educational Needs and/or Disabilities </a:t>
                      </a:r>
                      <a:endParaRPr lang="en-GB" b="0" i="0" dirty="0">
                        <a:effectLst/>
                      </a:endParaRPr>
                    </a:p>
                  </a:txBody>
                  <a:tcPr>
                    <a:solidFill>
                      <a:srgbClr val="1F6F1F"/>
                    </a:solidFill>
                  </a:tcPr>
                </a:tc>
                <a:extLst>
                  <a:ext uri="{0D108BD9-81ED-4DB2-BD59-A6C34878D82A}">
                    <a16:rowId xmlns:a16="http://schemas.microsoft.com/office/drawing/2014/main" val="3359889639"/>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a:effectLst/>
                          <a:latin typeface="Arial" panose="020B0604020202020204" pitchFamily="34" charset="0"/>
                        </a:rPr>
                        <a:t>SENDCo</a:t>
                      </a:r>
                      <a:r>
                        <a:rPr lang="en-US" sz="1200" b="0" i="0">
                          <a:effectLst/>
                          <a:latin typeface="Arial" panose="020B0604020202020204" pitchFamily="34" charset="0"/>
                        </a:rPr>
                        <a:t> </a:t>
                      </a:r>
                      <a:endParaRPr lang="en-US" b="0" i="0">
                        <a:effectLst/>
                      </a:endParaRPr>
                    </a:p>
                  </a:txBody>
                  <a:tcPr>
                    <a:solidFill>
                      <a:srgbClr val="1F6F1F"/>
                    </a:solidFill>
                  </a:tcPr>
                </a:tc>
                <a:tc>
                  <a:txBody>
                    <a:bodyPr/>
                    <a:lstStyle/>
                    <a:p>
                      <a:pPr algn="l" rtl="0" fontAlgn="base"/>
                      <a:r>
                        <a:rPr lang="en-GB" sz="1100" b="0" i="0" dirty="0">
                          <a:effectLst/>
                          <a:latin typeface="Arial" panose="020B0604020202020204" pitchFamily="34" charset="0"/>
                        </a:rPr>
                        <a:t>Special Educational Needs and Disabilities Co-ordinator </a:t>
                      </a:r>
                      <a:endParaRPr lang="en-GB" b="0" i="0" dirty="0">
                        <a:effectLst/>
                      </a:endParaRPr>
                    </a:p>
                  </a:txBody>
                  <a:tcPr>
                    <a:solidFill>
                      <a:srgbClr val="1F6F1F"/>
                    </a:solidFill>
                  </a:tcPr>
                </a:tc>
                <a:extLst>
                  <a:ext uri="{0D108BD9-81ED-4DB2-BD59-A6C34878D82A}">
                    <a16:rowId xmlns:a16="http://schemas.microsoft.com/office/drawing/2014/main" val="2025160690"/>
                  </a:ext>
                </a:extLst>
              </a:tr>
              <a:tr h="308415">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SLD</a:t>
                      </a:r>
                      <a:r>
                        <a:rPr lang="en-US" sz="1200" b="0" i="0" dirty="0">
                          <a:effectLst/>
                          <a:latin typeface="Arial" panose="020B0604020202020204" pitchFamily="34" charset="0"/>
                        </a:rPr>
                        <a:t> </a:t>
                      </a:r>
                      <a:endParaRPr lang="en-US" b="0" i="0" dirty="0">
                        <a:effectLst/>
                      </a:endParaRPr>
                    </a:p>
                  </a:txBody>
                  <a:tcPr>
                    <a:solidFill>
                      <a:srgbClr val="1F6F1F"/>
                    </a:solidFill>
                  </a:tcPr>
                </a:tc>
                <a:tc>
                  <a:txBody>
                    <a:bodyPr/>
                    <a:lstStyle/>
                    <a:p>
                      <a:pPr algn="l" rtl="0" fontAlgn="base"/>
                      <a:r>
                        <a:rPr lang="en-US" sz="1100" b="0" i="0" dirty="0">
                          <a:effectLst/>
                          <a:latin typeface="Arial" panose="020B0604020202020204" pitchFamily="34" charset="0"/>
                        </a:rPr>
                        <a:t>Specific Learning Disabilities </a:t>
                      </a:r>
                      <a:endParaRPr lang="en-US" b="0" i="0" dirty="0">
                        <a:effectLst/>
                      </a:endParaRPr>
                    </a:p>
                  </a:txBody>
                  <a:tcPr>
                    <a:solidFill>
                      <a:srgbClr val="1F6F1F"/>
                    </a:solidFill>
                  </a:tcPr>
                </a:tc>
                <a:extLst>
                  <a:ext uri="{0D108BD9-81ED-4DB2-BD59-A6C34878D82A}">
                    <a16:rowId xmlns:a16="http://schemas.microsoft.com/office/drawing/2014/main" val="2292204259"/>
                  </a:ext>
                </a:extLst>
              </a:tr>
              <a:tr h="581372">
                <a:tc vMerge="1">
                  <a:txBody>
                    <a:bodyPr/>
                    <a:lstStyle/>
                    <a:p>
                      <a:endParaRPr lang="en-GB" sz="1600" b="0" dirty="0"/>
                    </a:p>
                  </a:txBody>
                  <a:tcPr>
                    <a:gradFill>
                      <a:gsLst>
                        <a:gs pos="0">
                          <a:srgbClr val="008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rtl="0" fontAlgn="base"/>
                      <a:r>
                        <a:rPr lang="en-US" sz="1200" b="1" i="0" dirty="0">
                          <a:effectLst/>
                          <a:latin typeface="Arial" panose="020B0604020202020204" pitchFamily="34" charset="0"/>
                        </a:rPr>
                        <a:t>TA</a:t>
                      </a:r>
                      <a:endParaRPr lang="en-US" b="0" i="0" dirty="0">
                        <a:effectLst/>
                      </a:endParaRPr>
                    </a:p>
                  </a:txBody>
                  <a:tcPr>
                    <a:solidFill>
                      <a:srgbClr val="1F6F1F"/>
                    </a:solidFill>
                  </a:tcPr>
                </a:tc>
                <a:tc>
                  <a:txBody>
                    <a:bodyPr/>
                    <a:lstStyle/>
                    <a:p>
                      <a:pPr algn="l" rtl="0" fontAlgn="base"/>
                      <a:r>
                        <a:rPr lang="en-US" sz="1100" b="0" i="0" dirty="0">
                          <a:effectLst/>
                          <a:latin typeface="Arial" panose="020B0604020202020204" pitchFamily="34" charset="0"/>
                        </a:rPr>
                        <a:t>Team Around the Family </a:t>
                      </a:r>
                      <a:endParaRPr lang="en-US" b="0" i="0" dirty="0">
                        <a:effectLst/>
                      </a:endParaRPr>
                    </a:p>
                  </a:txBody>
                  <a:tcPr>
                    <a:solidFill>
                      <a:srgbClr val="1F6F1F"/>
                    </a:solidFill>
                  </a:tcPr>
                </a:tc>
                <a:extLst>
                  <a:ext uri="{0D108BD9-81ED-4DB2-BD59-A6C34878D82A}">
                    <a16:rowId xmlns:a16="http://schemas.microsoft.com/office/drawing/2014/main" val="3838799122"/>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294" y="3809217"/>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925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3">
            <a:alphaModFix/>
            <a:duotone>
              <a:prstClr val="black"/>
              <a:srgbClr val="0E7C30">
                <a:tint val="45000"/>
                <a:satMod val="400000"/>
              </a:srgbClr>
            </a:duotone>
            <a:extLst>
              <a:ext uri="{BEBA8EAE-BF5A-486C-A8C5-ECC9F3942E4B}">
                <a14:imgProps xmlns:a14="http://schemas.microsoft.com/office/drawing/2010/main">
                  <a14:imgLayer r:embed="rId4">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043900273"/>
              </p:ext>
            </p:extLst>
          </p:nvPr>
        </p:nvGraphicFramePr>
        <p:xfrm>
          <a:off x="1126836" y="76318"/>
          <a:ext cx="10501746" cy="646176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14684">
                  <a:extLst>
                    <a:ext uri="{9D8B030D-6E8A-4147-A177-3AD203B41FA5}">
                      <a16:colId xmlns:a16="http://schemas.microsoft.com/office/drawing/2014/main" val="3943527444"/>
                    </a:ext>
                  </a:extLst>
                </a:gridCol>
                <a:gridCol w="8687062">
                  <a:extLst>
                    <a:ext uri="{9D8B030D-6E8A-4147-A177-3AD203B41FA5}">
                      <a16:colId xmlns:a16="http://schemas.microsoft.com/office/drawing/2014/main" val="63338495"/>
                    </a:ext>
                  </a:extLst>
                </a:gridCol>
              </a:tblGrid>
              <a:tr h="6187096">
                <a:tc>
                  <a:txBody>
                    <a:bodyPr/>
                    <a:lstStyle/>
                    <a:p>
                      <a:r>
                        <a:rPr lang="en-US" sz="1600" b="0" kern="1200" dirty="0">
                          <a:solidFill>
                            <a:schemeClr val="bg1"/>
                          </a:solidFill>
                          <a:effectLst/>
                          <a:latin typeface="+mn-lt"/>
                          <a:ea typeface="+mn-ea"/>
                          <a:cs typeface="+mn-cs"/>
                        </a:rPr>
                        <a:t>1)  What kinds of Special Educational Needs does </a:t>
                      </a:r>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make provision for?</a:t>
                      </a:r>
                      <a:endParaRPr lang="en-GB" sz="1600" b="0" kern="1200" dirty="0">
                        <a:solidFill>
                          <a:schemeClr val="bg1"/>
                        </a:solidFill>
                        <a:effectLst/>
                        <a:latin typeface="+mn-lt"/>
                        <a:ea typeface="+mn-ea"/>
                        <a:cs typeface="+mn-cs"/>
                      </a:endParaRPr>
                    </a:p>
                    <a:p>
                      <a:br>
                        <a:rPr lang="en-US" sz="1800" b="1" kern="1200" dirty="0">
                          <a:solidFill>
                            <a:schemeClr val="lt1"/>
                          </a:solidFill>
                          <a:effectLst/>
                          <a:latin typeface="+mn-lt"/>
                          <a:ea typeface="+mn-ea"/>
                          <a:cs typeface="+mn-cs"/>
                        </a:rPr>
                      </a:br>
                      <a:endParaRPr lang="en-GB" dirty="0"/>
                    </a:p>
                  </a:txBody>
                  <a:tcPr>
                    <a:solidFill>
                      <a:srgbClr val="008000"/>
                    </a:solidFill>
                  </a:tcPr>
                </a:tc>
                <a:tc>
                  <a:txBody>
                    <a:bodyPr/>
                    <a:lstStyle/>
                    <a:p>
                      <a:endParaRPr lang="en-US" sz="1600" b="1" kern="1200" dirty="0">
                        <a:solidFill>
                          <a:schemeClr val="tx1"/>
                        </a:solidFill>
                        <a:effectLst/>
                        <a:latin typeface="+mn-lt"/>
                        <a:ea typeface="+mn-ea"/>
                        <a:cs typeface="+mn-cs"/>
                      </a:endParaRPr>
                    </a:p>
                    <a:p>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is a large mainstream secondary school with 1703 </a:t>
                      </a:r>
                      <a:r>
                        <a:rPr lang="en-US" sz="1600" b="0" kern="1200" dirty="0" err="1">
                          <a:solidFill>
                            <a:schemeClr val="bg1"/>
                          </a:solidFill>
                          <a:effectLst/>
                          <a:latin typeface="+mn-lt"/>
                          <a:ea typeface="+mn-ea"/>
                          <a:cs typeface="+mn-cs"/>
                        </a:rPr>
                        <a:t>students.The</a:t>
                      </a:r>
                      <a:r>
                        <a:rPr lang="en-US" sz="1600" b="0" kern="1200" dirty="0">
                          <a:solidFill>
                            <a:schemeClr val="bg1"/>
                          </a:solidFill>
                          <a:effectLst/>
                          <a:latin typeface="+mn-lt"/>
                          <a:ea typeface="+mn-ea"/>
                          <a:cs typeface="+mn-cs"/>
                        </a:rPr>
                        <a:t> proportion of disabled pupils and those with Education Health Care Plans (previously known as statements of educational needs) is above the national average. The proportion of students with SEND is slightly above the national average.</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 </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At </a:t>
                      </a:r>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we make provision for children with SEND within each of the four categories identified in the</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2015 SEN Code of Practice:</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 </a:t>
                      </a:r>
                      <a:endParaRPr lang="en-GB" sz="1600" b="0" kern="1200" dirty="0">
                        <a:solidFill>
                          <a:schemeClr val="bg1"/>
                        </a:solidFill>
                        <a:effectLst/>
                        <a:latin typeface="+mn-lt"/>
                        <a:ea typeface="+mn-ea"/>
                        <a:cs typeface="+mn-cs"/>
                      </a:endParaRPr>
                    </a:p>
                    <a:p>
                      <a:r>
                        <a:rPr lang="en-US" sz="1600" b="0" u="heavy" kern="1200" dirty="0">
                          <a:solidFill>
                            <a:schemeClr val="bg1"/>
                          </a:solidFill>
                          <a:effectLst/>
                          <a:latin typeface="+mn-lt"/>
                          <a:ea typeface="+mn-ea"/>
                          <a:cs typeface="+mn-cs"/>
                        </a:rPr>
                        <a:t>Communication and Interaction</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Student Services is an area of our school which provides support for all students and more specialist support for our students with additional needs. </a:t>
                      </a:r>
                    </a:p>
                    <a:p>
                      <a:r>
                        <a:rPr lang="en-US" sz="1600" b="0" kern="1200" dirty="0">
                          <a:solidFill>
                            <a:schemeClr val="bg1"/>
                          </a:solidFill>
                          <a:effectLst/>
                          <a:latin typeface="+mn-lt"/>
                          <a:ea typeface="+mn-ea"/>
                          <a:cs typeface="+mn-cs"/>
                        </a:rPr>
                        <a:t>We have Learning Support Assistants trained to offer social and communication skills as well as emotional/</a:t>
                      </a:r>
                      <a:r>
                        <a:rPr lang="en-US" sz="1600" b="0" kern="1200" dirty="0" err="1">
                          <a:solidFill>
                            <a:schemeClr val="bg1"/>
                          </a:solidFill>
                          <a:effectLst/>
                          <a:latin typeface="+mn-lt"/>
                          <a:ea typeface="+mn-ea"/>
                          <a:cs typeface="+mn-cs"/>
                        </a:rPr>
                        <a:t>behavioural</a:t>
                      </a:r>
                      <a:r>
                        <a:rPr lang="en-US" sz="1600" b="0" kern="1200" dirty="0">
                          <a:solidFill>
                            <a:schemeClr val="bg1"/>
                          </a:solidFill>
                          <a:effectLst/>
                          <a:latin typeface="+mn-lt"/>
                          <a:ea typeface="+mn-ea"/>
                          <a:cs typeface="+mn-cs"/>
                        </a:rPr>
                        <a:t> support. The key focus here, is on students who find it difficult to understand what others are saying or have difficulties with fluency or forming sounds, words or sentences. We have an extensive range of resources which are used both within Student Services and across school, to support young people with their speech and language development. We also work closely with experienced Speech and Language Therapists.</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 We also make provision for young people with social communication difficulties. These students may have difficulties with communication, social interaction or imagination and find it harder to make sense of the world. We use guidance from Cheshire West and Chester SEND Advisory Team to implement effective strategies to enable students to succeed within our classrooms.</a:t>
                      </a:r>
                      <a:endParaRPr lang="en-GB" sz="1600" b="0" kern="1200" dirty="0">
                        <a:solidFill>
                          <a:schemeClr val="bg1"/>
                        </a:solidFill>
                        <a:effectLst/>
                        <a:latin typeface="+mn-lt"/>
                        <a:ea typeface="+mn-ea"/>
                        <a:cs typeface="+mn-cs"/>
                      </a:endParaRPr>
                    </a:p>
                    <a:p>
                      <a:endParaRPr lang="en-GB" dirty="0"/>
                    </a:p>
                  </a:txBody>
                  <a:tcPr>
                    <a:solidFill>
                      <a:srgbClr val="008000"/>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889" y="4233670"/>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357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F6F1F"/>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44879219"/>
              </p:ext>
            </p:extLst>
          </p:nvPr>
        </p:nvGraphicFramePr>
        <p:xfrm>
          <a:off x="956710" y="567800"/>
          <a:ext cx="10727290" cy="5722400"/>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53657">
                  <a:extLst>
                    <a:ext uri="{9D8B030D-6E8A-4147-A177-3AD203B41FA5}">
                      <a16:colId xmlns:a16="http://schemas.microsoft.com/office/drawing/2014/main" val="3943527444"/>
                    </a:ext>
                  </a:extLst>
                </a:gridCol>
                <a:gridCol w="8873633">
                  <a:extLst>
                    <a:ext uri="{9D8B030D-6E8A-4147-A177-3AD203B41FA5}">
                      <a16:colId xmlns:a16="http://schemas.microsoft.com/office/drawing/2014/main" val="63338495"/>
                    </a:ext>
                  </a:extLst>
                </a:gridCol>
              </a:tblGrid>
              <a:tr h="5722400">
                <a:tc>
                  <a:txBody>
                    <a:bodyPr/>
                    <a:lstStyle/>
                    <a:p>
                      <a:r>
                        <a:rPr lang="en-US" sz="1600" b="0" kern="1200" dirty="0">
                          <a:solidFill>
                            <a:schemeClr val="bg1"/>
                          </a:solidFill>
                          <a:effectLst/>
                          <a:latin typeface="+mn-lt"/>
                          <a:ea typeface="+mn-ea"/>
                          <a:cs typeface="+mn-cs"/>
                        </a:rPr>
                        <a:t>1)  What kinds of Special Educational Needs does </a:t>
                      </a:r>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make provision for?</a:t>
                      </a:r>
                      <a:endParaRPr lang="en-GB" sz="1600" b="0" kern="1200" dirty="0">
                        <a:solidFill>
                          <a:schemeClr val="bg1"/>
                        </a:solidFill>
                        <a:effectLst/>
                        <a:latin typeface="+mn-lt"/>
                        <a:ea typeface="+mn-ea"/>
                        <a:cs typeface="+mn-cs"/>
                      </a:endParaRPr>
                    </a:p>
                    <a:p>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endParaRPr lang="en-US" sz="1600" b="1" u="heavy" kern="1200" dirty="0">
                        <a:solidFill>
                          <a:schemeClr val="tx1"/>
                        </a:solidFill>
                        <a:effectLst/>
                        <a:latin typeface="+mn-lt"/>
                        <a:ea typeface="+mn-ea"/>
                        <a:cs typeface="+mn-cs"/>
                      </a:endParaRPr>
                    </a:p>
                    <a:p>
                      <a:endParaRPr lang="en-US" sz="1600" b="1" u="heavy" kern="1200" dirty="0">
                        <a:solidFill>
                          <a:schemeClr val="bg1"/>
                        </a:solidFill>
                        <a:effectLst/>
                        <a:latin typeface="+mn-lt"/>
                        <a:ea typeface="+mn-ea"/>
                        <a:cs typeface="+mn-cs"/>
                      </a:endParaRPr>
                    </a:p>
                    <a:p>
                      <a:endParaRPr lang="en-US" sz="1600" b="1" u="heavy" kern="1200" dirty="0">
                        <a:solidFill>
                          <a:schemeClr val="bg1"/>
                        </a:solidFill>
                        <a:effectLst/>
                        <a:latin typeface="+mn-lt"/>
                        <a:ea typeface="+mn-ea"/>
                        <a:cs typeface="+mn-cs"/>
                      </a:endParaRPr>
                    </a:p>
                    <a:p>
                      <a:r>
                        <a:rPr lang="en-US" sz="1600" b="0" u="heavy" kern="1200" dirty="0">
                          <a:solidFill>
                            <a:schemeClr val="bg1"/>
                          </a:solidFill>
                          <a:effectLst/>
                          <a:latin typeface="+mn-lt"/>
                          <a:ea typeface="+mn-ea"/>
                          <a:cs typeface="+mn-cs"/>
                        </a:rPr>
                        <a:t>Cognition and Learning</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At </a:t>
                      </a:r>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we are experienced at supporting children with cognition and learning difficulties through high quality teaching and effective differentiation. This includes children with Specific Learning Difficulties such as dyslexia (specific difficulties with reading or spelling), dyscalculia (specific difficulties with </a:t>
                      </a:r>
                      <a:r>
                        <a:rPr lang="en-US" sz="1600" b="0" kern="1200" dirty="0" err="1">
                          <a:solidFill>
                            <a:schemeClr val="bg1"/>
                          </a:solidFill>
                          <a:effectLst/>
                          <a:latin typeface="+mn-lt"/>
                          <a:ea typeface="+mn-ea"/>
                          <a:cs typeface="+mn-cs"/>
                        </a:rPr>
                        <a:t>Maths</a:t>
                      </a:r>
                      <a:r>
                        <a:rPr lang="en-US" sz="1600" b="0" kern="1200" dirty="0">
                          <a:solidFill>
                            <a:schemeClr val="bg1"/>
                          </a:solidFill>
                          <a:effectLst/>
                          <a:latin typeface="+mn-lt"/>
                          <a:ea typeface="+mn-ea"/>
                          <a:cs typeface="+mn-cs"/>
                        </a:rPr>
                        <a:t>) or dyspraxia (specific difficulties with coordination). We also support children with moderate learning difficulties and children with profound and multiple learning difficulties.  Methods of  support include ‘breaking down’ activities into smaller, achievable chunks; providing appropriate resources (including the use of technology) and/or provision of multisensory activities and, if appropriate, providing additional adult support. We also run a number of interventions including MSL multi-sensory learning, </a:t>
                      </a:r>
                      <a:r>
                        <a:rPr lang="en-US" sz="1600" b="0" kern="1200" dirty="0" err="1">
                          <a:solidFill>
                            <a:schemeClr val="bg1"/>
                          </a:solidFill>
                          <a:effectLst/>
                          <a:latin typeface="+mn-lt"/>
                          <a:ea typeface="+mn-ea"/>
                          <a:cs typeface="+mn-cs"/>
                        </a:rPr>
                        <a:t>Acceleread</a:t>
                      </a:r>
                      <a:r>
                        <a:rPr lang="en-US" sz="1600" b="0" kern="1200" dirty="0">
                          <a:solidFill>
                            <a:schemeClr val="bg1"/>
                          </a:solidFill>
                          <a:effectLst/>
                          <a:latin typeface="+mn-lt"/>
                          <a:ea typeface="+mn-ea"/>
                          <a:cs typeface="+mn-cs"/>
                        </a:rPr>
                        <a:t>/</a:t>
                      </a:r>
                      <a:r>
                        <a:rPr lang="en-US" sz="1600" b="0" kern="1200" dirty="0" err="1">
                          <a:solidFill>
                            <a:schemeClr val="bg1"/>
                          </a:solidFill>
                          <a:effectLst/>
                          <a:latin typeface="+mn-lt"/>
                          <a:ea typeface="+mn-ea"/>
                          <a:cs typeface="+mn-cs"/>
                        </a:rPr>
                        <a:t>Accelerwrite</a:t>
                      </a:r>
                      <a:r>
                        <a:rPr lang="en-US" sz="1600" b="0" kern="1200" dirty="0">
                          <a:solidFill>
                            <a:schemeClr val="bg1"/>
                          </a:solidFill>
                          <a:effectLst/>
                          <a:latin typeface="+mn-lt"/>
                          <a:ea typeface="+mn-ea"/>
                          <a:cs typeface="+mn-cs"/>
                        </a:rPr>
                        <a:t>, Basic Skills sessions, Literacy builder, Spell Zone and Accelerated Reader in Years 7, 8 and 9.</a:t>
                      </a:r>
                      <a:endParaRPr lang="en-GB" sz="1600" b="0" kern="1200" dirty="0">
                        <a:solidFill>
                          <a:schemeClr val="bg1"/>
                        </a:solidFill>
                        <a:effectLst/>
                        <a:latin typeface="+mn-lt"/>
                        <a:ea typeface="+mn-ea"/>
                        <a:cs typeface="+mn-cs"/>
                      </a:endParaRPr>
                    </a:p>
                    <a:p>
                      <a:r>
                        <a:rPr lang="en-US" sz="1600" b="1" kern="1200" dirty="0">
                          <a:solidFill>
                            <a:schemeClr val="tx1"/>
                          </a:solidFill>
                          <a:effectLst/>
                          <a:latin typeface="+mn-lt"/>
                          <a:ea typeface="+mn-ea"/>
                          <a:cs typeface="+mn-cs"/>
                        </a:rPr>
                        <a:t> </a:t>
                      </a:r>
                      <a:endParaRPr lang="en-GB" sz="1600" b="1" kern="1200" dirty="0">
                        <a:solidFill>
                          <a:schemeClr val="tx1"/>
                        </a:solidFill>
                        <a:effectLst/>
                        <a:latin typeface="+mn-lt"/>
                        <a:ea typeface="+mn-ea"/>
                        <a:cs typeface="+mn-cs"/>
                      </a:endParaRPr>
                    </a:p>
                    <a:p>
                      <a:endParaRPr lang="en-GB" dirty="0"/>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99" y="4199430"/>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00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69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1792467602"/>
              </p:ext>
            </p:extLst>
          </p:nvPr>
        </p:nvGraphicFramePr>
        <p:xfrm>
          <a:off x="824345" y="295563"/>
          <a:ext cx="10897755" cy="6094845"/>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83113">
                  <a:extLst>
                    <a:ext uri="{9D8B030D-6E8A-4147-A177-3AD203B41FA5}">
                      <a16:colId xmlns:a16="http://schemas.microsoft.com/office/drawing/2014/main" val="3943527444"/>
                    </a:ext>
                  </a:extLst>
                </a:gridCol>
                <a:gridCol w="9014642">
                  <a:extLst>
                    <a:ext uri="{9D8B030D-6E8A-4147-A177-3AD203B41FA5}">
                      <a16:colId xmlns:a16="http://schemas.microsoft.com/office/drawing/2014/main" val="63338495"/>
                    </a:ext>
                  </a:extLst>
                </a:gridCol>
              </a:tblGrid>
              <a:tr h="6094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bg1"/>
                          </a:solidFill>
                          <a:effectLst/>
                          <a:latin typeface="+mn-lt"/>
                          <a:ea typeface="+mn-ea"/>
                          <a:cs typeface="+mn-cs"/>
                        </a:rPr>
                        <a:t>1)  What kinds of Special Educational Needs does </a:t>
                      </a:r>
                      <a:r>
                        <a:rPr lang="en-US" sz="1600" b="0" kern="1200" dirty="0" err="1">
                          <a:solidFill>
                            <a:schemeClr val="bg1"/>
                          </a:solidFill>
                          <a:effectLst/>
                          <a:latin typeface="+mn-lt"/>
                          <a:ea typeface="+mn-ea"/>
                          <a:cs typeface="+mn-cs"/>
                        </a:rPr>
                        <a:t>Neston</a:t>
                      </a:r>
                      <a:r>
                        <a:rPr lang="en-US" sz="1600" b="0" kern="1200" dirty="0">
                          <a:solidFill>
                            <a:schemeClr val="bg1"/>
                          </a:solidFill>
                          <a:effectLst/>
                          <a:latin typeface="+mn-lt"/>
                          <a:ea typeface="+mn-ea"/>
                          <a:cs typeface="+mn-cs"/>
                        </a:rPr>
                        <a:t> High School make provision for?</a:t>
                      </a:r>
                      <a:endParaRPr lang="en-GB" sz="1600" b="0" kern="1200" dirty="0">
                        <a:solidFill>
                          <a:schemeClr val="bg1"/>
                        </a:solidFill>
                        <a:effectLst/>
                        <a:latin typeface="+mn-lt"/>
                        <a:ea typeface="+mn-ea"/>
                        <a:cs typeface="+mn-cs"/>
                      </a:endParaRPr>
                    </a:p>
                    <a:p>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endParaRPr lang="en-GB" sz="1600" b="1" kern="1200" dirty="0">
                        <a:solidFill>
                          <a:schemeClr val="tx1"/>
                        </a:solidFill>
                        <a:effectLst/>
                        <a:latin typeface="+mn-lt"/>
                        <a:ea typeface="+mn-ea"/>
                        <a:cs typeface="+mn-cs"/>
                      </a:endParaRPr>
                    </a:p>
                    <a:p>
                      <a:endParaRPr lang="en-US" sz="1600" b="1" u="heavy" kern="1200" dirty="0">
                        <a:solidFill>
                          <a:schemeClr val="bg1"/>
                        </a:solidFill>
                        <a:effectLst/>
                        <a:latin typeface="+mn-lt"/>
                        <a:ea typeface="+mn-ea"/>
                        <a:cs typeface="+mn-cs"/>
                      </a:endParaRPr>
                    </a:p>
                    <a:p>
                      <a:endParaRPr lang="en-US" sz="1600" b="1" u="heavy" kern="1200" dirty="0">
                        <a:solidFill>
                          <a:schemeClr val="bg1"/>
                        </a:solidFill>
                        <a:effectLst/>
                        <a:latin typeface="+mn-lt"/>
                        <a:ea typeface="+mn-ea"/>
                        <a:cs typeface="+mn-cs"/>
                      </a:endParaRPr>
                    </a:p>
                    <a:p>
                      <a:r>
                        <a:rPr lang="en-US" sz="1600" b="0" u="heavy" kern="1200" dirty="0">
                          <a:solidFill>
                            <a:schemeClr val="bg1"/>
                          </a:solidFill>
                          <a:effectLst/>
                          <a:latin typeface="+mn-lt"/>
                          <a:ea typeface="+mn-ea"/>
                          <a:cs typeface="+mn-cs"/>
                        </a:rPr>
                        <a:t>Social, Mental and Emotional Health</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For some young people, difficulties in their social and emotional development can mean they require additional or different provision. We support these students through our Emotional Literacy Support Sessions, student mentoring and social skills groups (see Section 6). We involve outside agencies such as CAMHS (Child and Adolescent Mental Health Service) to advise on the most appropriate approach. There are Pastoral Learning Mentors and Learning Support Assistants trained in ELSA (Emotional Literacy Support Assistants) and this </a:t>
                      </a:r>
                      <a:r>
                        <a:rPr lang="en-US" sz="1600" b="0" kern="1200" dirty="0" err="1">
                          <a:solidFill>
                            <a:schemeClr val="bg1"/>
                          </a:solidFill>
                          <a:effectLst/>
                          <a:latin typeface="+mn-lt"/>
                          <a:ea typeface="+mn-ea"/>
                          <a:cs typeface="+mn-cs"/>
                        </a:rPr>
                        <a:t>programme</a:t>
                      </a:r>
                      <a:r>
                        <a:rPr lang="en-US" sz="1600" b="0" kern="1200" dirty="0">
                          <a:solidFill>
                            <a:schemeClr val="bg1"/>
                          </a:solidFill>
                          <a:effectLst/>
                          <a:latin typeface="+mn-lt"/>
                          <a:ea typeface="+mn-ea"/>
                          <a:cs typeface="+mn-cs"/>
                        </a:rPr>
                        <a:t> is run in conjunction with the Educational Psychology Service.</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 </a:t>
                      </a:r>
                      <a:endParaRPr lang="en-GB" sz="1600" b="0" kern="1200" dirty="0">
                        <a:solidFill>
                          <a:schemeClr val="bg1"/>
                        </a:solidFill>
                        <a:effectLst/>
                        <a:latin typeface="+mn-lt"/>
                        <a:ea typeface="+mn-ea"/>
                        <a:cs typeface="+mn-cs"/>
                      </a:endParaRPr>
                    </a:p>
                    <a:p>
                      <a:r>
                        <a:rPr lang="en-US" sz="1600" b="0" u="heavy" kern="1200" dirty="0">
                          <a:solidFill>
                            <a:schemeClr val="bg1"/>
                          </a:solidFill>
                          <a:effectLst/>
                          <a:latin typeface="+mn-lt"/>
                          <a:ea typeface="+mn-ea"/>
                          <a:cs typeface="+mn-cs"/>
                        </a:rPr>
                        <a:t>Sensory and/or Physical </a:t>
                      </a:r>
                      <a:endParaRPr lang="en-GB" sz="1600" b="0" kern="1200" dirty="0">
                        <a:solidFill>
                          <a:schemeClr val="bg1"/>
                        </a:solidFill>
                        <a:effectLst/>
                        <a:latin typeface="+mn-lt"/>
                        <a:ea typeface="+mn-ea"/>
                        <a:cs typeface="+mn-cs"/>
                      </a:endParaRPr>
                    </a:p>
                    <a:p>
                      <a:r>
                        <a:rPr lang="en-US" sz="1600" b="0" kern="1200" dirty="0">
                          <a:solidFill>
                            <a:schemeClr val="bg1"/>
                          </a:solidFill>
                          <a:effectLst/>
                          <a:latin typeface="+mn-lt"/>
                          <a:ea typeface="+mn-ea"/>
                          <a:cs typeface="+mn-cs"/>
                        </a:rPr>
                        <a:t>We work closely with outside agencies to provide support for young people in our school who have sensory or physical difficulties.  Collaboratively, we provide and implement necessary resources such as </a:t>
                      </a:r>
                      <a:r>
                        <a:rPr lang="en-US" sz="1600" b="0" kern="1200" dirty="0" err="1">
                          <a:solidFill>
                            <a:schemeClr val="bg1"/>
                          </a:solidFill>
                          <a:effectLst/>
                          <a:latin typeface="+mn-lt"/>
                          <a:ea typeface="+mn-ea"/>
                          <a:cs typeface="+mn-cs"/>
                        </a:rPr>
                        <a:t>RadioAids</a:t>
                      </a:r>
                      <a:r>
                        <a:rPr lang="en-US" sz="1600" b="0" kern="1200" dirty="0">
                          <a:solidFill>
                            <a:schemeClr val="bg1"/>
                          </a:solidFill>
                          <a:effectLst/>
                          <a:latin typeface="+mn-lt"/>
                          <a:ea typeface="+mn-ea"/>
                          <a:cs typeface="+mn-cs"/>
                        </a:rPr>
                        <a:t> or </a:t>
                      </a:r>
                      <a:r>
                        <a:rPr lang="en-US" sz="1600" b="0" kern="1200" dirty="0" err="1">
                          <a:solidFill>
                            <a:schemeClr val="bg1"/>
                          </a:solidFill>
                          <a:effectLst/>
                          <a:latin typeface="+mn-lt"/>
                          <a:ea typeface="+mn-ea"/>
                          <a:cs typeface="+mn-cs"/>
                        </a:rPr>
                        <a:t>Soundfields</a:t>
                      </a:r>
                      <a:r>
                        <a:rPr lang="en-US" sz="1600" b="0" kern="1200" dirty="0">
                          <a:solidFill>
                            <a:schemeClr val="bg1"/>
                          </a:solidFill>
                          <a:effectLst/>
                          <a:latin typeface="+mn-lt"/>
                          <a:ea typeface="+mn-ea"/>
                          <a:cs typeface="+mn-cs"/>
                        </a:rPr>
                        <a:t> for children with Hearing impairments or standing frames for children with physical difficulties. Where necessary, we make adaptations to the curriculum or environment in order to make lessons and learning opportunities accessible to them. We hold regular meetings with these agencies and parents to review the equipment and approaches that are in place.</a:t>
                      </a:r>
                      <a:endParaRPr lang="en-GB" sz="1600" b="0" dirty="0">
                        <a:solidFill>
                          <a:schemeClr val="bg1"/>
                        </a:solidFill>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91" y="4221592"/>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279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F6F1F">
            <a:alpha val="69000"/>
          </a:srgb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2431982328"/>
              </p:ext>
            </p:extLst>
          </p:nvPr>
        </p:nvGraphicFramePr>
        <p:xfrm>
          <a:off x="766618" y="346945"/>
          <a:ext cx="10897754" cy="5986145"/>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83113">
                  <a:extLst>
                    <a:ext uri="{9D8B030D-6E8A-4147-A177-3AD203B41FA5}">
                      <a16:colId xmlns:a16="http://schemas.microsoft.com/office/drawing/2014/main" val="3943527444"/>
                    </a:ext>
                  </a:extLst>
                </a:gridCol>
                <a:gridCol w="9014641">
                  <a:extLst>
                    <a:ext uri="{9D8B030D-6E8A-4147-A177-3AD203B41FA5}">
                      <a16:colId xmlns:a16="http://schemas.microsoft.com/office/drawing/2014/main" val="63338495"/>
                    </a:ext>
                  </a:extLst>
                </a:gridCol>
              </a:tblGrid>
              <a:tr h="5952256">
                <a:tc>
                  <a:txBody>
                    <a:bodyPr/>
                    <a:lstStyle/>
                    <a:p>
                      <a:r>
                        <a:rPr lang="en-US" sz="1600" b="0" kern="1200" dirty="0">
                          <a:solidFill>
                            <a:schemeClr val="lt1"/>
                          </a:solidFill>
                          <a:effectLst/>
                          <a:latin typeface="+mn-lt"/>
                          <a:ea typeface="+mn-ea"/>
                          <a:cs typeface="+mn-cs"/>
                        </a:rPr>
                        <a:t>2)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identify and assess my child’s Special Educational Needs?</a:t>
                      </a:r>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pPr marL="63500" marR="149225" algn="just">
                        <a:lnSpc>
                          <a:spcPts val="1250"/>
                        </a:lnSpc>
                        <a:spcAft>
                          <a:spcPts val="1000"/>
                        </a:spcAft>
                      </a:pPr>
                      <a:endParaRPr lang="en-US" sz="1600" spc="-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endParaRPr lang="en-US" sz="1600" u="sng" spc="-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r>
                        <a:rPr lang="en-US" sz="1600" b="0" u="sng" spc="-5" dirty="0">
                          <a:effectLst/>
                          <a:latin typeface="+mn-lt"/>
                          <a:ea typeface="Arial" panose="020B0604020202020204" pitchFamily="34" charset="0"/>
                          <a:cs typeface="Times New Roman" panose="02020603050405020304" pitchFamily="18" charset="0"/>
                        </a:rPr>
                        <a:t>Attainment and Progress</a:t>
                      </a:r>
                    </a:p>
                    <a:p>
                      <a:pPr marL="63500" marR="149225" algn="just">
                        <a:lnSpc>
                          <a:spcPts val="1250"/>
                        </a:lnSpc>
                        <a:spcAft>
                          <a:spcPts val="1000"/>
                        </a:spcAft>
                      </a:pPr>
                      <a:r>
                        <a:rPr lang="en-US" sz="1600" b="0" u="none" spc="-5" dirty="0">
                          <a:effectLst/>
                          <a:latin typeface="+mn-lt"/>
                          <a:ea typeface="Arial" panose="020B0604020202020204" pitchFamily="34" charset="0"/>
                          <a:cs typeface="Times New Roman" panose="02020603050405020304" pitchFamily="18" charset="0"/>
                        </a:rPr>
                        <a:t>At </a:t>
                      </a:r>
                      <a:r>
                        <a:rPr lang="en-US" sz="1600" b="0" u="none" spc="-5" dirty="0" err="1">
                          <a:effectLst/>
                          <a:latin typeface="+mn-lt"/>
                          <a:ea typeface="Arial" panose="020B0604020202020204" pitchFamily="34" charset="0"/>
                          <a:cs typeface="Times New Roman" panose="02020603050405020304" pitchFamily="18" charset="0"/>
                        </a:rPr>
                        <a:t>Neston</a:t>
                      </a:r>
                      <a:r>
                        <a:rPr lang="en-US" sz="1600" b="0" u="none" spc="-5" dirty="0">
                          <a:effectLst/>
                          <a:latin typeface="+mn-lt"/>
                          <a:ea typeface="Arial" panose="020B0604020202020204" pitchFamily="34" charset="0"/>
                          <a:cs typeface="Times New Roman" panose="02020603050405020304" pitchFamily="18" charset="0"/>
                        </a:rPr>
                        <a:t> High School, the attainment and progress of all students is carefully tracked </a:t>
                      </a:r>
                    </a:p>
                    <a:p>
                      <a:pPr marL="63500" marR="149225" algn="just">
                        <a:lnSpc>
                          <a:spcPts val="1250"/>
                        </a:lnSpc>
                        <a:spcAft>
                          <a:spcPts val="1000"/>
                        </a:spcAft>
                      </a:pPr>
                      <a:r>
                        <a:rPr lang="en-US" sz="1600" b="0" spc="-5" dirty="0">
                          <a:effectLst/>
                          <a:latin typeface="+mn-lt"/>
                          <a:ea typeface="Arial" panose="020B0604020202020204" pitchFamily="34" charset="0"/>
                          <a:cs typeface="Times New Roman" panose="02020603050405020304" pitchFamily="18" charset="0"/>
                        </a:rPr>
                        <a:t>and m</a:t>
                      </a:r>
                      <a:r>
                        <a:rPr lang="en-US" sz="1600" b="0"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ni</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ed</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hro</a:t>
                      </a:r>
                      <a:r>
                        <a:rPr lang="en-US" sz="1600" b="0" spc="-15" dirty="0">
                          <a:effectLst/>
                          <a:latin typeface="+mn-lt"/>
                          <a:ea typeface="Arial" panose="020B0604020202020204" pitchFamily="34" charset="0"/>
                          <a:cs typeface="Times New Roman" panose="02020603050405020304" pitchFamily="18" charset="0"/>
                        </a:rPr>
                        <a:t>u</a:t>
                      </a:r>
                      <a:r>
                        <a:rPr lang="en-US" sz="1600" b="0" spc="10" dirty="0">
                          <a:effectLst/>
                          <a:latin typeface="+mn-lt"/>
                          <a:ea typeface="Arial" panose="020B0604020202020204" pitchFamily="34" charset="0"/>
                          <a:cs typeface="Times New Roman" panose="02020603050405020304" pitchFamily="18" charset="0"/>
                        </a:rPr>
                        <a:t>g</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o</a:t>
                      </a:r>
                      <a:r>
                        <a:rPr lang="en-US" sz="1600" b="0" spc="-15"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a:t>
                      </a:r>
                      <a:r>
                        <a:rPr lang="en-GB" sz="1600" b="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sch</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ol </a:t>
                      </a:r>
                      <a:r>
                        <a:rPr lang="en-US" sz="1600" b="0" spc="-10" dirty="0">
                          <a:effectLst/>
                          <a:latin typeface="+mn-lt"/>
                          <a:ea typeface="Arial" panose="020B0604020202020204" pitchFamily="34" charset="0"/>
                          <a:cs typeface="Times New Roman" panose="02020603050405020304" pitchFamily="18" charset="0"/>
                        </a:rPr>
                        <a:t>y</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 O</a:t>
                      </a:r>
                      <a:r>
                        <a:rPr lang="en-US" sz="1600" b="0" dirty="0">
                          <a:effectLst/>
                          <a:latin typeface="+mn-lt"/>
                          <a:ea typeface="Arial" panose="020B0604020202020204" pitchFamily="34" charset="0"/>
                          <a:cs typeface="Times New Roman" panose="02020603050405020304" pitchFamily="18" charset="0"/>
                        </a:rPr>
                        <a:t>n</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 lesson by lesson</a:t>
                      </a:r>
                      <a:r>
                        <a:rPr lang="en-US" sz="1600" b="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ch</a:t>
                      </a:r>
                      <a:r>
                        <a:rPr lang="en-US" sz="1600" b="0" spc="-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are </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ting</a:t>
                      </a:r>
                      <a:r>
                        <a:rPr lang="en-US" sz="1600" b="0" spc="-10" dirty="0">
                          <a:effectLst/>
                          <a:latin typeface="+mn-lt"/>
                          <a:ea typeface="Arial" panose="020B0604020202020204" pitchFamily="34" charset="0"/>
                          <a:cs typeface="Times New Roman" panose="02020603050405020304" pitchFamily="18" charset="0"/>
                        </a:rPr>
                        <a:t> </a:t>
                      </a:r>
                    </a:p>
                    <a:p>
                      <a:pPr marL="63500" marR="149225" algn="just">
                        <a:lnSpc>
                          <a:spcPts val="1250"/>
                        </a:lnSpc>
                        <a:spcAft>
                          <a:spcPts val="1000"/>
                        </a:spcAft>
                      </a:pP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co</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di</a:t>
                      </a:r>
                      <a:r>
                        <a:rPr lang="en-US" sz="1600" b="0" spc="-10" dirty="0">
                          <a:effectLst/>
                          <a:latin typeface="+mn-lt"/>
                          <a:ea typeface="Arial" panose="020B0604020202020204" pitchFamily="34" charset="0"/>
                          <a:cs typeface="Times New Roman" panose="02020603050405020304" pitchFamily="18" charset="0"/>
                        </a:rPr>
                        <a:t>v</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al s</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m</a:t>
                      </a:r>
                      <a:r>
                        <a:rPr lang="en-US" sz="1600" b="0" spc="-15"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k</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g e</a:t>
                      </a:r>
                      <a:r>
                        <a:rPr lang="en-US" sz="1600" b="0" spc="-15" dirty="0">
                          <a:effectLst/>
                          <a:latin typeface="+mn-lt"/>
                          <a:ea typeface="Arial" panose="020B0604020202020204" pitchFamily="34" charset="0"/>
                          <a:cs typeface="Times New Roman" panose="02020603050405020304" pitchFamily="18" charset="0"/>
                        </a:rPr>
                        <a:t>x</a:t>
                      </a:r>
                      <a:r>
                        <a:rPr lang="en-US" sz="1600" b="0" dirty="0">
                          <a:effectLst/>
                          <a:latin typeface="+mn-lt"/>
                          <a:ea typeface="Arial" panose="020B0604020202020204" pitchFamily="34" charset="0"/>
                          <a:cs typeface="Times New Roman" panose="02020603050405020304" pitchFamily="18" charset="0"/>
                        </a:rPr>
                        <a:t>p</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c</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ed</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pr</a:t>
                      </a:r>
                      <a:r>
                        <a:rPr lang="en-US" sz="1600" b="0" spc="-10"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gress</a:t>
                      </a:r>
                      <a:r>
                        <a:rPr lang="en-US" sz="1600" b="0" spc="5" dirty="0">
                          <a:effectLst/>
                          <a:latin typeface="+mn-lt"/>
                          <a:ea typeface="Arial" panose="020B0604020202020204" pitchFamily="34" charset="0"/>
                          <a:cs typeface="Times New Roman" panose="02020603050405020304" pitchFamily="18" charset="0"/>
                        </a:rPr>
                        <a:t> </a:t>
                      </a:r>
                      <a:r>
                        <a:rPr lang="en-US" sz="1600" b="0" spc="-10"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 </a:t>
                      </a:r>
                      <a:r>
                        <a:rPr lang="en-US" sz="1600" b="0" spc="10"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a:t>
                      </a:r>
                    </a:p>
                    <a:p>
                      <a:pPr marL="63500" marR="149225" algn="just">
                        <a:lnSpc>
                          <a:spcPts val="1250"/>
                        </a:lnSpc>
                        <a:spcAft>
                          <a:spcPts val="1000"/>
                        </a:spcAft>
                      </a:pP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assro</a:t>
                      </a:r>
                      <a:r>
                        <a:rPr lang="en-US" sz="1600" b="0" spc="-15" dirty="0">
                          <a:effectLst/>
                          <a:latin typeface="+mn-lt"/>
                          <a:ea typeface="Arial" panose="020B0604020202020204" pitchFamily="34" charset="0"/>
                          <a:cs typeface="Times New Roman" panose="02020603050405020304" pitchFamily="18" charset="0"/>
                        </a:rPr>
                        <a:t>o</a:t>
                      </a:r>
                      <a:r>
                        <a:rPr lang="en-US" sz="1600" b="0" spc="-10"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f </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ac</a:t>
                      </a:r>
                      <a:r>
                        <a:rPr lang="en-US" sz="1600" b="0" spc="-5" dirty="0">
                          <a:effectLst/>
                          <a:latin typeface="+mn-lt"/>
                          <a:ea typeface="Arial" panose="020B0604020202020204" pitchFamily="34" charset="0"/>
                          <a:cs typeface="Times New Roman" panose="02020603050405020304" pitchFamily="18" charset="0"/>
                        </a:rPr>
                        <a:t>h</a:t>
                      </a:r>
                      <a:r>
                        <a:rPr lang="en-US" sz="1600" b="0" dirty="0">
                          <a:effectLst/>
                          <a:latin typeface="+mn-lt"/>
                          <a:ea typeface="Arial" panose="020B0604020202020204" pitchFamily="34" charset="0"/>
                          <a:cs typeface="Times New Roman" panose="02020603050405020304" pitchFamily="18" charset="0"/>
                        </a:rPr>
                        <a:t>ers</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 any</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co</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c</a:t>
                      </a:r>
                      <a:r>
                        <a:rPr lang="en-US" sz="1600" b="0" spc="-15"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ns </a:t>
                      </a:r>
                      <a:r>
                        <a:rPr lang="en-US" sz="1600" b="0" spc="5" dirty="0">
                          <a:effectLst/>
                          <a:latin typeface="+mn-lt"/>
                          <a:ea typeface="Arial" panose="020B0604020202020204" pitchFamily="34" charset="0"/>
                          <a:cs typeface="Times New Roman" panose="02020603050405020304" pitchFamily="18" charset="0"/>
                        </a:rPr>
                        <a:t>r</a:t>
                      </a:r>
                      <a:r>
                        <a:rPr lang="en-US" sz="1600" b="0" spc="-15" dirty="0">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g</a:t>
                      </a:r>
                      <a:r>
                        <a:rPr lang="en-US" sz="1600" b="0" spc="-1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d</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ng a</a:t>
                      </a:r>
                      <a:r>
                        <a:rPr lang="en-US" sz="1600" b="0" spc="-10" dirty="0">
                          <a:effectLst/>
                          <a:latin typeface="+mn-lt"/>
                          <a:ea typeface="Arial" panose="020B0604020202020204" pitchFamily="34" charset="0"/>
                          <a:cs typeface="Times New Roman" panose="02020603050405020304" pitchFamily="18" charset="0"/>
                        </a:rPr>
                        <a:t> student</a:t>
                      </a:r>
                      <a:r>
                        <a:rPr lang="en-US" sz="1600" b="0" dirty="0">
                          <a:effectLst/>
                          <a:latin typeface="+mn-lt"/>
                          <a:ea typeface="Arial" panose="020B0604020202020204" pitchFamily="34" charset="0"/>
                          <a:cs typeface="Times New Roman" panose="02020603050405020304" pitchFamily="18" charset="0"/>
                        </a:rPr>
                        <a:t> in </a:t>
                      </a:r>
                      <a:r>
                        <a:rPr lang="en-US" sz="1600" b="0" spc="5" dirty="0">
                          <a:effectLst/>
                          <a:latin typeface="+mn-lt"/>
                          <a:ea typeface="Arial" panose="020B0604020202020204" pitchFamily="34" charset="0"/>
                          <a:cs typeface="Times New Roman" panose="02020603050405020304" pitchFamily="18" charset="0"/>
                        </a:rPr>
                        <a:t>t</a:t>
                      </a:r>
                      <a:r>
                        <a:rPr lang="en-US" sz="1600" b="0" spc="-15" dirty="0">
                          <a:effectLst/>
                          <a:latin typeface="+mn-lt"/>
                          <a:ea typeface="Arial" panose="020B0604020202020204" pitchFamily="34" charset="0"/>
                          <a:cs typeface="Times New Roman" panose="02020603050405020304" pitchFamily="18" charset="0"/>
                        </a:rPr>
                        <a:t>h</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ass,</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y</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il</a:t>
                      </a:r>
                      <a:r>
                        <a:rPr lang="en-US" sz="1600" b="0" dirty="0">
                          <a:effectLst/>
                          <a:latin typeface="+mn-lt"/>
                          <a:ea typeface="Arial" panose="020B0604020202020204" pitchFamily="34" charset="0"/>
                          <a:cs typeface="Times New Roman" panose="02020603050405020304" pitchFamily="18" charset="0"/>
                        </a:rPr>
                        <a:t>l d</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scuss</a:t>
                      </a:r>
                    </a:p>
                    <a:p>
                      <a:pPr marL="63500" marR="149225" algn="just">
                        <a:lnSpc>
                          <a:spcPts val="1250"/>
                        </a:lnSpc>
                        <a:spcAft>
                          <a:spcPts val="1000"/>
                        </a:spcAft>
                      </a:pPr>
                      <a:r>
                        <a:rPr lang="en-US" sz="1600" b="0" dirty="0">
                          <a:effectLst/>
                          <a:latin typeface="+mn-lt"/>
                          <a:ea typeface="Arial" panose="020B0604020202020204" pitchFamily="34" charset="0"/>
                          <a:cs typeface="Times New Roman" panose="02020603050405020304" pitchFamily="18" charset="0"/>
                        </a:rPr>
                        <a:t> </a:t>
                      </a:r>
                      <a:r>
                        <a:rPr lang="en-US" sz="1600" b="0" spc="10"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se conc</a:t>
                      </a:r>
                      <a:r>
                        <a:rPr lang="en-US" sz="1600" b="0" spc="-1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ns</a:t>
                      </a:r>
                      <a:r>
                        <a:rPr lang="en-US" sz="1600" b="0" spc="-2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wi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 pa</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a:t>
                      </a:r>
                      <a:r>
                        <a:rPr lang="en-US" sz="1600" b="0" dirty="0" err="1">
                          <a:effectLst/>
                          <a:latin typeface="+mn-lt"/>
                          <a:ea typeface="Arial" panose="020B0604020202020204" pitchFamily="34" charset="0"/>
                          <a:cs typeface="Times New Roman" panose="02020603050405020304" pitchFamily="18" charset="0"/>
                        </a:rPr>
                        <a:t>c</a:t>
                      </a:r>
                      <a:r>
                        <a:rPr lang="en-US" sz="1600" b="0" spc="-15" dirty="0" err="1">
                          <a:effectLst/>
                          <a:latin typeface="+mn-lt"/>
                          <a:ea typeface="Arial" panose="020B0604020202020204" pitchFamily="34" charset="0"/>
                          <a:cs typeface="Times New Roman" panose="02020603050405020304" pitchFamily="18" charset="0"/>
                        </a:rPr>
                        <a:t>a</a:t>
                      </a:r>
                      <a:r>
                        <a:rPr lang="en-US" sz="1600" b="0" spc="5" dirty="0" err="1">
                          <a:effectLst/>
                          <a:latin typeface="+mn-lt"/>
                          <a:ea typeface="Arial" panose="020B0604020202020204" pitchFamily="34" charset="0"/>
                          <a:cs typeface="Times New Roman" panose="02020603050405020304" pitchFamily="18" charset="0"/>
                        </a:rPr>
                        <a:t>r</a:t>
                      </a:r>
                      <a:r>
                        <a:rPr lang="en-US" sz="1600" b="0" dirty="0" err="1">
                          <a:effectLst/>
                          <a:latin typeface="+mn-lt"/>
                          <a:ea typeface="Arial" panose="020B0604020202020204" pitchFamily="34" charset="0"/>
                          <a:cs typeface="Times New Roman" panose="02020603050405020304" pitchFamily="18" charset="0"/>
                        </a:rPr>
                        <a:t>e</a:t>
                      </a:r>
                      <a:r>
                        <a:rPr lang="en-US" sz="1600" b="0" spc="-10" dirty="0" err="1">
                          <a:effectLst/>
                          <a:latin typeface="+mn-lt"/>
                          <a:ea typeface="Arial" panose="020B0604020202020204" pitchFamily="34" charset="0"/>
                          <a:cs typeface="Times New Roman" panose="02020603050405020304" pitchFamily="18" charset="0"/>
                        </a:rPr>
                        <a:t>r</a:t>
                      </a:r>
                      <a:r>
                        <a:rPr lang="en-US" sz="1600" b="0" dirty="0" err="1">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a:t>
                      </a:r>
                      <a:r>
                        <a:rPr lang="en-US" sz="1600" b="0" spc="-2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so </a:t>
                      </a:r>
                      <a:r>
                        <a:rPr lang="en-US" sz="1600" b="0" spc="-15"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 </a:t>
                      </a:r>
                      <a:r>
                        <a:rPr lang="en-US" sz="1600" b="0" spc="10"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he </a:t>
                      </a:r>
                      <a:r>
                        <a:rPr lang="en-US" sz="1600" b="0" spc="-5" dirty="0" err="1">
                          <a:effectLst/>
                          <a:latin typeface="+mn-lt"/>
                          <a:ea typeface="Arial" panose="020B0604020202020204" pitchFamily="34" charset="0"/>
                          <a:cs typeface="Times New Roman" panose="02020603050405020304" pitchFamily="18" charset="0"/>
                        </a:rPr>
                        <a:t>SEND</a:t>
                      </a:r>
                      <a:r>
                        <a:rPr lang="en-US" sz="1600" b="0" dirty="0" err="1">
                          <a:effectLst/>
                          <a:latin typeface="+mn-lt"/>
                          <a:ea typeface="Arial" panose="020B0604020202020204" pitchFamily="34" charset="0"/>
                          <a:cs typeface="Times New Roman" panose="02020603050405020304" pitchFamily="18" charset="0"/>
                        </a:rPr>
                        <a:t>co</a:t>
                      </a:r>
                      <a:r>
                        <a:rPr lang="en-US" sz="1600" b="0" dirty="0">
                          <a:effectLst/>
                          <a:latin typeface="+mn-lt"/>
                          <a:ea typeface="Arial" panose="020B0604020202020204" pitchFamily="34" charset="0"/>
                          <a:cs typeface="Times New Roman" panose="02020603050405020304" pitchFamily="18" charset="0"/>
                        </a:rPr>
                        <a:t>.</a:t>
                      </a:r>
                      <a:endParaRPr lang="en-US" sz="1600" b="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endParaRPr lang="en-US" sz="1600" b="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r>
                        <a:rPr lang="en-US" sz="1600" b="0" u="sng" spc="-5" dirty="0">
                          <a:effectLst/>
                          <a:latin typeface="+mn-lt"/>
                          <a:ea typeface="Arial" panose="020B0604020202020204" pitchFamily="34" charset="0"/>
                          <a:cs typeface="Times New Roman" panose="02020603050405020304" pitchFamily="18" charset="0"/>
                        </a:rPr>
                        <a:t>Quality First Teaching (QFT)</a:t>
                      </a:r>
                    </a:p>
                    <a:p>
                      <a:pPr marL="63500" marR="149225" algn="just">
                        <a:lnSpc>
                          <a:spcPts val="1250"/>
                        </a:lnSpc>
                        <a:spcAft>
                          <a:spcPts val="1000"/>
                        </a:spcAft>
                      </a:pPr>
                      <a:r>
                        <a:rPr lang="en-US" sz="1600" b="0" u="none" spc="-5" dirty="0">
                          <a:effectLst/>
                          <a:latin typeface="+mn-lt"/>
                          <a:ea typeface="Arial" panose="020B0604020202020204" pitchFamily="34" charset="0"/>
                          <a:cs typeface="Times New Roman" panose="02020603050405020304" pitchFamily="18" charset="0"/>
                        </a:rPr>
                        <a:t>Subject teachers will use QFT strategies within the classroom, with work being</a:t>
                      </a:r>
                    </a:p>
                    <a:p>
                      <a:pPr marL="63500" marR="149225" algn="just">
                        <a:lnSpc>
                          <a:spcPts val="1250"/>
                        </a:lnSpc>
                        <a:spcAft>
                          <a:spcPts val="1000"/>
                        </a:spcAft>
                      </a:pPr>
                      <a:r>
                        <a:rPr lang="en-US" sz="1600" b="0" u="none" spc="-5" dirty="0">
                          <a:effectLst/>
                          <a:latin typeface="+mn-lt"/>
                          <a:ea typeface="Arial" panose="020B0604020202020204" pitchFamily="34" charset="0"/>
                          <a:cs typeface="Times New Roman" panose="02020603050405020304" pitchFamily="18" charset="0"/>
                        </a:rPr>
                        <a:t> </a:t>
                      </a:r>
                      <a:r>
                        <a:rPr lang="en-US" sz="1600" b="0" u="none" spc="-5" dirty="0" err="1">
                          <a:effectLst/>
                          <a:latin typeface="+mn-lt"/>
                          <a:ea typeface="Arial" panose="020B0604020202020204" pitchFamily="34" charset="0"/>
                          <a:cs typeface="Times New Roman" panose="02020603050405020304" pitchFamily="18" charset="0"/>
                        </a:rPr>
                        <a:t>differentiatedto</a:t>
                      </a:r>
                      <a:r>
                        <a:rPr lang="en-US" sz="1600" b="0" u="none" spc="-5" dirty="0">
                          <a:effectLst/>
                          <a:latin typeface="+mn-lt"/>
                          <a:ea typeface="Arial" panose="020B0604020202020204" pitchFamily="34" charset="0"/>
                          <a:cs typeface="Times New Roman" panose="02020603050405020304" pitchFamily="18" charset="0"/>
                        </a:rPr>
                        <a:t> meet the needs of students. Teachers ensure their classrooms are dyslexia</a:t>
                      </a:r>
                    </a:p>
                    <a:p>
                      <a:pPr marL="63500" marR="149225" algn="just">
                        <a:lnSpc>
                          <a:spcPts val="1250"/>
                        </a:lnSpc>
                        <a:spcAft>
                          <a:spcPts val="1000"/>
                        </a:spcAft>
                      </a:pPr>
                      <a:r>
                        <a:rPr lang="en-US" sz="1600" b="0" u="none" spc="-5" dirty="0">
                          <a:effectLst/>
                          <a:latin typeface="+mn-lt"/>
                          <a:ea typeface="Arial" panose="020B0604020202020204" pitchFamily="34" charset="0"/>
                          <a:cs typeface="Times New Roman" panose="02020603050405020304" pitchFamily="18" charset="0"/>
                        </a:rPr>
                        <a:t> friendly in accordance with the Dyslexia Quality Mark. Teachers also use a range of strategies</a:t>
                      </a:r>
                    </a:p>
                    <a:p>
                      <a:pPr marL="63500" marR="149225" algn="just">
                        <a:lnSpc>
                          <a:spcPts val="1250"/>
                        </a:lnSpc>
                        <a:spcAft>
                          <a:spcPts val="1000"/>
                        </a:spcAft>
                      </a:pPr>
                      <a:r>
                        <a:rPr lang="en-US" sz="1600" b="0" u="none" spc="-5" dirty="0">
                          <a:effectLst/>
                          <a:latin typeface="+mn-lt"/>
                          <a:ea typeface="Arial" panose="020B0604020202020204" pitchFamily="34" charset="0"/>
                          <a:cs typeface="Times New Roman" panose="02020603050405020304" pitchFamily="18" charset="0"/>
                        </a:rPr>
                        <a:t> to support a plethora of needs.</a:t>
                      </a:r>
                    </a:p>
                    <a:p>
                      <a:pPr marL="63500" marR="149225" algn="just">
                        <a:lnSpc>
                          <a:spcPts val="1250"/>
                        </a:lnSpc>
                        <a:spcAft>
                          <a:spcPts val="1000"/>
                        </a:spcAft>
                      </a:pPr>
                      <a:endParaRPr lang="en-US" sz="160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endParaRPr lang="en-US" sz="160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endParaRPr lang="en-US" sz="1600" spc="295" dirty="0">
                        <a:effectLst/>
                        <a:latin typeface="+mn-lt"/>
                        <a:ea typeface="Arial" panose="020B0604020202020204" pitchFamily="34" charset="0"/>
                        <a:cs typeface="Times New Roman" panose="02020603050405020304" pitchFamily="18" charset="0"/>
                      </a:endParaRPr>
                    </a:p>
                    <a:p>
                      <a:endParaRPr lang="en-GB" sz="1600" b="1" kern="1200" dirty="0">
                        <a:solidFill>
                          <a:schemeClr val="lt1"/>
                        </a:solidFill>
                        <a:effectLst/>
                        <a:latin typeface="+mn-lt"/>
                        <a:ea typeface="+mn-ea"/>
                        <a:cs typeface="+mn-cs"/>
                      </a:endParaRPr>
                    </a:p>
                    <a:p>
                      <a:r>
                        <a:rPr lang="en-US" sz="1800" b="1" kern="1200" dirty="0">
                          <a:solidFill>
                            <a:schemeClr val="lt1"/>
                          </a:solidFill>
                          <a:effectLst/>
                          <a:latin typeface="+mn-lt"/>
                          <a:ea typeface="+mn-ea"/>
                          <a:cs typeface="+mn-cs"/>
                        </a:rPr>
                        <a:t> </a:t>
                      </a:r>
                      <a:endParaRPr lang="en-GB" sz="1800" b="1" kern="1200" dirty="0">
                        <a:solidFill>
                          <a:schemeClr val="lt1"/>
                        </a:solidFill>
                        <a:effectLst/>
                        <a:latin typeface="+mn-lt"/>
                        <a:ea typeface="+mn-ea"/>
                        <a:cs typeface="+mn-cs"/>
                      </a:endParaRPr>
                    </a:p>
                    <a:p>
                      <a:pPr marL="63500" marR="149225" algn="just">
                        <a:lnSpc>
                          <a:spcPts val="1250"/>
                        </a:lnSpc>
                        <a:spcAft>
                          <a:spcPts val="1000"/>
                        </a:spcAft>
                      </a:pPr>
                      <a:endParaRPr lang="en-GB" sz="1600" dirty="0">
                        <a:effectLst/>
                        <a:latin typeface="+mn-lt"/>
                        <a:ea typeface="Calibri" panose="020F0502020204030204" pitchFamily="34" charset="0"/>
                        <a:cs typeface="Times New Roman" panose="02020603050405020304" pitchFamily="18" charset="0"/>
                      </a:endParaRPr>
                    </a:p>
                  </a:txBody>
                  <a:tcPr marL="0" marR="0" marT="0" marB="0">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062" y="4186382"/>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05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69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661562796"/>
              </p:ext>
            </p:extLst>
          </p:nvPr>
        </p:nvGraphicFramePr>
        <p:xfrm>
          <a:off x="628072" y="189547"/>
          <a:ext cx="10935855" cy="6478905"/>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889697">
                  <a:extLst>
                    <a:ext uri="{9D8B030D-6E8A-4147-A177-3AD203B41FA5}">
                      <a16:colId xmlns:a16="http://schemas.microsoft.com/office/drawing/2014/main" val="3943527444"/>
                    </a:ext>
                  </a:extLst>
                </a:gridCol>
                <a:gridCol w="9046158">
                  <a:extLst>
                    <a:ext uri="{9D8B030D-6E8A-4147-A177-3AD203B41FA5}">
                      <a16:colId xmlns:a16="http://schemas.microsoft.com/office/drawing/2014/main" val="63338495"/>
                    </a:ext>
                  </a:extLst>
                </a:gridCol>
              </a:tblGrid>
              <a:tr h="5992311">
                <a:tc>
                  <a:txBody>
                    <a:bodyPr/>
                    <a:lstStyle/>
                    <a:p>
                      <a:r>
                        <a:rPr lang="en-US" sz="1600" b="0" kern="1200" dirty="0">
                          <a:solidFill>
                            <a:schemeClr val="lt1"/>
                          </a:solidFill>
                          <a:effectLst/>
                          <a:latin typeface="+mn-lt"/>
                          <a:ea typeface="+mn-ea"/>
                          <a:cs typeface="+mn-cs"/>
                        </a:rPr>
                        <a:t>2)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identify and assess my child’s Special Educational Needs?</a:t>
                      </a:r>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pPr marL="63500" marR="149225" algn="just">
                        <a:lnSpc>
                          <a:spcPts val="1250"/>
                        </a:lnSpc>
                        <a:spcAft>
                          <a:spcPts val="1000"/>
                        </a:spcAft>
                      </a:pPr>
                      <a:endParaRPr lang="en-US" sz="160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endParaRPr lang="en-US" sz="1600" spc="295" dirty="0">
                        <a:effectLst/>
                        <a:latin typeface="+mn-lt"/>
                        <a:ea typeface="Arial" panose="020B0604020202020204" pitchFamily="34" charset="0"/>
                        <a:cs typeface="Times New Roman" panose="02020603050405020304" pitchFamily="18" charset="0"/>
                      </a:endParaRPr>
                    </a:p>
                    <a:p>
                      <a:pPr marL="63500" marR="149225" algn="just">
                        <a:lnSpc>
                          <a:spcPts val="1250"/>
                        </a:lnSpc>
                        <a:spcAft>
                          <a:spcPts val="1000"/>
                        </a:spcAft>
                      </a:pPr>
                      <a:r>
                        <a:rPr lang="en-US" sz="1600" b="0" u="sng" spc="295" dirty="0">
                          <a:effectLst/>
                          <a:latin typeface="+mn-lt"/>
                          <a:ea typeface="Arial" panose="020B0604020202020204" pitchFamily="34" charset="0"/>
                          <a:cs typeface="Times New Roman" panose="02020603050405020304" pitchFamily="18" charset="0"/>
                        </a:rPr>
                        <a:t>Education Health and Care Plans (EHCPs)</a:t>
                      </a:r>
                    </a:p>
                    <a:p>
                      <a:pPr marL="63500" marR="149225" algn="just">
                        <a:lnSpc>
                          <a:spcPts val="1250"/>
                        </a:lnSpc>
                        <a:spcAft>
                          <a:spcPts val="1000"/>
                        </a:spcAft>
                      </a:pPr>
                      <a:r>
                        <a:rPr lang="en-US" sz="1600" b="0" dirty="0">
                          <a:effectLst/>
                          <a:latin typeface="+mn-lt"/>
                          <a:ea typeface="Arial" panose="020B0604020202020204" pitchFamily="34" charset="0"/>
                          <a:cs typeface="Times New Roman" panose="02020603050405020304" pitchFamily="18" charset="0"/>
                        </a:rPr>
                        <a:t>T</a:t>
                      </a:r>
                      <a:r>
                        <a:rPr lang="en-US" sz="1600" b="0" spc="-5" dirty="0">
                          <a:effectLst/>
                          <a:latin typeface="+mn-lt"/>
                          <a:ea typeface="Arial" panose="020B0604020202020204" pitchFamily="34" charset="0"/>
                          <a:cs typeface="Times New Roman" panose="02020603050405020304" pitchFamily="18" charset="0"/>
                        </a:rPr>
                        <a:t>h</a:t>
                      </a:r>
                      <a:r>
                        <a:rPr lang="en-US" sz="1600" b="0" dirty="0">
                          <a:effectLst/>
                          <a:latin typeface="+mn-lt"/>
                          <a:ea typeface="Arial" panose="020B0604020202020204" pitchFamily="34" charset="0"/>
                          <a:cs typeface="Times New Roman" panose="02020603050405020304" pitchFamily="18" charset="0"/>
                        </a:rPr>
                        <a:t>e </a:t>
                      </a:r>
                      <a:r>
                        <a:rPr lang="en-US" sz="1600" b="0" spc="10" dirty="0">
                          <a:effectLst/>
                          <a:latin typeface="+mn-lt"/>
                          <a:ea typeface="Arial" panose="020B0604020202020204" pitchFamily="34" charset="0"/>
                          <a:cs typeface="Times New Roman" panose="02020603050405020304" pitchFamily="18" charset="0"/>
                        </a:rPr>
                        <a:t>outcomes</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f</a:t>
                      </a:r>
                      <a:r>
                        <a:rPr lang="en-US" sz="1600" b="0" spc="10" dirty="0">
                          <a:effectLst/>
                          <a:latin typeface="+mn-lt"/>
                          <a:ea typeface="Arial" panose="020B0604020202020204" pitchFamily="34" charset="0"/>
                          <a:cs typeface="Times New Roman" panose="02020603050405020304" pitchFamily="18" charset="0"/>
                        </a:rPr>
                        <a:t> </a:t>
                      </a:r>
                      <a:r>
                        <a:rPr lang="en-US" sz="1600" b="0" spc="-1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ho h</a:t>
                      </a:r>
                      <a:r>
                        <a:rPr lang="en-US" sz="1600" b="0" spc="-5" dirty="0">
                          <a:effectLst/>
                          <a:latin typeface="+mn-lt"/>
                          <a:ea typeface="Arial" panose="020B0604020202020204" pitchFamily="34" charset="0"/>
                          <a:cs typeface="Times New Roman" panose="02020603050405020304" pitchFamily="18" charset="0"/>
                        </a:rPr>
                        <a:t>a</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 Ed</a:t>
                      </a:r>
                      <a:r>
                        <a:rPr lang="en-US" sz="1600" b="0" spc="-5"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cati</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n </a:t>
                      </a:r>
                      <a:r>
                        <a:rPr lang="en-US" sz="1600" b="0" kern="1200" dirty="0">
                          <a:solidFill>
                            <a:schemeClr val="lt1"/>
                          </a:solidFill>
                          <a:effectLst/>
                          <a:latin typeface="+mn-lt"/>
                          <a:ea typeface="+mn-ea"/>
                          <a:cs typeface="+mn-cs"/>
                        </a:rPr>
                        <a:t>Health and Care Plans are reviewed annually</a:t>
                      </a:r>
                    </a:p>
                    <a:p>
                      <a:pPr marL="63500" marR="149225" algn="just">
                        <a:lnSpc>
                          <a:spcPts val="1250"/>
                        </a:lnSpc>
                        <a:spcAft>
                          <a:spcPts val="1000"/>
                        </a:spcAft>
                      </a:pPr>
                      <a:r>
                        <a:rPr lang="en-US" sz="1600" b="0" kern="1200" dirty="0">
                          <a:solidFill>
                            <a:schemeClr val="lt1"/>
                          </a:solidFill>
                          <a:effectLst/>
                          <a:latin typeface="+mn-lt"/>
                          <a:ea typeface="+mn-ea"/>
                          <a:cs typeface="+mn-cs"/>
                        </a:rPr>
                        <a:t> by  the </a:t>
                      </a:r>
                      <a:r>
                        <a:rPr lang="en-US" sz="1600" b="0" kern="1200" dirty="0" err="1">
                          <a:solidFill>
                            <a:schemeClr val="lt1"/>
                          </a:solidFill>
                          <a:effectLst/>
                          <a:latin typeface="+mn-lt"/>
                          <a:ea typeface="+mn-ea"/>
                          <a:cs typeface="+mn-cs"/>
                        </a:rPr>
                        <a:t>SENDco</a:t>
                      </a:r>
                      <a:r>
                        <a:rPr lang="en-US" sz="1600" b="0" kern="1200" dirty="0">
                          <a:solidFill>
                            <a:schemeClr val="lt1"/>
                          </a:solidFill>
                          <a:effectLst/>
                          <a:latin typeface="+mn-lt"/>
                          <a:ea typeface="+mn-ea"/>
                          <a:cs typeface="+mn-cs"/>
                        </a:rPr>
                        <a:t> and teachers are formally asked at key points of the year to</a:t>
                      </a:r>
                      <a:r>
                        <a:rPr lang="en-GB" sz="1600" b="0" kern="1200" dirty="0">
                          <a:solidFill>
                            <a:schemeClr val="lt1"/>
                          </a:solidFill>
                          <a:effectLst/>
                          <a:latin typeface="+mn-lt"/>
                          <a:ea typeface="+mn-ea"/>
                          <a:cs typeface="+mn-cs"/>
                        </a:rPr>
                        <a:t> </a:t>
                      </a:r>
                      <a:r>
                        <a:rPr lang="en-US" sz="1600" b="0" kern="1200" dirty="0">
                          <a:solidFill>
                            <a:schemeClr val="lt1"/>
                          </a:solidFill>
                          <a:effectLst/>
                          <a:latin typeface="+mn-lt"/>
                          <a:ea typeface="+mn-ea"/>
                          <a:cs typeface="+mn-cs"/>
                        </a:rPr>
                        <a:t>reflect upon your </a:t>
                      </a:r>
                    </a:p>
                    <a:p>
                      <a:pPr marL="63500" marR="149225" algn="just">
                        <a:lnSpc>
                          <a:spcPts val="1250"/>
                        </a:lnSpc>
                        <a:spcAft>
                          <a:spcPts val="1000"/>
                        </a:spcAft>
                      </a:pPr>
                      <a:r>
                        <a:rPr lang="en-US" sz="1600" b="0" kern="1200" dirty="0">
                          <a:solidFill>
                            <a:schemeClr val="lt1"/>
                          </a:solidFill>
                          <a:effectLst/>
                          <a:latin typeface="+mn-lt"/>
                          <a:ea typeface="+mn-ea"/>
                          <a:cs typeface="+mn-cs"/>
                        </a:rPr>
                        <a:t>child’s progress and identify areas of  celebration and any possible areas of concern.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p>
                    <a:p>
                      <a:r>
                        <a:rPr lang="en-US" sz="1600" b="0" u="sng" kern="1200" dirty="0">
                          <a:solidFill>
                            <a:schemeClr val="lt1"/>
                          </a:solidFill>
                          <a:effectLst/>
                          <a:latin typeface="+mn-lt"/>
                          <a:ea typeface="+mn-ea"/>
                          <a:cs typeface="+mn-cs"/>
                        </a:rPr>
                        <a:t>Student Discussions</a:t>
                      </a:r>
                      <a:endParaRPr lang="en-GB" sz="1600" b="0" u="sng"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In addition, teachers meet on a termly basis with the Raising Standards Leads, Pastoral Learning Mentors, </a:t>
                      </a:r>
                      <a:r>
                        <a:rPr lang="en-US" sz="1600" b="0" kern="1200" dirty="0" err="1">
                          <a:solidFill>
                            <a:schemeClr val="lt1"/>
                          </a:solidFill>
                          <a:effectLst/>
                          <a:latin typeface="+mn-lt"/>
                          <a:ea typeface="+mn-ea"/>
                          <a:cs typeface="+mn-cs"/>
                        </a:rPr>
                        <a:t>SENDco</a:t>
                      </a:r>
                      <a:r>
                        <a:rPr lang="en-US" sz="1600" b="0" kern="1200" dirty="0">
                          <a:solidFill>
                            <a:schemeClr val="lt1"/>
                          </a:solidFill>
                          <a:effectLst/>
                          <a:latin typeface="+mn-lt"/>
                          <a:ea typeface="+mn-ea"/>
                          <a:cs typeface="+mn-cs"/>
                        </a:rPr>
                        <a:t>, Learning Support Assistants and teachers for ‘Student Discussion’, where the progress and provision for students is discussed in detail in order to inform future provision and priorities.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p>
                    <a:p>
                      <a:r>
                        <a:rPr lang="en-US" sz="1600" b="0" u="sng" kern="1200" dirty="0">
                          <a:solidFill>
                            <a:schemeClr val="lt1"/>
                          </a:solidFill>
                          <a:effectLst/>
                          <a:latin typeface="+mn-lt"/>
                          <a:ea typeface="+mn-ea"/>
                          <a:cs typeface="+mn-cs"/>
                        </a:rPr>
                        <a:t>Concerns</a:t>
                      </a:r>
                      <a:endParaRPr lang="en-GB" sz="1600" b="0" u="sng"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Where concerns have been raised about the progress being made in school, parents would initially meet with the subject teacher or Head of Department for a subject specific concern. For more general concerns about progress and or </a:t>
                      </a:r>
                      <a:r>
                        <a:rPr lang="en-US" sz="1600" b="0" kern="1200" dirty="0" err="1">
                          <a:solidFill>
                            <a:schemeClr val="lt1"/>
                          </a:solidFill>
                          <a:effectLst/>
                          <a:latin typeface="+mn-lt"/>
                          <a:ea typeface="+mn-ea"/>
                          <a:cs typeface="+mn-cs"/>
                        </a:rPr>
                        <a:t>behaviour</a:t>
                      </a:r>
                      <a:r>
                        <a:rPr lang="en-US" sz="1600" b="0" kern="1200" dirty="0">
                          <a:solidFill>
                            <a:schemeClr val="lt1"/>
                          </a:solidFill>
                          <a:effectLst/>
                          <a:latin typeface="+mn-lt"/>
                          <a:ea typeface="+mn-ea"/>
                          <a:cs typeface="+mn-cs"/>
                        </a:rPr>
                        <a:t>, parents would, in the first instance, contact their child’s Tutor. If concerns persist, the  Raising Standards Lead, Pastoral Learning Mentor or Support Mentor may need to become involved to offer recommendations.  Staff will be able to explain what  Quality First Teaching  (QFT) support is in place within the classroom to ensure your child is making progress against their objectives. They will also be able to discuss any ‘reasonable adjustments’ which can be made in the classroom, to provide further support for your child. </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800" b="1" kern="1200" dirty="0">
                        <a:solidFill>
                          <a:schemeClr val="lt1"/>
                        </a:solidFill>
                        <a:effectLst/>
                        <a:latin typeface="+mn-lt"/>
                        <a:ea typeface="+mn-ea"/>
                        <a:cs typeface="+mn-cs"/>
                      </a:endParaRPr>
                    </a:p>
                    <a:p>
                      <a:pPr marL="63500" marR="149225" algn="just">
                        <a:lnSpc>
                          <a:spcPts val="1250"/>
                        </a:lnSpc>
                        <a:spcAft>
                          <a:spcPts val="1000"/>
                        </a:spcAft>
                      </a:pPr>
                      <a:endParaRPr lang="en-GB" sz="1600" dirty="0">
                        <a:effectLst/>
                        <a:latin typeface="+mn-lt"/>
                        <a:ea typeface="Calibri" panose="020F0502020204030204" pitchFamily="34" charset="0"/>
                        <a:cs typeface="Times New Roman" panose="02020603050405020304" pitchFamily="18" charset="0"/>
                      </a:endParaRPr>
                    </a:p>
                  </a:txBody>
                  <a:tcPr marL="0" marR="0" marT="0" marB="0">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82" y="4298857"/>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65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69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042530215"/>
              </p:ext>
            </p:extLst>
          </p:nvPr>
        </p:nvGraphicFramePr>
        <p:xfrm>
          <a:off x="593436" y="577278"/>
          <a:ext cx="11128664" cy="5703443"/>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23013">
                  <a:extLst>
                    <a:ext uri="{9D8B030D-6E8A-4147-A177-3AD203B41FA5}">
                      <a16:colId xmlns:a16="http://schemas.microsoft.com/office/drawing/2014/main" val="3943527444"/>
                    </a:ext>
                  </a:extLst>
                </a:gridCol>
                <a:gridCol w="9205651">
                  <a:extLst>
                    <a:ext uri="{9D8B030D-6E8A-4147-A177-3AD203B41FA5}">
                      <a16:colId xmlns:a16="http://schemas.microsoft.com/office/drawing/2014/main" val="63338495"/>
                    </a:ext>
                  </a:extLst>
                </a:gridCol>
              </a:tblGrid>
              <a:tr h="5703443">
                <a:tc>
                  <a:txBody>
                    <a:bodyPr/>
                    <a:lstStyle/>
                    <a:p>
                      <a:r>
                        <a:rPr lang="en-US" sz="1600" b="0" kern="1200" dirty="0">
                          <a:solidFill>
                            <a:schemeClr val="lt1"/>
                          </a:solidFill>
                          <a:effectLst/>
                          <a:latin typeface="+mn-lt"/>
                          <a:ea typeface="+mn-ea"/>
                          <a:cs typeface="+mn-cs"/>
                        </a:rPr>
                        <a:t>2)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identify and assess my child’s Special Educational Needs?</a:t>
                      </a:r>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endParaRPr lang="en-GB" sz="1600" b="1" kern="1200" dirty="0">
                        <a:solidFill>
                          <a:schemeClr val="tx1"/>
                        </a:solidFill>
                        <a:effectLst/>
                        <a:latin typeface="+mn-lt"/>
                        <a:ea typeface="+mn-ea"/>
                        <a:cs typeface="+mn-cs"/>
                      </a:endParaRPr>
                    </a:p>
                    <a:p>
                      <a:r>
                        <a:rPr lang="en-GB" sz="1600" b="0" u="sng" kern="1200" dirty="0">
                          <a:solidFill>
                            <a:schemeClr val="bg1"/>
                          </a:solidFill>
                          <a:effectLst/>
                          <a:latin typeface="+mn-lt"/>
                          <a:ea typeface="+mn-ea"/>
                          <a:cs typeface="+mn-cs"/>
                        </a:rPr>
                        <a:t>Intervention</a:t>
                      </a:r>
                    </a:p>
                    <a:p>
                      <a:r>
                        <a:rPr lang="en-US" sz="1600" b="0" kern="1200" dirty="0">
                          <a:solidFill>
                            <a:schemeClr val="lt1"/>
                          </a:solidFill>
                          <a:effectLst/>
                          <a:latin typeface="+mn-lt"/>
                          <a:ea typeface="+mn-ea"/>
                          <a:cs typeface="+mn-cs"/>
                        </a:rPr>
                        <a:t>If you or your child’s teachers continue to be concerned that progress is not being made, some specific interventions may be undertaken, either individually or in a group.  At this point, the staff will begin a ‘graduated approach’ which means creating a plan on how to achieve  outcomes, identifying support and reviewing progress against outcomes. The school’s </a:t>
                      </a:r>
                      <a:r>
                        <a:rPr lang="en-US" sz="1600" b="0" kern="1200" dirty="0" err="1">
                          <a:solidFill>
                            <a:schemeClr val="lt1"/>
                          </a:solidFill>
                          <a:effectLst/>
                          <a:latin typeface="+mn-lt"/>
                          <a:ea typeface="+mn-ea"/>
                          <a:cs typeface="+mn-cs"/>
                        </a:rPr>
                        <a:t>SENDco</a:t>
                      </a:r>
                      <a:r>
                        <a:rPr lang="en-US" sz="1600" b="0" kern="1200" dirty="0">
                          <a:solidFill>
                            <a:schemeClr val="lt1"/>
                          </a:solidFill>
                          <a:effectLst/>
                          <a:latin typeface="+mn-lt"/>
                          <a:ea typeface="+mn-ea"/>
                          <a:cs typeface="+mn-cs"/>
                        </a:rPr>
                        <a:t> will become involved at this stage.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Should the teacher or </a:t>
                      </a:r>
                      <a:r>
                        <a:rPr lang="en-US" sz="1600" b="0" kern="1200" dirty="0" err="1">
                          <a:solidFill>
                            <a:schemeClr val="lt1"/>
                          </a:solidFill>
                          <a:effectLst/>
                          <a:latin typeface="+mn-lt"/>
                          <a:ea typeface="+mn-ea"/>
                          <a:cs typeface="+mn-cs"/>
                        </a:rPr>
                        <a:t>SENDco</a:t>
                      </a:r>
                      <a:r>
                        <a:rPr lang="en-US" sz="1600" b="0" kern="1200" dirty="0">
                          <a:solidFill>
                            <a:schemeClr val="lt1"/>
                          </a:solidFill>
                          <a:effectLst/>
                          <a:latin typeface="+mn-lt"/>
                          <a:ea typeface="+mn-ea"/>
                          <a:cs typeface="+mn-cs"/>
                        </a:rPr>
                        <a:t> have ongoing concerns, with parental consent, they may refer the child to an outside agency who can support with the identification and assessment of individual needs.  Such agencies could include Speech and Language Therapists, Educational Psychologists, Occupational Therapists, the School Nurse, or Cheshire West and Chester Special Educational Needs Team. This will help to inform our decisions as to whether the young person should be placed on the SEND register at SEN Support level so that progress can be closely monitored and additional support can be put in place as appropriate.  Parents are always informed at every stage of this process.</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kern="1200" dirty="0">
                        <a:solidFill>
                          <a:schemeClr val="lt1"/>
                        </a:solidFill>
                        <a:effectLst/>
                        <a:latin typeface="+mn-lt"/>
                        <a:ea typeface="+mn-ea"/>
                        <a:cs typeface="+mn-cs"/>
                      </a:endParaRPr>
                    </a:p>
                    <a:p>
                      <a:endParaRPr lang="en-GB" sz="1600" b="1" kern="1200" dirty="0">
                        <a:solidFill>
                          <a:schemeClr val="tx1"/>
                        </a:solidFill>
                        <a:effectLst/>
                        <a:latin typeface="+mn-lt"/>
                        <a:ea typeface="+mn-ea"/>
                        <a:cs typeface="+mn-cs"/>
                      </a:endParaRPr>
                    </a:p>
                  </a:txBody>
                  <a:tcPr>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282" y="4204855"/>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1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69000"/>
          </a:schemeClr>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88D60B9-BC46-4748-9F7A-C9E5FE44DD7A}"/>
              </a:ext>
              <a:ext uri="{C183D7F6-B498-43B3-948B-1728B52AA6E4}">
                <adec:decorative xmlns:adec="http://schemas.microsoft.com/office/drawing/2017/decorative" val="1"/>
              </a:ext>
            </a:extLst>
          </p:cNvPr>
          <p:cNvPicPr>
            <a:picLocks noChangeAspect="1"/>
          </p:cNvPicPr>
          <p:nvPr/>
        </p:nvPicPr>
        <p:blipFill rotWithShape="1">
          <a:blip r:embed="rId2">
            <a:alphaModFix/>
            <a:duotone>
              <a:prstClr val="black"/>
              <a:srgbClr val="0E7C30">
                <a:tint val="45000"/>
                <a:satMod val="400000"/>
              </a:srgbClr>
            </a:duotone>
            <a:extLst>
              <a:ext uri="{BEBA8EAE-BF5A-486C-A8C5-ECC9F3942E4B}">
                <a14:imgProps xmlns:a14="http://schemas.microsoft.com/office/drawing/2010/main">
                  <a14:imgLayer r:embed="rId3">
                    <a14:imgEffect>
                      <a14:colorTemperature colorTemp="11500"/>
                    </a14:imgEffect>
                    <a14:imgEffect>
                      <a14:saturation sat="0"/>
                    </a14:imgEffect>
                  </a14:imgLayer>
                </a14:imgProps>
              </a:ext>
            </a:extLst>
          </a:blip>
          <a:srcRect t="3846"/>
          <a:stretch/>
        </p:blipFill>
        <p:spPr>
          <a:xfrm>
            <a:off x="21" y="10"/>
            <a:ext cx="12191979" cy="6857990"/>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graphicFrame>
        <p:nvGraphicFramePr>
          <p:cNvPr id="2" name="Table 2">
            <a:extLst>
              <a:ext uri="{FF2B5EF4-FFF2-40B4-BE49-F238E27FC236}">
                <a16:creationId xmlns:a16="http://schemas.microsoft.com/office/drawing/2014/main" id="{4C50A3B2-3CCD-4365-B43F-E0BB19DA1235}"/>
              </a:ext>
            </a:extLst>
          </p:cNvPr>
          <p:cNvGraphicFramePr>
            <a:graphicFrameLocks noGrp="1"/>
          </p:cNvGraphicFramePr>
          <p:nvPr>
            <p:extLst>
              <p:ext uri="{D42A27DB-BD31-4B8C-83A1-F6EECF244321}">
                <p14:modId xmlns:p14="http://schemas.microsoft.com/office/powerpoint/2010/main" val="3682138516"/>
              </p:ext>
            </p:extLst>
          </p:nvPr>
        </p:nvGraphicFramePr>
        <p:xfrm>
          <a:off x="858982" y="243355"/>
          <a:ext cx="11082481" cy="6185154"/>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1915034">
                  <a:extLst>
                    <a:ext uri="{9D8B030D-6E8A-4147-A177-3AD203B41FA5}">
                      <a16:colId xmlns:a16="http://schemas.microsoft.com/office/drawing/2014/main" val="3943527444"/>
                    </a:ext>
                  </a:extLst>
                </a:gridCol>
                <a:gridCol w="9167447">
                  <a:extLst>
                    <a:ext uri="{9D8B030D-6E8A-4147-A177-3AD203B41FA5}">
                      <a16:colId xmlns:a16="http://schemas.microsoft.com/office/drawing/2014/main" val="63338495"/>
                    </a:ext>
                  </a:extLst>
                </a:gridCol>
              </a:tblGrid>
              <a:tr h="6049818">
                <a:tc>
                  <a:txBody>
                    <a:bodyPr/>
                    <a:lstStyle/>
                    <a:p>
                      <a:r>
                        <a:rPr lang="en-US" sz="1600" b="0" kern="1200" dirty="0">
                          <a:solidFill>
                            <a:schemeClr val="lt1"/>
                          </a:solidFill>
                          <a:effectLst/>
                          <a:latin typeface="+mn-lt"/>
                          <a:ea typeface="+mn-ea"/>
                          <a:cs typeface="+mn-cs"/>
                        </a:rPr>
                        <a:t>2)  How will </a:t>
                      </a:r>
                      <a:r>
                        <a:rPr lang="en-US" sz="1600" b="0" kern="1200" dirty="0" err="1">
                          <a:solidFill>
                            <a:schemeClr val="lt1"/>
                          </a:solidFill>
                          <a:effectLst/>
                          <a:latin typeface="+mn-lt"/>
                          <a:ea typeface="+mn-ea"/>
                          <a:cs typeface="+mn-cs"/>
                        </a:rPr>
                        <a:t>Neston</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High School identify and assess my child’s Special Educational Needs?</a:t>
                      </a:r>
                      <a:br>
                        <a:rPr lang="en-US" sz="1800" b="1" kern="1200" dirty="0">
                          <a:solidFill>
                            <a:schemeClr val="lt1"/>
                          </a:solidFill>
                          <a:effectLst/>
                          <a:latin typeface="+mn-lt"/>
                          <a:ea typeface="+mn-ea"/>
                          <a:cs typeface="+mn-cs"/>
                        </a:rPr>
                      </a:br>
                      <a:endParaRPr lang="en-GB" dirty="0"/>
                    </a:p>
                  </a:txBody>
                  <a:tcPr>
                    <a:solidFill>
                      <a:srgbClr val="1F6F1F"/>
                    </a:solidFill>
                  </a:tcPr>
                </a:tc>
                <a:tc>
                  <a:txBody>
                    <a:bodyPr/>
                    <a:lstStyle/>
                    <a:p>
                      <a:endParaRPr lang="en-US" sz="1600" b="1" u="sng" kern="1200" dirty="0">
                        <a:solidFill>
                          <a:schemeClr val="lt1"/>
                        </a:solidFill>
                        <a:effectLst/>
                        <a:latin typeface="+mn-lt"/>
                        <a:ea typeface="+mn-ea"/>
                        <a:cs typeface="+mn-cs"/>
                      </a:endParaRPr>
                    </a:p>
                    <a:p>
                      <a:r>
                        <a:rPr lang="en-US" sz="1600" b="0" u="sng" kern="1200" dirty="0">
                          <a:solidFill>
                            <a:schemeClr val="lt1"/>
                          </a:solidFill>
                          <a:effectLst/>
                          <a:latin typeface="+mn-lt"/>
                          <a:ea typeface="+mn-ea"/>
                          <a:cs typeface="+mn-cs"/>
                        </a:rPr>
                        <a:t>SEND Assessments</a:t>
                      </a:r>
                    </a:p>
                    <a:p>
                      <a:endParaRPr lang="en-US"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The SEND department may carry out some further formal assessments to identify key areas to target and to support the process of evaluating the effectiveness of any interventions that are put into place.  Such assessments could include:</a:t>
                      </a:r>
                      <a:endParaRPr lang="en-GB" sz="1600" b="0" kern="1200" dirty="0">
                        <a:solidFill>
                          <a:schemeClr val="lt1"/>
                        </a:solidFill>
                        <a:effectLst/>
                        <a:latin typeface="+mn-lt"/>
                        <a:ea typeface="+mn-ea"/>
                        <a:cs typeface="+mn-cs"/>
                      </a:endParaRPr>
                    </a:p>
                    <a:p>
                      <a:r>
                        <a:rPr lang="en-US" sz="1600" b="0" kern="1200" dirty="0">
                          <a:solidFill>
                            <a:schemeClr val="lt1"/>
                          </a:solidFill>
                          <a:effectLst/>
                          <a:latin typeface="+mn-lt"/>
                          <a:ea typeface="+mn-ea"/>
                          <a:cs typeface="+mn-cs"/>
                        </a:rPr>
                        <a:t> </a:t>
                      </a:r>
                      <a:endParaRPr lang="en-GB" sz="1600" b="0" dirty="0">
                        <a:effectLst/>
                        <a:latin typeface="+mn-lt"/>
                        <a:ea typeface="Calibri" panose="020F0502020204030204" pitchFamily="34" charset="0"/>
                        <a:cs typeface="Times New Roman" panose="02020603050405020304" pitchFamily="18" charset="0"/>
                      </a:endParaRPr>
                    </a:p>
                    <a:p>
                      <a:pPr marL="342900" marR="170815" lvl="0" indent="-342900">
                        <a:lnSpc>
                          <a:spcPts val="1270"/>
                        </a:lnSpc>
                        <a:spcBef>
                          <a:spcPts val="70"/>
                        </a:spcBef>
                        <a:buFont typeface="Segoe MDL2 Assets" panose="050A0102010101010101" pitchFamily="18" charset="0"/>
                        <a:buChar char=""/>
                        <a:tabLst>
                          <a:tab pos="508000" algn="l"/>
                        </a:tabLst>
                      </a:pPr>
                      <a:r>
                        <a:rPr lang="en-US" sz="1600" b="0" dirty="0">
                          <a:effectLst/>
                          <a:latin typeface="+mn-lt"/>
                          <a:ea typeface="Segoe MDL2 Assets" panose="050A0102010101010101" pitchFamily="18" charset="0"/>
                          <a:cs typeface="Segoe MDL2 Assets" panose="050A0102010101010101" pitchFamily="18" charset="0"/>
                        </a:rPr>
                        <a:t>NGRT – New group reading test </a:t>
                      </a:r>
                    </a:p>
                    <a:p>
                      <a:pPr marL="0" marR="170815" lvl="0" indent="0">
                        <a:lnSpc>
                          <a:spcPts val="1270"/>
                        </a:lnSpc>
                        <a:spcBef>
                          <a:spcPts val="70"/>
                        </a:spcBef>
                        <a:buFont typeface="Segoe MDL2 Assets" panose="050A0102010101010101" pitchFamily="18" charset="0"/>
                        <a:buNone/>
                        <a:tabLst>
                          <a:tab pos="508000" algn="l"/>
                        </a:tabLst>
                      </a:pPr>
                      <a:endParaRPr lang="en-GB" sz="1600" b="0" dirty="0">
                        <a:effectLst/>
                        <a:latin typeface="+mn-lt"/>
                        <a:ea typeface="Segoe MDL2 Assets" panose="050A0102010101010101" pitchFamily="18" charset="0"/>
                        <a:cs typeface="Segoe MDL2 Assets" panose="050A0102010101010101" pitchFamily="18" charset="0"/>
                      </a:endParaRPr>
                    </a:p>
                    <a:p>
                      <a:pPr marL="342900" marR="170815" lvl="0" indent="-342900">
                        <a:lnSpc>
                          <a:spcPts val="1270"/>
                        </a:lnSpc>
                        <a:spcBef>
                          <a:spcPts val="70"/>
                        </a:spcBef>
                        <a:spcAft>
                          <a:spcPts val="1000"/>
                        </a:spcAft>
                        <a:buFont typeface="Segoe MDL2 Assets" panose="050A0102010101010101" pitchFamily="18" charset="0"/>
                        <a:buChar char=""/>
                        <a:tabLst>
                          <a:tab pos="508000" algn="l"/>
                        </a:tabLst>
                      </a:pPr>
                      <a:r>
                        <a:rPr lang="en-US" sz="1600" b="0" dirty="0">
                          <a:effectLst/>
                          <a:latin typeface="+mn-lt"/>
                          <a:ea typeface="Arial" panose="020B0604020202020204" pitchFamily="34" charset="0"/>
                          <a:cs typeface="Segoe MDL2 Assets" panose="050A0102010101010101" pitchFamily="18" charset="0"/>
                        </a:rPr>
                        <a:t>L</a:t>
                      </a:r>
                      <a:r>
                        <a:rPr lang="en-US" sz="1600" b="0" spc="-5" dirty="0">
                          <a:effectLst/>
                          <a:latin typeface="+mn-lt"/>
                          <a:ea typeface="Arial" panose="020B0604020202020204" pitchFamily="34" charset="0"/>
                          <a:cs typeface="Segoe MDL2 Assets" panose="050A0102010101010101" pitchFamily="18" charset="0"/>
                        </a:rPr>
                        <a:t>UC</a:t>
                      </a:r>
                      <a:r>
                        <a:rPr lang="en-US" sz="1600" b="0" spc="5" dirty="0">
                          <a:effectLst/>
                          <a:latin typeface="+mn-lt"/>
                          <a:ea typeface="Arial" panose="020B0604020202020204" pitchFamily="34" charset="0"/>
                          <a:cs typeface="Segoe MDL2 Assets" panose="050A0102010101010101" pitchFamily="18" charset="0"/>
                        </a:rPr>
                        <a:t>I</a:t>
                      </a:r>
                      <a:r>
                        <a:rPr lang="en-US" sz="1600" b="0" spc="-5" dirty="0">
                          <a:effectLst/>
                          <a:latin typeface="+mn-lt"/>
                          <a:ea typeface="Arial" panose="020B0604020202020204" pitchFamily="34" charset="0"/>
                          <a:cs typeface="Segoe MDL2 Assets" panose="050A0102010101010101" pitchFamily="18" charset="0"/>
                        </a:rPr>
                        <a:t>D</a:t>
                      </a:r>
                      <a:r>
                        <a:rPr lang="en-US" sz="1600" b="0" spc="5" dirty="0">
                          <a:effectLst/>
                          <a:latin typeface="+mn-lt"/>
                          <a:ea typeface="Arial" panose="020B0604020202020204" pitchFamily="34" charset="0"/>
                          <a:cs typeface="Segoe MDL2 Assets" panose="050A0102010101010101" pitchFamily="18" charset="0"/>
                        </a:rPr>
                        <a:t>/G</a:t>
                      </a:r>
                      <a:r>
                        <a:rPr lang="en-US" sz="1600" b="0" dirty="0">
                          <a:effectLst/>
                          <a:latin typeface="+mn-lt"/>
                          <a:ea typeface="Arial" panose="020B0604020202020204" pitchFamily="34" charset="0"/>
                          <a:cs typeface="Segoe MDL2 Assets" panose="050A0102010101010101" pitchFamily="18" charset="0"/>
                        </a:rPr>
                        <a:t>L</a:t>
                      </a:r>
                      <a:r>
                        <a:rPr lang="en-US" sz="1600" b="0" spc="-10"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A</a:t>
                      </a:r>
                      <a:r>
                        <a:rPr lang="en-US" sz="1600" b="0" dirty="0">
                          <a:effectLst/>
                          <a:latin typeface="+mn-lt"/>
                          <a:ea typeface="Arial" panose="020B0604020202020204" pitchFamily="34" charset="0"/>
                          <a:cs typeface="Segoe MDL2 Assets" panose="050A0102010101010101" pitchFamily="18" charset="0"/>
                        </a:rPr>
                        <a:t>sses</a:t>
                      </a:r>
                      <a:r>
                        <a:rPr lang="en-US" sz="1600" b="0" spc="-15" dirty="0">
                          <a:effectLst/>
                          <a:latin typeface="+mn-lt"/>
                          <a:ea typeface="Arial" panose="020B0604020202020204" pitchFamily="34" charset="0"/>
                          <a:cs typeface="Segoe MDL2 Assets" panose="050A0102010101010101" pitchFamily="18" charset="0"/>
                        </a:rPr>
                        <a:t>s</a:t>
                      </a:r>
                      <a:r>
                        <a:rPr lang="en-US" sz="1600" b="0" spc="5" dirty="0">
                          <a:effectLst/>
                          <a:latin typeface="+mn-lt"/>
                          <a:ea typeface="Arial" panose="020B0604020202020204" pitchFamily="34" charset="0"/>
                          <a:cs typeface="Segoe MDL2 Assets" panose="050A0102010101010101" pitchFamily="18" charset="0"/>
                        </a:rPr>
                        <a:t>m</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t </a:t>
                      </a:r>
                      <a:r>
                        <a:rPr lang="en-US" sz="1600" b="0" spc="-10" dirty="0">
                          <a:effectLst/>
                          <a:latin typeface="+mn-lt"/>
                          <a:ea typeface="Arial" panose="020B0604020202020204" pitchFamily="34" charset="0"/>
                          <a:cs typeface="Segoe MDL2 Assets" panose="050A0102010101010101" pitchFamily="18" charset="0"/>
                        </a:rPr>
                        <a:t>sy</a:t>
                      </a:r>
                      <a:r>
                        <a:rPr lang="en-US" sz="1600" b="0" dirty="0">
                          <a:effectLst/>
                          <a:latin typeface="+mn-lt"/>
                          <a:ea typeface="Arial" panose="020B0604020202020204" pitchFamily="34" charset="0"/>
                          <a:cs typeface="Segoe MDL2 Assets" panose="050A0102010101010101" pitchFamily="18" charset="0"/>
                        </a:rPr>
                        <a:t>s</a:t>
                      </a:r>
                      <a:r>
                        <a:rPr lang="en-US" sz="1600" b="0" spc="5"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em</a:t>
                      </a:r>
                      <a:r>
                        <a:rPr lang="en-US" sz="1600" b="0" spc="-5"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f</a:t>
                      </a:r>
                      <a:r>
                        <a:rPr lang="en-US" sz="1600" b="0" dirty="0">
                          <a:effectLst/>
                          <a:latin typeface="+mn-lt"/>
                          <a:ea typeface="Arial" panose="020B0604020202020204" pitchFamily="34" charset="0"/>
                          <a:cs typeface="Segoe MDL2 Assets" panose="050A0102010101010101" pitchFamily="18" charset="0"/>
                        </a:rPr>
                        <a:t>or</a:t>
                      </a:r>
                      <a:r>
                        <a:rPr lang="en-US" sz="1600" b="0" spc="-5"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sch</a:t>
                      </a:r>
                      <a:r>
                        <a:rPr lang="en-US" sz="1600" b="0" spc="-5" dirty="0">
                          <a:effectLst/>
                          <a:latin typeface="+mn-lt"/>
                          <a:ea typeface="Arial" panose="020B0604020202020204" pitchFamily="34" charset="0"/>
                          <a:cs typeface="Segoe MDL2 Assets" panose="050A0102010101010101" pitchFamily="18" charset="0"/>
                        </a:rPr>
                        <a:t>o</a:t>
                      </a:r>
                      <a:r>
                        <a:rPr lang="en-US" sz="1600" b="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l</a:t>
                      </a:r>
                      <a:r>
                        <a:rPr lang="en-US" sz="1600" b="0" dirty="0">
                          <a:effectLst/>
                          <a:latin typeface="+mn-lt"/>
                          <a:ea typeface="Arial" panose="020B0604020202020204" pitchFamily="34" charset="0"/>
                          <a:cs typeface="Segoe MDL2 Assets" panose="050A0102010101010101" pitchFamily="18" charset="0"/>
                        </a:rPr>
                        <a:t>s</a:t>
                      </a:r>
                      <a:r>
                        <a:rPr lang="en-US" sz="1600" b="0" spc="15"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a:t>
                      </a:r>
                      <a:r>
                        <a:rPr lang="en-US" sz="1600" b="0" spc="-10"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m</a:t>
                      </a:r>
                      <a:r>
                        <a:rPr lang="en-US" sz="1600" b="0" dirty="0">
                          <a:effectLst/>
                          <a:latin typeface="+mn-lt"/>
                          <a:ea typeface="Arial" panose="020B0604020202020204" pitchFamily="34" charset="0"/>
                          <a:cs typeface="Segoe MDL2 Assets" panose="050A0102010101010101" pitchFamily="18" charset="0"/>
                        </a:rPr>
                        <a:t>u</a:t>
                      </a:r>
                      <a:r>
                        <a:rPr lang="en-US" sz="1600" b="0" spc="-20" dirty="0">
                          <a:effectLst/>
                          <a:latin typeface="+mn-lt"/>
                          <a:ea typeface="Arial" panose="020B0604020202020204" pitchFamily="34" charset="0"/>
                          <a:cs typeface="Segoe MDL2 Assets" panose="050A0102010101010101" pitchFamily="18" charset="0"/>
                        </a:rPr>
                        <a:t>l</a:t>
                      </a:r>
                      <a:r>
                        <a:rPr lang="en-US" sz="1600" b="0" spc="5" dirty="0">
                          <a:effectLst/>
                          <a:latin typeface="+mn-lt"/>
                          <a:ea typeface="Arial" panose="020B0604020202020204" pitchFamily="34" charset="0"/>
                          <a:cs typeface="Segoe MDL2 Assets" panose="050A0102010101010101" pitchFamily="18" charset="0"/>
                        </a:rPr>
                        <a:t>t</a:t>
                      </a:r>
                      <a:r>
                        <a:rPr lang="en-US" sz="1600" b="0" spc="-5" dirty="0">
                          <a:effectLst/>
                          <a:latin typeface="+mn-lt"/>
                          <a:ea typeface="Arial" panose="020B0604020202020204" pitchFamily="34" charset="0"/>
                          <a:cs typeface="Segoe MDL2 Assets" panose="050A0102010101010101" pitchFamily="18" charset="0"/>
                        </a:rPr>
                        <a:t>i-</a:t>
                      </a:r>
                      <a:r>
                        <a:rPr lang="en-US" sz="1600" b="0" spc="15" dirty="0">
                          <a:effectLst/>
                          <a:latin typeface="+mn-lt"/>
                          <a:ea typeface="Arial" panose="020B0604020202020204" pitchFamily="34" charset="0"/>
                          <a:cs typeface="Segoe MDL2 Assets" panose="050A0102010101010101" pitchFamily="18" charset="0"/>
                        </a:rPr>
                        <a:t>f</a:t>
                      </a:r>
                      <a:r>
                        <a:rPr lang="en-US" sz="1600" b="0" dirty="0">
                          <a:effectLst/>
                          <a:latin typeface="+mn-lt"/>
                          <a:ea typeface="Arial" panose="020B0604020202020204" pitchFamily="34" charset="0"/>
                          <a:cs typeface="Segoe MDL2 Assets" panose="050A0102010101010101" pitchFamily="18" charset="0"/>
                        </a:rPr>
                        <a:t>u</a:t>
                      </a:r>
                      <a:r>
                        <a:rPr lang="en-US" sz="1600" b="0" spc="-5" dirty="0">
                          <a:effectLst/>
                          <a:latin typeface="+mn-lt"/>
                          <a:ea typeface="Arial" panose="020B0604020202020204" pitchFamily="34" charset="0"/>
                          <a:cs typeface="Segoe MDL2 Assets" panose="050A0102010101010101" pitchFamily="18" charset="0"/>
                        </a:rPr>
                        <a:t>n</a:t>
                      </a:r>
                      <a:r>
                        <a:rPr lang="en-US" sz="1600" b="0" spc="-10" dirty="0">
                          <a:effectLst/>
                          <a:latin typeface="+mn-lt"/>
                          <a:ea typeface="Arial" panose="020B0604020202020204" pitchFamily="34" charset="0"/>
                          <a:cs typeface="Segoe MDL2 Assets" panose="050A0102010101010101" pitchFamily="18" charset="0"/>
                        </a:rPr>
                        <a:t>c</a:t>
                      </a:r>
                      <a:r>
                        <a:rPr lang="en-US" sz="1600" b="0" spc="5" dirty="0">
                          <a:effectLst/>
                          <a:latin typeface="+mn-lt"/>
                          <a:ea typeface="Arial" panose="020B0604020202020204" pitchFamily="34" charset="0"/>
                          <a:cs typeface="Segoe MDL2 Assets" panose="050A0102010101010101" pitchFamily="18" charset="0"/>
                        </a:rPr>
                        <a:t>t</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al ass</a:t>
                      </a:r>
                      <a:r>
                        <a:rPr lang="en-US" sz="1600" b="0" spc="-5" dirty="0">
                          <a:effectLst/>
                          <a:latin typeface="+mn-lt"/>
                          <a:ea typeface="Arial" panose="020B0604020202020204" pitchFamily="34" charset="0"/>
                          <a:cs typeface="Segoe MDL2 Assets" panose="050A0102010101010101" pitchFamily="18" charset="0"/>
                        </a:rPr>
                        <a:t>e</a:t>
                      </a:r>
                      <a:r>
                        <a:rPr lang="en-US" sz="1600" b="0" dirty="0">
                          <a:effectLst/>
                          <a:latin typeface="+mn-lt"/>
                          <a:ea typeface="Arial" panose="020B0604020202020204" pitchFamily="34" charset="0"/>
                          <a:cs typeface="Segoe MDL2 Assets" panose="050A0102010101010101" pitchFamily="18" charset="0"/>
                        </a:rPr>
                        <a:t>s</a:t>
                      </a:r>
                      <a:r>
                        <a:rPr lang="en-US" sz="1600" b="0" spc="-10" dirty="0">
                          <a:effectLst/>
                          <a:latin typeface="+mn-lt"/>
                          <a:ea typeface="Arial" panose="020B0604020202020204" pitchFamily="34" charset="0"/>
                          <a:cs typeface="Segoe MDL2 Assets" panose="050A0102010101010101" pitchFamily="18" charset="0"/>
                        </a:rPr>
                        <a:t>s</a:t>
                      </a:r>
                      <a:r>
                        <a:rPr lang="en-US" sz="1600" b="0" spc="5" dirty="0">
                          <a:effectLst/>
                          <a:latin typeface="+mn-lt"/>
                          <a:ea typeface="Arial" panose="020B0604020202020204" pitchFamily="34" charset="0"/>
                          <a:cs typeface="Segoe MDL2 Assets" panose="050A0102010101010101" pitchFamily="18" charset="0"/>
                        </a:rPr>
                        <a:t>m</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t</a:t>
                      </a:r>
                      <a:r>
                        <a:rPr lang="en-US" sz="1600" b="0" spc="-10"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o </a:t>
                      </a:r>
                      <a:r>
                        <a:rPr lang="en-US" sz="1600" b="0" spc="10"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e</a:t>
                      </a:r>
                      <a:r>
                        <a:rPr lang="en-US" sz="1600" b="0" spc="-15" dirty="0">
                          <a:effectLst/>
                          <a:latin typeface="+mn-lt"/>
                          <a:ea typeface="Arial" panose="020B0604020202020204" pitchFamily="34" charset="0"/>
                          <a:cs typeface="Segoe MDL2 Assets" panose="050A0102010101010101" pitchFamily="18" charset="0"/>
                        </a:rPr>
                        <a:t>s</a:t>
                      </a:r>
                      <a:r>
                        <a:rPr lang="en-US" sz="1600" b="0" dirty="0">
                          <a:effectLst/>
                          <a:latin typeface="+mn-lt"/>
                          <a:ea typeface="Arial" panose="020B0604020202020204" pitchFamily="34" charset="0"/>
                          <a:cs typeface="Segoe MDL2 Assets" panose="050A0102010101010101" pitchFamily="18" charset="0"/>
                        </a:rPr>
                        <a:t>t</a:t>
                      </a:r>
                      <a:r>
                        <a:rPr lang="en-US" sz="1600" b="0" spc="10" dirty="0">
                          <a:effectLst/>
                          <a:latin typeface="+mn-lt"/>
                          <a:ea typeface="Arial" panose="020B0604020202020204" pitchFamily="34" charset="0"/>
                          <a:cs typeface="Segoe MDL2 Assets" panose="050A0102010101010101" pitchFamily="18" charset="0"/>
                        </a:rPr>
                        <a:t> </a:t>
                      </a:r>
                      <a:r>
                        <a:rPr lang="en-US" sz="1600" b="0" spc="-10" dirty="0">
                          <a:effectLst/>
                          <a:latin typeface="+mn-lt"/>
                          <a:ea typeface="Arial" panose="020B0604020202020204" pitchFamily="34" charset="0"/>
                          <a:cs typeface="Segoe MDL2 Assets" panose="050A0102010101010101" pitchFamily="18" charset="0"/>
                        </a:rPr>
                        <a:t>v</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su</a:t>
                      </a:r>
                      <a:r>
                        <a:rPr lang="en-US" sz="1600" b="0" spc="-5" dirty="0">
                          <a:effectLst/>
                          <a:latin typeface="+mn-lt"/>
                          <a:ea typeface="Arial" panose="020B0604020202020204" pitchFamily="34" charset="0"/>
                          <a:cs typeface="Segoe MDL2 Assets" panose="050A0102010101010101" pitchFamily="18" charset="0"/>
                        </a:rPr>
                        <a:t>a</a:t>
                      </a:r>
                      <a:r>
                        <a:rPr lang="en-US" sz="1600" b="0" dirty="0">
                          <a:effectLst/>
                          <a:latin typeface="+mn-lt"/>
                          <a:ea typeface="Arial" panose="020B0604020202020204" pitchFamily="34" charset="0"/>
                          <a:cs typeface="Segoe MDL2 Assets" panose="050A0102010101010101" pitchFamily="18" charset="0"/>
                        </a:rPr>
                        <a:t>l </a:t>
                      </a:r>
                      <a:r>
                        <a:rPr lang="en-US" sz="1600" b="0" spc="5" dirty="0">
                          <a:effectLst/>
                          <a:latin typeface="+mn-lt"/>
                          <a:ea typeface="Arial" panose="020B0604020202020204" pitchFamily="34" charset="0"/>
                          <a:cs typeface="Segoe MDL2 Assets" panose="050A0102010101010101" pitchFamily="18" charset="0"/>
                        </a:rPr>
                        <a:t>m</a:t>
                      </a:r>
                      <a:r>
                        <a:rPr lang="en-US" sz="1600" b="0" spc="-15"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m</a:t>
                      </a:r>
                      <a:r>
                        <a:rPr lang="en-US" sz="1600" b="0" dirty="0">
                          <a:effectLst/>
                          <a:latin typeface="+mn-lt"/>
                          <a:ea typeface="Arial" panose="020B0604020202020204" pitchFamily="34" charset="0"/>
                          <a:cs typeface="Segoe MDL2 Assets" panose="050A0102010101010101" pitchFamily="18" charset="0"/>
                        </a:rPr>
                        <a:t>or</a:t>
                      </a:r>
                      <a:r>
                        <a:rPr lang="en-US" sz="1600" b="0" spc="-10"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a:t>
                      </a:r>
                      <a:r>
                        <a:rPr lang="en-US" sz="1600" b="0" spc="10"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a</a:t>
                      </a:r>
                      <a:r>
                        <a:rPr lang="en-US" sz="1600" b="0" spc="-15" dirty="0">
                          <a:effectLst/>
                          <a:latin typeface="+mn-lt"/>
                          <a:ea typeface="Arial" panose="020B0604020202020204" pitchFamily="34" charset="0"/>
                          <a:cs typeface="Segoe MDL2 Assets" panose="050A0102010101010101" pitchFamily="18" charset="0"/>
                        </a:rPr>
                        <a:t>u</a:t>
                      </a:r>
                      <a:r>
                        <a:rPr lang="en-US" sz="1600" b="0" dirty="0">
                          <a:effectLst/>
                          <a:latin typeface="+mn-lt"/>
                          <a:ea typeface="Arial" panose="020B0604020202020204" pitchFamily="34" charset="0"/>
                          <a:cs typeface="Segoe MDL2 Assets" panose="050A0102010101010101" pitchFamily="18" charset="0"/>
                        </a:rPr>
                        <a:t>d</a:t>
                      </a:r>
                      <a:r>
                        <a:rPr lang="en-US" sz="1600" b="0" spc="-5" dirty="0">
                          <a:effectLst/>
                          <a:latin typeface="+mn-lt"/>
                          <a:ea typeface="Arial" panose="020B0604020202020204" pitchFamily="34" charset="0"/>
                          <a:cs typeface="Segoe MDL2 Assets" panose="050A0102010101010101" pitchFamily="18" charset="0"/>
                        </a:rPr>
                        <a:t>i</a:t>
                      </a:r>
                      <a:r>
                        <a:rPr lang="en-US" sz="1600" b="0" spc="5"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or</a:t>
                      </a:r>
                      <a:r>
                        <a:rPr lang="en-US" sz="1600" b="0" spc="5"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 </a:t>
                      </a:r>
                      <a:r>
                        <a:rPr lang="en-US" sz="1600" b="0" spc="-10" dirty="0">
                          <a:effectLst/>
                          <a:latin typeface="+mn-lt"/>
                          <a:ea typeface="Arial" panose="020B0604020202020204" pitchFamily="34" charset="0"/>
                          <a:cs typeface="Segoe MDL2 Assets" panose="050A0102010101010101" pitchFamily="18" charset="0"/>
                        </a:rPr>
                        <a:t>v</a:t>
                      </a:r>
                      <a:r>
                        <a:rPr lang="en-US" sz="1600" b="0" dirty="0">
                          <a:effectLst/>
                          <a:latin typeface="+mn-lt"/>
                          <a:ea typeface="Arial" panose="020B0604020202020204" pitchFamily="34" charset="0"/>
                          <a:cs typeface="Segoe MDL2 Assets" panose="050A0102010101010101" pitchFamily="18" charset="0"/>
                        </a:rPr>
                        <a:t>erbal </a:t>
                      </a:r>
                      <a:r>
                        <a:rPr lang="en-US" sz="1600" b="0" spc="5" dirty="0">
                          <a:effectLst/>
                          <a:latin typeface="+mn-lt"/>
                          <a:ea typeface="Arial" panose="020B0604020202020204" pitchFamily="34" charset="0"/>
                          <a:cs typeface="Segoe MDL2 Assets" panose="050A0102010101010101" pitchFamily="18" charset="0"/>
                        </a:rPr>
                        <a:t>m</a:t>
                      </a:r>
                      <a:r>
                        <a:rPr lang="en-US" sz="1600" b="0" dirty="0">
                          <a:effectLst/>
                          <a:latin typeface="+mn-lt"/>
                          <a:ea typeface="Arial" panose="020B0604020202020204" pitchFamily="34" charset="0"/>
                          <a:cs typeface="Segoe MDL2 Assets" panose="050A0102010101010101" pitchFamily="18" charset="0"/>
                        </a:rPr>
                        <a:t>em</a:t>
                      </a:r>
                      <a:r>
                        <a:rPr lang="en-US" sz="1600" b="0" spc="-1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r</a:t>
                      </a:r>
                      <a:r>
                        <a:rPr lang="en-US" sz="1600" b="0" spc="-10"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a:t>
                      </a:r>
                      <a:r>
                        <a:rPr lang="en-US" sz="1600" b="0" spc="10"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p</a:t>
                      </a:r>
                      <a:r>
                        <a:rPr lang="en-US" sz="1600" b="0" spc="-5" dirty="0">
                          <a:effectLst/>
                          <a:latin typeface="+mn-lt"/>
                          <a:ea typeface="Arial" panose="020B0604020202020204" pitchFamily="34" charset="0"/>
                          <a:cs typeface="Segoe MDL2 Assets" panose="050A0102010101010101" pitchFamily="18" charset="0"/>
                        </a:rPr>
                        <a:t>h</a:t>
                      </a:r>
                      <a:r>
                        <a:rPr lang="en-US" sz="1600" b="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ni</a:t>
                      </a:r>
                      <a:r>
                        <a:rPr lang="en-US" sz="1600" b="0" dirty="0">
                          <a:effectLst/>
                          <a:latin typeface="+mn-lt"/>
                          <a:ea typeface="Arial" panose="020B0604020202020204" pitchFamily="34" charset="0"/>
                          <a:cs typeface="Segoe MDL2 Assets" panose="050A0102010101010101" pitchFamily="18" charset="0"/>
                        </a:rPr>
                        <a:t>c</a:t>
                      </a:r>
                      <a:r>
                        <a:rPr lang="en-US" sz="1600" b="0" spc="-5" dirty="0">
                          <a:effectLst/>
                          <a:latin typeface="+mn-lt"/>
                          <a:ea typeface="Arial" panose="020B0604020202020204" pitchFamily="34" charset="0"/>
                          <a:cs typeface="Segoe MDL2 Assets" panose="050A0102010101010101" pitchFamily="18" charset="0"/>
                        </a:rPr>
                        <a:t> </a:t>
                      </a:r>
                      <a:r>
                        <a:rPr lang="en-US" sz="1600" b="0" spc="-10" dirty="0">
                          <a:effectLst/>
                          <a:latin typeface="+mn-lt"/>
                          <a:ea typeface="Arial" panose="020B0604020202020204" pitchFamily="34" charset="0"/>
                          <a:cs typeface="Segoe MDL2 Assets" panose="050A0102010101010101" pitchFamily="18" charset="0"/>
                        </a:rPr>
                        <a:t>r</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a</a:t>
                      </a:r>
                      <a:r>
                        <a:rPr lang="en-US" sz="1600" b="0" dirty="0">
                          <a:effectLst/>
                          <a:latin typeface="+mn-lt"/>
                          <a:ea typeface="Arial" panose="020B0604020202020204" pitchFamily="34" charset="0"/>
                          <a:cs typeface="Segoe MDL2 Assets" panose="050A0102010101010101" pitchFamily="18" charset="0"/>
                        </a:rPr>
                        <a:t>d</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ng</a:t>
                      </a:r>
                      <a:r>
                        <a:rPr lang="en-US" sz="1600" b="0" spc="15" dirty="0">
                          <a:effectLst/>
                          <a:latin typeface="+mn-lt"/>
                          <a:ea typeface="Arial" panose="020B0604020202020204" pitchFamily="34" charset="0"/>
                          <a:cs typeface="Segoe MDL2 Assets" panose="050A0102010101010101" pitchFamily="18" charset="0"/>
                        </a:rPr>
                        <a:t> </a:t>
                      </a:r>
                      <a:r>
                        <a:rPr lang="en-US" sz="1600" b="0" spc="-10" dirty="0">
                          <a:effectLst/>
                          <a:latin typeface="+mn-lt"/>
                          <a:ea typeface="Arial" panose="020B0604020202020204" pitchFamily="34" charset="0"/>
                          <a:cs typeface="Segoe MDL2 Assets" panose="050A0102010101010101" pitchFamily="18" charset="0"/>
                        </a:rPr>
                        <a:t>s</a:t>
                      </a:r>
                      <a:r>
                        <a:rPr lang="en-US" sz="1600" b="0" spc="10" dirty="0">
                          <a:effectLst/>
                          <a:latin typeface="+mn-lt"/>
                          <a:ea typeface="Arial" panose="020B0604020202020204" pitchFamily="34" charset="0"/>
                          <a:cs typeface="Segoe MDL2 Assets" panose="050A0102010101010101" pitchFamily="18" charset="0"/>
                        </a:rPr>
                        <a:t>k</a:t>
                      </a:r>
                      <a:r>
                        <a:rPr lang="en-US" sz="1600" b="0" spc="-5" dirty="0">
                          <a:effectLst/>
                          <a:latin typeface="+mn-lt"/>
                          <a:ea typeface="Arial" panose="020B0604020202020204" pitchFamily="34" charset="0"/>
                          <a:cs typeface="Segoe MDL2 Assets" panose="050A0102010101010101" pitchFamily="18" charset="0"/>
                        </a:rPr>
                        <a:t>ill</a:t>
                      </a:r>
                      <a:r>
                        <a:rPr lang="en-US" sz="1600" b="0" dirty="0">
                          <a:effectLst/>
                          <a:latin typeface="+mn-lt"/>
                          <a:ea typeface="Arial" panose="020B0604020202020204" pitchFamily="34" charset="0"/>
                          <a:cs typeface="Segoe MDL2 Assets" panose="050A0102010101010101" pitchFamily="18" charset="0"/>
                        </a:rPr>
                        <a:t>s, p</a:t>
                      </a:r>
                      <a:r>
                        <a:rPr lang="en-US" sz="1600" b="0" spc="-5" dirty="0">
                          <a:effectLst/>
                          <a:latin typeface="+mn-lt"/>
                          <a:ea typeface="Arial" panose="020B0604020202020204" pitchFamily="34" charset="0"/>
                          <a:cs typeface="Segoe MDL2 Assets" panose="050A0102010101010101" pitchFamily="18" charset="0"/>
                        </a:rPr>
                        <a:t>h</a:t>
                      </a:r>
                      <a:r>
                        <a:rPr lang="en-US" sz="1600" b="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o</a:t>
                      </a:r>
                      <a:r>
                        <a:rPr lang="en-US" sz="1600" b="0" spc="-5" dirty="0">
                          <a:effectLst/>
                          <a:latin typeface="+mn-lt"/>
                          <a:ea typeface="Arial" panose="020B0604020202020204" pitchFamily="34" charset="0"/>
                          <a:cs typeface="Segoe MDL2 Assets" panose="050A0102010101010101" pitchFamily="18" charset="0"/>
                        </a:rPr>
                        <a:t>l</a:t>
                      </a:r>
                      <a:r>
                        <a:rPr lang="en-US" sz="1600" b="0" dirty="0">
                          <a:effectLst/>
                          <a:latin typeface="+mn-lt"/>
                          <a:ea typeface="Arial" panose="020B0604020202020204" pitchFamily="34" charset="0"/>
                          <a:cs typeface="Segoe MDL2 Assets" panose="050A0102010101010101" pitchFamily="18" charset="0"/>
                        </a:rPr>
                        <a:t>o</a:t>
                      </a:r>
                      <a:r>
                        <a:rPr lang="en-US" sz="1600" b="0" spc="10" dirty="0">
                          <a:effectLst/>
                          <a:latin typeface="+mn-lt"/>
                          <a:ea typeface="Arial" panose="020B0604020202020204" pitchFamily="34" charset="0"/>
                          <a:cs typeface="Segoe MDL2 Assets" panose="050A0102010101010101" pitchFamily="18" charset="0"/>
                        </a:rPr>
                        <a:t>g</a:t>
                      </a:r>
                      <a:r>
                        <a:rPr lang="en-US" sz="1600" b="0" spc="-5" dirty="0">
                          <a:effectLst/>
                          <a:latin typeface="+mn-lt"/>
                          <a:ea typeface="Arial" panose="020B0604020202020204" pitchFamily="34" charset="0"/>
                          <a:cs typeface="Segoe MDL2 Assets" panose="050A0102010101010101" pitchFamily="18" charset="0"/>
                        </a:rPr>
                        <a:t>i</a:t>
                      </a:r>
                      <a:r>
                        <a:rPr lang="en-US" sz="1600" b="0" spc="-10" dirty="0">
                          <a:effectLst/>
                          <a:latin typeface="+mn-lt"/>
                          <a:ea typeface="Arial" panose="020B0604020202020204" pitchFamily="34" charset="0"/>
                          <a:cs typeface="Segoe MDL2 Assets" panose="050A0102010101010101" pitchFamily="18" charset="0"/>
                        </a:rPr>
                        <a:t>c</a:t>
                      </a:r>
                      <a:r>
                        <a:rPr lang="en-US" sz="1600" b="0" dirty="0">
                          <a:effectLst/>
                          <a:latin typeface="+mn-lt"/>
                          <a:ea typeface="Arial" panose="020B0604020202020204" pitchFamily="34" charset="0"/>
                          <a:cs typeface="Segoe MDL2 Assets" panose="050A0102010101010101" pitchFamily="18" charset="0"/>
                        </a:rPr>
                        <a:t>al process</a:t>
                      </a:r>
                      <a:r>
                        <a:rPr lang="en-US" sz="1600" b="0" spc="-5" dirty="0">
                          <a:effectLst/>
                          <a:latin typeface="+mn-lt"/>
                          <a:ea typeface="Arial" panose="020B0604020202020204" pitchFamily="34" charset="0"/>
                          <a:cs typeface="Segoe MDL2 Assets" panose="050A0102010101010101" pitchFamily="18" charset="0"/>
                        </a:rPr>
                        <a:t>i</a:t>
                      </a:r>
                      <a:r>
                        <a:rPr lang="en-US" sz="1600" b="0" spc="-1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g</a:t>
                      </a:r>
                      <a:r>
                        <a:rPr lang="en-US" sz="1600" b="0" spc="15"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a</a:t>
                      </a:r>
                      <a:r>
                        <a:rPr lang="en-US" sz="1600" b="0" spc="-5" dirty="0">
                          <a:effectLst/>
                          <a:latin typeface="+mn-lt"/>
                          <a:ea typeface="Arial" panose="020B0604020202020204" pitchFamily="34" charset="0"/>
                          <a:cs typeface="Segoe MDL2 Assets" panose="050A0102010101010101" pitchFamily="18" charset="0"/>
                        </a:rPr>
                        <a:t>bili</a:t>
                      </a:r>
                      <a:r>
                        <a:rPr lang="en-US" sz="1600" b="0" spc="5" dirty="0">
                          <a:effectLst/>
                          <a:latin typeface="+mn-lt"/>
                          <a:ea typeface="Arial" panose="020B0604020202020204" pitchFamily="34" charset="0"/>
                          <a:cs typeface="Segoe MDL2 Assets" panose="050A0102010101010101" pitchFamily="18" charset="0"/>
                        </a:rPr>
                        <a:t>t</a:t>
                      </a:r>
                      <a:r>
                        <a:rPr lang="en-US" sz="1600" b="0" spc="-10"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a:t>
                      </a:r>
                      <a:r>
                        <a:rPr lang="en-US" sz="1600" b="0" spc="10"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s</a:t>
                      </a:r>
                      <a:r>
                        <a:rPr lang="en-US" sz="1600" b="0" spc="-5" dirty="0">
                          <a:effectLst/>
                          <a:latin typeface="+mn-lt"/>
                          <a:ea typeface="Arial" panose="020B0604020202020204" pitchFamily="34" charset="0"/>
                          <a:cs typeface="Segoe MDL2 Assets" panose="050A0102010101010101" pitchFamily="18" charset="0"/>
                        </a:rPr>
                        <a:t>i</a:t>
                      </a:r>
                      <a:r>
                        <a:rPr lang="en-US" sz="1600" b="0" spc="-1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g</a:t>
                      </a:r>
                      <a:r>
                        <a:rPr lang="en-US" sz="1600" b="0" spc="-5" dirty="0">
                          <a:effectLst/>
                          <a:latin typeface="+mn-lt"/>
                          <a:ea typeface="Arial" panose="020B0604020202020204" pitchFamily="34" charset="0"/>
                          <a:cs typeface="Segoe MDL2 Assets" panose="050A0102010101010101" pitchFamily="18" charset="0"/>
                        </a:rPr>
                        <a:t>l</a:t>
                      </a:r>
                      <a:r>
                        <a:rPr lang="en-US" sz="1600" b="0" dirty="0">
                          <a:effectLst/>
                          <a:latin typeface="+mn-lt"/>
                          <a:ea typeface="Arial" panose="020B0604020202020204" pitchFamily="34" charset="0"/>
                          <a:cs typeface="Segoe MDL2 Assets" panose="050A0102010101010101" pitchFamily="18" charset="0"/>
                        </a:rPr>
                        <a:t>e </a:t>
                      </a:r>
                      <a:r>
                        <a:rPr lang="en-US" sz="1600" b="0" spc="-15" dirty="0">
                          <a:effectLst/>
                          <a:latin typeface="+mn-lt"/>
                          <a:ea typeface="Arial" panose="020B0604020202020204" pitchFamily="34" charset="0"/>
                          <a:cs typeface="Segoe MDL2 Assets" panose="050A0102010101010101" pitchFamily="18" charset="0"/>
                        </a:rPr>
                        <a:t>w</a:t>
                      </a:r>
                      <a:r>
                        <a:rPr lang="en-US" sz="1600" b="0" dirty="0">
                          <a:effectLst/>
                          <a:latin typeface="+mn-lt"/>
                          <a:ea typeface="Arial" panose="020B0604020202020204" pitchFamily="34" charset="0"/>
                          <a:cs typeface="Segoe MDL2 Assets" panose="050A0102010101010101" pitchFamily="18" charset="0"/>
                        </a:rPr>
                        <a:t>ord</a:t>
                      </a:r>
                      <a:r>
                        <a:rPr lang="en-US" sz="1600" b="0" spc="5" dirty="0">
                          <a:effectLst/>
                          <a:latin typeface="+mn-lt"/>
                          <a:ea typeface="Arial" panose="020B0604020202020204" pitchFamily="34" charset="0"/>
                          <a:cs typeface="Segoe MDL2 Assets" panose="050A0102010101010101" pitchFamily="18" charset="0"/>
                        </a:rPr>
                        <a:t> r</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a</a:t>
                      </a:r>
                      <a:r>
                        <a:rPr lang="en-US" sz="1600" b="0" dirty="0">
                          <a:effectLst/>
                          <a:latin typeface="+mn-lt"/>
                          <a:ea typeface="Arial" panose="020B0604020202020204" pitchFamily="34" charset="0"/>
                          <a:cs typeface="Segoe MDL2 Assets" panose="050A0102010101010101" pitchFamily="18" charset="0"/>
                        </a:rPr>
                        <a:t>d</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n</a:t>
                      </a:r>
                      <a:r>
                        <a:rPr lang="en-US" sz="1600" b="0" spc="-5" dirty="0">
                          <a:effectLst/>
                          <a:latin typeface="+mn-lt"/>
                          <a:ea typeface="Arial" panose="020B0604020202020204" pitchFamily="34" charset="0"/>
                          <a:cs typeface="Segoe MDL2 Assets" panose="050A0102010101010101" pitchFamily="18" charset="0"/>
                        </a:rPr>
                        <a:t>g</a:t>
                      </a:r>
                      <a:r>
                        <a:rPr lang="en-US" sz="1600" b="0" dirty="0">
                          <a:effectLst/>
                          <a:latin typeface="+mn-lt"/>
                          <a:ea typeface="Arial" panose="020B0604020202020204" pitchFamily="34" charset="0"/>
                          <a:cs typeface="Segoe MDL2 Assets" panose="050A0102010101010101" pitchFamily="18" charset="0"/>
                        </a:rPr>
                        <a:t>,</a:t>
                      </a:r>
                      <a:r>
                        <a:rPr lang="en-US" sz="1600" b="0" spc="10"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Segoe MDL2 Assets" panose="050A0102010101010101" pitchFamily="18" charset="0"/>
                        </a:rPr>
                        <a:t>se</a:t>
                      </a:r>
                      <a:r>
                        <a:rPr lang="en-US" sz="1600" b="0" spc="-15" dirty="0">
                          <a:effectLst/>
                          <a:latin typeface="+mn-lt"/>
                          <a:ea typeface="Arial" panose="020B0604020202020204" pitchFamily="34" charset="0"/>
                          <a:cs typeface="Segoe MDL2 Assets" panose="050A0102010101010101" pitchFamily="18" charset="0"/>
                        </a:rPr>
                        <a:t>n</a:t>
                      </a:r>
                      <a:r>
                        <a:rPr lang="en-US" sz="1600" b="0" spc="5"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n</a:t>
                      </a:r>
                      <a:r>
                        <a:rPr lang="en-US" sz="1600" b="0" spc="-10" dirty="0">
                          <a:effectLst/>
                          <a:latin typeface="+mn-lt"/>
                          <a:ea typeface="Arial" panose="020B0604020202020204" pitchFamily="34" charset="0"/>
                          <a:cs typeface="Segoe MDL2 Assets" panose="050A0102010101010101" pitchFamily="18" charset="0"/>
                        </a:rPr>
                        <a:t>c</a:t>
                      </a:r>
                      <a:r>
                        <a:rPr lang="en-US" sz="1600" b="0" dirty="0">
                          <a:effectLst/>
                          <a:latin typeface="+mn-lt"/>
                          <a:ea typeface="Arial" panose="020B0604020202020204" pitchFamily="34" charset="0"/>
                          <a:cs typeface="Segoe MDL2 Assets" panose="050A0102010101010101" pitchFamily="18" charset="0"/>
                        </a:rPr>
                        <a:t>e </a:t>
                      </a:r>
                      <a:r>
                        <a:rPr lang="en-US" sz="1600" b="0" spc="5" dirty="0">
                          <a:effectLst/>
                          <a:latin typeface="+mn-lt"/>
                          <a:ea typeface="Arial" panose="020B0604020202020204" pitchFamily="34" charset="0"/>
                          <a:cs typeface="Segoe MDL2 Assets" panose="050A0102010101010101" pitchFamily="18" charset="0"/>
                        </a:rPr>
                        <a:t>r</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a</a:t>
                      </a:r>
                      <a:r>
                        <a:rPr lang="en-US" sz="1600" b="0" dirty="0">
                          <a:effectLst/>
                          <a:latin typeface="+mn-lt"/>
                          <a:ea typeface="Arial" panose="020B0604020202020204" pitchFamily="34" charset="0"/>
                          <a:cs typeface="Segoe MDL2 Assets" panose="050A0102010101010101" pitchFamily="18" charset="0"/>
                        </a:rPr>
                        <a:t>d</a:t>
                      </a:r>
                      <a:r>
                        <a:rPr lang="en-US" sz="1600" b="0" spc="-5" dirty="0">
                          <a:effectLst/>
                          <a:latin typeface="+mn-lt"/>
                          <a:ea typeface="Arial" panose="020B0604020202020204" pitchFamily="34" charset="0"/>
                          <a:cs typeface="Segoe MDL2 Assets" panose="050A0102010101010101" pitchFamily="18" charset="0"/>
                        </a:rPr>
                        <a:t>i</a:t>
                      </a:r>
                      <a:r>
                        <a:rPr lang="en-US" sz="1600" b="0" spc="-15" dirty="0">
                          <a:effectLst/>
                          <a:latin typeface="+mn-lt"/>
                          <a:ea typeface="Arial" panose="020B0604020202020204" pitchFamily="34" charset="0"/>
                          <a:cs typeface="Segoe MDL2 Assets" panose="050A0102010101010101" pitchFamily="18" charset="0"/>
                        </a:rPr>
                        <a:t>n</a:t>
                      </a:r>
                      <a:r>
                        <a:rPr lang="en-US" sz="1600" b="0" spc="10" dirty="0">
                          <a:effectLst/>
                          <a:latin typeface="+mn-lt"/>
                          <a:ea typeface="Arial" panose="020B0604020202020204" pitchFamily="34" charset="0"/>
                          <a:cs typeface="Segoe MDL2 Assets" panose="050A0102010101010101" pitchFamily="18" charset="0"/>
                        </a:rPr>
                        <a:t>g</a:t>
                      </a:r>
                      <a:r>
                        <a:rPr lang="en-US" sz="1600" b="0" dirty="0">
                          <a:effectLst/>
                          <a:latin typeface="+mn-lt"/>
                          <a:ea typeface="Arial" panose="020B0604020202020204" pitchFamily="34" charset="0"/>
                          <a:cs typeface="Segoe MDL2 Assets" panose="050A0102010101010101" pitchFamily="18" charset="0"/>
                        </a:rPr>
                        <a:t>,</a:t>
                      </a:r>
                      <a:r>
                        <a:rPr lang="en-GB" sz="1600" b="0" dirty="0">
                          <a:effectLst/>
                          <a:latin typeface="+mn-lt"/>
                          <a:ea typeface="Arial" panose="020B0604020202020204" pitchFamily="34" charset="0"/>
                          <a:cs typeface="Segoe MDL2 Assets" panose="050A0102010101010101" pitchFamily="18" charset="0"/>
                        </a:rPr>
                        <a:t> </a:t>
                      </a:r>
                      <a:r>
                        <a:rPr lang="en-US" sz="1600" b="0" dirty="0">
                          <a:effectLst/>
                          <a:latin typeface="+mn-lt"/>
                          <a:ea typeface="Arial" panose="020B0604020202020204" pitchFamily="34" charset="0"/>
                          <a:cs typeface="Times New Roman" panose="02020603050405020304" pitchFamily="18" charset="0"/>
                        </a:rPr>
                        <a:t>sp</a:t>
                      </a:r>
                      <a:r>
                        <a:rPr lang="en-US" sz="1600" b="0" spc="-5" dirty="0">
                          <a:effectLst/>
                          <a:latin typeface="+mn-lt"/>
                          <a:ea typeface="Arial" panose="020B0604020202020204" pitchFamily="34" charset="0"/>
                          <a:cs typeface="Times New Roman" panose="02020603050405020304" pitchFamily="18" charset="0"/>
                        </a:rPr>
                        <a:t>elli</a:t>
                      </a:r>
                      <a:r>
                        <a:rPr lang="en-US" sz="1600" b="0" dirty="0">
                          <a:effectLst/>
                          <a:latin typeface="+mn-lt"/>
                          <a:ea typeface="Arial" panose="020B0604020202020204" pitchFamily="34" charset="0"/>
                          <a:cs typeface="Times New Roman" panose="02020603050405020304" pitchFamily="18" charset="0"/>
                        </a:rPr>
                        <a:t>ng</a:t>
                      </a:r>
                      <a:r>
                        <a:rPr lang="en-US" sz="1600" b="0" spc="1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d</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so</a:t>
                      </a:r>
                      <a:r>
                        <a:rPr lang="en-US" sz="1600" b="0" spc="-5" dirty="0">
                          <a:effectLst/>
                          <a:latin typeface="+mn-lt"/>
                          <a:ea typeface="Arial" panose="020B0604020202020204" pitchFamily="34" charset="0"/>
                          <a:cs typeface="Times New Roman" panose="02020603050405020304" pitchFamily="18" charset="0"/>
                        </a:rPr>
                        <a:t>ni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g</a:t>
                      </a:r>
                      <a:endParaRPr lang="en-GB" sz="1600" b="0" dirty="0">
                        <a:effectLst/>
                        <a:latin typeface="+mn-lt"/>
                        <a:ea typeface="Calibri" panose="020F0502020204030204" pitchFamily="34" charset="0"/>
                        <a:cs typeface="Times New Roman" panose="02020603050405020304" pitchFamily="18" charset="0"/>
                      </a:endParaRPr>
                    </a:p>
                    <a:p>
                      <a:pPr marL="342900" lvl="0" indent="-342900">
                        <a:lnSpc>
                          <a:spcPct val="115000"/>
                        </a:lnSpc>
                        <a:spcBef>
                          <a:spcPts val="10"/>
                        </a:spcBef>
                        <a:buFont typeface="Segoe MDL2 Assets" panose="050A0102010101010101" pitchFamily="18" charset="0"/>
                        <a:buChar char=""/>
                        <a:tabLst>
                          <a:tab pos="508000" algn="l"/>
                        </a:tabLst>
                      </a:pPr>
                      <a:r>
                        <a:rPr lang="en-US" sz="1600" b="0" spc="10"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he</a:t>
                      </a:r>
                      <a:r>
                        <a:rPr lang="en-US" sz="1600" b="0" spc="-10"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V</a:t>
                      </a:r>
                      <a:r>
                        <a:rPr lang="en-US" sz="1600" b="0" dirty="0">
                          <a:effectLst/>
                          <a:latin typeface="+mn-lt"/>
                          <a:ea typeface="Arial" panose="020B0604020202020204" pitchFamily="34" charset="0"/>
                          <a:cs typeface="Segoe MDL2 Assets" panose="050A0102010101010101" pitchFamily="18" charset="0"/>
                        </a:rPr>
                        <a:t>ernon</a:t>
                      </a:r>
                      <a:r>
                        <a:rPr lang="en-US" sz="1600" b="0" spc="-10" dirty="0">
                          <a:effectLst/>
                          <a:latin typeface="+mn-lt"/>
                          <a:ea typeface="Arial" panose="020B0604020202020204" pitchFamily="34" charset="0"/>
                          <a:cs typeface="Segoe MDL2 Assets" panose="050A0102010101010101" pitchFamily="18" charset="0"/>
                        </a:rPr>
                        <a:t> </a:t>
                      </a:r>
                      <a:r>
                        <a:rPr lang="en-US" sz="1600" b="0" spc="-5" dirty="0">
                          <a:effectLst/>
                          <a:latin typeface="+mn-lt"/>
                          <a:ea typeface="Arial" panose="020B0604020202020204" pitchFamily="34" charset="0"/>
                          <a:cs typeface="Segoe MDL2 Assets" panose="050A0102010101010101" pitchFamily="18" charset="0"/>
                        </a:rPr>
                        <a:t>G</a:t>
                      </a:r>
                      <a:r>
                        <a:rPr lang="en-US" sz="1600" b="0" spc="5" dirty="0">
                          <a:effectLst/>
                          <a:latin typeface="+mn-lt"/>
                          <a:ea typeface="Arial" panose="020B0604020202020204" pitchFamily="34" charset="0"/>
                          <a:cs typeface="Segoe MDL2 Assets" panose="050A0102010101010101" pitchFamily="18" charset="0"/>
                        </a:rPr>
                        <a:t>r</a:t>
                      </a:r>
                      <a:r>
                        <a:rPr lang="en-US" sz="1600" b="0" dirty="0">
                          <a:effectLst/>
                          <a:latin typeface="+mn-lt"/>
                          <a:ea typeface="Arial" panose="020B0604020202020204" pitchFamily="34" charset="0"/>
                          <a:cs typeface="Segoe MDL2 Assets" panose="050A0102010101010101" pitchFamily="18" charset="0"/>
                        </a:rPr>
                        <a:t>a</a:t>
                      </a:r>
                      <a:r>
                        <a:rPr lang="en-US" sz="1600" b="0" spc="-5" dirty="0">
                          <a:effectLst/>
                          <a:latin typeface="+mn-lt"/>
                          <a:ea typeface="Arial" panose="020B0604020202020204" pitchFamily="34" charset="0"/>
                          <a:cs typeface="Segoe MDL2 Assets" panose="050A0102010101010101" pitchFamily="18" charset="0"/>
                        </a:rPr>
                        <a:t>d</a:t>
                      </a:r>
                      <a:r>
                        <a:rPr lang="en-US" sz="1600" b="0" dirty="0">
                          <a:effectLst/>
                          <a:latin typeface="+mn-lt"/>
                          <a:ea typeface="Arial" panose="020B0604020202020204" pitchFamily="34" charset="0"/>
                          <a:cs typeface="Segoe MDL2 Assets" panose="050A0102010101010101" pitchFamily="18" charset="0"/>
                        </a:rPr>
                        <a:t>ed </a:t>
                      </a:r>
                      <a:r>
                        <a:rPr lang="en-US" sz="1600" b="0" spc="-5" dirty="0">
                          <a:effectLst/>
                          <a:latin typeface="+mn-lt"/>
                          <a:ea typeface="Arial" panose="020B0604020202020204" pitchFamily="34" charset="0"/>
                          <a:cs typeface="Segoe MDL2 Assets" panose="050A0102010101010101" pitchFamily="18" charset="0"/>
                        </a:rPr>
                        <a:t>S</a:t>
                      </a:r>
                      <a:r>
                        <a:rPr lang="en-US" sz="1600" b="0" dirty="0">
                          <a:effectLst/>
                          <a:latin typeface="+mn-lt"/>
                          <a:ea typeface="Arial" panose="020B0604020202020204" pitchFamily="34" charset="0"/>
                          <a:cs typeface="Segoe MDL2 Assets" panose="050A0102010101010101" pitchFamily="18" charset="0"/>
                        </a:rPr>
                        <a:t>p</a:t>
                      </a:r>
                      <a:r>
                        <a:rPr lang="en-US" sz="1600" b="0" spc="-5" dirty="0">
                          <a:effectLst/>
                          <a:latin typeface="+mn-lt"/>
                          <a:ea typeface="Arial" panose="020B0604020202020204" pitchFamily="34" charset="0"/>
                          <a:cs typeface="Segoe MDL2 Assets" panose="050A0102010101010101" pitchFamily="18" charset="0"/>
                        </a:rPr>
                        <a:t>e</a:t>
                      </a:r>
                      <a:r>
                        <a:rPr lang="en-US" sz="1600" b="0" spc="-15" dirty="0">
                          <a:effectLst/>
                          <a:latin typeface="+mn-lt"/>
                          <a:ea typeface="Arial" panose="020B0604020202020204" pitchFamily="34" charset="0"/>
                          <a:cs typeface="Segoe MDL2 Assets" panose="050A0102010101010101" pitchFamily="18" charset="0"/>
                        </a:rPr>
                        <a:t>l</a:t>
                      </a:r>
                      <a:r>
                        <a:rPr lang="en-US" sz="1600" b="0" spc="-5" dirty="0">
                          <a:effectLst/>
                          <a:latin typeface="+mn-lt"/>
                          <a:ea typeface="Arial" panose="020B0604020202020204" pitchFamily="34" charset="0"/>
                          <a:cs typeface="Segoe MDL2 Assets" panose="050A0102010101010101" pitchFamily="18" charset="0"/>
                        </a:rPr>
                        <a:t>li</a:t>
                      </a:r>
                      <a:r>
                        <a:rPr lang="en-US" sz="1600" b="0" dirty="0">
                          <a:effectLst/>
                          <a:latin typeface="+mn-lt"/>
                          <a:ea typeface="Arial" panose="020B0604020202020204" pitchFamily="34" charset="0"/>
                          <a:cs typeface="Segoe MDL2 Assets" panose="050A0102010101010101" pitchFamily="18" charset="0"/>
                        </a:rPr>
                        <a:t>ng </a:t>
                      </a:r>
                      <a:r>
                        <a:rPr lang="en-US" sz="1600" b="0" spc="10" dirty="0">
                          <a:effectLst/>
                          <a:latin typeface="+mn-lt"/>
                          <a:ea typeface="Arial" panose="020B0604020202020204" pitchFamily="34" charset="0"/>
                          <a:cs typeface="Segoe MDL2 Assets" panose="050A0102010101010101" pitchFamily="18" charset="0"/>
                        </a:rPr>
                        <a:t>T</a:t>
                      </a:r>
                      <a:r>
                        <a:rPr lang="en-US" sz="1600" b="0" dirty="0">
                          <a:effectLst/>
                          <a:latin typeface="+mn-lt"/>
                          <a:ea typeface="Arial" panose="020B0604020202020204" pitchFamily="34" charset="0"/>
                          <a:cs typeface="Segoe MDL2 Assets" panose="050A0102010101010101" pitchFamily="18" charset="0"/>
                        </a:rPr>
                        <a:t>e</a:t>
                      </a:r>
                      <a:r>
                        <a:rPr lang="en-US" sz="1600" b="0" spc="-15" dirty="0">
                          <a:effectLst/>
                          <a:latin typeface="+mn-lt"/>
                          <a:ea typeface="Arial" panose="020B0604020202020204" pitchFamily="34" charset="0"/>
                          <a:cs typeface="Segoe MDL2 Assets" panose="050A0102010101010101" pitchFamily="18" charset="0"/>
                        </a:rPr>
                        <a:t>s</a:t>
                      </a:r>
                      <a:r>
                        <a:rPr lang="en-US" sz="1600" b="0" dirty="0">
                          <a:effectLst/>
                          <a:latin typeface="+mn-lt"/>
                          <a:ea typeface="Arial" panose="020B0604020202020204" pitchFamily="34" charset="0"/>
                          <a:cs typeface="Segoe MDL2 Assets" panose="050A0102010101010101" pitchFamily="18" charset="0"/>
                        </a:rPr>
                        <a:t>t</a:t>
                      </a:r>
                    </a:p>
                    <a:p>
                      <a:pPr marL="0" lvl="0" indent="0">
                        <a:lnSpc>
                          <a:spcPct val="115000"/>
                        </a:lnSpc>
                        <a:spcBef>
                          <a:spcPts val="10"/>
                        </a:spcBef>
                        <a:buFont typeface="Segoe MDL2 Assets" panose="050A0102010101010101" pitchFamily="18" charset="0"/>
                        <a:buNone/>
                        <a:tabLst>
                          <a:tab pos="508000" algn="l"/>
                        </a:tabLst>
                      </a:pPr>
                      <a:endParaRPr lang="en-GB" sz="1600" b="0" dirty="0">
                        <a:effectLst/>
                        <a:latin typeface="+mn-lt"/>
                        <a:ea typeface="Segoe MDL2 Assets" panose="050A0102010101010101" pitchFamily="18" charset="0"/>
                        <a:cs typeface="Segoe MDL2 Assets" panose="050A0102010101010101" pitchFamily="18" charset="0"/>
                      </a:endParaRPr>
                    </a:p>
                    <a:p>
                      <a:pPr marL="342900" lvl="0" indent="-342900">
                        <a:lnSpc>
                          <a:spcPts val="1330"/>
                        </a:lnSpc>
                        <a:buFont typeface="Segoe MDL2 Assets" panose="050A0102010101010101" pitchFamily="18" charset="0"/>
                        <a:buChar char=""/>
                        <a:tabLst>
                          <a:tab pos="508000" algn="l"/>
                        </a:tabLst>
                      </a:pPr>
                      <a:r>
                        <a:rPr lang="en-US" sz="1600" b="0" spc="5" dirty="0">
                          <a:effectLst/>
                          <a:latin typeface="+mn-lt"/>
                          <a:ea typeface="Arial" panose="020B0604020202020204" pitchFamily="34" charset="0"/>
                          <a:cs typeface="Segoe MDL2 Assets" panose="050A0102010101010101" pitchFamily="18" charset="0"/>
                        </a:rPr>
                        <a:t>G</a:t>
                      </a:r>
                      <a:r>
                        <a:rPr lang="en-US" sz="1600" b="0" dirty="0">
                          <a:effectLst/>
                          <a:latin typeface="+mn-lt"/>
                          <a:ea typeface="Arial" panose="020B0604020202020204" pitchFamily="34" charset="0"/>
                          <a:cs typeface="Segoe MDL2 Assets" panose="050A0102010101010101" pitchFamily="18" charset="0"/>
                        </a:rPr>
                        <a:t>L D</a:t>
                      </a:r>
                      <a:r>
                        <a:rPr lang="en-US" sz="1600" b="0" spc="-15"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s</a:t>
                      </a:r>
                      <a:r>
                        <a:rPr lang="en-US" sz="1600" b="0" spc="-5" dirty="0">
                          <a:effectLst/>
                          <a:latin typeface="+mn-lt"/>
                          <a:ea typeface="Arial" panose="020B0604020202020204" pitchFamily="34" charset="0"/>
                          <a:cs typeface="Segoe MDL2 Assets" panose="050A0102010101010101" pitchFamily="18" charset="0"/>
                        </a:rPr>
                        <a:t>l</a:t>
                      </a:r>
                      <a:r>
                        <a:rPr lang="en-US" sz="1600" b="0" dirty="0">
                          <a:effectLst/>
                          <a:latin typeface="+mn-lt"/>
                          <a:ea typeface="Arial" panose="020B0604020202020204" pitchFamily="34" charset="0"/>
                          <a:cs typeface="Segoe MDL2 Assets" panose="050A0102010101010101" pitchFamily="18" charset="0"/>
                        </a:rPr>
                        <a:t>e</a:t>
                      </a:r>
                      <a:r>
                        <a:rPr lang="en-US" sz="1600" b="0" spc="-15" dirty="0">
                          <a:effectLst/>
                          <a:latin typeface="+mn-lt"/>
                          <a:ea typeface="Arial" panose="020B0604020202020204" pitchFamily="34" charset="0"/>
                          <a:cs typeface="Segoe MDL2 Assets" panose="050A0102010101010101" pitchFamily="18" charset="0"/>
                        </a:rPr>
                        <a:t>x</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a Screen</a:t>
                      </a:r>
                      <a:r>
                        <a:rPr lang="en-US" sz="1600" b="0" spc="-5" dirty="0">
                          <a:effectLst/>
                          <a:latin typeface="+mn-lt"/>
                          <a:ea typeface="Arial" panose="020B0604020202020204" pitchFamily="34" charset="0"/>
                          <a:cs typeface="Segoe MDL2 Assets" panose="050A0102010101010101" pitchFamily="18" charset="0"/>
                        </a:rPr>
                        <a:t>e</a:t>
                      </a:r>
                      <a:r>
                        <a:rPr lang="en-US" sz="1600" b="0" dirty="0">
                          <a:effectLst/>
                          <a:latin typeface="+mn-lt"/>
                          <a:ea typeface="Arial" panose="020B0604020202020204" pitchFamily="34" charset="0"/>
                          <a:cs typeface="Segoe MDL2 Assets" panose="050A0102010101010101" pitchFamily="18" charset="0"/>
                        </a:rPr>
                        <a:t>r</a:t>
                      </a:r>
                    </a:p>
                    <a:p>
                      <a:pPr marL="0" lvl="0" indent="0">
                        <a:lnSpc>
                          <a:spcPts val="1330"/>
                        </a:lnSpc>
                        <a:buFont typeface="Segoe MDL2 Assets" panose="050A0102010101010101" pitchFamily="18" charset="0"/>
                        <a:buNone/>
                        <a:tabLst>
                          <a:tab pos="508000" algn="l"/>
                        </a:tabLst>
                      </a:pPr>
                      <a:endParaRPr lang="en-GB" sz="1600" b="0" dirty="0">
                        <a:effectLst/>
                        <a:latin typeface="+mn-lt"/>
                        <a:ea typeface="Segoe MDL2 Assets" panose="050A0102010101010101" pitchFamily="18" charset="0"/>
                        <a:cs typeface="Segoe MDL2 Assets" panose="050A0102010101010101" pitchFamily="18" charset="0"/>
                      </a:endParaRPr>
                    </a:p>
                    <a:p>
                      <a:pPr marL="342900" lvl="0" indent="-342900">
                        <a:lnSpc>
                          <a:spcPct val="115000"/>
                        </a:lnSpc>
                        <a:spcBef>
                          <a:spcPts val="10"/>
                        </a:spcBef>
                        <a:buFont typeface="Segoe MDL2 Assets" panose="050A0102010101010101" pitchFamily="18" charset="0"/>
                        <a:buChar char=""/>
                        <a:tabLst>
                          <a:tab pos="508000" algn="l"/>
                        </a:tabLst>
                      </a:pPr>
                      <a:r>
                        <a:rPr lang="en-US" sz="1600" b="0" spc="-5" dirty="0">
                          <a:effectLst/>
                          <a:latin typeface="+mn-lt"/>
                          <a:ea typeface="Arial" panose="020B0604020202020204" pitchFamily="34" charset="0"/>
                          <a:cs typeface="Segoe MDL2 Assets" panose="050A0102010101010101" pitchFamily="18" charset="0"/>
                        </a:rPr>
                        <a:t>D</a:t>
                      </a:r>
                      <a:r>
                        <a:rPr lang="en-US" sz="1600" b="0" spc="-10" dirty="0">
                          <a:effectLst/>
                          <a:latin typeface="+mn-lt"/>
                          <a:ea typeface="Arial" panose="020B0604020202020204" pitchFamily="34" charset="0"/>
                          <a:cs typeface="Segoe MDL2 Assets" panose="050A0102010101010101" pitchFamily="18" charset="0"/>
                        </a:rPr>
                        <a:t>y</a:t>
                      </a:r>
                      <a:r>
                        <a:rPr lang="en-US" sz="1600" b="0" dirty="0">
                          <a:effectLst/>
                          <a:latin typeface="+mn-lt"/>
                          <a:ea typeface="Arial" panose="020B0604020202020204" pitchFamily="34" charset="0"/>
                          <a:cs typeface="Segoe MDL2 Assets" panose="050A0102010101010101" pitchFamily="18" charset="0"/>
                        </a:rPr>
                        <a:t>sca</a:t>
                      </a:r>
                      <a:r>
                        <a:rPr lang="en-US" sz="1600" b="0" spc="-5" dirty="0">
                          <a:effectLst/>
                          <a:latin typeface="+mn-lt"/>
                          <a:ea typeface="Arial" panose="020B0604020202020204" pitchFamily="34" charset="0"/>
                          <a:cs typeface="Segoe MDL2 Assets" panose="050A0102010101010101" pitchFamily="18" charset="0"/>
                        </a:rPr>
                        <a:t>l</a:t>
                      </a:r>
                      <a:r>
                        <a:rPr lang="en-US" sz="1600" b="0" dirty="0">
                          <a:effectLst/>
                          <a:latin typeface="+mn-lt"/>
                          <a:ea typeface="Arial" panose="020B0604020202020204" pitchFamily="34" charset="0"/>
                          <a:cs typeface="Segoe MDL2 Assets" panose="050A0102010101010101" pitchFamily="18" charset="0"/>
                        </a:rPr>
                        <a:t>cu</a:t>
                      </a:r>
                      <a:r>
                        <a:rPr lang="en-US" sz="1600" b="0" spc="5" dirty="0">
                          <a:effectLst/>
                          <a:latin typeface="+mn-lt"/>
                          <a:ea typeface="Arial" panose="020B0604020202020204" pitchFamily="34" charset="0"/>
                          <a:cs typeface="Segoe MDL2 Assets" panose="050A0102010101010101" pitchFamily="18" charset="0"/>
                        </a:rPr>
                        <a:t>l</a:t>
                      </a:r>
                      <a:r>
                        <a:rPr lang="en-US" sz="1600" b="0" spc="-5" dirty="0">
                          <a:effectLst/>
                          <a:latin typeface="+mn-lt"/>
                          <a:ea typeface="Arial" panose="020B0604020202020204" pitchFamily="34" charset="0"/>
                          <a:cs typeface="Segoe MDL2 Assets" panose="050A0102010101010101" pitchFamily="18" charset="0"/>
                        </a:rPr>
                        <a:t>i</a:t>
                      </a:r>
                      <a:r>
                        <a:rPr lang="en-US" sz="1600" b="0" dirty="0">
                          <a:effectLst/>
                          <a:latin typeface="+mn-lt"/>
                          <a:ea typeface="Arial" panose="020B0604020202020204" pitchFamily="34" charset="0"/>
                          <a:cs typeface="Segoe MDL2 Assets" panose="050A0102010101010101" pitchFamily="18" charset="0"/>
                        </a:rPr>
                        <a:t>a Assessme</a:t>
                      </a:r>
                      <a:r>
                        <a:rPr lang="en-US" sz="1600" b="0" spc="-1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t</a:t>
                      </a:r>
                    </a:p>
                    <a:p>
                      <a:pPr marL="0" lvl="0" indent="0">
                        <a:lnSpc>
                          <a:spcPct val="115000"/>
                        </a:lnSpc>
                        <a:spcBef>
                          <a:spcPts val="10"/>
                        </a:spcBef>
                        <a:buFont typeface="Segoe MDL2 Assets" panose="050A0102010101010101" pitchFamily="18" charset="0"/>
                        <a:buNone/>
                        <a:tabLst>
                          <a:tab pos="508000" algn="l"/>
                        </a:tabLst>
                      </a:pPr>
                      <a:endParaRPr lang="en-GB" sz="1600" b="0" dirty="0">
                        <a:effectLst/>
                        <a:latin typeface="+mn-lt"/>
                        <a:ea typeface="Segoe MDL2 Assets" panose="050A0102010101010101" pitchFamily="18" charset="0"/>
                        <a:cs typeface="Segoe MDL2 Assets" panose="050A0102010101010101" pitchFamily="18" charset="0"/>
                      </a:endParaRPr>
                    </a:p>
                    <a:p>
                      <a:pPr marL="342900" lvl="0" indent="-342900">
                        <a:lnSpc>
                          <a:spcPts val="1330"/>
                        </a:lnSpc>
                        <a:spcAft>
                          <a:spcPts val="1000"/>
                        </a:spcAft>
                        <a:buFont typeface="Segoe MDL2 Assets" panose="050A0102010101010101" pitchFamily="18" charset="0"/>
                        <a:buChar char=""/>
                        <a:tabLst>
                          <a:tab pos="508000" algn="l"/>
                        </a:tabLst>
                      </a:pPr>
                      <a:r>
                        <a:rPr lang="en-US" sz="1600" b="0" spc="5" dirty="0">
                          <a:effectLst/>
                          <a:latin typeface="+mn-lt"/>
                          <a:ea typeface="Arial" panose="020B0604020202020204" pitchFamily="34" charset="0"/>
                          <a:cs typeface="Segoe MDL2 Assets" panose="050A0102010101010101" pitchFamily="18" charset="0"/>
                        </a:rPr>
                        <a:t>I</a:t>
                      </a:r>
                      <a:r>
                        <a:rPr lang="en-US" sz="1600" b="0" spc="-5" dirty="0">
                          <a:effectLst/>
                          <a:latin typeface="+mn-lt"/>
                          <a:ea typeface="Arial" panose="020B0604020202020204" pitchFamily="34" charset="0"/>
                          <a:cs typeface="Segoe MDL2 Assets" panose="050A0102010101010101" pitchFamily="18" charset="0"/>
                        </a:rPr>
                        <a:t>R</a:t>
                      </a:r>
                      <a:r>
                        <a:rPr lang="en-US" sz="1600" b="0" dirty="0">
                          <a:effectLst/>
                          <a:latin typeface="+mn-lt"/>
                          <a:ea typeface="Arial" panose="020B0604020202020204" pitchFamily="34" charset="0"/>
                          <a:cs typeface="Segoe MDL2 Assets" panose="050A0102010101010101" pitchFamily="18" charset="0"/>
                        </a:rPr>
                        <a:t>L</a:t>
                      </a:r>
                      <a:r>
                        <a:rPr lang="en-US" sz="1600" b="0" spc="-5" dirty="0">
                          <a:effectLst/>
                          <a:latin typeface="+mn-lt"/>
                          <a:ea typeface="Arial" panose="020B0604020202020204" pitchFamily="34" charset="0"/>
                          <a:cs typeface="Segoe MDL2 Assets" panose="050A0102010101010101" pitchFamily="18" charset="0"/>
                        </a:rPr>
                        <a:t>EN</a:t>
                      </a:r>
                      <a:r>
                        <a:rPr lang="en-US" sz="1600" b="0" dirty="0">
                          <a:effectLst/>
                          <a:latin typeface="+mn-lt"/>
                          <a:ea typeface="Arial" panose="020B0604020202020204" pitchFamily="34" charset="0"/>
                          <a:cs typeface="Segoe MDL2 Assets" panose="050A0102010101010101" pitchFamily="18" charset="0"/>
                        </a:rPr>
                        <a:t>S sc</a:t>
                      </a:r>
                      <a:r>
                        <a:rPr lang="en-US" sz="1600" b="0" spc="5" dirty="0">
                          <a:effectLst/>
                          <a:latin typeface="+mn-lt"/>
                          <a:ea typeface="Arial" panose="020B0604020202020204" pitchFamily="34" charset="0"/>
                          <a:cs typeface="Segoe MDL2 Assets" panose="050A0102010101010101" pitchFamily="18" charset="0"/>
                        </a:rPr>
                        <a:t>r</a:t>
                      </a:r>
                      <a:r>
                        <a:rPr lang="en-US" sz="1600" b="0" dirty="0">
                          <a:effectLst/>
                          <a:latin typeface="+mn-lt"/>
                          <a:ea typeface="Arial" panose="020B0604020202020204" pitchFamily="34" charset="0"/>
                          <a:cs typeface="Segoe MDL2 Assets" panose="050A0102010101010101" pitchFamily="18" charset="0"/>
                        </a:rPr>
                        <a:t>e</a:t>
                      </a:r>
                      <a:r>
                        <a:rPr lang="en-US" sz="1600" b="0" spc="-5" dirty="0">
                          <a:effectLst/>
                          <a:latin typeface="+mn-lt"/>
                          <a:ea typeface="Arial" panose="020B0604020202020204" pitchFamily="34" charset="0"/>
                          <a:cs typeface="Segoe MDL2 Assets" panose="050A0102010101010101" pitchFamily="18" charset="0"/>
                        </a:rPr>
                        <a:t>e</a:t>
                      </a:r>
                      <a:r>
                        <a:rPr lang="en-US" sz="1600" b="0" dirty="0">
                          <a:effectLst/>
                          <a:latin typeface="+mn-lt"/>
                          <a:ea typeface="Arial" panose="020B0604020202020204" pitchFamily="34" charset="0"/>
                          <a:cs typeface="Segoe MDL2 Assets" panose="050A0102010101010101" pitchFamily="18" charset="0"/>
                        </a:rPr>
                        <a:t>n</a:t>
                      </a:r>
                      <a:r>
                        <a:rPr lang="en-US" sz="1600" b="0" spc="-5" dirty="0">
                          <a:effectLst/>
                          <a:latin typeface="+mn-lt"/>
                          <a:ea typeface="Arial" panose="020B0604020202020204" pitchFamily="34" charset="0"/>
                          <a:cs typeface="Segoe MDL2 Assets" panose="050A0102010101010101" pitchFamily="18" charset="0"/>
                        </a:rPr>
                        <a:t>i</a:t>
                      </a:r>
                      <a:r>
                        <a:rPr lang="en-US" sz="1600" b="0" spc="-15" dirty="0">
                          <a:effectLst/>
                          <a:latin typeface="+mn-lt"/>
                          <a:ea typeface="Arial" panose="020B0604020202020204" pitchFamily="34" charset="0"/>
                          <a:cs typeface="Segoe MDL2 Assets" panose="050A0102010101010101" pitchFamily="18" charset="0"/>
                        </a:rPr>
                        <a:t>n</a:t>
                      </a:r>
                      <a:r>
                        <a:rPr lang="en-US" sz="1600" b="0" dirty="0">
                          <a:effectLst/>
                          <a:latin typeface="+mn-lt"/>
                          <a:ea typeface="Arial" panose="020B0604020202020204" pitchFamily="34" charset="0"/>
                          <a:cs typeface="Segoe MDL2 Assets" panose="050A0102010101010101" pitchFamily="18" charset="0"/>
                        </a:rPr>
                        <a:t>g</a:t>
                      </a:r>
                      <a:r>
                        <a:rPr lang="en-US" sz="1600" b="0" spc="5" dirty="0">
                          <a:effectLst/>
                          <a:latin typeface="+mn-lt"/>
                          <a:ea typeface="Arial" panose="020B0604020202020204" pitchFamily="34" charset="0"/>
                          <a:cs typeface="Segoe MDL2 Assets" panose="050A0102010101010101" pitchFamily="18" charset="0"/>
                        </a:rPr>
                        <a:t> t</a:t>
                      </a:r>
                      <a:r>
                        <a:rPr lang="en-US" sz="1600" b="0" dirty="0">
                          <a:effectLst/>
                          <a:latin typeface="+mn-lt"/>
                          <a:ea typeface="Arial" panose="020B0604020202020204" pitchFamily="34" charset="0"/>
                          <a:cs typeface="Segoe MDL2 Assets" panose="050A0102010101010101" pitchFamily="18" charset="0"/>
                        </a:rPr>
                        <a:t>e</a:t>
                      </a:r>
                      <a:r>
                        <a:rPr lang="en-US" sz="1600" b="0" spc="-15" dirty="0">
                          <a:effectLst/>
                          <a:latin typeface="+mn-lt"/>
                          <a:ea typeface="Arial" panose="020B0604020202020204" pitchFamily="34" charset="0"/>
                          <a:cs typeface="Segoe MDL2 Assets" panose="050A0102010101010101" pitchFamily="18" charset="0"/>
                        </a:rPr>
                        <a:t>s</a:t>
                      </a:r>
                      <a:r>
                        <a:rPr lang="en-US" sz="1600" b="0" dirty="0">
                          <a:effectLst/>
                          <a:latin typeface="+mn-lt"/>
                          <a:ea typeface="Arial" panose="020B0604020202020204" pitchFamily="34" charset="0"/>
                          <a:cs typeface="Segoe MDL2 Assets" panose="050A0102010101010101" pitchFamily="18" charset="0"/>
                        </a:rPr>
                        <a:t>t</a:t>
                      </a:r>
                    </a:p>
                    <a:p>
                      <a:pPr marL="342900" lvl="0" indent="-342900">
                        <a:lnSpc>
                          <a:spcPts val="1330"/>
                        </a:lnSpc>
                        <a:spcAft>
                          <a:spcPts val="1000"/>
                        </a:spcAft>
                        <a:buFont typeface="Segoe MDL2 Assets" panose="050A0102010101010101" pitchFamily="18" charset="0"/>
                        <a:buChar char=""/>
                        <a:tabLst>
                          <a:tab pos="508000" algn="l"/>
                        </a:tabLst>
                      </a:pPr>
                      <a:r>
                        <a:rPr lang="en-US" sz="1600" b="0" kern="1200" dirty="0">
                          <a:solidFill>
                            <a:schemeClr val="lt1"/>
                          </a:solidFill>
                          <a:effectLst/>
                          <a:latin typeface="+mn-lt"/>
                          <a:ea typeface="+mn-ea"/>
                          <a:cs typeface="+mn-cs"/>
                        </a:rPr>
                        <a:t>CAT4 – Cognitive abilities tests </a:t>
                      </a:r>
                      <a:endParaRPr lang="en-GB" sz="1600" b="0" kern="1200" dirty="0">
                        <a:solidFill>
                          <a:schemeClr val="lt1"/>
                        </a:solidFill>
                        <a:effectLst/>
                        <a:latin typeface="+mn-lt"/>
                        <a:ea typeface="+mn-ea"/>
                        <a:cs typeface="+mn-cs"/>
                      </a:endParaRPr>
                    </a:p>
                    <a:p>
                      <a:pPr marL="342900" lvl="0" indent="-342900">
                        <a:lnSpc>
                          <a:spcPts val="1330"/>
                        </a:lnSpc>
                        <a:spcAft>
                          <a:spcPts val="1000"/>
                        </a:spcAft>
                        <a:buFont typeface="Segoe MDL2 Assets" panose="050A0102010101010101" pitchFamily="18" charset="0"/>
                        <a:buChar char=""/>
                        <a:tabLst>
                          <a:tab pos="508000" algn="l"/>
                        </a:tabLst>
                      </a:pPr>
                      <a:r>
                        <a:rPr lang="en-US" sz="1600" b="0" kern="1200" dirty="0">
                          <a:solidFill>
                            <a:schemeClr val="lt1"/>
                          </a:solidFill>
                          <a:effectLst/>
                          <a:latin typeface="+mn-lt"/>
                          <a:ea typeface="+mn-ea"/>
                          <a:cs typeface="+mn-cs"/>
                        </a:rPr>
                        <a:t>PASS assessment – Pupils Attitudes to Self and School</a:t>
                      </a:r>
                      <a:endParaRPr lang="en-GB" sz="1600" b="0" kern="1200" dirty="0">
                        <a:solidFill>
                          <a:schemeClr val="lt1"/>
                        </a:solidFill>
                        <a:effectLst/>
                        <a:latin typeface="+mn-lt"/>
                        <a:ea typeface="+mn-ea"/>
                        <a:cs typeface="+mn-cs"/>
                      </a:endParaRPr>
                    </a:p>
                    <a:p>
                      <a:pPr marL="342900" lvl="0" indent="-342900">
                        <a:lnSpc>
                          <a:spcPts val="1330"/>
                        </a:lnSpc>
                        <a:spcAft>
                          <a:spcPts val="1000"/>
                        </a:spcAft>
                        <a:buFont typeface="Segoe MDL2 Assets" panose="050A0102010101010101" pitchFamily="18" charset="0"/>
                        <a:buChar char=""/>
                        <a:tabLst>
                          <a:tab pos="508000" algn="l"/>
                        </a:tabLst>
                      </a:pPr>
                      <a:r>
                        <a:rPr lang="en-US" sz="1600" b="0" kern="1200" dirty="0">
                          <a:solidFill>
                            <a:schemeClr val="lt1"/>
                          </a:solidFill>
                          <a:effectLst/>
                          <a:latin typeface="+mn-lt"/>
                          <a:ea typeface="+mn-ea"/>
                          <a:cs typeface="+mn-cs"/>
                        </a:rPr>
                        <a:t>SWST  - Single word spelling test </a:t>
                      </a:r>
                    </a:p>
                    <a:p>
                      <a:pPr>
                        <a:lnSpc>
                          <a:spcPts val="1400"/>
                        </a:lnSpc>
                        <a:spcBef>
                          <a:spcPts val="60"/>
                        </a:spcBef>
                        <a:spcAft>
                          <a:spcPts val="1000"/>
                        </a:spcAft>
                      </a:pPr>
                      <a:r>
                        <a:rPr lang="en-US" sz="1600" b="0" spc="10"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se</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ass</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s</a:t>
                      </a:r>
                      <a:r>
                        <a:rPr lang="en-US" sz="1600" b="0" spc="-1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e</a:t>
                      </a:r>
                      <a:r>
                        <a:rPr lang="en-US" sz="1600" b="0" spc="-1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a:t>
                      </a:r>
                      <a:r>
                        <a:rPr lang="en-US" sz="1600" b="0" spc="-1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d be</a:t>
                      </a:r>
                      <a:r>
                        <a:rPr lang="en-US" sz="1600" b="0" spc="-5"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p</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ed</a:t>
                      </a:r>
                      <a:r>
                        <a:rPr lang="en-US" sz="1600" b="0" spc="-20" dirty="0">
                          <a:effectLst/>
                          <a:latin typeface="+mn-lt"/>
                          <a:ea typeface="Arial" panose="020B0604020202020204" pitchFamily="34" charset="0"/>
                          <a:cs typeface="Times New Roman" panose="02020603050405020304" pitchFamily="18" charset="0"/>
                        </a:rPr>
                        <a:t> </a:t>
                      </a:r>
                      <a:r>
                        <a:rPr lang="en-US" sz="1600" b="0" spc="15" dirty="0">
                          <a:effectLst/>
                          <a:latin typeface="+mn-lt"/>
                          <a:ea typeface="Arial" panose="020B0604020202020204" pitchFamily="34" charset="0"/>
                          <a:cs typeface="Times New Roman" panose="02020603050405020304" pitchFamily="18" charset="0"/>
                        </a:rPr>
                        <a:t>f</a:t>
                      </a:r>
                      <a:r>
                        <a:rPr lang="en-US" sz="1600" b="0"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ll</a:t>
                      </a:r>
                      <a:r>
                        <a:rPr lang="en-US" sz="1600" b="0" dirty="0">
                          <a:effectLst/>
                          <a:latin typeface="+mn-lt"/>
                          <a:ea typeface="Arial" panose="020B0604020202020204" pitchFamily="34" charset="0"/>
                          <a:cs typeface="Times New Roman" panose="02020603050405020304" pitchFamily="18" charset="0"/>
                        </a:rPr>
                        <a:t>o</a:t>
                      </a:r>
                      <a:r>
                        <a:rPr lang="en-US" sz="1600" b="0" spc="-20" dirty="0">
                          <a:effectLst/>
                          <a:latin typeface="+mn-lt"/>
                          <a:ea typeface="Arial" panose="020B0604020202020204" pitchFamily="34" charset="0"/>
                          <a:cs typeface="Times New Roman" panose="02020603050405020304" pitchFamily="18" charset="0"/>
                        </a:rPr>
                        <a:t>w</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ng an </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nte</a:t>
                      </a:r>
                      <a:r>
                        <a:rPr lang="en-US" sz="1600" b="0" spc="5" dirty="0">
                          <a:effectLst/>
                          <a:latin typeface="+mn-lt"/>
                          <a:ea typeface="Arial" panose="020B0604020202020204" pitchFamily="34" charset="0"/>
                          <a:cs typeface="Times New Roman" panose="02020603050405020304" pitchFamily="18" charset="0"/>
                        </a:rPr>
                        <a:t>r</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n</a:t>
                      </a:r>
                      <a:r>
                        <a:rPr lang="en-US" sz="1600" b="0" spc="5" dirty="0">
                          <a:effectLst/>
                          <a:latin typeface="+mn-lt"/>
                          <a:ea typeface="Arial" panose="020B0604020202020204" pitchFamily="34" charset="0"/>
                          <a:cs typeface="Times New Roman" panose="02020603050405020304" pitchFamily="18" charset="0"/>
                        </a:rPr>
                        <a:t>t</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on </a:t>
                      </a:r>
                      <a:r>
                        <a:rPr lang="en-US" sz="1600" b="0" spc="-15" dirty="0" err="1">
                          <a:effectLst/>
                          <a:latin typeface="+mn-lt"/>
                          <a:ea typeface="Arial" panose="020B0604020202020204" pitchFamily="34" charset="0"/>
                          <a:cs typeface="Times New Roman" panose="02020603050405020304" pitchFamily="18" charset="0"/>
                        </a:rPr>
                        <a:t>p</a:t>
                      </a:r>
                      <a:r>
                        <a:rPr lang="en-US" sz="1600" b="0" spc="5" dirty="0" err="1">
                          <a:effectLst/>
                          <a:latin typeface="+mn-lt"/>
                          <a:ea typeface="Arial" panose="020B0604020202020204" pitchFamily="34" charset="0"/>
                          <a:cs typeface="Times New Roman" panose="02020603050405020304" pitchFamily="18" charset="0"/>
                        </a:rPr>
                        <a:t>r</a:t>
                      </a:r>
                      <a:r>
                        <a:rPr lang="en-US" sz="1600" b="0" spc="-15" dirty="0" err="1">
                          <a:effectLst/>
                          <a:latin typeface="+mn-lt"/>
                          <a:ea typeface="Arial" panose="020B0604020202020204" pitchFamily="34" charset="0"/>
                          <a:cs typeface="Times New Roman" panose="02020603050405020304" pitchFamily="18" charset="0"/>
                        </a:rPr>
                        <a:t>o</a:t>
                      </a:r>
                      <a:r>
                        <a:rPr lang="en-US" sz="1600" b="0" spc="10" dirty="0" err="1">
                          <a:effectLst/>
                          <a:latin typeface="+mn-lt"/>
                          <a:ea typeface="Arial" panose="020B0604020202020204" pitchFamily="34" charset="0"/>
                          <a:cs typeface="Times New Roman" panose="02020603050405020304" pitchFamily="18" charset="0"/>
                        </a:rPr>
                        <a:t>g</a:t>
                      </a:r>
                      <a:r>
                        <a:rPr lang="en-US" sz="1600" b="0" spc="5" dirty="0" err="1">
                          <a:effectLst/>
                          <a:latin typeface="+mn-lt"/>
                          <a:ea typeface="Arial" panose="020B0604020202020204" pitchFamily="34" charset="0"/>
                          <a:cs typeface="Times New Roman" panose="02020603050405020304" pitchFamily="18" charset="0"/>
                        </a:rPr>
                        <a:t>r</a:t>
                      </a:r>
                      <a:r>
                        <a:rPr lang="en-US" sz="1600" b="0" spc="-15" dirty="0" err="1">
                          <a:effectLst/>
                          <a:latin typeface="+mn-lt"/>
                          <a:ea typeface="Arial" panose="020B0604020202020204" pitchFamily="34" charset="0"/>
                          <a:cs typeface="Times New Roman" panose="02020603050405020304" pitchFamily="18" charset="0"/>
                        </a:rPr>
                        <a:t>a</a:t>
                      </a:r>
                      <a:r>
                        <a:rPr lang="en-US" sz="1600" b="0" spc="-10" dirty="0" err="1">
                          <a:effectLst/>
                          <a:latin typeface="+mn-lt"/>
                          <a:ea typeface="Arial" panose="020B0604020202020204" pitchFamily="34" charset="0"/>
                          <a:cs typeface="Times New Roman" panose="02020603050405020304" pitchFamily="18" charset="0"/>
                        </a:rPr>
                        <a:t>m</a:t>
                      </a:r>
                      <a:r>
                        <a:rPr lang="en-US" sz="1600" b="0" spc="5" dirty="0" err="1">
                          <a:effectLst/>
                          <a:latin typeface="+mn-lt"/>
                          <a:ea typeface="Arial" panose="020B0604020202020204" pitchFamily="34" charset="0"/>
                          <a:cs typeface="Times New Roman" panose="02020603050405020304" pitchFamily="18" charset="0"/>
                        </a:rPr>
                        <a:t>m</a:t>
                      </a:r>
                      <a:r>
                        <a:rPr lang="en-US" sz="1600" b="0" dirty="0" err="1">
                          <a:effectLst/>
                          <a:latin typeface="+mn-lt"/>
                          <a:ea typeface="Arial" panose="020B0604020202020204" pitchFamily="34" charset="0"/>
                          <a:cs typeface="Times New Roman" panose="02020603050405020304" pitchFamily="18" charset="0"/>
                        </a:rPr>
                        <a:t>e</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o e</a:t>
                      </a:r>
                      <a:r>
                        <a:rPr lang="en-US" sz="1600" b="0" spc="-10" dirty="0">
                          <a:effectLst/>
                          <a:latin typeface="+mn-lt"/>
                          <a:ea typeface="Arial" panose="020B0604020202020204" pitchFamily="34" charset="0"/>
                          <a:cs typeface="Times New Roman" panose="02020603050405020304" pitchFamily="18" charset="0"/>
                        </a:rPr>
                        <a:t>v</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l</a:t>
                      </a:r>
                      <a:r>
                        <a:rPr lang="en-US" sz="1600" b="0" dirty="0">
                          <a:effectLst/>
                          <a:latin typeface="+mn-lt"/>
                          <a:ea typeface="Arial" panose="020B0604020202020204" pitchFamily="34" charset="0"/>
                          <a:cs typeface="Times New Roman" panose="02020603050405020304" pitchFamily="18" charset="0"/>
                        </a:rPr>
                        <a:t>u</a:t>
                      </a:r>
                      <a:r>
                        <a:rPr lang="en-US" sz="1600" b="0" spc="-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e </a:t>
                      </a:r>
                      <a:r>
                        <a:rPr lang="en-US" sz="1600" b="0" spc="-15" dirty="0">
                          <a:effectLst/>
                          <a:latin typeface="+mn-lt"/>
                          <a:ea typeface="Arial" panose="020B0604020202020204" pitchFamily="34" charset="0"/>
                          <a:cs typeface="Times New Roman" panose="02020603050405020304" pitchFamily="18" charset="0"/>
                        </a:rPr>
                        <a:t>w</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a:t>
                      </a:r>
                      <a:r>
                        <a:rPr lang="en-US" sz="1600" b="0" spc="-1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pr</a:t>
                      </a:r>
                      <a:r>
                        <a:rPr lang="en-US" sz="1600" b="0" spc="-10" dirty="0">
                          <a:effectLst/>
                          <a:latin typeface="+mn-lt"/>
                          <a:ea typeface="Arial" panose="020B0604020202020204" pitchFamily="34" charset="0"/>
                          <a:cs typeface="Times New Roman" panose="02020603050405020304" pitchFamily="18" charset="0"/>
                        </a:rPr>
                        <a:t>o</a:t>
                      </a:r>
                      <a:r>
                        <a:rPr lang="en-US" sz="1600" b="0" spc="10" dirty="0">
                          <a:effectLst/>
                          <a:latin typeface="+mn-lt"/>
                          <a:ea typeface="Arial" panose="020B0604020202020204" pitchFamily="34" charset="0"/>
                          <a:cs typeface="Times New Roman" panose="02020603050405020304" pitchFamily="18" charset="0"/>
                        </a:rPr>
                        <a:t>g</a:t>
                      </a:r>
                      <a:r>
                        <a:rPr lang="en-US" sz="1600" b="0" spc="5" dirty="0">
                          <a:effectLst/>
                          <a:latin typeface="+mn-lt"/>
                          <a:ea typeface="Arial" panose="020B0604020202020204" pitchFamily="34" charset="0"/>
                          <a:cs typeface="Times New Roman" panose="02020603050405020304" pitchFamily="18" charset="0"/>
                        </a:rPr>
                        <a:t>r</a:t>
                      </a:r>
                      <a:r>
                        <a:rPr lang="en-US" sz="1600" b="0" dirty="0">
                          <a:effectLst/>
                          <a:latin typeface="+mn-lt"/>
                          <a:ea typeface="Arial" panose="020B0604020202020204" pitchFamily="34" charset="0"/>
                          <a:cs typeface="Times New Roman" panose="02020603050405020304" pitchFamily="18" charset="0"/>
                        </a:rPr>
                        <a:t>ess</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a</a:t>
                      </a:r>
                      <a:r>
                        <a:rPr lang="en-US" sz="1600" b="0" dirty="0">
                          <a:effectLst/>
                          <a:latin typeface="+mn-lt"/>
                          <a:ea typeface="Arial" panose="020B0604020202020204" pitchFamily="34" charset="0"/>
                          <a:cs typeface="Times New Roman" panose="02020603050405020304" pitchFamily="18" charset="0"/>
                        </a:rPr>
                        <a:t>s</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b</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en </a:t>
                      </a:r>
                      <a:r>
                        <a:rPr lang="en-US" sz="1600" b="0" spc="5" dirty="0">
                          <a:effectLst/>
                          <a:latin typeface="+mn-lt"/>
                          <a:ea typeface="Arial" panose="020B0604020202020204" pitchFamily="34" charset="0"/>
                          <a:cs typeface="Times New Roman" panose="02020603050405020304" pitchFamily="18" charset="0"/>
                        </a:rPr>
                        <a:t>m</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d</a:t>
                      </a:r>
                      <a:r>
                        <a:rPr lang="en-US" sz="1600" b="0" dirty="0">
                          <a:effectLst/>
                          <a:latin typeface="+mn-lt"/>
                          <a:ea typeface="Arial" panose="020B0604020202020204" pitchFamily="34" charset="0"/>
                          <a:cs typeface="Times New Roman" panose="02020603050405020304" pitchFamily="18" charset="0"/>
                        </a:rPr>
                        <a:t>e.</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F</a:t>
                      </a:r>
                      <a:r>
                        <a:rPr lang="en-US" sz="1600" b="0" spc="-5" dirty="0">
                          <a:effectLst/>
                          <a:latin typeface="+mn-lt"/>
                          <a:ea typeface="Arial" panose="020B0604020202020204" pitchFamily="34" charset="0"/>
                          <a:cs typeface="Times New Roman" panose="02020603050405020304" pitchFamily="18" charset="0"/>
                        </a:rPr>
                        <a:t>u</a:t>
                      </a:r>
                      <a:r>
                        <a:rPr lang="en-US" sz="1600" b="0" spc="-10"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r </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spc="15" dirty="0">
                          <a:effectLst/>
                          <a:latin typeface="+mn-lt"/>
                          <a:ea typeface="Arial" panose="020B0604020202020204" pitchFamily="34" charset="0"/>
                          <a:cs typeface="Times New Roman" panose="02020603050405020304" pitchFamily="18" charset="0"/>
                        </a:rPr>
                        <a:t>f</a:t>
                      </a:r>
                      <a:r>
                        <a:rPr lang="en-US" sz="1600" b="0" dirty="0">
                          <a:effectLst/>
                          <a:latin typeface="+mn-lt"/>
                          <a:ea typeface="Arial" panose="020B0604020202020204" pitchFamily="34" charset="0"/>
                          <a:cs typeface="Times New Roman" panose="02020603050405020304" pitchFamily="18" charset="0"/>
                        </a:rPr>
                        <a:t>o</a:t>
                      </a:r>
                      <a:r>
                        <a:rPr lang="en-US" sz="1600" b="0" spc="-10" dirty="0">
                          <a:effectLst/>
                          <a:latin typeface="+mn-lt"/>
                          <a:ea typeface="Arial" panose="020B0604020202020204" pitchFamily="34" charset="0"/>
                          <a:cs typeface="Times New Roman" panose="02020603050405020304" pitchFamily="18" charset="0"/>
                        </a:rPr>
                        <a:t>r</a:t>
                      </a:r>
                      <a:r>
                        <a:rPr lang="en-US" sz="1600" b="0" spc="5" dirty="0">
                          <a:effectLst/>
                          <a:latin typeface="+mn-lt"/>
                          <a:ea typeface="Arial" panose="020B0604020202020204" pitchFamily="34" charset="0"/>
                          <a:cs typeface="Times New Roman" panose="02020603050405020304" pitchFamily="18" charset="0"/>
                        </a:rPr>
                        <a:t>m</a:t>
                      </a:r>
                      <a:r>
                        <a:rPr lang="en-US" sz="1600" b="0" spc="-15"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t</a:t>
                      </a:r>
                      <a:r>
                        <a:rPr lang="en-US" sz="1600" b="0" spc="-5" dirty="0">
                          <a:effectLst/>
                          <a:latin typeface="+mn-lt"/>
                          <a:ea typeface="Arial" panose="020B0604020202020204" pitchFamily="34" charset="0"/>
                          <a:cs typeface="Times New Roman" panose="02020603050405020304" pitchFamily="18" charset="0"/>
                        </a:rPr>
                        <a:t>i</a:t>
                      </a:r>
                      <a:r>
                        <a:rPr lang="en-US" sz="1600" b="0" dirty="0">
                          <a:effectLst/>
                          <a:latin typeface="+mn-lt"/>
                          <a:ea typeface="Arial" panose="020B0604020202020204" pitchFamily="34" charset="0"/>
                          <a:cs typeface="Times New Roman" panose="02020603050405020304" pitchFamily="18" charset="0"/>
                        </a:rPr>
                        <a:t>on on</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h</a:t>
                      </a:r>
                      <a:r>
                        <a:rPr lang="en-US" sz="1600" b="0" spc="-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se</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can be</a:t>
                      </a:r>
                      <a:r>
                        <a:rPr lang="en-US" sz="1600" b="0" spc="-10"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o</a:t>
                      </a:r>
                      <a:r>
                        <a:rPr lang="en-US" sz="1600" b="0" spc="-5" dirty="0">
                          <a:effectLst/>
                          <a:latin typeface="+mn-lt"/>
                          <a:ea typeface="Arial" panose="020B0604020202020204" pitchFamily="34" charset="0"/>
                          <a:cs typeface="Times New Roman" panose="02020603050405020304" pitchFamily="18" charset="0"/>
                        </a:rPr>
                        <a:t>b</a:t>
                      </a:r>
                      <a:r>
                        <a:rPr lang="en-US" sz="1600" b="0" spc="5" dirty="0">
                          <a:effectLst/>
                          <a:latin typeface="+mn-lt"/>
                          <a:ea typeface="Arial" panose="020B0604020202020204" pitchFamily="34" charset="0"/>
                          <a:cs typeface="Times New Roman" panose="02020603050405020304" pitchFamily="18" charset="0"/>
                        </a:rPr>
                        <a:t>t</a:t>
                      </a:r>
                      <a:r>
                        <a:rPr lang="en-US" sz="1600" b="0" dirty="0">
                          <a:effectLst/>
                          <a:latin typeface="+mn-lt"/>
                          <a:ea typeface="Arial" panose="020B0604020202020204" pitchFamily="34" charset="0"/>
                          <a:cs typeface="Times New Roman" panose="02020603050405020304" pitchFamily="18" charset="0"/>
                        </a:rPr>
                        <a:t>a</a:t>
                      </a:r>
                      <a:r>
                        <a:rPr lang="en-US" sz="1600" b="0" spc="-5" dirty="0">
                          <a:effectLst/>
                          <a:latin typeface="+mn-lt"/>
                          <a:ea typeface="Arial" panose="020B0604020202020204" pitchFamily="34" charset="0"/>
                          <a:cs typeface="Times New Roman" panose="02020603050405020304" pitchFamily="18" charset="0"/>
                        </a:rPr>
                        <a:t>i</a:t>
                      </a:r>
                      <a:r>
                        <a:rPr lang="en-US" sz="1600" b="0" spc="-15" dirty="0">
                          <a:effectLst/>
                          <a:latin typeface="+mn-lt"/>
                          <a:ea typeface="Arial" panose="020B0604020202020204" pitchFamily="34" charset="0"/>
                          <a:cs typeface="Times New Roman" panose="02020603050405020304" pitchFamily="18" charset="0"/>
                        </a:rPr>
                        <a:t>n</a:t>
                      </a:r>
                      <a:r>
                        <a:rPr lang="en-US" sz="1600" b="0" dirty="0">
                          <a:effectLst/>
                          <a:latin typeface="+mn-lt"/>
                          <a:ea typeface="Arial" panose="020B0604020202020204" pitchFamily="34" charset="0"/>
                          <a:cs typeface="Times New Roman" panose="02020603050405020304" pitchFamily="18" charset="0"/>
                        </a:rPr>
                        <a:t>ed</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fr</a:t>
                      </a:r>
                      <a:r>
                        <a:rPr lang="en-US" sz="1600" b="0" dirty="0">
                          <a:effectLst/>
                          <a:latin typeface="+mn-lt"/>
                          <a:ea typeface="Arial" panose="020B0604020202020204" pitchFamily="34" charset="0"/>
                          <a:cs typeface="Times New Roman" panose="02020603050405020304" pitchFamily="18" charset="0"/>
                        </a:rPr>
                        <a:t>om</a:t>
                      </a:r>
                      <a:r>
                        <a:rPr lang="en-US" sz="1600" b="0" spc="-5" dirty="0">
                          <a:effectLst/>
                          <a:latin typeface="+mn-lt"/>
                          <a:ea typeface="Arial" panose="020B0604020202020204" pitchFamily="34" charset="0"/>
                          <a:cs typeface="Times New Roman" panose="02020603050405020304" pitchFamily="18" charset="0"/>
                        </a:rPr>
                        <a:t> </a:t>
                      </a:r>
                      <a:r>
                        <a:rPr lang="en-US" sz="1600" b="0" dirty="0">
                          <a:effectLst/>
                          <a:latin typeface="+mn-lt"/>
                          <a:ea typeface="Arial" panose="020B0604020202020204" pitchFamily="34" charset="0"/>
                          <a:cs typeface="Times New Roman" panose="02020603050405020304" pitchFamily="18" charset="0"/>
                        </a:rPr>
                        <a:t>sch</a:t>
                      </a:r>
                      <a:r>
                        <a:rPr lang="en-US" sz="1600" b="0" spc="-5" dirty="0">
                          <a:effectLst/>
                          <a:latin typeface="+mn-lt"/>
                          <a:ea typeface="Arial" panose="020B0604020202020204" pitchFamily="34" charset="0"/>
                          <a:cs typeface="Times New Roman" panose="02020603050405020304" pitchFamily="18" charset="0"/>
                        </a:rPr>
                        <a:t>o</a:t>
                      </a:r>
                      <a:r>
                        <a:rPr lang="en-US" sz="1600" b="0" dirty="0">
                          <a:effectLst/>
                          <a:latin typeface="+mn-lt"/>
                          <a:ea typeface="Arial" panose="020B0604020202020204" pitchFamily="34" charset="0"/>
                          <a:cs typeface="Times New Roman" panose="02020603050405020304" pitchFamily="18" charset="0"/>
                        </a:rPr>
                        <a:t>ol u</a:t>
                      </a:r>
                      <a:r>
                        <a:rPr lang="en-US" sz="1600" b="0" spc="-5" dirty="0">
                          <a:effectLst/>
                          <a:latin typeface="+mn-lt"/>
                          <a:ea typeface="Arial" panose="020B0604020202020204" pitchFamily="34" charset="0"/>
                          <a:cs typeface="Times New Roman" panose="02020603050405020304" pitchFamily="18" charset="0"/>
                        </a:rPr>
                        <a:t>p</a:t>
                      </a:r>
                      <a:r>
                        <a:rPr lang="en-US" sz="1600" b="0" dirty="0">
                          <a:effectLst/>
                          <a:latin typeface="+mn-lt"/>
                          <a:ea typeface="Arial" panose="020B0604020202020204" pitchFamily="34" charset="0"/>
                          <a:cs typeface="Times New Roman" panose="02020603050405020304" pitchFamily="18" charset="0"/>
                        </a:rPr>
                        <a:t>on</a:t>
                      </a:r>
                      <a:r>
                        <a:rPr lang="en-US" sz="1600" b="0" spc="-10" dirty="0">
                          <a:effectLst/>
                          <a:latin typeface="+mn-lt"/>
                          <a:ea typeface="Arial" panose="020B0604020202020204" pitchFamily="34" charset="0"/>
                          <a:cs typeface="Times New Roman" panose="02020603050405020304" pitchFamily="18" charset="0"/>
                        </a:rPr>
                        <a:t> </a:t>
                      </a:r>
                      <a:r>
                        <a:rPr lang="en-US" sz="1600" b="0" spc="5" dirty="0">
                          <a:effectLst/>
                          <a:latin typeface="+mn-lt"/>
                          <a:ea typeface="Arial" panose="020B0604020202020204" pitchFamily="34" charset="0"/>
                          <a:cs typeface="Times New Roman" panose="02020603050405020304" pitchFamily="18" charset="0"/>
                        </a:rPr>
                        <a:t>r</a:t>
                      </a:r>
                      <a:r>
                        <a:rPr lang="en-US" sz="1600" b="0" spc="-15" dirty="0">
                          <a:effectLst/>
                          <a:latin typeface="+mn-lt"/>
                          <a:ea typeface="Arial" panose="020B0604020202020204" pitchFamily="34" charset="0"/>
                          <a:cs typeface="Times New Roman" panose="02020603050405020304" pitchFamily="18" charset="0"/>
                        </a:rPr>
                        <a:t>e</a:t>
                      </a:r>
                      <a:r>
                        <a:rPr lang="en-US" sz="1600" b="0" dirty="0">
                          <a:effectLst/>
                          <a:latin typeface="+mn-lt"/>
                          <a:ea typeface="Arial" panose="020B0604020202020204" pitchFamily="34" charset="0"/>
                          <a:cs typeface="Times New Roman" panose="02020603050405020304" pitchFamily="18" charset="0"/>
                        </a:rPr>
                        <a:t>q</a:t>
                      </a:r>
                      <a:r>
                        <a:rPr lang="en-US" sz="1600" b="0" spc="-5" dirty="0">
                          <a:effectLst/>
                          <a:latin typeface="+mn-lt"/>
                          <a:ea typeface="Arial" panose="020B0604020202020204" pitchFamily="34" charset="0"/>
                          <a:cs typeface="Times New Roman" panose="02020603050405020304" pitchFamily="18" charset="0"/>
                        </a:rPr>
                        <a:t>u</a:t>
                      </a:r>
                      <a:r>
                        <a:rPr lang="en-US" sz="1600" b="0" dirty="0">
                          <a:effectLst/>
                          <a:latin typeface="+mn-lt"/>
                          <a:ea typeface="Arial" panose="020B0604020202020204" pitchFamily="34" charset="0"/>
                          <a:cs typeface="Times New Roman" panose="02020603050405020304" pitchFamily="18" charset="0"/>
                        </a:rPr>
                        <a:t>est.</a:t>
                      </a:r>
                      <a:endParaRPr lang="en-GB" sz="1600" b="0" dirty="0">
                        <a:effectLst/>
                        <a:latin typeface="+mn-lt"/>
                        <a:ea typeface="Calibri" panose="020F0502020204030204" pitchFamily="34" charset="0"/>
                        <a:cs typeface="Times New Roman" panose="02020603050405020304" pitchFamily="18" charset="0"/>
                      </a:endParaRPr>
                    </a:p>
                    <a:p>
                      <a:pPr>
                        <a:lnSpc>
                          <a:spcPts val="1400"/>
                        </a:lnSpc>
                        <a:spcBef>
                          <a:spcPts val="65"/>
                        </a:spcBef>
                        <a:spcAft>
                          <a:spcPts val="1000"/>
                        </a:spcAft>
                      </a:pPr>
                      <a:r>
                        <a:rPr lang="en-US" sz="1600" b="0" dirty="0">
                          <a:effectLst/>
                          <a:latin typeface="+mn-lt"/>
                          <a:ea typeface="Calibri" panose="020F0502020204030204" pitchFamily="34" charset="0"/>
                          <a:cs typeface="Times New Roman" panose="02020603050405020304" pitchFamily="18" charset="0"/>
                        </a:rPr>
                        <a:t> </a:t>
                      </a:r>
                      <a:endParaRPr lang="en-GB" sz="1600" b="0" dirty="0">
                        <a:effectLst/>
                        <a:latin typeface="+mn-lt"/>
                        <a:ea typeface="Calibri" panose="020F0502020204030204" pitchFamily="34" charset="0"/>
                        <a:cs typeface="Times New Roman" panose="02020603050405020304" pitchFamily="18" charset="0"/>
                      </a:endParaRPr>
                    </a:p>
                  </a:txBody>
                  <a:tcPr marL="0" marR="0" marT="0" marB="0">
                    <a:solidFill>
                      <a:srgbClr val="1F6F1F"/>
                    </a:solidFill>
                  </a:tcPr>
                </a:tc>
                <a:extLst>
                  <a:ext uri="{0D108BD9-81ED-4DB2-BD59-A6C34878D82A}">
                    <a16:rowId xmlns:a16="http://schemas.microsoft.com/office/drawing/2014/main" val="3301741416"/>
                  </a:ext>
                </a:extLst>
              </a:tr>
            </a:tbl>
          </a:graphicData>
        </a:graphic>
      </p:graphicFrame>
      <p:pic>
        <p:nvPicPr>
          <p:cNvPr id="3" name="Picture 2" descr="Image result for neston high school logo">
            <a:extLst>
              <a:ext uri="{FF2B5EF4-FFF2-40B4-BE49-F238E27FC236}">
                <a16:creationId xmlns:a16="http://schemas.microsoft.com/office/drawing/2014/main" id="{170CFCE7-CD19-4A2B-A0ED-E99191BD77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91" y="4207485"/>
            <a:ext cx="1574458" cy="2464369"/>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122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b4e7a717-2b39-444e-9044-e102157b439f" xsi:nil="true"/>
    <gf9d821fad7b43afb3dc1c0df1691f1a xmlns="51f9c156-d812-4c79-9f35-0fd637bca3b7">
      <Terms xmlns="http://schemas.microsoft.com/office/infopath/2007/PartnerControls"/>
    </gf9d821fad7b43afb3dc1c0df1691f1a>
    <PersonalIdentificationData xmlns="51f9c156-d812-4c79-9f35-0fd637bca3b7" xsi:nil="true"/>
    <TaxCatchAll xmlns="51f9c156-d812-4c79-9f35-0fd637bca3b7"/>
    <SharedWithUsers xmlns="51f9c156-d812-4c79-9f35-0fd637bca3b7">
      <UserInfo>
        <DisplayName>F Nisbet</DisplayName>
        <AccountId>23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6063E13E362374EAFD804A049936C19" ma:contentTypeVersion="16" ma:contentTypeDescription="Create a new document." ma:contentTypeScope="" ma:versionID="5ad44c903f1216b8a67c231c6d7ca32e">
  <xsd:schema xmlns:xsd="http://www.w3.org/2001/XMLSchema" xmlns:xs="http://www.w3.org/2001/XMLSchema" xmlns:p="http://schemas.microsoft.com/office/2006/metadata/properties" xmlns:ns2="51f9c156-d812-4c79-9f35-0fd637bca3b7" xmlns:ns3="b4e7a717-2b39-444e-9044-e102157b439f" targetNamespace="http://schemas.microsoft.com/office/2006/metadata/properties" ma:root="true" ma:fieldsID="bd8cda664ab7d8310a3caf89237e7e1e" ns2:_="" ns3:_="">
    <xsd:import namespace="51f9c156-d812-4c79-9f35-0fd637bca3b7"/>
    <xsd:import namespace="b4e7a717-2b39-444e-9044-e102157b439f"/>
    <xsd:element name="properties">
      <xsd:complexType>
        <xsd:sequence>
          <xsd:element name="documentManagement">
            <xsd:complexType>
              <xsd:all>
                <xsd:element ref="ns2:gf9d821fad7b43afb3dc1c0df1691f1a" minOccurs="0"/>
                <xsd:element ref="ns2:TaxCatchAll" minOccurs="0"/>
                <xsd:element ref="ns2:PersonalIdentificationData"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f9c156-d812-4c79-9f35-0fd637bca3b7" elementFormDefault="qualified">
    <xsd:import namespace="http://schemas.microsoft.com/office/2006/documentManagement/types"/>
    <xsd:import namespace="http://schemas.microsoft.com/office/infopath/2007/PartnerControls"/>
    <xsd:element name="gf9d821fad7b43afb3dc1c0df1691f1a" ma:index="9" nillable="true" ma:taxonomy="true" ma:internalName="gf9d821fad7b43afb3dc1c0df1691f1a" ma:taxonomyFieldName="Staff_x0020_Category" ma:displayName="Staff Category" ma:default="" ma:fieldId="{0f9d821f-ad7b-43af-b3dc-1c0df1691f1a}" ma:sspId="2fbb14f1-3b55-4b27-8bbc-f64d87a8037a" ma:termSetId="6ec0afe5-6025-4f6a-9379-a71242a357c0"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6b2b1c0c-0595-486c-b640-1342320813bc}" ma:internalName="TaxCatchAll" ma:showField="CatchAllData" ma:web="51f9c156-d812-4c79-9f35-0fd637bca3b7">
      <xsd:complexType>
        <xsd:complexContent>
          <xsd:extension base="dms:MultiChoiceLookup">
            <xsd:sequence>
              <xsd:element name="Value" type="dms:Lookup" maxOccurs="unbounded" minOccurs="0" nillable="true"/>
            </xsd:sequence>
          </xsd:extension>
        </xsd:complexContent>
      </xsd:complexType>
    </xsd:element>
    <xsd:element name="PersonalIdentificationData" ma:index="11" nillable="true" ma:displayName="Personal Identification Data" ma:default="" ma:internalName="PersonalIdentificationData">
      <xsd:simpleType>
        <xsd:restriction base="dms:Choice">
          <xsd:enumeration value="No"/>
          <xsd:enumeration value="Yes"/>
        </xsd:restrictio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e7a717-2b39-444e-9044-e102157b439f"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2.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 ds:uri="b4e7a717-2b39-444e-9044-e102157b439f"/>
    <ds:schemaRef ds:uri="51f9c156-d812-4c79-9f35-0fd637bca3b7"/>
  </ds:schemaRefs>
</ds:datastoreItem>
</file>

<file path=customXml/itemProps3.xml><?xml version="1.0" encoding="utf-8"?>
<ds:datastoreItem xmlns:ds="http://schemas.openxmlformats.org/officeDocument/2006/customXml" ds:itemID="{AFA15B28-C210-4C58-B004-8025E321E2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f9c156-d812-4c79-9f35-0fd637bca3b7"/>
    <ds:schemaRef ds:uri="b4e7a717-2b39-444e-9044-e102157b43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540</TotalTime>
  <Words>6008</Words>
  <Application>Microsoft Office PowerPoint</Application>
  <PresentationFormat>Widescreen</PresentationFormat>
  <Paragraphs>324</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Garamond</vt:lpstr>
      <vt:lpstr>Sagona Book</vt:lpstr>
      <vt:lpstr>Sagona ExtraLight</vt:lpstr>
      <vt:lpstr>Segoe MDL2 Assets</vt:lpstr>
      <vt:lpstr>SavonVTI</vt:lpstr>
      <vt:lpstr>SEND School Information Report 2020-2021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 School Information Report 2020-2021</dc:title>
  <dc:creator>Fran Nisbet</dc:creator>
  <cp:lastModifiedBy>Tina Phillips</cp:lastModifiedBy>
  <cp:revision>3</cp:revision>
  <dcterms:created xsi:type="dcterms:W3CDTF">2020-11-01T12:45:24Z</dcterms:created>
  <dcterms:modified xsi:type="dcterms:W3CDTF">2021-03-16T08:03:43Z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0x01010026063E13E362374EAFD804A049936C19</vt:lpwstr>
  </property>
  <property fmtid="{D5CDD505-2E9C-101B-9397-08002B2CF9AE}" pid="3" name="Staff Category">
    <vt:lpwstr/>
  </property>
</Properties>
</file>