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38"/>
  </p:notesMasterIdLst>
  <p:sldIdLst>
    <p:sldId id="256" r:id="rId5"/>
    <p:sldId id="270" r:id="rId6"/>
    <p:sldId id="317" r:id="rId7"/>
    <p:sldId id="318" r:id="rId8"/>
    <p:sldId id="267" r:id="rId9"/>
    <p:sldId id="319" r:id="rId10"/>
    <p:sldId id="320" r:id="rId11"/>
    <p:sldId id="286" r:id="rId12"/>
    <p:sldId id="311" r:id="rId13"/>
    <p:sldId id="260" r:id="rId14"/>
    <p:sldId id="292" r:id="rId15"/>
    <p:sldId id="295" r:id="rId16"/>
    <p:sldId id="287" r:id="rId17"/>
    <p:sldId id="293" r:id="rId18"/>
    <p:sldId id="288" r:id="rId19"/>
    <p:sldId id="296" r:id="rId20"/>
    <p:sldId id="278" r:id="rId21"/>
    <p:sldId id="323" r:id="rId22"/>
    <p:sldId id="264" r:id="rId23"/>
    <p:sldId id="266" r:id="rId24"/>
    <p:sldId id="313" r:id="rId25"/>
    <p:sldId id="325" r:id="rId26"/>
    <p:sldId id="281" r:id="rId27"/>
    <p:sldId id="308" r:id="rId28"/>
    <p:sldId id="312" r:id="rId29"/>
    <p:sldId id="315" r:id="rId30"/>
    <p:sldId id="309" r:id="rId31"/>
    <p:sldId id="327" r:id="rId32"/>
    <p:sldId id="326" r:id="rId33"/>
    <p:sldId id="324" r:id="rId34"/>
    <p:sldId id="306" r:id="rId35"/>
    <p:sldId id="302" r:id="rId36"/>
    <p:sldId id="31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94660"/>
  </p:normalViewPr>
  <p:slideViewPr>
    <p:cSldViewPr>
      <p:cViewPr varScale="1">
        <p:scale>
          <a:sx n="107" d="100"/>
          <a:sy n="107" d="100"/>
        </p:scale>
        <p:origin x="108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DBDE8-171F-4F10-920F-9072060A86F9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408B-2F36-4B9E-B62D-B2A857A2E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Items</a:t>
            </a:r>
            <a:r>
              <a:rPr lang="en-US" baseline="0" dirty="0"/>
              <a:t> purchased with ASB funds become property of IHS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408B-2F36-4B9E-B62D-B2A857A2EE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9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408B-2F36-4B9E-B62D-B2A857A2EE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0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3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0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2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1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3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0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5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7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3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4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4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1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6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8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D214D1F4-7C6A-4D66-A5E6-174FCA90C74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1CEAB242-1296-40C1-A666-2DED8EE21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6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ssyivision@outlook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jarvinene@Issaquah.wednet.ed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saquah.wednet.edu/district/regulations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ihsclubschair@gmail.co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6982160" cy="2550877"/>
          </a:xfrm>
        </p:spPr>
        <p:txBody>
          <a:bodyPr>
            <a:normAutofit/>
          </a:bodyPr>
          <a:lstStyle/>
          <a:p>
            <a:r>
              <a:rPr lang="en-US" dirty="0"/>
              <a:t>Issaquah High School </a:t>
            </a:r>
            <a:r>
              <a:rPr lang="en-US" b="1" dirty="0" smtClean="0"/>
              <a:t>Club Officers Training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35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ASB Finance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“Golden Rules of Finance for ASB Advisors” on page 8 of IHS Clubs Handbook</a:t>
            </a:r>
          </a:p>
        </p:txBody>
      </p:sp>
    </p:spTree>
    <p:extLst>
      <p:ext uri="{BB962C8B-B14F-4D97-AF65-F5344CB8AC3E}">
        <p14:creationId xmlns:p14="http://schemas.microsoft.com/office/powerpoint/2010/main" val="27167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ASB Funding, Finance, Law, Rules and Regulations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2286000"/>
            <a:ext cx="8382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ASB money is public money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used only for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ultural,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thletic,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ecreational, or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ocial,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purposes AND must be for optional, non-credit related activities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 money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 given away for private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use. ex. gift card giveaways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"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861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Money raised during the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 on school property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and/or using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personnel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and/or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materials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money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must be deposited within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hours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24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ASB Funds-Purchase of Equipment and Supplies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435024"/>
            <a:ext cx="8991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fund use requires ASB approval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Submit district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Orders (POs)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ASB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Bookkeeper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Submit invoice or packing slip to ASB Bookkeeper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NEVER…</a:t>
            </a:r>
          </a:p>
          <a:p>
            <a:pPr lvl="0"/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directly 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vendors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accept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donations from parent groups without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approval.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verbally agree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contracts without approval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83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2" y="-21771"/>
            <a:ext cx="5667375" cy="728161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348287" y="228600"/>
            <a:ext cx="2895600" cy="66947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85741" y="2133600"/>
            <a:ext cx="3358145" cy="838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32942" y="1557588"/>
            <a:ext cx="3200400" cy="6096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200" y="6172200"/>
            <a:ext cx="3352800" cy="6096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3048000"/>
            <a:ext cx="2057399" cy="15696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Purchase Order Form</a:t>
            </a:r>
          </a:p>
        </p:txBody>
      </p:sp>
    </p:spTree>
    <p:extLst>
      <p:ext uri="{BB962C8B-B14F-4D97-AF65-F5344CB8AC3E}">
        <p14:creationId xmlns:p14="http://schemas.microsoft.com/office/powerpoint/2010/main" val="33430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590800"/>
            <a:ext cx="8077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Fundraiser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Reconciliation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Fundraising must be preapproved by ASB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noncredit, and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extracurricular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event that is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ultural,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thletic,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ecreational, or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ocial.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Turn money into bookkeeper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collection log or ticket sales report.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POs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invoices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Bookkeeper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 shall include a note that a fundraiser form has been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approved). </a:t>
            </a: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9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56" y="0"/>
            <a:ext cx="6181725" cy="79819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38518" y="1781887"/>
            <a:ext cx="2895600" cy="4953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91199" y="391237"/>
            <a:ext cx="2838181" cy="685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3037114"/>
            <a:ext cx="1600200" cy="52316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3048000"/>
            <a:ext cx="2295256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Fundraiser Form</a:t>
            </a:r>
          </a:p>
        </p:txBody>
      </p:sp>
    </p:spTree>
    <p:extLst>
      <p:ext uri="{BB962C8B-B14F-4D97-AF65-F5344CB8AC3E}">
        <p14:creationId xmlns:p14="http://schemas.microsoft.com/office/powerpoint/2010/main" val="27194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0" y="0"/>
            <a:ext cx="88482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62400" y="533400"/>
            <a:ext cx="4724400" cy="19050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3301" y="4186535"/>
            <a:ext cx="434340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this form for example when selling Brown Bear Car Wash tickets, Jamba Juice, etc.</a:t>
            </a:r>
          </a:p>
        </p:txBody>
      </p:sp>
    </p:spTree>
    <p:extLst>
      <p:ext uri="{BB962C8B-B14F-4D97-AF65-F5344CB8AC3E}">
        <p14:creationId xmlns:p14="http://schemas.microsoft.com/office/powerpoint/2010/main" val="14277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77200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Submit cash </a:t>
            </a:r>
            <a:r>
              <a:rPr lang="en-US" sz="2000" dirty="0"/>
              <a:t>box </a:t>
            </a:r>
            <a:r>
              <a:rPr lang="en-US" sz="2000" dirty="0" smtClean="0"/>
              <a:t>requests </a:t>
            </a:r>
            <a:r>
              <a:rPr lang="en-US" sz="2000" u="sng" dirty="0">
                <a:solidFill>
                  <a:srgbClr val="C00000"/>
                </a:solidFill>
              </a:rPr>
              <a:t>at least 3 </a:t>
            </a:r>
            <a:r>
              <a:rPr lang="en-US" sz="2000" u="sng" dirty="0" smtClean="0">
                <a:solidFill>
                  <a:srgbClr val="C00000"/>
                </a:solidFill>
              </a:rPr>
              <a:t>academic days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before date needed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Turn in ALL money to ASB Bookkeeper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Immediately (when possible)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24-hour window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Money </a:t>
            </a:r>
            <a:r>
              <a:rPr lang="en-US" sz="2000" dirty="0"/>
              <a:t>CANNOT be taken home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81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5917679" cy="2550877"/>
          </a:xfrm>
        </p:spPr>
        <p:txBody>
          <a:bodyPr/>
          <a:lstStyle/>
          <a:p>
            <a:r>
              <a:rPr lang="en-US" dirty="0" smtClean="0"/>
              <a:t>Club Operations and Publicity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Reserving School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All school spaces must be booked for use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For Club meetings and club events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Email </a:t>
            </a:r>
            <a:r>
              <a:rPr lang="en-US" sz="1800" dirty="0"/>
              <a:t>Laura </a:t>
            </a:r>
            <a:r>
              <a:rPr lang="en-US" sz="1800" dirty="0" smtClean="0"/>
              <a:t>Couty, </a:t>
            </a:r>
            <a:r>
              <a:rPr lang="en-US" sz="1800" dirty="0" smtClean="0">
                <a:solidFill>
                  <a:srgbClr val="007E39"/>
                </a:solidFill>
              </a:rPr>
              <a:t>coutyl@Issaquah.wednet.edu</a:t>
            </a:r>
            <a:endParaRPr lang="en-US" sz="1800" dirty="0">
              <a:solidFill>
                <a:srgbClr val="007E39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For large crowds and/or food provisions: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Custodians </a:t>
            </a:r>
            <a:r>
              <a:rPr lang="en-US" sz="1800" dirty="0"/>
              <a:t>is required 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Paid via </a:t>
            </a:r>
            <a:r>
              <a:rPr lang="en-US" sz="1800" dirty="0"/>
              <a:t>your </a:t>
            </a:r>
            <a:r>
              <a:rPr lang="en-US" sz="1800" dirty="0" smtClean="0"/>
              <a:t>club/organization’s </a:t>
            </a:r>
            <a:r>
              <a:rPr lang="en-US" sz="1800" dirty="0"/>
              <a:t>ASB account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You are responsible for returning any used space to its state prior to your event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433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to Know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4343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Activities </a:t>
            </a:r>
            <a:r>
              <a:rPr lang="en-US" dirty="0" smtClean="0"/>
              <a:t>Director  </a:t>
            </a:r>
            <a:r>
              <a:rPr lang="en-US" b="1" dirty="0" smtClean="0">
                <a:solidFill>
                  <a:srgbClr val="00B050"/>
                </a:solidFill>
              </a:rPr>
              <a:t>Kurtis </a:t>
            </a:r>
            <a:r>
              <a:rPr lang="en-US" b="1" dirty="0">
                <a:solidFill>
                  <a:srgbClr val="00B050"/>
                </a:solidFill>
              </a:rPr>
              <a:t>Evans </a:t>
            </a:r>
            <a:r>
              <a:rPr lang="en-US" sz="1200" dirty="0"/>
              <a:t>(Activities Approval/General Q’s</a:t>
            </a:r>
            <a:r>
              <a:rPr lang="en-US" sz="12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ASB Bookkeeper  </a:t>
            </a:r>
            <a:r>
              <a:rPr lang="en-US" b="1" dirty="0">
                <a:solidFill>
                  <a:srgbClr val="00B050"/>
                </a:solidFill>
              </a:rPr>
              <a:t>Margaret Pfeifle </a:t>
            </a:r>
            <a:r>
              <a:rPr lang="en-US" sz="1200" dirty="0"/>
              <a:t>(Purchasing/Fundraising/Budgets)</a:t>
            </a:r>
          </a:p>
          <a:p>
            <a:pPr>
              <a:lnSpc>
                <a:spcPct val="200000"/>
              </a:lnSpc>
            </a:pPr>
            <a:r>
              <a:rPr lang="en-US" dirty="0"/>
              <a:t>Athletic </a:t>
            </a:r>
            <a:r>
              <a:rPr lang="en-US" dirty="0" smtClean="0"/>
              <a:t>&amp; Activities Secretary </a:t>
            </a:r>
            <a:r>
              <a:rPr lang="en-US" b="1" dirty="0">
                <a:solidFill>
                  <a:srgbClr val="00B050"/>
                </a:solidFill>
              </a:rPr>
              <a:t>Laura Couty </a:t>
            </a:r>
            <a:r>
              <a:rPr lang="en-US" sz="1200" dirty="0"/>
              <a:t>(Facility Requests and Transportation)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Assistant Principals’ </a:t>
            </a:r>
            <a:r>
              <a:rPr lang="en-US" dirty="0" smtClean="0"/>
              <a:t>Secretary </a:t>
            </a:r>
            <a:r>
              <a:rPr lang="en-US" b="1" dirty="0" err="1" smtClean="0">
                <a:solidFill>
                  <a:srgbClr val="00B050"/>
                </a:solidFill>
              </a:rPr>
              <a:t>Makennah</a:t>
            </a:r>
            <a:r>
              <a:rPr lang="en-US" b="1" dirty="0" smtClean="0">
                <a:solidFill>
                  <a:srgbClr val="00B050"/>
                </a:solidFill>
              </a:rPr>
              <a:t> Little </a:t>
            </a:r>
            <a:r>
              <a:rPr lang="en-US" sz="1200" dirty="0" smtClean="0"/>
              <a:t>(Field </a:t>
            </a:r>
            <a:r>
              <a:rPr lang="en-US" sz="1200" dirty="0"/>
              <a:t>Trips)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Student </a:t>
            </a:r>
            <a:r>
              <a:rPr lang="en-US" dirty="0"/>
              <a:t>Activities </a:t>
            </a:r>
            <a:r>
              <a:rPr lang="en-US" dirty="0" smtClean="0"/>
              <a:t>Coordinator </a:t>
            </a:r>
            <a:r>
              <a:rPr lang="en-US" b="1" dirty="0">
                <a:solidFill>
                  <a:srgbClr val="7030A0"/>
                </a:solidFill>
              </a:rPr>
              <a:t>Chloe Feyerick </a:t>
            </a:r>
            <a:r>
              <a:rPr lang="en-US" sz="1200" dirty="0"/>
              <a:t>(Activities Approval/General </a:t>
            </a:r>
            <a:r>
              <a:rPr lang="en-US" sz="1200" dirty="0" smtClean="0"/>
              <a:t>Q’s)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72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572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Student announcements on IHS website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“Student announcement” button on main website to both view announcements and request to post </a:t>
            </a:r>
            <a:r>
              <a:rPr lang="en-US" dirty="0" smtClean="0"/>
              <a:t>info</a:t>
            </a:r>
          </a:p>
          <a:p>
            <a:pPr marL="402336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Instagram—DM @</a:t>
            </a:r>
            <a:r>
              <a:rPr lang="en-US" dirty="0" err="1"/>
              <a:t>issaquahasb</a:t>
            </a:r>
            <a:r>
              <a:rPr lang="en-US" dirty="0"/>
              <a:t> to get information about your club posted on the ASB IG </a:t>
            </a:r>
            <a:r>
              <a:rPr lang="en-US" dirty="0" smtClean="0"/>
              <a:t>feed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iVision</a:t>
            </a:r>
            <a:r>
              <a:rPr lang="en-US" dirty="0" smtClean="0"/>
              <a:t> – send email announcement requests to </a:t>
            </a:r>
            <a:r>
              <a:rPr lang="en-US" dirty="0" smtClean="0">
                <a:hlinkClick r:id="rId2"/>
              </a:rPr>
              <a:t>issyivision@outlook.com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Subject Line:   Start Date to End Date, Club, Title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Example:  9/22 – 10/6, DECA store open next week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 smtClean="0"/>
              <a:t>iVision</a:t>
            </a:r>
            <a:r>
              <a:rPr lang="en-US" dirty="0" smtClean="0"/>
              <a:t> airs every 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1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289018" cy="4216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550" dirty="0" smtClean="0"/>
              <a:t>Supplies </a:t>
            </a:r>
            <a:r>
              <a:rPr lang="en-US" sz="1550" dirty="0"/>
              <a:t>available in closet outside ASB Room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550" b="1" dirty="0"/>
              <a:t>NO </a:t>
            </a:r>
            <a:r>
              <a:rPr lang="en-US" sz="1550" dirty="0"/>
              <a:t>glitter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550" dirty="0"/>
              <a:t>Clean </a:t>
            </a:r>
            <a:r>
              <a:rPr lang="en-US" sz="1550" dirty="0" smtClean="0"/>
              <a:t>up, put away paint, clean paintbrushes, put away supplies and hang posters when done with space</a:t>
            </a:r>
            <a:endParaRPr lang="en-US" sz="155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550" b="1" dirty="0" smtClean="0"/>
              <a:t>BLUE PAINTER’s TAPE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350" b="1" dirty="0" smtClean="0"/>
              <a:t>Borrow from Main Office / ASB Room / Mr. Evans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550" dirty="0" smtClean="0"/>
              <a:t>Staples/tacks should be used on textured walls</a:t>
            </a:r>
            <a:endParaRPr lang="en-US" sz="155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550" dirty="0" smtClean="0"/>
              <a:t>Don’t place on railings</a:t>
            </a:r>
            <a:endParaRPr lang="en-US" sz="155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550" dirty="0"/>
              <a:t>Activities Director </a:t>
            </a:r>
            <a:r>
              <a:rPr lang="en-US" sz="1550" dirty="0" smtClean="0"/>
              <a:t>approval </a:t>
            </a:r>
            <a:r>
              <a:rPr lang="en-US" sz="1550" dirty="0"/>
              <a:t>is needed (stamp)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550" dirty="0"/>
              <a:t>Posters </a:t>
            </a:r>
            <a:r>
              <a:rPr lang="en-US" sz="1550" dirty="0" smtClean="0"/>
              <a:t>must be removed by club at 2 weeks, or after approved timeline</a:t>
            </a:r>
            <a:endParaRPr lang="en-US" sz="15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5917679" cy="2550877"/>
          </a:xfrm>
        </p:spPr>
        <p:txBody>
          <a:bodyPr/>
          <a:lstStyle/>
          <a:p>
            <a:r>
              <a:rPr lang="en-US" dirty="0" smtClean="0"/>
              <a:t>Action Items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229600" cy="4343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Reactivation </a:t>
            </a:r>
            <a:r>
              <a:rPr lang="en-US" sz="2400" b="1" dirty="0">
                <a:solidFill>
                  <a:srgbClr val="C00000"/>
                </a:solidFill>
              </a:rPr>
              <a:t>forms for clubs </a:t>
            </a:r>
            <a:r>
              <a:rPr lang="en-US" sz="2400" b="1" dirty="0" smtClean="0">
                <a:solidFill>
                  <a:srgbClr val="C00000"/>
                </a:solidFill>
              </a:rPr>
              <a:t>due today 9/29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24200"/>
            <a:ext cx="7353300" cy="393382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4970135">
            <a:off x="3429000" y="3276600"/>
            <a:ext cx="1524000" cy="2667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81534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Club Roster</a:t>
            </a:r>
          </a:p>
          <a:p>
            <a:pPr lvl="1"/>
            <a:r>
              <a:rPr lang="en-US" dirty="0" smtClean="0"/>
              <a:t>Due December </a:t>
            </a:r>
            <a:r>
              <a:rPr lang="en-US" dirty="0"/>
              <a:t>17th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include first and last names</a:t>
            </a:r>
          </a:p>
          <a:p>
            <a:r>
              <a:rPr lang="en-US" dirty="0"/>
              <a:t>List of officers </a:t>
            </a:r>
            <a:endParaRPr lang="en-US" dirty="0" smtClean="0"/>
          </a:p>
          <a:p>
            <a:pPr lvl="1"/>
            <a:r>
              <a:rPr lang="en-US" dirty="0" smtClean="0"/>
              <a:t>Include positions</a:t>
            </a:r>
          </a:p>
          <a:p>
            <a:pPr lvl="1"/>
            <a:r>
              <a:rPr lang="en-US" dirty="0" smtClean="0"/>
              <a:t>Head </a:t>
            </a:r>
            <a:r>
              <a:rPr lang="en-US" dirty="0"/>
              <a:t>shot and quote from club president. The quote should be about the club</a:t>
            </a:r>
          </a:p>
          <a:p>
            <a:r>
              <a:rPr lang="en-US" dirty="0"/>
              <a:t>All club photos must include names of who is in the photo</a:t>
            </a:r>
          </a:p>
          <a:p>
            <a:r>
              <a:rPr lang="en-US" dirty="0"/>
              <a:t>Candid (un-posed pictures) of any club activity.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jarvinene@Issaquah.wednet.edu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6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 b="66626"/>
          <a:stretch/>
        </p:blipFill>
        <p:spPr>
          <a:xfrm>
            <a:off x="0" y="228600"/>
            <a:ext cx="9041894" cy="31242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44" y="3352800"/>
            <a:ext cx="700560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05" y="1636963"/>
            <a:ext cx="7540128" cy="3638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4864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Send candid photos!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Any photo submitted should include a key and accurate spelling of all people photographed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Wall Fliers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8763000" cy="4343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Create a flier for the club wall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8.5” X 11” paper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Portrait orientation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Club Name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 smtClean="0"/>
              <a:t>Day club meets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 smtClean="0"/>
              <a:t>Room Location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 smtClean="0"/>
              <a:t>Time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 smtClean="0"/>
              <a:t>Optional : Club contact info or QR code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03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Wall Fliers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457200"/>
            <a:ext cx="9448800" cy="8253502"/>
            <a:chOff x="0" y="-457200"/>
            <a:chExt cx="9448800" cy="8253502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448800" cy="248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-457200"/>
              <a:ext cx="7953375" cy="825350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8669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Fliers due 10/6  Turn in to Mr. Evans inbox or 1422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3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8763000" cy="4343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Wednesday, October 6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 smtClean="0"/>
              <a:t>NEST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 smtClean="0"/>
              <a:t>Commons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VISUAL DISPLAYS and Sign-Ups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 smtClean="0"/>
              <a:t>Poster, tri-fold, pamphlets,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 smtClean="0"/>
              <a:t>Google form and QR Code sign up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 smtClean="0"/>
              <a:t>Paper sign ups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42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Defines a Club?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Advisor Required </a:t>
            </a:r>
          </a:p>
          <a:p>
            <a:r>
              <a:rPr lang="en-US" dirty="0" smtClean="0"/>
              <a:t>Approved by ASB Exec. Board, Activities Coordinator and Student Senate</a:t>
            </a:r>
          </a:p>
          <a:p>
            <a:r>
              <a:rPr lang="en-US" dirty="0" smtClean="0"/>
              <a:t>President, VP and Treasurer required. Other Exec. Positions optional as needed</a:t>
            </a:r>
          </a:p>
          <a:p>
            <a:pPr lvl="1"/>
            <a:r>
              <a:rPr lang="en-US" dirty="0" smtClean="0"/>
              <a:t>Elections should be held each year</a:t>
            </a:r>
          </a:p>
          <a:p>
            <a:r>
              <a:rPr lang="en-US" dirty="0" smtClean="0"/>
              <a:t>10+ prospective members, regular participation</a:t>
            </a:r>
          </a:p>
          <a:p>
            <a:r>
              <a:rPr lang="en-US" dirty="0" smtClean="0"/>
              <a:t>ASB membership required for all participants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Fair RSVP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0"/>
            <a:ext cx="450801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Laws and Regulations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025908"/>
            <a:ext cx="792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RCW 42.22.030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– direct or indirect interest in contracts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RCW 42.23.070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using your position for personal gain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WAC 180-87-050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unprofessional conduct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Regulation #5251:  </a:t>
            </a:r>
          </a:p>
          <a:p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of Interest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DEFINITION: A conflict of interest is any situation in which a District employee, either for himself/ herself or some other person(s), attempts to promote a private or personal interest which results or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appears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result in the following: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 an interference with the objective exercise of his/her District duties; or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 a gain or an advantage by virtue of his/her position in the District.</a:t>
            </a: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Advisor or family member owns a T-shirt company.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Advisor runs a for-profit club clinic.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Hiring friends, family, or parent’s services.</a:t>
            </a:r>
          </a:p>
        </p:txBody>
      </p:sp>
      <p:pic>
        <p:nvPicPr>
          <p:cNvPr id="5" name="Picture 2" descr="C:\Users\BanasickA\Pictures\ethics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42" y="2514600"/>
            <a:ext cx="2057400" cy="15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1336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Issaquah School District Regulations &amp; Procedures: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Conflict of Interest –  Reg.# 5251 </a:t>
            </a: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Gifts and Memorials – Reg.# 6114 </a:t>
            </a: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Field Trips, Excursions, and Outdoor Education – Reg.# 2320 </a:t>
            </a: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Nutrition and Wellness – Reg.# 6700 </a:t>
            </a: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Purchasing – Bids and Contracts – Reg.# 6220 </a:t>
            </a: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Reimbursement for Travel &amp; Work-Related Expenses – Reg.# 6214 </a:t>
            </a: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Student Awards and Incentives – Reg.# 6116 </a:t>
            </a: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Student Fund Raising Activities – Reg.# 3530 </a:t>
            </a: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Student Fund Raising for Charitable Purposes – Reg.# 3540</a:t>
            </a: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Volunteers Assisting a Club Advisor – Reg.# 5631P </a:t>
            </a:r>
          </a:p>
          <a:p>
            <a:pPr lvl="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of the Issaquah School District Regulations, Procedures &amp; Forms can be found here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http://www.issaquah.wednet.edu/district/regulations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District Contacts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Shim, Jenny- District Accountant 425-837-7013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Justice, Jeri- Reimbursements 425-837-7015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Banasick, Moriah- Director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of Finance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425-837-7139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Padilla, Donna Secretary to Director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Purch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425-837-7071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Maybee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Sue- Director of Purchasing 425-837-7070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WASBO Resources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WASBO-ASB Manual</a:t>
            </a:r>
          </a:p>
        </p:txBody>
      </p:sp>
    </p:spTree>
    <p:extLst>
      <p:ext uri="{BB962C8B-B14F-4D97-AF65-F5344CB8AC3E}">
        <p14:creationId xmlns:p14="http://schemas.microsoft.com/office/powerpoint/2010/main" val="3307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6440" y="2590800"/>
            <a:ext cx="7772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 </a:t>
            </a:r>
            <a:r>
              <a:rPr lang="en-US" sz="3200" b="1" dirty="0" smtClean="0">
                <a:solidFill>
                  <a:srgbClr val="C00000"/>
                </a:solidFill>
              </a:rPr>
              <a:t>Chloe </a:t>
            </a:r>
            <a:r>
              <a:rPr lang="en-US" sz="3200" b="1" dirty="0" err="1" smtClean="0">
                <a:solidFill>
                  <a:srgbClr val="C00000"/>
                </a:solidFill>
              </a:rPr>
              <a:t>Feyerick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with questions</a:t>
            </a:r>
          </a:p>
          <a:p>
            <a:endParaRPr lang="en-US" sz="2800" dirty="0" smtClean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ihsclubschair@gmail.com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22418" cy="3530600"/>
          </a:xfrm>
        </p:spPr>
        <p:txBody>
          <a:bodyPr/>
          <a:lstStyle/>
          <a:p>
            <a:r>
              <a:rPr lang="en-US" dirty="0" smtClean="0"/>
              <a:t>Club Execs Manage Club Folder</a:t>
            </a:r>
          </a:p>
          <a:p>
            <a:pPr lvl="1"/>
            <a:r>
              <a:rPr lang="en-US" dirty="0" smtClean="0"/>
              <a:t>Attendance uploaded for each meeting</a:t>
            </a:r>
          </a:p>
          <a:p>
            <a:pPr lvl="1"/>
            <a:r>
              <a:rPr lang="en-US" dirty="0" smtClean="0"/>
              <a:t>Club Constitution uploaded </a:t>
            </a:r>
            <a:r>
              <a:rPr lang="en-US" b="1" dirty="0" smtClean="0"/>
              <a:t>due 10/29</a:t>
            </a:r>
            <a:endParaRPr lang="en-US" dirty="0" smtClean="0"/>
          </a:p>
          <a:p>
            <a:pPr lvl="1"/>
            <a:r>
              <a:rPr lang="en-US" dirty="0" smtClean="0"/>
              <a:t>Meeting minutes uploaded when any financial decisions are discussed. Must include full date, ex. September 29, 2021 or 9/29/21</a:t>
            </a:r>
          </a:p>
          <a:p>
            <a:pPr lvl="1"/>
            <a:endParaRPr lang="en-US" dirty="0"/>
          </a:p>
          <a:p>
            <a:r>
              <a:rPr lang="en-US" dirty="0" smtClean="0"/>
              <a:t>Clubs must be in compliance with ASB governing regulations to access funds and make purchases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Club Folders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670018" cy="414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Clubs </a:t>
            </a:r>
            <a:r>
              <a:rPr lang="en-US" sz="2000" dirty="0" smtClean="0"/>
              <a:t>Folders on the Google Drive will be </a:t>
            </a:r>
            <a:r>
              <a:rPr lang="en-US" sz="2000" dirty="0"/>
              <a:t>shared with you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C00000"/>
                </a:solidFill>
              </a:rPr>
              <a:t>Do </a:t>
            </a:r>
            <a:r>
              <a:rPr lang="en-US" sz="1800" dirty="0">
                <a:solidFill>
                  <a:srgbClr val="C00000"/>
                </a:solidFill>
              </a:rPr>
              <a:t>NOT delete past years’ </a:t>
            </a:r>
            <a:r>
              <a:rPr lang="en-US" sz="1800" dirty="0" smtClean="0">
                <a:solidFill>
                  <a:srgbClr val="C00000"/>
                </a:solidFill>
              </a:rPr>
              <a:t>records</a:t>
            </a:r>
            <a:r>
              <a:rPr lang="en-US" dirty="0">
                <a:solidFill>
                  <a:srgbClr val="C00000"/>
                </a:solidFill>
              </a:rPr>
              <a:t>;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archive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all files</a:t>
            </a:r>
            <a:endParaRPr lang="en-US" sz="1800" dirty="0">
              <a:solidFill>
                <a:srgbClr val="C00000"/>
              </a:solidFill>
            </a:endParaRPr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3333"/>
          <a:stretch/>
        </p:blipFill>
        <p:spPr>
          <a:xfrm>
            <a:off x="457200" y="3276600"/>
            <a:ext cx="8302388" cy="24680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832349" y="3863101"/>
            <a:ext cx="1083028" cy="762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5068624"/>
            <a:ext cx="1622970" cy="41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7254"/>
            <a:ext cx="8001000" cy="461074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20927789">
            <a:off x="6486191" y="2953661"/>
            <a:ext cx="2064020" cy="3487148"/>
          </a:xfrm>
          <a:prstGeom prst="upArrow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0872"/>
            <a:ext cx="9296400" cy="4467225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13687061">
            <a:off x="1532603" y="2328754"/>
            <a:ext cx="928645" cy="1461197"/>
          </a:xfrm>
          <a:prstGeom prst="upArrow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7" y="2253471"/>
            <a:ext cx="5619750" cy="4486275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3687061">
            <a:off x="1657647" y="3287153"/>
            <a:ext cx="928645" cy="1461197"/>
          </a:xfrm>
          <a:prstGeom prst="upArrow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6200" y="2097752"/>
            <a:ext cx="8000090" cy="4922461"/>
            <a:chOff x="229510" y="2190555"/>
            <a:chExt cx="8000090" cy="49224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45503"/>
            <a:stretch/>
          </p:blipFill>
          <p:spPr>
            <a:xfrm>
              <a:off x="229510" y="2190555"/>
              <a:ext cx="7441418" cy="492246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934200" y="2667000"/>
              <a:ext cx="1295400" cy="51730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Up Arrow 12"/>
          <p:cNvSpPr/>
          <p:nvPr/>
        </p:nvSpPr>
        <p:spPr>
          <a:xfrm rot="13687061">
            <a:off x="7109544" y="4954044"/>
            <a:ext cx="928645" cy="1461197"/>
          </a:xfrm>
          <a:prstGeom prst="upArrow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" y="-76200"/>
            <a:ext cx="9067800" cy="7067550"/>
            <a:chOff x="76200" y="-76200"/>
            <a:chExt cx="9067800" cy="7067550"/>
          </a:xfrm>
        </p:grpSpPr>
        <p:sp>
          <p:nvSpPr>
            <p:cNvPr id="5" name="Rectangle 4"/>
            <p:cNvSpPr/>
            <p:nvPr/>
          </p:nvSpPr>
          <p:spPr>
            <a:xfrm>
              <a:off x="76200" y="-76200"/>
              <a:ext cx="9067800" cy="2743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384" y="-76200"/>
              <a:ext cx="6781800" cy="7067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12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5274509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85255" y="685800"/>
            <a:ext cx="457200" cy="3810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89855" y="685800"/>
            <a:ext cx="457200" cy="3810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03781" y="304800"/>
            <a:ext cx="1081673" cy="533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36937" y="5486400"/>
            <a:ext cx="1081673" cy="533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2644170"/>
            <a:ext cx="2057399" cy="15696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Meeting Minutes Template</a:t>
            </a:r>
          </a:p>
        </p:txBody>
      </p:sp>
    </p:spTree>
    <p:extLst>
      <p:ext uri="{BB962C8B-B14F-4D97-AF65-F5344CB8AC3E}">
        <p14:creationId xmlns:p14="http://schemas.microsoft.com/office/powerpoint/2010/main" val="124224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</a:t>
            </a:r>
            <a:r>
              <a:rPr lang="en-US" dirty="0" smtClean="0"/>
              <a:t>Club/PTSA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419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IHS Booster </a:t>
            </a:r>
            <a:r>
              <a:rPr lang="en-US" sz="2000" dirty="0"/>
              <a:t>Club is </a:t>
            </a:r>
            <a:r>
              <a:rPr lang="en-US" sz="2000" dirty="0" smtClean="0"/>
              <a:t>available </a:t>
            </a:r>
            <a:r>
              <a:rPr lang="en-US" sz="2000" dirty="0"/>
              <a:t>to </a:t>
            </a:r>
            <a:r>
              <a:rPr lang="en-US" sz="2000" dirty="0" smtClean="0"/>
              <a:t>support </a:t>
            </a:r>
            <a:r>
              <a:rPr lang="en-US" sz="2000" dirty="0"/>
              <a:t>and fund clubs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Visit </a:t>
            </a:r>
            <a:r>
              <a:rPr lang="en-US" sz="2000" dirty="0"/>
              <a:t>the Booster’s website and click on “Grant Requests”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Link </a:t>
            </a:r>
            <a:r>
              <a:rPr lang="en-US" sz="1800" dirty="0"/>
              <a:t>to </a:t>
            </a:r>
            <a:r>
              <a:rPr lang="en-US" sz="1800" dirty="0" smtClean="0"/>
              <a:t>Booster’s </a:t>
            </a:r>
            <a:r>
              <a:rPr lang="en-US" sz="1800" dirty="0"/>
              <a:t>website </a:t>
            </a:r>
            <a:r>
              <a:rPr lang="en-US" sz="1800" dirty="0" smtClean="0"/>
              <a:t>on </a:t>
            </a:r>
            <a:r>
              <a:rPr lang="en-US" sz="1800" dirty="0"/>
              <a:t>the ASB </a:t>
            </a:r>
            <a:r>
              <a:rPr lang="en-US" sz="1800" dirty="0" smtClean="0"/>
              <a:t>homepage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Or, visit </a:t>
            </a:r>
            <a:r>
              <a:rPr lang="en-US" sz="1800" u="sng" dirty="0" smtClean="0">
                <a:solidFill>
                  <a:srgbClr val="00B050"/>
                </a:solidFill>
              </a:rPr>
              <a:t>ihsboosters.org</a:t>
            </a:r>
            <a:endParaRPr lang="en-US" sz="1800" u="sng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Boosters can provide grants for travel, equipment, camps, </a:t>
            </a:r>
            <a:r>
              <a:rPr lang="en-US" sz="1800" dirty="0" smtClean="0"/>
              <a:t>etc.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0B050"/>
                </a:solidFill>
              </a:rPr>
              <a:t>Fundraiser $$$: Sign up to run concessions at an IHS home event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request funds via Booster or PTSA: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request ASB funds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ASB must deny request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Boosters and PTSA are then eligible to provide funds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4B3A635034D54381A4117E4B6538C8" ma:contentTypeVersion="13" ma:contentTypeDescription="Create a new document." ma:contentTypeScope="" ma:versionID="bb4f5c3677da3135be3e1f27e1beb683">
  <xsd:schema xmlns:xsd="http://www.w3.org/2001/XMLSchema" xmlns:xs="http://www.w3.org/2001/XMLSchema" xmlns:p="http://schemas.microsoft.com/office/2006/metadata/properties" xmlns:ns3="fa9d4426-0267-4a71-81a3-7ac6246321c9" xmlns:ns4="673944d8-305f-45b5-9116-c1cbfe4e17df" targetNamespace="http://schemas.microsoft.com/office/2006/metadata/properties" ma:root="true" ma:fieldsID="45ef2636abd8f3b5050e4249429d6e01" ns3:_="" ns4:_="">
    <xsd:import namespace="fa9d4426-0267-4a71-81a3-7ac6246321c9"/>
    <xsd:import namespace="673944d8-305f-45b5-9116-c1cbfe4e17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d4426-0267-4a71-81a3-7ac624632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3944d8-305f-45b5-9116-c1cbfe4e17d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3BC324-37D7-4185-8F77-CA9DA7EF1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9d4426-0267-4a71-81a3-7ac6246321c9"/>
    <ds:schemaRef ds:uri="673944d8-305f-45b5-9116-c1cbfe4e17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EB5157-96BC-48B3-9453-704D6DD2A4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BFBA93-E875-480B-9CE0-2D835DFA4D35}">
  <ds:schemaRefs>
    <ds:schemaRef ds:uri="http://purl.org/dc/terms/"/>
    <ds:schemaRef ds:uri="http://schemas.openxmlformats.org/package/2006/metadata/core-properties"/>
    <ds:schemaRef ds:uri="fa9d4426-0267-4a71-81a3-7ac6246321c9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673944d8-305f-45b5-9116-c1cbfe4e17d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13471</TotalTime>
  <Words>1251</Words>
  <Application>Microsoft Office PowerPoint</Application>
  <PresentationFormat>On-screen Show (4:3)</PresentationFormat>
  <Paragraphs>211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Wingdings</vt:lpstr>
      <vt:lpstr>Wingdings 3</vt:lpstr>
      <vt:lpstr>Ion Boardroom</vt:lpstr>
      <vt:lpstr>Issaquah High School Club Officers Training</vt:lpstr>
      <vt:lpstr>People to Know </vt:lpstr>
      <vt:lpstr>What Defines a Club?</vt:lpstr>
      <vt:lpstr>Club Requirements</vt:lpstr>
      <vt:lpstr>Club Folders</vt:lpstr>
      <vt:lpstr>Templates</vt:lpstr>
      <vt:lpstr>Constitution Template</vt:lpstr>
      <vt:lpstr>PowerPoint Presentation</vt:lpstr>
      <vt:lpstr>Booster Club/PTSA</vt:lpstr>
      <vt:lpstr>ASB Finance</vt:lpstr>
      <vt:lpstr>ASB Funding, Finance, Law, Rules and Regulations</vt:lpstr>
      <vt:lpstr>ASB Funds-Purchase of Equipment and Supplies</vt:lpstr>
      <vt:lpstr>PowerPoint Presentation</vt:lpstr>
      <vt:lpstr>Fundraisers</vt:lpstr>
      <vt:lpstr>PowerPoint Presentation</vt:lpstr>
      <vt:lpstr>PowerPoint Presentation</vt:lpstr>
      <vt:lpstr>Cash Boxes</vt:lpstr>
      <vt:lpstr>Club Operations and Publicity </vt:lpstr>
      <vt:lpstr>Reserving School Facilities</vt:lpstr>
      <vt:lpstr>Publicity</vt:lpstr>
      <vt:lpstr>Posters</vt:lpstr>
      <vt:lpstr>Action Items </vt:lpstr>
      <vt:lpstr>Required Forms</vt:lpstr>
      <vt:lpstr>YEARBOOK</vt:lpstr>
      <vt:lpstr>PowerPoint Presentation</vt:lpstr>
      <vt:lpstr>Yearbook</vt:lpstr>
      <vt:lpstr>Club Wall Fliers</vt:lpstr>
      <vt:lpstr>Club Wall Fliers</vt:lpstr>
      <vt:lpstr>Club Fair</vt:lpstr>
      <vt:lpstr>Club Fair RSVP</vt:lpstr>
      <vt:lpstr>Ethics Laws and Regulations</vt:lpstr>
      <vt:lpstr>Resources</vt:lpstr>
      <vt:lpstr>Thank You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Issaquah High School Club Basics</dc:title>
  <dc:creator>Connolly, Erin    IHS-Staff</dc:creator>
  <cp:lastModifiedBy>Evans, Kurtis    IHS - Staff</cp:lastModifiedBy>
  <cp:revision>125</cp:revision>
  <dcterms:created xsi:type="dcterms:W3CDTF">2014-09-18T03:31:55Z</dcterms:created>
  <dcterms:modified xsi:type="dcterms:W3CDTF">2021-09-29T18:31:26Z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0x010100C04B3A635034D54381A4117E4B6538C8</vt:lpwstr>
  </property>
</Properties>
</file>