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42"/>
  </p:notesMasterIdLst>
  <p:sldIdLst>
    <p:sldId id="256" r:id="rId2"/>
    <p:sldId id="307" r:id="rId3"/>
    <p:sldId id="279" r:id="rId4"/>
    <p:sldId id="283" r:id="rId5"/>
    <p:sldId id="269" r:id="rId6"/>
    <p:sldId id="265" r:id="rId7"/>
    <p:sldId id="266" r:id="rId8"/>
    <p:sldId id="275" r:id="rId9"/>
    <p:sldId id="284" r:id="rId10"/>
    <p:sldId id="285" r:id="rId11"/>
    <p:sldId id="289" r:id="rId12"/>
    <p:sldId id="267" r:id="rId13"/>
    <p:sldId id="268" r:id="rId14"/>
    <p:sldId id="286" r:id="rId15"/>
    <p:sldId id="260" r:id="rId16"/>
    <p:sldId id="311" r:id="rId17"/>
    <p:sldId id="292" r:id="rId18"/>
    <p:sldId id="295" r:id="rId19"/>
    <p:sldId id="287" r:id="rId20"/>
    <p:sldId id="293" r:id="rId21"/>
    <p:sldId id="294" r:id="rId22"/>
    <p:sldId id="288" r:id="rId23"/>
    <p:sldId id="262" r:id="rId24"/>
    <p:sldId id="278" r:id="rId25"/>
    <p:sldId id="296" r:id="rId26"/>
    <p:sldId id="277" r:id="rId27"/>
    <p:sldId id="304" r:id="rId28"/>
    <p:sldId id="305" r:id="rId29"/>
    <p:sldId id="264" r:id="rId30"/>
    <p:sldId id="297" r:id="rId31"/>
    <p:sldId id="298" r:id="rId32"/>
    <p:sldId id="299" r:id="rId33"/>
    <p:sldId id="300" r:id="rId34"/>
    <p:sldId id="303" r:id="rId35"/>
    <p:sldId id="306" r:id="rId36"/>
    <p:sldId id="302" r:id="rId37"/>
    <p:sldId id="308" r:id="rId38"/>
    <p:sldId id="309" r:id="rId39"/>
    <p:sldId id="310" r:id="rId40"/>
    <p:sldId id="312"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68" autoAdjust="0"/>
    <p:restoredTop sz="94660"/>
  </p:normalViewPr>
  <p:slideViewPr>
    <p:cSldViewPr>
      <p:cViewPr varScale="1">
        <p:scale>
          <a:sx n="67" d="100"/>
          <a:sy n="67" d="100"/>
        </p:scale>
        <p:origin x="55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0DBDE8-171F-4F10-920F-9072060A86F9}" type="datetimeFigureOut">
              <a:rPr lang="en-US" smtClean="0"/>
              <a:t>8/29/2021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56408B-2F36-4B9E-B62D-B2A857A2EE84}" type="slidenum">
              <a:rPr lang="en-US" smtClean="0"/>
              <a:t>‹#›</a:t>
            </a:fld>
            <a:endParaRPr lang="en-US"/>
          </a:p>
        </p:txBody>
      </p:sp>
    </p:spTree>
    <p:extLst>
      <p:ext uri="{BB962C8B-B14F-4D97-AF65-F5344CB8AC3E}">
        <p14:creationId xmlns:p14="http://schemas.microsoft.com/office/powerpoint/2010/main" val="328220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Items</a:t>
            </a:r>
            <a:r>
              <a:rPr lang="en-US" baseline="0" dirty="0"/>
              <a:t> purchased with ASB funds become property of IHS </a:t>
            </a:r>
            <a:endParaRPr lang="en-US" dirty="0"/>
          </a:p>
        </p:txBody>
      </p:sp>
      <p:sp>
        <p:nvSpPr>
          <p:cNvPr id="4" name="Slide Number Placeholder 3"/>
          <p:cNvSpPr>
            <a:spLocks noGrp="1"/>
          </p:cNvSpPr>
          <p:nvPr>
            <p:ph type="sldNum" sz="quarter" idx="10"/>
          </p:nvPr>
        </p:nvSpPr>
        <p:spPr/>
        <p:txBody>
          <a:bodyPr/>
          <a:lstStyle/>
          <a:p>
            <a:fld id="{8D56408B-2F36-4B9E-B62D-B2A857A2EE84}" type="slidenum">
              <a:rPr lang="en-US" smtClean="0"/>
              <a:t>18</a:t>
            </a:fld>
            <a:endParaRPr lang="en-US"/>
          </a:p>
        </p:txBody>
      </p:sp>
    </p:spTree>
    <p:extLst>
      <p:ext uri="{BB962C8B-B14F-4D97-AF65-F5344CB8AC3E}">
        <p14:creationId xmlns:p14="http://schemas.microsoft.com/office/powerpoint/2010/main" val="437098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56408B-2F36-4B9E-B62D-B2A857A2EE84}" type="slidenum">
              <a:rPr lang="en-US" smtClean="0"/>
              <a:t>19</a:t>
            </a:fld>
            <a:endParaRPr lang="en-US"/>
          </a:p>
        </p:txBody>
      </p:sp>
    </p:spTree>
    <p:extLst>
      <p:ext uri="{BB962C8B-B14F-4D97-AF65-F5344CB8AC3E}">
        <p14:creationId xmlns:p14="http://schemas.microsoft.com/office/powerpoint/2010/main" val="1816408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Cat 1 -</a:t>
            </a:r>
            <a:r>
              <a:rPr lang="en-US" sz="1200" dirty="0"/>
              <a:t>School sponsored, school chaperoned, conducted in 1 day in the greater Seattle area</a:t>
            </a:r>
          </a:p>
        </p:txBody>
      </p:sp>
      <p:sp>
        <p:nvSpPr>
          <p:cNvPr id="4" name="Slide Number Placeholder 3"/>
          <p:cNvSpPr>
            <a:spLocks noGrp="1"/>
          </p:cNvSpPr>
          <p:nvPr>
            <p:ph type="sldNum" sz="quarter" idx="10"/>
          </p:nvPr>
        </p:nvSpPr>
        <p:spPr/>
        <p:txBody>
          <a:bodyPr/>
          <a:lstStyle/>
          <a:p>
            <a:fld id="{8D56408B-2F36-4B9E-B62D-B2A857A2EE84}" type="slidenum">
              <a:rPr lang="en-US" smtClean="0"/>
              <a:t>30</a:t>
            </a:fld>
            <a:endParaRPr lang="en-US"/>
          </a:p>
        </p:txBody>
      </p:sp>
    </p:spTree>
    <p:extLst>
      <p:ext uri="{BB962C8B-B14F-4D97-AF65-F5344CB8AC3E}">
        <p14:creationId xmlns:p14="http://schemas.microsoft.com/office/powerpoint/2010/main" val="29361412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D214D1F4-7C6A-4D66-A5E6-174FCA90C74F}" type="datetimeFigureOut">
              <a:rPr lang="en-US" smtClean="0"/>
              <a:t>8/29/2021</a:t>
            </a:fld>
            <a:endParaRPr lang="en-US" dirty="0"/>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1CEAB242-1296-40C1-A666-2DED8EE21E78}" type="slidenum">
              <a:rPr lang="en-US" smtClean="0"/>
              <a:t>‹#›</a:t>
            </a:fld>
            <a:endParaRPr lang="en-US" dirty="0"/>
          </a:p>
        </p:txBody>
      </p:sp>
    </p:spTree>
    <p:extLst>
      <p:ext uri="{BB962C8B-B14F-4D97-AF65-F5344CB8AC3E}">
        <p14:creationId xmlns:p14="http://schemas.microsoft.com/office/powerpoint/2010/main" val="1272837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14D1F4-7C6A-4D66-A5E6-174FCA90C74F}" type="datetimeFigureOut">
              <a:rPr lang="en-US" smtClean="0"/>
              <a:t>8/29/2021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1CEAB242-1296-40C1-A666-2DED8EE21E78}" type="slidenum">
              <a:rPr lang="en-US" smtClean="0"/>
              <a:t>‹#›</a:t>
            </a:fld>
            <a:endParaRPr lang="en-US" dirty="0"/>
          </a:p>
        </p:txBody>
      </p:sp>
    </p:spTree>
    <p:extLst>
      <p:ext uri="{BB962C8B-B14F-4D97-AF65-F5344CB8AC3E}">
        <p14:creationId xmlns:p14="http://schemas.microsoft.com/office/powerpoint/2010/main" val="2317403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D214D1F4-7C6A-4D66-A5E6-174FCA90C74F}" type="datetimeFigureOut">
              <a:rPr lang="en-US" smtClean="0"/>
              <a:t>8/29/2021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1CEAB242-1296-40C1-A666-2DED8EE21E78}" type="slidenum">
              <a:rPr lang="en-US" smtClean="0"/>
              <a:t>‹#›</a:t>
            </a:fld>
            <a:endParaRPr lang="en-US" dirty="0"/>
          </a:p>
        </p:txBody>
      </p:sp>
    </p:spTree>
    <p:extLst>
      <p:ext uri="{BB962C8B-B14F-4D97-AF65-F5344CB8AC3E}">
        <p14:creationId xmlns:p14="http://schemas.microsoft.com/office/powerpoint/2010/main" val="2719825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D214D1F4-7C6A-4D66-A5E6-174FCA90C74F}" type="datetimeFigureOut">
              <a:rPr lang="en-US" smtClean="0"/>
              <a:t>8/29/2021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1CEAB242-1296-40C1-A666-2DED8EE21E78}" type="slidenum">
              <a:rPr lang="en-US" smtClean="0"/>
              <a:t>‹#›</a:t>
            </a:fld>
            <a:endParaRPr lang="en-US" dirty="0"/>
          </a:p>
        </p:txBody>
      </p:sp>
    </p:spTree>
    <p:extLst>
      <p:ext uri="{BB962C8B-B14F-4D97-AF65-F5344CB8AC3E}">
        <p14:creationId xmlns:p14="http://schemas.microsoft.com/office/powerpoint/2010/main" val="61935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14D1F4-7C6A-4D66-A5E6-174FCA90C74F}" type="datetimeFigureOut">
              <a:rPr lang="en-US" smtClean="0"/>
              <a:t>8/29/2021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1CEAB242-1296-40C1-A666-2DED8EE21E78}" type="slidenum">
              <a:rPr lang="en-US" smtClean="0"/>
              <a:t>‹#›</a:t>
            </a:fld>
            <a:endParaRPr lang="en-US" dirty="0"/>
          </a:p>
        </p:txBody>
      </p:sp>
    </p:spTree>
    <p:extLst>
      <p:ext uri="{BB962C8B-B14F-4D97-AF65-F5344CB8AC3E}">
        <p14:creationId xmlns:p14="http://schemas.microsoft.com/office/powerpoint/2010/main" val="15105103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214D1F4-7C6A-4D66-A5E6-174FCA90C74F}" type="datetimeFigureOut">
              <a:rPr lang="en-US" smtClean="0"/>
              <a:t>8/29/2021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1CEAB242-1296-40C1-A666-2DED8EE21E78}" type="slidenum">
              <a:rPr lang="en-US" smtClean="0"/>
              <a:t>‹#›</a:t>
            </a:fld>
            <a:endParaRPr lang="en-US" dirty="0"/>
          </a:p>
        </p:txBody>
      </p:sp>
    </p:spTree>
    <p:extLst>
      <p:ext uri="{BB962C8B-B14F-4D97-AF65-F5344CB8AC3E}">
        <p14:creationId xmlns:p14="http://schemas.microsoft.com/office/powerpoint/2010/main" val="23495397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214D1F4-7C6A-4D66-A5E6-174FCA90C74F}" type="datetimeFigureOut">
              <a:rPr lang="en-US" smtClean="0"/>
              <a:t>8/29/2021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1CEAB242-1296-40C1-A666-2DED8EE21E78}" type="slidenum">
              <a:rPr lang="en-US" smtClean="0"/>
              <a:t>‹#›</a:t>
            </a:fld>
            <a:endParaRPr lang="en-US" dirty="0"/>
          </a:p>
        </p:txBody>
      </p:sp>
    </p:spTree>
    <p:extLst>
      <p:ext uri="{BB962C8B-B14F-4D97-AF65-F5344CB8AC3E}">
        <p14:creationId xmlns:p14="http://schemas.microsoft.com/office/powerpoint/2010/main" val="26926048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621301" y="6387910"/>
            <a:ext cx="990599" cy="228659"/>
          </a:xfrm>
        </p:spPr>
        <p:txBody>
          <a:bodyPr/>
          <a:lstStyle/>
          <a:p>
            <a:fld id="{D214D1F4-7C6A-4D66-A5E6-174FCA90C74F}" type="datetimeFigureOut">
              <a:rPr lang="en-US" smtClean="0"/>
              <a:t>8/29/2021</a:t>
            </a:fld>
            <a:endParaRPr lang="en-US" dirty="0"/>
          </a:p>
        </p:txBody>
      </p:sp>
      <p:sp>
        <p:nvSpPr>
          <p:cNvPr id="5" name="Footer Placeholder 4"/>
          <p:cNvSpPr>
            <a:spLocks noGrp="1"/>
          </p:cNvSpPr>
          <p:nvPr>
            <p:ph type="ftr" sz="quarter" idx="11"/>
          </p:nvPr>
        </p:nvSpPr>
        <p:spPr>
          <a:xfrm>
            <a:off x="516133" y="6387910"/>
            <a:ext cx="3859795" cy="228660"/>
          </a:xfrm>
        </p:spPr>
        <p:txBody>
          <a:bodyPr/>
          <a:lstStyle/>
          <a:p>
            <a:endParaRPr lang="en-US" dirty="0"/>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1CEAB242-1296-40C1-A666-2DED8EE21E78}" type="slidenum">
              <a:rPr lang="en-US" smtClean="0"/>
              <a:t>‹#›</a:t>
            </a:fld>
            <a:endParaRPr lang="en-US" dirty="0"/>
          </a:p>
        </p:txBody>
      </p:sp>
    </p:spTree>
    <p:extLst>
      <p:ext uri="{BB962C8B-B14F-4D97-AF65-F5344CB8AC3E}">
        <p14:creationId xmlns:p14="http://schemas.microsoft.com/office/powerpoint/2010/main" val="5598532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4D1F4-7C6A-4D66-A5E6-174FCA90C74F}" type="datetimeFigureOut">
              <a:rPr lang="en-US" smtClean="0"/>
              <a:t>8/29/2021</a:t>
            </a:fld>
            <a:endParaRPr lang="en-US" dirty="0"/>
          </a:p>
        </p:txBody>
      </p:sp>
      <p:sp>
        <p:nvSpPr>
          <p:cNvPr id="5" name="Footer Placeholder 4"/>
          <p:cNvSpPr>
            <a:spLocks noGrp="1"/>
          </p:cNvSpPr>
          <p:nvPr>
            <p:ph type="ftr" sz="quarter" idx="11"/>
          </p:nvPr>
        </p:nvSpPr>
        <p:spPr>
          <a:xfrm>
            <a:off x="538546" y="6365498"/>
            <a:ext cx="3859795" cy="228660"/>
          </a:xfrm>
        </p:spPr>
        <p:txBody>
          <a:bodyPr/>
          <a:lstStyle/>
          <a:p>
            <a:endParaRPr lang="en-US"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1CEAB242-1296-40C1-A666-2DED8EE21E78}" type="slidenum">
              <a:rPr lang="en-US" smtClean="0"/>
              <a:t>‹#›</a:t>
            </a:fld>
            <a:endParaRPr lang="en-US" dirty="0"/>
          </a:p>
        </p:txBody>
      </p:sp>
    </p:spTree>
    <p:extLst>
      <p:ext uri="{BB962C8B-B14F-4D97-AF65-F5344CB8AC3E}">
        <p14:creationId xmlns:p14="http://schemas.microsoft.com/office/powerpoint/2010/main" val="1311649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4D1F4-7C6A-4D66-A5E6-174FCA90C74F}" type="datetimeFigureOut">
              <a:rPr lang="en-US" smtClean="0"/>
              <a:t>8/29/2021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1CEAB242-1296-40C1-A666-2DED8EE21E78}" type="slidenum">
              <a:rPr lang="en-US" smtClean="0"/>
              <a:t>‹#›</a:t>
            </a:fld>
            <a:endParaRPr lang="en-US" dirty="0"/>
          </a:p>
        </p:txBody>
      </p:sp>
    </p:spTree>
    <p:extLst>
      <p:ext uri="{BB962C8B-B14F-4D97-AF65-F5344CB8AC3E}">
        <p14:creationId xmlns:p14="http://schemas.microsoft.com/office/powerpoint/2010/main" val="398727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14D1F4-7C6A-4D66-A5E6-174FCA90C74F}" type="datetimeFigureOut">
              <a:rPr lang="en-US" smtClean="0"/>
              <a:t>8/29/2021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1CEAB242-1296-40C1-A666-2DED8EE21E78}" type="slidenum">
              <a:rPr lang="en-US" smtClean="0"/>
              <a:t>‹#›</a:t>
            </a:fld>
            <a:endParaRPr lang="en-US" dirty="0"/>
          </a:p>
        </p:txBody>
      </p:sp>
    </p:spTree>
    <p:extLst>
      <p:ext uri="{BB962C8B-B14F-4D97-AF65-F5344CB8AC3E}">
        <p14:creationId xmlns:p14="http://schemas.microsoft.com/office/powerpoint/2010/main" val="2487675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14D1F4-7C6A-4D66-A5E6-174FCA90C74F}" type="datetimeFigureOut">
              <a:rPr lang="en-US" smtClean="0"/>
              <a:t>8/29/2021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1CEAB242-1296-40C1-A666-2DED8EE21E78}" type="slidenum">
              <a:rPr lang="en-US" smtClean="0"/>
              <a:t>‹#›</a:t>
            </a:fld>
            <a:endParaRPr lang="en-US" dirty="0"/>
          </a:p>
        </p:txBody>
      </p:sp>
    </p:spTree>
    <p:extLst>
      <p:ext uri="{BB962C8B-B14F-4D97-AF65-F5344CB8AC3E}">
        <p14:creationId xmlns:p14="http://schemas.microsoft.com/office/powerpoint/2010/main" val="1825535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14D1F4-7C6A-4D66-A5E6-174FCA90C74F}" type="datetimeFigureOut">
              <a:rPr lang="en-US" smtClean="0"/>
              <a:t>8/29/2021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1CEAB242-1296-40C1-A666-2DED8EE21E78}" type="slidenum">
              <a:rPr lang="en-US" smtClean="0"/>
              <a:t>‹#›</a:t>
            </a:fld>
            <a:endParaRPr lang="en-US" dirty="0"/>
          </a:p>
        </p:txBody>
      </p:sp>
    </p:spTree>
    <p:extLst>
      <p:ext uri="{BB962C8B-B14F-4D97-AF65-F5344CB8AC3E}">
        <p14:creationId xmlns:p14="http://schemas.microsoft.com/office/powerpoint/2010/main" val="2518142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14D1F4-7C6A-4D66-A5E6-174FCA90C74F}" type="datetimeFigureOut">
              <a:rPr lang="en-US" smtClean="0"/>
              <a:t>8/29/2021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1CEAB242-1296-40C1-A666-2DED8EE21E78}" type="slidenum">
              <a:rPr lang="en-US" smtClean="0"/>
              <a:t>‹#›</a:t>
            </a:fld>
            <a:endParaRPr lang="en-US" dirty="0"/>
          </a:p>
        </p:txBody>
      </p:sp>
    </p:spTree>
    <p:extLst>
      <p:ext uri="{BB962C8B-B14F-4D97-AF65-F5344CB8AC3E}">
        <p14:creationId xmlns:p14="http://schemas.microsoft.com/office/powerpoint/2010/main" val="1236347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D214D1F4-7C6A-4D66-A5E6-174FCA90C74F}" type="datetimeFigureOut">
              <a:rPr lang="en-US" smtClean="0"/>
              <a:t>8/29/2021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1CEAB242-1296-40C1-A666-2DED8EE21E78}" type="slidenum">
              <a:rPr lang="en-US" smtClean="0"/>
              <a:t>‹#›</a:t>
            </a:fld>
            <a:endParaRPr lang="en-US" dirty="0"/>
          </a:p>
        </p:txBody>
      </p:sp>
    </p:spTree>
    <p:extLst>
      <p:ext uri="{BB962C8B-B14F-4D97-AF65-F5344CB8AC3E}">
        <p14:creationId xmlns:p14="http://schemas.microsoft.com/office/powerpoint/2010/main" val="1805914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14D1F4-7C6A-4D66-A5E6-174FCA90C74F}" type="datetimeFigureOut">
              <a:rPr lang="en-US" smtClean="0"/>
              <a:t>8/29/2021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1CEAB242-1296-40C1-A666-2DED8EE21E78}" type="slidenum">
              <a:rPr lang="en-US" smtClean="0"/>
              <a:t>‹#›</a:t>
            </a:fld>
            <a:endParaRPr lang="en-US" dirty="0"/>
          </a:p>
        </p:txBody>
      </p:sp>
    </p:spTree>
    <p:extLst>
      <p:ext uri="{BB962C8B-B14F-4D97-AF65-F5344CB8AC3E}">
        <p14:creationId xmlns:p14="http://schemas.microsoft.com/office/powerpoint/2010/main" val="2148569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14D1F4-7C6A-4D66-A5E6-174FCA90C74F}" type="datetimeFigureOut">
              <a:rPr lang="en-US" smtClean="0"/>
              <a:t>8/29/2021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1CEAB242-1296-40C1-A666-2DED8EE21E78}" type="slidenum">
              <a:rPr lang="en-US" smtClean="0"/>
              <a:t>‹#›</a:t>
            </a:fld>
            <a:endParaRPr lang="en-US" dirty="0"/>
          </a:p>
        </p:txBody>
      </p:sp>
    </p:spTree>
    <p:extLst>
      <p:ext uri="{BB962C8B-B14F-4D97-AF65-F5344CB8AC3E}">
        <p14:creationId xmlns:p14="http://schemas.microsoft.com/office/powerpoint/2010/main" val="2248888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D214D1F4-7C6A-4D66-A5E6-174FCA90C74F}" type="datetimeFigureOut">
              <a:rPr lang="en-US" smtClean="0"/>
              <a:t>8/29/2021</a:t>
            </a:fld>
            <a:endParaRPr lang="en-US" dirty="0"/>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US" dirty="0"/>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1CEAB242-1296-40C1-A666-2DED8EE21E78}" type="slidenum">
              <a:rPr lang="en-US" smtClean="0"/>
              <a:t>‹#›</a:t>
            </a:fld>
            <a:endParaRPr lang="en-US" dirty="0"/>
          </a:p>
        </p:txBody>
      </p:sp>
    </p:spTree>
    <p:extLst>
      <p:ext uri="{BB962C8B-B14F-4D97-AF65-F5344CB8AC3E}">
        <p14:creationId xmlns:p14="http://schemas.microsoft.com/office/powerpoint/2010/main" val="371986696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mailto:ihsclubschair@gmail.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eb.issaquah.wednet.edu/Touchbase/signin.aspx"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ihsboosters.org/Page/Booster/Booster%20Grant_Funding%20Requests" TargetMode="External"/><Relationship Id="rId2" Type="http://schemas.openxmlformats.org/officeDocument/2006/relationships/hyperlink" Target="https://docs.google.com/forms/d/e/1FAIpQLScsdAAZbKITULZBPEbxfAxYVtGtD-Owr-j3QwtmM1fB0xj6LQ/viewform?c=0&amp;w=1"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issaquah.wednet.edu/schools/fieldtrip"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www.issaquah.wednet.edu/district/regulations" TargetMode="Externa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mailto:issyivision@outlook.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Issaquah High School Clubs Advisor Training</a:t>
            </a:r>
          </a:p>
        </p:txBody>
      </p:sp>
    </p:spTree>
    <p:extLst>
      <p:ext uri="{BB962C8B-B14F-4D97-AF65-F5344CB8AC3E}">
        <p14:creationId xmlns:p14="http://schemas.microsoft.com/office/powerpoint/2010/main" val="733598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Lettering / Grad Cords</a:t>
            </a:r>
          </a:p>
        </p:txBody>
      </p:sp>
      <p:sp>
        <p:nvSpPr>
          <p:cNvPr id="3" name="Content Placeholder 2"/>
          <p:cNvSpPr>
            <a:spLocks noGrp="1"/>
          </p:cNvSpPr>
          <p:nvPr>
            <p:ph idx="1"/>
          </p:nvPr>
        </p:nvSpPr>
        <p:spPr>
          <a:xfrm>
            <a:off x="533400" y="2209800"/>
            <a:ext cx="8077200" cy="4191000"/>
          </a:xfrm>
        </p:spPr>
        <p:txBody>
          <a:bodyPr>
            <a:normAutofit/>
          </a:bodyPr>
          <a:lstStyle/>
          <a:p>
            <a:r>
              <a:rPr lang="en-US" sz="2000" dirty="0"/>
              <a:t>Lettering</a:t>
            </a:r>
          </a:p>
          <a:p>
            <a:pPr lvl="1"/>
            <a:r>
              <a:rPr lang="en-US" sz="1800" dirty="0"/>
              <a:t>Each club must come up with their own requirements for lettering</a:t>
            </a:r>
          </a:p>
          <a:p>
            <a:pPr lvl="1"/>
            <a:r>
              <a:rPr lang="en-US" sz="1800" dirty="0"/>
              <a:t>These requirements </a:t>
            </a:r>
            <a:r>
              <a:rPr lang="en-US" sz="1800" b="1" dirty="0"/>
              <a:t>MUST</a:t>
            </a:r>
            <a:r>
              <a:rPr lang="en-US" sz="1800" dirty="0"/>
              <a:t> be included in their </a:t>
            </a:r>
            <a:r>
              <a:rPr lang="en-US" sz="1800" b="1" dirty="0"/>
              <a:t>CONSTITUTION</a:t>
            </a:r>
          </a:p>
        </p:txBody>
      </p:sp>
    </p:spTree>
    <p:extLst>
      <p:ext uri="{BB962C8B-B14F-4D97-AF65-F5344CB8AC3E}">
        <p14:creationId xmlns:p14="http://schemas.microsoft.com/office/powerpoint/2010/main" val="2181951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66800" y="233150"/>
            <a:ext cx="7993161" cy="6629399"/>
          </a:xfrm>
          <a:prstGeom prst="rect">
            <a:avLst/>
          </a:prstGeom>
        </p:spPr>
      </p:pic>
      <p:sp>
        <p:nvSpPr>
          <p:cNvPr id="3" name="TextBox 2"/>
          <p:cNvSpPr txBox="1"/>
          <p:nvPr/>
        </p:nvSpPr>
        <p:spPr>
          <a:xfrm>
            <a:off x="76200" y="2590800"/>
            <a:ext cx="1305636" cy="1200329"/>
          </a:xfrm>
          <a:prstGeom prst="rect">
            <a:avLst/>
          </a:prstGeom>
          <a:noFill/>
          <a:ln>
            <a:solidFill>
              <a:schemeClr val="accent1"/>
            </a:solidFill>
          </a:ln>
        </p:spPr>
        <p:txBody>
          <a:bodyPr wrap="square" rtlCol="0">
            <a:spAutoFit/>
          </a:bodyPr>
          <a:lstStyle/>
          <a:p>
            <a:r>
              <a:rPr lang="en-US" sz="1200" dirty="0"/>
              <a:t>Letter and Cord Requirements and Application Template</a:t>
            </a:r>
          </a:p>
        </p:txBody>
      </p:sp>
    </p:spTree>
    <p:extLst>
      <p:ext uri="{BB962C8B-B14F-4D97-AF65-F5344CB8AC3E}">
        <p14:creationId xmlns:p14="http://schemas.microsoft.com/office/powerpoint/2010/main" val="3979988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Club Folders</a:t>
            </a:r>
          </a:p>
        </p:txBody>
      </p:sp>
      <p:sp>
        <p:nvSpPr>
          <p:cNvPr id="3" name="Content Placeholder 2"/>
          <p:cNvSpPr>
            <a:spLocks noGrp="1"/>
          </p:cNvSpPr>
          <p:nvPr>
            <p:ph idx="1"/>
          </p:nvPr>
        </p:nvSpPr>
        <p:spPr>
          <a:xfrm>
            <a:off x="533400" y="2133600"/>
            <a:ext cx="7670018" cy="4140200"/>
          </a:xfrm>
        </p:spPr>
        <p:txBody>
          <a:bodyPr>
            <a:normAutofit/>
          </a:bodyPr>
          <a:lstStyle/>
          <a:p>
            <a:r>
              <a:rPr lang="en-US" sz="2000" dirty="0"/>
              <a:t>Clubs Folders should will be shared with you and are on Google Drive – Please use full date (08-21-2021)on all items</a:t>
            </a:r>
          </a:p>
          <a:p>
            <a:pPr lvl="1"/>
            <a:r>
              <a:rPr lang="en-US" sz="1800" dirty="0"/>
              <a:t>Do NOT delete past years’ records, instead archive them</a:t>
            </a:r>
          </a:p>
          <a:p>
            <a:pPr lvl="1"/>
            <a:r>
              <a:rPr lang="en-US" sz="1800" u="sng" dirty="0"/>
              <a:t>MUST</a:t>
            </a:r>
            <a:r>
              <a:rPr lang="en-US" sz="1800" dirty="0"/>
              <a:t> upload Constitution, Meeting Attendance, and Financial Minutes </a:t>
            </a:r>
            <a:r>
              <a:rPr lang="en-US" sz="1800" i="1" dirty="0"/>
              <a:t>regularly</a:t>
            </a:r>
          </a:p>
          <a:p>
            <a:pPr lvl="2"/>
            <a:r>
              <a:rPr lang="en-US" sz="1600" dirty="0"/>
              <a:t>Meeting minutes form template is available on Activities website</a:t>
            </a:r>
          </a:p>
          <a:p>
            <a:pPr lvl="1"/>
            <a:endParaRPr lang="en-US" sz="1800" dirty="0"/>
          </a:p>
        </p:txBody>
      </p:sp>
      <p:pic>
        <p:nvPicPr>
          <p:cNvPr id="4" name="Picture 3"/>
          <p:cNvPicPr>
            <a:picLocks noChangeAspect="1"/>
          </p:cNvPicPr>
          <p:nvPr/>
        </p:nvPicPr>
        <p:blipFill rotWithShape="1">
          <a:blip r:embed="rId2"/>
          <a:srcRect r="43333"/>
          <a:stretch/>
        </p:blipFill>
        <p:spPr>
          <a:xfrm>
            <a:off x="76200" y="4648200"/>
            <a:ext cx="8302388" cy="2022218"/>
          </a:xfrm>
          <a:prstGeom prst="rect">
            <a:avLst/>
          </a:prstGeom>
        </p:spPr>
      </p:pic>
      <p:cxnSp>
        <p:nvCxnSpPr>
          <p:cNvPr id="5" name="Straight Arrow Connector 4"/>
          <p:cNvCxnSpPr/>
          <p:nvPr/>
        </p:nvCxnSpPr>
        <p:spPr>
          <a:xfrm flipH="1">
            <a:off x="7527549" y="5029200"/>
            <a:ext cx="1083028" cy="76200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a:stretch>
            <a:fillRect/>
          </a:stretch>
        </p:blipFill>
        <p:spPr>
          <a:xfrm>
            <a:off x="273608" y="6108564"/>
            <a:ext cx="1492497" cy="382468"/>
          </a:xfrm>
          <a:prstGeom prst="rect">
            <a:avLst/>
          </a:prstGeom>
        </p:spPr>
      </p:pic>
    </p:spTree>
    <p:extLst>
      <p:ext uri="{BB962C8B-B14F-4D97-AF65-F5344CB8AC3E}">
        <p14:creationId xmlns:p14="http://schemas.microsoft.com/office/powerpoint/2010/main" val="92135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Recording Keeping and Google Drive</a:t>
            </a:r>
          </a:p>
        </p:txBody>
      </p:sp>
      <p:sp>
        <p:nvSpPr>
          <p:cNvPr id="3" name="Content Placeholder 2"/>
          <p:cNvSpPr>
            <a:spLocks noGrp="1"/>
          </p:cNvSpPr>
          <p:nvPr>
            <p:ph idx="1"/>
          </p:nvPr>
        </p:nvSpPr>
        <p:spPr>
          <a:xfrm>
            <a:off x="533400" y="2209800"/>
            <a:ext cx="8077200" cy="4343400"/>
          </a:xfrm>
        </p:spPr>
        <p:txBody>
          <a:bodyPr>
            <a:noAutofit/>
          </a:bodyPr>
          <a:lstStyle/>
          <a:p>
            <a:r>
              <a:rPr lang="en-US" dirty="0"/>
              <a:t>Each club must submit the following to Google Drive </a:t>
            </a:r>
          </a:p>
          <a:p>
            <a:pPr lvl="1"/>
            <a:r>
              <a:rPr lang="en-US" dirty="0"/>
              <a:t>Club Constitution</a:t>
            </a:r>
          </a:p>
          <a:p>
            <a:pPr lvl="1"/>
            <a:r>
              <a:rPr lang="en-US" dirty="0"/>
              <a:t>Attendance – with full date (08-21-2021)</a:t>
            </a:r>
          </a:p>
          <a:p>
            <a:pPr lvl="2"/>
            <a:r>
              <a:rPr lang="en-US" dirty="0"/>
              <a:t>Taken at every meeting and uploaded to Google Drive Folder</a:t>
            </a:r>
          </a:p>
          <a:p>
            <a:pPr lvl="1"/>
            <a:r>
              <a:rPr lang="en-US" dirty="0"/>
              <a:t>Financial Minutes (Minutes template on website)- with full date (08-21-2021)</a:t>
            </a:r>
          </a:p>
          <a:p>
            <a:pPr lvl="2"/>
            <a:r>
              <a:rPr lang="en-US" dirty="0"/>
              <a:t>MUST be recorded at any meeting where a financial decision is made</a:t>
            </a:r>
          </a:p>
          <a:p>
            <a:pPr marL="731520" lvl="2" indent="0">
              <a:buNone/>
            </a:pPr>
            <a:r>
              <a:rPr lang="en-US" b="1" dirty="0"/>
              <a:t>PO and fundraising request forms </a:t>
            </a:r>
            <a:r>
              <a:rPr lang="en-US" b="1" i="1" dirty="0"/>
              <a:t>require</a:t>
            </a:r>
            <a:r>
              <a:rPr lang="en-US" b="1" dirty="0"/>
              <a:t> the date of meeting minutes of approval</a:t>
            </a:r>
          </a:p>
          <a:p>
            <a:r>
              <a:rPr lang="en-US" dirty="0"/>
              <a:t>A club must have officer elections at least once a year</a:t>
            </a:r>
          </a:p>
          <a:p>
            <a:pPr lvl="1"/>
            <a:r>
              <a:rPr lang="en-US" dirty="0"/>
              <a:t>Minimum of a President, Vice President, and Treasurer</a:t>
            </a:r>
          </a:p>
        </p:txBody>
      </p:sp>
    </p:spTree>
    <p:extLst>
      <p:ext uri="{BB962C8B-B14F-4D97-AF65-F5344CB8AC3E}">
        <p14:creationId xmlns:p14="http://schemas.microsoft.com/office/powerpoint/2010/main" val="92154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62200" y="0"/>
            <a:ext cx="5274509" cy="6858000"/>
          </a:xfrm>
          <a:prstGeom prst="rect">
            <a:avLst/>
          </a:prstGeom>
        </p:spPr>
      </p:pic>
      <p:sp>
        <p:nvSpPr>
          <p:cNvPr id="5" name="Oval 4"/>
          <p:cNvSpPr/>
          <p:nvPr/>
        </p:nvSpPr>
        <p:spPr>
          <a:xfrm>
            <a:off x="5685255" y="685800"/>
            <a:ext cx="457200" cy="3810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389855" y="685800"/>
            <a:ext cx="457200" cy="3810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203781" y="304800"/>
            <a:ext cx="1081673" cy="5334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336937" y="5486400"/>
            <a:ext cx="1081673" cy="5334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52400" y="2644170"/>
            <a:ext cx="2057399" cy="1569660"/>
          </a:xfrm>
          <a:prstGeom prst="rect">
            <a:avLst/>
          </a:prstGeom>
          <a:noFill/>
          <a:ln w="38100">
            <a:solidFill>
              <a:schemeClr val="accent1"/>
            </a:solidFill>
          </a:ln>
        </p:spPr>
        <p:txBody>
          <a:bodyPr wrap="square" rtlCol="0">
            <a:spAutoFit/>
          </a:bodyPr>
          <a:lstStyle/>
          <a:p>
            <a:r>
              <a:rPr lang="en-US" sz="3200" dirty="0"/>
              <a:t>Meeting Minutes Template</a:t>
            </a:r>
          </a:p>
        </p:txBody>
      </p:sp>
    </p:spTree>
    <p:extLst>
      <p:ext uri="{BB962C8B-B14F-4D97-AF65-F5344CB8AC3E}">
        <p14:creationId xmlns:p14="http://schemas.microsoft.com/office/powerpoint/2010/main" val="1242249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ASB Finance</a:t>
            </a:r>
          </a:p>
        </p:txBody>
      </p:sp>
      <p:sp>
        <p:nvSpPr>
          <p:cNvPr id="3" name="Subtitle 2"/>
          <p:cNvSpPr>
            <a:spLocks noGrp="1"/>
          </p:cNvSpPr>
          <p:nvPr>
            <p:ph type="subTitle" idx="1"/>
          </p:nvPr>
        </p:nvSpPr>
        <p:spPr/>
        <p:txBody>
          <a:bodyPr>
            <a:normAutofit/>
          </a:bodyPr>
          <a:lstStyle/>
          <a:p>
            <a:r>
              <a:rPr lang="en-US" dirty="0"/>
              <a:t>Review “Golden Rules of Finance for ASB Advisors” on page 8 of IHS Clubs Handbook</a:t>
            </a:r>
          </a:p>
        </p:txBody>
      </p:sp>
    </p:spTree>
    <p:extLst>
      <p:ext uri="{BB962C8B-B14F-4D97-AF65-F5344CB8AC3E}">
        <p14:creationId xmlns:p14="http://schemas.microsoft.com/office/powerpoint/2010/main" val="27167425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House Bill 1660</a:t>
            </a:r>
          </a:p>
        </p:txBody>
      </p:sp>
      <p:pic>
        <p:nvPicPr>
          <p:cNvPr id="5122" name="Picture 2" descr="https://usc-powerpoint.officeapps.live.com/pods/GetClipboardImage.ashx?Id=4e42799f-b968-4fac-8089-96974a54bd87&amp;DC=PUS7&amp;pkey=bcbb8747-18b5-430d-b314-5d1b229a279b&amp;wdwaccluster=PUS7"/>
          <p:cNvPicPr>
            <a:picLocks noChangeAspect="1" noChangeArrowheads="1"/>
          </p:cNvPicPr>
          <p:nvPr/>
        </p:nvPicPr>
        <p:blipFill rotWithShape="1">
          <a:blip r:embed="rId2">
            <a:extLst>
              <a:ext uri="{28A0092B-C50C-407E-A947-70E740481C1C}">
                <a14:useLocalDpi xmlns:a14="http://schemas.microsoft.com/office/drawing/2010/main" val="0"/>
              </a:ext>
            </a:extLst>
          </a:blip>
          <a:srcRect t="25719"/>
          <a:stretch/>
        </p:blipFill>
        <p:spPr bwMode="auto">
          <a:xfrm>
            <a:off x="-457200" y="2438400"/>
            <a:ext cx="9753600" cy="4075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78832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ASB Funding, Finance, Law, Rules and Regulations</a:t>
            </a:r>
          </a:p>
        </p:txBody>
      </p:sp>
      <p:sp>
        <p:nvSpPr>
          <p:cNvPr id="3" name="Rectangle 2"/>
          <p:cNvSpPr/>
          <p:nvPr/>
        </p:nvSpPr>
        <p:spPr>
          <a:xfrm>
            <a:off x="381000" y="2133600"/>
            <a:ext cx="8312356" cy="4524315"/>
          </a:xfrm>
          <a:prstGeom prst="rect">
            <a:avLst/>
          </a:prstGeom>
        </p:spPr>
        <p:txBody>
          <a:bodyPr wrap="square">
            <a:spAutoFit/>
          </a:bodyPr>
          <a:lstStyle/>
          <a:p>
            <a:pPr algn="ctr"/>
            <a:r>
              <a:rPr lang="en-US" sz="1600" dirty="0">
                <a:latin typeface="Arial" panose="020B0604020202020204" pitchFamily="34" charset="0"/>
                <a:cs typeface="Arial" panose="020B0604020202020204" pitchFamily="34" charset="0"/>
              </a:rPr>
              <a:t>ASB funds</a:t>
            </a:r>
          </a:p>
          <a:p>
            <a:pPr algn="ct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Public money, generated by the students or in the name of students, may be used only for Cultural, Athletic, Recreational, or Social, purposes, which are optional, and non-credit.</a:t>
            </a:r>
          </a:p>
          <a:p>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Money raised during the school day, and/or on school property, and/or using school personnel, and/or school materials is public money.</a:t>
            </a:r>
          </a:p>
          <a:p>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ASB funds are restricted and cannot be used for curricular purposes.</a:t>
            </a:r>
          </a:p>
          <a:p>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Public money cannot be given away for private use.</a:t>
            </a:r>
          </a:p>
          <a:p>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Students and staff must collaborate on the generation and use of public money.</a:t>
            </a:r>
          </a:p>
          <a:p>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Taxpayers want to ensure public funds are used</a:t>
            </a:r>
            <a:r>
              <a:rPr lang="en-US" sz="1400" b="1" dirty="0">
                <a:latin typeface="Arial" panose="020B0604020202020204" pitchFamily="34" charset="0"/>
                <a:cs typeface="Arial" panose="020B0604020202020204" pitchFamily="34" charset="0"/>
              </a:rPr>
              <a:t> </a:t>
            </a:r>
            <a:r>
              <a:rPr lang="en-US" sz="1400" dirty="0">
                <a:solidFill>
                  <a:srgbClr val="0070C0"/>
                </a:solidFill>
                <a:latin typeface="Arial" panose="020B0604020202020204" pitchFamily="34" charset="0"/>
                <a:cs typeface="Arial" panose="020B0604020202020204" pitchFamily="34" charset="0"/>
              </a:rPr>
              <a:t>legally &amp; appropriately.</a:t>
            </a:r>
          </a:p>
          <a:p>
            <a:pPr algn="ctr"/>
            <a:endParaRPr lang="en-US" sz="1600" b="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ASB moneys must follow regulations and/or guidelines developed by the State Auditor and OSPI.</a:t>
            </a:r>
          </a:p>
          <a:p>
            <a:pPr marL="22860" lvl="0"/>
            <a:endParaRPr lang="en-US" sz="1600" dirty="0">
              <a:latin typeface="Arial" panose="020B0604020202020204" pitchFamily="34" charset="0"/>
              <a:cs typeface="Arial" panose="020B0604020202020204" pitchFamily="34" charset="0"/>
            </a:endParaRPr>
          </a:p>
          <a:p>
            <a:pPr marL="308610" indent="-285750">
              <a:spcAft>
                <a:spcPts val="600"/>
              </a:spcAft>
              <a:buFont typeface="Wingdings" panose="05000000000000000000" pitchFamily="2" charset="2"/>
              <a:buChar char="Ø"/>
            </a:pPr>
            <a:r>
              <a:rPr lang="en-US" sz="1400" dirty="0">
                <a:latin typeface="Arial" panose="020B0604020202020204" pitchFamily="34" charset="0"/>
                <a:cs typeface="Arial" panose="020B0604020202020204" pitchFamily="34" charset="0"/>
              </a:rPr>
              <a:t>Money raised during the </a:t>
            </a:r>
            <a:r>
              <a:rPr lang="en-US" sz="1400" dirty="0">
                <a:solidFill>
                  <a:srgbClr val="0070C0"/>
                </a:solidFill>
                <a:latin typeface="Arial" panose="020B0604020202020204" pitchFamily="34" charset="0"/>
                <a:cs typeface="Arial" panose="020B0604020202020204" pitchFamily="34" charset="0"/>
              </a:rPr>
              <a:t>school day</a:t>
            </a:r>
            <a:r>
              <a:rPr lang="en-US" sz="1400" dirty="0">
                <a:latin typeface="Arial" panose="020B0604020202020204" pitchFamily="34" charset="0"/>
                <a:cs typeface="Arial" panose="020B0604020202020204" pitchFamily="34" charset="0"/>
              </a:rPr>
              <a:t>, </a:t>
            </a:r>
            <a:r>
              <a:rPr lang="en-US" sz="1400" dirty="0">
                <a:solidFill>
                  <a:srgbClr val="0070C0"/>
                </a:solidFill>
                <a:latin typeface="Arial" panose="020B0604020202020204" pitchFamily="34" charset="0"/>
                <a:cs typeface="Arial" panose="020B0604020202020204" pitchFamily="34" charset="0"/>
              </a:rPr>
              <a:t>and/or on school property</a:t>
            </a:r>
            <a:r>
              <a:rPr lang="en-US" sz="1400" dirty="0">
                <a:latin typeface="Arial" panose="020B0604020202020204" pitchFamily="34" charset="0"/>
                <a:cs typeface="Arial" panose="020B0604020202020204" pitchFamily="34" charset="0"/>
              </a:rPr>
              <a:t>, and/or using </a:t>
            </a:r>
            <a:r>
              <a:rPr lang="en-US" sz="1400" dirty="0">
                <a:solidFill>
                  <a:srgbClr val="0070C0"/>
                </a:solidFill>
                <a:latin typeface="Arial" panose="020B0604020202020204" pitchFamily="34" charset="0"/>
                <a:cs typeface="Arial" panose="020B0604020202020204" pitchFamily="34" charset="0"/>
              </a:rPr>
              <a:t>school personnel</a:t>
            </a:r>
            <a:r>
              <a:rPr lang="en-US" sz="1400" dirty="0">
                <a:latin typeface="Arial" panose="020B0604020202020204" pitchFamily="34" charset="0"/>
                <a:cs typeface="Arial" panose="020B0604020202020204" pitchFamily="34" charset="0"/>
              </a:rPr>
              <a:t>, and/or </a:t>
            </a:r>
            <a:r>
              <a:rPr lang="en-US" sz="1400" dirty="0">
                <a:solidFill>
                  <a:srgbClr val="0070C0"/>
                </a:solidFill>
                <a:latin typeface="Arial" panose="020B0604020202020204" pitchFamily="34" charset="0"/>
                <a:cs typeface="Arial" panose="020B0604020202020204" pitchFamily="34" charset="0"/>
              </a:rPr>
              <a:t>school materials </a:t>
            </a:r>
            <a:r>
              <a:rPr lang="en-US" sz="1400" dirty="0">
                <a:latin typeface="Arial" panose="020B0604020202020204" pitchFamily="34" charset="0"/>
                <a:cs typeface="Arial" panose="020B0604020202020204" pitchFamily="34" charset="0"/>
              </a:rPr>
              <a:t>is </a:t>
            </a:r>
            <a:r>
              <a:rPr lang="en-US" sz="1400" b="1" dirty="0">
                <a:solidFill>
                  <a:srgbClr val="0070C0"/>
                </a:solidFill>
                <a:latin typeface="Arial" panose="020B0604020202020204" pitchFamily="34" charset="0"/>
                <a:cs typeface="Arial" panose="020B0604020202020204" pitchFamily="34" charset="0"/>
              </a:rPr>
              <a:t>public money </a:t>
            </a:r>
            <a:r>
              <a:rPr lang="en-US" sz="1400" dirty="0">
                <a:latin typeface="Arial" panose="020B0604020202020204" pitchFamily="34" charset="0"/>
                <a:cs typeface="Arial" panose="020B0604020202020204" pitchFamily="34" charset="0"/>
              </a:rPr>
              <a:t>and must be deposited within </a:t>
            </a:r>
            <a:r>
              <a:rPr lang="en-US" sz="1400" b="1" dirty="0">
                <a:solidFill>
                  <a:srgbClr val="0070C0"/>
                </a:solidFill>
                <a:latin typeface="Arial" panose="020B0604020202020204" pitchFamily="34" charset="0"/>
                <a:cs typeface="Arial" panose="020B0604020202020204" pitchFamily="34" charset="0"/>
              </a:rPr>
              <a:t>24 hours</a:t>
            </a:r>
            <a:r>
              <a:rPr lang="en-US" sz="1400" dirty="0">
                <a:solidFill>
                  <a:srgbClr val="0070C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8024827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ASB Funds-Purchase of Equipment and Supplies</a:t>
            </a:r>
          </a:p>
        </p:txBody>
      </p:sp>
      <p:sp>
        <p:nvSpPr>
          <p:cNvPr id="3" name="Rectangle 2"/>
          <p:cNvSpPr/>
          <p:nvPr/>
        </p:nvSpPr>
        <p:spPr>
          <a:xfrm>
            <a:off x="304800" y="2209800"/>
            <a:ext cx="8686800" cy="4832092"/>
          </a:xfrm>
          <a:prstGeom prst="rect">
            <a:avLst/>
          </a:prstGeom>
        </p:spPr>
        <p:txBody>
          <a:bodyPr wrap="square">
            <a:spAutoFit/>
          </a:bodyPr>
          <a:lstStyle/>
          <a:p>
            <a:pPr marL="285750" lvl="0" indent="-285750">
              <a:buFont typeface="Wingdings" panose="05000000000000000000" pitchFamily="2" charset="2"/>
              <a:buChar char="Ø"/>
            </a:pPr>
            <a:r>
              <a:rPr lang="en-US" sz="1400" b="1" dirty="0">
                <a:latin typeface="Arial" panose="020B0604020202020204" pitchFamily="34" charset="0"/>
                <a:cs typeface="Arial" panose="020B0604020202020204" pitchFamily="34" charset="0"/>
              </a:rPr>
              <a:t>Advisors can only purchase items approved by ASB and for the amount that was approved </a:t>
            </a:r>
            <a:r>
              <a:rPr lang="en-US" sz="1400" dirty="0">
                <a:latin typeface="Arial" panose="020B0604020202020204" pitchFamily="34" charset="0"/>
                <a:cs typeface="Arial" panose="020B0604020202020204" pitchFamily="34" charset="0"/>
              </a:rPr>
              <a:t>at the budget meeting.</a:t>
            </a:r>
          </a:p>
          <a:p>
            <a:pPr marL="285750" lvl="0"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Obtain quote from vendor for items.</a:t>
            </a:r>
          </a:p>
          <a:p>
            <a:pPr marL="285750" lvl="0"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Submit district purchase order requisition with quote to ASB Bookkeeper, including sales tax and shipping.</a:t>
            </a:r>
          </a:p>
          <a:p>
            <a:pPr marL="285750" lvl="0"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Ship items to the district May Valley warehouse.</a:t>
            </a:r>
          </a:p>
          <a:p>
            <a:pPr marL="285750" lvl="0"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Once inventory is received, count inventory received against the quantity billed from vendor.</a:t>
            </a:r>
          </a:p>
          <a:p>
            <a:pPr marL="285750" lvl="0"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Submit invoice or packing slip to ASB Bookkeeper.</a:t>
            </a:r>
          </a:p>
          <a:p>
            <a:pPr marL="285750" lvl="0"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Advisors must place items in a designated secure location.</a:t>
            </a:r>
          </a:p>
          <a:p>
            <a:pPr lvl="0"/>
            <a:br>
              <a:rPr lang="en-US" sz="1400" dirty="0">
                <a:latin typeface="Arial" panose="020B0604020202020204" pitchFamily="34" charset="0"/>
                <a:cs typeface="Arial" panose="020B0604020202020204" pitchFamily="34" charset="0"/>
              </a:rPr>
            </a:br>
            <a:r>
              <a:rPr lang="en-US" sz="1400" b="1" dirty="0">
                <a:latin typeface="Arial" panose="020B0604020202020204" pitchFamily="34" charset="0"/>
                <a:cs typeface="Arial" panose="020B0604020202020204" pitchFamily="34" charset="0"/>
              </a:rPr>
              <a:t>NEVER</a:t>
            </a:r>
            <a:r>
              <a:rPr lang="en-US" sz="1400" dirty="0">
                <a:latin typeface="Arial" panose="020B0604020202020204" pitchFamily="34" charset="0"/>
                <a:cs typeface="Arial" panose="020B0604020202020204" pitchFamily="34" charset="0"/>
              </a:rPr>
              <a:t>:</a:t>
            </a:r>
          </a:p>
          <a:p>
            <a:pPr marL="285750" lvl="0"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Order directly from vendor without approved purchase order and ASB approval.</a:t>
            </a:r>
          </a:p>
          <a:p>
            <a:pPr marL="285750" lvl="0"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Accept donations from parent groups without District approval.</a:t>
            </a:r>
          </a:p>
          <a:p>
            <a:pPr marL="285750" lvl="0"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Pick up items prior to having approved purchase order or purchase with personal funds.</a:t>
            </a:r>
          </a:p>
          <a:p>
            <a:pPr marL="285750" lvl="0"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Sign or verbally agree to contract such as Photographers/Videographers, outside contractors, consultants.. (Authorization to enter into any contract or professional services agreement may only come from the Superintendent or District designee, a PO entered, and agreement)</a:t>
            </a:r>
          </a:p>
          <a:p>
            <a:pPr marL="285750"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Expect Parents, volunteers and students to be reimbursed. On the rare occasion a parent or volunteer will need to be reimbursed, written permission must be granted ahead of time by Controller.  If advance permission is not granted, then the parent or volunteer will have made a nice donation to your school</a:t>
            </a:r>
            <a:r>
              <a:rPr lang="en-US" sz="1200" dirty="0">
                <a:latin typeface="Arial" panose="020B0604020202020204" pitchFamily="34" charset="0"/>
                <a:cs typeface="Arial" panose="020B0604020202020204" pitchFamily="34" charset="0"/>
              </a:rPr>
              <a:t>.</a:t>
            </a:r>
          </a:p>
          <a:p>
            <a:endParaRPr lang="en-US" sz="1200" dirty="0">
              <a:latin typeface="Arial" panose="020B0604020202020204" pitchFamily="34" charset="0"/>
              <a:cs typeface="Arial" panose="020B0604020202020204" pitchFamily="34" charset="0"/>
            </a:endParaRPr>
          </a:p>
          <a:p>
            <a:pPr lvl="0"/>
            <a:endParaRPr lang="en-US" sz="1200" dirty="0"/>
          </a:p>
        </p:txBody>
      </p:sp>
    </p:spTree>
    <p:extLst>
      <p:ext uri="{BB962C8B-B14F-4D97-AF65-F5344CB8AC3E}">
        <p14:creationId xmlns:p14="http://schemas.microsoft.com/office/powerpoint/2010/main" val="42383318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133600" y="-41515"/>
            <a:ext cx="5297293" cy="6858000"/>
          </a:xfrm>
          <a:prstGeom prst="rect">
            <a:avLst/>
          </a:prstGeom>
        </p:spPr>
      </p:pic>
      <p:sp>
        <p:nvSpPr>
          <p:cNvPr id="3" name="Oval 2"/>
          <p:cNvSpPr/>
          <p:nvPr/>
        </p:nvSpPr>
        <p:spPr>
          <a:xfrm>
            <a:off x="5053958" y="12940"/>
            <a:ext cx="2496246" cy="5334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4885742" y="2133600"/>
            <a:ext cx="2664462" cy="6096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285543" y="730370"/>
            <a:ext cx="3200400" cy="6096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333424" y="5791200"/>
            <a:ext cx="2664462" cy="6096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52400" y="3048000"/>
            <a:ext cx="2057399" cy="1569660"/>
          </a:xfrm>
          <a:prstGeom prst="rect">
            <a:avLst/>
          </a:prstGeom>
          <a:noFill/>
          <a:ln w="38100">
            <a:solidFill>
              <a:schemeClr val="accent1"/>
            </a:solidFill>
          </a:ln>
        </p:spPr>
        <p:txBody>
          <a:bodyPr wrap="square" rtlCol="0">
            <a:spAutoFit/>
          </a:bodyPr>
          <a:lstStyle/>
          <a:p>
            <a:r>
              <a:rPr lang="en-US" sz="3200" dirty="0"/>
              <a:t>Purchase Order Form</a:t>
            </a:r>
          </a:p>
        </p:txBody>
      </p:sp>
    </p:spTree>
    <p:extLst>
      <p:ext uri="{BB962C8B-B14F-4D97-AF65-F5344CB8AC3E}">
        <p14:creationId xmlns:p14="http://schemas.microsoft.com/office/powerpoint/2010/main" val="3343013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people/things to know</a:t>
            </a:r>
          </a:p>
        </p:txBody>
      </p:sp>
      <p:sp>
        <p:nvSpPr>
          <p:cNvPr id="3" name="Content Placeholder 2"/>
          <p:cNvSpPr>
            <a:spLocks noGrp="1"/>
          </p:cNvSpPr>
          <p:nvPr>
            <p:ph idx="1"/>
          </p:nvPr>
        </p:nvSpPr>
        <p:spPr>
          <a:xfrm>
            <a:off x="533400" y="2362200"/>
            <a:ext cx="8153400" cy="4114800"/>
          </a:xfrm>
        </p:spPr>
        <p:txBody>
          <a:bodyPr>
            <a:normAutofit/>
          </a:bodyPr>
          <a:lstStyle/>
          <a:p>
            <a:r>
              <a:rPr lang="en-US" dirty="0"/>
              <a:t>ASB Bookkeeper- Margaret Pfeifle (Purchasing/Fundraising)</a:t>
            </a:r>
          </a:p>
          <a:p>
            <a:r>
              <a:rPr lang="en-US" dirty="0"/>
              <a:t>Athletic and Activities Secretary- Laura Couty (Facility Requests and Transportation)</a:t>
            </a:r>
          </a:p>
          <a:p>
            <a:r>
              <a:rPr lang="en-US" dirty="0"/>
              <a:t>Assistant Principals’ Secretary- </a:t>
            </a:r>
            <a:r>
              <a:rPr lang="en-US" dirty="0" err="1"/>
              <a:t>Makennah</a:t>
            </a:r>
            <a:r>
              <a:rPr lang="en-US" dirty="0"/>
              <a:t> Little</a:t>
            </a:r>
            <a:r>
              <a:rPr lang="en-US" dirty="0">
                <a:solidFill>
                  <a:srgbClr val="FF0000"/>
                </a:solidFill>
              </a:rPr>
              <a:t> </a:t>
            </a:r>
            <a:r>
              <a:rPr lang="en-US" dirty="0"/>
              <a:t>(Field Trips)</a:t>
            </a:r>
          </a:p>
          <a:p>
            <a:r>
              <a:rPr lang="en-US" dirty="0"/>
              <a:t>Activities Director- Kurtis Evans</a:t>
            </a:r>
          </a:p>
          <a:p>
            <a:r>
              <a:rPr lang="en-US" dirty="0"/>
              <a:t>Student Activities Coordinator- Chloe Feyerick</a:t>
            </a:r>
          </a:p>
          <a:p>
            <a:pPr lvl="1"/>
            <a:r>
              <a:rPr lang="en-US" dirty="0">
                <a:hlinkClick r:id="rId2"/>
              </a:rPr>
              <a:t>ihsclubschair@gmail.com</a:t>
            </a:r>
            <a:endParaRPr lang="en-US" dirty="0"/>
          </a:p>
          <a:p>
            <a:r>
              <a:rPr lang="en-US" dirty="0"/>
              <a:t>Activities Website </a:t>
            </a:r>
          </a:p>
          <a:p>
            <a:pPr lvl="1"/>
            <a:r>
              <a:rPr lang="en-US" dirty="0"/>
              <a:t>Forms, templates, clubs lists, handbook, resources etc.</a:t>
            </a:r>
          </a:p>
          <a:p>
            <a:pPr lvl="1"/>
            <a:r>
              <a:rPr lang="en-US" dirty="0"/>
              <a:t>Please review for accuracy</a:t>
            </a:r>
          </a:p>
        </p:txBody>
      </p:sp>
    </p:spTree>
    <p:extLst>
      <p:ext uri="{BB962C8B-B14F-4D97-AF65-F5344CB8AC3E}">
        <p14:creationId xmlns:p14="http://schemas.microsoft.com/office/powerpoint/2010/main" val="10479515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Fundraisers</a:t>
            </a:r>
          </a:p>
        </p:txBody>
      </p:sp>
      <p:sp>
        <p:nvSpPr>
          <p:cNvPr id="3" name="Rectangle 2"/>
          <p:cNvSpPr/>
          <p:nvPr/>
        </p:nvSpPr>
        <p:spPr>
          <a:xfrm>
            <a:off x="457200" y="2209800"/>
            <a:ext cx="8077200" cy="4278094"/>
          </a:xfrm>
          <a:prstGeom prst="rect">
            <a:avLst/>
          </a:prstGeom>
        </p:spPr>
        <p:txBody>
          <a:bodyPr wrap="square">
            <a:spAutoFit/>
          </a:bodyPr>
          <a:lstStyle/>
          <a:p>
            <a:pPr lvl="0"/>
            <a:r>
              <a:rPr lang="en-US" sz="1600" b="1" dirty="0">
                <a:solidFill>
                  <a:srgbClr val="0070C0"/>
                </a:solidFill>
                <a:latin typeface="Arial" panose="020B0604020202020204" pitchFamily="34" charset="0"/>
                <a:cs typeface="Arial" panose="020B0604020202020204" pitchFamily="34" charset="0"/>
              </a:rPr>
              <a:t>Important Fundraiser Procedures:</a:t>
            </a:r>
          </a:p>
          <a:p>
            <a:pPr marL="285750" lvl="0" indent="-285750">
              <a:buFont typeface="Wingdings" panose="05000000000000000000" pitchFamily="2" charset="2"/>
              <a:buChar char="Ø"/>
            </a:pPr>
            <a:r>
              <a:rPr lang="en-US" sz="1600" dirty="0">
                <a:latin typeface="Arial" panose="020B0604020202020204" pitchFamily="34" charset="0"/>
                <a:cs typeface="Arial" panose="020B0604020202020204" pitchFamily="34" charset="0"/>
              </a:rPr>
              <a:t>All fundraising activities must be requested and approved through the ASB Student Council and Building Administration PRIOR</a:t>
            </a:r>
            <a:r>
              <a:rPr lang="en-US" sz="1600" b="1"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to beginning a fundraiser on a </a:t>
            </a:r>
            <a:r>
              <a:rPr lang="en-US" sz="1600" b="1" dirty="0">
                <a:latin typeface="Arial" panose="020B0604020202020204" pitchFamily="34" charset="0"/>
                <a:cs typeface="Arial" panose="020B0604020202020204" pitchFamily="34" charset="0"/>
              </a:rPr>
              <a:t>Fundraiser Reconciliation Form.</a:t>
            </a:r>
            <a:endParaRPr lang="en-US" sz="1600" dirty="0">
              <a:latin typeface="Arial" panose="020B0604020202020204" pitchFamily="34" charset="0"/>
              <a:cs typeface="Arial" panose="020B0604020202020204" pitchFamily="34" charset="0"/>
            </a:endParaRPr>
          </a:p>
          <a:p>
            <a:pPr lvl="0"/>
            <a:r>
              <a:rPr lang="en-US" sz="1600" dirty="0">
                <a:latin typeface="Arial" panose="020B0604020202020204" pitchFamily="34" charset="0"/>
                <a:cs typeface="Arial" panose="020B0604020202020204" pitchFamily="34" charset="0"/>
              </a:rPr>
              <a:t> </a:t>
            </a:r>
          </a:p>
          <a:p>
            <a:pPr marL="285750" lvl="0" indent="-285750">
              <a:buFont typeface="Wingdings" panose="05000000000000000000" pitchFamily="2" charset="2"/>
              <a:buChar char="Ø"/>
            </a:pPr>
            <a:r>
              <a:rPr lang="en-US" sz="1600" dirty="0">
                <a:latin typeface="Arial" panose="020B0604020202020204" pitchFamily="34" charset="0"/>
                <a:cs typeface="Arial" panose="020B0604020202020204" pitchFamily="34" charset="0"/>
              </a:rPr>
              <a:t>Must be </a:t>
            </a:r>
            <a:r>
              <a:rPr lang="en-US" sz="1600" dirty="0">
                <a:solidFill>
                  <a:srgbClr val="0070C0"/>
                </a:solidFill>
                <a:latin typeface="Arial" panose="020B0604020202020204" pitchFamily="34" charset="0"/>
                <a:cs typeface="Arial" panose="020B0604020202020204" pitchFamily="34" charset="0"/>
              </a:rPr>
              <a:t>optional, noncredit, and an extracurricular </a:t>
            </a:r>
            <a:r>
              <a:rPr lang="en-US" sz="1600" dirty="0">
                <a:latin typeface="Arial" panose="020B0604020202020204" pitchFamily="34" charset="0"/>
                <a:cs typeface="Arial" panose="020B0604020202020204" pitchFamily="34" charset="0"/>
              </a:rPr>
              <a:t>event that is Cultural, Athletic, Recreational, or Social.</a:t>
            </a:r>
          </a:p>
          <a:p>
            <a:pPr lvl="0"/>
            <a:endParaRPr lang="en-US" sz="1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sz="1600" dirty="0">
                <a:latin typeface="Arial" panose="020B0604020202020204" pitchFamily="34" charset="0"/>
                <a:cs typeface="Arial" panose="020B0604020202020204" pitchFamily="34" charset="0"/>
              </a:rPr>
              <a:t>If preapproved to collect money, the money must be turned into the ASB Bookkeeper </a:t>
            </a:r>
            <a:r>
              <a:rPr lang="en-US" sz="1600" b="1" dirty="0">
                <a:latin typeface="Arial" panose="020B0604020202020204" pitchFamily="34" charset="0"/>
                <a:cs typeface="Arial" panose="020B0604020202020204" pitchFamily="34" charset="0"/>
              </a:rPr>
              <a:t>each day immediately</a:t>
            </a:r>
            <a:r>
              <a:rPr lang="en-US" sz="1600" dirty="0">
                <a:latin typeface="Arial" panose="020B0604020202020204" pitchFamily="34" charset="0"/>
                <a:cs typeface="Arial" panose="020B0604020202020204" pitchFamily="34" charset="0"/>
              </a:rPr>
              <a:t> for deposit along with a collection log or ticket sales report.</a:t>
            </a:r>
          </a:p>
          <a:p>
            <a:pPr marL="285750" indent="-285750">
              <a:buFont typeface="Wingdings" panose="05000000000000000000" pitchFamily="2" charset="2"/>
              <a:buChar char="Ø"/>
            </a:pPr>
            <a:endParaRPr lang="en-US" sz="1600"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Ø"/>
            </a:pPr>
            <a:r>
              <a:rPr lang="en-US" sz="1600" dirty="0">
                <a:latin typeface="Arial" panose="020B0604020202020204" pitchFamily="34" charset="0"/>
                <a:cs typeface="Arial" panose="020B0604020202020204" pitchFamily="34" charset="0"/>
              </a:rPr>
              <a:t>Submit any purchase orders (PO) and/or agreement/contact with fundraising form to the Bookkeeper. </a:t>
            </a:r>
          </a:p>
          <a:p>
            <a:pPr marL="285750" lvl="0" indent="-285750">
              <a:buFont typeface="Wingdings" panose="05000000000000000000" pitchFamily="2" charset="2"/>
              <a:buChar char="Ø"/>
            </a:pPr>
            <a:endParaRPr lang="en-US" sz="1600"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Ø"/>
            </a:pPr>
            <a:r>
              <a:rPr lang="en-US" sz="1600" b="1" u="sng" dirty="0">
                <a:latin typeface="Arial" panose="020B0604020202020204" pitchFamily="34" charset="0"/>
                <a:cs typeface="Arial" panose="020B0604020202020204" pitchFamily="34" charset="0"/>
              </a:rPr>
              <a:t>Do not sign contracts </a:t>
            </a:r>
            <a:r>
              <a:rPr lang="en-US" sz="1600" dirty="0">
                <a:latin typeface="Arial" panose="020B0604020202020204" pitchFamily="34" charset="0"/>
                <a:cs typeface="Arial" panose="020B0604020202020204" pitchFamily="34" charset="0"/>
              </a:rPr>
              <a:t>with vendors. All contracts must be signed by a Principal and the School District Business Office. </a:t>
            </a:r>
          </a:p>
        </p:txBody>
      </p:sp>
    </p:spTree>
    <p:extLst>
      <p:ext uri="{BB962C8B-B14F-4D97-AF65-F5344CB8AC3E}">
        <p14:creationId xmlns:p14="http://schemas.microsoft.com/office/powerpoint/2010/main" val="16711997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Fundraising Issues and Online Fundraising</a:t>
            </a:r>
          </a:p>
        </p:txBody>
      </p:sp>
      <p:sp>
        <p:nvSpPr>
          <p:cNvPr id="3" name="Rectangle 2"/>
          <p:cNvSpPr/>
          <p:nvPr/>
        </p:nvSpPr>
        <p:spPr>
          <a:xfrm>
            <a:off x="533400" y="2209800"/>
            <a:ext cx="8077200" cy="1938992"/>
          </a:xfrm>
          <a:prstGeom prst="rect">
            <a:avLst/>
          </a:prstGeom>
        </p:spPr>
        <p:txBody>
          <a:bodyPr wrap="square">
            <a:spAutoFit/>
          </a:bodyPr>
          <a:lstStyle/>
          <a:p>
            <a:r>
              <a:rPr lang="en-US" sz="2000" b="1" dirty="0">
                <a:solidFill>
                  <a:srgbClr val="0070C0"/>
                </a:solidFill>
                <a:latin typeface="Arial" panose="020B0604020202020204" pitchFamily="34" charset="0"/>
                <a:cs typeface="Arial" panose="020B0604020202020204" pitchFamily="34" charset="0"/>
              </a:rPr>
              <a:t>Most common ASB Fundraising Issues:</a:t>
            </a:r>
            <a:r>
              <a:rPr lang="en-US" sz="2000" b="1" dirty="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Ø"/>
            </a:pPr>
            <a:r>
              <a:rPr lang="en-US" sz="2000" dirty="0">
                <a:latin typeface="Arial" panose="020B0604020202020204" pitchFamily="34" charset="0"/>
                <a:cs typeface="Arial" panose="020B0604020202020204" pitchFamily="34" charset="0"/>
              </a:rPr>
              <a:t>Meeting minutes showing student approval were not completed. </a:t>
            </a:r>
          </a:p>
          <a:p>
            <a:pPr marL="285750" lvl="0" indent="-285750">
              <a:buFont typeface="Wingdings" panose="05000000000000000000" pitchFamily="2" charset="2"/>
              <a:buChar char="Ø"/>
            </a:pPr>
            <a:r>
              <a:rPr lang="en-US" sz="2000" dirty="0">
                <a:latin typeface="Arial" panose="020B0604020202020204" pitchFamily="34" charset="0"/>
                <a:cs typeface="Arial" panose="020B0604020202020204" pitchFamily="34" charset="0"/>
              </a:rPr>
              <a:t>Purchase orders were not approved before the fundraiser.</a:t>
            </a:r>
          </a:p>
          <a:p>
            <a:pPr marL="285750" lvl="0" indent="-285750">
              <a:buFont typeface="Wingdings" panose="05000000000000000000" pitchFamily="2" charset="2"/>
              <a:buChar char="Ø"/>
            </a:pPr>
            <a:r>
              <a:rPr lang="en-US" sz="2000" dirty="0">
                <a:latin typeface="Arial" panose="020B0604020202020204" pitchFamily="34" charset="0"/>
                <a:cs typeface="Arial" panose="020B0604020202020204" pitchFamily="34" charset="0"/>
              </a:rPr>
              <a:t>Fundraiser Reconciliations are not completed or supported. </a:t>
            </a:r>
          </a:p>
          <a:p>
            <a:pPr marL="285750" lvl="0" indent="-285750">
              <a:buFont typeface="Wingdings" panose="05000000000000000000" pitchFamily="2" charset="2"/>
              <a:buChar char="Ø"/>
            </a:pPr>
            <a:r>
              <a:rPr lang="en-US" sz="2000" dirty="0">
                <a:latin typeface="Arial" panose="020B0604020202020204" pitchFamily="34" charset="0"/>
                <a:cs typeface="Arial" panose="020B0604020202020204" pitchFamily="34" charset="0"/>
              </a:rPr>
              <a:t>Inventory and Cash Receipting did not agree. </a:t>
            </a:r>
            <a:endParaRPr lang="en-US" sz="2000" b="1"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Ø"/>
            </a:pPr>
            <a:r>
              <a:rPr lang="en-US" sz="2000" dirty="0">
                <a:latin typeface="Arial" panose="020B0604020202020204" pitchFamily="34" charset="0"/>
                <a:cs typeface="Arial" panose="020B0604020202020204" pitchFamily="34" charset="0"/>
              </a:rPr>
              <a:t>Revenue Projections were not made.</a:t>
            </a:r>
          </a:p>
        </p:txBody>
      </p:sp>
      <p:sp>
        <p:nvSpPr>
          <p:cNvPr id="4" name="Rectangle 3"/>
          <p:cNvSpPr/>
          <p:nvPr/>
        </p:nvSpPr>
        <p:spPr>
          <a:xfrm>
            <a:off x="409755" y="4191410"/>
            <a:ext cx="8200845" cy="2800767"/>
          </a:xfrm>
          <a:prstGeom prst="rect">
            <a:avLst/>
          </a:prstGeom>
        </p:spPr>
        <p:txBody>
          <a:bodyPr wrap="square">
            <a:spAutoFit/>
          </a:bodyPr>
          <a:lstStyle/>
          <a:p>
            <a:pPr algn="ctr"/>
            <a:r>
              <a:rPr lang="en-US" sz="1600" b="1" dirty="0">
                <a:latin typeface="Arial" panose="020B0604020202020204" pitchFamily="34" charset="0"/>
                <a:cs typeface="Arial" panose="020B0604020202020204" pitchFamily="34" charset="0"/>
              </a:rPr>
              <a:t>ONLINE FUNDRAISING</a:t>
            </a:r>
            <a:endParaRPr lang="en-US" sz="1600"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a:p>
            <a:pPr lvl="0"/>
            <a:r>
              <a:rPr lang="en-US" sz="1600" dirty="0">
                <a:latin typeface="Arial" panose="020B0604020202020204" pitchFamily="34" charset="0"/>
                <a:cs typeface="Arial" panose="020B0604020202020204" pitchFamily="34" charset="0"/>
              </a:rPr>
              <a:t>Including but not limited to </a:t>
            </a:r>
            <a:r>
              <a:rPr lang="en-US" sz="1600" b="1" dirty="0">
                <a:solidFill>
                  <a:srgbClr val="0070C0"/>
                </a:solidFill>
                <a:latin typeface="Arial" panose="020B0604020202020204" pitchFamily="34" charset="0"/>
                <a:cs typeface="Arial" panose="020B0604020202020204" pitchFamily="34" charset="0"/>
              </a:rPr>
              <a:t>Snap-Raise</a:t>
            </a:r>
            <a:r>
              <a:rPr lang="en-US" sz="1600" dirty="0">
                <a:latin typeface="Arial" panose="020B0604020202020204" pitchFamily="34" charset="0"/>
                <a:cs typeface="Arial" panose="020B0604020202020204" pitchFamily="34" charset="0"/>
              </a:rPr>
              <a:t>, Go Fund me, Kickstarter, Donors Choose, Indigogo, Bandcamp, and etc. where donations are made through third-party vendors for the district are </a:t>
            </a:r>
            <a:r>
              <a:rPr lang="en-US" sz="1600" b="1" dirty="0">
                <a:solidFill>
                  <a:srgbClr val="0070C0"/>
                </a:solidFill>
                <a:latin typeface="Arial" panose="020B0604020202020204" pitchFamily="34" charset="0"/>
                <a:cs typeface="Arial" panose="020B0604020202020204" pitchFamily="34" charset="0"/>
              </a:rPr>
              <a:t>PROHIBITED</a:t>
            </a:r>
            <a:r>
              <a:rPr lang="en-US" sz="1600" dirty="0">
                <a:latin typeface="Arial" panose="020B0604020202020204" pitchFamily="34" charset="0"/>
                <a:cs typeface="Arial" panose="020B0604020202020204" pitchFamily="34" charset="0"/>
              </a:rPr>
              <a:t>. All online fundraisers and sales are prohibited unless pre-approved through the Finance department with a contract. </a:t>
            </a:r>
          </a:p>
          <a:p>
            <a:pPr algn="ctr"/>
            <a:endParaRPr lang="en-US" sz="1600" dirty="0">
              <a:latin typeface="Arial" panose="020B0604020202020204" pitchFamily="34" charset="0"/>
              <a:cs typeface="Arial" panose="020B0604020202020204" pitchFamily="34" charset="0"/>
            </a:endParaRPr>
          </a:p>
          <a:p>
            <a:pPr algn="ctr"/>
            <a:r>
              <a:rPr lang="en-US" sz="1600" dirty="0">
                <a:latin typeface="Arial" panose="020B0604020202020204" pitchFamily="34" charset="0"/>
                <a:cs typeface="Arial" panose="020B0604020202020204" pitchFamily="34" charset="0"/>
              </a:rPr>
              <a:t> </a:t>
            </a:r>
            <a:r>
              <a:rPr lang="en-US" sz="1600" dirty="0">
                <a:solidFill>
                  <a:srgbClr val="0070C0"/>
                </a:solidFill>
                <a:latin typeface="Arial" panose="020B0604020202020204" pitchFamily="34" charset="0"/>
                <a:cs typeface="Arial" panose="020B0604020202020204" pitchFamily="34" charset="0"/>
              </a:rPr>
              <a:t>There is an option to collect fundraiser</a:t>
            </a:r>
          </a:p>
          <a:p>
            <a:pPr algn="ctr"/>
            <a:r>
              <a:rPr lang="en-US" sz="1600" dirty="0">
                <a:solidFill>
                  <a:srgbClr val="0070C0"/>
                </a:solidFill>
                <a:latin typeface="Arial" panose="020B0604020202020204" pitchFamily="34" charset="0"/>
                <a:cs typeface="Arial" panose="020B0604020202020204" pitchFamily="34" charset="0"/>
              </a:rPr>
              <a:t> donations </a:t>
            </a:r>
            <a:r>
              <a:rPr lang="en-US" sz="1600" b="1" dirty="0">
                <a:solidFill>
                  <a:srgbClr val="0070C0"/>
                </a:solidFill>
                <a:latin typeface="Arial" panose="020B0604020202020204" pitchFamily="34" charset="0"/>
                <a:cs typeface="Arial" panose="020B0604020202020204" pitchFamily="34" charset="0"/>
              </a:rPr>
              <a:t>online</a:t>
            </a:r>
            <a:r>
              <a:rPr lang="en-US" sz="1600" dirty="0">
                <a:solidFill>
                  <a:srgbClr val="0070C0"/>
                </a:solidFill>
                <a:latin typeface="Arial" panose="020B0604020202020204" pitchFamily="34" charset="0"/>
                <a:cs typeface="Arial" panose="020B0604020202020204" pitchFamily="34" charset="0"/>
              </a:rPr>
              <a:t> through our </a:t>
            </a:r>
            <a:r>
              <a:rPr lang="en-US" sz="1600" b="1" dirty="0">
                <a:solidFill>
                  <a:srgbClr val="0070C0"/>
                </a:solidFill>
                <a:latin typeface="Arial" panose="020B0604020202020204" pitchFamily="34" charset="0"/>
                <a:cs typeface="Arial" panose="020B0604020202020204" pitchFamily="34" charset="0"/>
              </a:rPr>
              <a:t>district website</a:t>
            </a:r>
            <a:r>
              <a:rPr lang="en-US" sz="1600" dirty="0">
                <a:solidFill>
                  <a:srgbClr val="0070C0"/>
                </a:solidFill>
                <a:latin typeface="Arial" panose="020B0604020202020204" pitchFamily="34" charset="0"/>
                <a:cs typeface="Arial" panose="020B0604020202020204" pitchFamily="34" charset="0"/>
              </a:rPr>
              <a:t>!</a:t>
            </a:r>
          </a:p>
          <a:p>
            <a:pPr algn="ctr"/>
            <a:r>
              <a:rPr lang="en-US" sz="1600" dirty="0">
                <a:solidFill>
                  <a:srgbClr val="0070C0"/>
                </a:solidFill>
                <a:latin typeface="Arial" panose="020B0604020202020204" pitchFamily="34" charset="0"/>
                <a:cs typeface="Arial" panose="020B0604020202020204" pitchFamily="34" charset="0"/>
                <a:hlinkClick r:id="rId2"/>
              </a:rPr>
              <a:t>https://web.issaquah.wednet.edu/Touchbase/signin.aspx</a:t>
            </a:r>
            <a:endParaRPr lang="en-US" sz="1600" dirty="0">
              <a:solidFill>
                <a:srgbClr val="0070C0"/>
              </a:solidFill>
              <a:latin typeface="Arial" panose="020B0604020202020204" pitchFamily="34" charset="0"/>
              <a:cs typeface="Arial" panose="020B0604020202020204" pitchFamily="34" charset="0"/>
            </a:endParaRPr>
          </a:p>
          <a:p>
            <a:pPr algn="ctr"/>
            <a:endParaRPr lang="en-US" sz="1600" dirty="0">
              <a:latin typeface="Arial" panose="020B0604020202020204" pitchFamily="34" charset="0"/>
              <a:cs typeface="Arial" panose="020B0604020202020204" pitchFamily="34" charset="0"/>
            </a:endParaRPr>
          </a:p>
        </p:txBody>
      </p:sp>
      <p:pic>
        <p:nvPicPr>
          <p:cNvPr id="5" name="Picture 2" descr="https://www.blackbaud.com/view.image?Id=251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8451" y="5611921"/>
            <a:ext cx="1925549" cy="99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50829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14600" y="10237"/>
            <a:ext cx="5294694" cy="6857999"/>
          </a:xfrm>
          <a:prstGeom prst="rect">
            <a:avLst/>
          </a:prstGeom>
        </p:spPr>
      </p:pic>
      <p:sp>
        <p:nvSpPr>
          <p:cNvPr id="3" name="Oval 2"/>
          <p:cNvSpPr/>
          <p:nvPr/>
        </p:nvSpPr>
        <p:spPr>
          <a:xfrm>
            <a:off x="5313048" y="1610437"/>
            <a:ext cx="2496246" cy="3048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5619147" y="543637"/>
            <a:ext cx="2496246" cy="6858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677074" y="391237"/>
            <a:ext cx="2496246" cy="6858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880352" y="2905837"/>
            <a:ext cx="2496246" cy="457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799747" y="2372437"/>
            <a:ext cx="1080605" cy="3810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52400" y="3048000"/>
            <a:ext cx="2295256" cy="1077218"/>
          </a:xfrm>
          <a:prstGeom prst="rect">
            <a:avLst/>
          </a:prstGeom>
          <a:noFill/>
          <a:ln w="38100">
            <a:solidFill>
              <a:schemeClr val="accent1"/>
            </a:solidFill>
          </a:ln>
        </p:spPr>
        <p:txBody>
          <a:bodyPr wrap="square" rtlCol="0">
            <a:spAutoFit/>
          </a:bodyPr>
          <a:lstStyle/>
          <a:p>
            <a:r>
              <a:rPr lang="en-US" sz="3200" dirty="0"/>
              <a:t>Fundraiser Form</a:t>
            </a:r>
          </a:p>
        </p:txBody>
      </p:sp>
    </p:spTree>
    <p:extLst>
      <p:ext uri="{BB962C8B-B14F-4D97-AF65-F5344CB8AC3E}">
        <p14:creationId xmlns:p14="http://schemas.microsoft.com/office/powerpoint/2010/main" val="2719497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Materials Reimbursements</a:t>
            </a:r>
          </a:p>
        </p:txBody>
      </p:sp>
      <p:sp>
        <p:nvSpPr>
          <p:cNvPr id="3" name="Content Placeholder 2"/>
          <p:cNvSpPr>
            <a:spLocks noGrp="1"/>
          </p:cNvSpPr>
          <p:nvPr>
            <p:ph idx="1"/>
          </p:nvPr>
        </p:nvSpPr>
        <p:spPr>
          <a:xfrm>
            <a:off x="533400" y="2209800"/>
            <a:ext cx="8077200" cy="4343400"/>
          </a:xfrm>
        </p:spPr>
        <p:txBody>
          <a:bodyPr>
            <a:normAutofit/>
          </a:bodyPr>
          <a:lstStyle/>
          <a:p>
            <a:r>
              <a:rPr lang="en-US" sz="2000" b="1" u="sng" dirty="0"/>
              <a:t>Only ISD </a:t>
            </a:r>
            <a:r>
              <a:rPr lang="en-US" sz="2000" b="1" i="1" u="sng" dirty="0"/>
              <a:t>employees</a:t>
            </a:r>
            <a:r>
              <a:rPr lang="en-US" sz="2000" b="1" u="sng" dirty="0"/>
              <a:t> can be reimbursed for items purchased for clubs</a:t>
            </a:r>
          </a:p>
          <a:p>
            <a:r>
              <a:rPr lang="en-US" sz="2000" dirty="0"/>
              <a:t>Single purchases cannot exceed $350</a:t>
            </a:r>
          </a:p>
          <a:p>
            <a:r>
              <a:rPr lang="en-US" sz="2000" dirty="0"/>
              <a:t>Original itemized receipts must be submitted with Materials Reimbursement Form to ASB bookkeeper with in 3 days of purchase</a:t>
            </a:r>
          </a:p>
          <a:p>
            <a:r>
              <a:rPr lang="en-US" sz="2000" dirty="0"/>
              <a:t>Sign the itemized receipt</a:t>
            </a:r>
          </a:p>
          <a:p>
            <a:r>
              <a:rPr lang="en-US" sz="2000" dirty="0"/>
              <a:t>Receipts can only have items to be reimbursed on them, personal items will void reimbursement</a:t>
            </a:r>
          </a:p>
          <a:p>
            <a:r>
              <a:rPr lang="en-US" sz="2000" dirty="0"/>
              <a:t>Purchases must comply with ISD policies</a:t>
            </a:r>
          </a:p>
        </p:txBody>
      </p:sp>
    </p:spTree>
    <p:extLst>
      <p:ext uri="{BB962C8B-B14F-4D97-AF65-F5344CB8AC3E}">
        <p14:creationId xmlns:p14="http://schemas.microsoft.com/office/powerpoint/2010/main" val="8216619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Cash Boxes</a:t>
            </a:r>
          </a:p>
        </p:txBody>
      </p:sp>
      <p:sp>
        <p:nvSpPr>
          <p:cNvPr id="3" name="Content Placeholder 2"/>
          <p:cNvSpPr>
            <a:spLocks noGrp="1"/>
          </p:cNvSpPr>
          <p:nvPr>
            <p:ph idx="1"/>
          </p:nvPr>
        </p:nvSpPr>
        <p:spPr>
          <a:xfrm>
            <a:off x="533400" y="2362200"/>
            <a:ext cx="8077200" cy="4267200"/>
          </a:xfrm>
        </p:spPr>
        <p:txBody>
          <a:bodyPr>
            <a:normAutofit/>
          </a:bodyPr>
          <a:lstStyle/>
          <a:p>
            <a:r>
              <a:rPr lang="en-US" sz="2000" dirty="0"/>
              <a:t>Be sure to submit a cash box request at least </a:t>
            </a:r>
            <a:r>
              <a:rPr lang="en-US" sz="2000" u="sng" dirty="0"/>
              <a:t>3 days </a:t>
            </a:r>
            <a:r>
              <a:rPr lang="en-US" sz="2000" dirty="0"/>
              <a:t>ahead of date needed – set up time with bookkeeper, prior to event, to have your cashiers trained</a:t>
            </a:r>
          </a:p>
          <a:p>
            <a:r>
              <a:rPr lang="en-US" sz="2000" dirty="0"/>
              <a:t>Turn in ALL money to ASB Bookkeeper for deposit IMMEDIATELY following the event</a:t>
            </a:r>
          </a:p>
          <a:p>
            <a:r>
              <a:rPr lang="en-US" sz="2000" dirty="0"/>
              <a:t>All money collected must be dropped in cash drop within 24 hours </a:t>
            </a:r>
          </a:p>
          <a:p>
            <a:pPr lvl="1"/>
            <a:r>
              <a:rPr lang="en-US" sz="1800" dirty="0"/>
              <a:t>Cannot use Go Fund Me, Snap Raise, or similar fundraising sites</a:t>
            </a:r>
          </a:p>
          <a:p>
            <a:r>
              <a:rPr lang="en-US" sz="2000" dirty="0"/>
              <a:t>Money CANNOT be taken home</a:t>
            </a:r>
          </a:p>
          <a:p>
            <a:endParaRPr lang="en-US" sz="2000" dirty="0"/>
          </a:p>
        </p:txBody>
      </p:sp>
    </p:spTree>
    <p:extLst>
      <p:ext uri="{BB962C8B-B14F-4D97-AF65-F5344CB8AC3E}">
        <p14:creationId xmlns:p14="http://schemas.microsoft.com/office/powerpoint/2010/main" val="41781025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7850" y="0"/>
            <a:ext cx="8848299" cy="6858000"/>
          </a:xfrm>
          <a:prstGeom prst="rect">
            <a:avLst/>
          </a:prstGeom>
        </p:spPr>
      </p:pic>
      <p:sp>
        <p:nvSpPr>
          <p:cNvPr id="3" name="Oval 2"/>
          <p:cNvSpPr/>
          <p:nvPr/>
        </p:nvSpPr>
        <p:spPr>
          <a:xfrm>
            <a:off x="3962400" y="533400"/>
            <a:ext cx="3962400" cy="19050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43301" y="4186535"/>
            <a:ext cx="4343400" cy="923330"/>
          </a:xfrm>
          <a:prstGeom prst="rect">
            <a:avLst/>
          </a:prstGeom>
          <a:solidFill>
            <a:schemeClr val="bg1"/>
          </a:solidFill>
          <a:ln w="57150">
            <a:solidFill>
              <a:schemeClr val="accent1"/>
            </a:solidFill>
          </a:ln>
        </p:spPr>
        <p:txBody>
          <a:bodyPr wrap="square" rtlCol="0">
            <a:spAutoFit/>
          </a:bodyPr>
          <a:lstStyle/>
          <a:p>
            <a:r>
              <a:rPr lang="en-US" dirty="0"/>
              <a:t>Use this form for example when selling Brown Bear Car Wash tickets, Jamba Juice, etc.</a:t>
            </a:r>
          </a:p>
        </p:txBody>
      </p:sp>
    </p:spTree>
    <p:extLst>
      <p:ext uri="{BB962C8B-B14F-4D97-AF65-F5344CB8AC3E}">
        <p14:creationId xmlns:p14="http://schemas.microsoft.com/office/powerpoint/2010/main" val="142779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Requesting Funds and Donations </a:t>
            </a:r>
          </a:p>
        </p:txBody>
      </p:sp>
      <p:sp>
        <p:nvSpPr>
          <p:cNvPr id="3" name="Content Placeholder 2"/>
          <p:cNvSpPr>
            <a:spLocks noGrp="1"/>
          </p:cNvSpPr>
          <p:nvPr>
            <p:ph idx="1"/>
          </p:nvPr>
        </p:nvSpPr>
        <p:spPr>
          <a:xfrm>
            <a:off x="457200" y="2187240"/>
            <a:ext cx="6345260" cy="1143000"/>
          </a:xfrm>
        </p:spPr>
        <p:txBody>
          <a:bodyPr>
            <a:normAutofit/>
          </a:bodyPr>
          <a:lstStyle/>
          <a:p>
            <a:r>
              <a:rPr lang="en-US" sz="2000" dirty="0">
                <a:hlinkClick r:id="rId2"/>
              </a:rPr>
              <a:t>ASB</a:t>
            </a:r>
            <a:r>
              <a:rPr lang="en-US" sz="2000" dirty="0"/>
              <a:t>		</a:t>
            </a:r>
            <a:r>
              <a:rPr lang="en-US" sz="2000" dirty="0">
                <a:hlinkClick r:id="rId3"/>
              </a:rPr>
              <a:t>Booster Club</a:t>
            </a:r>
          </a:p>
          <a:p>
            <a:r>
              <a:rPr lang="en-US" sz="2000" dirty="0"/>
              <a:t>ISF STEM Funding-Email Kurtis Evans </a:t>
            </a:r>
          </a:p>
        </p:txBody>
      </p:sp>
      <p:sp>
        <p:nvSpPr>
          <p:cNvPr id="4" name="Content Placeholder 2"/>
          <p:cNvSpPr txBox="1">
            <a:spLocks/>
          </p:cNvSpPr>
          <p:nvPr/>
        </p:nvSpPr>
        <p:spPr>
          <a:xfrm>
            <a:off x="454925" y="3200400"/>
            <a:ext cx="7924800" cy="3429000"/>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None/>
            </a:pPr>
            <a:r>
              <a:rPr lang="en-US" sz="2600" dirty="0"/>
              <a:t>Donations/Sponsorships</a:t>
            </a:r>
          </a:p>
          <a:p>
            <a:r>
              <a:rPr lang="en-US" dirty="0"/>
              <a:t>All donations (monetary or material become property of Issaquah High School)</a:t>
            </a:r>
          </a:p>
          <a:p>
            <a:pPr lvl="1"/>
            <a:r>
              <a:rPr lang="en-US" dirty="0"/>
              <a:t>Donations valued at $5000 or more must be approved by school board.</a:t>
            </a:r>
          </a:p>
          <a:p>
            <a:r>
              <a:rPr lang="en-US" dirty="0"/>
              <a:t>Monetary</a:t>
            </a:r>
          </a:p>
          <a:p>
            <a:pPr lvl="1"/>
            <a:r>
              <a:rPr lang="en-US" dirty="0"/>
              <a:t>Must be donated to the club’s account through the bookkeeper</a:t>
            </a:r>
          </a:p>
          <a:p>
            <a:r>
              <a:rPr lang="en-US" dirty="0"/>
              <a:t>Sponsorships and Advertising</a:t>
            </a:r>
          </a:p>
          <a:p>
            <a:pPr lvl="1"/>
            <a:r>
              <a:rPr lang="en-US" dirty="0"/>
              <a:t>Sponsorships less than $500 remain at school level, sponsorships greater than $500 go through the district’s Business Office to determine distribution</a:t>
            </a:r>
          </a:p>
          <a:p>
            <a:pPr lvl="1"/>
            <a:r>
              <a:rPr lang="en-US" dirty="0"/>
              <a:t>Any advertisement/sponsorship agreement must be recorded through ISD Form 4321 F</a:t>
            </a:r>
          </a:p>
          <a:p>
            <a:pPr lvl="1"/>
            <a:r>
              <a:rPr lang="en-US" dirty="0"/>
              <a:t>All sponsorship products, service, and ads must be consistent with district, state, and federal guidelines</a:t>
            </a:r>
          </a:p>
          <a:p>
            <a:pPr lvl="1"/>
            <a:r>
              <a:rPr lang="en-US" b="1" u="sng" dirty="0"/>
              <a:t>Display ads on students/staff is prohibited and ads must be temporary in nature</a:t>
            </a:r>
          </a:p>
        </p:txBody>
      </p:sp>
      <p:cxnSp>
        <p:nvCxnSpPr>
          <p:cNvPr id="6" name="Straight Arrow Connector 5"/>
          <p:cNvCxnSpPr/>
          <p:nvPr/>
        </p:nvCxnSpPr>
        <p:spPr>
          <a:xfrm flipH="1">
            <a:off x="3642920" y="2454552"/>
            <a:ext cx="2104242"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852845" y="2187240"/>
            <a:ext cx="2924958" cy="646331"/>
          </a:xfrm>
          <a:prstGeom prst="rect">
            <a:avLst/>
          </a:prstGeom>
          <a:noFill/>
        </p:spPr>
        <p:txBody>
          <a:bodyPr wrap="square" rtlCol="0">
            <a:spAutoFit/>
          </a:bodyPr>
          <a:lstStyle/>
          <a:p>
            <a:r>
              <a:rPr lang="en-US" dirty="0"/>
              <a:t>Links on websites for fund requests</a:t>
            </a:r>
          </a:p>
        </p:txBody>
      </p:sp>
    </p:spTree>
    <p:extLst>
      <p:ext uri="{BB962C8B-B14F-4D97-AF65-F5344CB8AC3E}">
        <p14:creationId xmlns:p14="http://schemas.microsoft.com/office/powerpoint/2010/main" val="1872578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Booster Club/PTSA</a:t>
            </a:r>
          </a:p>
        </p:txBody>
      </p:sp>
      <p:sp>
        <p:nvSpPr>
          <p:cNvPr id="4" name="Rectangle 3"/>
          <p:cNvSpPr/>
          <p:nvPr/>
        </p:nvSpPr>
        <p:spPr>
          <a:xfrm>
            <a:off x="533400" y="2057401"/>
            <a:ext cx="8229600" cy="3693319"/>
          </a:xfrm>
          <a:prstGeom prst="rect">
            <a:avLst/>
          </a:prstGeom>
        </p:spPr>
        <p:txBody>
          <a:bodyPr wrap="square">
            <a:spAutoFit/>
          </a:bodyPr>
          <a:lstStyle/>
          <a:p>
            <a:pPr algn="ctr"/>
            <a:endParaRPr lang="en-US" b="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dirty="0">
                <a:latin typeface="Arial" panose="020B0604020202020204" pitchFamily="34" charset="0"/>
                <a:cs typeface="Arial" panose="020B0604020202020204" pitchFamily="34" charset="0"/>
              </a:rPr>
              <a:t>Booster Clubs and PTSAs are separate entities that operate to support and supplement school programs, activities, students and staff. </a:t>
            </a:r>
          </a:p>
          <a:p>
            <a:endParaRPr 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dirty="0">
                <a:latin typeface="Arial" panose="020B0604020202020204" pitchFamily="34" charset="0"/>
                <a:cs typeface="Arial" panose="020B0604020202020204" pitchFamily="34" charset="0"/>
              </a:rPr>
              <a:t>These entities are recommended to become 501(c) (3) non-profit organization and must register with the Secretary of State to legally solicit donations or fundraise. </a:t>
            </a:r>
          </a:p>
          <a:p>
            <a:endParaRPr 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dirty="0">
                <a:latin typeface="Arial" panose="020B0604020202020204" pitchFamily="34" charset="0"/>
                <a:cs typeface="Arial" panose="020B0604020202020204" pitchFamily="34" charset="0"/>
              </a:rPr>
              <a:t>Outside Organizations must carry liability insurance for all activities and abide by district regulations &amp; procedures including Facility Use procedures. </a:t>
            </a:r>
          </a:p>
          <a:p>
            <a:endParaRPr lang="en-US"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Ø"/>
            </a:pPr>
            <a:r>
              <a:rPr lang="en-US" dirty="0">
                <a:latin typeface="Arial" panose="020B0604020202020204" pitchFamily="34" charset="0"/>
                <a:cs typeface="Arial" panose="020B0604020202020204" pitchFamily="34" charset="0"/>
              </a:rPr>
              <a:t>The Booster club and PTSA must create, plan, implement, operate and manage their activity</a:t>
            </a:r>
            <a:r>
              <a:rPr lang="en-US" dirty="0">
                <a:solidFill>
                  <a:srgbClr val="FF000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908118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Booster Club/PTSA</a:t>
            </a:r>
          </a:p>
        </p:txBody>
      </p:sp>
      <p:sp>
        <p:nvSpPr>
          <p:cNvPr id="4" name="Rectangle 3"/>
          <p:cNvSpPr/>
          <p:nvPr/>
        </p:nvSpPr>
        <p:spPr>
          <a:xfrm>
            <a:off x="381000" y="2179796"/>
            <a:ext cx="8401791" cy="4678204"/>
          </a:xfrm>
          <a:prstGeom prst="rect">
            <a:avLst/>
          </a:prstGeom>
        </p:spPr>
        <p:txBody>
          <a:bodyPr wrap="square">
            <a:spAutoFit/>
          </a:bodyPr>
          <a:lstStyle/>
          <a:p>
            <a:pPr algn="ctr"/>
            <a:endParaRPr lang="en-US" sz="1400" b="1"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They must provide the majority of the manpower and handle all financial aspects for the activity.  Boosters or PTSA are responsible for their inventory, supplies and volunteers. </a:t>
            </a:r>
          </a:p>
          <a:p>
            <a:endParaRPr lang="en-US" sz="1400"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District employees </a:t>
            </a:r>
            <a:r>
              <a:rPr lang="en-US" sz="1400" dirty="0">
                <a:solidFill>
                  <a:srgbClr val="0070C0"/>
                </a:solidFill>
                <a:latin typeface="Arial" panose="020B0604020202020204" pitchFamily="34" charset="0"/>
                <a:cs typeface="Arial" panose="020B0604020202020204" pitchFamily="34" charset="0"/>
              </a:rPr>
              <a:t>(Advisors) </a:t>
            </a:r>
            <a:r>
              <a:rPr lang="en-US" sz="1400" dirty="0">
                <a:latin typeface="Arial" panose="020B0604020202020204" pitchFamily="34" charset="0"/>
                <a:cs typeface="Arial" panose="020B0604020202020204" pitchFamily="34" charset="0"/>
              </a:rPr>
              <a:t>are discouraged from holding an official position or having signature authority due to potential conflicts of interest (RCW 42.23 &amp; District Regulation #5251). </a:t>
            </a:r>
          </a:p>
          <a:p>
            <a:pPr marL="285750" indent="-285750">
              <a:buFont typeface="Wingdings" panose="05000000000000000000" pitchFamily="2" charset="2"/>
              <a:buChar char="Ø"/>
            </a:pPr>
            <a:endParaRPr lang="en-US" sz="1400"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Advisor </a:t>
            </a:r>
            <a:r>
              <a:rPr lang="en-US" sz="1400" dirty="0">
                <a:solidFill>
                  <a:srgbClr val="0070C0"/>
                </a:solidFill>
                <a:latin typeface="Arial" panose="020B0604020202020204" pitchFamily="34" charset="0"/>
                <a:cs typeface="Arial" panose="020B0604020202020204" pitchFamily="34" charset="0"/>
              </a:rPr>
              <a:t>should not use their work time</a:t>
            </a:r>
            <a:r>
              <a:rPr lang="en-US" sz="1400" dirty="0">
                <a:latin typeface="Arial" panose="020B0604020202020204" pitchFamily="34" charset="0"/>
                <a:cs typeface="Arial" panose="020B0604020202020204" pitchFamily="34" charset="0"/>
              </a:rPr>
              <a:t> for Booster or PTSA involvement. </a:t>
            </a:r>
          </a:p>
          <a:p>
            <a:endParaRPr lang="en-US" sz="1400"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Students and Advisors participating in Booster and PTSA events </a:t>
            </a:r>
            <a:r>
              <a:rPr lang="en-US" sz="1400" dirty="0">
                <a:solidFill>
                  <a:srgbClr val="0070C0"/>
                </a:solidFill>
                <a:latin typeface="Arial" panose="020B0604020202020204" pitchFamily="34" charset="0"/>
                <a:cs typeface="Arial" panose="020B0604020202020204" pitchFamily="34" charset="0"/>
              </a:rPr>
              <a:t>cannot wear their uniforms </a:t>
            </a:r>
            <a:r>
              <a:rPr lang="en-US" sz="1400" dirty="0">
                <a:latin typeface="Arial" panose="020B0604020202020204" pitchFamily="34" charset="0"/>
                <a:cs typeface="Arial" panose="020B0604020202020204" pitchFamily="34" charset="0"/>
              </a:rPr>
              <a:t>during private or personal events. (WAC 391-138-015) </a:t>
            </a:r>
          </a:p>
          <a:p>
            <a:pPr marL="285750" lvl="0" indent="-285750">
              <a:buFont typeface="Wingdings" panose="05000000000000000000" pitchFamily="2" charset="2"/>
              <a:buChar char="Ø"/>
            </a:pPr>
            <a:endParaRPr lang="en-US" sz="1400"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Students should not collect money or be involved in the Booster or PTSA reconciling process. </a:t>
            </a:r>
          </a:p>
          <a:p>
            <a:pPr lvl="0"/>
            <a:endParaRPr lang="en-US" sz="1400"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Ø"/>
            </a:pPr>
            <a:r>
              <a:rPr lang="en-US" sz="1400" dirty="0">
                <a:latin typeface="Arial" panose="020B0604020202020204" pitchFamily="34" charset="0"/>
                <a:cs typeface="Arial" panose="020B0604020202020204" pitchFamily="34" charset="0"/>
              </a:rPr>
              <a:t>Booster and PTSA members cannot sign contracts on behalf of the district nor obligate the district financially.</a:t>
            </a:r>
          </a:p>
          <a:p>
            <a:pPr lvl="0"/>
            <a:r>
              <a:rPr lang="en-US" sz="1400" dirty="0">
                <a:latin typeface="Arial" panose="020B0604020202020204" pitchFamily="34" charset="0"/>
                <a:cs typeface="Arial" panose="020B0604020202020204" pitchFamily="34" charset="0"/>
              </a:rPr>
              <a:t> </a:t>
            </a:r>
          </a:p>
          <a:p>
            <a:pPr algn="ctr"/>
            <a:r>
              <a:rPr lang="en-US" sz="1400" dirty="0">
                <a:latin typeface="Arial" panose="020B0604020202020204" pitchFamily="34" charset="0"/>
                <a:cs typeface="Arial" panose="020B0604020202020204" pitchFamily="34" charset="0"/>
              </a:rPr>
              <a:t>Advisors should verify Booster Club/PTSA fundraising is not an ASB activity. Money raised </a:t>
            </a:r>
            <a:r>
              <a:rPr lang="en-US" sz="1400" b="1" dirty="0">
                <a:solidFill>
                  <a:srgbClr val="0070C0"/>
                </a:solidFill>
                <a:latin typeface="Arial" panose="020B0604020202020204" pitchFamily="34" charset="0"/>
                <a:cs typeface="Arial" panose="020B0604020202020204" pitchFamily="34" charset="0"/>
              </a:rPr>
              <a:t>during the school day, on school property, using school personnel, or school materials is an ASB activity</a:t>
            </a:r>
            <a:r>
              <a:rPr lang="en-US" sz="1400" dirty="0">
                <a:solidFill>
                  <a:srgbClr val="0070C0"/>
                </a:solidFill>
                <a:latin typeface="Arial" panose="020B0604020202020204" pitchFamily="34" charset="0"/>
                <a:cs typeface="Arial" panose="020B0604020202020204" pitchFamily="34" charset="0"/>
              </a:rPr>
              <a:t>!</a:t>
            </a:r>
          </a:p>
          <a:p>
            <a:pPr marL="285750" lvl="0" indent="-285750">
              <a:buFont typeface="Wingdings" panose="05000000000000000000" pitchFamily="2" charset="2"/>
              <a:buChar char="Ø"/>
            </a:pPr>
            <a:endParaRPr lang="en-US" sz="1400" dirty="0">
              <a:latin typeface="Arial" panose="020B0604020202020204" pitchFamily="34" charset="0"/>
              <a:cs typeface="Arial" panose="020B0604020202020204" pitchFamily="34" charset="0"/>
            </a:endParaRPr>
          </a:p>
          <a:p>
            <a:pPr marL="285750" indent="-285750" algn="ctr">
              <a:buFont typeface="Wingdings" panose="05000000000000000000" pitchFamily="2" charset="2"/>
              <a:buChar char="Ø"/>
            </a:pPr>
            <a:endParaRPr lang="en-US"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46561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Reserving School Facilities</a:t>
            </a:r>
          </a:p>
        </p:txBody>
      </p:sp>
      <p:sp>
        <p:nvSpPr>
          <p:cNvPr id="3" name="Content Placeholder 2"/>
          <p:cNvSpPr>
            <a:spLocks noGrp="1"/>
          </p:cNvSpPr>
          <p:nvPr>
            <p:ph idx="1"/>
          </p:nvPr>
        </p:nvSpPr>
        <p:spPr>
          <a:xfrm>
            <a:off x="533400" y="2209800"/>
            <a:ext cx="8153400" cy="4495800"/>
          </a:xfrm>
        </p:spPr>
        <p:txBody>
          <a:bodyPr>
            <a:normAutofit/>
          </a:bodyPr>
          <a:lstStyle/>
          <a:p>
            <a:r>
              <a:rPr lang="en-US" sz="2400" dirty="0"/>
              <a:t>Email Laura Couty to see if space is available at least </a:t>
            </a:r>
            <a:r>
              <a:rPr lang="en-US" sz="2400" u="sng" dirty="0"/>
              <a:t>2 weeks (or earlier)</a:t>
            </a:r>
            <a:r>
              <a:rPr lang="en-US" sz="2400" dirty="0"/>
              <a:t> before event. Be flexible with dates – this is for any space wanted at IHS</a:t>
            </a:r>
          </a:p>
          <a:p>
            <a:pPr lvl="1"/>
            <a:r>
              <a:rPr lang="en-US" sz="2000" dirty="0"/>
              <a:t>coutyl@Issaquah.wednet.edu</a:t>
            </a:r>
          </a:p>
          <a:p>
            <a:r>
              <a:rPr lang="en-US" sz="2400" dirty="0"/>
              <a:t>If a large crowd is expected or perishable food items are served, a custodian is required and will be paid from your organization’s ASB account</a:t>
            </a:r>
          </a:p>
          <a:p>
            <a:r>
              <a:rPr lang="en-US" sz="2400" dirty="0"/>
              <a:t>Return everything to original state when event is finished</a:t>
            </a:r>
          </a:p>
        </p:txBody>
      </p:sp>
    </p:spTree>
    <p:extLst>
      <p:ext uri="{BB962C8B-B14F-4D97-AF65-F5344CB8AC3E}">
        <p14:creationId xmlns:p14="http://schemas.microsoft.com/office/powerpoint/2010/main" val="2244334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447800"/>
          </a:xfrm>
        </p:spPr>
        <p:txBody>
          <a:bodyPr/>
          <a:lstStyle/>
          <a:p>
            <a:r>
              <a:rPr lang="en-US" dirty="0"/>
              <a:t>Interest Groups vs. Clubs</a:t>
            </a:r>
            <a:br>
              <a:rPr lang="en-US" dirty="0"/>
            </a:br>
            <a:r>
              <a:rPr lang="en-US" sz="1200" dirty="0"/>
              <a:t> </a:t>
            </a:r>
            <a:br>
              <a:rPr lang="en-US" dirty="0"/>
            </a:br>
            <a:r>
              <a:rPr lang="en-US" dirty="0"/>
              <a:t>“Who’s who”</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39533741"/>
              </p:ext>
            </p:extLst>
          </p:nvPr>
        </p:nvGraphicFramePr>
        <p:xfrm>
          <a:off x="152400" y="2209800"/>
          <a:ext cx="8839200" cy="4328160"/>
        </p:xfrm>
        <a:graphic>
          <a:graphicData uri="http://schemas.openxmlformats.org/drawingml/2006/table">
            <a:tbl>
              <a:tblPr firstRow="1" bandRow="1">
                <a:tableStyleId>{5C22544A-7EE6-4342-B048-85BDC9FD1C3A}</a:tableStyleId>
              </a:tblPr>
              <a:tblGrid>
                <a:gridCol w="4419600">
                  <a:extLst>
                    <a:ext uri="{9D8B030D-6E8A-4147-A177-3AD203B41FA5}">
                      <a16:colId xmlns:a16="http://schemas.microsoft.com/office/drawing/2014/main" val="20000"/>
                    </a:ext>
                  </a:extLst>
                </a:gridCol>
                <a:gridCol w="4419600">
                  <a:extLst>
                    <a:ext uri="{9D8B030D-6E8A-4147-A177-3AD203B41FA5}">
                      <a16:colId xmlns:a16="http://schemas.microsoft.com/office/drawing/2014/main" val="20001"/>
                    </a:ext>
                  </a:extLst>
                </a:gridCol>
              </a:tblGrid>
              <a:tr h="212276">
                <a:tc>
                  <a:txBody>
                    <a:bodyPr/>
                    <a:lstStyle/>
                    <a:p>
                      <a:r>
                        <a:rPr lang="en-US" dirty="0"/>
                        <a:t>Interest</a:t>
                      </a:r>
                      <a:r>
                        <a:rPr lang="en-US" baseline="0" dirty="0"/>
                        <a:t> Group</a:t>
                      </a:r>
                      <a:endParaRPr lang="en-US" dirty="0"/>
                    </a:p>
                  </a:txBody>
                  <a:tcPr/>
                </a:tc>
                <a:tc>
                  <a:txBody>
                    <a:bodyPr/>
                    <a:lstStyle/>
                    <a:p>
                      <a:r>
                        <a:rPr lang="en-US" dirty="0"/>
                        <a:t>Club</a:t>
                      </a:r>
                    </a:p>
                  </a:txBody>
                  <a:tcPr/>
                </a:tc>
                <a:extLst>
                  <a:ext uri="{0D108BD9-81ED-4DB2-BD59-A6C34878D82A}">
                    <a16:rowId xmlns:a16="http://schemas.microsoft.com/office/drawing/2014/main" val="10000"/>
                  </a:ext>
                </a:extLst>
              </a:tr>
              <a:tr h="3140524">
                <a:tc>
                  <a:txBody>
                    <a:bodyPr/>
                    <a:lstStyle/>
                    <a:p>
                      <a:pPr marL="342900" marR="0" lvl="0" indent="-342900">
                        <a:spcBef>
                          <a:spcPts val="0"/>
                        </a:spcBef>
                        <a:spcAft>
                          <a:spcPts val="0"/>
                        </a:spcAft>
                        <a:buFont typeface="Symbol" panose="05050102010706020507" pitchFamily="18" charset="2"/>
                        <a:buChar char=""/>
                      </a:pPr>
                      <a:r>
                        <a:rPr lang="en-US" sz="1800" dirty="0">
                          <a:effectLst/>
                          <a:latin typeface="Constantia" panose="02030602050306030303" pitchFamily="18" charset="0"/>
                          <a:ea typeface="Batang" panose="02030600000101010101" pitchFamily="18" charset="-127"/>
                          <a:cs typeface="Times New Roman" panose="02020603050405020304" pitchFamily="18" charset="0"/>
                        </a:rPr>
                        <a:t>An advisor (staff member/teacher is required)</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1800" dirty="0">
                          <a:effectLst/>
                          <a:latin typeface="Constantia" panose="02030602050306030303" pitchFamily="18" charset="0"/>
                          <a:ea typeface="Batang" panose="02030600000101010101" pitchFamily="18" charset="-127"/>
                          <a:cs typeface="Times New Roman" panose="02020603050405020304" pitchFamily="18" charset="0"/>
                        </a:rPr>
                        <a:t>Must be approved by ASB Executive Board and Activities Coordinator</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onstantia" panose="02030602050306030303" pitchFamily="18" charset="0"/>
                          <a:ea typeface="Batang" panose="02030600000101010101" pitchFamily="18" charset="-127"/>
                          <a:cs typeface="Times New Roman" panose="02020603050405020304" pitchFamily="18" charset="0"/>
                        </a:rPr>
                        <a:t>Must have one designated student representative in charge</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onstantia" panose="02030602050306030303" pitchFamily="18" charset="0"/>
                          <a:ea typeface="Batang" panose="02030600000101010101" pitchFamily="18" charset="-127"/>
                          <a:cs typeface="Times New Roman" panose="02020603050405020304" pitchFamily="18" charset="0"/>
                        </a:rPr>
                        <a:t>Minimum of 5 students participating regularly</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onstantia" panose="02030602050306030303" pitchFamily="18" charset="0"/>
                          <a:ea typeface="Batang" panose="02030600000101010101" pitchFamily="18" charset="-127"/>
                          <a:cs typeface="Times New Roman" panose="02020603050405020304" pitchFamily="18" charset="0"/>
                        </a:rPr>
                        <a:t>Everyone in the interest group must be a current student at IHS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sz="2000" dirty="0"/>
                    </a:p>
                  </a:txBody>
                  <a:tcPr/>
                </a:tc>
                <a:tc>
                  <a:txBody>
                    <a:bodyPr/>
                    <a:lstStyle/>
                    <a:p>
                      <a:pPr marL="342900" marR="0" lvl="0" indent="-342900">
                        <a:spcBef>
                          <a:spcPts val="0"/>
                        </a:spcBef>
                        <a:spcAft>
                          <a:spcPts val="0"/>
                        </a:spcAft>
                        <a:buFont typeface="Symbol" panose="05050102010706020507" pitchFamily="18" charset="2"/>
                        <a:buChar char=""/>
                      </a:pPr>
                      <a:r>
                        <a:rPr lang="en-US" sz="1800" dirty="0">
                          <a:effectLst/>
                          <a:latin typeface="Constantia" panose="02030602050306030303" pitchFamily="18" charset="0"/>
                          <a:ea typeface="Batang" panose="02030600000101010101" pitchFamily="18" charset="-127"/>
                          <a:cs typeface="Times New Roman" panose="02020603050405020304" pitchFamily="18" charset="0"/>
                        </a:rPr>
                        <a:t>An advisor</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onstantia" panose="02030602050306030303" pitchFamily="18" charset="0"/>
                          <a:ea typeface="Batang" panose="02030600000101010101" pitchFamily="18" charset="-127"/>
                          <a:cs typeface="Times New Roman" panose="02020603050405020304" pitchFamily="18" charset="0"/>
                        </a:rPr>
                        <a:t>Must be approved by ASB Executive Board, Activities Coordinator, and Student Senate</a:t>
                      </a:r>
                    </a:p>
                    <a:p>
                      <a:pPr marL="342900" marR="0" lvl="0" indent="-342900">
                        <a:spcBef>
                          <a:spcPts val="0"/>
                        </a:spcBef>
                        <a:spcAft>
                          <a:spcPts val="0"/>
                        </a:spcAft>
                        <a:buFont typeface="Symbol" panose="05050102010706020507" pitchFamily="18" charset="2"/>
                        <a:buChar char=""/>
                      </a:pPr>
                      <a:r>
                        <a:rPr lang="en-US" sz="1800" dirty="0">
                          <a:effectLst/>
                          <a:latin typeface="Constantia" panose="02030602050306030303" pitchFamily="18" charset="0"/>
                          <a:ea typeface="Batang" panose="02030600000101010101" pitchFamily="18" charset="-127"/>
                          <a:cs typeface="Times New Roman" panose="02020603050405020304" pitchFamily="18" charset="0"/>
                        </a:rPr>
                        <a:t>Must have a governing board and elections each year (President,</a:t>
                      </a:r>
                      <a:r>
                        <a:rPr lang="en-US" sz="1800" baseline="0" dirty="0">
                          <a:effectLst/>
                          <a:latin typeface="Constantia" panose="02030602050306030303" pitchFamily="18" charset="0"/>
                          <a:ea typeface="Batang" panose="02030600000101010101" pitchFamily="18" charset="-127"/>
                          <a:cs typeface="Times New Roman" panose="02020603050405020304" pitchFamily="18" charset="0"/>
                        </a:rPr>
                        <a:t> VP, Treasurer required)</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onstantia" panose="02030602050306030303" pitchFamily="18" charset="0"/>
                          <a:ea typeface="Batang" panose="02030600000101010101" pitchFamily="18" charset="-127"/>
                          <a:cs typeface="Times New Roman" panose="02020603050405020304" pitchFamily="18" charset="0"/>
                        </a:rPr>
                        <a:t>Minimum of 10 students participating regularly</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onstantia" panose="02030602050306030303" pitchFamily="18" charset="0"/>
                          <a:ea typeface="Batang" panose="02030600000101010101" pitchFamily="18" charset="-127"/>
                          <a:cs typeface="Times New Roman" panose="02020603050405020304" pitchFamily="18" charset="0"/>
                        </a:rPr>
                        <a:t>Everyone in the club must be a current student at IHS</a:t>
                      </a:r>
                    </a:p>
                    <a:p>
                      <a:pPr marL="342900" marR="0" lvl="0" indent="-342900">
                        <a:spcBef>
                          <a:spcPts val="0"/>
                        </a:spcBef>
                        <a:spcAft>
                          <a:spcPts val="0"/>
                        </a:spcAft>
                        <a:buFont typeface="Symbol" panose="05050102010706020507" pitchFamily="18" charset="2"/>
                        <a:buChar char=""/>
                      </a:pPr>
                      <a:r>
                        <a:rPr lang="en-US" sz="1800" dirty="0">
                          <a:effectLst/>
                          <a:latin typeface="Constantia" panose="02030602050306030303" pitchFamily="18" charset="0"/>
                          <a:ea typeface="Batang" panose="02030600000101010101" pitchFamily="18" charset="-127"/>
                          <a:cs typeface="Times New Roman" panose="02020603050405020304" pitchFamily="18" charset="0"/>
                        </a:rPr>
                        <a:t>Governing</a:t>
                      </a:r>
                      <a:r>
                        <a:rPr lang="en-US" sz="1800" baseline="0" dirty="0">
                          <a:effectLst/>
                          <a:latin typeface="Constantia" panose="02030602050306030303" pitchFamily="18" charset="0"/>
                          <a:ea typeface="Batang" panose="02030600000101010101" pitchFamily="18" charset="-127"/>
                          <a:cs typeface="Times New Roman" panose="02020603050405020304" pitchFamily="18" charset="0"/>
                        </a:rPr>
                        <a:t> board of club must have purchased ASB membership</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sz="20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4275978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Field Trips/Travel</a:t>
            </a:r>
          </a:p>
        </p:txBody>
      </p:sp>
      <p:sp>
        <p:nvSpPr>
          <p:cNvPr id="3" name="Rectangle 2"/>
          <p:cNvSpPr/>
          <p:nvPr/>
        </p:nvSpPr>
        <p:spPr>
          <a:xfrm>
            <a:off x="457200" y="2209800"/>
            <a:ext cx="8077200" cy="4678204"/>
          </a:xfrm>
          <a:prstGeom prst="rect">
            <a:avLst/>
          </a:prstGeom>
        </p:spPr>
        <p:txBody>
          <a:bodyPr wrap="square">
            <a:spAutoFit/>
          </a:bodyPr>
          <a:lstStyle/>
          <a:p>
            <a:r>
              <a:rPr lang="en-US" sz="1600" b="1" dirty="0">
                <a:latin typeface="Arial" panose="020B0604020202020204" pitchFamily="34" charset="0"/>
                <a:cs typeface="Arial" panose="020B0604020202020204" pitchFamily="34" charset="0"/>
              </a:rPr>
              <a:t>Plan ahead when making travel arrangements </a:t>
            </a:r>
            <a:r>
              <a:rPr lang="en-US" sz="1600" dirty="0">
                <a:latin typeface="Arial" panose="020B0604020202020204" pitchFamily="34" charset="0"/>
                <a:cs typeface="Arial" panose="020B0604020202020204" pitchFamily="34" charset="0"/>
              </a:rPr>
              <a:t>( hotel, airline tickets, shuttle buses).  Submit Po’s and take care of travel arrangements </a:t>
            </a:r>
            <a:r>
              <a:rPr lang="en-US" sz="1600" b="1" dirty="0">
                <a:latin typeface="Arial" panose="020B0604020202020204" pitchFamily="34" charset="0"/>
                <a:cs typeface="Arial" panose="020B0604020202020204" pitchFamily="34" charset="0"/>
              </a:rPr>
              <a:t>BEFORE</a:t>
            </a:r>
            <a:r>
              <a:rPr lang="en-US" sz="1600" dirty="0">
                <a:latin typeface="Arial" panose="020B0604020202020204" pitchFamily="34" charset="0"/>
                <a:cs typeface="Arial" panose="020B0604020202020204" pitchFamily="34" charset="0"/>
              </a:rPr>
              <a:t> school breaks while your bookkeeper is available!</a:t>
            </a:r>
          </a:p>
          <a:p>
            <a:endParaRPr lang="en-US" sz="1600" dirty="0">
              <a:latin typeface="Arial" panose="020B0604020202020204" pitchFamily="34" charset="0"/>
              <a:cs typeface="Arial" panose="020B0604020202020204" pitchFamily="34" charset="0"/>
            </a:endParaRPr>
          </a:p>
          <a:p>
            <a:r>
              <a:rPr lang="en-US" sz="1600" b="1" u="sng" dirty="0">
                <a:latin typeface="Arial" panose="020B0604020202020204" pitchFamily="34" charset="0"/>
                <a:cs typeface="Arial" panose="020B0604020202020204" pitchFamily="34" charset="0"/>
              </a:rPr>
              <a:t>Overnight Field Trip Forms</a:t>
            </a:r>
            <a:r>
              <a:rPr lang="en-US" sz="1600" b="1" dirty="0">
                <a:latin typeface="Arial" panose="020B0604020202020204" pitchFamily="34" charset="0"/>
                <a:cs typeface="Arial" panose="020B0604020202020204" pitchFamily="34" charset="0"/>
              </a:rPr>
              <a:t> </a:t>
            </a:r>
            <a:endParaRPr lang="en-US" sz="1600" b="1" dirty="0">
              <a:solidFill>
                <a:srgbClr val="C00000"/>
              </a:solidFill>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hlinkClick r:id="rId3"/>
              </a:rPr>
              <a:t>https://www.issaquah.wednet.edu/schools/fieldtrip</a:t>
            </a:r>
            <a:endParaRPr lang="en-US" sz="1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sz="1600" b="1" dirty="0">
                <a:solidFill>
                  <a:srgbClr val="C00000"/>
                </a:solidFill>
                <a:latin typeface="Arial" panose="020B0604020202020204" pitchFamily="34" charset="0"/>
                <a:cs typeface="Arial" panose="020B0604020202020204" pitchFamily="34" charset="0"/>
              </a:rPr>
              <a:t>Still awaiting final approval for 2021-22 school year</a:t>
            </a:r>
            <a:endParaRPr lang="en-US" sz="1600" b="1" u="sng" dirty="0">
              <a:solidFill>
                <a:srgbClr val="C0000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sz="1600" dirty="0">
                <a:solidFill>
                  <a:srgbClr val="C00000"/>
                </a:solidFill>
                <a:latin typeface="Arial" panose="020B0604020202020204" pitchFamily="34" charset="0"/>
                <a:cs typeface="Arial" panose="020B0604020202020204" pitchFamily="34" charset="0"/>
              </a:rPr>
              <a:t>If submitting overnight requests, </a:t>
            </a:r>
            <a:r>
              <a:rPr lang="en-US" sz="1600" b="1" dirty="0">
                <a:solidFill>
                  <a:srgbClr val="C00000"/>
                </a:solidFill>
                <a:latin typeface="Arial" panose="020B0604020202020204" pitchFamily="34" charset="0"/>
                <a:cs typeface="Arial" panose="020B0604020202020204" pitchFamily="34" charset="0"/>
              </a:rPr>
              <a:t>DO NOT </a:t>
            </a:r>
            <a:r>
              <a:rPr lang="en-US" sz="1600" dirty="0">
                <a:solidFill>
                  <a:srgbClr val="C00000"/>
                </a:solidFill>
                <a:latin typeface="Arial" panose="020B0604020202020204" pitchFamily="34" charset="0"/>
                <a:cs typeface="Arial" panose="020B0604020202020204" pitchFamily="34" charset="0"/>
              </a:rPr>
              <a:t>pay non-refundable deposits</a:t>
            </a:r>
          </a:p>
          <a:p>
            <a:pPr marL="285750" indent="-285750">
              <a:buFont typeface="Wingdings" panose="05000000000000000000" pitchFamily="2" charset="2"/>
              <a:buChar char="§"/>
            </a:pPr>
            <a:r>
              <a:rPr lang="en-US" sz="1600" b="1" dirty="0">
                <a:solidFill>
                  <a:srgbClr val="C00000"/>
                </a:solidFill>
                <a:latin typeface="Arial" panose="020B0604020202020204" pitchFamily="34" charset="0"/>
                <a:cs typeface="Arial" panose="020B0604020202020204" pitchFamily="34" charset="0"/>
              </a:rPr>
              <a:t>IF </a:t>
            </a:r>
            <a:r>
              <a:rPr lang="en-US" sz="1600" dirty="0">
                <a:solidFill>
                  <a:srgbClr val="C00000"/>
                </a:solidFill>
                <a:latin typeface="Arial" panose="020B0604020202020204" pitchFamily="34" charset="0"/>
                <a:cs typeface="Arial" panose="020B0604020202020204" pitchFamily="34" charset="0"/>
              </a:rPr>
              <a:t>overnight field trips are approved – additional steps required. Will be communicated on a need to know basis </a:t>
            </a:r>
            <a:endParaRPr lang="en-US" sz="1600" b="1" dirty="0">
              <a:solidFill>
                <a:srgbClr val="C00000"/>
              </a:solidFill>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Category 1 – Routine, one-day field trips (</a:t>
            </a:r>
            <a:r>
              <a:rPr lang="en-US" sz="1400" b="1" dirty="0">
                <a:latin typeface="Arial" panose="020B0604020202020204" pitchFamily="34" charset="0"/>
                <a:cs typeface="Arial" panose="020B0604020202020204" pitchFamily="34" charset="0"/>
              </a:rPr>
              <a:t>14 days in advance</a:t>
            </a:r>
            <a:r>
              <a:rPr lang="en-US" sz="1200" dirty="0">
                <a:latin typeface="Arial" panose="020B0604020202020204" pitchFamily="34" charset="0"/>
                <a:cs typeface="Arial" panose="020B0604020202020204" pitchFamily="34" charset="0"/>
              </a:rPr>
              <a:t>)</a:t>
            </a:r>
          </a:p>
          <a:p>
            <a:r>
              <a:rPr lang="en-US" sz="1200" dirty="0">
                <a:latin typeface="Arial" panose="020B0604020202020204" pitchFamily="34" charset="0"/>
                <a:cs typeface="Arial" panose="020B0604020202020204" pitchFamily="34" charset="0"/>
              </a:rPr>
              <a:t>Category 2 – Extended (over 150 miles) and Overnight field trips (</a:t>
            </a:r>
            <a:r>
              <a:rPr lang="en-US" sz="1400" b="1" dirty="0">
                <a:latin typeface="Arial" panose="020B0604020202020204" pitchFamily="34" charset="0"/>
                <a:cs typeface="Arial" panose="020B0604020202020204" pitchFamily="34" charset="0"/>
              </a:rPr>
              <a:t>45 days in advance</a:t>
            </a:r>
            <a:r>
              <a:rPr lang="en-US" sz="1200" dirty="0">
                <a:latin typeface="Arial" panose="020B0604020202020204" pitchFamily="34" charset="0"/>
                <a:cs typeface="Arial" panose="020B0604020202020204" pitchFamily="34" charset="0"/>
              </a:rPr>
              <a:t>)</a:t>
            </a:r>
          </a:p>
          <a:p>
            <a:r>
              <a:rPr lang="en-US" sz="1200" dirty="0">
                <a:latin typeface="Arial" panose="020B0604020202020204" pitchFamily="34" charset="0"/>
                <a:cs typeface="Arial" panose="020B0604020202020204" pitchFamily="34" charset="0"/>
              </a:rPr>
              <a:t>Category 3 – WIAA athletic field trips (in-season and post-season) (</a:t>
            </a:r>
            <a:r>
              <a:rPr lang="en-US" sz="1400" b="1" dirty="0">
                <a:latin typeface="Arial" panose="020B0604020202020204" pitchFamily="34" charset="0"/>
                <a:cs typeface="Arial" panose="020B0604020202020204" pitchFamily="34" charset="0"/>
              </a:rPr>
              <a:t>7 days in advance</a:t>
            </a:r>
            <a:r>
              <a:rPr lang="en-US" sz="1200" dirty="0">
                <a:latin typeface="Arial" panose="020B0604020202020204" pitchFamily="34" charset="0"/>
                <a:cs typeface="Arial" panose="020B0604020202020204" pitchFamily="34" charset="0"/>
              </a:rPr>
              <a:t>)</a:t>
            </a:r>
          </a:p>
          <a:p>
            <a:pPr algn="ctr"/>
            <a:endParaRPr lang="en-US" sz="1600" b="1"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POs will not be approved nor travel costs paid for until the overnight fieldtrip form is signed by the superintendent, even if it means losing a reservation for a block of airline tickets or hotel rooms.</a:t>
            </a:r>
          </a:p>
          <a:p>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38480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Travel-Hotels</a:t>
            </a:r>
          </a:p>
        </p:txBody>
      </p:sp>
      <p:sp>
        <p:nvSpPr>
          <p:cNvPr id="3" name="Rectangle 2"/>
          <p:cNvSpPr/>
          <p:nvPr/>
        </p:nvSpPr>
        <p:spPr>
          <a:xfrm>
            <a:off x="381000" y="1828800"/>
            <a:ext cx="8229600" cy="4770537"/>
          </a:xfrm>
          <a:prstGeom prst="rect">
            <a:avLst/>
          </a:prstGeom>
        </p:spPr>
        <p:txBody>
          <a:bodyPr wrap="square">
            <a:spAutoFit/>
          </a:bodyPr>
          <a:lstStyle/>
          <a:p>
            <a:endParaRPr lang="en-US" sz="1600" dirty="0">
              <a:latin typeface="Arial" panose="020B0604020202020204" pitchFamily="34" charset="0"/>
              <a:cs typeface="Arial" panose="020B0604020202020204" pitchFamily="34" charset="0"/>
            </a:endParaRPr>
          </a:p>
          <a:p>
            <a:r>
              <a:rPr lang="en-US" sz="1600" b="1" u="sng" dirty="0">
                <a:latin typeface="Arial" panose="020B0604020202020204" pitchFamily="34" charset="0"/>
                <a:cs typeface="Arial" panose="020B0604020202020204" pitchFamily="34" charset="0"/>
              </a:rPr>
              <a:t>Hotel Rooms</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Make a hotel reservation. It’s OK to secure the reservation with your personal credit card or with a school procurement card (p-card). Ask the hotel if they will invoice the district.</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Do not book hotel rooms on travel websites such as Expedia.</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Hotel reservations cannot include non-chaperones’ rooms (e.g. parents’ rooms)</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If hotel issues a group contract/agreement, give contract to your bookkeeper to process. Club Advisors don’t have authority to sign the contract.</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Give purchase requisition form with the hotel information (including reservation number) to your school ASB bookkeeper with a PO. Indicate how the hotel will be paid for such as by invoice or with a district travel p-card.</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If checking out a district travel p-card, complete application and send it to Donna Padilla in the Purchasing Dept. She will set up an appointment for you to attend a 5 min. training, sign an MOU and check out the card. Use the travel p-card to pay for the room in person. Travel p-cards can only be used to pay for hotel rooms, not meals, tickets or transportation.</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Upon checkout, ask the hotel to print out a receipt of all of the rooms. </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Return Travel p-card and receipt to Donna Padilla.</a:t>
            </a:r>
          </a:p>
        </p:txBody>
      </p:sp>
    </p:spTree>
    <p:extLst>
      <p:ext uri="{BB962C8B-B14F-4D97-AF65-F5344CB8AC3E}">
        <p14:creationId xmlns:p14="http://schemas.microsoft.com/office/powerpoint/2010/main" val="42166819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Travel-Airfare</a:t>
            </a:r>
          </a:p>
        </p:txBody>
      </p:sp>
      <p:sp>
        <p:nvSpPr>
          <p:cNvPr id="3" name="Rectangle 2"/>
          <p:cNvSpPr/>
          <p:nvPr/>
        </p:nvSpPr>
        <p:spPr>
          <a:xfrm>
            <a:off x="381000" y="2057401"/>
            <a:ext cx="8229600" cy="3970318"/>
          </a:xfrm>
          <a:prstGeom prst="rect">
            <a:avLst/>
          </a:prstGeom>
        </p:spPr>
        <p:txBody>
          <a:bodyPr wrap="square">
            <a:spAutoFit/>
          </a:bodyPr>
          <a:lstStyle/>
          <a:p>
            <a:pPr lvl="0"/>
            <a:r>
              <a:rPr lang="en-US" b="1" u="sng" dirty="0">
                <a:latin typeface="Arial" panose="020B0604020202020204" pitchFamily="34" charset="0"/>
                <a:cs typeface="Arial" panose="020B0604020202020204" pitchFamily="34" charset="0"/>
              </a:rPr>
              <a:t>Airfare</a:t>
            </a:r>
          </a:p>
          <a:p>
            <a:pPr marL="285750" lvl="0" indent="-285750">
              <a:buFont typeface="Arial" panose="020B0604020202020204" pitchFamily="34" charset="0"/>
              <a:buChar char="•"/>
            </a:pPr>
            <a:r>
              <a:rPr lang="en-US" dirty="0">
                <a:latin typeface="Arial" panose="020B0604020202020204" pitchFamily="34" charset="0"/>
                <a:cs typeface="Arial" panose="020B0604020202020204" pitchFamily="34" charset="0"/>
              </a:rPr>
              <a:t>If you have 10 or more people traveling on the same flight, call any major airline’s Group Desk and book a group of tickets. </a:t>
            </a:r>
            <a:r>
              <a:rPr lang="en-US" b="1" dirty="0">
                <a:latin typeface="Arial" panose="020B0604020202020204" pitchFamily="34" charset="0"/>
                <a:cs typeface="Arial" panose="020B0604020202020204" pitchFamily="34" charset="0"/>
              </a:rPr>
              <a:t>Make sure you put Sue </a:t>
            </a:r>
            <a:r>
              <a:rPr lang="en-US" b="1" dirty="0" err="1">
                <a:latin typeface="Arial" panose="020B0604020202020204" pitchFamily="34" charset="0"/>
                <a:cs typeface="Arial" panose="020B0604020202020204" pitchFamily="34" charset="0"/>
              </a:rPr>
              <a:t>Maybee’s</a:t>
            </a:r>
            <a:r>
              <a:rPr lang="en-US" b="1" dirty="0">
                <a:latin typeface="Arial" panose="020B0604020202020204" pitchFamily="34" charset="0"/>
                <a:cs typeface="Arial" panose="020B0604020202020204" pitchFamily="34" charset="0"/>
              </a:rPr>
              <a:t> name down as an authorized person on the reservation. </a:t>
            </a:r>
            <a:r>
              <a:rPr lang="en-US" dirty="0">
                <a:latin typeface="Arial" panose="020B0604020202020204" pitchFamily="34" charset="0"/>
                <a:cs typeface="Arial" panose="020B0604020202020204" pitchFamily="34" charset="0"/>
              </a:rPr>
              <a:t>Sue will call the airline and pay with her p-card but they won’t let her do so if she’s not an authorized person. Allow sufficient advance notice in case Sue is not in the office on the day a deposit or other payment is due. </a:t>
            </a:r>
            <a:r>
              <a:rPr lang="en-US" b="1" dirty="0">
                <a:latin typeface="Arial" panose="020B0604020202020204" pitchFamily="34" charset="0"/>
                <a:cs typeface="Arial" panose="020B0604020202020204" pitchFamily="34" charset="0"/>
              </a:rPr>
              <a:t>Airline tickets will not be paid for until the superintendent has signed off on the fieldtrip form, even if it means losing the “great deal” on a group set of tickets.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If you have less than 10 travelers, call Corporate Travel Management (CTM) to book your flights. There will be a $28/ticket fee. 800-433-2423. Ask for Mike Haslam.</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Give information to your bookkeeper with a PO.</a:t>
            </a:r>
          </a:p>
        </p:txBody>
      </p:sp>
    </p:spTree>
    <p:extLst>
      <p:ext uri="{BB962C8B-B14F-4D97-AF65-F5344CB8AC3E}">
        <p14:creationId xmlns:p14="http://schemas.microsoft.com/office/powerpoint/2010/main" val="29930585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Travel-Vehicle Rental and Travel Advances</a:t>
            </a:r>
          </a:p>
        </p:txBody>
      </p:sp>
      <p:sp>
        <p:nvSpPr>
          <p:cNvPr id="3" name="Rectangle 2"/>
          <p:cNvSpPr/>
          <p:nvPr/>
        </p:nvSpPr>
        <p:spPr>
          <a:xfrm>
            <a:off x="533400" y="2362200"/>
            <a:ext cx="8077200" cy="2585323"/>
          </a:xfrm>
          <a:prstGeom prst="rect">
            <a:avLst/>
          </a:prstGeom>
        </p:spPr>
        <p:txBody>
          <a:bodyPr wrap="square">
            <a:spAutoFit/>
          </a:bodyPr>
          <a:lstStyle/>
          <a:p>
            <a:pPr lvl="0"/>
            <a:r>
              <a:rPr lang="en-US" b="1" u="sng" dirty="0">
                <a:latin typeface="Arial" panose="020B0604020202020204" pitchFamily="34" charset="0"/>
                <a:cs typeface="Arial" panose="020B0604020202020204" pitchFamily="34" charset="0"/>
              </a:rPr>
              <a:t>Vehicle Rental</a:t>
            </a:r>
          </a:p>
          <a:p>
            <a:pPr lvl="0"/>
            <a:r>
              <a:rPr lang="en-US" dirty="0">
                <a:latin typeface="Arial" panose="020B0604020202020204" pitchFamily="34" charset="0"/>
                <a:cs typeface="Arial" panose="020B0604020202020204" pitchFamily="34" charset="0"/>
              </a:rPr>
              <a:t>Call Enterprise and give them account #GAR45B1. Ask for direct billing. The cost will be charged to the district account.</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Vans must be 10 passengers or less (insurance requirement).</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Give rental information, along with reservation number to your bookkeeper with a PO.</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Upon returning the vehicle, obtain a receipt and give it to your bookkeeper.</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Rectangle 3"/>
          <p:cNvSpPr/>
          <p:nvPr/>
        </p:nvSpPr>
        <p:spPr>
          <a:xfrm>
            <a:off x="533400" y="4498588"/>
            <a:ext cx="8077200" cy="1200329"/>
          </a:xfrm>
          <a:prstGeom prst="rect">
            <a:avLst/>
          </a:prstGeom>
        </p:spPr>
        <p:txBody>
          <a:bodyPr wrap="square">
            <a:spAutoFit/>
          </a:bodyPr>
          <a:lstStyle/>
          <a:p>
            <a:r>
              <a:rPr lang="en-US" b="1" u="sng" dirty="0">
                <a:latin typeface="Arial" panose="020B0604020202020204" pitchFamily="34" charset="0"/>
                <a:cs typeface="Arial" panose="020B0604020202020204" pitchFamily="34" charset="0"/>
              </a:rPr>
              <a:t>Travel Advances </a:t>
            </a:r>
          </a:p>
          <a:p>
            <a:r>
              <a:rPr lang="en-US" dirty="0">
                <a:latin typeface="Arial" panose="020B0604020202020204" pitchFamily="34" charset="0"/>
                <a:cs typeface="Arial" panose="020B0604020202020204" pitchFamily="34" charset="0"/>
              </a:rPr>
              <a:t>Complete the Advance Travel Request form, if applicable. You will receive a check for the amount and be responsible for collecting receipts and reconciling the purchases.</a:t>
            </a:r>
          </a:p>
        </p:txBody>
      </p:sp>
    </p:spTree>
    <p:extLst>
      <p:ext uri="{BB962C8B-B14F-4D97-AF65-F5344CB8AC3E}">
        <p14:creationId xmlns:p14="http://schemas.microsoft.com/office/powerpoint/2010/main" val="31833171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Travel-Reimbursements, Insurance, Other</a:t>
            </a:r>
          </a:p>
        </p:txBody>
      </p:sp>
      <p:sp>
        <p:nvSpPr>
          <p:cNvPr id="3" name="Rectangle 2"/>
          <p:cNvSpPr/>
          <p:nvPr/>
        </p:nvSpPr>
        <p:spPr>
          <a:xfrm>
            <a:off x="457200" y="2209800"/>
            <a:ext cx="8077200" cy="4247317"/>
          </a:xfrm>
          <a:prstGeom prst="rect">
            <a:avLst/>
          </a:prstGeom>
        </p:spPr>
        <p:txBody>
          <a:bodyPr wrap="square">
            <a:spAutoFit/>
          </a:bodyPr>
          <a:lstStyle/>
          <a:p>
            <a:r>
              <a:rPr lang="en-US" sz="1500" b="1" u="sng" dirty="0">
                <a:latin typeface="Arial" panose="020B0604020202020204" pitchFamily="34" charset="0"/>
                <a:cs typeface="Arial" panose="020B0604020202020204" pitchFamily="34" charset="0"/>
              </a:rPr>
              <a:t>Reimbursements</a:t>
            </a:r>
          </a:p>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The reimbursement limit is $350.  Written pre-approval from the Business Office is required if there are extenuating circumstances which require a reimbursement above $350.</a:t>
            </a:r>
          </a:p>
          <a:p>
            <a:r>
              <a:rPr lang="en-US" sz="1500" b="1" u="sng" dirty="0">
                <a:latin typeface="Arial" panose="020B0604020202020204" pitchFamily="34" charset="0"/>
                <a:cs typeface="Arial" panose="020B0604020202020204" pitchFamily="34" charset="0"/>
              </a:rPr>
              <a:t>Student Insurance</a:t>
            </a:r>
          </a:p>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Overnight field trips require the purchase of student insurance. Submit the form and list of students with your PO to your bookkeeper. </a:t>
            </a:r>
          </a:p>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Be sure to budget for the cost of the insurance.</a:t>
            </a:r>
          </a:p>
          <a:p>
            <a:r>
              <a:rPr lang="en-US" sz="1500" b="1" u="sng" dirty="0">
                <a:latin typeface="Arial" panose="020B0604020202020204" pitchFamily="34" charset="0"/>
                <a:cs typeface="Arial" panose="020B0604020202020204" pitchFamily="34" charset="0"/>
              </a:rPr>
              <a:t>Other Info</a:t>
            </a:r>
          </a:p>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Unless a parent or family member is a chaperone, a non-chaperone’s airline ticket, hotel, etc. cannot be paid for by the district, even if they plan on reimbursing the district.  The reservation for a group block of airline tickets or hotel rooms cannot include non-chaperones.  They will have to make their own reservation and pay for their own travel costs.</a:t>
            </a:r>
          </a:p>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Staff and chaperones should not bring spouses, children, family members or friends on the trip unless they’re also chaperones. District fieldtrips are not family vacations.</a:t>
            </a:r>
          </a:p>
          <a:p>
            <a:pPr marL="285750" indent="-285750">
              <a:buFont typeface="Arial" panose="020B0604020202020204" pitchFamily="34" charset="0"/>
              <a:buChar char="•"/>
            </a:pPr>
            <a:r>
              <a:rPr lang="en-US" sz="1500" u="sng" dirty="0">
                <a:latin typeface="Arial" panose="020B0604020202020204" pitchFamily="34" charset="0"/>
                <a:cs typeface="Arial" panose="020B0604020202020204" pitchFamily="34" charset="0"/>
              </a:rPr>
              <a:t>Do not let parents make the group’s travel reservations. They can call and get quotes, but they should not be booking hotels or airline tickets for students and advisors</a:t>
            </a:r>
            <a:r>
              <a:rPr lang="en-US" sz="15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7652458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Ethics Laws and Regulations</a:t>
            </a:r>
          </a:p>
        </p:txBody>
      </p:sp>
      <p:sp>
        <p:nvSpPr>
          <p:cNvPr id="4" name="Rectangle 3"/>
          <p:cNvSpPr/>
          <p:nvPr/>
        </p:nvSpPr>
        <p:spPr>
          <a:xfrm>
            <a:off x="533400" y="2025908"/>
            <a:ext cx="7924800" cy="4832092"/>
          </a:xfrm>
          <a:prstGeom prst="rect">
            <a:avLst/>
          </a:prstGeom>
        </p:spPr>
        <p:txBody>
          <a:bodyPr wrap="square">
            <a:spAutoFit/>
          </a:bodyPr>
          <a:lstStyle/>
          <a:p>
            <a:r>
              <a:rPr lang="en-US" sz="1400" b="1" dirty="0">
                <a:latin typeface="Arial" panose="020B0604020202020204" pitchFamily="34" charset="0"/>
                <a:cs typeface="Arial" panose="020B0604020202020204" pitchFamily="34" charset="0"/>
              </a:rPr>
              <a:t>RCW 42.22.030 </a:t>
            </a:r>
          </a:p>
          <a:p>
            <a:pPr lvl="1"/>
            <a:r>
              <a:rPr lang="en-US" sz="1400" dirty="0">
                <a:latin typeface="Arial" panose="020B0604020202020204" pitchFamily="34" charset="0"/>
                <a:cs typeface="Arial" panose="020B0604020202020204" pitchFamily="34" charset="0"/>
              </a:rPr>
              <a:t>	– direct or indirect interest in contracts</a:t>
            </a:r>
          </a:p>
          <a:p>
            <a:r>
              <a:rPr lang="en-US" sz="1400" b="1" dirty="0">
                <a:latin typeface="Arial" panose="020B0604020202020204" pitchFamily="34" charset="0"/>
                <a:cs typeface="Arial" panose="020B0604020202020204" pitchFamily="34" charset="0"/>
              </a:rPr>
              <a:t>RCW 42.23.070 </a:t>
            </a:r>
          </a:p>
          <a:p>
            <a:r>
              <a:rPr lang="en-US" sz="1400" b="1"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 using your position for personal gain</a:t>
            </a:r>
          </a:p>
          <a:p>
            <a:r>
              <a:rPr lang="en-US" sz="1400" b="1" dirty="0">
                <a:latin typeface="Arial" panose="020B0604020202020204" pitchFamily="34" charset="0"/>
                <a:cs typeface="Arial" panose="020B0604020202020204" pitchFamily="34" charset="0"/>
              </a:rPr>
              <a:t>WAC 180-87-050</a:t>
            </a:r>
          </a:p>
          <a:p>
            <a:r>
              <a:rPr lang="en-US" sz="1400" b="1"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 unprofessional conduct</a:t>
            </a:r>
          </a:p>
          <a:p>
            <a:endParaRPr lang="en-US" sz="1400" dirty="0">
              <a:latin typeface="Arial" panose="020B0604020202020204" pitchFamily="34" charset="0"/>
              <a:cs typeface="Arial" panose="020B0604020202020204" pitchFamily="34" charset="0"/>
            </a:endParaRPr>
          </a:p>
          <a:p>
            <a:r>
              <a:rPr lang="en-US" sz="1400" b="1" dirty="0">
                <a:solidFill>
                  <a:srgbClr val="0070C0"/>
                </a:solidFill>
                <a:latin typeface="Arial" panose="020B0604020202020204" pitchFamily="34" charset="0"/>
                <a:cs typeface="Arial" panose="020B0604020202020204" pitchFamily="34" charset="0"/>
              </a:rPr>
              <a:t>District Regulation #5251:  </a:t>
            </a:r>
          </a:p>
          <a:p>
            <a:endParaRPr lang="en-US" sz="1400" b="1" dirty="0">
              <a:solidFill>
                <a:srgbClr val="0070C0"/>
              </a:solidFill>
              <a:latin typeface="Arial" panose="020B0604020202020204" pitchFamily="34" charset="0"/>
              <a:cs typeface="Arial" panose="020B0604020202020204" pitchFamily="34" charset="0"/>
            </a:endParaRPr>
          </a:p>
          <a:p>
            <a:r>
              <a:rPr lang="en-US" sz="1400" b="1" dirty="0">
                <a:solidFill>
                  <a:srgbClr val="0070C0"/>
                </a:solidFill>
                <a:latin typeface="Arial" panose="020B0604020202020204" pitchFamily="34" charset="0"/>
                <a:cs typeface="Arial" panose="020B0604020202020204" pitchFamily="34" charset="0"/>
              </a:rPr>
              <a:t>Conflict of Interest</a:t>
            </a:r>
          </a:p>
          <a:p>
            <a:endParaRPr lang="en-US" sz="1200" b="1"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DEFINITION: A conflict of interest is any situation in which a District employee, either for himself/ herself or some other person(s), attempts to promote a private or personal interest which results or</a:t>
            </a:r>
            <a:r>
              <a:rPr lang="en-US" sz="1200" b="1" dirty="0">
                <a:latin typeface="Arial" panose="020B0604020202020204" pitchFamily="34" charset="0"/>
                <a:cs typeface="Arial" panose="020B0604020202020204" pitchFamily="34" charset="0"/>
              </a:rPr>
              <a:t> appears </a:t>
            </a:r>
            <a:r>
              <a:rPr lang="en-US" sz="1200" dirty="0">
                <a:latin typeface="Arial" panose="020B0604020202020204" pitchFamily="34" charset="0"/>
                <a:cs typeface="Arial" panose="020B0604020202020204" pitchFamily="34" charset="0"/>
              </a:rPr>
              <a:t>to result in the following:</a:t>
            </a:r>
          </a:p>
          <a:p>
            <a:endParaRPr lang="en-US" sz="1200" dirty="0">
              <a:latin typeface="Arial" panose="020B0604020202020204" pitchFamily="34" charset="0"/>
              <a:cs typeface="Arial" panose="020B0604020202020204" pitchFamily="34" charset="0"/>
            </a:endParaRPr>
          </a:p>
          <a:p>
            <a:pPr lvl="1"/>
            <a:r>
              <a:rPr lang="en-US" sz="1200" dirty="0">
                <a:latin typeface="Arial" panose="020B0604020202020204" pitchFamily="34" charset="0"/>
                <a:cs typeface="Arial" panose="020B0604020202020204" pitchFamily="34" charset="0"/>
              </a:rPr>
              <a:t>1. an interference with the objective exercise of his/her District duties; or</a:t>
            </a:r>
          </a:p>
          <a:p>
            <a:pPr lvl="1"/>
            <a:r>
              <a:rPr lang="en-US" sz="1200" dirty="0">
                <a:latin typeface="Arial" panose="020B0604020202020204" pitchFamily="34" charset="0"/>
                <a:cs typeface="Arial" panose="020B0604020202020204" pitchFamily="34" charset="0"/>
              </a:rPr>
              <a:t>2. a gain or an advantage by virtue of his/her position in the District.</a:t>
            </a:r>
          </a:p>
          <a:p>
            <a:pPr lvl="1"/>
            <a:endParaRPr lang="en-US" sz="1200" dirty="0">
              <a:latin typeface="Arial" panose="020B0604020202020204" pitchFamily="34" charset="0"/>
              <a:cs typeface="Arial" panose="020B0604020202020204" pitchFamily="34" charset="0"/>
            </a:endParaRPr>
          </a:p>
          <a:p>
            <a:pPr lvl="1"/>
            <a:r>
              <a:rPr lang="en-US" sz="1200" dirty="0">
                <a:latin typeface="Arial" panose="020B0604020202020204" pitchFamily="34" charset="0"/>
                <a:cs typeface="Arial" panose="020B0604020202020204" pitchFamily="34" charset="0"/>
              </a:rPr>
              <a:t>Examples:</a:t>
            </a:r>
          </a:p>
          <a:p>
            <a:pPr marL="742950" lvl="1" indent="-285750">
              <a:buFont typeface="Wingdings" panose="05000000000000000000" pitchFamily="2" charset="2"/>
              <a:buChar char="Ø"/>
            </a:pPr>
            <a:r>
              <a:rPr lang="en-US" sz="1200" dirty="0">
                <a:latin typeface="Arial" panose="020B0604020202020204" pitchFamily="34" charset="0"/>
                <a:cs typeface="Arial" panose="020B0604020202020204" pitchFamily="34" charset="0"/>
              </a:rPr>
              <a:t>Advisor or family member owns a T-shirt company.</a:t>
            </a:r>
          </a:p>
          <a:p>
            <a:pPr marL="742950" lvl="1" indent="-285750">
              <a:buFont typeface="Wingdings" panose="05000000000000000000" pitchFamily="2" charset="2"/>
              <a:buChar char="Ø"/>
            </a:pPr>
            <a:r>
              <a:rPr lang="en-US" sz="1200" dirty="0">
                <a:latin typeface="Arial" panose="020B0604020202020204" pitchFamily="34" charset="0"/>
                <a:cs typeface="Arial" panose="020B0604020202020204" pitchFamily="34" charset="0"/>
              </a:rPr>
              <a:t>Advisor runs a for-profit club clinic.</a:t>
            </a:r>
          </a:p>
          <a:p>
            <a:pPr marL="742950" lvl="1" indent="-285750">
              <a:buFont typeface="Wingdings" panose="05000000000000000000" pitchFamily="2" charset="2"/>
              <a:buChar char="Ø"/>
            </a:pPr>
            <a:r>
              <a:rPr lang="en-US" sz="1200" dirty="0">
                <a:latin typeface="Arial" panose="020B0604020202020204" pitchFamily="34" charset="0"/>
                <a:cs typeface="Arial" panose="020B0604020202020204" pitchFamily="34" charset="0"/>
              </a:rPr>
              <a:t>Hiring friends, family, or parent’s services.</a:t>
            </a:r>
          </a:p>
        </p:txBody>
      </p:sp>
      <p:pic>
        <p:nvPicPr>
          <p:cNvPr id="5" name="Picture 2" descr="C:\Users\BanasickA\Pictures\ethics_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80942" y="2514600"/>
            <a:ext cx="2057400" cy="1594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72330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Rectangle 2"/>
          <p:cNvSpPr/>
          <p:nvPr/>
        </p:nvSpPr>
        <p:spPr>
          <a:xfrm>
            <a:off x="457200" y="2133600"/>
            <a:ext cx="8229600" cy="4524315"/>
          </a:xfrm>
          <a:prstGeom prst="rect">
            <a:avLst/>
          </a:prstGeom>
        </p:spPr>
        <p:txBody>
          <a:bodyPr wrap="square">
            <a:spAutoFit/>
          </a:bodyPr>
          <a:lstStyle/>
          <a:p>
            <a:r>
              <a:rPr lang="en-US" sz="1200" b="1" dirty="0">
                <a:latin typeface="Arial" panose="020B0604020202020204" pitchFamily="34" charset="0"/>
                <a:cs typeface="Arial" panose="020B0604020202020204" pitchFamily="34" charset="0"/>
              </a:rPr>
              <a:t>Issaquah School District Regulations &amp; Procedures:</a:t>
            </a:r>
            <a:endParaRPr lang="en-US" sz="1200" b="1" u="sng"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Conflict of Interest –  Reg.# 5251 </a:t>
            </a:r>
          </a:p>
          <a:p>
            <a:pPr lvl="0"/>
            <a:r>
              <a:rPr lang="en-US" sz="1200" dirty="0">
                <a:latin typeface="Arial" panose="020B0604020202020204" pitchFamily="34" charset="0"/>
                <a:cs typeface="Arial" panose="020B0604020202020204" pitchFamily="34" charset="0"/>
              </a:rPr>
              <a:t>Gifts and Memorials – Reg.# 6114 </a:t>
            </a:r>
          </a:p>
          <a:p>
            <a:pPr lvl="0"/>
            <a:r>
              <a:rPr lang="en-US" sz="1200" dirty="0">
                <a:latin typeface="Arial" panose="020B0604020202020204" pitchFamily="34" charset="0"/>
                <a:cs typeface="Arial" panose="020B0604020202020204" pitchFamily="34" charset="0"/>
              </a:rPr>
              <a:t>Field Trips, Excursions, and Outdoor Education – Reg.# 2320 </a:t>
            </a:r>
          </a:p>
          <a:p>
            <a:pPr lvl="0"/>
            <a:r>
              <a:rPr lang="en-US" sz="1200" dirty="0">
                <a:latin typeface="Arial" panose="020B0604020202020204" pitchFamily="34" charset="0"/>
                <a:cs typeface="Arial" panose="020B0604020202020204" pitchFamily="34" charset="0"/>
              </a:rPr>
              <a:t>Nutrition and Wellness – Reg.# 6700 </a:t>
            </a:r>
          </a:p>
          <a:p>
            <a:pPr lvl="0"/>
            <a:r>
              <a:rPr lang="en-US" sz="1200" dirty="0">
                <a:latin typeface="Arial" panose="020B0604020202020204" pitchFamily="34" charset="0"/>
                <a:cs typeface="Arial" panose="020B0604020202020204" pitchFamily="34" charset="0"/>
              </a:rPr>
              <a:t>Purchasing – Bids and Contracts – Reg.# 6220 </a:t>
            </a:r>
          </a:p>
          <a:p>
            <a:pPr lvl="0"/>
            <a:r>
              <a:rPr lang="en-US" sz="1200" dirty="0">
                <a:latin typeface="Arial" panose="020B0604020202020204" pitchFamily="34" charset="0"/>
                <a:cs typeface="Arial" panose="020B0604020202020204" pitchFamily="34" charset="0"/>
              </a:rPr>
              <a:t>Reimbursement for Travel &amp; Work-Related Expenses – Reg.# 6214 </a:t>
            </a:r>
          </a:p>
          <a:p>
            <a:pPr lvl="0"/>
            <a:r>
              <a:rPr lang="en-US" sz="1200" dirty="0">
                <a:latin typeface="Arial" panose="020B0604020202020204" pitchFamily="34" charset="0"/>
                <a:cs typeface="Arial" panose="020B0604020202020204" pitchFamily="34" charset="0"/>
              </a:rPr>
              <a:t>Student Awards and Incentives – Reg.# 6116 </a:t>
            </a:r>
          </a:p>
          <a:p>
            <a:pPr lvl="0"/>
            <a:r>
              <a:rPr lang="en-US" sz="1200" dirty="0">
                <a:latin typeface="Arial" panose="020B0604020202020204" pitchFamily="34" charset="0"/>
                <a:cs typeface="Arial" panose="020B0604020202020204" pitchFamily="34" charset="0"/>
              </a:rPr>
              <a:t>Student Fund Raising Activities – Reg.# 3530 </a:t>
            </a:r>
          </a:p>
          <a:p>
            <a:pPr lvl="0"/>
            <a:r>
              <a:rPr lang="en-US" sz="1200" dirty="0">
                <a:latin typeface="Arial" panose="020B0604020202020204" pitchFamily="34" charset="0"/>
                <a:cs typeface="Arial" panose="020B0604020202020204" pitchFamily="34" charset="0"/>
              </a:rPr>
              <a:t>Student Fund Raising for Charitable Purposes – Reg.# 3540</a:t>
            </a:r>
          </a:p>
          <a:p>
            <a:pPr lvl="0"/>
            <a:r>
              <a:rPr lang="en-US" sz="1200" dirty="0">
                <a:latin typeface="Arial" panose="020B0604020202020204" pitchFamily="34" charset="0"/>
                <a:cs typeface="Arial" panose="020B0604020202020204" pitchFamily="34" charset="0"/>
              </a:rPr>
              <a:t>Volunteers Assisting a Club Advisor – Reg.# 5631P </a:t>
            </a:r>
          </a:p>
          <a:p>
            <a:pPr lvl="0"/>
            <a:endParaRPr lang="en-US" sz="1200" dirty="0">
              <a:latin typeface="Arial" panose="020B0604020202020204" pitchFamily="34" charset="0"/>
              <a:cs typeface="Arial" panose="020B0604020202020204" pitchFamily="34" charset="0"/>
            </a:endParaRPr>
          </a:p>
          <a:p>
            <a:pPr algn="ctr"/>
            <a:r>
              <a:rPr lang="en-US" sz="1200" dirty="0">
                <a:latin typeface="Arial" panose="020B0604020202020204" pitchFamily="34" charset="0"/>
                <a:cs typeface="Arial" panose="020B0604020202020204" pitchFamily="34" charset="0"/>
              </a:rPr>
              <a:t>All of the Issaquah School District Regulations, Procedures &amp; Forms can be found here </a:t>
            </a:r>
            <a:r>
              <a:rPr lang="en-US" sz="1200" b="1" u="sng" dirty="0">
                <a:latin typeface="Arial" panose="020B0604020202020204" pitchFamily="34" charset="0"/>
                <a:cs typeface="Arial" panose="020B0604020202020204" pitchFamily="34" charset="0"/>
                <a:hlinkClick r:id="rId2"/>
              </a:rPr>
              <a:t>http://www.issaquah.wednet.edu/district/regulations</a:t>
            </a:r>
            <a:endParaRPr lang="en-US" sz="1200" b="1"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 </a:t>
            </a:r>
          </a:p>
          <a:p>
            <a:r>
              <a:rPr lang="en-US" sz="1200" b="1" dirty="0">
                <a:latin typeface="Arial" panose="020B0604020202020204" pitchFamily="34" charset="0"/>
                <a:cs typeface="Arial" panose="020B0604020202020204" pitchFamily="34" charset="0"/>
              </a:rPr>
              <a:t>District Contacts</a:t>
            </a:r>
          </a:p>
          <a:p>
            <a:r>
              <a:rPr lang="en-US" sz="1200" dirty="0">
                <a:latin typeface="Arial" panose="020B0604020202020204" pitchFamily="34" charset="0"/>
                <a:cs typeface="Arial" panose="020B0604020202020204" pitchFamily="34" charset="0"/>
              </a:rPr>
              <a:t>Shim, Jenny- District Accountant 425-837-7013</a:t>
            </a:r>
          </a:p>
          <a:p>
            <a:r>
              <a:rPr lang="en-US" sz="1200" dirty="0">
                <a:latin typeface="Arial" panose="020B0604020202020204" pitchFamily="34" charset="0"/>
                <a:cs typeface="Arial" panose="020B0604020202020204" pitchFamily="34" charset="0"/>
              </a:rPr>
              <a:t>Justice, Jeri- Reimbursements 425-837-7015</a:t>
            </a:r>
          </a:p>
          <a:p>
            <a:r>
              <a:rPr lang="en-US" sz="1200" dirty="0">
                <a:latin typeface="Arial" panose="020B0604020202020204" pitchFamily="34" charset="0"/>
                <a:cs typeface="Arial" panose="020B0604020202020204" pitchFamily="34" charset="0"/>
              </a:rPr>
              <a:t>Banasick, Moriah- Controller 425-837-7139</a:t>
            </a:r>
          </a:p>
          <a:p>
            <a:r>
              <a:rPr lang="en-US" sz="1200" dirty="0">
                <a:latin typeface="Arial" panose="020B0604020202020204" pitchFamily="34" charset="0"/>
                <a:cs typeface="Arial" panose="020B0604020202020204" pitchFamily="34" charset="0"/>
              </a:rPr>
              <a:t>Padilla, Donna Secretary to Director of </a:t>
            </a:r>
            <a:r>
              <a:rPr lang="en-US" sz="1200" dirty="0" err="1">
                <a:latin typeface="Arial" panose="020B0604020202020204" pitchFamily="34" charset="0"/>
                <a:cs typeface="Arial" panose="020B0604020202020204" pitchFamily="34" charset="0"/>
              </a:rPr>
              <a:t>Purch</a:t>
            </a:r>
            <a:r>
              <a:rPr lang="en-US" sz="1200" dirty="0">
                <a:latin typeface="Arial" panose="020B0604020202020204" pitchFamily="34" charset="0"/>
                <a:cs typeface="Arial" panose="020B0604020202020204" pitchFamily="34" charset="0"/>
              </a:rPr>
              <a:t>. 425-837-7071</a:t>
            </a:r>
          </a:p>
          <a:p>
            <a:r>
              <a:rPr lang="en-US" sz="1200" dirty="0">
                <a:latin typeface="Arial" panose="020B0604020202020204" pitchFamily="34" charset="0"/>
                <a:cs typeface="Arial" panose="020B0604020202020204" pitchFamily="34" charset="0"/>
              </a:rPr>
              <a:t>Maybee, Sue- Director of Purchasing 425-837-7070</a:t>
            </a:r>
          </a:p>
          <a:p>
            <a:endParaRPr lang="en-US" sz="120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WASBO Resources</a:t>
            </a:r>
          </a:p>
          <a:p>
            <a:r>
              <a:rPr lang="en-US" sz="1200" dirty="0">
                <a:latin typeface="Arial" panose="020B0604020202020204" pitchFamily="34" charset="0"/>
                <a:cs typeface="Arial" panose="020B0604020202020204" pitchFamily="34" charset="0"/>
              </a:rPr>
              <a:t>WASBO-ASB Manual</a:t>
            </a:r>
          </a:p>
        </p:txBody>
      </p:sp>
    </p:spTree>
    <p:extLst>
      <p:ext uri="{BB962C8B-B14F-4D97-AF65-F5344CB8AC3E}">
        <p14:creationId xmlns:p14="http://schemas.microsoft.com/office/powerpoint/2010/main" val="3307360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COVID Updates - MASKS</a:t>
            </a:r>
          </a:p>
        </p:txBody>
      </p:sp>
      <p:pic>
        <p:nvPicPr>
          <p:cNvPr id="2050" name="Picture 2" descr="https://usc-powerpoint.officeapps.live.com/pods/GetClipboardImage.ashx?Id=0f7a6668-8c5a-4585-9800-e2d0e8ff3a1a&amp;DC=PUS7&amp;pkey=3545b1df-16b1-4e46-9a5f-b05c853b21af&amp;wdwaccluster=PUS7"/>
          <p:cNvPicPr>
            <a:picLocks noChangeAspect="1" noChangeArrowheads="1"/>
          </p:cNvPicPr>
          <p:nvPr/>
        </p:nvPicPr>
        <p:blipFill rotWithShape="1">
          <a:blip r:embed="rId2">
            <a:extLst>
              <a:ext uri="{28A0092B-C50C-407E-A947-70E740481C1C}">
                <a14:useLocalDpi xmlns:a14="http://schemas.microsoft.com/office/drawing/2010/main" val="0"/>
              </a:ext>
            </a:extLst>
          </a:blip>
          <a:srcRect t="26389"/>
          <a:stretch/>
        </p:blipFill>
        <p:spPr bwMode="auto">
          <a:xfrm>
            <a:off x="0" y="2438400"/>
            <a:ext cx="9144000"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9434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COVID</a:t>
            </a:r>
          </a:p>
        </p:txBody>
      </p:sp>
      <p:pic>
        <p:nvPicPr>
          <p:cNvPr id="3074" name="Picture 2" descr="https://usc-powerpoint.officeapps.live.com/pods/GetClipboardImage.ashx?Id=d83f86df-94fb-41db-b478-19884c4ace62&amp;DC=PUS7&amp;pkey=f7456eaf-fac1-4144-bbbd-eab82a0b6068&amp;wdwaccluster=PUS7"/>
          <p:cNvPicPr>
            <a:picLocks noChangeAspect="1" noChangeArrowheads="1"/>
          </p:cNvPicPr>
          <p:nvPr/>
        </p:nvPicPr>
        <p:blipFill rotWithShape="1">
          <a:blip r:embed="rId2">
            <a:extLst>
              <a:ext uri="{28A0092B-C50C-407E-A947-70E740481C1C}">
                <a14:useLocalDpi xmlns:a14="http://schemas.microsoft.com/office/drawing/2010/main" val="0"/>
              </a:ext>
            </a:extLst>
          </a:blip>
          <a:srcRect t="26390" b="23610"/>
          <a:stretch/>
        </p:blipFill>
        <p:spPr bwMode="auto">
          <a:xfrm>
            <a:off x="76200" y="2362200"/>
            <a:ext cx="88392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81788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COVID – Serving Food</a:t>
            </a:r>
          </a:p>
        </p:txBody>
      </p:sp>
      <p:pic>
        <p:nvPicPr>
          <p:cNvPr id="4098" name="Picture 2" descr="https://usc-powerpoint.officeapps.live.com/pods/GetClipboardImage.ashx?Id=32a0afd6-7eb4-445a-9c94-d2f9ae9fd60f&amp;DC=PUS7&amp;pkey=eddb47ed-840a-47d4-9c73-3d68b51790ca&amp;wdwaccluster=PUS7"/>
          <p:cNvPicPr>
            <a:picLocks noChangeAspect="1" noChangeArrowheads="1"/>
          </p:cNvPicPr>
          <p:nvPr/>
        </p:nvPicPr>
        <p:blipFill rotWithShape="1">
          <a:blip r:embed="rId2">
            <a:extLst>
              <a:ext uri="{28A0092B-C50C-407E-A947-70E740481C1C}">
                <a14:useLocalDpi xmlns:a14="http://schemas.microsoft.com/office/drawing/2010/main" val="0"/>
              </a:ext>
            </a:extLst>
          </a:blip>
          <a:srcRect t="26794" b="7929"/>
          <a:stretch/>
        </p:blipFill>
        <p:spPr bwMode="auto">
          <a:xfrm>
            <a:off x="0" y="2133600"/>
            <a:ext cx="8991600" cy="35814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81000" y="5833513"/>
            <a:ext cx="4114800" cy="369332"/>
          </a:xfrm>
          <a:prstGeom prst="rect">
            <a:avLst/>
          </a:prstGeom>
          <a:noFill/>
        </p:spPr>
        <p:txBody>
          <a:bodyPr wrap="square" rtlCol="0">
            <a:spAutoFit/>
          </a:bodyPr>
          <a:lstStyle/>
          <a:p>
            <a:pPr marL="285750" indent="-285750">
              <a:buFont typeface="Arial" panose="020B0604020202020204" pitchFamily="34" charset="0"/>
              <a:buChar char="•"/>
            </a:pPr>
            <a:r>
              <a:rPr lang="en-US" dirty="0"/>
              <a:t>No snacks indoors</a:t>
            </a:r>
          </a:p>
        </p:txBody>
      </p:sp>
    </p:spTree>
    <p:extLst>
      <p:ext uri="{BB962C8B-B14F-4D97-AF65-F5344CB8AC3E}">
        <p14:creationId xmlns:p14="http://schemas.microsoft.com/office/powerpoint/2010/main" val="1200104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447800"/>
          </a:xfrm>
        </p:spPr>
        <p:txBody>
          <a:bodyPr/>
          <a:lstStyle/>
          <a:p>
            <a:r>
              <a:rPr lang="en-US" dirty="0"/>
              <a:t>Interest Groups vs. Clubs</a:t>
            </a:r>
            <a:br>
              <a:rPr lang="en-US" dirty="0"/>
            </a:br>
            <a:r>
              <a:rPr lang="en-US" sz="1200" dirty="0"/>
              <a:t> </a:t>
            </a:r>
            <a:br>
              <a:rPr lang="en-US" dirty="0"/>
            </a:br>
            <a:r>
              <a:rPr lang="en-US" dirty="0"/>
              <a:t>“What’s what”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98198020"/>
              </p:ext>
            </p:extLst>
          </p:nvPr>
        </p:nvGraphicFramePr>
        <p:xfrm>
          <a:off x="152400" y="2209800"/>
          <a:ext cx="8839200" cy="4419600"/>
        </p:xfrm>
        <a:graphic>
          <a:graphicData uri="http://schemas.openxmlformats.org/drawingml/2006/table">
            <a:tbl>
              <a:tblPr firstRow="1" bandRow="1">
                <a:tableStyleId>{5C22544A-7EE6-4342-B048-85BDC9FD1C3A}</a:tableStyleId>
              </a:tblPr>
              <a:tblGrid>
                <a:gridCol w="4419600">
                  <a:extLst>
                    <a:ext uri="{9D8B030D-6E8A-4147-A177-3AD203B41FA5}">
                      <a16:colId xmlns:a16="http://schemas.microsoft.com/office/drawing/2014/main" val="20000"/>
                    </a:ext>
                  </a:extLst>
                </a:gridCol>
                <a:gridCol w="4419600">
                  <a:extLst>
                    <a:ext uri="{9D8B030D-6E8A-4147-A177-3AD203B41FA5}">
                      <a16:colId xmlns:a16="http://schemas.microsoft.com/office/drawing/2014/main" val="20001"/>
                    </a:ext>
                  </a:extLst>
                </a:gridCol>
              </a:tblGrid>
              <a:tr h="192978">
                <a:tc>
                  <a:txBody>
                    <a:bodyPr/>
                    <a:lstStyle/>
                    <a:p>
                      <a:r>
                        <a:rPr lang="en-US" dirty="0"/>
                        <a:t>Interest</a:t>
                      </a:r>
                      <a:r>
                        <a:rPr lang="en-US" baseline="0" dirty="0"/>
                        <a:t> Group</a:t>
                      </a:r>
                      <a:endParaRPr lang="en-US" dirty="0"/>
                    </a:p>
                  </a:txBody>
                  <a:tcPr/>
                </a:tc>
                <a:tc>
                  <a:txBody>
                    <a:bodyPr/>
                    <a:lstStyle/>
                    <a:p>
                      <a:r>
                        <a:rPr lang="en-US" dirty="0"/>
                        <a:t>Club</a:t>
                      </a:r>
                    </a:p>
                  </a:txBody>
                  <a:tcPr/>
                </a:tc>
                <a:extLst>
                  <a:ext uri="{0D108BD9-81ED-4DB2-BD59-A6C34878D82A}">
                    <a16:rowId xmlns:a16="http://schemas.microsoft.com/office/drawing/2014/main" val="10000"/>
                  </a:ext>
                </a:extLst>
              </a:tr>
              <a:tr h="2855022">
                <a:tc>
                  <a:txBody>
                    <a:bodyPr/>
                    <a:lstStyle/>
                    <a:p>
                      <a:pPr marL="342900" marR="0" lvl="0" indent="-342900">
                        <a:spcBef>
                          <a:spcPts val="0"/>
                        </a:spcBef>
                        <a:spcAft>
                          <a:spcPts val="0"/>
                        </a:spcAft>
                        <a:buFont typeface="Symbol" panose="05050102010706020507" pitchFamily="18" charset="2"/>
                        <a:buChar char=""/>
                      </a:pPr>
                      <a:r>
                        <a:rPr lang="en-US" sz="2000" dirty="0">
                          <a:effectLst/>
                          <a:latin typeface="Constantia" panose="02030602050306030303" pitchFamily="18" charset="0"/>
                          <a:ea typeface="Batang" panose="02030600000101010101" pitchFamily="18" charset="-127"/>
                          <a:cs typeface="Times New Roman" panose="02020603050405020304" pitchFamily="18" charset="0"/>
                        </a:rPr>
                        <a:t>Must take regular attendance and submit attendance records to Activities Coordinator at the end of the school year</a:t>
                      </a:r>
                      <a:r>
                        <a:rPr lang="en-US" sz="2000" dirty="0">
                          <a:effectLst/>
                          <a:latin typeface="Calibri" panose="020F0502020204030204" pitchFamily="34" charset="0"/>
                          <a:ea typeface="Batang" panose="02030600000101010101" pitchFamily="18" charset="-127"/>
                          <a:cs typeface="Times New Roman" panose="02020603050405020304" pitchFamily="18" charset="0"/>
                        </a:rPr>
                        <a:t>.</a:t>
                      </a:r>
                      <a:r>
                        <a:rPr lang="en-US" sz="2000" baseline="0" dirty="0">
                          <a:effectLst/>
                          <a:latin typeface="Calibri" panose="020F0502020204030204" pitchFamily="34" charset="0"/>
                          <a:ea typeface="Batang" panose="02030600000101010101" pitchFamily="18" charset="-127"/>
                          <a:cs typeface="Times New Roman" panose="02020603050405020304" pitchFamily="18" charset="0"/>
                        </a:rPr>
                        <a:t>  </a:t>
                      </a:r>
                      <a:r>
                        <a:rPr lang="en-US" sz="2000" dirty="0">
                          <a:effectLst/>
                          <a:latin typeface="Constantia" panose="02030602050306030303" pitchFamily="18" charset="0"/>
                          <a:ea typeface="Batang" panose="02030600000101010101" pitchFamily="18" charset="-127"/>
                          <a:cs typeface="Times New Roman" panose="02020603050405020304" pitchFamily="18" charset="0"/>
                        </a:rPr>
                        <a:t>No meeting minutes</a:t>
                      </a:r>
                      <a:r>
                        <a:rPr lang="en-US" sz="2000" baseline="0" dirty="0">
                          <a:effectLst/>
                          <a:latin typeface="Constantia" panose="02030602050306030303" pitchFamily="18" charset="0"/>
                          <a:ea typeface="Batang" panose="02030600000101010101" pitchFamily="18" charset="-127"/>
                          <a:cs typeface="Times New Roman" panose="02020603050405020304" pitchFamily="18" charset="0"/>
                        </a:rPr>
                        <a:t> required</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000" dirty="0">
                          <a:effectLst/>
                          <a:latin typeface="Constantia" panose="02030602050306030303" pitchFamily="18" charset="0"/>
                          <a:ea typeface="Batang" panose="02030600000101010101" pitchFamily="18" charset="-127"/>
                          <a:cs typeface="Times New Roman" panose="02020603050405020304" pitchFamily="18" charset="0"/>
                        </a:rPr>
                        <a:t>No fundraising, purchases, or any financials</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000" dirty="0">
                          <a:effectLst/>
                          <a:latin typeface="Constantia" panose="02030602050306030303" pitchFamily="18" charset="0"/>
                          <a:ea typeface="Batang" panose="02030600000101010101" pitchFamily="18" charset="-127"/>
                          <a:cs typeface="Times New Roman" panose="02020603050405020304" pitchFamily="18" charset="0"/>
                        </a:rPr>
                        <a:t>Meet a minimum of once a month</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a:tc>
                <a:tc>
                  <a:txBody>
                    <a:bodyPr/>
                    <a:lstStyle/>
                    <a:p>
                      <a:pPr marL="342900" marR="0" lvl="0" indent="-34290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2000" dirty="0">
                          <a:effectLst/>
                          <a:latin typeface="Constantia" panose="02030602050306030303" pitchFamily="18" charset="0"/>
                          <a:ea typeface="Batang" panose="02030600000101010101" pitchFamily="18" charset="-127"/>
                          <a:cs typeface="Times New Roman" panose="02020603050405020304" pitchFamily="18" charset="0"/>
                        </a:rPr>
                        <a:t>Attendance and financial meeting minutes MUST be uploaded to google folder within 72 hours of a meeting</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2000" dirty="0">
                          <a:effectLst/>
                          <a:latin typeface="Constantia" panose="02030602050306030303" pitchFamily="18" charset="0"/>
                          <a:ea typeface="Batang" panose="02030600000101010101" pitchFamily="18" charset="-127"/>
                          <a:cs typeface="Times New Roman" panose="02020603050405020304" pitchFamily="18" charset="0"/>
                        </a:rPr>
                        <a:t>Can makes purchases, fundraise, or receive</a:t>
                      </a:r>
                      <a:r>
                        <a:rPr lang="en-US" sz="2000" baseline="0" dirty="0">
                          <a:effectLst/>
                          <a:latin typeface="Constantia" panose="02030602050306030303" pitchFamily="18" charset="0"/>
                          <a:ea typeface="Batang" panose="02030600000101010101" pitchFamily="18" charset="-127"/>
                          <a:cs typeface="Times New Roman" panose="02020603050405020304" pitchFamily="18" charset="0"/>
                        </a:rPr>
                        <a:t> </a:t>
                      </a:r>
                      <a:r>
                        <a:rPr lang="en-US" sz="2000" dirty="0">
                          <a:effectLst/>
                          <a:latin typeface="Constantia" panose="02030602050306030303" pitchFamily="18" charset="0"/>
                          <a:ea typeface="Batang" panose="02030600000101010101" pitchFamily="18" charset="-127"/>
                          <a:cs typeface="Times New Roman" panose="02020603050405020304" pitchFamily="18" charset="0"/>
                        </a:rPr>
                        <a:t>donations</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000" dirty="0">
                          <a:effectLst/>
                          <a:latin typeface="Constantia" panose="02030602050306030303" pitchFamily="18" charset="0"/>
                          <a:ea typeface="Batang" panose="02030600000101010101" pitchFamily="18" charset="-127"/>
                          <a:cs typeface="Times New Roman" panose="02020603050405020304" pitchFamily="18" charset="0"/>
                        </a:rPr>
                        <a:t>Have a minimum of bi-weekly meetings</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000" dirty="0">
                          <a:effectLst/>
                          <a:latin typeface="Constantia" panose="02030602050306030303" pitchFamily="18" charset="0"/>
                          <a:ea typeface="Batang" panose="02030600000101010101" pitchFamily="18" charset="-127"/>
                          <a:cs typeface="Times New Roman" panose="02020603050405020304" pitchFamily="18" charset="0"/>
                        </a:rPr>
                        <a:t>A current constitution must be approved and on file with ASB and the Activities Coordinator by October 4</a:t>
                      </a:r>
                      <a:r>
                        <a:rPr lang="en-US" sz="2000" baseline="30000" dirty="0">
                          <a:effectLst/>
                          <a:latin typeface="Constantia" panose="02030602050306030303" pitchFamily="18" charset="0"/>
                          <a:ea typeface="Batang" panose="02030600000101010101" pitchFamily="18" charset="-127"/>
                          <a:cs typeface="Times New Roman" panose="02020603050405020304" pitchFamily="18" charset="0"/>
                        </a:rPr>
                        <a:t>th</a:t>
                      </a:r>
                      <a:r>
                        <a:rPr lang="en-US" sz="2000" dirty="0">
                          <a:effectLst/>
                          <a:latin typeface="Constantia" panose="02030602050306030303" pitchFamily="18" charset="0"/>
                          <a:ea typeface="Batang" panose="02030600000101010101" pitchFamily="18" charset="-127"/>
                          <a:cs typeface="Times New Roman" panose="02020603050405020304" pitchFamily="18" charset="0"/>
                        </a:rPr>
                        <a:t> or within 1 month of Senate approval</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294438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UPCOMING</a:t>
            </a:r>
          </a:p>
        </p:txBody>
      </p:sp>
      <p:sp>
        <p:nvSpPr>
          <p:cNvPr id="3" name="TextBox 2"/>
          <p:cNvSpPr txBox="1"/>
          <p:nvPr/>
        </p:nvSpPr>
        <p:spPr>
          <a:xfrm>
            <a:off x="866440" y="2514600"/>
            <a:ext cx="7467600" cy="1338828"/>
          </a:xfrm>
          <a:prstGeom prst="rect">
            <a:avLst/>
          </a:prstGeom>
          <a:noFill/>
        </p:spPr>
        <p:txBody>
          <a:bodyPr wrap="square" rtlCol="0">
            <a:spAutoFit/>
          </a:bodyPr>
          <a:lstStyle/>
          <a:p>
            <a:pPr marL="285750" indent="-285750">
              <a:lnSpc>
                <a:spcPct val="150000"/>
              </a:lnSpc>
              <a:buFont typeface="Wingdings" panose="05000000000000000000" pitchFamily="2" charset="2"/>
              <a:buChar char="§"/>
            </a:pPr>
            <a:r>
              <a:rPr lang="en-US" dirty="0"/>
              <a:t>Re-Application (or new application) forms Due 9/29 </a:t>
            </a:r>
          </a:p>
          <a:p>
            <a:pPr marL="285750" indent="-285750">
              <a:lnSpc>
                <a:spcPct val="150000"/>
              </a:lnSpc>
              <a:buFont typeface="Wingdings" panose="05000000000000000000" pitchFamily="2" charset="2"/>
              <a:buChar char="§"/>
            </a:pPr>
            <a:r>
              <a:rPr lang="en-US" dirty="0"/>
              <a:t>Club President Training – Week of 9/20</a:t>
            </a:r>
          </a:p>
          <a:p>
            <a:pPr marL="285750" indent="-285750">
              <a:lnSpc>
                <a:spcPct val="150000"/>
              </a:lnSpc>
              <a:buFont typeface="Wingdings" panose="05000000000000000000" pitchFamily="2" charset="2"/>
              <a:buChar char="§"/>
            </a:pPr>
            <a:r>
              <a:rPr lang="en-US" dirty="0"/>
              <a:t>Senate Meeting 9/29</a:t>
            </a:r>
          </a:p>
        </p:txBody>
      </p:sp>
    </p:spTree>
    <p:extLst>
      <p:ext uri="{BB962C8B-B14F-4D97-AF65-F5344CB8AC3E}">
        <p14:creationId xmlns:p14="http://schemas.microsoft.com/office/powerpoint/2010/main" val="1891775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Advisor Responsibilities</a:t>
            </a:r>
          </a:p>
        </p:txBody>
      </p:sp>
      <p:sp>
        <p:nvSpPr>
          <p:cNvPr id="3" name="Content Placeholder 2"/>
          <p:cNvSpPr>
            <a:spLocks noGrp="1"/>
          </p:cNvSpPr>
          <p:nvPr>
            <p:ph idx="1"/>
          </p:nvPr>
        </p:nvSpPr>
        <p:spPr>
          <a:xfrm>
            <a:off x="533400" y="2209800"/>
            <a:ext cx="8077200" cy="4267200"/>
          </a:xfrm>
        </p:spPr>
        <p:txBody>
          <a:bodyPr>
            <a:noAutofit/>
          </a:bodyPr>
          <a:lstStyle/>
          <a:p>
            <a:r>
              <a:rPr lang="en-US" dirty="0"/>
              <a:t>Key Points</a:t>
            </a:r>
          </a:p>
          <a:p>
            <a:pPr lvl="1"/>
            <a:r>
              <a:rPr lang="en-US" sz="1800" dirty="0"/>
              <a:t>Follow all ASB, school, district, state policies</a:t>
            </a:r>
          </a:p>
          <a:p>
            <a:pPr lvl="1"/>
            <a:r>
              <a:rPr lang="en-US" sz="1800" dirty="0"/>
              <a:t>Supervise students at all times</a:t>
            </a:r>
          </a:p>
          <a:p>
            <a:pPr lvl="1"/>
            <a:r>
              <a:rPr lang="en-US" sz="1800" dirty="0"/>
              <a:t>Monitor all paperwork, scheduling, and events</a:t>
            </a:r>
          </a:p>
          <a:p>
            <a:pPr lvl="1"/>
            <a:r>
              <a:rPr lang="en-US" sz="1800" b="1" dirty="0">
                <a:solidFill>
                  <a:srgbClr val="7030A0"/>
                </a:solidFill>
              </a:rPr>
              <a:t>If students can “letter” in your club per the constitution, keep track of who has met requirements for lettering</a:t>
            </a:r>
          </a:p>
          <a:p>
            <a:pPr lvl="2"/>
            <a:r>
              <a:rPr lang="en-US" sz="1400" b="1" dirty="0">
                <a:solidFill>
                  <a:srgbClr val="7030A0"/>
                </a:solidFill>
              </a:rPr>
              <a:t>These names will be due around April</a:t>
            </a:r>
          </a:p>
          <a:p>
            <a:pPr lvl="1"/>
            <a:r>
              <a:rPr lang="en-US" sz="1800" dirty="0"/>
              <a:t>Keep a record of any “inventory” your club acquires</a:t>
            </a:r>
          </a:p>
          <a:p>
            <a:pPr lvl="1"/>
            <a:r>
              <a:rPr lang="en-US" sz="1800" dirty="0"/>
              <a:t>Arrange and coordinate elections for next year</a:t>
            </a:r>
          </a:p>
          <a:p>
            <a:pPr lvl="1"/>
            <a:r>
              <a:rPr lang="en-US" sz="1800" dirty="0"/>
              <a:t>Turn in “Summary of Club Activities” at the end of school year</a:t>
            </a:r>
          </a:p>
          <a:p>
            <a:pPr lvl="1"/>
            <a:r>
              <a:rPr lang="en-US" sz="1800" dirty="0"/>
              <a:t>Keep track of Club Hour Compensation and submit to Activity Coordinator</a:t>
            </a:r>
          </a:p>
        </p:txBody>
      </p:sp>
    </p:spTree>
    <p:extLst>
      <p:ext uri="{BB962C8B-B14F-4D97-AF65-F5344CB8AC3E}">
        <p14:creationId xmlns:p14="http://schemas.microsoft.com/office/powerpoint/2010/main" val="977745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Supervision</a:t>
            </a:r>
          </a:p>
        </p:txBody>
      </p:sp>
      <p:sp>
        <p:nvSpPr>
          <p:cNvPr id="3" name="Content Placeholder 2"/>
          <p:cNvSpPr>
            <a:spLocks noGrp="1"/>
          </p:cNvSpPr>
          <p:nvPr>
            <p:ph idx="1"/>
          </p:nvPr>
        </p:nvSpPr>
        <p:spPr>
          <a:xfrm>
            <a:off x="533400" y="2362200"/>
            <a:ext cx="8153400" cy="4267200"/>
          </a:xfrm>
        </p:spPr>
        <p:txBody>
          <a:bodyPr>
            <a:normAutofit/>
          </a:bodyPr>
          <a:lstStyle/>
          <a:p>
            <a:r>
              <a:rPr lang="en-US" sz="2400" dirty="0"/>
              <a:t>Students need to be </a:t>
            </a:r>
            <a:r>
              <a:rPr lang="en-US" sz="2400" b="1" dirty="0">
                <a:solidFill>
                  <a:srgbClr val="7030A0"/>
                </a:solidFill>
              </a:rPr>
              <a:t>supervised at all times </a:t>
            </a:r>
            <a:r>
              <a:rPr lang="en-US" sz="2400" dirty="0"/>
              <a:t>during any school activity or function</a:t>
            </a:r>
          </a:p>
          <a:p>
            <a:pPr lvl="1"/>
            <a:r>
              <a:rPr lang="en-US" sz="2000" dirty="0"/>
              <a:t>This includes when students are making posters in the ASB room</a:t>
            </a:r>
          </a:p>
          <a:p>
            <a:r>
              <a:rPr lang="en-US" sz="2400" dirty="0"/>
              <a:t>If the club advisor is unable to attend they must arrange for another ISD staff member to be present at the event</a:t>
            </a:r>
          </a:p>
          <a:p>
            <a:pPr lvl="1"/>
            <a:r>
              <a:rPr lang="en-US" sz="2200" dirty="0"/>
              <a:t>This includes regular meetings</a:t>
            </a:r>
          </a:p>
        </p:txBody>
      </p:sp>
    </p:spTree>
    <p:extLst>
      <p:ext uri="{BB962C8B-B14F-4D97-AF65-F5344CB8AC3E}">
        <p14:creationId xmlns:p14="http://schemas.microsoft.com/office/powerpoint/2010/main" val="1110652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Publicity</a:t>
            </a:r>
          </a:p>
        </p:txBody>
      </p:sp>
      <p:sp>
        <p:nvSpPr>
          <p:cNvPr id="3" name="Content Placeholder 2"/>
          <p:cNvSpPr>
            <a:spLocks noGrp="1"/>
          </p:cNvSpPr>
          <p:nvPr>
            <p:ph idx="1"/>
          </p:nvPr>
        </p:nvSpPr>
        <p:spPr>
          <a:xfrm>
            <a:off x="457200" y="2133600"/>
            <a:ext cx="8153400" cy="4572000"/>
          </a:xfrm>
        </p:spPr>
        <p:txBody>
          <a:bodyPr>
            <a:noAutofit/>
          </a:bodyPr>
          <a:lstStyle/>
          <a:p>
            <a:r>
              <a:rPr lang="en-US" sz="1350" dirty="0"/>
              <a:t>iVision- email </a:t>
            </a:r>
            <a:r>
              <a:rPr lang="en-US" sz="1350" dirty="0">
                <a:hlinkClick r:id="rId2"/>
              </a:rPr>
              <a:t>issyivision@outlook.com</a:t>
            </a:r>
            <a:endParaRPr lang="en-US" sz="1350" dirty="0"/>
          </a:p>
          <a:p>
            <a:pPr lvl="1"/>
            <a:r>
              <a:rPr lang="en-US" sz="1350" dirty="0"/>
              <a:t>Subject line: Dates you want announcement read….what the subject of your announcement is</a:t>
            </a:r>
          </a:p>
          <a:p>
            <a:pPr lvl="1"/>
            <a:r>
              <a:rPr lang="en-US" sz="1350" dirty="0"/>
              <a:t>Ex: 10/14/21 - 10/15/21…Auditions for Musical</a:t>
            </a:r>
          </a:p>
          <a:p>
            <a:r>
              <a:rPr lang="en-US" sz="1350" dirty="0"/>
              <a:t>Posters</a:t>
            </a:r>
          </a:p>
          <a:p>
            <a:pPr lvl="1"/>
            <a:r>
              <a:rPr lang="en-US" sz="1350" dirty="0"/>
              <a:t>Supplies available in closet outside ASB Room</a:t>
            </a:r>
          </a:p>
          <a:p>
            <a:pPr lvl="2"/>
            <a:r>
              <a:rPr lang="en-US" sz="1350" b="1" dirty="0"/>
              <a:t>NO </a:t>
            </a:r>
            <a:r>
              <a:rPr lang="en-US" sz="1350" dirty="0"/>
              <a:t>glitter</a:t>
            </a:r>
          </a:p>
          <a:p>
            <a:pPr lvl="2"/>
            <a:r>
              <a:rPr lang="en-US" sz="1350" dirty="0"/>
              <a:t>Clean up and push posters to side afterwards</a:t>
            </a:r>
          </a:p>
          <a:p>
            <a:pPr lvl="1"/>
            <a:r>
              <a:rPr lang="en-US" sz="1350" b="1" u="sng" dirty="0"/>
              <a:t>Students must be supervised</a:t>
            </a:r>
          </a:p>
          <a:p>
            <a:pPr lvl="2"/>
            <a:r>
              <a:rPr lang="en-US" sz="1150" dirty="0"/>
              <a:t>Do not use tape on painted wall surfaces, wood surfaces or windows</a:t>
            </a:r>
          </a:p>
          <a:p>
            <a:pPr lvl="2"/>
            <a:r>
              <a:rPr lang="en-US" sz="1150" dirty="0"/>
              <a:t>Only use blue painter’s tape and put tape behind paper not on edges</a:t>
            </a:r>
          </a:p>
          <a:p>
            <a:pPr lvl="2"/>
            <a:r>
              <a:rPr lang="en-US" sz="1150" dirty="0"/>
              <a:t>Don’t place near fire censors (the main ones are in the commons)</a:t>
            </a:r>
          </a:p>
          <a:p>
            <a:pPr lvl="2"/>
            <a:r>
              <a:rPr lang="en-US" sz="1150" dirty="0"/>
              <a:t>Activity Coordinator Approval is needed (stamp) </a:t>
            </a:r>
          </a:p>
          <a:p>
            <a:pPr lvl="2"/>
            <a:r>
              <a:rPr lang="en-US" sz="1150" dirty="0"/>
              <a:t>Posters must be removed after 2 weeks</a:t>
            </a:r>
          </a:p>
        </p:txBody>
      </p:sp>
    </p:spTree>
    <p:extLst>
      <p:ext uri="{BB962C8B-B14F-4D97-AF65-F5344CB8AC3E}">
        <p14:creationId xmlns:p14="http://schemas.microsoft.com/office/powerpoint/2010/main" val="3999112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Club Information</a:t>
            </a:r>
          </a:p>
        </p:txBody>
      </p:sp>
      <p:sp>
        <p:nvSpPr>
          <p:cNvPr id="3" name="Content Placeholder 2"/>
          <p:cNvSpPr>
            <a:spLocks noGrp="1"/>
          </p:cNvSpPr>
          <p:nvPr>
            <p:ph idx="1"/>
          </p:nvPr>
        </p:nvSpPr>
        <p:spPr>
          <a:xfrm>
            <a:off x="533400" y="2209800"/>
            <a:ext cx="8077200" cy="4419600"/>
          </a:xfrm>
        </p:spPr>
        <p:txBody>
          <a:bodyPr>
            <a:normAutofit/>
          </a:bodyPr>
          <a:lstStyle/>
          <a:p>
            <a:r>
              <a:rPr lang="en-US" sz="2000" dirty="0"/>
              <a:t>ASB Membership</a:t>
            </a:r>
          </a:p>
          <a:p>
            <a:pPr lvl="1"/>
            <a:r>
              <a:rPr lang="en-US" sz="1800" dirty="0"/>
              <a:t>All clubs members must purchase an ASB Card</a:t>
            </a:r>
          </a:p>
          <a:p>
            <a:r>
              <a:rPr lang="en-US" sz="2000" dirty="0"/>
              <a:t>Club Membership</a:t>
            </a:r>
          </a:p>
          <a:p>
            <a:pPr lvl="1"/>
            <a:r>
              <a:rPr lang="en-US" sz="1800" dirty="0"/>
              <a:t>Must be current Issaquah High School Students in grades 9-12</a:t>
            </a:r>
          </a:p>
          <a:p>
            <a:r>
              <a:rPr lang="en-US" sz="2000" dirty="0"/>
              <a:t>Informed Consent</a:t>
            </a:r>
          </a:p>
          <a:p>
            <a:pPr lvl="1"/>
            <a:r>
              <a:rPr lang="en-US" sz="1800" dirty="0"/>
              <a:t>Needed for any activity/club that involves physical activity and/or use of gardening tools</a:t>
            </a:r>
          </a:p>
          <a:p>
            <a:pPr lvl="2"/>
            <a:r>
              <a:rPr lang="en-US" sz="1600" dirty="0">
                <a:solidFill>
                  <a:schemeClr val="accent1"/>
                </a:solidFill>
              </a:rPr>
              <a:t>YAY!!!  This is now a part of the required forms families fill out at the beginning of the year.  If parents refused, they will need to be completed on a case by case basis</a:t>
            </a:r>
          </a:p>
          <a:p>
            <a:pPr lvl="2"/>
            <a:r>
              <a:rPr lang="en-US" sz="1600" dirty="0">
                <a:solidFill>
                  <a:schemeClr val="accent1"/>
                </a:solidFill>
              </a:rPr>
              <a:t>Check with Kurtis Evans for list of students who have NOT filled out form</a:t>
            </a:r>
          </a:p>
          <a:p>
            <a:endParaRPr lang="en-US" sz="2000" dirty="0"/>
          </a:p>
        </p:txBody>
      </p:sp>
    </p:spTree>
    <p:extLst>
      <p:ext uri="{BB962C8B-B14F-4D97-AF65-F5344CB8AC3E}">
        <p14:creationId xmlns:p14="http://schemas.microsoft.com/office/powerpoint/2010/main" val="3686977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After Hours Issues</a:t>
            </a:r>
          </a:p>
        </p:txBody>
      </p:sp>
      <p:sp>
        <p:nvSpPr>
          <p:cNvPr id="3" name="Content Placeholder 2"/>
          <p:cNvSpPr>
            <a:spLocks noGrp="1"/>
          </p:cNvSpPr>
          <p:nvPr>
            <p:ph idx="1"/>
          </p:nvPr>
        </p:nvSpPr>
        <p:spPr>
          <a:xfrm>
            <a:off x="533400" y="2286000"/>
            <a:ext cx="8077200" cy="4191000"/>
          </a:xfrm>
        </p:spPr>
        <p:txBody>
          <a:bodyPr>
            <a:normAutofit fontScale="92500"/>
          </a:bodyPr>
          <a:lstStyle/>
          <a:p>
            <a:r>
              <a:rPr lang="en-US" dirty="0"/>
              <a:t>If you find yourself at school after hours for a club please remember the proper security procedure for the school</a:t>
            </a:r>
          </a:p>
          <a:p>
            <a:r>
              <a:rPr lang="en-US" dirty="0"/>
              <a:t>When you come sign in and sign out</a:t>
            </a:r>
          </a:p>
          <a:p>
            <a:r>
              <a:rPr lang="en-US" dirty="0"/>
              <a:t>If you are the last person in the building you need to </a:t>
            </a:r>
            <a:r>
              <a:rPr lang="en-US" b="1" dirty="0"/>
              <a:t>ARM THE SYSTEM</a:t>
            </a:r>
          </a:p>
          <a:p>
            <a:r>
              <a:rPr lang="en-US" dirty="0"/>
              <a:t>If when you attempt to arm the system, you receive a “NOT READY TO ARM” indication</a:t>
            </a:r>
          </a:p>
          <a:p>
            <a:r>
              <a:rPr lang="en-US" dirty="0"/>
              <a:t>Do </a:t>
            </a:r>
            <a:r>
              <a:rPr lang="en-US" b="1" dirty="0"/>
              <a:t>NOT</a:t>
            </a:r>
            <a:r>
              <a:rPr lang="en-US" dirty="0"/>
              <a:t> just leave</a:t>
            </a:r>
          </a:p>
          <a:p>
            <a:r>
              <a:rPr lang="en-US" dirty="0"/>
              <a:t>You can try and find the problem (usually a door has been propped open)</a:t>
            </a:r>
          </a:p>
          <a:p>
            <a:r>
              <a:rPr lang="en-US" dirty="0"/>
              <a:t>Otherwise, there is a list of emergency after hours contacts in the front of the sign in binder as well as on a piece of paper taped to the table</a:t>
            </a:r>
          </a:p>
          <a:p>
            <a:r>
              <a:rPr lang="en-US" dirty="0"/>
              <a:t>Please call the appropriate person and inform them of the situation</a:t>
            </a:r>
          </a:p>
        </p:txBody>
      </p:sp>
    </p:spTree>
    <p:extLst>
      <p:ext uri="{BB962C8B-B14F-4D97-AF65-F5344CB8AC3E}">
        <p14:creationId xmlns:p14="http://schemas.microsoft.com/office/powerpoint/2010/main" val="8966430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3008</TotalTime>
  <Words>3587</Words>
  <Application>Microsoft Office PowerPoint</Application>
  <PresentationFormat>On-screen Show (4:3)</PresentationFormat>
  <Paragraphs>330</Paragraphs>
  <Slides>40</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Calibri</vt:lpstr>
      <vt:lpstr>Century Gothic</vt:lpstr>
      <vt:lpstr>Constantia</vt:lpstr>
      <vt:lpstr>Symbol</vt:lpstr>
      <vt:lpstr>Wingdings</vt:lpstr>
      <vt:lpstr>Wingdings 3</vt:lpstr>
      <vt:lpstr>Ion Boardroom</vt:lpstr>
      <vt:lpstr>Issaquah High School Clubs Advisor Training</vt:lpstr>
      <vt:lpstr>Key people/things to know</vt:lpstr>
      <vt:lpstr>Interest Groups vs. Clubs   “Who’s who”</vt:lpstr>
      <vt:lpstr>Interest Groups vs. Clubs   “What’s what”</vt:lpstr>
      <vt:lpstr>Advisor Responsibilities</vt:lpstr>
      <vt:lpstr>Student Supervision</vt:lpstr>
      <vt:lpstr>Publicity</vt:lpstr>
      <vt:lpstr>General Club Information</vt:lpstr>
      <vt:lpstr>After Hours Issues</vt:lpstr>
      <vt:lpstr>Lettering / Grad Cords</vt:lpstr>
      <vt:lpstr>PowerPoint Presentation</vt:lpstr>
      <vt:lpstr>Club Folders</vt:lpstr>
      <vt:lpstr>Recording Keeping and Google Drive</vt:lpstr>
      <vt:lpstr>PowerPoint Presentation</vt:lpstr>
      <vt:lpstr>ASB Finance</vt:lpstr>
      <vt:lpstr>NEW: House Bill 1660</vt:lpstr>
      <vt:lpstr>ASB Funding, Finance, Law, Rules and Regulations</vt:lpstr>
      <vt:lpstr>ASB Funds-Purchase of Equipment and Supplies</vt:lpstr>
      <vt:lpstr>PowerPoint Presentation</vt:lpstr>
      <vt:lpstr>Fundraisers</vt:lpstr>
      <vt:lpstr>Common Fundraising Issues and Online Fundraising</vt:lpstr>
      <vt:lpstr>PowerPoint Presentation</vt:lpstr>
      <vt:lpstr>Materials Reimbursements</vt:lpstr>
      <vt:lpstr>Cash Boxes</vt:lpstr>
      <vt:lpstr>PowerPoint Presentation</vt:lpstr>
      <vt:lpstr>Requesting Funds and Donations </vt:lpstr>
      <vt:lpstr>Booster Club/PTSA</vt:lpstr>
      <vt:lpstr>Booster Club/PTSA</vt:lpstr>
      <vt:lpstr>Reserving School Facilities</vt:lpstr>
      <vt:lpstr>Field Trips/Travel</vt:lpstr>
      <vt:lpstr>Travel-Hotels</vt:lpstr>
      <vt:lpstr>Travel-Airfare</vt:lpstr>
      <vt:lpstr>Travel-Vehicle Rental and Travel Advances</vt:lpstr>
      <vt:lpstr>Travel-Reimbursements, Insurance, Other</vt:lpstr>
      <vt:lpstr>Ethics Laws and Regulations</vt:lpstr>
      <vt:lpstr>Resources</vt:lpstr>
      <vt:lpstr>COVID Updates - MASKS</vt:lpstr>
      <vt:lpstr>COVID</vt:lpstr>
      <vt:lpstr>COVID – Serving Food</vt:lpstr>
      <vt:lpstr>UPCOMING</vt:lpstr>
    </vt:vector>
  </TitlesOfParts>
  <Company>Issaquah School District 411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Issaquah High School Club Basics</dc:title>
  <dc:creator>Connolly, Erin    IHS-Staff</dc:creator>
  <cp:lastModifiedBy>Evans, Kurtis    IHS - Staff</cp:lastModifiedBy>
  <cp:revision>91</cp:revision>
  <dcterms:created xsi:type="dcterms:W3CDTF">2014-09-18T03:31:55Z</dcterms:created>
  <dcterms:modified xsi:type="dcterms:W3CDTF">2021-08-29T22:44:12Z</dcterms:modified>
</cp:coreProperties>
</file>