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60" r:id="rId1"/>
    <p:sldMasterId id="2147483672" r:id="rId2"/>
  </p:sldMasterIdLst>
  <p:notesMasterIdLst>
    <p:notesMasterId r:id="rId28"/>
  </p:notesMasterIdLst>
  <p:handoutMasterIdLst>
    <p:handoutMasterId r:id="rId29"/>
  </p:handoutMasterIdLst>
  <p:sldIdLst>
    <p:sldId id="282" r:id="rId3"/>
    <p:sldId id="311" r:id="rId4"/>
    <p:sldId id="312" r:id="rId5"/>
    <p:sldId id="353" r:id="rId6"/>
    <p:sldId id="313" r:id="rId7"/>
    <p:sldId id="315" r:id="rId8"/>
    <p:sldId id="357" r:id="rId9"/>
    <p:sldId id="316" r:id="rId10"/>
    <p:sldId id="318" r:id="rId11"/>
    <p:sldId id="354" r:id="rId12"/>
    <p:sldId id="358" r:id="rId13"/>
    <p:sldId id="359" r:id="rId14"/>
    <p:sldId id="360" r:id="rId15"/>
    <p:sldId id="348" r:id="rId16"/>
    <p:sldId id="355" r:id="rId17"/>
    <p:sldId id="361" r:id="rId18"/>
    <p:sldId id="362" r:id="rId19"/>
    <p:sldId id="349" r:id="rId20"/>
    <p:sldId id="356" r:id="rId21"/>
    <p:sldId id="350" r:id="rId22"/>
    <p:sldId id="317" r:id="rId23"/>
    <p:sldId id="363" r:id="rId24"/>
    <p:sldId id="314" r:id="rId25"/>
    <p:sldId id="321" r:id="rId26"/>
    <p:sldId id="36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6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07" d="100"/>
          <a:sy n="107" d="100"/>
        </p:scale>
        <p:origin x="-1650" y="24"/>
      </p:cViewPr>
      <p:guideLst>
        <p:guide orient="horz" pos="2160"/>
        <p:guide pos="2880"/>
      </p:guideLst>
    </p:cSldViewPr>
  </p:slideViewPr>
  <p:notesTextViewPr>
    <p:cViewPr>
      <p:scale>
        <a:sx n="100" d="100"/>
        <a:sy n="100" d="100"/>
      </p:scale>
      <p:origin x="0" y="0"/>
    </p:cViewPr>
  </p:notesTextViewPr>
  <p:sorterViewPr>
    <p:cViewPr>
      <p:scale>
        <a:sx n="132" d="100"/>
        <a:sy n="13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9CEEB5-01B8-C646-AA71-3C524673CDDF}" type="datetimeFigureOut">
              <a:rPr lang="en-US" smtClean="0"/>
              <a:t>2/5/2016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3DB0E4-CF5B-BF4F-9EFA-7068664F648C}" type="slidenum">
              <a:rPr lang="en-US" smtClean="0"/>
              <a:t>‹#›</a:t>
            </a:fld>
            <a:endParaRPr lang="en-US" dirty="0"/>
          </a:p>
        </p:txBody>
      </p:sp>
    </p:spTree>
    <p:extLst>
      <p:ext uri="{BB962C8B-B14F-4D97-AF65-F5344CB8AC3E}">
        <p14:creationId xmlns:p14="http://schemas.microsoft.com/office/powerpoint/2010/main" val="11037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B06C6C-8466-1D47-82D5-17E0C1A26B14}" type="datetimeFigureOut">
              <a:rPr lang="en-US" smtClean="0"/>
              <a:pPr/>
              <a:t>2/5/2016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8E967C-8085-2545-A39F-9A2DB2256C79}" type="slidenum">
              <a:rPr lang="en-US" smtClean="0"/>
              <a:pPr/>
              <a:t>‹#›</a:t>
            </a:fld>
            <a:endParaRPr lang="en-US" dirty="0"/>
          </a:p>
        </p:txBody>
      </p:sp>
    </p:spTree>
    <p:extLst>
      <p:ext uri="{BB962C8B-B14F-4D97-AF65-F5344CB8AC3E}">
        <p14:creationId xmlns:p14="http://schemas.microsoft.com/office/powerpoint/2010/main" val="8574990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890879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361449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Clr>
                <a:schemeClr val="dk1"/>
              </a:buClr>
              <a:buFont typeface="Arial"/>
              <a:buNone/>
            </a:pPr>
            <a:endParaRPr dirty="0">
              <a:solidFill>
                <a:schemeClr val="dk1"/>
              </a:solidFill>
              <a:highlight>
                <a:srgbClr val="FFFFFF"/>
              </a:highlight>
            </a:endParaRPr>
          </a:p>
        </p:txBody>
      </p:sp>
    </p:spTree>
    <p:extLst>
      <p:ext uri="{BB962C8B-B14F-4D97-AF65-F5344CB8AC3E}">
        <p14:creationId xmlns:p14="http://schemas.microsoft.com/office/powerpoint/2010/main" val="2968875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67231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795486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Clr>
                <a:schemeClr val="dk1"/>
              </a:buClr>
              <a:buFont typeface="Arial"/>
              <a:buNone/>
            </a:pPr>
            <a:endParaRPr dirty="0">
              <a:solidFill>
                <a:schemeClr val="dk1"/>
              </a:solidFill>
              <a:highlight>
                <a:srgbClr val="FFFFFF"/>
              </a:highlight>
            </a:endParaRPr>
          </a:p>
        </p:txBody>
      </p:sp>
    </p:spTree>
    <p:extLst>
      <p:ext uri="{BB962C8B-B14F-4D97-AF65-F5344CB8AC3E}">
        <p14:creationId xmlns:p14="http://schemas.microsoft.com/office/powerpoint/2010/main" val="1786345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Clr>
                <a:schemeClr val="dk1"/>
              </a:buClr>
              <a:buFont typeface="Arial"/>
              <a:buNone/>
            </a:pPr>
            <a:endParaRPr dirty="0">
              <a:solidFill>
                <a:schemeClr val="dk1"/>
              </a:solidFill>
              <a:highlight>
                <a:srgbClr val="FFFFFF"/>
              </a:highlight>
            </a:endParaRPr>
          </a:p>
        </p:txBody>
      </p:sp>
    </p:spTree>
    <p:extLst>
      <p:ext uri="{BB962C8B-B14F-4D97-AF65-F5344CB8AC3E}">
        <p14:creationId xmlns:p14="http://schemas.microsoft.com/office/powerpoint/2010/main" val="1802954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4184740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Clr>
                <a:schemeClr val="dk1"/>
              </a:buClr>
              <a:buFont typeface="Arial"/>
              <a:buNone/>
            </a:pPr>
            <a:endParaRPr dirty="0">
              <a:solidFill>
                <a:schemeClr val="dk1"/>
              </a:solidFill>
              <a:highlight>
                <a:srgbClr val="FFFFFF"/>
              </a:highlight>
            </a:endParaRPr>
          </a:p>
        </p:txBody>
      </p:sp>
    </p:spTree>
    <p:extLst>
      <p:ext uri="{BB962C8B-B14F-4D97-AF65-F5344CB8AC3E}">
        <p14:creationId xmlns:p14="http://schemas.microsoft.com/office/powerpoint/2010/main" val="1773956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637092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Clr>
                <a:schemeClr val="dk1"/>
              </a:buClr>
              <a:buFont typeface="Arial"/>
              <a:buNone/>
            </a:pPr>
            <a:endParaRPr dirty="0">
              <a:solidFill>
                <a:schemeClr val="dk1"/>
              </a:solidFill>
              <a:highlight>
                <a:srgbClr val="FFFFFF"/>
              </a:highlight>
            </a:endParaRPr>
          </a:p>
        </p:txBody>
      </p:sp>
    </p:spTree>
    <p:extLst>
      <p:ext uri="{BB962C8B-B14F-4D97-AF65-F5344CB8AC3E}">
        <p14:creationId xmlns:p14="http://schemas.microsoft.com/office/powerpoint/2010/main" val="1336806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8B53C6E4-3A39-2748-9C1C-661DBB99903A}" type="datetimeFigureOut">
              <a:rPr lang="en-US" smtClean="0"/>
              <a:pPr/>
              <a:t>2/5/2016</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4B0FE67C-5D37-7147-ABF8-AD2498B5F6D5}" type="slidenum">
              <a:rPr lang="en-US" smtClean="0"/>
              <a:pPr/>
              <a:t>‹#›</a:t>
            </a:fld>
            <a:endParaRPr lang="en-US" dirty="0"/>
          </a:p>
        </p:txBody>
      </p:sp>
      <p:sp>
        <p:nvSpPr>
          <p:cNvPr id="8" name="Rectangle 7"/>
          <p:cNvSpPr/>
          <p:nvPr userDrawn="1"/>
        </p:nvSpPr>
        <p:spPr>
          <a:xfrm>
            <a:off x="0" y="6721475"/>
            <a:ext cx="9144000" cy="136525"/>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53C6E4-3A39-2748-9C1C-661DBB99903A}" type="datetimeFigureOut">
              <a:rPr lang="en-US" smtClean="0"/>
              <a:pPr/>
              <a:t>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0FE67C-5D37-7147-ABF8-AD2498B5F6D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53C6E4-3A39-2748-9C1C-661DBB99903A}" type="datetimeFigureOut">
              <a:rPr lang="en-US" smtClean="0"/>
              <a:pPr/>
              <a:t>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0FE67C-5D37-7147-ABF8-AD2498B5F6D5}" type="slidenum">
              <a:rPr lang="en-US" smtClean="0"/>
              <a:pPr/>
              <a:t>‹#›</a:t>
            </a:fld>
            <a:endParaRPr lang="en-US" dirty="0"/>
          </a:p>
        </p:txBody>
      </p:sp>
      <p:sp>
        <p:nvSpPr>
          <p:cNvPr id="7" name="Rectangle 6"/>
          <p:cNvSpPr/>
          <p:nvPr userDrawn="1"/>
        </p:nvSpPr>
        <p:spPr>
          <a:xfrm>
            <a:off x="0" y="6721475"/>
            <a:ext cx="9144000" cy="136525"/>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1" y="593367"/>
            <a:ext cx="8520599" cy="763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311701" y="1536633"/>
            <a:ext cx="8520599" cy="45552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052792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9395" name="Rectangle 3"/>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59396"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19104002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27504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no logo">
    <p:spTree>
      <p:nvGrpSpPr>
        <p:cNvPr id="1" name=""/>
        <p:cNvGrpSpPr/>
        <p:nvPr/>
      </p:nvGrpSpPr>
      <p:grpSpPr>
        <a:xfrm>
          <a:off x="0" y="0"/>
          <a:ext cx="0" cy="0"/>
          <a:chOff x="0" y="0"/>
          <a:chExt cx="0" cy="0"/>
        </a:xfrm>
      </p:grpSpPr>
      <p:pic>
        <p:nvPicPr>
          <p:cNvPr id="5" name="Picture 2" descr="PowerPoint Preso_bck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userDrawn="1"/>
        </p:nvSpPr>
        <p:spPr>
          <a:xfrm>
            <a:off x="0" y="5638800"/>
            <a:ext cx="9144000" cy="12192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latin typeface="Tahoma"/>
            </a:endParaRPr>
          </a:p>
        </p:txBody>
      </p:sp>
      <p:pic>
        <p:nvPicPr>
          <p:cNvPr id="7" name="Picture 2" descr="PowerPoint Preso_bck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91390"/>
          <a:stretch/>
        </p:blipFill>
        <p:spPr bwMode="auto">
          <a:xfrm rot="10800000">
            <a:off x="0" y="6267560"/>
            <a:ext cx="9144000" cy="59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53845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666250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25062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9611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93285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B53C6E4-3A39-2748-9C1C-661DBB99903A}" type="datetimeFigureOut">
              <a:rPr lang="en-US" smtClean="0"/>
              <a:pPr/>
              <a:t>2/5/2016</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4B0FE67C-5D37-7147-ABF8-AD2498B5F6D5}"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9971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982540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970177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64107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69139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211138"/>
            <a:ext cx="5638800" cy="457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600200"/>
            <a:ext cx="7861300" cy="4938713"/>
          </a:xfrm>
        </p:spPr>
        <p:txBody>
          <a:bodyPr/>
          <a:lstStyle/>
          <a:p>
            <a:pPr lvl="0"/>
            <a:endParaRPr lang="en-US" noProof="0" dirty="0"/>
          </a:p>
        </p:txBody>
      </p:sp>
    </p:spTree>
    <p:extLst>
      <p:ext uri="{BB962C8B-B14F-4D97-AF65-F5344CB8AC3E}">
        <p14:creationId xmlns:p14="http://schemas.microsoft.com/office/powerpoint/2010/main" val="25000475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448899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8B53C6E4-3A39-2748-9C1C-661DBB99903A}" type="datetimeFigureOut">
              <a:rPr lang="en-US" smtClean="0"/>
              <a:pPr/>
              <a:t>2/5/2016</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4B0FE67C-5D37-7147-ABF8-AD2498B5F6D5}"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
        <p:nvSpPr>
          <p:cNvPr id="9" name="Rectangle 8"/>
          <p:cNvSpPr/>
          <p:nvPr userDrawn="1"/>
        </p:nvSpPr>
        <p:spPr>
          <a:xfrm>
            <a:off x="0" y="6721475"/>
            <a:ext cx="9144000" cy="136525"/>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8B53C6E4-3A39-2748-9C1C-661DBB99903A}" type="datetimeFigureOut">
              <a:rPr lang="en-US" smtClean="0"/>
              <a:pPr/>
              <a:t>2/5/2016</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4B0FE67C-5D37-7147-ABF8-AD2498B5F6D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8B53C6E4-3A39-2748-9C1C-661DBB99903A}" type="datetimeFigureOut">
              <a:rPr lang="en-US" smtClean="0"/>
              <a:pPr/>
              <a:t>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4B0FE67C-5D37-7147-ABF8-AD2498B5F6D5}"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userDrawn="1"/>
        </p:nvSpPr>
        <p:spPr>
          <a:xfrm>
            <a:off x="0" y="6721475"/>
            <a:ext cx="9144000" cy="136525"/>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B53C6E4-3A39-2748-9C1C-661DBB99903A}" type="datetimeFigureOut">
              <a:rPr lang="en-US" smtClean="0"/>
              <a:pPr/>
              <a:t>2/5/2016</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0FE67C-5D37-7147-ABF8-AD2498B5F6D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B53C6E4-3A39-2748-9C1C-661DBB99903A}" type="datetimeFigureOut">
              <a:rPr lang="en-US" smtClean="0"/>
              <a:pPr/>
              <a:t>2/5/2016</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0FE67C-5D37-7147-ABF8-AD2498B5F6D5}" type="slidenum">
              <a:rPr lang="en-US" smtClean="0"/>
              <a:pPr/>
              <a:t>‹#›</a:t>
            </a:fld>
            <a:endParaRPr lang="en-US" dirty="0"/>
          </a:p>
        </p:txBody>
      </p:sp>
      <p:sp>
        <p:nvSpPr>
          <p:cNvPr id="5" name="Rectangle 4"/>
          <p:cNvSpPr/>
          <p:nvPr userDrawn="1"/>
        </p:nvSpPr>
        <p:spPr>
          <a:xfrm>
            <a:off x="0" y="6721475"/>
            <a:ext cx="9144000" cy="136525"/>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B53C6E4-3A39-2748-9C1C-661DBB99903A}" type="datetimeFigureOut">
              <a:rPr lang="en-US" smtClean="0"/>
              <a:pPr/>
              <a:t>2/5/2016</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0FE67C-5D37-7147-ABF8-AD2498B5F6D5}" type="slidenum">
              <a:rPr lang="en-US" smtClean="0"/>
              <a:pPr/>
              <a:t>‹#›</a:t>
            </a:fld>
            <a:endParaRPr lang="en-US" dirty="0"/>
          </a:p>
        </p:txBody>
      </p:sp>
      <p:sp>
        <p:nvSpPr>
          <p:cNvPr id="9" name="Rectangle 8"/>
          <p:cNvSpPr/>
          <p:nvPr userDrawn="1"/>
        </p:nvSpPr>
        <p:spPr>
          <a:xfrm>
            <a:off x="0" y="6721475"/>
            <a:ext cx="9144000" cy="136525"/>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8B53C6E4-3A39-2748-9C1C-661DBB99903A}" type="datetimeFigureOut">
              <a:rPr lang="en-US" smtClean="0"/>
              <a:pPr/>
              <a:t>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4B0FE67C-5D37-7147-ABF8-AD2498B5F6D5}"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Rectangle 7"/>
          <p:cNvSpPr/>
          <p:nvPr userDrawn="1"/>
        </p:nvSpPr>
        <p:spPr>
          <a:xfrm>
            <a:off x="0" y="6721475"/>
            <a:ext cx="9144000" cy="136525"/>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jpeg"/><Relationship Id="rId2" Type="http://schemas.openxmlformats.org/officeDocument/2006/relationships/slideLayout" Target="../slideLayouts/slideLayout14.xml"/><Relationship Id="rId16"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B53C6E4-3A39-2748-9C1C-661DBB99903A}" type="datetimeFigureOut">
              <a:rPr lang="en-US" smtClean="0"/>
              <a:pPr/>
              <a:t>2/5/2016</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B0FE67C-5D37-7147-ABF8-AD2498B5F6D5}"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Rectangle 1"/>
          <p:cNvSpPr/>
          <p:nvPr userDrawn="1"/>
        </p:nvSpPr>
        <p:spPr>
          <a:xfrm>
            <a:off x="0" y="6721475"/>
            <a:ext cx="9144000" cy="136525"/>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7"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pic>
        <p:nvPicPr>
          <p:cNvPr id="1026" name="Picture 2" descr="PowerPoint Preso_bck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64212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xStyles>
    <p:titleStyle>
      <a:lvl1pPr algn="ctr" rtl="0" eaLnBrk="0" fontAlgn="base" hangingPunct="0">
        <a:spcBef>
          <a:spcPct val="0"/>
        </a:spcBef>
        <a:spcAft>
          <a:spcPct val="0"/>
        </a:spcAft>
        <a:defRPr sz="4000" b="1">
          <a:solidFill>
            <a:srgbClr val="990000"/>
          </a:solidFill>
          <a:latin typeface="+mj-lt"/>
          <a:ea typeface="ＭＳ Ｐゴシック" charset="0"/>
          <a:cs typeface="ＭＳ Ｐゴシック" charset="0"/>
        </a:defRPr>
      </a:lvl1pPr>
      <a:lvl2pPr algn="ctr" rtl="0" eaLnBrk="0" fontAlgn="base" hangingPunct="0">
        <a:spcBef>
          <a:spcPct val="0"/>
        </a:spcBef>
        <a:spcAft>
          <a:spcPct val="0"/>
        </a:spcAft>
        <a:defRPr sz="4000" b="1">
          <a:solidFill>
            <a:srgbClr val="990000"/>
          </a:solidFill>
          <a:latin typeface="Tahoma" charset="0"/>
          <a:ea typeface="ＭＳ Ｐゴシック" charset="0"/>
          <a:cs typeface="ＭＳ Ｐゴシック" charset="0"/>
        </a:defRPr>
      </a:lvl2pPr>
      <a:lvl3pPr algn="ctr" rtl="0" eaLnBrk="0" fontAlgn="base" hangingPunct="0">
        <a:spcBef>
          <a:spcPct val="0"/>
        </a:spcBef>
        <a:spcAft>
          <a:spcPct val="0"/>
        </a:spcAft>
        <a:defRPr sz="4000" b="1">
          <a:solidFill>
            <a:srgbClr val="990000"/>
          </a:solidFill>
          <a:latin typeface="Tahoma" charset="0"/>
          <a:ea typeface="ＭＳ Ｐゴシック" charset="0"/>
          <a:cs typeface="ＭＳ Ｐゴシック" charset="0"/>
        </a:defRPr>
      </a:lvl3pPr>
      <a:lvl4pPr algn="ctr" rtl="0" eaLnBrk="0" fontAlgn="base" hangingPunct="0">
        <a:spcBef>
          <a:spcPct val="0"/>
        </a:spcBef>
        <a:spcAft>
          <a:spcPct val="0"/>
        </a:spcAft>
        <a:defRPr sz="4000" b="1">
          <a:solidFill>
            <a:srgbClr val="990000"/>
          </a:solidFill>
          <a:latin typeface="Tahoma" charset="0"/>
          <a:ea typeface="ＭＳ Ｐゴシック" charset="0"/>
          <a:cs typeface="ＭＳ Ｐゴシック" charset="0"/>
        </a:defRPr>
      </a:lvl4pPr>
      <a:lvl5pPr algn="ctr" rtl="0" eaLnBrk="0" fontAlgn="base" hangingPunct="0">
        <a:spcBef>
          <a:spcPct val="0"/>
        </a:spcBef>
        <a:spcAft>
          <a:spcPct val="0"/>
        </a:spcAft>
        <a:defRPr sz="4000" b="1">
          <a:solidFill>
            <a:srgbClr val="990000"/>
          </a:solidFill>
          <a:latin typeface="Tahoma" charset="0"/>
          <a:ea typeface="ＭＳ Ｐゴシック" charset="0"/>
          <a:cs typeface="ＭＳ Ｐゴシック" charset="0"/>
        </a:defRPr>
      </a:lvl5pPr>
      <a:lvl6pPr marL="457200" algn="ctr" rtl="0" fontAlgn="base">
        <a:spcBef>
          <a:spcPct val="0"/>
        </a:spcBef>
        <a:spcAft>
          <a:spcPct val="0"/>
        </a:spcAft>
        <a:defRPr sz="4000" b="1">
          <a:solidFill>
            <a:srgbClr val="990000"/>
          </a:solidFill>
          <a:latin typeface="Tahoma" charset="0"/>
        </a:defRPr>
      </a:lvl6pPr>
      <a:lvl7pPr marL="914400" algn="ctr" rtl="0" fontAlgn="base">
        <a:spcBef>
          <a:spcPct val="0"/>
        </a:spcBef>
        <a:spcAft>
          <a:spcPct val="0"/>
        </a:spcAft>
        <a:defRPr sz="4000" b="1">
          <a:solidFill>
            <a:srgbClr val="990000"/>
          </a:solidFill>
          <a:latin typeface="Tahoma" charset="0"/>
        </a:defRPr>
      </a:lvl7pPr>
      <a:lvl8pPr marL="1371600" algn="ctr" rtl="0" fontAlgn="base">
        <a:spcBef>
          <a:spcPct val="0"/>
        </a:spcBef>
        <a:spcAft>
          <a:spcPct val="0"/>
        </a:spcAft>
        <a:defRPr sz="4000" b="1">
          <a:solidFill>
            <a:srgbClr val="990000"/>
          </a:solidFill>
          <a:latin typeface="Tahoma" charset="0"/>
        </a:defRPr>
      </a:lvl8pPr>
      <a:lvl9pPr marL="1828800" algn="ctr" rtl="0" fontAlgn="base">
        <a:spcBef>
          <a:spcPct val="0"/>
        </a:spcBef>
        <a:spcAft>
          <a:spcPct val="0"/>
        </a:spcAft>
        <a:defRPr sz="4000" b="1">
          <a:solidFill>
            <a:srgbClr val="990000"/>
          </a:solidFill>
          <a:latin typeface="Tahoma" charset="0"/>
        </a:defRPr>
      </a:lvl9pPr>
    </p:titleStyle>
    <p:bodyStyle>
      <a:lvl1pPr marL="342900" indent="-342900" algn="l" rtl="0" eaLnBrk="0" fontAlgn="base" hangingPunct="0">
        <a:spcBef>
          <a:spcPct val="20000"/>
        </a:spcBef>
        <a:spcAft>
          <a:spcPct val="0"/>
        </a:spcAft>
        <a:buChar char="•"/>
        <a:defRPr sz="3200">
          <a:solidFill>
            <a:schemeClr val="bg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bg2"/>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bg2"/>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bg2"/>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bg2"/>
          </a:solidFill>
          <a:latin typeface="+mn-lt"/>
          <a:ea typeface="ＭＳ Ｐゴシック" charset="0"/>
        </a:defRPr>
      </a:lvl5pPr>
      <a:lvl6pPr marL="2514600" indent="-228600" algn="l" rtl="0" fontAlgn="base">
        <a:spcBef>
          <a:spcPct val="20000"/>
        </a:spcBef>
        <a:spcAft>
          <a:spcPct val="0"/>
        </a:spcAft>
        <a:buChar char="»"/>
        <a:defRPr sz="2000">
          <a:solidFill>
            <a:schemeClr val="bg2"/>
          </a:solidFill>
          <a:latin typeface="+mn-lt"/>
        </a:defRPr>
      </a:lvl6pPr>
      <a:lvl7pPr marL="2971800" indent="-228600" algn="l" rtl="0" fontAlgn="base">
        <a:spcBef>
          <a:spcPct val="20000"/>
        </a:spcBef>
        <a:spcAft>
          <a:spcPct val="0"/>
        </a:spcAft>
        <a:buChar char="»"/>
        <a:defRPr sz="2000">
          <a:solidFill>
            <a:schemeClr val="bg2"/>
          </a:solidFill>
          <a:latin typeface="+mn-lt"/>
        </a:defRPr>
      </a:lvl7pPr>
      <a:lvl8pPr marL="3429000" indent="-228600" algn="l" rtl="0" fontAlgn="base">
        <a:spcBef>
          <a:spcPct val="20000"/>
        </a:spcBef>
        <a:spcAft>
          <a:spcPct val="0"/>
        </a:spcAft>
        <a:buChar char="»"/>
        <a:defRPr sz="2000">
          <a:solidFill>
            <a:schemeClr val="bg2"/>
          </a:solidFill>
          <a:latin typeface="+mn-lt"/>
        </a:defRPr>
      </a:lvl8pPr>
      <a:lvl9pPr marL="3886200" indent="-228600" algn="l" rtl="0" fontAlgn="base">
        <a:spcBef>
          <a:spcPct val="20000"/>
        </a:spcBef>
        <a:spcAft>
          <a:spcPct val="0"/>
        </a:spcAft>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Dyslexia program review</a:t>
            </a:r>
            <a:br>
              <a:rPr lang="en-US" dirty="0" smtClean="0"/>
            </a:br>
            <a:r>
              <a:rPr lang="en-US" dirty="0" smtClean="0"/>
              <a:t>February 8, 2016</a:t>
            </a:r>
            <a:endParaRPr lang="en-US" dirty="0"/>
          </a:p>
        </p:txBody>
      </p:sp>
      <p:pic>
        <p:nvPicPr>
          <p:cNvPr id="4" name="Picture 3" descr="NISD_Logo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132" y="3649133"/>
            <a:ext cx="3328502" cy="11013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prstGeom prst="rect">
            <a:avLst/>
          </a:prstGeom>
        </p:spPr>
        <p:txBody>
          <a:bodyPr vert="horz" lIns="91425" tIns="91425" rIns="91425" bIns="91425" anchor="t" anchorCtr="0">
            <a:noAutofit/>
          </a:bodyPr>
          <a:lstStyle/>
          <a:p>
            <a:r>
              <a:rPr lang="en" dirty="0" smtClean="0"/>
              <a:t>Summary of findings:</a:t>
            </a:r>
            <a:endParaRPr lang="en" dirty="0"/>
          </a:p>
        </p:txBody>
      </p:sp>
      <p:sp>
        <p:nvSpPr>
          <p:cNvPr id="70" name="Shape 70"/>
          <p:cNvSpPr txBox="1">
            <a:spLocks noGrp="1"/>
          </p:cNvSpPr>
          <p:nvPr>
            <p:ph idx="1"/>
          </p:nvPr>
        </p:nvSpPr>
        <p:spPr>
          <a:prstGeom prst="rect">
            <a:avLst/>
          </a:prstGeom>
        </p:spPr>
        <p:txBody>
          <a:bodyPr vert="horz" lIns="91425" tIns="91425" rIns="91425" bIns="91425" anchor="t" anchorCtr="0">
            <a:noAutofit/>
          </a:bodyPr>
          <a:lstStyle/>
          <a:p>
            <a:pPr marL="0" marR="0">
              <a:lnSpc>
                <a:spcPct val="115000"/>
              </a:lnSpc>
              <a:spcBef>
                <a:spcPts val="0"/>
              </a:spcBef>
              <a:spcAft>
                <a:spcPts val="1000"/>
              </a:spcAft>
              <a:buFont typeface="Wingdings" panose="05000000000000000000" pitchFamily="2" charset="2"/>
              <a:buChar char="Ø"/>
            </a:pPr>
            <a:r>
              <a:rPr lang="en-US" dirty="0">
                <a:ea typeface="Calibri" panose="020F0502020204030204" pitchFamily="34" charset="0"/>
                <a:cs typeface="Times New Roman" panose="02020603050405020304" pitchFamily="18" charset="0"/>
              </a:rPr>
              <a:t>Screening (Grades K-2)</a:t>
            </a:r>
          </a:p>
          <a:p>
            <a:pPr marL="0" marR="0">
              <a:lnSpc>
                <a:spcPct val="115000"/>
              </a:lnSpc>
              <a:spcBef>
                <a:spcPts val="0"/>
              </a:spcBef>
              <a:spcAft>
                <a:spcPts val="1000"/>
              </a:spcAft>
              <a:buFont typeface="Wingdings" panose="05000000000000000000" pitchFamily="2" charset="2"/>
              <a:buChar char="Ø"/>
            </a:pPr>
            <a:r>
              <a:rPr lang="en-US" dirty="0">
                <a:ea typeface="Calibri" panose="020F0502020204030204" pitchFamily="34" charset="0"/>
                <a:cs typeface="Times New Roman" panose="02020603050405020304" pitchFamily="18" charset="0"/>
              </a:rPr>
              <a:t>Response to Intervention</a:t>
            </a:r>
          </a:p>
          <a:p>
            <a:pPr marL="0" marR="0">
              <a:lnSpc>
                <a:spcPct val="115000"/>
              </a:lnSpc>
              <a:spcBef>
                <a:spcPts val="0"/>
              </a:spcBef>
              <a:spcAft>
                <a:spcPts val="1000"/>
              </a:spcAft>
              <a:buFont typeface="Wingdings" panose="05000000000000000000" pitchFamily="2" charset="2"/>
              <a:buChar char="Ø"/>
            </a:pPr>
            <a:r>
              <a:rPr lang="en-US" dirty="0">
                <a:ea typeface="Calibri" panose="020F0502020204030204" pitchFamily="34" charset="0"/>
                <a:cs typeface="Times New Roman" panose="02020603050405020304" pitchFamily="18" charset="0"/>
              </a:rPr>
              <a:t>Referral Process (All Grades</a:t>
            </a:r>
            <a:r>
              <a:rPr lang="en-US" dirty="0" smtClean="0">
                <a:ea typeface="Calibri" panose="020F0502020204030204" pitchFamily="34" charset="0"/>
                <a:cs typeface="Times New Roman" panose="02020603050405020304" pitchFamily="18" charset="0"/>
              </a:rPr>
              <a:t>)</a:t>
            </a:r>
          </a:p>
          <a:p>
            <a:pPr lvl="1">
              <a:buFont typeface="Wingdings" panose="05000000000000000000" pitchFamily="2" charset="2"/>
              <a:buChar char="Ø"/>
            </a:pPr>
            <a:r>
              <a:rPr lang="en-US" dirty="0" smtClean="0">
                <a:cs typeface="Times New Roman" panose="02020603050405020304" pitchFamily="18" charset="0"/>
              </a:rPr>
              <a:t>Parents or Campus may make a referral</a:t>
            </a:r>
            <a:endParaRPr lang="en" dirty="0"/>
          </a:p>
        </p:txBody>
      </p:sp>
    </p:spTree>
    <p:extLst>
      <p:ext uri="{BB962C8B-B14F-4D97-AF65-F5344CB8AC3E}">
        <p14:creationId xmlns:p14="http://schemas.microsoft.com/office/powerpoint/2010/main" val="1898711086"/>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prstGeom prst="rect">
            <a:avLst/>
          </a:prstGeom>
        </p:spPr>
        <p:txBody>
          <a:bodyPr vert="horz" lIns="91425" tIns="91425" rIns="91425" bIns="91425" anchor="t" anchorCtr="0">
            <a:noAutofit/>
          </a:bodyPr>
          <a:lstStyle/>
          <a:p>
            <a:r>
              <a:rPr lang="en" dirty="0" smtClean="0"/>
              <a:t>Summary of findings:</a:t>
            </a:r>
            <a:endParaRPr lang="en"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415644157"/>
              </p:ext>
            </p:extLst>
          </p:nvPr>
        </p:nvGraphicFramePr>
        <p:xfrm>
          <a:off x="1683327" y="2026228"/>
          <a:ext cx="6005946" cy="3366656"/>
        </p:xfrm>
        <a:graphic>
          <a:graphicData uri="http://schemas.openxmlformats.org/drawingml/2006/table">
            <a:tbl>
              <a:tblPr firstRow="1" firstCol="1" bandRow="1">
                <a:tableStyleId>{5C22544A-7EE6-4342-B048-85BDC9FD1C3A}</a:tableStyleId>
              </a:tblPr>
              <a:tblGrid>
                <a:gridCol w="2001982"/>
                <a:gridCol w="2001982"/>
                <a:gridCol w="2001982"/>
              </a:tblGrid>
              <a:tr h="841664">
                <a:tc>
                  <a:txBody>
                    <a:bodyPr/>
                    <a:lstStyle/>
                    <a:p>
                      <a:pPr marL="0" marR="0" algn="ctr">
                        <a:lnSpc>
                          <a:spcPct val="115000"/>
                        </a:lnSpc>
                        <a:spcBef>
                          <a:spcPts val="0"/>
                        </a:spcBef>
                        <a:spcAft>
                          <a:spcPts val="0"/>
                        </a:spcAft>
                      </a:pPr>
                      <a:endParaRPr lang="en-US" sz="1600" dirty="0" smtClean="0">
                        <a:effectLst/>
                      </a:endParaRPr>
                    </a:p>
                    <a:p>
                      <a:pPr marL="0" marR="0" algn="ctr">
                        <a:lnSpc>
                          <a:spcPct val="115000"/>
                        </a:lnSpc>
                        <a:spcBef>
                          <a:spcPts val="0"/>
                        </a:spcBef>
                        <a:spcAft>
                          <a:spcPts val="0"/>
                        </a:spcAft>
                      </a:pPr>
                      <a:r>
                        <a:rPr lang="en-US" sz="1600" dirty="0" smtClean="0">
                          <a:effectLst/>
                        </a:rPr>
                        <a:t>School </a:t>
                      </a:r>
                      <a:r>
                        <a:rPr lang="en-US" sz="1600" dirty="0">
                          <a:effectLst/>
                        </a:rPr>
                        <a:t>Year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600" dirty="0" smtClean="0">
                        <a:effectLst/>
                      </a:endParaRPr>
                    </a:p>
                    <a:p>
                      <a:pPr marL="0" marR="0" algn="ctr">
                        <a:lnSpc>
                          <a:spcPct val="115000"/>
                        </a:lnSpc>
                        <a:spcBef>
                          <a:spcPts val="0"/>
                        </a:spcBef>
                        <a:spcAft>
                          <a:spcPts val="0"/>
                        </a:spcAft>
                      </a:pPr>
                      <a:r>
                        <a:rPr lang="en-US" sz="1600" dirty="0" smtClean="0">
                          <a:effectLst/>
                        </a:rPr>
                        <a:t>Total </a:t>
                      </a:r>
                      <a:r>
                        <a:rPr lang="en-US" sz="1600" dirty="0">
                          <a:effectLst/>
                        </a:rPr>
                        <a:t># of Referrals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600" dirty="0" smtClean="0">
                        <a:effectLst/>
                      </a:endParaRPr>
                    </a:p>
                    <a:p>
                      <a:pPr marL="0" marR="0" algn="ctr">
                        <a:lnSpc>
                          <a:spcPct val="115000"/>
                        </a:lnSpc>
                        <a:spcBef>
                          <a:spcPts val="0"/>
                        </a:spcBef>
                        <a:spcAft>
                          <a:spcPts val="0"/>
                        </a:spcAft>
                      </a:pPr>
                      <a:r>
                        <a:rPr lang="en-US" sz="1600" dirty="0" smtClean="0">
                          <a:effectLst/>
                        </a:rPr>
                        <a:t>Total </a:t>
                      </a:r>
                      <a:r>
                        <a:rPr lang="en-US" sz="1600" dirty="0">
                          <a:effectLst/>
                        </a:rPr>
                        <a:t># of Qualified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41664">
                <a:tc>
                  <a:txBody>
                    <a:bodyPr/>
                    <a:lstStyle/>
                    <a:p>
                      <a:pPr marL="0" marR="0" algn="ctr">
                        <a:lnSpc>
                          <a:spcPct val="115000"/>
                        </a:lnSpc>
                        <a:spcBef>
                          <a:spcPts val="0"/>
                        </a:spcBef>
                        <a:spcAft>
                          <a:spcPts val="0"/>
                        </a:spcAft>
                      </a:pPr>
                      <a:endParaRPr lang="en-US" sz="1600" dirty="0" smtClean="0">
                        <a:effectLst/>
                      </a:endParaRPr>
                    </a:p>
                    <a:p>
                      <a:pPr marL="0" marR="0" algn="ctr">
                        <a:lnSpc>
                          <a:spcPct val="115000"/>
                        </a:lnSpc>
                        <a:spcBef>
                          <a:spcPts val="0"/>
                        </a:spcBef>
                        <a:spcAft>
                          <a:spcPts val="0"/>
                        </a:spcAft>
                      </a:pPr>
                      <a:r>
                        <a:rPr lang="en-US" sz="1600" dirty="0" smtClean="0">
                          <a:effectLst/>
                        </a:rPr>
                        <a:t>2012-2013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137</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86</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41664">
                <a:tc>
                  <a:txBody>
                    <a:bodyPr/>
                    <a:lstStyle/>
                    <a:p>
                      <a:pPr marL="0" marR="0" algn="ctr">
                        <a:lnSpc>
                          <a:spcPct val="115000"/>
                        </a:lnSpc>
                        <a:spcBef>
                          <a:spcPts val="0"/>
                        </a:spcBef>
                        <a:spcAft>
                          <a:spcPts val="0"/>
                        </a:spcAft>
                      </a:pPr>
                      <a:endParaRPr lang="en-US" sz="1600" dirty="0" smtClean="0">
                        <a:effectLst/>
                      </a:endParaRPr>
                    </a:p>
                    <a:p>
                      <a:pPr marL="0" marR="0" algn="ctr">
                        <a:lnSpc>
                          <a:spcPct val="115000"/>
                        </a:lnSpc>
                        <a:spcBef>
                          <a:spcPts val="0"/>
                        </a:spcBef>
                        <a:spcAft>
                          <a:spcPts val="0"/>
                        </a:spcAft>
                      </a:pPr>
                      <a:r>
                        <a:rPr lang="en-US" sz="1600" dirty="0" smtClean="0">
                          <a:effectLst/>
                        </a:rPr>
                        <a:t>2013-2014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181</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109</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41664">
                <a:tc>
                  <a:txBody>
                    <a:bodyPr/>
                    <a:lstStyle/>
                    <a:p>
                      <a:pPr marL="0" marR="0" algn="ctr">
                        <a:lnSpc>
                          <a:spcPct val="115000"/>
                        </a:lnSpc>
                        <a:spcBef>
                          <a:spcPts val="0"/>
                        </a:spcBef>
                        <a:spcAft>
                          <a:spcPts val="0"/>
                        </a:spcAft>
                      </a:pPr>
                      <a:endParaRPr lang="en-US" sz="1600" dirty="0" smtClean="0">
                        <a:effectLst/>
                      </a:endParaRPr>
                    </a:p>
                    <a:p>
                      <a:pPr marL="0" marR="0" algn="ctr">
                        <a:lnSpc>
                          <a:spcPct val="115000"/>
                        </a:lnSpc>
                        <a:spcBef>
                          <a:spcPts val="0"/>
                        </a:spcBef>
                        <a:spcAft>
                          <a:spcPts val="0"/>
                        </a:spcAft>
                      </a:pPr>
                      <a:r>
                        <a:rPr lang="en-US" sz="1600" dirty="0" smtClean="0">
                          <a:effectLst/>
                        </a:rPr>
                        <a:t>2014-2015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233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148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Rectangle 1"/>
          <p:cNvSpPr>
            <a:spLocks noChangeArrowheads="1"/>
          </p:cNvSpPr>
          <p:nvPr/>
        </p:nvSpPr>
        <p:spPr bwMode="auto">
          <a:xfrm>
            <a:off x="0" y="1381305"/>
            <a:ext cx="914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464648"/>
                </a:solidFill>
                <a:effectLst/>
                <a:ea typeface="Calibri" panose="020F0502020204030204" pitchFamily="34" charset="0"/>
                <a:cs typeface="Times New Roman" panose="02020603050405020304" pitchFamily="18" charset="0"/>
              </a:rPr>
              <a:t>Total Number of Referrals and Total Number of Students who Qualified for Services</a:t>
            </a:r>
            <a:endParaRPr kumimoji="0" lang="en-US" altLang="en-US" sz="1600" b="1" i="0" u="none" strike="noStrike" cap="none" normalizeH="0" baseline="0" dirty="0" smtClean="0">
              <a:ln>
                <a:noFill/>
              </a:ln>
              <a:solidFill>
                <a:srgbClr val="464648"/>
              </a:solidFill>
              <a:effectLst/>
              <a:cs typeface="Times New Roman" panose="02020603050405020304" pitchFamily="18" charset="0"/>
            </a:endParaRPr>
          </a:p>
        </p:txBody>
      </p:sp>
    </p:spTree>
    <p:extLst>
      <p:ext uri="{BB962C8B-B14F-4D97-AF65-F5344CB8AC3E}">
        <p14:creationId xmlns:p14="http://schemas.microsoft.com/office/powerpoint/2010/main" val="2315002220"/>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FINDINGS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6732889"/>
              </p:ext>
            </p:extLst>
          </p:nvPr>
        </p:nvGraphicFramePr>
        <p:xfrm>
          <a:off x="1459923" y="1936740"/>
          <a:ext cx="6224155" cy="4249886"/>
        </p:xfrm>
        <a:graphic>
          <a:graphicData uri="http://schemas.openxmlformats.org/drawingml/2006/table">
            <a:tbl>
              <a:tblPr firstRow="1" firstCol="1" bandRow="1">
                <a:tableStyleId>{5C22544A-7EE6-4342-B048-85BDC9FD1C3A}</a:tableStyleId>
              </a:tblPr>
              <a:tblGrid>
                <a:gridCol w="877626"/>
                <a:gridCol w="854029"/>
                <a:gridCol w="898500"/>
                <a:gridCol w="898500"/>
                <a:gridCol w="898500"/>
                <a:gridCol w="898500"/>
                <a:gridCol w="898500"/>
              </a:tblGrid>
              <a:tr h="874403">
                <a:tc>
                  <a:txBody>
                    <a:bodyPr/>
                    <a:lstStyle/>
                    <a:p>
                      <a:pPr marL="0" marR="0" algn="ctr">
                        <a:lnSpc>
                          <a:spcPct val="115000"/>
                        </a:lnSpc>
                        <a:spcBef>
                          <a:spcPts val="0"/>
                        </a:spcBef>
                        <a:spcAft>
                          <a:spcPts val="0"/>
                        </a:spcAft>
                      </a:pPr>
                      <a:endParaRPr lang="en-US" sz="1000" dirty="0" smtClean="0">
                        <a:effectLst/>
                      </a:endParaRPr>
                    </a:p>
                    <a:p>
                      <a:pPr marL="0" marR="0" algn="ctr">
                        <a:lnSpc>
                          <a:spcPct val="115000"/>
                        </a:lnSpc>
                        <a:spcBef>
                          <a:spcPts val="0"/>
                        </a:spcBef>
                        <a:spcAft>
                          <a:spcPts val="0"/>
                        </a:spcAft>
                      </a:pPr>
                      <a:r>
                        <a:rPr lang="en-US" sz="1000" dirty="0" smtClean="0">
                          <a:effectLst/>
                        </a:rPr>
                        <a:t>Grade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000" dirty="0" smtClean="0">
                        <a:effectLst/>
                      </a:endParaRPr>
                    </a:p>
                    <a:p>
                      <a:pPr marL="0" marR="0" algn="ctr">
                        <a:lnSpc>
                          <a:spcPct val="115000"/>
                        </a:lnSpc>
                        <a:spcBef>
                          <a:spcPts val="0"/>
                        </a:spcBef>
                        <a:spcAft>
                          <a:spcPts val="0"/>
                        </a:spcAft>
                      </a:pPr>
                      <a:r>
                        <a:rPr lang="en-US" sz="1000" dirty="0" smtClean="0">
                          <a:effectLst/>
                        </a:rPr>
                        <a:t>2012-2013</a:t>
                      </a:r>
                      <a:endParaRPr lang="en-US" sz="1100" dirty="0">
                        <a:effectLst/>
                      </a:endParaRPr>
                    </a:p>
                    <a:p>
                      <a:pPr marL="0" marR="0" algn="ctr">
                        <a:lnSpc>
                          <a:spcPct val="115000"/>
                        </a:lnSpc>
                        <a:spcBef>
                          <a:spcPts val="0"/>
                        </a:spcBef>
                        <a:spcAft>
                          <a:spcPts val="0"/>
                        </a:spcAft>
                      </a:pPr>
                      <a:r>
                        <a:rPr lang="en-US" sz="1000" dirty="0">
                          <a:effectLst/>
                        </a:rPr>
                        <a:t># of Referrals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000" dirty="0" smtClean="0">
                        <a:effectLst/>
                      </a:endParaRPr>
                    </a:p>
                    <a:p>
                      <a:pPr marL="0" marR="0" algn="ctr">
                        <a:lnSpc>
                          <a:spcPct val="115000"/>
                        </a:lnSpc>
                        <a:spcBef>
                          <a:spcPts val="0"/>
                        </a:spcBef>
                        <a:spcAft>
                          <a:spcPts val="0"/>
                        </a:spcAft>
                      </a:pPr>
                      <a:r>
                        <a:rPr lang="en-US" sz="1000" dirty="0" smtClean="0">
                          <a:effectLst/>
                        </a:rPr>
                        <a:t>2012-2013</a:t>
                      </a:r>
                      <a:endParaRPr lang="en-US" sz="1100" dirty="0">
                        <a:effectLst/>
                      </a:endParaRPr>
                    </a:p>
                    <a:p>
                      <a:pPr marL="0" marR="0" algn="ctr">
                        <a:lnSpc>
                          <a:spcPct val="115000"/>
                        </a:lnSpc>
                        <a:spcBef>
                          <a:spcPts val="0"/>
                        </a:spcBef>
                        <a:spcAft>
                          <a:spcPts val="0"/>
                        </a:spcAft>
                      </a:pPr>
                      <a:r>
                        <a:rPr lang="en-US" sz="1000" dirty="0">
                          <a:effectLst/>
                        </a:rPr>
                        <a:t># of Qualified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000" dirty="0" smtClean="0">
                        <a:effectLst/>
                      </a:endParaRPr>
                    </a:p>
                    <a:p>
                      <a:pPr marL="0" marR="0" algn="ctr">
                        <a:lnSpc>
                          <a:spcPct val="115000"/>
                        </a:lnSpc>
                        <a:spcBef>
                          <a:spcPts val="0"/>
                        </a:spcBef>
                        <a:spcAft>
                          <a:spcPts val="0"/>
                        </a:spcAft>
                      </a:pPr>
                      <a:r>
                        <a:rPr lang="en-US" sz="1000" dirty="0" smtClean="0">
                          <a:effectLst/>
                        </a:rPr>
                        <a:t>2013-2014</a:t>
                      </a:r>
                      <a:endParaRPr lang="en-US" sz="1100" dirty="0">
                        <a:effectLst/>
                      </a:endParaRPr>
                    </a:p>
                    <a:p>
                      <a:pPr marL="0" marR="0" algn="ctr">
                        <a:lnSpc>
                          <a:spcPct val="115000"/>
                        </a:lnSpc>
                        <a:spcBef>
                          <a:spcPts val="0"/>
                        </a:spcBef>
                        <a:spcAft>
                          <a:spcPts val="0"/>
                        </a:spcAft>
                      </a:pPr>
                      <a:r>
                        <a:rPr lang="en-US" sz="1000" dirty="0">
                          <a:effectLst/>
                        </a:rPr>
                        <a:t># of Referrals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000" dirty="0" smtClean="0">
                        <a:effectLst/>
                      </a:endParaRPr>
                    </a:p>
                    <a:p>
                      <a:pPr marL="0" marR="0" algn="ctr">
                        <a:lnSpc>
                          <a:spcPct val="115000"/>
                        </a:lnSpc>
                        <a:spcBef>
                          <a:spcPts val="0"/>
                        </a:spcBef>
                        <a:spcAft>
                          <a:spcPts val="0"/>
                        </a:spcAft>
                      </a:pPr>
                      <a:r>
                        <a:rPr lang="en-US" sz="1000" dirty="0" smtClean="0">
                          <a:effectLst/>
                        </a:rPr>
                        <a:t>2013-2014</a:t>
                      </a:r>
                      <a:endParaRPr lang="en-US" sz="1100" dirty="0">
                        <a:effectLst/>
                      </a:endParaRPr>
                    </a:p>
                    <a:p>
                      <a:pPr marL="0" marR="0" algn="ctr">
                        <a:lnSpc>
                          <a:spcPct val="115000"/>
                        </a:lnSpc>
                        <a:spcBef>
                          <a:spcPts val="0"/>
                        </a:spcBef>
                        <a:spcAft>
                          <a:spcPts val="0"/>
                        </a:spcAft>
                      </a:pPr>
                      <a:r>
                        <a:rPr lang="en-US" sz="1000" dirty="0">
                          <a:effectLst/>
                        </a:rPr>
                        <a:t># of Qualified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000" dirty="0" smtClean="0">
                        <a:effectLst/>
                      </a:endParaRPr>
                    </a:p>
                    <a:p>
                      <a:pPr marL="0" marR="0" algn="ctr">
                        <a:lnSpc>
                          <a:spcPct val="115000"/>
                        </a:lnSpc>
                        <a:spcBef>
                          <a:spcPts val="0"/>
                        </a:spcBef>
                        <a:spcAft>
                          <a:spcPts val="0"/>
                        </a:spcAft>
                      </a:pPr>
                      <a:r>
                        <a:rPr lang="en-US" sz="1000" dirty="0" smtClean="0">
                          <a:effectLst/>
                        </a:rPr>
                        <a:t>2014-2015</a:t>
                      </a:r>
                      <a:endParaRPr lang="en-US" sz="1100" dirty="0">
                        <a:effectLst/>
                      </a:endParaRPr>
                    </a:p>
                    <a:p>
                      <a:pPr marL="0" marR="0" algn="ctr">
                        <a:lnSpc>
                          <a:spcPct val="115000"/>
                        </a:lnSpc>
                        <a:spcBef>
                          <a:spcPts val="0"/>
                        </a:spcBef>
                        <a:spcAft>
                          <a:spcPts val="0"/>
                        </a:spcAft>
                      </a:pPr>
                      <a:r>
                        <a:rPr lang="en-US" sz="1000" dirty="0">
                          <a:effectLst/>
                        </a:rPr>
                        <a:t># of Referrals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000" dirty="0" smtClean="0">
                        <a:effectLst/>
                      </a:endParaRPr>
                    </a:p>
                    <a:p>
                      <a:pPr marL="0" marR="0" algn="ctr">
                        <a:lnSpc>
                          <a:spcPct val="115000"/>
                        </a:lnSpc>
                        <a:spcBef>
                          <a:spcPts val="0"/>
                        </a:spcBef>
                        <a:spcAft>
                          <a:spcPts val="0"/>
                        </a:spcAft>
                      </a:pPr>
                      <a:r>
                        <a:rPr lang="en-US" sz="1000" dirty="0" smtClean="0">
                          <a:effectLst/>
                        </a:rPr>
                        <a:t>2014-2015 </a:t>
                      </a:r>
                    </a:p>
                    <a:p>
                      <a:pPr marL="0" marR="0" algn="ctr">
                        <a:lnSpc>
                          <a:spcPct val="115000"/>
                        </a:lnSpc>
                        <a:spcBef>
                          <a:spcPts val="0"/>
                        </a:spcBef>
                        <a:spcAft>
                          <a:spcPts val="0"/>
                        </a:spcAft>
                      </a:pPr>
                      <a:r>
                        <a:rPr lang="en-US" sz="1000" dirty="0" smtClean="0">
                          <a:effectLst/>
                        </a:rPr>
                        <a:t># </a:t>
                      </a:r>
                      <a:r>
                        <a:rPr lang="en-US" sz="1000" dirty="0">
                          <a:effectLst/>
                        </a:rPr>
                        <a:t>of Qualified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9490">
                <a:tc>
                  <a:txBody>
                    <a:bodyPr/>
                    <a:lstStyle/>
                    <a:p>
                      <a:pPr marL="0" marR="0" algn="ctr">
                        <a:lnSpc>
                          <a:spcPct val="115000"/>
                        </a:lnSpc>
                        <a:spcBef>
                          <a:spcPts val="0"/>
                        </a:spcBef>
                        <a:spcAft>
                          <a:spcPts val="0"/>
                        </a:spcAft>
                      </a:pPr>
                      <a:r>
                        <a:rPr lang="en-US" sz="1000">
                          <a:effectLst/>
                        </a:rPr>
                        <a:t>KDG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dirty="0">
                          <a:effectLst/>
                        </a:rPr>
                        <a:t>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0461">
                <a:tc>
                  <a:txBody>
                    <a:bodyPr/>
                    <a:lstStyle/>
                    <a:p>
                      <a:pPr marL="0" marR="0" algn="ctr">
                        <a:lnSpc>
                          <a:spcPct val="115000"/>
                        </a:lnSpc>
                        <a:spcBef>
                          <a:spcPts val="0"/>
                        </a:spcBef>
                        <a:spcAft>
                          <a:spcPts val="0"/>
                        </a:spcAft>
                      </a:pPr>
                      <a:r>
                        <a:rPr lang="en-US" sz="1000">
                          <a:effectLst/>
                        </a:rPr>
                        <a:t>First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dirty="0">
                          <a:effectLst/>
                        </a:rPr>
                        <a:t>12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dirty="0">
                          <a:effectLst/>
                        </a:rPr>
                        <a:t>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22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14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38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24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0461">
                <a:tc>
                  <a:txBody>
                    <a:bodyPr/>
                    <a:lstStyle/>
                    <a:p>
                      <a:pPr marL="0" marR="0" algn="ctr">
                        <a:lnSpc>
                          <a:spcPct val="115000"/>
                        </a:lnSpc>
                        <a:spcBef>
                          <a:spcPts val="0"/>
                        </a:spcBef>
                        <a:spcAft>
                          <a:spcPts val="0"/>
                        </a:spcAft>
                      </a:pPr>
                      <a:r>
                        <a:rPr lang="en-US" sz="1000">
                          <a:effectLst/>
                        </a:rPr>
                        <a:t>Second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41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dirty="0">
                          <a:effectLst/>
                        </a:rPr>
                        <a:t>26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dirty="0">
                          <a:effectLst/>
                        </a:rPr>
                        <a:t>51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36</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71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51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0461">
                <a:tc>
                  <a:txBody>
                    <a:bodyPr/>
                    <a:lstStyle/>
                    <a:p>
                      <a:pPr marL="0" marR="0" algn="ctr">
                        <a:lnSpc>
                          <a:spcPct val="115000"/>
                        </a:lnSpc>
                        <a:spcBef>
                          <a:spcPts val="0"/>
                        </a:spcBef>
                        <a:spcAft>
                          <a:spcPts val="0"/>
                        </a:spcAft>
                      </a:pPr>
                      <a:r>
                        <a:rPr lang="en-US" sz="1000">
                          <a:effectLst/>
                        </a:rPr>
                        <a:t>Third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38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27</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dirty="0">
                          <a:effectLst/>
                        </a:rPr>
                        <a:t>44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26</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51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31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0461">
                <a:tc>
                  <a:txBody>
                    <a:bodyPr/>
                    <a:lstStyle/>
                    <a:p>
                      <a:pPr marL="0" marR="0" algn="ctr">
                        <a:lnSpc>
                          <a:spcPct val="115000"/>
                        </a:lnSpc>
                        <a:spcBef>
                          <a:spcPts val="0"/>
                        </a:spcBef>
                        <a:spcAft>
                          <a:spcPts val="0"/>
                        </a:spcAft>
                      </a:pPr>
                      <a:r>
                        <a:rPr lang="en-US" sz="1000">
                          <a:effectLst/>
                        </a:rPr>
                        <a:t>Fourth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26</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13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dirty="0">
                          <a:effectLst/>
                        </a:rPr>
                        <a:t>23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13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25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15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0461">
                <a:tc>
                  <a:txBody>
                    <a:bodyPr/>
                    <a:lstStyle/>
                    <a:p>
                      <a:pPr marL="0" marR="0" algn="ctr">
                        <a:lnSpc>
                          <a:spcPct val="115000"/>
                        </a:lnSpc>
                        <a:spcBef>
                          <a:spcPts val="0"/>
                        </a:spcBef>
                        <a:spcAft>
                          <a:spcPts val="0"/>
                        </a:spcAft>
                      </a:pPr>
                      <a:r>
                        <a:rPr lang="en-US" sz="1000">
                          <a:effectLst/>
                        </a:rPr>
                        <a:t>Fifth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13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19</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dirty="0">
                          <a:effectLst/>
                        </a:rPr>
                        <a:t>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17</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7</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0461">
                <a:tc>
                  <a:txBody>
                    <a:bodyPr/>
                    <a:lstStyle/>
                    <a:p>
                      <a:pPr marL="0" marR="0" algn="ctr">
                        <a:lnSpc>
                          <a:spcPct val="115000"/>
                        </a:lnSpc>
                        <a:spcBef>
                          <a:spcPts val="0"/>
                        </a:spcBef>
                        <a:spcAft>
                          <a:spcPts val="0"/>
                        </a:spcAft>
                      </a:pPr>
                      <a:r>
                        <a:rPr lang="en-US" sz="1000">
                          <a:effectLst/>
                        </a:rPr>
                        <a:t>Sixth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dirty="0">
                          <a:effectLst/>
                        </a:rPr>
                        <a:t>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0461">
                <a:tc>
                  <a:txBody>
                    <a:bodyPr/>
                    <a:lstStyle/>
                    <a:p>
                      <a:pPr marL="0" marR="0" algn="ctr">
                        <a:lnSpc>
                          <a:spcPct val="115000"/>
                        </a:lnSpc>
                        <a:spcBef>
                          <a:spcPts val="0"/>
                        </a:spcBef>
                        <a:spcAft>
                          <a:spcPts val="0"/>
                        </a:spcAft>
                      </a:pPr>
                      <a:r>
                        <a:rPr lang="en-US" sz="1000">
                          <a:effectLst/>
                        </a:rPr>
                        <a:t>Seventh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dirty="0">
                          <a:effectLst/>
                        </a:rPr>
                        <a:t>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6</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0461">
                <a:tc>
                  <a:txBody>
                    <a:bodyPr/>
                    <a:lstStyle/>
                    <a:p>
                      <a:pPr marL="0" marR="0" algn="ctr">
                        <a:lnSpc>
                          <a:spcPct val="115000"/>
                        </a:lnSpc>
                        <a:spcBef>
                          <a:spcPts val="0"/>
                        </a:spcBef>
                        <a:spcAft>
                          <a:spcPts val="0"/>
                        </a:spcAft>
                      </a:pPr>
                      <a:r>
                        <a:rPr lang="en-US" sz="1000">
                          <a:effectLst/>
                        </a:rPr>
                        <a:t>Eighth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dirty="0">
                          <a:effectLst/>
                        </a:rPr>
                        <a:t>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0461">
                <a:tc>
                  <a:txBody>
                    <a:bodyPr/>
                    <a:lstStyle/>
                    <a:p>
                      <a:pPr marL="0" marR="0" algn="ctr">
                        <a:lnSpc>
                          <a:spcPct val="115000"/>
                        </a:lnSpc>
                        <a:spcBef>
                          <a:spcPts val="0"/>
                        </a:spcBef>
                        <a:spcAft>
                          <a:spcPts val="0"/>
                        </a:spcAft>
                      </a:pPr>
                      <a:r>
                        <a:rPr lang="en-US" sz="1000">
                          <a:effectLst/>
                        </a:rPr>
                        <a:t>Ninth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dirty="0">
                          <a:effectLst/>
                        </a:rPr>
                        <a:t>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0461">
                <a:tc>
                  <a:txBody>
                    <a:bodyPr/>
                    <a:lstStyle/>
                    <a:p>
                      <a:pPr marL="0" marR="0" algn="ctr">
                        <a:lnSpc>
                          <a:spcPct val="115000"/>
                        </a:lnSpc>
                        <a:spcBef>
                          <a:spcPts val="0"/>
                        </a:spcBef>
                        <a:spcAft>
                          <a:spcPts val="0"/>
                        </a:spcAft>
                      </a:pPr>
                      <a:r>
                        <a:rPr lang="en-US" sz="1000">
                          <a:effectLst/>
                        </a:rPr>
                        <a:t>Tenth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dirty="0">
                          <a:effectLst/>
                        </a:rPr>
                        <a:t>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0461">
                <a:tc>
                  <a:txBody>
                    <a:bodyPr/>
                    <a:lstStyle/>
                    <a:p>
                      <a:pPr marL="0" marR="0" algn="ctr">
                        <a:lnSpc>
                          <a:spcPct val="115000"/>
                        </a:lnSpc>
                        <a:spcBef>
                          <a:spcPts val="0"/>
                        </a:spcBef>
                        <a:spcAft>
                          <a:spcPts val="0"/>
                        </a:spcAft>
                      </a:pPr>
                      <a:r>
                        <a:rPr lang="en-US" sz="1000">
                          <a:effectLst/>
                        </a:rPr>
                        <a:t>Eleventh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dirty="0">
                          <a:effectLst/>
                        </a:rPr>
                        <a:t>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0461">
                <a:tc>
                  <a:txBody>
                    <a:bodyPr/>
                    <a:lstStyle/>
                    <a:p>
                      <a:pPr marL="0" marR="0" algn="ctr">
                        <a:lnSpc>
                          <a:spcPct val="115000"/>
                        </a:lnSpc>
                        <a:spcBef>
                          <a:spcPts val="0"/>
                        </a:spcBef>
                        <a:spcAft>
                          <a:spcPts val="0"/>
                        </a:spcAft>
                      </a:pPr>
                      <a:r>
                        <a:rPr lang="en-US" sz="1000">
                          <a:effectLst/>
                        </a:rPr>
                        <a:t>Twelfth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dirty="0">
                          <a:effectLst/>
                        </a:rPr>
                        <a:t>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0461">
                <a:tc>
                  <a:txBody>
                    <a:bodyPr/>
                    <a:lstStyle/>
                    <a:p>
                      <a:pPr marL="0" marR="0" algn="ctr">
                        <a:lnSpc>
                          <a:spcPct val="115000"/>
                        </a:lnSpc>
                        <a:spcBef>
                          <a:spcPts val="0"/>
                        </a:spcBef>
                        <a:spcAft>
                          <a:spcPts val="0"/>
                        </a:spcAft>
                      </a:pPr>
                      <a:r>
                        <a:rPr lang="en-US" sz="11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dirty="0">
                          <a:effectLst/>
                        </a:rPr>
                        <a:t>137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86</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181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109</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233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dirty="0">
                          <a:effectLst/>
                        </a:rPr>
                        <a:t>148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Rectangle 5"/>
          <p:cNvSpPr/>
          <p:nvPr/>
        </p:nvSpPr>
        <p:spPr>
          <a:xfrm>
            <a:off x="1" y="1421550"/>
            <a:ext cx="9144000" cy="357534"/>
          </a:xfrm>
          <a:prstGeom prst="rect">
            <a:avLst/>
          </a:prstGeom>
        </p:spPr>
        <p:txBody>
          <a:bodyPr wrap="square">
            <a:spAutoFit/>
          </a:bodyPr>
          <a:lstStyle/>
          <a:p>
            <a:pPr algn="ctr">
              <a:lnSpc>
                <a:spcPct val="115000"/>
              </a:lnSpc>
              <a:spcAft>
                <a:spcPts val="1000"/>
              </a:spcAft>
            </a:pPr>
            <a:r>
              <a:rPr lang="en-US" sz="1600" b="1" dirty="0">
                <a:solidFill>
                  <a:srgbClr val="000000"/>
                </a:solidFill>
                <a:ea typeface="Times New Roman" panose="02020603050405020304" pitchFamily="18" charset="0"/>
                <a:cs typeface="Times New Roman" panose="02020603050405020304" pitchFamily="18" charset="0"/>
              </a:rPr>
              <a:t>Number Referrals and Qualified with Percentage of Identification by </a:t>
            </a:r>
            <a:r>
              <a:rPr lang="en-US" sz="1600" b="1" dirty="0" smtClean="0">
                <a:solidFill>
                  <a:srgbClr val="000000"/>
                </a:solidFill>
                <a:ea typeface="Times New Roman" panose="02020603050405020304" pitchFamily="18" charset="0"/>
                <a:cs typeface="Times New Roman" panose="02020603050405020304" pitchFamily="18" charset="0"/>
              </a:rPr>
              <a:t>Grade</a:t>
            </a:r>
            <a:endParaRPr lang="en-US"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6120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findings</a:t>
            </a:r>
            <a:endParaRPr lang="en-US" dirty="0"/>
          </a:p>
        </p:txBody>
      </p:sp>
      <p:sp>
        <p:nvSpPr>
          <p:cNvPr id="3" name="Content Placeholder 2"/>
          <p:cNvSpPr>
            <a:spLocks noGrp="1"/>
          </p:cNvSpPr>
          <p:nvPr>
            <p:ph idx="1"/>
          </p:nvPr>
        </p:nvSpPr>
        <p:spPr/>
        <p:txBody>
          <a:bodyPr>
            <a:normAutofit/>
          </a:bodyPr>
          <a:lstStyle/>
          <a:p>
            <a:pPr marL="114300" marR="0" indent="-457200">
              <a:spcBef>
                <a:spcPts val="0"/>
              </a:spcBef>
              <a:spcAft>
                <a:spcPts val="1000"/>
              </a:spcAft>
              <a:buFont typeface="Wingdings" panose="05000000000000000000" pitchFamily="2" charset="2"/>
              <a:buChar char="Ø"/>
            </a:pPr>
            <a:r>
              <a:rPr lang="en-US" sz="2800" dirty="0">
                <a:ea typeface="Calibri" panose="020F0502020204030204" pitchFamily="34" charset="0"/>
                <a:cs typeface="Times New Roman" panose="02020603050405020304" pitchFamily="18" charset="0"/>
              </a:rPr>
              <a:t>In 2011-2012, NISD was serving 402 students.  In the three year timespan of the study, 551 students were referred and </a:t>
            </a:r>
            <a:r>
              <a:rPr lang="en-US" sz="2800" dirty="0" smtClean="0">
                <a:ea typeface="Calibri" panose="020F0502020204030204" pitchFamily="34" charset="0"/>
                <a:cs typeface="Times New Roman" panose="02020603050405020304" pitchFamily="18" charset="0"/>
              </a:rPr>
              <a:t>an additional 343 </a:t>
            </a:r>
            <a:r>
              <a:rPr lang="en-US" sz="2800" dirty="0">
                <a:ea typeface="Calibri" panose="020F0502020204030204" pitchFamily="34" charset="0"/>
                <a:cs typeface="Times New Roman" panose="02020603050405020304" pitchFamily="18" charset="0"/>
              </a:rPr>
              <a:t>students have qualified for </a:t>
            </a:r>
            <a:r>
              <a:rPr lang="en-US" sz="2800" dirty="0" smtClean="0">
                <a:ea typeface="Calibri" panose="020F0502020204030204" pitchFamily="34" charset="0"/>
                <a:cs typeface="Times New Roman" panose="02020603050405020304" pitchFamily="18" charset="0"/>
              </a:rPr>
              <a:t>services.  </a:t>
            </a:r>
            <a:r>
              <a:rPr lang="en-US" sz="2800" dirty="0">
                <a:ea typeface="Calibri" panose="020F0502020204030204" pitchFamily="34" charset="0"/>
                <a:cs typeface="Times New Roman" panose="02020603050405020304" pitchFamily="18" charset="0"/>
              </a:rPr>
              <a:t>This is a 46% increase in the number of students receiving services for </a:t>
            </a:r>
            <a:r>
              <a:rPr lang="en-US" sz="2800" dirty="0" smtClean="0">
                <a:ea typeface="Calibri" panose="020F0502020204030204" pitchFamily="34" charset="0"/>
                <a:cs typeface="Times New Roman" panose="02020603050405020304" pitchFamily="18" charset="0"/>
              </a:rPr>
              <a:t>dyslexia.</a:t>
            </a:r>
          </a:p>
          <a:p>
            <a:pPr>
              <a:buFont typeface="Wingdings" panose="05000000000000000000" pitchFamily="2" charset="2"/>
              <a:buChar char="Ø"/>
            </a:pPr>
            <a:r>
              <a:rPr lang="en-US" sz="2800" dirty="0">
                <a:ea typeface="Calibri" panose="020F0502020204030204" pitchFamily="34" charset="0"/>
              </a:rPr>
              <a:t>In 2012-2013 there were 88 parent referrals and in 2014-2015 that number had increased to 167.  Of the 167 students referred by parents in 2014-2015, 102 students qualified. </a:t>
            </a:r>
            <a:endParaRPr lang="en-US" sz="2800" dirty="0"/>
          </a:p>
        </p:txBody>
      </p:sp>
    </p:spTree>
    <p:extLst>
      <p:ext uri="{BB962C8B-B14F-4D97-AF65-F5344CB8AC3E}">
        <p14:creationId xmlns:p14="http://schemas.microsoft.com/office/powerpoint/2010/main" val="2661609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prstGeom prst="rect">
            <a:avLst/>
          </a:prstGeom>
        </p:spPr>
        <p:txBody>
          <a:bodyPr vert="horz" lIns="91425" tIns="91425" rIns="91425" bIns="91425" anchor="t" anchorCtr="0">
            <a:noAutofit/>
          </a:bodyPr>
          <a:lstStyle/>
          <a:p>
            <a:pPr>
              <a:buClr>
                <a:schemeClr val="dk1"/>
              </a:buClr>
              <a:buSzPct val="39285"/>
            </a:pPr>
            <a:r>
              <a:rPr lang="en" dirty="0" smtClean="0"/>
              <a:t>Question #2</a:t>
            </a:r>
            <a:endParaRPr lang="en" dirty="0"/>
          </a:p>
          <a:p>
            <a:endParaRPr dirty="0"/>
          </a:p>
        </p:txBody>
      </p:sp>
      <p:sp>
        <p:nvSpPr>
          <p:cNvPr id="76" name="Shape 76"/>
          <p:cNvSpPr txBox="1">
            <a:spLocks noGrp="1"/>
          </p:cNvSpPr>
          <p:nvPr>
            <p:ph idx="1"/>
          </p:nvPr>
        </p:nvSpPr>
        <p:spPr>
          <a:prstGeom prst="rect">
            <a:avLst/>
          </a:prstGeom>
        </p:spPr>
        <p:txBody>
          <a:bodyPr vert="horz" lIns="91425" tIns="91425" rIns="91425" bIns="91425" anchor="t" anchorCtr="0">
            <a:noAutofit/>
          </a:bodyPr>
          <a:lstStyle/>
          <a:p>
            <a:pPr lvl="0">
              <a:buClr>
                <a:srgbClr val="660000"/>
              </a:buClr>
              <a:buFont typeface="Wingdings" panose="05000000000000000000" pitchFamily="2" charset="2"/>
              <a:buChar char="Ø"/>
            </a:pPr>
            <a:r>
              <a:rPr lang="en-US" sz="3600" dirty="0">
                <a:solidFill>
                  <a:srgbClr val="4E3B30"/>
                </a:solidFill>
              </a:rPr>
              <a:t>What is the continuum of services for students receiving services for dyslexia?</a:t>
            </a:r>
          </a:p>
          <a:p>
            <a:pPr>
              <a:buNone/>
            </a:pPr>
            <a:endParaRPr sz="1800" dirty="0">
              <a:solidFill>
                <a:schemeClr val="dk1"/>
              </a:solidFill>
            </a:endParaRPr>
          </a:p>
          <a:p>
            <a:pPr>
              <a:buNone/>
            </a:pPr>
            <a:endParaRPr dirty="0"/>
          </a:p>
        </p:txBody>
      </p:sp>
    </p:spTree>
    <p:extLst>
      <p:ext uri="{BB962C8B-B14F-4D97-AF65-F5344CB8AC3E}">
        <p14:creationId xmlns:p14="http://schemas.microsoft.com/office/powerpoint/2010/main" val="681120950"/>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prstGeom prst="rect">
            <a:avLst/>
          </a:prstGeom>
        </p:spPr>
        <p:txBody>
          <a:bodyPr vert="horz" lIns="91425" tIns="91425" rIns="91425" bIns="91425" anchor="t" anchorCtr="0">
            <a:noAutofit/>
          </a:bodyPr>
          <a:lstStyle/>
          <a:p>
            <a:r>
              <a:rPr lang="en" dirty="0" smtClean="0"/>
              <a:t>Summary of findings:</a:t>
            </a:r>
            <a:endParaRPr lang="en" dirty="0"/>
          </a:p>
        </p:txBody>
      </p:sp>
      <p:sp>
        <p:nvSpPr>
          <p:cNvPr id="70" name="Shape 70"/>
          <p:cNvSpPr txBox="1">
            <a:spLocks noGrp="1"/>
          </p:cNvSpPr>
          <p:nvPr>
            <p:ph idx="1"/>
          </p:nvPr>
        </p:nvSpPr>
        <p:spPr>
          <a:prstGeom prst="rect">
            <a:avLst/>
          </a:prstGeom>
        </p:spPr>
        <p:txBody>
          <a:bodyPr vert="horz" lIns="91425" tIns="91425" rIns="91425" bIns="91425" anchor="t" anchorCtr="0">
            <a:noAutofit/>
          </a:bodyPr>
          <a:lstStyle/>
          <a:p>
            <a:pPr marL="0" marR="0" algn="just">
              <a:lnSpc>
                <a:spcPct val="115000"/>
              </a:lnSpc>
              <a:spcBef>
                <a:spcPts val="0"/>
              </a:spcBef>
              <a:spcAft>
                <a:spcPts val="1000"/>
              </a:spcAft>
              <a:buFont typeface="Wingdings" panose="05000000000000000000" pitchFamily="2" charset="2"/>
              <a:buChar char="Ø"/>
            </a:pPr>
            <a:r>
              <a:rPr lang="en-US" sz="2400" dirty="0">
                <a:solidFill>
                  <a:schemeClr val="accent1"/>
                </a:solidFill>
                <a:ea typeface="Calibri" panose="020F0502020204030204" pitchFamily="34" charset="0"/>
                <a:cs typeface="Times New Roman" panose="02020603050405020304" pitchFamily="18" charset="0"/>
              </a:rPr>
              <a:t>Traditionally, the majority of dyslexia students have been identified and served through a pull-out program at the elementary level.  This instructions in generally done by the campus STAR teacher, who receives annual training on reading instruction and monitors the progress of the students. Secondary campuses also offer a course for increased intervention, although most students receive services through accommodations from their classroom teachers as part of their individual 504 plan.</a:t>
            </a:r>
          </a:p>
          <a:p>
            <a:pPr marL="0" indent="0">
              <a:buNone/>
            </a:pPr>
            <a:endParaRPr lang="en" sz="2000" dirty="0"/>
          </a:p>
        </p:txBody>
      </p:sp>
    </p:spTree>
    <p:extLst>
      <p:ext uri="{BB962C8B-B14F-4D97-AF65-F5344CB8AC3E}">
        <p14:creationId xmlns:p14="http://schemas.microsoft.com/office/powerpoint/2010/main" val="2526953158"/>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findings:</a:t>
            </a:r>
            <a:endParaRPr lang="en-US" dirty="0"/>
          </a:p>
        </p:txBody>
      </p:sp>
      <p:sp>
        <p:nvSpPr>
          <p:cNvPr id="3" name="Content Placeholder 2"/>
          <p:cNvSpPr>
            <a:spLocks noGrp="1"/>
          </p:cNvSpPr>
          <p:nvPr>
            <p:ph idx="1"/>
          </p:nvPr>
        </p:nvSpPr>
        <p:spPr/>
        <p:txBody>
          <a:bodyPr>
            <a:normAutofit fontScale="77500" lnSpcReduction="20000"/>
          </a:bodyPr>
          <a:lstStyle/>
          <a:p>
            <a:pPr marR="0" algn="just">
              <a:lnSpc>
                <a:spcPct val="115000"/>
              </a:lnSpc>
              <a:spcBef>
                <a:spcPts val="0"/>
              </a:spcBef>
              <a:spcAft>
                <a:spcPts val="1000"/>
              </a:spcAft>
              <a:buFont typeface="Wingdings" panose="05000000000000000000" pitchFamily="2" charset="2"/>
              <a:buChar char="Ø"/>
            </a:pPr>
            <a:r>
              <a:rPr lang="en-US" b="1" dirty="0">
                <a:ea typeface="Calibri" panose="020F0502020204030204" pitchFamily="34" charset="0"/>
                <a:cs typeface="Times New Roman" panose="02020603050405020304" pitchFamily="18" charset="0"/>
              </a:rPr>
              <a:t>The Integrated Curriculum recommendations are as follows:</a:t>
            </a:r>
            <a:endParaRPr lang="en-US" dirty="0">
              <a:ea typeface="Calibri" panose="020F0502020204030204" pitchFamily="34" charset="0"/>
              <a:cs typeface="Times New Roman" panose="02020603050405020304" pitchFamily="18" charset="0"/>
            </a:endParaRPr>
          </a:p>
          <a:p>
            <a:pPr lvl="1" algn="just">
              <a:lnSpc>
                <a:spcPct val="115000"/>
              </a:lnSpc>
              <a:spcBef>
                <a:spcPts val="0"/>
              </a:spcBef>
              <a:buFont typeface="Wingdings" panose="05000000000000000000" pitchFamily="2" charset="2"/>
              <a:buChar char="Ø"/>
            </a:pPr>
            <a:r>
              <a:rPr lang="en-US" dirty="0">
                <a:ea typeface="Calibri" panose="020F0502020204030204" pitchFamily="34" charset="0"/>
                <a:cs typeface="Times New Roman" panose="02020603050405020304" pitchFamily="18" charset="0"/>
              </a:rPr>
              <a:t>The lessons were written for 30-45 </a:t>
            </a:r>
            <a:r>
              <a:rPr lang="en-US" dirty="0" smtClean="0">
                <a:ea typeface="Calibri" panose="020F0502020204030204" pitchFamily="34" charset="0"/>
                <a:cs typeface="Times New Roman" panose="02020603050405020304" pitchFamily="18" charset="0"/>
              </a:rPr>
              <a:t>minutes, </a:t>
            </a:r>
            <a:r>
              <a:rPr lang="en-US" dirty="0">
                <a:ea typeface="Calibri" panose="020F0502020204030204" pitchFamily="34" charset="0"/>
                <a:cs typeface="Times New Roman" panose="02020603050405020304" pitchFamily="18" charset="0"/>
              </a:rPr>
              <a:t>but most choose to do 30 </a:t>
            </a:r>
            <a:r>
              <a:rPr lang="en-US" dirty="0" smtClean="0">
                <a:ea typeface="Calibri" panose="020F0502020204030204" pitchFamily="34" charset="0"/>
                <a:cs typeface="Times New Roman" panose="02020603050405020304" pitchFamily="18" charset="0"/>
              </a:rPr>
              <a:t>minutes </a:t>
            </a:r>
            <a:r>
              <a:rPr lang="en-US" dirty="0">
                <a:ea typeface="Calibri" panose="020F0502020204030204" pitchFamily="34" charset="0"/>
                <a:cs typeface="Times New Roman" panose="02020603050405020304" pitchFamily="18" charset="0"/>
              </a:rPr>
              <a:t>four days a week.  </a:t>
            </a:r>
          </a:p>
          <a:p>
            <a:pPr lvl="1" algn="just">
              <a:lnSpc>
                <a:spcPct val="115000"/>
              </a:lnSpc>
              <a:spcBef>
                <a:spcPts val="0"/>
              </a:spcBef>
              <a:spcAft>
                <a:spcPts val="1000"/>
              </a:spcAft>
              <a:buFont typeface="Wingdings" panose="05000000000000000000" pitchFamily="2" charset="2"/>
              <a:buChar char="Ø"/>
            </a:pPr>
            <a:r>
              <a:rPr lang="en-US" dirty="0">
                <a:ea typeface="Calibri" panose="020F0502020204030204" pitchFamily="34" charset="0"/>
                <a:cs typeface="Times New Roman" panose="02020603050405020304" pitchFamily="18" charset="0"/>
              </a:rPr>
              <a:t>Recommend no more than five to a group.  </a:t>
            </a:r>
          </a:p>
          <a:p>
            <a:pPr marR="0" algn="just">
              <a:lnSpc>
                <a:spcPct val="115000"/>
              </a:lnSpc>
              <a:spcBef>
                <a:spcPts val="0"/>
              </a:spcBef>
              <a:spcAft>
                <a:spcPts val="1000"/>
              </a:spcAft>
              <a:buFont typeface="Wingdings" panose="05000000000000000000" pitchFamily="2" charset="2"/>
              <a:buChar char="Ø"/>
            </a:pPr>
            <a:r>
              <a:rPr lang="en-US" b="1" dirty="0">
                <a:ea typeface="Calibri" panose="020F0502020204030204" pitchFamily="34" charset="0"/>
                <a:cs typeface="Times New Roman" panose="02020603050405020304" pitchFamily="18" charset="0"/>
              </a:rPr>
              <a:t>The Take Flight (Clara Love Elementary and Hughes Elementary) recommendations are as follows:</a:t>
            </a:r>
            <a:endParaRPr lang="en-US" dirty="0">
              <a:ea typeface="Calibri" panose="020F0502020204030204" pitchFamily="34" charset="0"/>
              <a:cs typeface="Times New Roman" panose="02020603050405020304" pitchFamily="18" charset="0"/>
            </a:endParaRPr>
          </a:p>
          <a:p>
            <a:pPr lvl="1" algn="just">
              <a:lnSpc>
                <a:spcPct val="115000"/>
              </a:lnSpc>
              <a:spcBef>
                <a:spcPts val="0"/>
              </a:spcBef>
              <a:buFont typeface="Wingdings" panose="05000000000000000000" pitchFamily="2" charset="2"/>
              <a:buChar char="Ø"/>
            </a:pPr>
            <a:r>
              <a:rPr lang="en-US" dirty="0">
                <a:ea typeface="Calibri" panose="020F0502020204030204" pitchFamily="34" charset="0"/>
                <a:cs typeface="Times New Roman" panose="02020603050405020304" pitchFamily="18" charset="0"/>
              </a:rPr>
              <a:t>The lessons are written for 45 </a:t>
            </a:r>
            <a:r>
              <a:rPr lang="en-US" dirty="0" smtClean="0">
                <a:ea typeface="Calibri" panose="020F0502020204030204" pitchFamily="34" charset="0"/>
                <a:cs typeface="Times New Roman" panose="02020603050405020304" pitchFamily="18" charset="0"/>
              </a:rPr>
              <a:t>minutes </a:t>
            </a:r>
            <a:r>
              <a:rPr lang="en-US" dirty="0">
                <a:ea typeface="Calibri" panose="020F0502020204030204" pitchFamily="34" charset="0"/>
                <a:cs typeface="Times New Roman" panose="02020603050405020304" pitchFamily="18" charset="0"/>
              </a:rPr>
              <a:t>five days a week or one hour four days a week.  </a:t>
            </a:r>
          </a:p>
          <a:p>
            <a:pPr lvl="1" algn="just">
              <a:lnSpc>
                <a:spcPct val="115000"/>
              </a:lnSpc>
              <a:spcBef>
                <a:spcPts val="0"/>
              </a:spcBef>
              <a:spcAft>
                <a:spcPts val="1000"/>
              </a:spcAft>
              <a:buFont typeface="Wingdings" panose="05000000000000000000" pitchFamily="2" charset="2"/>
              <a:buChar char="Ø"/>
            </a:pPr>
            <a:r>
              <a:rPr lang="en-US" dirty="0">
                <a:ea typeface="Calibri" panose="020F0502020204030204" pitchFamily="34" charset="0"/>
                <a:cs typeface="Times New Roman" panose="02020603050405020304" pitchFamily="18" charset="0"/>
              </a:rPr>
              <a:t>The Scottish Rite Hospital recommends no more than 6 per group.  Most </a:t>
            </a:r>
            <a:r>
              <a:rPr lang="en-US" dirty="0" smtClean="0">
                <a:ea typeface="Calibri" panose="020F0502020204030204" pitchFamily="34" charset="0"/>
                <a:cs typeface="Times New Roman" panose="02020603050405020304" pitchFamily="18" charset="0"/>
              </a:rPr>
              <a:t>of NISD </a:t>
            </a:r>
            <a:r>
              <a:rPr lang="en-US" dirty="0" smtClean="0">
                <a:ea typeface="Calibri" panose="020F0502020204030204" pitchFamily="34" charset="0"/>
                <a:cs typeface="Times New Roman" panose="02020603050405020304" pitchFamily="18" charset="0"/>
              </a:rPr>
              <a:t>groups </a:t>
            </a:r>
            <a:r>
              <a:rPr lang="en-US" dirty="0">
                <a:ea typeface="Calibri" panose="020F0502020204030204" pitchFamily="34" charset="0"/>
                <a:cs typeface="Times New Roman" panose="02020603050405020304" pitchFamily="18" charset="0"/>
              </a:rPr>
              <a:t>are 2-3 because of scheduling.  </a:t>
            </a:r>
          </a:p>
          <a:p>
            <a:endParaRPr lang="en-US" dirty="0"/>
          </a:p>
        </p:txBody>
      </p:sp>
    </p:spTree>
    <p:extLst>
      <p:ext uri="{BB962C8B-B14F-4D97-AF65-F5344CB8AC3E}">
        <p14:creationId xmlns:p14="http://schemas.microsoft.com/office/powerpoint/2010/main" val="3527407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findings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211237"/>
              </p:ext>
            </p:extLst>
          </p:nvPr>
        </p:nvGraphicFramePr>
        <p:xfrm>
          <a:off x="932155" y="2362771"/>
          <a:ext cx="7102136" cy="3079239"/>
        </p:xfrm>
        <a:graphic>
          <a:graphicData uri="http://schemas.openxmlformats.org/drawingml/2006/table">
            <a:tbl>
              <a:tblPr firstRow="1" firstCol="1" bandRow="1">
                <a:tableStyleId>{5C22544A-7EE6-4342-B048-85BDC9FD1C3A}</a:tableStyleId>
              </a:tblPr>
              <a:tblGrid>
                <a:gridCol w="3830078"/>
                <a:gridCol w="3272058"/>
              </a:tblGrid>
              <a:tr h="708870">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Level</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Number </a:t>
                      </a:r>
                      <a:r>
                        <a:rPr lang="en-US" sz="1600" b="1" dirty="0">
                          <a:effectLst/>
                        </a:rPr>
                        <a:t>of Students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90123">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Elementary</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322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90123">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Middle </a:t>
                      </a:r>
                      <a:r>
                        <a:rPr lang="en-US" sz="1600" b="1" dirty="0">
                          <a:effectLst/>
                        </a:rPr>
                        <a:t>School</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6</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90123">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High </a:t>
                      </a:r>
                      <a:r>
                        <a:rPr lang="en-US" sz="1600" b="1" dirty="0">
                          <a:effectLst/>
                        </a:rPr>
                        <a:t>School</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0</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0" y="1771119"/>
            <a:ext cx="914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2"/>
                </a:solidFill>
                <a:effectLst/>
                <a:ea typeface="Calibri" panose="020F0502020204030204" pitchFamily="34" charset="0"/>
                <a:cs typeface="Times New Roman" panose="02020603050405020304" pitchFamily="18" charset="0"/>
              </a:rPr>
              <a:t>Dyslexia Students being served through pull-out services by an interventionist</a:t>
            </a:r>
            <a:endParaRPr kumimoji="0" lang="en-US" altLang="en-US" sz="1600" b="0" i="0" u="none" strike="noStrike" cap="none" normalizeH="0" baseline="0" dirty="0" smtClean="0">
              <a:ln>
                <a:noFill/>
              </a:ln>
              <a:solidFill>
                <a:schemeClr val="tx2"/>
              </a:solidFill>
              <a:effectLst/>
              <a:cs typeface="Times New Roman" panose="02020603050405020304" pitchFamily="18" charset="0"/>
            </a:endParaRPr>
          </a:p>
        </p:txBody>
      </p:sp>
    </p:spTree>
    <p:extLst>
      <p:ext uri="{BB962C8B-B14F-4D97-AF65-F5344CB8AC3E}">
        <p14:creationId xmlns:p14="http://schemas.microsoft.com/office/powerpoint/2010/main" val="710080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prstGeom prst="rect">
            <a:avLst/>
          </a:prstGeom>
        </p:spPr>
        <p:txBody>
          <a:bodyPr vert="horz" lIns="91425" tIns="91425" rIns="91425" bIns="91425" anchor="t" anchorCtr="0">
            <a:noAutofit/>
          </a:bodyPr>
          <a:lstStyle/>
          <a:p>
            <a:pPr>
              <a:buClr>
                <a:schemeClr val="dk1"/>
              </a:buClr>
              <a:buSzPct val="39285"/>
            </a:pPr>
            <a:r>
              <a:rPr lang="en" dirty="0" smtClean="0"/>
              <a:t>Question #3</a:t>
            </a:r>
            <a:endParaRPr dirty="0"/>
          </a:p>
        </p:txBody>
      </p:sp>
      <p:sp>
        <p:nvSpPr>
          <p:cNvPr id="76" name="Shape 76"/>
          <p:cNvSpPr txBox="1">
            <a:spLocks noGrp="1"/>
          </p:cNvSpPr>
          <p:nvPr>
            <p:ph idx="1"/>
          </p:nvPr>
        </p:nvSpPr>
        <p:spPr>
          <a:prstGeom prst="rect">
            <a:avLst/>
          </a:prstGeom>
        </p:spPr>
        <p:txBody>
          <a:bodyPr vert="horz" lIns="91425" tIns="91425" rIns="91425" bIns="91425" anchor="t" anchorCtr="0">
            <a:noAutofit/>
          </a:bodyPr>
          <a:lstStyle/>
          <a:p>
            <a:pPr>
              <a:buNone/>
            </a:pPr>
            <a:endParaRPr sz="1800" dirty="0">
              <a:solidFill>
                <a:schemeClr val="dk1"/>
              </a:solidFill>
            </a:endParaRPr>
          </a:p>
          <a:p>
            <a:pPr>
              <a:buFont typeface="Wingdings" panose="05000000000000000000" pitchFamily="2" charset="2"/>
              <a:buChar char="Ø"/>
            </a:pPr>
            <a:r>
              <a:rPr lang="en-US" dirty="0"/>
              <a:t>What are the instructional support strategies for students with dyslexia currently in place? </a:t>
            </a:r>
          </a:p>
          <a:p>
            <a:pPr>
              <a:buNone/>
            </a:pPr>
            <a:endParaRPr dirty="0"/>
          </a:p>
        </p:txBody>
      </p:sp>
    </p:spTree>
    <p:extLst>
      <p:ext uri="{BB962C8B-B14F-4D97-AF65-F5344CB8AC3E}">
        <p14:creationId xmlns:p14="http://schemas.microsoft.com/office/powerpoint/2010/main" val="3245072184"/>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prstGeom prst="rect">
            <a:avLst/>
          </a:prstGeom>
        </p:spPr>
        <p:txBody>
          <a:bodyPr vert="horz" lIns="91425" tIns="91425" rIns="91425" bIns="91425" anchor="t" anchorCtr="0">
            <a:noAutofit/>
          </a:bodyPr>
          <a:lstStyle/>
          <a:p>
            <a:r>
              <a:rPr lang="en" dirty="0" smtClean="0"/>
              <a:t>Summary of findings:</a:t>
            </a:r>
            <a:endParaRPr lang="en" dirty="0"/>
          </a:p>
        </p:txBody>
      </p:sp>
      <p:sp>
        <p:nvSpPr>
          <p:cNvPr id="70" name="Shape 70"/>
          <p:cNvSpPr txBox="1">
            <a:spLocks noGrp="1"/>
          </p:cNvSpPr>
          <p:nvPr>
            <p:ph idx="1"/>
          </p:nvPr>
        </p:nvSpPr>
        <p:spPr>
          <a:xfrm>
            <a:off x="304800" y="1447630"/>
            <a:ext cx="8686800" cy="4525963"/>
          </a:xfrm>
          <a:prstGeom prst="rect">
            <a:avLst/>
          </a:prstGeom>
        </p:spPr>
        <p:txBody>
          <a:bodyPr vert="horz" lIns="91425" tIns="91425" rIns="91425" bIns="91425" anchor="t" anchorCtr="0">
            <a:noAutofit/>
          </a:bodyPr>
          <a:lstStyle/>
          <a:p>
            <a:pPr>
              <a:buFont typeface="Wingdings" panose="05000000000000000000" pitchFamily="2" charset="2"/>
              <a:buChar char="Ø"/>
            </a:pPr>
            <a:r>
              <a:rPr lang="en-US" sz="2400" dirty="0" smtClean="0">
                <a:ea typeface="Calibri" panose="020F0502020204030204" pitchFamily="34" charset="0"/>
                <a:cs typeface="Times New Roman" panose="02020603050405020304" pitchFamily="18" charset="0"/>
              </a:rPr>
              <a:t>Elementary Pull-Out Instruction:</a:t>
            </a:r>
          </a:p>
          <a:p>
            <a:pPr lvl="1">
              <a:buFont typeface="Wingdings" panose="05000000000000000000" pitchFamily="2" charset="2"/>
              <a:buChar char="Ø"/>
            </a:pPr>
            <a:r>
              <a:rPr lang="en-US" sz="2400" dirty="0" smtClean="0">
                <a:ea typeface="Calibri" panose="020F0502020204030204" pitchFamily="34" charset="0"/>
                <a:cs typeface="Times New Roman" panose="02020603050405020304" pitchFamily="18" charset="0"/>
              </a:rPr>
              <a:t>The majority of students have been instructed using the Systematic </a:t>
            </a:r>
            <a:r>
              <a:rPr lang="en-US" sz="2400" dirty="0">
                <a:ea typeface="Calibri" panose="020F0502020204030204" pitchFamily="34" charset="0"/>
                <a:cs typeface="Times New Roman" panose="02020603050405020304" pitchFamily="18" charset="0"/>
              </a:rPr>
              <a:t>Instruction in Phonemic Awareness, Phonics and Sight Words (SIPPS</a:t>
            </a:r>
            <a:r>
              <a:rPr lang="en-US" sz="2400" dirty="0" smtClean="0">
                <a:ea typeface="Calibri" panose="020F0502020204030204" pitchFamily="34" charset="0"/>
                <a:cs typeface="Times New Roman" panose="02020603050405020304" pitchFamily="18" charset="0"/>
              </a:rPr>
              <a:t>) for the past 3 years.</a:t>
            </a:r>
          </a:p>
          <a:p>
            <a:pPr lvl="1">
              <a:buFont typeface="Wingdings" panose="05000000000000000000" pitchFamily="2" charset="2"/>
              <a:buChar char="Ø"/>
            </a:pPr>
            <a:r>
              <a:rPr lang="en-US" sz="2400" dirty="0" smtClean="0">
                <a:cs typeface="Times New Roman" panose="02020603050405020304" pitchFamily="18" charset="0"/>
              </a:rPr>
              <a:t>During the current school year, both the Take Flight and Rite Flight trainings and subsequent resources have been </a:t>
            </a:r>
            <a:r>
              <a:rPr lang="en-US" sz="2400" dirty="0" smtClean="0">
                <a:cs typeface="Times New Roman" panose="02020603050405020304" pitchFamily="18" charset="0"/>
              </a:rPr>
              <a:t>utilized, </a:t>
            </a:r>
            <a:r>
              <a:rPr lang="en-US" sz="2400" dirty="0" smtClean="0">
                <a:cs typeface="Times New Roman" panose="02020603050405020304" pitchFamily="18" charset="0"/>
              </a:rPr>
              <a:t>but it is still too early to gain reliable results of significant changes.</a:t>
            </a:r>
          </a:p>
          <a:p>
            <a:pPr>
              <a:buFont typeface="Wingdings" panose="05000000000000000000" pitchFamily="2" charset="2"/>
              <a:buChar char="Ø"/>
            </a:pPr>
            <a:r>
              <a:rPr lang="en" sz="2400" dirty="0" smtClean="0">
                <a:cs typeface="Times New Roman" panose="02020603050405020304" pitchFamily="18" charset="0"/>
              </a:rPr>
              <a:t>Secondary Students:</a:t>
            </a:r>
          </a:p>
          <a:p>
            <a:pPr lvl="1">
              <a:buFont typeface="Wingdings" panose="05000000000000000000" pitchFamily="2" charset="2"/>
              <a:buChar char="Ø"/>
            </a:pPr>
            <a:r>
              <a:rPr lang="en" sz="2400" dirty="0" smtClean="0">
                <a:cs typeface="Times New Roman" panose="02020603050405020304" pitchFamily="18" charset="0"/>
              </a:rPr>
              <a:t>The vast majority of secondary dyslexia students are serviced through 504 accomodations in their regular education </a:t>
            </a:r>
            <a:r>
              <a:rPr lang="en" sz="2400" dirty="0" smtClean="0">
                <a:cs typeface="Times New Roman" panose="02020603050405020304" pitchFamily="18" charset="0"/>
              </a:rPr>
              <a:t>classrooms.</a:t>
            </a:r>
            <a:endParaRPr lang="en" sz="2400" dirty="0">
              <a:cs typeface="Times New Roman" panose="02020603050405020304" pitchFamily="18" charset="0"/>
            </a:endParaRPr>
          </a:p>
        </p:txBody>
      </p:sp>
    </p:spTree>
    <p:extLst>
      <p:ext uri="{BB962C8B-B14F-4D97-AF65-F5344CB8AC3E}">
        <p14:creationId xmlns:p14="http://schemas.microsoft.com/office/powerpoint/2010/main" val="2794305716"/>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074" name="Picture 15" descr="globe-merged.gif"/>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28800" y="100013"/>
            <a:ext cx="6781800" cy="660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a:spLocks noChangeArrowheads="1"/>
          </p:cNvSpPr>
          <p:nvPr/>
        </p:nvSpPr>
        <p:spPr bwMode="auto">
          <a:xfrm>
            <a:off x="0" y="0"/>
            <a:ext cx="1219200" cy="6858000"/>
          </a:xfrm>
          <a:prstGeom prst="rect">
            <a:avLst/>
          </a:prstGeom>
          <a:solidFill>
            <a:srgbClr val="284A9D"/>
          </a:solidFill>
          <a:ln w="9525">
            <a:solidFill>
              <a:srgbClr val="4A7EBB"/>
            </a:solidFill>
            <a:miter lim="800000"/>
            <a:headEnd/>
            <a:tailEnd/>
          </a:ln>
          <a:effectLst>
            <a:outerShdw blurRad="40000" dist="23000" dir="600003" rotWithShape="0">
              <a:srgbClr val="808080">
                <a:alpha val="34999"/>
              </a:srgbClr>
            </a:outerShdw>
          </a:effectLst>
        </p:spPr>
        <p:txBody>
          <a:bodyPr anchor="ctr"/>
          <a:lstStyle/>
          <a:p>
            <a:pPr algn="ctr" fontAlgn="base">
              <a:spcBef>
                <a:spcPct val="0"/>
              </a:spcBef>
              <a:spcAft>
                <a:spcPct val="0"/>
              </a:spcAft>
            </a:pPr>
            <a:endParaRPr lang="en-US" dirty="0" smtClean="0">
              <a:solidFill>
                <a:srgbClr val="FFFFFF"/>
              </a:solidFill>
              <a:latin typeface="Calibri" pitchFamily="34" charset="0"/>
              <a:ea typeface="ＭＳ Ｐゴシック" pitchFamily="-109" charset="-128"/>
            </a:endParaRPr>
          </a:p>
        </p:txBody>
      </p:sp>
      <p:sp>
        <p:nvSpPr>
          <p:cNvPr id="3076" name="Text Box 4"/>
          <p:cNvSpPr txBox="1">
            <a:spLocks noChangeArrowheads="1"/>
          </p:cNvSpPr>
          <p:nvPr/>
        </p:nvSpPr>
        <p:spPr bwMode="auto">
          <a:xfrm rot="-5400000">
            <a:off x="-2887662" y="2278062"/>
            <a:ext cx="6934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sz="8000" dirty="0" smtClean="0">
                <a:solidFill>
                  <a:srgbClr val="FFFFFF"/>
                </a:solidFill>
                <a:latin typeface="Tw Cen MT" pitchFamily="34" charset="0"/>
              </a:rPr>
              <a:t>Northwest ISD</a:t>
            </a:r>
          </a:p>
        </p:txBody>
      </p:sp>
      <p:sp>
        <p:nvSpPr>
          <p:cNvPr id="3077" name="Rectangle 5"/>
          <p:cNvSpPr>
            <a:spLocks noGrp="1" noChangeArrowheads="1"/>
          </p:cNvSpPr>
          <p:nvPr>
            <p:ph type="body" idx="4294967295"/>
          </p:nvPr>
        </p:nvSpPr>
        <p:spPr>
          <a:xfrm>
            <a:off x="1405467" y="372533"/>
            <a:ext cx="7509933" cy="6333067"/>
          </a:xfrm>
        </p:spPr>
        <p:txBody>
          <a:bodyPr>
            <a:normAutofit/>
          </a:bodyPr>
          <a:lstStyle/>
          <a:p>
            <a:pPr marL="0" indent="0">
              <a:buFontTx/>
              <a:buNone/>
            </a:pPr>
            <a:r>
              <a:rPr lang="en-US" sz="2400" dirty="0">
                <a:solidFill>
                  <a:schemeClr val="tx1"/>
                </a:solidFill>
                <a:latin typeface="Arial Black" pitchFamily="34" charset="0"/>
              </a:rPr>
              <a:t>Vision Statement</a:t>
            </a:r>
            <a:r>
              <a:rPr lang="en-US" sz="2400" dirty="0" smtClean="0">
                <a:solidFill>
                  <a:schemeClr val="tx1"/>
                </a:solidFill>
                <a:latin typeface="Arial Black" pitchFamily="34" charset="0"/>
              </a:rPr>
              <a:t>:</a:t>
            </a:r>
            <a:endParaRPr lang="en-US" sz="1200" dirty="0">
              <a:solidFill>
                <a:schemeClr val="tx1"/>
              </a:solidFill>
              <a:latin typeface="Arial Black" pitchFamily="34" charset="0"/>
            </a:endParaRPr>
          </a:p>
          <a:p>
            <a:pPr marL="0" indent="0">
              <a:buFontTx/>
              <a:buNone/>
            </a:pPr>
            <a:r>
              <a:rPr lang="en-US" sz="2400" b="1" i="1" dirty="0">
                <a:solidFill>
                  <a:srgbClr val="464648"/>
                </a:solidFill>
                <a:latin typeface="Times New Roman" pitchFamily="18" charset="0"/>
              </a:rPr>
              <a:t>The best and most sought-after school district where every student is future ready:</a:t>
            </a:r>
          </a:p>
          <a:p>
            <a:pPr marL="1200150" lvl="1">
              <a:buClr>
                <a:schemeClr val="tx1"/>
              </a:buClr>
              <a:buFont typeface="Wingdings" pitchFamily="2" charset="2"/>
              <a:buChar char="Ø"/>
            </a:pPr>
            <a:r>
              <a:rPr lang="en-US" sz="2400" b="1" i="1" dirty="0">
                <a:solidFill>
                  <a:srgbClr val="464648"/>
                </a:solidFill>
                <a:latin typeface="Times New Roman" pitchFamily="18" charset="0"/>
              </a:rPr>
              <a:t>Ready for college</a:t>
            </a:r>
          </a:p>
          <a:p>
            <a:pPr marL="1200150" lvl="1">
              <a:buClr>
                <a:schemeClr val="tx1"/>
              </a:buClr>
              <a:buFont typeface="Wingdings" pitchFamily="2" charset="2"/>
              <a:buChar char="Ø"/>
            </a:pPr>
            <a:r>
              <a:rPr lang="en-US" sz="2400" b="1" i="1" dirty="0">
                <a:solidFill>
                  <a:srgbClr val="464648"/>
                </a:solidFill>
                <a:latin typeface="Times New Roman" pitchFamily="18" charset="0"/>
              </a:rPr>
              <a:t>Ready for the global workplace</a:t>
            </a:r>
          </a:p>
          <a:p>
            <a:pPr marL="1200150" lvl="1">
              <a:buClr>
                <a:schemeClr val="tx1"/>
              </a:buClr>
              <a:buFont typeface="Wingdings" pitchFamily="2" charset="2"/>
              <a:buChar char="Ø"/>
            </a:pPr>
            <a:r>
              <a:rPr lang="en-US" sz="2400" b="1" i="1" dirty="0">
                <a:solidFill>
                  <a:srgbClr val="464648"/>
                </a:solidFill>
                <a:latin typeface="Times New Roman" pitchFamily="18" charset="0"/>
              </a:rPr>
              <a:t>Ready for personal success</a:t>
            </a:r>
          </a:p>
          <a:p>
            <a:pPr marL="0" indent="0">
              <a:buFontTx/>
              <a:buNone/>
            </a:pPr>
            <a:endParaRPr lang="en-US" sz="2400" b="1" i="1" dirty="0" smtClean="0">
              <a:solidFill>
                <a:schemeClr val="tx1"/>
              </a:solidFill>
              <a:latin typeface="Times New Roman" pitchFamily="18" charset="0"/>
            </a:endParaRPr>
          </a:p>
          <a:p>
            <a:pPr marL="0" indent="0">
              <a:buFontTx/>
              <a:buNone/>
            </a:pPr>
            <a:endParaRPr lang="en-US" sz="2400" b="1" i="1" dirty="0">
              <a:solidFill>
                <a:schemeClr val="tx1"/>
              </a:solidFill>
              <a:latin typeface="Times New Roman" pitchFamily="18" charset="0"/>
            </a:endParaRPr>
          </a:p>
          <a:p>
            <a:pPr marL="0" indent="0">
              <a:buFontTx/>
              <a:buNone/>
            </a:pPr>
            <a:r>
              <a:rPr lang="en-US" sz="2400" b="1" dirty="0" smtClean="0">
                <a:solidFill>
                  <a:schemeClr val="tx1"/>
                </a:solidFill>
                <a:latin typeface="Arial Black" pitchFamily="34" charset="0"/>
              </a:rPr>
              <a:t>Mission </a:t>
            </a:r>
            <a:r>
              <a:rPr lang="en-US" sz="2400" b="1" dirty="0">
                <a:solidFill>
                  <a:schemeClr val="tx1"/>
                </a:solidFill>
                <a:latin typeface="Arial Black" pitchFamily="34" charset="0"/>
              </a:rPr>
              <a:t>Statement</a:t>
            </a:r>
            <a:r>
              <a:rPr lang="en-US" sz="2400" b="1" dirty="0" smtClean="0">
                <a:solidFill>
                  <a:schemeClr val="tx1"/>
                </a:solidFill>
                <a:latin typeface="Arial Black" pitchFamily="34" charset="0"/>
              </a:rPr>
              <a:t>:</a:t>
            </a:r>
            <a:endParaRPr lang="en-US" sz="1200" b="1" dirty="0">
              <a:solidFill>
                <a:schemeClr val="tx1"/>
              </a:solidFill>
              <a:latin typeface="Arial Black" pitchFamily="34" charset="0"/>
            </a:endParaRPr>
          </a:p>
          <a:p>
            <a:pPr marL="0" indent="0">
              <a:buFontTx/>
              <a:buNone/>
            </a:pPr>
            <a:r>
              <a:rPr lang="en-US" sz="2400" b="1" i="1" dirty="0">
                <a:solidFill>
                  <a:srgbClr val="464648"/>
                </a:solidFill>
                <a:latin typeface="Times New Roman" pitchFamily="18" charset="0"/>
              </a:rPr>
              <a:t>Northwest ISD, in partnership with parents and community, will </a:t>
            </a:r>
            <a:r>
              <a:rPr lang="en-US" sz="2400" b="1" i="1" dirty="0" smtClean="0">
                <a:solidFill>
                  <a:srgbClr val="464648"/>
                </a:solidFill>
                <a:latin typeface="Times New Roman" pitchFamily="18" charset="0"/>
              </a:rPr>
              <a:t>engage all </a:t>
            </a:r>
            <a:r>
              <a:rPr lang="en-US" sz="2400" b="1" i="1" dirty="0">
                <a:solidFill>
                  <a:srgbClr val="464648"/>
                </a:solidFill>
                <a:latin typeface="Times New Roman" pitchFamily="18" charset="0"/>
              </a:rPr>
              <a:t>students </a:t>
            </a:r>
            <a:r>
              <a:rPr lang="en-US" sz="2400" b="1" i="1" dirty="0" smtClean="0">
                <a:solidFill>
                  <a:srgbClr val="464648"/>
                </a:solidFill>
                <a:latin typeface="Times New Roman" pitchFamily="18" charset="0"/>
              </a:rPr>
              <a:t>in a </a:t>
            </a:r>
            <a:r>
              <a:rPr lang="en-US" sz="2400" b="1" i="1" dirty="0">
                <a:solidFill>
                  <a:srgbClr val="464648"/>
                </a:solidFill>
                <a:latin typeface="Times New Roman" pitchFamily="18" charset="0"/>
              </a:rPr>
              <a:t>premier education, preparing them to be successful, productive citizens.</a:t>
            </a:r>
          </a:p>
        </p:txBody>
      </p:sp>
    </p:spTree>
    <p:extLst>
      <p:ext uri="{BB962C8B-B14F-4D97-AF65-F5344CB8AC3E}">
        <p14:creationId xmlns:p14="http://schemas.microsoft.com/office/powerpoint/2010/main" val="17527445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prstGeom prst="rect">
            <a:avLst/>
          </a:prstGeom>
        </p:spPr>
        <p:txBody>
          <a:bodyPr vert="horz" lIns="91425" tIns="91425" rIns="91425" bIns="91425" anchor="t" anchorCtr="0">
            <a:noAutofit/>
          </a:bodyPr>
          <a:lstStyle/>
          <a:p>
            <a:pPr>
              <a:buClr>
                <a:schemeClr val="dk1"/>
              </a:buClr>
              <a:buSzPct val="39285"/>
            </a:pPr>
            <a:r>
              <a:rPr lang="en" dirty="0" smtClean="0"/>
              <a:t>Question #4</a:t>
            </a:r>
            <a:endParaRPr lang="en" dirty="0"/>
          </a:p>
          <a:p>
            <a:endParaRPr dirty="0"/>
          </a:p>
        </p:txBody>
      </p:sp>
      <p:sp>
        <p:nvSpPr>
          <p:cNvPr id="76" name="Shape 76"/>
          <p:cNvSpPr txBox="1">
            <a:spLocks noGrp="1"/>
          </p:cNvSpPr>
          <p:nvPr>
            <p:ph idx="1"/>
          </p:nvPr>
        </p:nvSpPr>
        <p:spPr>
          <a:prstGeom prst="rect">
            <a:avLst/>
          </a:prstGeom>
        </p:spPr>
        <p:txBody>
          <a:bodyPr vert="horz" lIns="91425" tIns="91425" rIns="91425" bIns="91425" anchor="t" anchorCtr="0">
            <a:noAutofit/>
          </a:bodyPr>
          <a:lstStyle/>
          <a:p>
            <a:pPr>
              <a:buNone/>
            </a:pPr>
            <a:endParaRPr sz="1800" dirty="0">
              <a:solidFill>
                <a:schemeClr val="dk1"/>
              </a:solidFill>
            </a:endParaRPr>
          </a:p>
          <a:p>
            <a:pPr lvl="0">
              <a:buClr>
                <a:srgbClr val="660000"/>
              </a:buClr>
              <a:buFont typeface="Wingdings" panose="05000000000000000000" pitchFamily="2" charset="2"/>
              <a:buChar char="Ø"/>
            </a:pPr>
            <a:r>
              <a:rPr lang="en-US" sz="3600" dirty="0">
                <a:solidFill>
                  <a:srgbClr val="4E3B30"/>
                </a:solidFill>
              </a:rPr>
              <a:t>What level of progress are students in the </a:t>
            </a:r>
            <a:r>
              <a:rPr lang="en-US" sz="3600" dirty="0" smtClean="0">
                <a:solidFill>
                  <a:srgbClr val="4E3B30"/>
                </a:solidFill>
              </a:rPr>
              <a:t>dyslexia </a:t>
            </a:r>
            <a:r>
              <a:rPr lang="en-US" sz="3600" dirty="0">
                <a:solidFill>
                  <a:srgbClr val="4E3B30"/>
                </a:solidFill>
              </a:rPr>
              <a:t>program making?</a:t>
            </a:r>
          </a:p>
          <a:p>
            <a:pPr>
              <a:buNone/>
            </a:pPr>
            <a:endParaRPr dirty="0"/>
          </a:p>
        </p:txBody>
      </p:sp>
    </p:spTree>
    <p:extLst>
      <p:ext uri="{BB962C8B-B14F-4D97-AF65-F5344CB8AC3E}">
        <p14:creationId xmlns:p14="http://schemas.microsoft.com/office/powerpoint/2010/main" val="3931486779"/>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prstGeom prst="rect">
            <a:avLst/>
          </a:prstGeom>
        </p:spPr>
        <p:txBody>
          <a:bodyPr vert="horz" lIns="91425" tIns="91425" rIns="91425" bIns="91425" anchor="t" anchorCtr="0">
            <a:noAutofit/>
          </a:bodyPr>
          <a:lstStyle/>
          <a:p>
            <a:r>
              <a:rPr lang="en" dirty="0" smtClean="0"/>
              <a:t>Summary of findings:</a:t>
            </a:r>
            <a:endParaRPr lang="en"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74754367"/>
              </p:ext>
            </p:extLst>
          </p:nvPr>
        </p:nvGraphicFramePr>
        <p:xfrm>
          <a:off x="211281" y="2635625"/>
          <a:ext cx="8686800" cy="2746865"/>
        </p:xfrm>
        <a:graphic>
          <a:graphicData uri="http://schemas.openxmlformats.org/drawingml/2006/table">
            <a:tbl>
              <a:tblPr firstRow="1" firstCol="1" bandRow="1">
                <a:tableStyleId>{5C22544A-7EE6-4342-B048-85BDC9FD1C3A}</a:tableStyleId>
              </a:tblPr>
              <a:tblGrid>
                <a:gridCol w="965200"/>
                <a:gridCol w="965200"/>
                <a:gridCol w="965200"/>
                <a:gridCol w="965200"/>
                <a:gridCol w="965200"/>
                <a:gridCol w="965200"/>
                <a:gridCol w="965200"/>
                <a:gridCol w="965200"/>
                <a:gridCol w="965200"/>
              </a:tblGrid>
              <a:tr h="1497361">
                <a:tc>
                  <a:txBody>
                    <a:bodyPr/>
                    <a:lstStyle/>
                    <a:p>
                      <a:pPr marL="0" marR="0">
                        <a:lnSpc>
                          <a:spcPct val="115000"/>
                        </a:lnSpc>
                        <a:spcBef>
                          <a:spcPts val="0"/>
                        </a:spcBef>
                        <a:spcAft>
                          <a:spcPts val="0"/>
                        </a:spcAft>
                      </a:pPr>
                      <a:endParaRPr lang="en-US" sz="1000" dirty="0" smtClean="0">
                        <a:effectLst/>
                      </a:endParaRPr>
                    </a:p>
                    <a:p>
                      <a:pPr marL="0" marR="0">
                        <a:lnSpc>
                          <a:spcPct val="115000"/>
                        </a:lnSpc>
                        <a:spcBef>
                          <a:spcPts val="0"/>
                        </a:spcBef>
                        <a:spcAft>
                          <a:spcPts val="0"/>
                        </a:spcAft>
                      </a:pPr>
                      <a:endParaRPr lang="en-US" sz="1000" dirty="0" smtClean="0">
                        <a:effectLst/>
                      </a:endParaRPr>
                    </a:p>
                    <a:p>
                      <a:pPr marL="0" marR="0">
                        <a:lnSpc>
                          <a:spcPct val="115000"/>
                        </a:lnSpc>
                        <a:spcBef>
                          <a:spcPts val="0"/>
                        </a:spcBef>
                        <a:spcAft>
                          <a:spcPts val="0"/>
                        </a:spcAft>
                      </a:pPr>
                      <a:r>
                        <a:rPr lang="en-US" sz="1000" dirty="0" smtClean="0">
                          <a:effectLst/>
                        </a:rPr>
                        <a:t>Grade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000" dirty="0" smtClean="0">
                        <a:effectLst/>
                      </a:endParaRPr>
                    </a:p>
                    <a:p>
                      <a:pPr marL="0" marR="0">
                        <a:lnSpc>
                          <a:spcPct val="115000"/>
                        </a:lnSpc>
                        <a:spcBef>
                          <a:spcPts val="0"/>
                        </a:spcBef>
                        <a:spcAft>
                          <a:spcPts val="0"/>
                        </a:spcAft>
                      </a:pPr>
                      <a:r>
                        <a:rPr lang="en-US" sz="1000" dirty="0" smtClean="0">
                          <a:effectLst/>
                        </a:rPr>
                        <a:t>2011-2012 </a:t>
                      </a:r>
                    </a:p>
                    <a:p>
                      <a:pPr marL="0" marR="0">
                        <a:lnSpc>
                          <a:spcPct val="115000"/>
                        </a:lnSpc>
                        <a:spcBef>
                          <a:spcPts val="0"/>
                        </a:spcBef>
                        <a:spcAft>
                          <a:spcPts val="0"/>
                        </a:spcAft>
                      </a:pPr>
                      <a:r>
                        <a:rPr lang="en-US" sz="1000" dirty="0" smtClean="0">
                          <a:effectLst/>
                        </a:rPr>
                        <a:t>% </a:t>
                      </a:r>
                      <a:r>
                        <a:rPr lang="en-US" sz="1000" dirty="0">
                          <a:effectLst/>
                        </a:rPr>
                        <a:t>Scoring On/Above Level BOY DRA Text Level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000" dirty="0" smtClean="0">
                        <a:effectLst/>
                      </a:endParaRPr>
                    </a:p>
                    <a:p>
                      <a:pPr marL="0" marR="0">
                        <a:lnSpc>
                          <a:spcPct val="115000"/>
                        </a:lnSpc>
                        <a:spcBef>
                          <a:spcPts val="0"/>
                        </a:spcBef>
                        <a:spcAft>
                          <a:spcPts val="0"/>
                        </a:spcAft>
                      </a:pPr>
                      <a:r>
                        <a:rPr lang="en-US" sz="1000" dirty="0" smtClean="0">
                          <a:effectLst/>
                        </a:rPr>
                        <a:t>2011-2012</a:t>
                      </a:r>
                    </a:p>
                    <a:p>
                      <a:pPr marL="0" marR="0">
                        <a:lnSpc>
                          <a:spcPct val="115000"/>
                        </a:lnSpc>
                        <a:spcBef>
                          <a:spcPts val="0"/>
                        </a:spcBef>
                        <a:spcAft>
                          <a:spcPts val="0"/>
                        </a:spcAft>
                      </a:pPr>
                      <a:r>
                        <a:rPr lang="en-US" sz="1000" dirty="0" smtClean="0">
                          <a:effectLst/>
                        </a:rPr>
                        <a:t>% </a:t>
                      </a:r>
                      <a:r>
                        <a:rPr lang="en-US" sz="1000" dirty="0">
                          <a:effectLst/>
                        </a:rPr>
                        <a:t>Scoring On/Above Level EOY DRA Text Level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000" dirty="0" smtClean="0">
                        <a:effectLst/>
                      </a:endParaRPr>
                    </a:p>
                    <a:p>
                      <a:pPr marL="0" marR="0">
                        <a:lnSpc>
                          <a:spcPct val="115000"/>
                        </a:lnSpc>
                        <a:spcBef>
                          <a:spcPts val="0"/>
                        </a:spcBef>
                        <a:spcAft>
                          <a:spcPts val="0"/>
                        </a:spcAft>
                      </a:pPr>
                      <a:r>
                        <a:rPr lang="en-US" sz="1000" dirty="0" smtClean="0">
                          <a:effectLst/>
                        </a:rPr>
                        <a:t>2012-2013 </a:t>
                      </a:r>
                    </a:p>
                    <a:p>
                      <a:pPr marL="0" marR="0">
                        <a:lnSpc>
                          <a:spcPct val="115000"/>
                        </a:lnSpc>
                        <a:spcBef>
                          <a:spcPts val="0"/>
                        </a:spcBef>
                        <a:spcAft>
                          <a:spcPts val="0"/>
                        </a:spcAft>
                      </a:pPr>
                      <a:r>
                        <a:rPr lang="en-US" sz="1000" dirty="0" smtClean="0">
                          <a:effectLst/>
                        </a:rPr>
                        <a:t>% </a:t>
                      </a:r>
                      <a:r>
                        <a:rPr lang="en-US" sz="1000" dirty="0">
                          <a:effectLst/>
                        </a:rPr>
                        <a:t>Scoring On/Above Level BOY DRA Text Level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000" dirty="0" smtClean="0">
                        <a:effectLst/>
                      </a:endParaRPr>
                    </a:p>
                    <a:p>
                      <a:pPr marL="0" marR="0">
                        <a:lnSpc>
                          <a:spcPct val="115000"/>
                        </a:lnSpc>
                        <a:spcBef>
                          <a:spcPts val="0"/>
                        </a:spcBef>
                        <a:spcAft>
                          <a:spcPts val="0"/>
                        </a:spcAft>
                      </a:pPr>
                      <a:r>
                        <a:rPr lang="en-US" sz="1000" dirty="0" smtClean="0">
                          <a:effectLst/>
                        </a:rPr>
                        <a:t>2012-2013 </a:t>
                      </a:r>
                    </a:p>
                    <a:p>
                      <a:pPr marL="0" marR="0">
                        <a:lnSpc>
                          <a:spcPct val="115000"/>
                        </a:lnSpc>
                        <a:spcBef>
                          <a:spcPts val="0"/>
                        </a:spcBef>
                        <a:spcAft>
                          <a:spcPts val="0"/>
                        </a:spcAft>
                      </a:pPr>
                      <a:r>
                        <a:rPr lang="en-US" sz="1000" dirty="0" smtClean="0">
                          <a:effectLst/>
                        </a:rPr>
                        <a:t>% </a:t>
                      </a:r>
                      <a:r>
                        <a:rPr lang="en-US" sz="1000" dirty="0">
                          <a:effectLst/>
                        </a:rPr>
                        <a:t>Scoring On/Above Level EOY DRA Text Level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000" dirty="0" smtClean="0">
                        <a:effectLst/>
                      </a:endParaRPr>
                    </a:p>
                    <a:p>
                      <a:pPr marL="0" marR="0">
                        <a:lnSpc>
                          <a:spcPct val="115000"/>
                        </a:lnSpc>
                        <a:spcBef>
                          <a:spcPts val="0"/>
                        </a:spcBef>
                        <a:spcAft>
                          <a:spcPts val="0"/>
                        </a:spcAft>
                      </a:pPr>
                      <a:r>
                        <a:rPr lang="en-US" sz="1000" dirty="0" smtClean="0">
                          <a:effectLst/>
                        </a:rPr>
                        <a:t>2013-2014 </a:t>
                      </a:r>
                    </a:p>
                    <a:p>
                      <a:pPr marL="0" marR="0">
                        <a:lnSpc>
                          <a:spcPct val="115000"/>
                        </a:lnSpc>
                        <a:spcBef>
                          <a:spcPts val="0"/>
                        </a:spcBef>
                        <a:spcAft>
                          <a:spcPts val="0"/>
                        </a:spcAft>
                      </a:pPr>
                      <a:r>
                        <a:rPr lang="en-US" sz="1000" dirty="0" smtClean="0">
                          <a:effectLst/>
                        </a:rPr>
                        <a:t>% </a:t>
                      </a:r>
                      <a:r>
                        <a:rPr lang="en-US" sz="1000" dirty="0">
                          <a:effectLst/>
                        </a:rPr>
                        <a:t>Scoring On/Above Level BOY DRA Text Level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000" dirty="0" smtClean="0">
                        <a:effectLst/>
                      </a:endParaRPr>
                    </a:p>
                    <a:p>
                      <a:pPr marL="0" marR="0">
                        <a:lnSpc>
                          <a:spcPct val="115000"/>
                        </a:lnSpc>
                        <a:spcBef>
                          <a:spcPts val="0"/>
                        </a:spcBef>
                        <a:spcAft>
                          <a:spcPts val="0"/>
                        </a:spcAft>
                      </a:pPr>
                      <a:r>
                        <a:rPr lang="en-US" sz="1000" dirty="0" smtClean="0">
                          <a:effectLst/>
                        </a:rPr>
                        <a:t>2013-2014 </a:t>
                      </a:r>
                    </a:p>
                    <a:p>
                      <a:pPr marL="0" marR="0">
                        <a:lnSpc>
                          <a:spcPct val="115000"/>
                        </a:lnSpc>
                        <a:spcBef>
                          <a:spcPts val="0"/>
                        </a:spcBef>
                        <a:spcAft>
                          <a:spcPts val="0"/>
                        </a:spcAft>
                      </a:pPr>
                      <a:r>
                        <a:rPr lang="en-US" sz="1000" dirty="0" smtClean="0">
                          <a:effectLst/>
                        </a:rPr>
                        <a:t>% </a:t>
                      </a:r>
                      <a:r>
                        <a:rPr lang="en-US" sz="1000" dirty="0">
                          <a:effectLst/>
                        </a:rPr>
                        <a:t>Scoring On/Above Level EOY DRA Text Level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000" dirty="0" smtClean="0">
                        <a:effectLst/>
                      </a:endParaRPr>
                    </a:p>
                    <a:p>
                      <a:pPr marL="0" marR="0">
                        <a:lnSpc>
                          <a:spcPct val="115000"/>
                        </a:lnSpc>
                        <a:spcBef>
                          <a:spcPts val="0"/>
                        </a:spcBef>
                        <a:spcAft>
                          <a:spcPts val="0"/>
                        </a:spcAft>
                      </a:pPr>
                      <a:r>
                        <a:rPr lang="en-US" sz="1000" dirty="0" smtClean="0">
                          <a:effectLst/>
                        </a:rPr>
                        <a:t>2014-2015 </a:t>
                      </a:r>
                    </a:p>
                    <a:p>
                      <a:pPr marL="0" marR="0">
                        <a:lnSpc>
                          <a:spcPct val="115000"/>
                        </a:lnSpc>
                        <a:spcBef>
                          <a:spcPts val="0"/>
                        </a:spcBef>
                        <a:spcAft>
                          <a:spcPts val="0"/>
                        </a:spcAft>
                      </a:pPr>
                      <a:r>
                        <a:rPr lang="en-US" sz="1000" dirty="0" smtClean="0">
                          <a:effectLst/>
                        </a:rPr>
                        <a:t>% </a:t>
                      </a:r>
                      <a:r>
                        <a:rPr lang="en-US" sz="1000" dirty="0">
                          <a:effectLst/>
                        </a:rPr>
                        <a:t>Scoring On/Above Level BOY DRA Text Level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000" dirty="0" smtClean="0">
                        <a:effectLst/>
                      </a:endParaRPr>
                    </a:p>
                    <a:p>
                      <a:pPr marL="0" marR="0">
                        <a:lnSpc>
                          <a:spcPct val="115000"/>
                        </a:lnSpc>
                        <a:spcBef>
                          <a:spcPts val="0"/>
                        </a:spcBef>
                        <a:spcAft>
                          <a:spcPts val="0"/>
                        </a:spcAft>
                      </a:pPr>
                      <a:r>
                        <a:rPr lang="en-US" sz="1000" dirty="0" smtClean="0">
                          <a:effectLst/>
                        </a:rPr>
                        <a:t>2014-2015</a:t>
                      </a:r>
                    </a:p>
                    <a:p>
                      <a:pPr marL="0" marR="0">
                        <a:lnSpc>
                          <a:spcPct val="115000"/>
                        </a:lnSpc>
                        <a:spcBef>
                          <a:spcPts val="0"/>
                        </a:spcBef>
                        <a:spcAft>
                          <a:spcPts val="0"/>
                        </a:spcAft>
                      </a:pPr>
                      <a:r>
                        <a:rPr lang="en-US" sz="1000" dirty="0" smtClean="0">
                          <a:effectLst/>
                        </a:rPr>
                        <a:t>% </a:t>
                      </a:r>
                      <a:r>
                        <a:rPr lang="en-US" sz="1000" dirty="0">
                          <a:effectLst/>
                        </a:rPr>
                        <a:t>Scoring On/Above Level EOY DRA Text Level</a:t>
                      </a:r>
                      <a:r>
                        <a:rPr lang="en-US" sz="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2376">
                <a:tc>
                  <a:txBody>
                    <a:bodyPr/>
                    <a:lstStyle/>
                    <a:p>
                      <a:pPr marL="0" marR="0" algn="ctr">
                        <a:lnSpc>
                          <a:spcPct val="115000"/>
                        </a:lnSpc>
                        <a:spcBef>
                          <a:spcPts val="0"/>
                        </a:spcBef>
                        <a:spcAft>
                          <a:spcPts val="0"/>
                        </a:spcAft>
                      </a:pPr>
                      <a:r>
                        <a:rPr lang="en-US" sz="1100" dirty="0">
                          <a:effectLst/>
                        </a:rPr>
                        <a:t>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2376">
                <a:tc>
                  <a:txBody>
                    <a:bodyPr/>
                    <a:lstStyle/>
                    <a:p>
                      <a:pPr marL="0" marR="0" algn="ctr">
                        <a:lnSpc>
                          <a:spcPct val="115000"/>
                        </a:lnSpc>
                        <a:spcBef>
                          <a:spcPts val="0"/>
                        </a:spcBef>
                        <a:spcAft>
                          <a:spcPts val="0"/>
                        </a:spcAft>
                      </a:pPr>
                      <a:r>
                        <a:rPr lang="en-US" sz="110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2376">
                <a:tc>
                  <a:txBody>
                    <a:bodyPr/>
                    <a:lstStyle/>
                    <a:p>
                      <a:pPr marL="0" marR="0" algn="ctr">
                        <a:lnSpc>
                          <a:spcPct val="115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15%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30%</a:t>
                      </a:r>
                      <a:r>
                        <a:rPr lang="en-US" sz="800" b="1">
                          <a:effectLst/>
                        </a:rPr>
                        <a:t>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4.17%</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15.38%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dirty="0">
                          <a:effectLst/>
                        </a:rPr>
                        <a:t>6.25%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dirty="0">
                          <a:effectLst/>
                        </a:rPr>
                        <a:t>87.5%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16%</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2376">
                <a:tc>
                  <a:txBody>
                    <a:bodyPr/>
                    <a:lstStyle/>
                    <a:p>
                      <a:pPr marL="0" marR="0" algn="ctr">
                        <a:lnSpc>
                          <a:spcPct val="115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23.08%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25.93%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15.38%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30.77%</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a:effectLst/>
                        </a:rPr>
                        <a:t>16.98%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dirty="0">
                          <a:effectLst/>
                        </a:rPr>
                        <a:t>26.33%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dirty="0">
                          <a:effectLst/>
                        </a:rPr>
                        <a:t>25.86%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dirty="0">
                          <a:effectLst/>
                        </a:rPr>
                        <a:t>31.58%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Rectangle 2"/>
          <p:cNvSpPr>
            <a:spLocks noChangeArrowheads="1"/>
          </p:cNvSpPr>
          <p:nvPr/>
        </p:nvSpPr>
        <p:spPr bwMode="auto">
          <a:xfrm>
            <a:off x="0" y="1786723"/>
            <a:ext cx="91439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600" b="1" i="0" u="none" strike="noStrike" cap="none" normalizeH="0" baseline="0" dirty="0" smtClean="0">
                <a:ln>
                  <a:noFill/>
                </a:ln>
                <a:solidFill>
                  <a:schemeClr val="tx2"/>
                </a:solidFill>
                <a:effectLst/>
                <a:ea typeface="Calibri" panose="020F0502020204030204" pitchFamily="34" charset="0"/>
                <a:cs typeface="Times New Roman" panose="02020603050405020304" pitchFamily="18" charset="0"/>
              </a:rPr>
              <a:t>DRA</a:t>
            </a:r>
            <a:r>
              <a:rPr lang="en-US" altLang="en-US" sz="1600" b="1" dirty="0" smtClean="0">
                <a:solidFill>
                  <a:schemeClr val="tx2"/>
                </a:solidFill>
                <a:ea typeface="Calibri" panose="020F0502020204030204" pitchFamily="34" charset="0"/>
                <a:cs typeface="Times New Roman" panose="02020603050405020304" pitchFamily="18" charset="0"/>
              </a:rPr>
              <a:t>2 Growth 2011-2012 to 2014-2015</a:t>
            </a:r>
            <a:r>
              <a:rPr kumimoji="0" lang="en-US" altLang="en-US" sz="1600" b="1" i="0" u="none" strike="noStrike" cap="none" normalizeH="0" baseline="0" dirty="0" smtClean="0">
                <a:ln>
                  <a:noFill/>
                </a:ln>
                <a:solidFill>
                  <a:schemeClr val="tx2"/>
                </a:solidFill>
                <a:effectLst/>
                <a:ea typeface="Calibri" panose="020F0502020204030204" pitchFamily="34" charset="0"/>
                <a:cs typeface="Times New Roman" panose="02020603050405020304" pitchFamily="18" charset="0"/>
              </a:rPr>
              <a:t> </a:t>
            </a:r>
            <a:endParaRPr kumimoji="0" lang="en-US" altLang="en-US" sz="1600" b="1" i="0" u="none" strike="noStrike" cap="none" normalizeH="0" baseline="0" dirty="0" smtClean="0">
              <a:ln>
                <a:noFill/>
              </a:ln>
              <a:solidFill>
                <a:schemeClr val="tx2"/>
              </a:solidFill>
              <a:effectLst/>
              <a:cs typeface="Times New Roman" panose="02020603050405020304" pitchFamily="18" charset="0"/>
            </a:endParaRPr>
          </a:p>
        </p:txBody>
      </p:sp>
    </p:spTree>
    <p:extLst>
      <p:ext uri="{BB962C8B-B14F-4D97-AF65-F5344CB8AC3E}">
        <p14:creationId xmlns:p14="http://schemas.microsoft.com/office/powerpoint/2010/main" val="537683931"/>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findings: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90074873"/>
              </p:ext>
            </p:extLst>
          </p:nvPr>
        </p:nvGraphicFramePr>
        <p:xfrm>
          <a:off x="304799" y="2254831"/>
          <a:ext cx="8599506" cy="3886196"/>
        </p:xfrm>
        <a:graphic>
          <a:graphicData uri="http://schemas.openxmlformats.org/drawingml/2006/table">
            <a:tbl>
              <a:tblPr firstRow="1" firstCol="1" bandRow="1">
                <a:tableStyleId>{5C22544A-7EE6-4342-B048-85BDC9FD1C3A}</a:tableStyleId>
              </a:tblPr>
              <a:tblGrid>
                <a:gridCol w="547457"/>
                <a:gridCol w="917589"/>
                <a:gridCol w="928967"/>
                <a:gridCol w="1026379"/>
                <a:gridCol w="926708"/>
                <a:gridCol w="1028638"/>
                <a:gridCol w="959960"/>
                <a:gridCol w="1065320"/>
                <a:gridCol w="1198488"/>
              </a:tblGrid>
              <a:tr h="1158884">
                <a:tc>
                  <a:txBody>
                    <a:bodyPr/>
                    <a:lstStyle/>
                    <a:p>
                      <a:pPr marL="0" marR="0">
                        <a:lnSpc>
                          <a:spcPct val="115000"/>
                        </a:lnSpc>
                        <a:spcBef>
                          <a:spcPts val="0"/>
                        </a:spcBef>
                        <a:spcAft>
                          <a:spcPts val="0"/>
                        </a:spcAft>
                      </a:pPr>
                      <a:endParaRPr lang="en-US" sz="1100" dirty="0" smtClean="0">
                        <a:effectLst/>
                      </a:endParaRPr>
                    </a:p>
                    <a:p>
                      <a:pPr marL="0" marR="0">
                        <a:lnSpc>
                          <a:spcPct val="115000"/>
                        </a:lnSpc>
                        <a:spcBef>
                          <a:spcPts val="0"/>
                        </a:spcBef>
                        <a:spcAft>
                          <a:spcPts val="0"/>
                        </a:spcAft>
                      </a:pPr>
                      <a:r>
                        <a:rPr lang="en-US" sz="1100" dirty="0" smtClean="0">
                          <a:effectLst/>
                        </a:rPr>
                        <a:t>Grade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dirty="0" smtClean="0">
                        <a:effectLst/>
                      </a:endParaRPr>
                    </a:p>
                    <a:p>
                      <a:pPr marL="0" marR="0" algn="ctr">
                        <a:lnSpc>
                          <a:spcPct val="115000"/>
                        </a:lnSpc>
                        <a:spcBef>
                          <a:spcPts val="0"/>
                        </a:spcBef>
                        <a:spcAft>
                          <a:spcPts val="0"/>
                        </a:spcAft>
                      </a:pPr>
                      <a:r>
                        <a:rPr lang="en-US" sz="1100" dirty="0" smtClean="0">
                          <a:effectLst/>
                        </a:rPr>
                        <a:t>2011-2012 </a:t>
                      </a:r>
                    </a:p>
                    <a:p>
                      <a:pPr marL="0" marR="0" algn="ctr">
                        <a:lnSpc>
                          <a:spcPct val="115000"/>
                        </a:lnSpc>
                        <a:spcBef>
                          <a:spcPts val="0"/>
                        </a:spcBef>
                        <a:spcAft>
                          <a:spcPts val="0"/>
                        </a:spcAft>
                      </a:pPr>
                      <a:r>
                        <a:rPr lang="en-US" sz="1100" dirty="0" smtClean="0">
                          <a:effectLst/>
                        </a:rPr>
                        <a:t>% </a:t>
                      </a:r>
                      <a:r>
                        <a:rPr lang="en-US" sz="1100" dirty="0">
                          <a:effectLst/>
                        </a:rPr>
                        <a:t>Scoring Met STAAR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dirty="0" smtClean="0">
                        <a:effectLst/>
                      </a:endParaRPr>
                    </a:p>
                    <a:p>
                      <a:pPr marL="0" marR="0" algn="ctr">
                        <a:lnSpc>
                          <a:spcPct val="115000"/>
                        </a:lnSpc>
                        <a:spcBef>
                          <a:spcPts val="0"/>
                        </a:spcBef>
                        <a:spcAft>
                          <a:spcPts val="0"/>
                        </a:spcAft>
                      </a:pPr>
                      <a:r>
                        <a:rPr lang="en-US" sz="1100" dirty="0" smtClean="0">
                          <a:effectLst/>
                        </a:rPr>
                        <a:t>2011-2012 </a:t>
                      </a:r>
                    </a:p>
                    <a:p>
                      <a:pPr marL="0" marR="0" algn="ctr">
                        <a:lnSpc>
                          <a:spcPct val="115000"/>
                        </a:lnSpc>
                        <a:spcBef>
                          <a:spcPts val="0"/>
                        </a:spcBef>
                        <a:spcAft>
                          <a:spcPts val="0"/>
                        </a:spcAft>
                      </a:pPr>
                      <a:r>
                        <a:rPr lang="en-US" sz="1100" dirty="0" smtClean="0">
                          <a:effectLst/>
                        </a:rPr>
                        <a:t>% </a:t>
                      </a:r>
                      <a:r>
                        <a:rPr lang="en-US" sz="1100" dirty="0">
                          <a:effectLst/>
                        </a:rPr>
                        <a:t>Scoring Commended STAAR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dirty="0" smtClean="0">
                        <a:effectLst/>
                      </a:endParaRPr>
                    </a:p>
                    <a:p>
                      <a:pPr marL="0" marR="0" algn="ctr">
                        <a:lnSpc>
                          <a:spcPct val="115000"/>
                        </a:lnSpc>
                        <a:spcBef>
                          <a:spcPts val="0"/>
                        </a:spcBef>
                        <a:spcAft>
                          <a:spcPts val="0"/>
                        </a:spcAft>
                      </a:pPr>
                      <a:r>
                        <a:rPr lang="en-US" sz="1100" dirty="0" smtClean="0">
                          <a:effectLst/>
                        </a:rPr>
                        <a:t>2012-2013 </a:t>
                      </a:r>
                    </a:p>
                    <a:p>
                      <a:pPr marL="0" marR="0" algn="ctr">
                        <a:lnSpc>
                          <a:spcPct val="115000"/>
                        </a:lnSpc>
                        <a:spcBef>
                          <a:spcPts val="0"/>
                        </a:spcBef>
                        <a:spcAft>
                          <a:spcPts val="0"/>
                        </a:spcAft>
                      </a:pPr>
                      <a:r>
                        <a:rPr lang="en-US" sz="1100" dirty="0" smtClean="0">
                          <a:effectLst/>
                        </a:rPr>
                        <a:t>% </a:t>
                      </a:r>
                      <a:r>
                        <a:rPr lang="en-US" sz="1100" dirty="0">
                          <a:effectLst/>
                        </a:rPr>
                        <a:t>Scoring </a:t>
                      </a:r>
                      <a:endParaRPr lang="en-US" sz="1100" dirty="0" smtClean="0">
                        <a:effectLst/>
                      </a:endParaRPr>
                    </a:p>
                    <a:p>
                      <a:pPr marL="0" marR="0" algn="ctr">
                        <a:lnSpc>
                          <a:spcPct val="115000"/>
                        </a:lnSpc>
                        <a:spcBef>
                          <a:spcPts val="0"/>
                        </a:spcBef>
                        <a:spcAft>
                          <a:spcPts val="0"/>
                        </a:spcAft>
                      </a:pPr>
                      <a:r>
                        <a:rPr lang="en-US" sz="1100" dirty="0" smtClean="0">
                          <a:effectLst/>
                        </a:rPr>
                        <a:t>Met </a:t>
                      </a:r>
                      <a:r>
                        <a:rPr lang="en-US" sz="1100" dirty="0">
                          <a:effectLst/>
                        </a:rPr>
                        <a:t>STAAR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dirty="0" smtClean="0">
                        <a:effectLst/>
                      </a:endParaRPr>
                    </a:p>
                    <a:p>
                      <a:pPr marL="0" marR="0" algn="ctr">
                        <a:lnSpc>
                          <a:spcPct val="115000"/>
                        </a:lnSpc>
                        <a:spcBef>
                          <a:spcPts val="0"/>
                        </a:spcBef>
                        <a:spcAft>
                          <a:spcPts val="0"/>
                        </a:spcAft>
                      </a:pPr>
                      <a:r>
                        <a:rPr lang="en-US" sz="1100" dirty="0" smtClean="0">
                          <a:effectLst/>
                        </a:rPr>
                        <a:t>2012-2013 </a:t>
                      </a:r>
                    </a:p>
                    <a:p>
                      <a:pPr marL="0" marR="0" algn="ctr">
                        <a:lnSpc>
                          <a:spcPct val="115000"/>
                        </a:lnSpc>
                        <a:spcBef>
                          <a:spcPts val="0"/>
                        </a:spcBef>
                        <a:spcAft>
                          <a:spcPts val="0"/>
                        </a:spcAft>
                      </a:pPr>
                      <a:r>
                        <a:rPr lang="en-US" sz="1100" dirty="0" smtClean="0">
                          <a:effectLst/>
                        </a:rPr>
                        <a:t>% </a:t>
                      </a:r>
                      <a:r>
                        <a:rPr lang="en-US" sz="1100" dirty="0">
                          <a:effectLst/>
                        </a:rPr>
                        <a:t>Scoring Commended STAAR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dirty="0" smtClean="0">
                        <a:effectLst/>
                      </a:endParaRPr>
                    </a:p>
                    <a:p>
                      <a:pPr marL="0" marR="0" algn="ctr">
                        <a:lnSpc>
                          <a:spcPct val="115000"/>
                        </a:lnSpc>
                        <a:spcBef>
                          <a:spcPts val="0"/>
                        </a:spcBef>
                        <a:spcAft>
                          <a:spcPts val="0"/>
                        </a:spcAft>
                      </a:pPr>
                      <a:r>
                        <a:rPr lang="en-US" sz="1100" dirty="0" smtClean="0">
                          <a:effectLst/>
                        </a:rPr>
                        <a:t>2013-2014 </a:t>
                      </a:r>
                    </a:p>
                    <a:p>
                      <a:pPr marL="0" marR="0" algn="ctr">
                        <a:lnSpc>
                          <a:spcPct val="115000"/>
                        </a:lnSpc>
                        <a:spcBef>
                          <a:spcPts val="0"/>
                        </a:spcBef>
                        <a:spcAft>
                          <a:spcPts val="0"/>
                        </a:spcAft>
                      </a:pPr>
                      <a:r>
                        <a:rPr lang="en-US" sz="1100" dirty="0" smtClean="0">
                          <a:effectLst/>
                        </a:rPr>
                        <a:t>% </a:t>
                      </a:r>
                      <a:r>
                        <a:rPr lang="en-US" sz="1100" dirty="0">
                          <a:effectLst/>
                        </a:rPr>
                        <a:t>Scoring </a:t>
                      </a:r>
                      <a:endParaRPr lang="en-US" sz="1100" dirty="0" smtClean="0">
                        <a:effectLst/>
                      </a:endParaRPr>
                    </a:p>
                    <a:p>
                      <a:pPr marL="0" marR="0" algn="ctr">
                        <a:lnSpc>
                          <a:spcPct val="115000"/>
                        </a:lnSpc>
                        <a:spcBef>
                          <a:spcPts val="0"/>
                        </a:spcBef>
                        <a:spcAft>
                          <a:spcPts val="0"/>
                        </a:spcAft>
                      </a:pPr>
                      <a:r>
                        <a:rPr lang="en-US" sz="1100" dirty="0" smtClean="0">
                          <a:effectLst/>
                        </a:rPr>
                        <a:t>Met </a:t>
                      </a:r>
                      <a:r>
                        <a:rPr lang="en-US" sz="1100" dirty="0">
                          <a:effectLst/>
                        </a:rPr>
                        <a:t>STAAR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dirty="0" smtClean="0">
                        <a:effectLst/>
                      </a:endParaRPr>
                    </a:p>
                    <a:p>
                      <a:pPr marL="0" marR="0" algn="ctr">
                        <a:lnSpc>
                          <a:spcPct val="115000"/>
                        </a:lnSpc>
                        <a:spcBef>
                          <a:spcPts val="0"/>
                        </a:spcBef>
                        <a:spcAft>
                          <a:spcPts val="0"/>
                        </a:spcAft>
                      </a:pPr>
                      <a:r>
                        <a:rPr lang="en-US" sz="1100" dirty="0" smtClean="0">
                          <a:effectLst/>
                        </a:rPr>
                        <a:t>2013-2014 </a:t>
                      </a:r>
                    </a:p>
                    <a:p>
                      <a:pPr marL="0" marR="0" algn="ctr">
                        <a:lnSpc>
                          <a:spcPct val="115000"/>
                        </a:lnSpc>
                        <a:spcBef>
                          <a:spcPts val="0"/>
                        </a:spcBef>
                        <a:spcAft>
                          <a:spcPts val="0"/>
                        </a:spcAft>
                      </a:pPr>
                      <a:r>
                        <a:rPr lang="en-US" sz="1100" dirty="0" smtClean="0">
                          <a:effectLst/>
                        </a:rPr>
                        <a:t>% </a:t>
                      </a:r>
                      <a:r>
                        <a:rPr lang="en-US" sz="1100" dirty="0">
                          <a:effectLst/>
                        </a:rPr>
                        <a:t>Scoring Commended STAAR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dirty="0" smtClean="0">
                        <a:effectLst/>
                      </a:endParaRPr>
                    </a:p>
                    <a:p>
                      <a:pPr marL="0" marR="0" algn="ctr">
                        <a:lnSpc>
                          <a:spcPct val="115000"/>
                        </a:lnSpc>
                        <a:spcBef>
                          <a:spcPts val="0"/>
                        </a:spcBef>
                        <a:spcAft>
                          <a:spcPts val="0"/>
                        </a:spcAft>
                      </a:pPr>
                      <a:r>
                        <a:rPr lang="en-US" sz="1100" dirty="0" smtClean="0">
                          <a:effectLst/>
                        </a:rPr>
                        <a:t>2014-2015 </a:t>
                      </a:r>
                    </a:p>
                    <a:p>
                      <a:pPr marL="0" marR="0" algn="ctr">
                        <a:lnSpc>
                          <a:spcPct val="115000"/>
                        </a:lnSpc>
                        <a:spcBef>
                          <a:spcPts val="0"/>
                        </a:spcBef>
                        <a:spcAft>
                          <a:spcPts val="0"/>
                        </a:spcAft>
                      </a:pPr>
                      <a:r>
                        <a:rPr lang="en-US" sz="1100" dirty="0" smtClean="0">
                          <a:effectLst/>
                        </a:rPr>
                        <a:t>% </a:t>
                      </a:r>
                      <a:r>
                        <a:rPr lang="en-US" sz="1100" dirty="0">
                          <a:effectLst/>
                        </a:rPr>
                        <a:t>Scoring </a:t>
                      </a:r>
                      <a:endParaRPr lang="en-US" sz="1100" dirty="0" smtClean="0">
                        <a:effectLst/>
                      </a:endParaRPr>
                    </a:p>
                    <a:p>
                      <a:pPr marL="0" marR="0" algn="ctr">
                        <a:lnSpc>
                          <a:spcPct val="115000"/>
                        </a:lnSpc>
                        <a:spcBef>
                          <a:spcPts val="0"/>
                        </a:spcBef>
                        <a:spcAft>
                          <a:spcPts val="0"/>
                        </a:spcAft>
                      </a:pPr>
                      <a:r>
                        <a:rPr lang="en-US" sz="1100" dirty="0" smtClean="0">
                          <a:effectLst/>
                        </a:rPr>
                        <a:t>Met </a:t>
                      </a:r>
                      <a:r>
                        <a:rPr lang="en-US" sz="1100" dirty="0">
                          <a:effectLst/>
                        </a:rPr>
                        <a:t>STAAR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dirty="0" smtClean="0">
                        <a:effectLst/>
                      </a:endParaRPr>
                    </a:p>
                    <a:p>
                      <a:pPr marL="0" marR="0" algn="ctr">
                        <a:lnSpc>
                          <a:spcPct val="115000"/>
                        </a:lnSpc>
                        <a:spcBef>
                          <a:spcPts val="0"/>
                        </a:spcBef>
                        <a:spcAft>
                          <a:spcPts val="0"/>
                        </a:spcAft>
                      </a:pPr>
                      <a:r>
                        <a:rPr lang="en-US" sz="1100" dirty="0" smtClean="0">
                          <a:effectLst/>
                        </a:rPr>
                        <a:t>2014-2015</a:t>
                      </a:r>
                    </a:p>
                    <a:p>
                      <a:pPr marL="0" marR="0" algn="ctr">
                        <a:lnSpc>
                          <a:spcPct val="115000"/>
                        </a:lnSpc>
                        <a:spcBef>
                          <a:spcPts val="0"/>
                        </a:spcBef>
                        <a:spcAft>
                          <a:spcPts val="0"/>
                        </a:spcAft>
                      </a:pPr>
                      <a:r>
                        <a:rPr lang="en-US" sz="1100" dirty="0" smtClean="0">
                          <a:effectLst/>
                        </a:rPr>
                        <a:t>% </a:t>
                      </a:r>
                      <a:r>
                        <a:rPr lang="en-US" sz="1100" dirty="0">
                          <a:effectLst/>
                        </a:rPr>
                        <a:t>Scoring Commended STAAR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54552">
                <a:tc>
                  <a:txBody>
                    <a:bodyPr/>
                    <a:lstStyle/>
                    <a:p>
                      <a:pPr marL="0" marR="0" algn="ctr">
                        <a:lnSpc>
                          <a:spcPct val="115000"/>
                        </a:lnSpc>
                        <a:spcBef>
                          <a:spcPts val="0"/>
                        </a:spcBef>
                        <a:spcAft>
                          <a:spcPts val="0"/>
                        </a:spcAft>
                      </a:pPr>
                      <a:endParaRPr lang="en-US" sz="1100" dirty="0" smtClean="0">
                        <a:effectLst/>
                      </a:endParaRPr>
                    </a:p>
                    <a:p>
                      <a:pPr marL="0" marR="0" algn="ctr">
                        <a:lnSpc>
                          <a:spcPct val="115000"/>
                        </a:lnSpc>
                        <a:spcBef>
                          <a:spcPts val="0"/>
                        </a:spcBef>
                        <a:spcAft>
                          <a:spcPts val="0"/>
                        </a:spcAft>
                      </a:pPr>
                      <a:r>
                        <a:rPr lang="en-US" sz="1100" dirty="0" smtClean="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56</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0</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75</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0</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64.15</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1.89</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70.21</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6.38</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54552">
                <a:tc>
                  <a:txBody>
                    <a:bodyPr/>
                    <a:lstStyle/>
                    <a:p>
                      <a:pPr marL="0" marR="0" algn="ctr">
                        <a:lnSpc>
                          <a:spcPct val="115000"/>
                        </a:lnSpc>
                        <a:spcBef>
                          <a:spcPts val="0"/>
                        </a:spcBef>
                        <a:spcAft>
                          <a:spcPts val="0"/>
                        </a:spcAft>
                      </a:pPr>
                      <a:endParaRPr lang="en-US" sz="1100" dirty="0" smtClean="0">
                        <a:effectLst/>
                      </a:endParaRPr>
                    </a:p>
                    <a:p>
                      <a:pPr marL="0" marR="0" algn="ctr">
                        <a:lnSpc>
                          <a:spcPct val="115000"/>
                        </a:lnSpc>
                        <a:spcBef>
                          <a:spcPts val="0"/>
                        </a:spcBef>
                        <a:spcAft>
                          <a:spcPts val="0"/>
                        </a:spcAft>
                      </a:pPr>
                      <a:r>
                        <a:rPr lang="en-US" sz="1100" dirty="0" smtClean="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60.53</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7.89</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70</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6.67</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58.33</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4.17</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59.92</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4.62</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54552">
                <a:tc>
                  <a:txBody>
                    <a:bodyPr/>
                    <a:lstStyle/>
                    <a:p>
                      <a:pPr marL="0" marR="0" algn="ctr">
                        <a:lnSpc>
                          <a:spcPct val="115000"/>
                        </a:lnSpc>
                        <a:spcBef>
                          <a:spcPts val="0"/>
                        </a:spcBef>
                        <a:spcAft>
                          <a:spcPts val="0"/>
                        </a:spcAft>
                      </a:pPr>
                      <a:endParaRPr lang="en-US" sz="1100" dirty="0" smtClean="0">
                        <a:effectLst/>
                      </a:endParaRPr>
                    </a:p>
                    <a:p>
                      <a:pPr marL="0" marR="0" algn="ctr">
                        <a:lnSpc>
                          <a:spcPct val="115000"/>
                        </a:lnSpc>
                        <a:spcBef>
                          <a:spcPts val="0"/>
                        </a:spcBef>
                        <a:spcAft>
                          <a:spcPts val="0"/>
                        </a:spcAft>
                      </a:pPr>
                      <a:r>
                        <a:rPr lang="en-US" sz="1100" dirty="0" smtClean="0">
                          <a:effectLst/>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61.11</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2.78</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67.57</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5.56</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69.7</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9.09</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73.44</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10.87</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54552">
                <a:tc>
                  <a:txBody>
                    <a:bodyPr/>
                    <a:lstStyle/>
                    <a:p>
                      <a:pPr marL="0" marR="0" algn="ctr">
                        <a:lnSpc>
                          <a:spcPct val="115000"/>
                        </a:lnSpc>
                        <a:spcBef>
                          <a:spcPts val="0"/>
                        </a:spcBef>
                        <a:spcAft>
                          <a:spcPts val="0"/>
                        </a:spcAft>
                      </a:pPr>
                      <a:endParaRPr lang="en-US" sz="1100" dirty="0" smtClean="0">
                        <a:effectLst/>
                      </a:endParaRPr>
                    </a:p>
                    <a:p>
                      <a:pPr marL="0" marR="0" algn="ctr">
                        <a:lnSpc>
                          <a:spcPct val="115000"/>
                        </a:lnSpc>
                        <a:spcBef>
                          <a:spcPts val="0"/>
                        </a:spcBef>
                        <a:spcAft>
                          <a:spcPts val="0"/>
                        </a:spcAft>
                      </a:pPr>
                      <a:r>
                        <a:rPr lang="en-US" sz="1100" dirty="0" smtClean="0">
                          <a:effectLst/>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60.61</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6.06</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63.41</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4.88</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72.88</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3.39</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71.7</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13.21</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54552">
                <a:tc>
                  <a:txBody>
                    <a:bodyPr/>
                    <a:lstStyle/>
                    <a:p>
                      <a:pPr marL="0" marR="0" algn="ctr">
                        <a:lnSpc>
                          <a:spcPct val="115000"/>
                        </a:lnSpc>
                        <a:spcBef>
                          <a:spcPts val="0"/>
                        </a:spcBef>
                        <a:spcAft>
                          <a:spcPts val="0"/>
                        </a:spcAft>
                      </a:pPr>
                      <a:endParaRPr lang="en-US" sz="1100" dirty="0" smtClean="0">
                        <a:effectLst/>
                      </a:endParaRPr>
                    </a:p>
                    <a:p>
                      <a:pPr marL="0" marR="0" algn="ctr">
                        <a:lnSpc>
                          <a:spcPct val="115000"/>
                        </a:lnSpc>
                        <a:spcBef>
                          <a:spcPts val="0"/>
                        </a:spcBef>
                        <a:spcAft>
                          <a:spcPts val="0"/>
                        </a:spcAft>
                      </a:pPr>
                      <a:r>
                        <a:rPr lang="en-US" sz="1100" dirty="0" smtClean="0">
                          <a:effectLst/>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58.82</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11.76</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71.88</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0.00</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76.74</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6.98</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75.41</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4.92</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54552">
                <a:tc>
                  <a:txBody>
                    <a:bodyPr/>
                    <a:lstStyle/>
                    <a:p>
                      <a:pPr marL="0" marR="0" algn="ctr">
                        <a:lnSpc>
                          <a:spcPct val="115000"/>
                        </a:lnSpc>
                        <a:spcBef>
                          <a:spcPts val="0"/>
                        </a:spcBef>
                        <a:spcAft>
                          <a:spcPts val="0"/>
                        </a:spcAft>
                      </a:pPr>
                      <a:endParaRPr lang="en-US" sz="1100" dirty="0" smtClean="0">
                        <a:effectLst/>
                      </a:endParaRPr>
                    </a:p>
                    <a:p>
                      <a:pPr marL="0" marR="0" algn="ctr">
                        <a:lnSpc>
                          <a:spcPct val="115000"/>
                        </a:lnSpc>
                        <a:spcBef>
                          <a:spcPts val="0"/>
                        </a:spcBef>
                        <a:spcAft>
                          <a:spcPts val="0"/>
                        </a:spcAft>
                      </a:pPr>
                      <a:r>
                        <a:rPr lang="en-US" sz="1100" dirty="0" smtClean="0">
                          <a:effectLst/>
                        </a:rPr>
                        <a:t>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70.37</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0.00</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85.29</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8.82</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96.88</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9.38</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79.55</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100" b="1" dirty="0" smtClean="0">
                        <a:effectLst/>
                      </a:endParaRPr>
                    </a:p>
                    <a:p>
                      <a:pPr marL="0" marR="0" algn="ctr">
                        <a:lnSpc>
                          <a:spcPct val="115000"/>
                        </a:lnSpc>
                        <a:spcBef>
                          <a:spcPts val="0"/>
                        </a:spcBef>
                        <a:spcAft>
                          <a:spcPts val="0"/>
                        </a:spcAft>
                      </a:pPr>
                      <a:r>
                        <a:rPr lang="en-US" sz="1100" b="1" dirty="0" smtClean="0">
                          <a:effectLst/>
                        </a:rPr>
                        <a:t>4.55</a:t>
                      </a: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Rectangle 1"/>
          <p:cNvSpPr>
            <a:spLocks noChangeArrowheads="1"/>
          </p:cNvSpPr>
          <p:nvPr/>
        </p:nvSpPr>
        <p:spPr bwMode="auto">
          <a:xfrm>
            <a:off x="-411755" y="-58111"/>
            <a:ext cx="9957803" cy="515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p:cNvSpPr/>
          <p:nvPr/>
        </p:nvSpPr>
        <p:spPr>
          <a:xfrm>
            <a:off x="0" y="1579878"/>
            <a:ext cx="9144000" cy="338554"/>
          </a:xfrm>
          <a:prstGeom prst="rect">
            <a:avLst/>
          </a:prstGeom>
        </p:spPr>
        <p:txBody>
          <a:bodyPr wrap="square">
            <a:spAutoFit/>
          </a:bodyPr>
          <a:lstStyle/>
          <a:p>
            <a:pPr algn="ctr"/>
            <a:r>
              <a:rPr lang="en-US" altLang="en-US" sz="1600" b="1" dirty="0" smtClean="0">
                <a:solidFill>
                  <a:srgbClr val="4E3B30"/>
                </a:solidFill>
                <a:ea typeface="Calibri" panose="020F0502020204030204" pitchFamily="34" charset="0"/>
                <a:cs typeface="Times New Roman" panose="02020603050405020304" pitchFamily="18" charset="0"/>
              </a:rPr>
              <a:t>STAAR Reading 2011-2012 </a:t>
            </a:r>
            <a:r>
              <a:rPr lang="en-US" altLang="en-US" sz="1600" b="1" dirty="0">
                <a:solidFill>
                  <a:srgbClr val="4E3B30"/>
                </a:solidFill>
                <a:ea typeface="Calibri" panose="020F0502020204030204" pitchFamily="34" charset="0"/>
                <a:cs typeface="Times New Roman" panose="02020603050405020304" pitchFamily="18" charset="0"/>
              </a:rPr>
              <a:t>to </a:t>
            </a:r>
            <a:r>
              <a:rPr lang="en-US" altLang="en-US" sz="1600" b="1" dirty="0" smtClean="0">
                <a:solidFill>
                  <a:srgbClr val="4E3B30"/>
                </a:solidFill>
                <a:ea typeface="Calibri" panose="020F0502020204030204" pitchFamily="34" charset="0"/>
                <a:cs typeface="Times New Roman" panose="02020603050405020304" pitchFamily="18" charset="0"/>
              </a:rPr>
              <a:t>2014-2015 </a:t>
            </a:r>
            <a:endParaRPr lang="en-US" sz="1600" b="1" dirty="0">
              <a:cs typeface="Times New Roman" panose="02020603050405020304" pitchFamily="18" charset="0"/>
            </a:endParaRPr>
          </a:p>
        </p:txBody>
      </p:sp>
    </p:spTree>
    <p:extLst>
      <p:ext uri="{BB962C8B-B14F-4D97-AF65-F5344CB8AC3E}">
        <p14:creationId xmlns:p14="http://schemas.microsoft.com/office/powerpoint/2010/main" val="880033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a:xfrm>
            <a:off x="304800" y="1554162"/>
            <a:ext cx="8686800" cy="4837760"/>
          </a:xfrm>
        </p:spPr>
        <p:txBody>
          <a:bodyPr>
            <a:normAutofit fontScale="77500" lnSpcReduction="20000"/>
          </a:bodyPr>
          <a:lstStyle/>
          <a:p>
            <a:pPr lvl="0">
              <a:buFont typeface="Wingdings" panose="05000000000000000000" pitchFamily="2" charset="2"/>
              <a:buChar char="Ø"/>
            </a:pPr>
            <a:r>
              <a:rPr lang="en-US" dirty="0"/>
              <a:t>Further study regarding the identification/referral process for dyslexia including the overall </a:t>
            </a:r>
            <a:r>
              <a:rPr lang="en-US" dirty="0" err="1" smtClean="0"/>
              <a:t>RtI</a:t>
            </a:r>
            <a:r>
              <a:rPr lang="en-US" dirty="0" smtClean="0"/>
              <a:t> </a:t>
            </a:r>
            <a:r>
              <a:rPr lang="en-US" dirty="0"/>
              <a:t>program for the District. </a:t>
            </a:r>
            <a:endParaRPr lang="en-US" dirty="0" smtClean="0"/>
          </a:p>
          <a:p>
            <a:pPr lvl="0">
              <a:buFont typeface="Wingdings" panose="05000000000000000000" pitchFamily="2" charset="2"/>
              <a:buChar char="Ø"/>
            </a:pPr>
            <a:endParaRPr lang="en-US" dirty="0" smtClean="0"/>
          </a:p>
          <a:p>
            <a:pPr lvl="0">
              <a:buFont typeface="Wingdings" panose="05000000000000000000" pitchFamily="2" charset="2"/>
              <a:buChar char="Ø"/>
            </a:pPr>
            <a:r>
              <a:rPr lang="en-US" dirty="0" smtClean="0"/>
              <a:t>Conduct </a:t>
            </a:r>
            <a:r>
              <a:rPr lang="en-US" dirty="0"/>
              <a:t>a second survey of dyslexia teachers to determine their perceptions of the implementation of new trainings and resources as well as look at the results of their students for the 2015-2016 school year</a:t>
            </a:r>
            <a:r>
              <a:rPr lang="en-US" dirty="0" smtClean="0"/>
              <a:t>.</a:t>
            </a:r>
          </a:p>
          <a:p>
            <a:pPr lvl="0">
              <a:buFont typeface="Wingdings" panose="05000000000000000000" pitchFamily="2" charset="2"/>
              <a:buChar char="Ø"/>
            </a:pPr>
            <a:endParaRPr lang="en-US" dirty="0"/>
          </a:p>
          <a:p>
            <a:pPr lvl="0">
              <a:buFont typeface="Wingdings" panose="05000000000000000000" pitchFamily="2" charset="2"/>
              <a:buChar char="Ø"/>
            </a:pPr>
            <a:r>
              <a:rPr lang="en-US" dirty="0"/>
              <a:t>Further study at the secondary level is needed to monitor and assess the progress of dyslexia students that are receiving accommodations through </a:t>
            </a:r>
            <a:r>
              <a:rPr lang="en-US" dirty="0" smtClean="0"/>
              <a:t>504 plans.  </a:t>
            </a:r>
            <a:r>
              <a:rPr lang="en-US" dirty="0"/>
              <a:t>A determination of professional development needs that would allow teachers to provide more effective accommodations may be needed.</a:t>
            </a:r>
          </a:p>
          <a:p>
            <a:endParaRPr lang="en-US" dirty="0"/>
          </a:p>
        </p:txBody>
      </p:sp>
    </p:spTree>
    <p:extLst>
      <p:ext uri="{BB962C8B-B14F-4D97-AF65-F5344CB8AC3E}">
        <p14:creationId xmlns:p14="http://schemas.microsoft.com/office/powerpoint/2010/main" val="33120560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Recomendations</a:t>
            </a:r>
            <a:r>
              <a:rPr lang="en-US" dirty="0" smtClean="0"/>
              <a:t>:</a:t>
            </a:r>
            <a:endParaRPr lang="en-US" dirty="0"/>
          </a:p>
        </p:txBody>
      </p:sp>
      <p:sp>
        <p:nvSpPr>
          <p:cNvPr id="3" name="Content Placeholder 2"/>
          <p:cNvSpPr>
            <a:spLocks noGrp="1"/>
          </p:cNvSpPr>
          <p:nvPr>
            <p:ph idx="1"/>
          </p:nvPr>
        </p:nvSpPr>
        <p:spPr/>
        <p:txBody>
          <a:bodyPr>
            <a:normAutofit fontScale="92500"/>
          </a:bodyPr>
          <a:lstStyle/>
          <a:p>
            <a:pPr>
              <a:buFont typeface="Wingdings" panose="05000000000000000000" pitchFamily="2" charset="2"/>
              <a:buChar char="Ø"/>
            </a:pPr>
            <a:r>
              <a:rPr lang="en-US" sz="2700" dirty="0"/>
              <a:t>A recommendation of a primary resource and training for elementary pull-out services should be made after end-of-year assessments.  The SIPPS program, the Rite Flight, and the Take Flight programs are the programs being most frequently implemented and a concentrated area is needed to bring consistency and fidelity to the program.  </a:t>
            </a:r>
            <a:endParaRPr lang="en-US" sz="2700" dirty="0" smtClean="0"/>
          </a:p>
          <a:p>
            <a:pPr marL="0" indent="0">
              <a:buNone/>
            </a:pPr>
            <a:endParaRPr lang="en-US" sz="2700" dirty="0"/>
          </a:p>
          <a:p>
            <a:pPr lvl="0">
              <a:buFont typeface="Wingdings" panose="05000000000000000000" pitchFamily="2" charset="2"/>
              <a:buChar char="Ø"/>
            </a:pPr>
            <a:r>
              <a:rPr lang="en-US" sz="2700" dirty="0"/>
              <a:t>There is a need to compare the growth each year of dyslexia students in reading compared to the general population’s growth.  NISD would benefit from determining if the reading gap is getting larger or smaller between the two groups.</a:t>
            </a:r>
          </a:p>
          <a:p>
            <a:endParaRPr lang="en-US" dirty="0"/>
          </a:p>
        </p:txBody>
      </p:sp>
    </p:spTree>
    <p:extLst>
      <p:ext uri="{BB962C8B-B14F-4D97-AF65-F5344CB8AC3E}">
        <p14:creationId xmlns:p14="http://schemas.microsoft.com/office/powerpoint/2010/main" val="39680327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solidFill>
                  <a:schemeClr val="accent2"/>
                </a:solidFill>
              </a:rPr>
              <a:t>The Curriculum and Instruction Department will prioritize the recommendations to be placed in the District Improvement Plan for the 2016-2017 School Year.</a:t>
            </a:r>
            <a:endParaRPr lang="en-US" dirty="0">
              <a:solidFill>
                <a:schemeClr val="accent2"/>
              </a:solidFill>
            </a:endParaRPr>
          </a:p>
        </p:txBody>
      </p:sp>
    </p:spTree>
    <p:extLst>
      <p:ext uri="{BB962C8B-B14F-4D97-AF65-F5344CB8AC3E}">
        <p14:creationId xmlns:p14="http://schemas.microsoft.com/office/powerpoint/2010/main" val="3215865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profile-final_1.2.1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216176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b="1" dirty="0"/>
              <a:t>Stephanie Espinosa, </a:t>
            </a:r>
            <a:r>
              <a:rPr lang="en-US" sz="2800" b="1" dirty="0" err="1"/>
              <a:t>Ed.D</a:t>
            </a:r>
            <a:r>
              <a:rPr lang="en-US" sz="2800" b="1" dirty="0"/>
              <a:t>.- </a:t>
            </a:r>
            <a:r>
              <a:rPr lang="en-US" sz="2800" dirty="0"/>
              <a:t>Executive Director of Curriculum and Professional Development</a:t>
            </a:r>
          </a:p>
          <a:p>
            <a:pPr>
              <a:buFont typeface="Wingdings" panose="05000000000000000000" pitchFamily="2" charset="2"/>
              <a:buChar char="Ø"/>
            </a:pPr>
            <a:r>
              <a:rPr lang="en-US" sz="2800" b="1" dirty="0"/>
              <a:t>Jennifer Alexander, </a:t>
            </a:r>
            <a:r>
              <a:rPr lang="en-US" sz="2800" b="1" dirty="0" err="1"/>
              <a:t>Ed.D</a:t>
            </a:r>
            <a:r>
              <a:rPr lang="en-US" sz="2800" b="1" dirty="0"/>
              <a:t>.- </a:t>
            </a:r>
            <a:r>
              <a:rPr lang="en-US" sz="2800" dirty="0"/>
              <a:t>Executive Director of Student Services</a:t>
            </a:r>
          </a:p>
          <a:p>
            <a:pPr>
              <a:buFont typeface="Wingdings" panose="05000000000000000000" pitchFamily="2" charset="2"/>
              <a:buChar char="Ø"/>
            </a:pPr>
            <a:r>
              <a:rPr lang="en-US" sz="2800" b="1" dirty="0"/>
              <a:t>Melissa DeSimone, </a:t>
            </a:r>
            <a:r>
              <a:rPr lang="en-US" sz="2800" b="1" dirty="0" smtClean="0"/>
              <a:t>Ph.D</a:t>
            </a:r>
            <a:r>
              <a:rPr lang="en-US" sz="2800" b="1" dirty="0"/>
              <a:t>. – </a:t>
            </a:r>
            <a:r>
              <a:rPr lang="en-US" sz="2800" dirty="0"/>
              <a:t>Director of Research, Assessment, and Accountability</a:t>
            </a:r>
          </a:p>
          <a:p>
            <a:pPr>
              <a:buFont typeface="Wingdings" panose="05000000000000000000" pitchFamily="2" charset="2"/>
              <a:buChar char="Ø"/>
            </a:pPr>
            <a:r>
              <a:rPr lang="en-US" sz="2800" b="1" dirty="0"/>
              <a:t>Gina Lee – </a:t>
            </a:r>
            <a:r>
              <a:rPr lang="en-US" sz="2800" dirty="0"/>
              <a:t>Director of Student Services</a:t>
            </a:r>
          </a:p>
          <a:p>
            <a:pPr>
              <a:buFont typeface="Wingdings" panose="05000000000000000000" pitchFamily="2" charset="2"/>
              <a:buChar char="Ø"/>
            </a:pPr>
            <a:r>
              <a:rPr lang="en-US" sz="2800" b="1" dirty="0"/>
              <a:t>Sunni Johnson, </a:t>
            </a:r>
            <a:r>
              <a:rPr lang="en-US" sz="2800" b="1" dirty="0" smtClean="0"/>
              <a:t>Ph.D</a:t>
            </a:r>
            <a:r>
              <a:rPr lang="en-US" sz="2800" b="1" dirty="0"/>
              <a:t>.- </a:t>
            </a:r>
            <a:r>
              <a:rPr lang="en-US" sz="2800" dirty="0"/>
              <a:t>Coordinator of Elementary Language Arts</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868089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Report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The purpose of this program </a:t>
            </a:r>
            <a:r>
              <a:rPr lang="en-US" b="1" dirty="0" smtClean="0"/>
              <a:t>evaluation is           multi-faceted:</a:t>
            </a:r>
            <a:endParaRPr lang="en-US" b="1" dirty="0"/>
          </a:p>
          <a:p>
            <a:pPr lvl="0">
              <a:buFont typeface="Wingdings" panose="05000000000000000000" pitchFamily="2" charset="2"/>
              <a:buChar char="Ø"/>
            </a:pPr>
            <a:r>
              <a:rPr lang="en-US" dirty="0"/>
              <a:t>Ensure program alignment with district mission, vision, and goals;</a:t>
            </a:r>
          </a:p>
          <a:p>
            <a:pPr lvl="0">
              <a:buFont typeface="Wingdings" panose="05000000000000000000" pitchFamily="2" charset="2"/>
              <a:buChar char="Ø"/>
            </a:pPr>
            <a:r>
              <a:rPr lang="en-US" dirty="0"/>
              <a:t>Assess strengths and weaknesses of the program;</a:t>
            </a:r>
          </a:p>
          <a:p>
            <a:pPr lvl="0">
              <a:buFont typeface="Wingdings" panose="05000000000000000000" pitchFamily="2" charset="2"/>
              <a:buChar char="Ø"/>
            </a:pPr>
            <a:r>
              <a:rPr lang="en-US" dirty="0"/>
              <a:t>Measure the success of the program in meeting its expressed </a:t>
            </a:r>
            <a:r>
              <a:rPr lang="en-US" dirty="0" smtClean="0"/>
              <a:t>goals; </a:t>
            </a:r>
            <a:r>
              <a:rPr lang="en-US" dirty="0"/>
              <a:t>and/or</a:t>
            </a:r>
          </a:p>
          <a:p>
            <a:pPr lvl="0">
              <a:buFont typeface="Wingdings" panose="05000000000000000000" pitchFamily="2" charset="2"/>
              <a:buChar char="Ø"/>
            </a:pPr>
            <a:r>
              <a:rPr lang="en-US" dirty="0"/>
              <a:t>Result in improvements in or revisions to the program.</a:t>
            </a:r>
          </a:p>
          <a:p>
            <a:pPr marL="0" indent="0">
              <a:buNone/>
            </a:pPr>
            <a:endParaRPr lang="en-US" dirty="0"/>
          </a:p>
        </p:txBody>
      </p:sp>
    </p:spTree>
    <p:extLst>
      <p:ext uri="{BB962C8B-B14F-4D97-AF65-F5344CB8AC3E}">
        <p14:creationId xmlns:p14="http://schemas.microsoft.com/office/powerpoint/2010/main" val="399784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prstGeom prst="rect">
            <a:avLst/>
          </a:prstGeom>
        </p:spPr>
        <p:txBody>
          <a:bodyPr vert="horz" lIns="91425" tIns="91425" rIns="91425" bIns="91425" anchor="t" anchorCtr="0">
            <a:noAutofit/>
          </a:bodyPr>
          <a:lstStyle/>
          <a:p>
            <a:r>
              <a:rPr lang="en" dirty="0" smtClean="0"/>
              <a:t>Background</a:t>
            </a:r>
            <a:endParaRPr lang="en" dirty="0"/>
          </a:p>
        </p:txBody>
      </p:sp>
      <p:sp>
        <p:nvSpPr>
          <p:cNvPr id="64" name="Shape 64"/>
          <p:cNvSpPr txBox="1">
            <a:spLocks noGrp="1"/>
          </p:cNvSpPr>
          <p:nvPr>
            <p:ph idx="1"/>
          </p:nvPr>
        </p:nvSpPr>
        <p:spPr>
          <a:prstGeom prst="rect">
            <a:avLst/>
          </a:prstGeom>
        </p:spPr>
        <p:txBody>
          <a:bodyPr vert="horz" lIns="91425" tIns="91425" rIns="91425" bIns="91425" anchor="t" anchorCtr="0">
            <a:noAutofit/>
          </a:bodyPr>
          <a:lstStyle/>
          <a:p>
            <a:pPr>
              <a:buFont typeface="Wingdings" panose="05000000000000000000" pitchFamily="2" charset="2"/>
              <a:buChar char="Ø"/>
            </a:pPr>
            <a:r>
              <a:rPr lang="en-US" dirty="0">
                <a:ea typeface="Calibri" panose="020F0502020204030204" pitchFamily="34" charset="0"/>
              </a:rPr>
              <a:t>Dyslexia is estimated to impact between 5-17% of the general population depending on the reporting source and the working definition of the term dyslexia. (Siegel, 2006). </a:t>
            </a:r>
          </a:p>
          <a:p>
            <a:pPr>
              <a:buFont typeface="Wingdings" panose="05000000000000000000" pitchFamily="2" charset="2"/>
              <a:buChar char="Ø"/>
            </a:pPr>
            <a:r>
              <a:rPr lang="en-US" dirty="0" smtClean="0">
                <a:ea typeface="Calibri" panose="020F0502020204030204" pitchFamily="34" charset="0"/>
                <a:cs typeface="Times New Roman" panose="02020603050405020304" pitchFamily="18" charset="0"/>
              </a:rPr>
              <a:t>In </a:t>
            </a:r>
            <a:r>
              <a:rPr lang="en-US" dirty="0">
                <a:ea typeface="Calibri" panose="020F0502020204030204" pitchFamily="34" charset="0"/>
                <a:cs typeface="Times New Roman" panose="02020603050405020304" pitchFamily="18" charset="0"/>
              </a:rPr>
              <a:t>the </a:t>
            </a:r>
            <a:r>
              <a:rPr lang="en-US" dirty="0" smtClean="0">
                <a:ea typeface="Calibri" panose="020F0502020204030204" pitchFamily="34" charset="0"/>
                <a:cs typeface="Times New Roman" panose="02020603050405020304" pitchFamily="18" charset="0"/>
              </a:rPr>
              <a:t>2015-2016 </a:t>
            </a:r>
            <a:r>
              <a:rPr lang="en-US" dirty="0">
                <a:ea typeface="Calibri" panose="020F0502020204030204" pitchFamily="34" charset="0"/>
                <a:cs typeface="Times New Roman" panose="02020603050405020304" pitchFamily="18" charset="0"/>
              </a:rPr>
              <a:t>school year, 745 students have been identified as receiving dyslexia services. The number is approximately 3.5% of the total student population of Northwest ISD (21,047).</a:t>
            </a:r>
          </a:p>
          <a:p>
            <a:pPr marL="0" indent="0">
              <a:buNone/>
            </a:pPr>
            <a:endParaRPr lang="en" dirty="0"/>
          </a:p>
        </p:txBody>
      </p:sp>
    </p:spTree>
    <p:extLst>
      <p:ext uri="{BB962C8B-B14F-4D97-AF65-F5344CB8AC3E}">
        <p14:creationId xmlns:p14="http://schemas.microsoft.com/office/powerpoint/2010/main" val="283371393"/>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requirements</a:t>
            </a:r>
            <a:endParaRPr lang="en-US" dirty="0"/>
          </a:p>
        </p:txBody>
      </p:sp>
      <p:sp>
        <p:nvSpPr>
          <p:cNvPr id="3" name="Content Placeholder 2"/>
          <p:cNvSpPr>
            <a:spLocks noGrp="1"/>
          </p:cNvSpPr>
          <p:nvPr>
            <p:ph idx="1"/>
          </p:nvPr>
        </p:nvSpPr>
        <p:spPr/>
        <p:txBody>
          <a:bodyPr>
            <a:normAutofit/>
          </a:bodyPr>
          <a:lstStyle/>
          <a:p>
            <a:pPr marL="0" marR="0" indent="0">
              <a:lnSpc>
                <a:spcPct val="115000"/>
              </a:lnSpc>
              <a:spcBef>
                <a:spcPts val="0"/>
              </a:spcBef>
              <a:spcAft>
                <a:spcPts val="1000"/>
              </a:spcAft>
              <a:buNone/>
            </a:pPr>
            <a:r>
              <a:rPr lang="en-US" sz="2800" dirty="0">
                <a:solidFill>
                  <a:schemeClr val="accent2"/>
                </a:solidFill>
                <a:ea typeface="Calibri" panose="020F0502020204030204" pitchFamily="34" charset="0"/>
                <a:cs typeface="Times New Roman" panose="02020603050405020304" pitchFamily="18" charset="0"/>
              </a:rPr>
              <a:t>Texas Administrative Code Pertaining to serving students with Dyslexia and Related disorders:</a:t>
            </a:r>
          </a:p>
          <a:p>
            <a:pPr marL="114300" marR="0" indent="-457200">
              <a:buFont typeface="Wingdings" panose="05000000000000000000" pitchFamily="2" charset="2"/>
              <a:buChar char="Ø"/>
            </a:pPr>
            <a:r>
              <a:rPr lang="en-US" sz="2800" dirty="0">
                <a:solidFill>
                  <a:schemeClr val="accent2"/>
                </a:solidFill>
                <a:ea typeface="Times New Roman" panose="02020603050405020304" pitchFamily="18" charset="0"/>
              </a:rPr>
              <a:t>§74.28.  Students with Dyslexia and Related </a:t>
            </a:r>
            <a:r>
              <a:rPr lang="en-US" sz="2800" dirty="0" smtClean="0">
                <a:solidFill>
                  <a:schemeClr val="accent2"/>
                </a:solidFill>
                <a:ea typeface="Times New Roman" panose="02020603050405020304" pitchFamily="18" charset="0"/>
              </a:rPr>
              <a:t>Disorders</a:t>
            </a:r>
            <a:endParaRPr lang="en-US" sz="2800" dirty="0">
              <a:solidFill>
                <a:schemeClr val="accent2"/>
              </a:solidFill>
            </a:endParaRPr>
          </a:p>
          <a:p>
            <a:pPr marL="114300" marR="0" indent="-457200">
              <a:buFont typeface="Wingdings" panose="05000000000000000000" pitchFamily="2" charset="2"/>
              <a:buChar char="Ø"/>
            </a:pPr>
            <a:r>
              <a:rPr lang="en-US" sz="2800" dirty="0" smtClean="0">
                <a:solidFill>
                  <a:schemeClr val="accent2"/>
                </a:solidFill>
                <a:ea typeface="Times New Roman" panose="02020603050405020304" pitchFamily="18" charset="0"/>
                <a:cs typeface="Times New Roman" panose="02020603050405020304" pitchFamily="18" charset="0"/>
              </a:rPr>
              <a:t>§38.003</a:t>
            </a:r>
            <a:r>
              <a:rPr lang="en-US" sz="2800" dirty="0">
                <a:solidFill>
                  <a:schemeClr val="accent2"/>
                </a:solidFill>
                <a:ea typeface="Times New Roman" panose="02020603050405020304" pitchFamily="18" charset="0"/>
                <a:cs typeface="Times New Roman" panose="02020603050405020304" pitchFamily="18" charset="0"/>
              </a:rPr>
              <a:t>.  Screening and Treatment for Dyslexia and Related Disorders</a:t>
            </a:r>
            <a:endParaRPr lang="en-US" sz="2800" dirty="0">
              <a:solidFill>
                <a:schemeClr val="accent2"/>
              </a:solidFill>
              <a:ea typeface="Calibri" panose="020F0502020204030204" pitchFamily="34" charset="0"/>
              <a:cs typeface="Times New Roman" panose="02020603050405020304" pitchFamily="18" charset="0"/>
            </a:endParaRPr>
          </a:p>
          <a:p>
            <a:pPr marR="0">
              <a:buFont typeface="Wingdings" panose="05000000000000000000" pitchFamily="2" charset="2"/>
              <a:buChar char="Ø"/>
            </a:pPr>
            <a:r>
              <a:rPr lang="en-US" sz="2800" dirty="0">
                <a:solidFill>
                  <a:schemeClr val="accent2"/>
                </a:solidFill>
                <a:ea typeface="Calibri" panose="020F0502020204030204" pitchFamily="34" charset="0"/>
              </a:rPr>
              <a:t>The Dyslexia Handbook (2014) </a:t>
            </a:r>
            <a:r>
              <a:rPr lang="en-US" sz="2800" dirty="0" smtClean="0">
                <a:solidFill>
                  <a:schemeClr val="accent2"/>
                </a:solidFill>
                <a:ea typeface="Calibri" panose="020F0502020204030204" pitchFamily="34" charset="0"/>
              </a:rPr>
              <a:t>published by the Texas Education Agency</a:t>
            </a:r>
            <a:endParaRPr lang="en-US" sz="2800" dirty="0">
              <a:solidFill>
                <a:schemeClr val="accent2"/>
              </a:solidFill>
              <a:ea typeface="Times New Roman" panose="02020603050405020304" pitchFamily="18" charset="0"/>
            </a:endParaRPr>
          </a:p>
        </p:txBody>
      </p:sp>
    </p:spTree>
    <p:extLst>
      <p:ext uri="{BB962C8B-B14F-4D97-AF65-F5344CB8AC3E}">
        <p14:creationId xmlns:p14="http://schemas.microsoft.com/office/powerpoint/2010/main" val="3367802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prstGeom prst="rect">
            <a:avLst/>
          </a:prstGeom>
        </p:spPr>
        <p:txBody>
          <a:bodyPr vert="horz" lIns="91425" tIns="91425" rIns="91425" bIns="91425" anchor="t" anchorCtr="0">
            <a:noAutofit/>
          </a:bodyPr>
          <a:lstStyle/>
          <a:p>
            <a:r>
              <a:rPr lang="en" dirty="0" smtClean="0"/>
              <a:t>Research questions</a:t>
            </a:r>
            <a:endParaRPr lang="en" dirty="0"/>
          </a:p>
        </p:txBody>
      </p:sp>
      <p:sp>
        <p:nvSpPr>
          <p:cNvPr id="57" name="Shape 57"/>
          <p:cNvSpPr txBox="1">
            <a:spLocks noGrp="1"/>
          </p:cNvSpPr>
          <p:nvPr>
            <p:ph idx="1"/>
          </p:nvPr>
        </p:nvSpPr>
        <p:spPr>
          <a:prstGeom prst="rect">
            <a:avLst/>
          </a:prstGeom>
        </p:spPr>
        <p:txBody>
          <a:bodyPr vert="horz" lIns="91425" tIns="91425" rIns="91425" bIns="91425" anchor="t" anchorCtr="0">
            <a:noAutofit/>
          </a:bodyPr>
          <a:lstStyle/>
          <a:p>
            <a:pPr>
              <a:buNone/>
            </a:pPr>
            <a:r>
              <a:rPr lang="en-US" sz="2400" dirty="0"/>
              <a:t>This evaluation is composed of data from the </a:t>
            </a:r>
            <a:r>
              <a:rPr lang="en-US" sz="2400" dirty="0" smtClean="0"/>
              <a:t>2012-2013</a:t>
            </a:r>
            <a:r>
              <a:rPr lang="en-US" sz="2400" dirty="0"/>
              <a:t>, 2013-2014, and 2014-2015 school years and will attempt to answer the following </a:t>
            </a:r>
            <a:r>
              <a:rPr lang="en-US" sz="2400" dirty="0" smtClean="0"/>
              <a:t>questions:</a:t>
            </a:r>
          </a:p>
          <a:p>
            <a:pPr>
              <a:buNone/>
            </a:pPr>
            <a:r>
              <a:rPr lang="en-US" sz="2400" dirty="0" smtClean="0"/>
              <a:t>•	What is the identification and referral process for the </a:t>
            </a:r>
            <a:r>
              <a:rPr lang="en-US" sz="2400" dirty="0"/>
              <a:t>d</a:t>
            </a:r>
            <a:r>
              <a:rPr lang="en-US" sz="2400" dirty="0" smtClean="0"/>
              <a:t>yslexia program?</a:t>
            </a:r>
          </a:p>
          <a:p>
            <a:pPr>
              <a:buNone/>
            </a:pPr>
            <a:r>
              <a:rPr lang="en-US" sz="2400" dirty="0" smtClean="0"/>
              <a:t>•</a:t>
            </a:r>
            <a:r>
              <a:rPr lang="en-US" sz="2400" dirty="0"/>
              <a:t>	What is the continuum of services for students receiving services for dyslexia?</a:t>
            </a:r>
          </a:p>
          <a:p>
            <a:pPr>
              <a:buNone/>
            </a:pPr>
            <a:r>
              <a:rPr lang="en-US" sz="2400" dirty="0"/>
              <a:t>•	What are the instructional support strategies for students with dyslexia currently in place? </a:t>
            </a:r>
          </a:p>
          <a:p>
            <a:pPr>
              <a:buNone/>
            </a:pPr>
            <a:r>
              <a:rPr lang="en-US" sz="2400" dirty="0"/>
              <a:t>•	What level of progress are students in the </a:t>
            </a:r>
            <a:r>
              <a:rPr lang="en-US" sz="2400" dirty="0" smtClean="0"/>
              <a:t>dyslexia </a:t>
            </a:r>
            <a:r>
              <a:rPr lang="en-US" sz="2400" dirty="0"/>
              <a:t>program making?</a:t>
            </a:r>
          </a:p>
          <a:p>
            <a:pPr>
              <a:buNone/>
            </a:pPr>
            <a:endParaRPr dirty="0"/>
          </a:p>
        </p:txBody>
      </p:sp>
    </p:spTree>
    <p:extLst>
      <p:ext uri="{BB962C8B-B14F-4D97-AF65-F5344CB8AC3E}">
        <p14:creationId xmlns:p14="http://schemas.microsoft.com/office/powerpoint/2010/main" val="3139075897"/>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prstGeom prst="rect">
            <a:avLst/>
          </a:prstGeom>
        </p:spPr>
        <p:txBody>
          <a:bodyPr vert="horz" lIns="91425" tIns="91425" rIns="91425" bIns="91425" anchor="t" anchorCtr="0">
            <a:noAutofit/>
          </a:bodyPr>
          <a:lstStyle/>
          <a:p>
            <a:pPr>
              <a:buClr>
                <a:schemeClr val="dk1"/>
              </a:buClr>
              <a:buSzPct val="39285"/>
            </a:pPr>
            <a:r>
              <a:rPr lang="en" dirty="0" smtClean="0"/>
              <a:t>Question #1</a:t>
            </a:r>
            <a:endParaRPr lang="en" dirty="0"/>
          </a:p>
          <a:p>
            <a:endParaRPr dirty="0"/>
          </a:p>
        </p:txBody>
      </p:sp>
      <p:sp>
        <p:nvSpPr>
          <p:cNvPr id="76" name="Shape 76"/>
          <p:cNvSpPr txBox="1">
            <a:spLocks noGrp="1"/>
          </p:cNvSpPr>
          <p:nvPr>
            <p:ph idx="1"/>
          </p:nvPr>
        </p:nvSpPr>
        <p:spPr>
          <a:prstGeom prst="rect">
            <a:avLst/>
          </a:prstGeom>
        </p:spPr>
        <p:txBody>
          <a:bodyPr vert="horz" lIns="91425" tIns="91425" rIns="91425" bIns="91425" anchor="t" anchorCtr="0">
            <a:noAutofit/>
          </a:bodyPr>
          <a:lstStyle/>
          <a:p>
            <a:pPr>
              <a:buFont typeface="Wingdings" panose="05000000000000000000" pitchFamily="2" charset="2"/>
              <a:buChar char="Ø"/>
            </a:pPr>
            <a:r>
              <a:rPr lang="en-US" sz="3600" dirty="0"/>
              <a:t>What is the identification and referral process for the </a:t>
            </a:r>
            <a:r>
              <a:rPr lang="en-US" sz="3600" dirty="0" smtClean="0"/>
              <a:t>dyslexia </a:t>
            </a:r>
            <a:r>
              <a:rPr lang="en-US" sz="3600" dirty="0"/>
              <a:t>program?</a:t>
            </a:r>
          </a:p>
          <a:p>
            <a:pPr>
              <a:buNone/>
            </a:pPr>
            <a:endParaRPr sz="1800" dirty="0">
              <a:solidFill>
                <a:schemeClr val="dk1"/>
              </a:solidFill>
            </a:endParaRPr>
          </a:p>
          <a:p>
            <a:pPr>
              <a:buNone/>
            </a:pPr>
            <a:endParaRPr dirty="0"/>
          </a:p>
        </p:txBody>
      </p:sp>
    </p:spTree>
    <p:extLst>
      <p:ext uri="{BB962C8B-B14F-4D97-AF65-F5344CB8AC3E}">
        <p14:creationId xmlns:p14="http://schemas.microsoft.com/office/powerpoint/2010/main" val="3406664939"/>
      </p:ext>
    </p:extLst>
  </p:cSld>
  <p:clrMapOvr>
    <a:masterClrMapping/>
  </p:clrMapOvr>
  <p:transition spd="slow">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Custom 8">
      <a:dk1>
        <a:srgbClr val="800000"/>
      </a:dk1>
      <a:lt1>
        <a:sysClr val="window" lastClr="FFFFFF"/>
      </a:lt1>
      <a:dk2>
        <a:srgbClr val="4E3B30"/>
      </a:dk2>
      <a:lt2>
        <a:srgbClr val="FBEEC9"/>
      </a:lt2>
      <a:accent1>
        <a:srgbClr val="660000"/>
      </a:accent1>
      <a:accent2>
        <a:srgbClr val="660000"/>
      </a:accent2>
      <a:accent3>
        <a:srgbClr val="660033"/>
      </a:accent3>
      <a:accent4>
        <a:srgbClr val="660000"/>
      </a:accent4>
      <a:accent5>
        <a:srgbClr val="660000"/>
      </a:accent5>
      <a:accent6>
        <a:srgbClr val="660000"/>
      </a:accent6>
      <a:hlink>
        <a:srgbClr val="AD1F1F"/>
      </a:hlink>
      <a:folHlink>
        <a:srgbClr val="660000"/>
      </a:folHlink>
    </a:clrScheme>
    <a:fontScheme name="Trek">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Trek.thmx</Template>
  <TotalTime>1271</TotalTime>
  <Words>1432</Words>
  <Application>Microsoft Office PowerPoint</Application>
  <PresentationFormat>On-screen Show (4:3)</PresentationFormat>
  <Paragraphs>450</Paragraphs>
  <Slides>25</Slides>
  <Notes>11</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Trek</vt:lpstr>
      <vt:lpstr>2_Default Design</vt:lpstr>
      <vt:lpstr>Dyslexia program review February 8, 2016</vt:lpstr>
      <vt:lpstr>PowerPoint Presentation</vt:lpstr>
      <vt:lpstr>PowerPoint Presentation</vt:lpstr>
      <vt:lpstr>acknowledgments</vt:lpstr>
      <vt:lpstr>Purpose of Report</vt:lpstr>
      <vt:lpstr>Background</vt:lpstr>
      <vt:lpstr>Legal requirements</vt:lpstr>
      <vt:lpstr>Research questions</vt:lpstr>
      <vt:lpstr>Question #1 </vt:lpstr>
      <vt:lpstr>Summary of findings:</vt:lpstr>
      <vt:lpstr>Summary of findings:</vt:lpstr>
      <vt:lpstr>SUMMARY OF FINDINGS</vt:lpstr>
      <vt:lpstr>Summary of findings</vt:lpstr>
      <vt:lpstr>Question #2 </vt:lpstr>
      <vt:lpstr>Summary of findings:</vt:lpstr>
      <vt:lpstr>Summary of findings:</vt:lpstr>
      <vt:lpstr>Summary of findings</vt:lpstr>
      <vt:lpstr>Question #3</vt:lpstr>
      <vt:lpstr>Summary of findings:</vt:lpstr>
      <vt:lpstr>Question #4 </vt:lpstr>
      <vt:lpstr>Summary of findings:</vt:lpstr>
      <vt:lpstr>Summary of findings:</vt:lpstr>
      <vt:lpstr>Recommendations:</vt:lpstr>
      <vt:lpstr>Recomendations:</vt:lpstr>
      <vt:lpstr>Next steps</vt:lpstr>
    </vt:vector>
  </TitlesOfParts>
  <Company>Collier Educational Consulting,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the Race to Mediocrity</dc:title>
  <dc:creator>Denise Collier#2</dc:creator>
  <cp:lastModifiedBy>Jennifer Carlisle</cp:lastModifiedBy>
  <cp:revision>103</cp:revision>
  <cp:lastPrinted>2013-04-18T18:40:43Z</cp:lastPrinted>
  <dcterms:created xsi:type="dcterms:W3CDTF">2013-04-15T11:49:24Z</dcterms:created>
  <dcterms:modified xsi:type="dcterms:W3CDTF">2016-02-05T14:48:44Z</dcterms:modified>
</cp:coreProperties>
</file>