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711" autoAdjust="0"/>
  </p:normalViewPr>
  <p:slideViewPr>
    <p:cSldViewPr snapToGrid="0" snapToObjects="1">
      <p:cViewPr varScale="1">
        <p:scale>
          <a:sx n="81" d="100"/>
          <a:sy n="81" d="100"/>
        </p:scale>
        <p:origin x="725"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82967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7742"/>
            <a:ext cx="9144000" cy="2229825"/>
          </a:xfrm>
        </p:spPr>
        <p:txBody>
          <a:bodyPr anchor="ct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4419643"/>
            <a:ext cx="9144000" cy="528877"/>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524000" y="5131398"/>
            <a:ext cx="9144000" cy="483590"/>
          </a:xfrm>
        </p:spPr>
        <p:txBody>
          <a:bodyPr anchor="ctr">
            <a:normAutofit/>
          </a:bodyPr>
          <a:lstStyle>
            <a:lvl1pPr marL="0" indent="0" algn="r">
              <a:buNone/>
              <a:defRPr sz="1500"/>
            </a:lvl1pPr>
          </a:lstStyle>
          <a:p>
            <a:pPr lvl="0"/>
            <a:r>
              <a:rPr lang="en-US" dirty="0"/>
              <a:t>Name</a:t>
            </a:r>
          </a:p>
        </p:txBody>
      </p:sp>
      <p:sp>
        <p:nvSpPr>
          <p:cNvPr id="9" name="Text Placeholder 8"/>
          <p:cNvSpPr>
            <a:spLocks noGrp="1"/>
          </p:cNvSpPr>
          <p:nvPr>
            <p:ph type="body" sz="quarter" idx="11" hasCustomPrompt="1"/>
          </p:nvPr>
        </p:nvSpPr>
        <p:spPr>
          <a:xfrm>
            <a:off x="1524000" y="5614990"/>
            <a:ext cx="9144000" cy="473075"/>
          </a:xfrm>
        </p:spPr>
        <p:txBody>
          <a:bodyPr anchor="ctr">
            <a:normAutofit/>
          </a:bodyPr>
          <a:lstStyle>
            <a:lvl1pPr marL="0" indent="0" algn="r">
              <a:buNone/>
              <a:defRPr sz="1500"/>
            </a:lvl1pPr>
          </a:lstStyle>
          <a:p>
            <a:pPr lvl="0"/>
            <a:r>
              <a:rPr lang="en-US" dirty="0"/>
              <a:t>Date</a:t>
            </a:r>
          </a:p>
        </p:txBody>
      </p:sp>
    </p:spTree>
    <p:extLst>
      <p:ext uri="{BB962C8B-B14F-4D97-AF65-F5344CB8AC3E}">
        <p14:creationId xmlns:p14="http://schemas.microsoft.com/office/powerpoint/2010/main" val="92042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59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4410" y="1151070"/>
            <a:ext cx="9019391" cy="668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3342" y="2000923"/>
            <a:ext cx="4675093" cy="41760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0973" y="2000923"/>
            <a:ext cx="5352827" cy="41760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66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460" y="1344064"/>
            <a:ext cx="10708341"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84479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82677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186" y="1344064"/>
            <a:ext cx="1074061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3186" y="2804564"/>
            <a:ext cx="10740615" cy="37791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7186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dcoe.net/lls/assessment/Documents/Evaluation/ChoosingCollegeReport.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sdcoe.net/lls/assessment/Documents/Evaluation/ChoosingCollegeReport.pdf" TargetMode="External"/><Relationship Id="rId2" Type="http://schemas.openxmlformats.org/officeDocument/2006/relationships/hyperlink" Target="mailto:scoulter@sdcoe.ne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t>Trends in National Student Clearinghouse Data for San Diego County</a:t>
            </a:r>
          </a:p>
        </p:txBody>
      </p:sp>
      <p:sp>
        <p:nvSpPr>
          <p:cNvPr id="3" name="Subtitle 2"/>
          <p:cNvSpPr>
            <a:spLocks noGrp="1"/>
          </p:cNvSpPr>
          <p:nvPr>
            <p:ph type="subTitle" idx="1"/>
          </p:nvPr>
        </p:nvSpPr>
        <p:spPr/>
        <p:txBody>
          <a:bodyPr/>
          <a:lstStyle/>
          <a:p>
            <a:br>
              <a:rPr dirty="0"/>
            </a:br>
            <a:br>
              <a:rPr dirty="0"/>
            </a:br>
            <a:r>
              <a:rPr dirty="0"/>
              <a:t>Shannon Coulter, Director of Research and Evaluation</a:t>
            </a:r>
            <a:endParaRPr lang="en-US" dirty="0"/>
          </a:p>
          <a:p>
            <a:endParaRPr lang="en-US" dirty="0"/>
          </a:p>
          <a:p>
            <a:r>
              <a:rPr lang="en-US" dirty="0">
                <a:hlinkClick r:id="rId2"/>
              </a:rPr>
              <a:t>Choosing the Right College Report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coulter/Desktop/R%20Projects/NSC%20Projects/NSC%202020/figures/enrollment.ggdotchart.png"/>
          <p:cNvPicPr>
            <a:picLocks noGrp="1"/>
          </p:cNvPicPr>
          <p:nvPr/>
        </p:nvPicPr>
        <p:blipFill>
          <a:blip r:embed="rId2"/>
          <a:stretch>
            <a:fillRect/>
          </a:stretch>
        </p:blipFill>
        <p:spPr bwMode="auto">
          <a:xfrm>
            <a:off x="1975427" y="1600200"/>
            <a:ext cx="8229600" cy="45212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70% Graduation Rate Institutions</a:t>
            </a:r>
          </a:p>
        </p:txBody>
      </p:sp>
      <p:sp>
        <p:nvSpPr>
          <p:cNvPr id="3" name="Content Placeholder 2"/>
          <p:cNvSpPr>
            <a:spLocks noGrp="1"/>
          </p:cNvSpPr>
          <p:nvPr>
            <p:ph idx="1"/>
          </p:nvPr>
        </p:nvSpPr>
        <p:spPr/>
        <p:txBody>
          <a:bodyPr/>
          <a:lstStyle/>
          <a:p>
            <a:pPr marL="0" indent="0">
              <a:buNone/>
            </a:pPr>
            <a:r>
              <a:t>Many students from our most affluent areas are attending colleges with the highest degree completion rates. Research suggest that students who are low-income benefit from counseling and other interventions that get students to apply and enroll in colleges and universities with better completion rates.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Enrollment Rates (70%)</a:t>
            </a:r>
          </a:p>
        </p:txBody>
      </p:sp>
      <p:sp>
        <p:nvSpPr>
          <p:cNvPr id="5" name="Text Placeholder 4"/>
          <p:cNvSpPr>
            <a:spLocks noGrp="1"/>
          </p:cNvSpPr>
          <p:nvPr>
            <p:ph type="body" sz="half" idx="2"/>
          </p:nvPr>
        </p:nvSpPr>
        <p:spPr/>
        <p:txBody>
          <a:bodyPr/>
          <a:lstStyle/>
          <a:p>
            <a:r>
              <a:rPr lang="en-US" dirty="0"/>
              <a:t>Students attending colleges with 70% or higher graduation rates by high school</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5837555" y="457201"/>
            <a:ext cx="4863466" cy="5403852"/>
          </a:xfrm>
          <a:prstGeom prst="rect">
            <a:avLst/>
          </a:prstGeom>
          <a:noFill/>
          <a:ln w="9525">
            <a:noFill/>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Retention Rates 4-Year Institutions</a:t>
            </a:r>
          </a:p>
        </p:txBody>
      </p:sp>
      <p:sp>
        <p:nvSpPr>
          <p:cNvPr id="3" name="Content Placeholder 2"/>
          <p:cNvSpPr>
            <a:spLocks noGrp="1"/>
          </p:cNvSpPr>
          <p:nvPr>
            <p:ph idx="1"/>
          </p:nvPr>
        </p:nvSpPr>
        <p:spPr/>
        <p:txBody>
          <a:bodyPr/>
          <a:lstStyle/>
          <a:p>
            <a:pPr marL="0" indent="0">
              <a:buNone/>
            </a:pPr>
            <a:r>
              <a:t>The University of California system has the highest retention rates compared to most colleges; however, the California State University system and other private universities rival these flagship universities in terms of retention rate. These institutions tend to provide more consistently high-quality student experiences, create a sense of school belonging, and have faculty who are engaged in the retention process (Caison, 2005).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Retention Rates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749" r="749"/>
          <a:stretch>
            <a:fillRect/>
          </a:stretch>
        </p:blipFill>
        <p:spPr/>
      </p:pic>
      <p:sp>
        <p:nvSpPr>
          <p:cNvPr id="5" name="Text Placeholder 4"/>
          <p:cNvSpPr>
            <a:spLocks noGrp="1"/>
          </p:cNvSpPr>
          <p:nvPr>
            <p:ph type="body" sz="half" idx="2"/>
          </p:nvPr>
        </p:nvSpPr>
        <p:spPr/>
        <p:txBody>
          <a:bodyPr/>
          <a:lstStyle/>
          <a:p>
            <a:r>
              <a:rPr lang="en-US" dirty="0"/>
              <a:t>Many of San Diego’s top universities have a retention rate of 70% or higher.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Retention Rates 2-Year Institutions</a:t>
            </a:r>
          </a:p>
        </p:txBody>
      </p:sp>
      <p:sp>
        <p:nvSpPr>
          <p:cNvPr id="3" name="Content Placeholder 2"/>
          <p:cNvSpPr>
            <a:spLocks noGrp="1"/>
          </p:cNvSpPr>
          <p:nvPr>
            <p:ph idx="1"/>
          </p:nvPr>
        </p:nvSpPr>
        <p:spPr/>
        <p:txBody>
          <a:bodyPr/>
          <a:lstStyle/>
          <a:p>
            <a:pPr marL="0" indent="0">
              <a:buNone/>
            </a:pPr>
            <a:r>
              <a:t>The average retention rates for two-year colleges is approximately 68%, considerably lower than a four-year college. Retention rates are often higher for any student enrolled full time, students who have a broad array of financial aid opportunities, and for students who enroll in student support services (Wessell, Bell, McPherson, Costello, &amp; Jones, 2006).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coulter/Desktop/R%20Projects/NSC%20Projects/NSC%202020/figures/2yrretention.flipbar.png"/>
          <p:cNvPicPr>
            <a:picLocks noGrp="1" noChangeAspect="1"/>
          </p:cNvPicPr>
          <p:nvPr/>
        </p:nvPicPr>
        <p:blipFill>
          <a:blip r:embed="rId2"/>
          <a:stretch>
            <a:fillRect/>
          </a:stretch>
        </p:blipFill>
        <p:spPr bwMode="auto">
          <a:xfrm>
            <a:off x="1981200" y="2032000"/>
            <a:ext cx="8229600" cy="3657600"/>
          </a:xfrm>
          <a:prstGeom prst="rect">
            <a:avLst/>
          </a:prstGeom>
          <a:noFill/>
          <a:ln w="9525">
            <a:noFill/>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Completion Rates 4-Year Institutions</a:t>
            </a:r>
          </a:p>
        </p:txBody>
      </p:sp>
      <p:sp>
        <p:nvSpPr>
          <p:cNvPr id="3" name="Content Placeholder 2"/>
          <p:cNvSpPr>
            <a:spLocks noGrp="1"/>
          </p:cNvSpPr>
          <p:nvPr>
            <p:ph idx="1"/>
          </p:nvPr>
        </p:nvSpPr>
        <p:spPr/>
        <p:txBody>
          <a:bodyPr/>
          <a:lstStyle/>
          <a:p>
            <a:pPr marL="0" indent="0">
              <a:buNone/>
            </a:pPr>
            <a:r>
              <a:t>The next figure depicts six-year completion rates at the most frequently attended higher education institutions by San Diego County high school graduates. Students have the highest chance of completing a degree when they enroll in colleges with the highest graduation rates. Of course, many of the colleges with the highest graduation rates are the most selective institutions, which makes them challenging to gain admittance. However, this list comprises a variety of college and universities that have relatively high graduation rates and are more favorable in terms of acceptance rates.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Completion Rates</a:t>
            </a:r>
          </a:p>
        </p:txBody>
      </p:sp>
      <p:sp>
        <p:nvSpPr>
          <p:cNvPr id="5" name="Text Placeholder 4"/>
          <p:cNvSpPr>
            <a:spLocks noGrp="1"/>
          </p:cNvSpPr>
          <p:nvPr>
            <p:ph type="body" sz="half" idx="2"/>
          </p:nvPr>
        </p:nvSpPr>
        <p:spPr/>
        <p:txBody>
          <a:bodyPr/>
          <a:lstStyle/>
          <a:p>
            <a:r>
              <a:rPr lang="en-US" dirty="0"/>
              <a:t>San Diego’s top 25 universities have completion rates of 68% or higher.</a:t>
            </a:r>
          </a:p>
        </p:txBody>
      </p:sp>
      <p:pic>
        <p:nvPicPr>
          <p:cNvPr id="9" name="Picture 8"/>
          <p:cNvPicPr>
            <a:picLocks/>
          </p:cNvPicPr>
          <p:nvPr/>
        </p:nvPicPr>
        <p:blipFill>
          <a:blip r:embed="rId2">
            <a:extLst>
              <a:ext uri="{28A0092B-C50C-407E-A947-70E740481C1C}">
                <a14:useLocalDpi xmlns:a14="http://schemas.microsoft.com/office/drawing/2010/main" val="0"/>
              </a:ext>
            </a:extLst>
          </a:blip>
          <a:stretch>
            <a:fillRect/>
          </a:stretch>
        </p:blipFill>
        <p:spPr>
          <a:xfrm>
            <a:off x="5491018" y="457200"/>
            <a:ext cx="4904510" cy="53949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Completion Rates 2-Year Institutions</a:t>
            </a:r>
          </a:p>
        </p:txBody>
      </p:sp>
      <p:sp>
        <p:nvSpPr>
          <p:cNvPr id="3" name="Content Placeholder 2"/>
          <p:cNvSpPr>
            <a:spLocks noGrp="1"/>
          </p:cNvSpPr>
          <p:nvPr>
            <p:ph idx="1"/>
          </p:nvPr>
        </p:nvSpPr>
        <p:spPr/>
        <p:txBody>
          <a:bodyPr/>
          <a:lstStyle/>
          <a:p>
            <a:pPr marL="0" indent="0">
              <a:buNone/>
            </a:pPr>
            <a:r>
              <a:t>students complete degrees or transfer to four-year institutions (i.e., our definition of success at a two-year institution) at much lower rates than students enrolled in more selective, four-year institutions. Not every student has the ambition to attend a four-year institution; however, counselors and advisors must ensure that students enroll in colleges that match their aspirations and preferences.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Starting the College Process on the Right Foot</a:t>
            </a:r>
          </a:p>
        </p:txBody>
      </p:sp>
      <p:sp>
        <p:nvSpPr>
          <p:cNvPr id="3" name="Content Placeholder 2"/>
          <p:cNvSpPr>
            <a:spLocks noGrp="1"/>
          </p:cNvSpPr>
          <p:nvPr>
            <p:ph idx="1"/>
          </p:nvPr>
        </p:nvSpPr>
        <p:spPr/>
        <p:txBody>
          <a:bodyPr/>
          <a:lstStyle/>
          <a:p>
            <a:pPr lvl="1"/>
            <a:r>
              <a:rPr dirty="0"/>
              <a:t>Chances of earning a college degree are higher than ever.</a:t>
            </a:r>
          </a:p>
          <a:p>
            <a:pPr lvl="1"/>
            <a:r>
              <a:rPr dirty="0"/>
              <a:t>College outcomes are important to consider before students enroll in college.</a:t>
            </a:r>
          </a:p>
          <a:p>
            <a:pPr lvl="1"/>
            <a:r>
              <a:rPr dirty="0"/>
              <a:t>Matching is the best way to ensure college completion.</a:t>
            </a:r>
          </a:p>
          <a:p>
            <a:pPr lvl="1"/>
            <a:r>
              <a:rPr dirty="0"/>
              <a:t>The pandemic forced more students to delay or defer college enrollment in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coulter/Desktop/R%20Projects/NSC%20Projects/NSC%202020/figures/2yrcompletion.flipbar.png"/>
          <p:cNvPicPr>
            <a:picLocks noGrp="1" noChangeAspect="1"/>
          </p:cNvPicPr>
          <p:nvPr/>
        </p:nvPicPr>
        <p:blipFill>
          <a:blip r:embed="rId2"/>
          <a:stretch>
            <a:fillRect/>
          </a:stretch>
        </p:blipFill>
        <p:spPr bwMode="auto">
          <a:xfrm>
            <a:off x="1981200" y="2133600"/>
            <a:ext cx="8229600" cy="3467100"/>
          </a:xfrm>
          <a:prstGeom prst="rect">
            <a:avLst/>
          </a:prstGeom>
          <a:noFill/>
          <a:ln w="9525">
            <a:noFill/>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pPr marL="0" indent="0">
              <a:buNone/>
            </a:pPr>
            <a:r>
              <a:t>College and career readiness rates vary considerably across the county. While more students graduate college- and career-ready, many students continue to lack access to a rigorous curriculum, which is highly predictive of succeeding in college. Increasing college and career readiness by 10% will likely result in a similar increase in college enrollment.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pPr marL="0" indent="0">
              <a:buNone/>
            </a:pPr>
            <a:r>
              <a:t>The pandemic hindered college enrollment in 2020. College enrollment in San Diego County declined more than 10% from 2019. It’s important to monitor college access to determine how many students who deferred enrollment in 2020 enroll in 2021. We must also pay close attention to how the pandemic influenced enrollment rates for American Indian students, and students who are low-income, English learners, and others.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pPr marL="0" indent="0">
              <a:buNone/>
            </a:pPr>
            <a:r>
              <a:t>Less than 20% of students on average attend colleges with a 70% graduation rate or higher and about an equal share of students attend two-year and four-year colleges where success rates vary. It’s a critical priority that students are supported to attend colleges that ensure most students attain a degree. Every student needs access to the most relevant information when making a decision about where to attend college, especially an institution’s graduation rate.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pPr marL="0" indent="0">
              <a:buNone/>
            </a:pPr>
            <a:r>
              <a:t>A poor college match results in lower persistence rates for students and retention rates at colleges and universities. Notably, students enrolled less than full time are retained at a rate seven times lower than students enrolled full time. All students should be guaranteed the resources to navigate the college enrollment process including tools and information that support college matching, including net cost and graduation rates. Every high school student needs access to the resources necessary to get to and through college.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Contact</a:t>
            </a:r>
          </a:p>
        </p:txBody>
      </p:sp>
      <p:sp>
        <p:nvSpPr>
          <p:cNvPr id="3" name="Content Placeholder 2"/>
          <p:cNvSpPr>
            <a:spLocks noGrp="1"/>
          </p:cNvSpPr>
          <p:nvPr>
            <p:ph idx="1"/>
          </p:nvPr>
        </p:nvSpPr>
        <p:spPr/>
        <p:txBody>
          <a:bodyPr/>
          <a:lstStyle/>
          <a:p>
            <a:pPr marL="0" indent="0">
              <a:buNone/>
            </a:pPr>
            <a:r>
              <a:rPr dirty="0"/>
              <a:t>Shannon Coulter</a:t>
            </a:r>
          </a:p>
          <a:p>
            <a:pPr marL="0" indent="0">
              <a:buNone/>
            </a:pPr>
            <a:r>
              <a:rPr dirty="0"/>
              <a:t>Director of Research and Evaluation</a:t>
            </a:r>
          </a:p>
          <a:p>
            <a:pPr marL="0" indent="0">
              <a:buNone/>
            </a:pPr>
            <a:r>
              <a:rPr dirty="0"/>
              <a:t>San Diego County Office of Education</a:t>
            </a:r>
          </a:p>
          <a:p>
            <a:pPr marL="0" indent="0">
              <a:buNone/>
            </a:pPr>
            <a:r>
              <a:rPr dirty="0">
                <a:hlinkClick r:id="rId2"/>
              </a:rPr>
              <a:t>scoulter@sdcoe.net</a:t>
            </a:r>
            <a:endParaRPr lang="en-US" dirty="0">
              <a:hlinkClick r:id="rId2"/>
            </a:endParaRPr>
          </a:p>
          <a:p>
            <a:pPr marL="0" indent="0">
              <a:buNone/>
            </a:pPr>
            <a:endParaRPr lang="en-US" dirty="0">
              <a:hlinkClick r:id="rId3"/>
            </a:endParaRPr>
          </a:p>
          <a:p>
            <a:pPr marL="0" indent="0">
              <a:buNone/>
            </a:pPr>
            <a:r>
              <a:rPr lang="en-US" dirty="0">
                <a:hlinkClick r:id="rId3"/>
              </a:rPr>
              <a:t>Choosing the Right College Report</a:t>
            </a:r>
            <a:endParaRPr dirty="0">
              <a:hlinkClick r:id="rId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College and Career Readiness</a:t>
            </a:r>
          </a:p>
        </p:txBody>
      </p:sp>
      <p:sp>
        <p:nvSpPr>
          <p:cNvPr id="3" name="Content Placeholder 2"/>
          <p:cNvSpPr>
            <a:spLocks noGrp="1"/>
          </p:cNvSpPr>
          <p:nvPr>
            <p:ph idx="1"/>
          </p:nvPr>
        </p:nvSpPr>
        <p:spPr/>
        <p:txBody>
          <a:bodyPr/>
          <a:lstStyle/>
          <a:p>
            <a:pPr marL="0" indent="0">
              <a:buNone/>
            </a:pPr>
            <a:r>
              <a:rPr b="1"/>
              <a:t>College and career readiness remains steady across high schools.</a:t>
            </a:r>
          </a:p>
          <a:p>
            <a:pPr marL="0" indent="0">
              <a:buNone/>
            </a:pPr>
            <a:r>
              <a:t>About five in 10 San Diego County high school graduates are ready for college according to the CCI. The share of prepared students declined slightly from 58% in 2019 to 54% in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coulter/Desktop/R%20Projects/NSC%20Projects/NSC%202020/figures/readiness.ggdotchart.png"/>
          <p:cNvPicPr>
            <a:picLocks noGrp="1" noChangeAspect="1"/>
          </p:cNvPicPr>
          <p:nvPr/>
        </p:nvPicPr>
        <p:blipFill>
          <a:blip r:embed="rId2"/>
          <a:stretch>
            <a:fillRect/>
          </a:stretch>
        </p:blipFill>
        <p:spPr bwMode="auto">
          <a:xfrm>
            <a:off x="2032000" y="1600200"/>
            <a:ext cx="8140700" cy="45212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Seamless Enrollment</a:t>
            </a:r>
          </a:p>
        </p:txBody>
      </p:sp>
      <p:sp>
        <p:nvSpPr>
          <p:cNvPr id="3" name="Content Placeholder 2"/>
          <p:cNvSpPr>
            <a:spLocks noGrp="1"/>
          </p:cNvSpPr>
          <p:nvPr>
            <p:ph idx="1"/>
          </p:nvPr>
        </p:nvSpPr>
        <p:spPr/>
        <p:txBody>
          <a:bodyPr/>
          <a:lstStyle/>
          <a:p>
            <a:pPr marL="0" indent="0">
              <a:buNone/>
            </a:pPr>
            <a:r>
              <a:rPr b="1"/>
              <a:t>College enrollment declined significantly in 2020.</a:t>
            </a:r>
          </a:p>
          <a:p>
            <a:pPr marL="0" indent="0">
              <a:buNone/>
            </a:pPr>
            <a:r>
              <a:t>Only six in 10 San Diego County high school graduates (60%) immediately enrolled in college in 2020 compared to 7 in 10 in 2019. White student enrollment declined 15 percentage points from 80% in 2019 to 65% in 2020, while Latinx student enrollment declined 14 percentage points from 66% to 51%. Asian student and Black student enrollment declined 9 and 10 percentage points respectively.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coulter/Desktop/R%20Projects/NSC%20Projects/NSC%202020/figures/enrollment.race.png"/>
          <p:cNvPicPr>
            <a:picLocks noGrp="1"/>
          </p:cNvPicPr>
          <p:nvPr/>
        </p:nvPicPr>
        <p:blipFill>
          <a:blip r:embed="rId2"/>
          <a:stretch>
            <a:fillRect/>
          </a:stretch>
        </p:blipFill>
        <p:spPr bwMode="auto">
          <a:xfrm>
            <a:off x="2243282" y="1489363"/>
            <a:ext cx="8229617" cy="4572000"/>
          </a:xfrm>
          <a:prstGeom prst="rect">
            <a:avLst/>
          </a:prstGeom>
          <a:noFill/>
          <a:ln w="9525">
            <a:noFill/>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Completion</a:t>
            </a:r>
          </a:p>
        </p:txBody>
      </p:sp>
      <p:sp>
        <p:nvSpPr>
          <p:cNvPr id="3" name="Content Placeholder 2"/>
          <p:cNvSpPr>
            <a:spLocks noGrp="1"/>
          </p:cNvSpPr>
          <p:nvPr>
            <p:ph idx="1"/>
          </p:nvPr>
        </p:nvSpPr>
        <p:spPr/>
        <p:txBody>
          <a:bodyPr/>
          <a:lstStyle/>
          <a:p>
            <a:pPr marL="0" indent="0">
              <a:buNone/>
            </a:pPr>
            <a:r>
              <a:rPr b="1"/>
              <a:t>College completion rates reached an all-time high across the county.</a:t>
            </a:r>
          </a:p>
          <a:p>
            <a:pPr marL="0" indent="0">
              <a:buNone/>
            </a:pPr>
            <a:r>
              <a:t>The college completion rates for 2014 high school grads from two- and four-year institutions was 39% in 2020 up from 37% in 2018. A thirty-nine percent completion rate represents the highest percentage of graduates in the 29 year history of tracking these data.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25770" y="1550842"/>
            <a:ext cx="8229600" cy="4572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Institutional Enrollment</a:t>
            </a:r>
          </a:p>
        </p:txBody>
      </p:sp>
      <p:sp>
        <p:nvSpPr>
          <p:cNvPr id="3" name="Content Placeholder 2"/>
          <p:cNvSpPr>
            <a:spLocks noGrp="1"/>
          </p:cNvSpPr>
          <p:nvPr>
            <p:ph idx="1"/>
          </p:nvPr>
        </p:nvSpPr>
        <p:spPr/>
        <p:txBody>
          <a:bodyPr/>
          <a:lstStyle/>
          <a:p>
            <a:pPr marL="0" indent="0">
              <a:buNone/>
            </a:pPr>
            <a:r>
              <a:t>More students San Diego State University (1,694) and Southwestern College (2,491) than other institutions in 2020. Approximately 8,044 (50%) students enrolled in four-year colleges, while 7,920 (50%) enrolled in two-year. Nearly all students enrolled in public colleges and universities (91%) within-state (88%).</a:t>
            </a:r>
          </a:p>
        </p:txBody>
      </p:sp>
    </p:spTree>
  </p:cSld>
  <p:clrMapOvr>
    <a:masterClrMapping/>
  </p:clrMapOvr>
</p:sld>
</file>

<file path=ppt/theme/theme1.xml><?xml version="1.0" encoding="utf-8"?>
<a:theme xmlns:a="http://schemas.openxmlformats.org/drawingml/2006/main" name="Presentation3">
  <a:themeElements>
    <a:clrScheme name="SDCOE blues">
      <a:dk1>
        <a:srgbClr val="3F3F3F"/>
      </a:dk1>
      <a:lt1>
        <a:sysClr val="window" lastClr="FFFFFF"/>
      </a:lt1>
      <a:dk2>
        <a:srgbClr val="000000"/>
      </a:dk2>
      <a:lt2>
        <a:srgbClr val="E7E6E6"/>
      </a:lt2>
      <a:accent1>
        <a:srgbClr val="00AEEF"/>
      </a:accent1>
      <a:accent2>
        <a:srgbClr val="15689A"/>
      </a:accent2>
      <a:accent3>
        <a:srgbClr val="AEABAB"/>
      </a:accent3>
      <a:accent4>
        <a:srgbClr val="00AEEF"/>
      </a:accent4>
      <a:accent5>
        <a:srgbClr val="15689A"/>
      </a:accent5>
      <a:accent6>
        <a:srgbClr val="3A3838"/>
      </a:accent6>
      <a:hlink>
        <a:srgbClr val="00AE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SDCOE template (wide)" id="{97A280FD-0D4A-4E8F-B3F0-9F4F03737F5F}" vid="{875C062A-9F58-4D82-ADCA-437BFB8C358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E56C4A9A076643929221B562758795" ma:contentTypeVersion="1" ma:contentTypeDescription="Create a new document." ma:contentTypeScope="" ma:versionID="2fc11d92f47d25d122702e8d4a137c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4D2D86-6976-41E4-B640-CFC57DDDAD03}"/>
</file>

<file path=customXml/itemProps2.xml><?xml version="1.0" encoding="utf-8"?>
<ds:datastoreItem xmlns:ds="http://schemas.openxmlformats.org/officeDocument/2006/customXml" ds:itemID="{D075C6DD-7D24-4F30-9782-F4AAABCC9587}"/>
</file>

<file path=customXml/itemProps3.xml><?xml version="1.0" encoding="utf-8"?>
<ds:datastoreItem xmlns:ds="http://schemas.openxmlformats.org/officeDocument/2006/customXml" ds:itemID="{A88AE8CA-54C1-47D1-9300-48AF2C1C3712}"/>
</file>

<file path=docProps/app.xml><?xml version="1.0" encoding="utf-8"?>
<Properties xmlns="http://schemas.openxmlformats.org/officeDocument/2006/extended-properties" xmlns:vt="http://schemas.openxmlformats.org/officeDocument/2006/docPropsVTypes">
  <Template>Presentation3</Template>
  <TotalTime>15</TotalTime>
  <Words>1074</Words>
  <Application>Microsoft Office PowerPoint</Application>
  <PresentationFormat>Widescreen</PresentationFormat>
  <Paragraphs>51</Paragraphs>
  <Slides>25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Presentation3</vt:lpstr>
      <vt:lpstr>Trends in National Student Clearinghouse Data for San Diego County</vt:lpstr>
      <vt:lpstr>Starting the College Process on the Right Foot</vt:lpstr>
      <vt:lpstr>College and Career Readiness</vt:lpstr>
      <vt:lpstr>PowerPoint Presentation</vt:lpstr>
      <vt:lpstr>Seamless Enrollment</vt:lpstr>
      <vt:lpstr>PowerPoint Presentation</vt:lpstr>
      <vt:lpstr>Completion</vt:lpstr>
      <vt:lpstr>PowerPoint Presentation</vt:lpstr>
      <vt:lpstr>Institutional Enrollment</vt:lpstr>
      <vt:lpstr>PowerPoint Presentation</vt:lpstr>
      <vt:lpstr>70% Graduation Rate Institutions</vt:lpstr>
      <vt:lpstr>Enrollment Rates (70%)</vt:lpstr>
      <vt:lpstr>Retention Rates 4-Year Institutions</vt:lpstr>
      <vt:lpstr>Retention Rates</vt:lpstr>
      <vt:lpstr>Retention Rates 2-Year Institutions</vt:lpstr>
      <vt:lpstr>PowerPoint Presentation</vt:lpstr>
      <vt:lpstr>Completion Rates 4-Year Institutions</vt:lpstr>
      <vt:lpstr>Completion Rates</vt:lpstr>
      <vt:lpstr>Completion Rates 2-Year Institutions</vt:lpstr>
      <vt:lpstr>PowerPoint Presentation</vt:lpstr>
      <vt:lpstr>Key Takeaways</vt:lpstr>
      <vt:lpstr>Key Takeaways</vt:lpstr>
      <vt:lpstr>Key Takeaways</vt:lpstr>
      <vt:lpstr>Key Takeaways</vt:lpstr>
      <vt:lpstr>Contact</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Office PowerPoint</Application>
  <PresentationFormat>On-screen Show (4:3)</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National Student Clearinghouse Data for San Diego County</dc:title>
  <dc:creator>Shannon Coulter, Director of Research and Evaluation</dc:creator>
  <cp:keywords/>
  <cp:lastModifiedBy>Ofelia Dominguez</cp:lastModifiedBy>
  <cp:revision>3</cp:revision>
  <dcterms:created xsi:type="dcterms:W3CDTF">2021-07-06T19:57:42Z</dcterms:created>
  <dcterms:modified xsi:type="dcterms:W3CDTF">2021-07-07T21:39:02Z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7/5/2021</vt:lpwstr>
  </property>
  <property fmtid="{D5CDD505-2E9C-101B-9397-08002B2CF9AE}" pid="3" name="output">
    <vt:lpwstr>powerpoint_presentation</vt:lpwstr>
  </property>
  <property fmtid="{D5CDD505-2E9C-101B-9397-08002B2CF9AE}" pid="4" name="ContentTypeId">
    <vt:lpwstr>0x010100D0E56C4A9A076643929221B562758795</vt:lpwstr>
  </property>
</Properties>
</file>