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9" r:id="rId5"/>
    <p:sldId id="262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9D26B-EE34-7D9F-5BD7-4D7FABA66442}" v="83" dt="2021-01-19T20:02:07.196"/>
    <p1510:client id="{3F318B2F-825F-2231-D7DD-98FDF20F0E07}" v="236" dt="2020-10-23T19:49:32.917"/>
    <p1510:client id="{4C8662BA-3C3F-6528-3853-3E5746DBD3C5}" v="862" dt="2020-10-26T01:06:15.577"/>
    <p1510:client id="{526D28D6-ACC0-EF24-00E7-E3BBEA686E24}" v="121" dt="2020-10-26T22:44:34.607"/>
    <p1510:client id="{576B07A2-9961-06F2-E08D-E10AEEDD0BDC}" v="14" dt="2020-10-26T23:23:45.424"/>
    <p1510:client id="{65044E0B-F073-EC94-0FD1-3C566C535925}" v="347" dt="2020-10-28T02:07:55.244"/>
    <p1510:client id="{6576AD73-8563-F060-D08C-AB3FE1EEA1C0}" v="970" dt="2020-10-26T05:19:37.791"/>
    <p1510:client id="{8763680C-2A4A-96EA-86D1-B813FC2EB315}" v="1370" dt="2020-10-26T20:59:58.274"/>
    <p1510:client id="{98D6AAE3-3DF1-CAB9-6C7A-F84BA556BCBE}" v="900" dt="2021-01-15T22:57:38.289"/>
    <p1510:client id="{9ED17B64-47F0-CD17-24F1-7FD15468CC31}" v="3" dt="2021-01-19T17:07:51.900"/>
    <p1510:client id="{A8696D34-D2E0-E087-0230-BF66FC705D51}" v="751" dt="2021-01-19T23:46:49.673"/>
    <p1510:client id="{CB31F7E0-D3C4-4B9B-8212-EE949A2F0F46}" v="1259" dt="2020-10-23T04:34:39.124"/>
    <p1510:client id="{DBB8B067-C223-6DBD-AA5F-A7D8CACA38D1}" v="274" dt="2020-10-27T17:00:25.130"/>
    <p1510:client id="{EDCD678B-958B-8343-53A3-233127601035}" v="351" dt="2020-10-26T22:05:42.759"/>
    <p1510:client id="{FD0767C4-73B0-7CB1-873F-9BEDB17548E3}" v="28" dt="2020-10-23T19:16:16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1432-4D4A-4B7E-9920-772CFC3FB74D}" type="datetimeFigureOut">
              <a:rPr lang="en-US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149B-6963-4BB4-AFDF-1404957DF4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3196-DF65-45D1-A503-A38779254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>
              <a:lnSpc>
                <a:spcPct val="90000"/>
              </a:lnSpc>
              <a:spcBef>
                <a:spcPts val="500"/>
              </a:spcBef>
            </a:pPr>
            <a:r>
              <a:rPr lang="en-US"/>
              <a:t>February - Black History Month</a:t>
            </a:r>
            <a:endParaRPr lang="en-US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Chinese New Year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March - Women's History (Gender Equality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April - National Deaf History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May - Asian/Pacific American + (Chinese and Japanese clubs)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June - LGBTQ+ (GSA)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September - Latina/o Heritage (Spanish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October - Disability Awareness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LRC II students going into classrooms and leading an activity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November - Indigenous People's month (French club maybe?)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Focus on indigenous local history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December - Indian American Celebration at Skyline?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3196-DF65-45D1-A503-A38779254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>
              <a:lnSpc>
                <a:spcPct val="90000"/>
              </a:lnSpc>
              <a:spcBef>
                <a:spcPts val="500"/>
              </a:spcBef>
            </a:pPr>
            <a:r>
              <a:rPr lang="en-US"/>
              <a:t>February - Black History Month</a:t>
            </a:r>
            <a:endParaRPr lang="en-US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Chinese New Year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March - Women's History (Gender Equality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April - National Deaf History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May - Asian/Pacific American + (Chinese and Japanese clubs)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June - LGBTQ+ (GSA)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September - Latina/o Heritage (Spanish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October - Disability Awareness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LRC II students going into classrooms and leading an activity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November - Indigenous People's month (French club maybe?)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Focus on indigenous local history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December - Indian American Celebration at Skyline?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3196-DF65-45D1-A503-A38779254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>
              <a:lnSpc>
                <a:spcPct val="90000"/>
              </a:lnSpc>
              <a:spcBef>
                <a:spcPts val="500"/>
              </a:spcBef>
            </a:pPr>
            <a:r>
              <a:rPr lang="en-US"/>
              <a:t>February - Black History Month</a:t>
            </a:r>
            <a:endParaRPr lang="en-US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Chinese New Year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March - Women's History (Gender Equality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April - National Deaf History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May - Asian/Pacific American + (Chinese and Japanese clubs)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June - LGBTQ+ (GSA)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September - Latina/o Heritage (Spanish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October - Disability Awareness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LRC II students going into classrooms and leading an activity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November - Indigenous People's month (French club maybe?)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Focus on indigenous local history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December - Indian American Celebration at Skyline?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3196-DF65-45D1-A503-A38779254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>
              <a:lnSpc>
                <a:spcPct val="90000"/>
              </a:lnSpc>
              <a:spcBef>
                <a:spcPts val="500"/>
              </a:spcBef>
            </a:pPr>
            <a:r>
              <a:rPr lang="en-US"/>
              <a:t>February - Black History Month</a:t>
            </a:r>
            <a:endParaRPr lang="en-US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Chinese New Year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March - Women's History (Gender Equality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April - National Deaf History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May - Asian/Pacific American + (Chinese and Japanese clubs)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June - LGBTQ+ (GSA)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September - Latina/o Heritage (Spanish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October - Disability Awareness Month (LEAP Club)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LRC II students going into classrooms and leading an activity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November - Indigenous People's month (French club maybe?)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Focus on indigenous local history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December - Indian American Celebration at Skyline?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3196-DF65-45D1-A503-A38779254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0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1472-F6F5-4D43-84D0-C789AF4D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55CF6-606B-4B3F-9C6C-7B208D337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77A5-5F5B-4A6B-B409-AC05151F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5F0F-0407-441F-B5A6-097A1C15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B93B-56F9-4AAB-AAD7-EA5002ED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93C-0BE6-4A68-8039-49B20EFF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4519-EAB0-432D-97FF-C4CB76706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4490-5881-4DCB-B0C7-6AA42F81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D6BFC-F75C-4984-9D6D-808C1CF6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741A-6064-49AD-B725-C817732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75987-B9B9-4E06-86B2-FE1DDDC32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C25CB-A422-4434-B3CC-54D982AF8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1F66-20B8-47F2-B054-05516D9D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5058-8FA9-4807-B697-AFAA7827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9AEE-987A-4927-AA08-A77A57AF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00C3-1889-4E16-AAD7-84896045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B2CA-4765-4B70-8295-D43D3C2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0212-41C6-46B4-B119-46F7E0E6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609E2-E6DA-4EBA-BE4C-75FFA829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50FC-5580-4CED-B33A-0CAC71E6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970-3D46-4DE8-A4BB-93D5EBF6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654D1-0F0C-4600-AE4B-DFDEB18E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251BC-E41B-4806-9439-54188B3A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C465-77AD-4A1A-A8F8-2D1E0F0D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CF6C-3C33-493B-8AA4-5CBCF0B1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97B6-4291-4FE7-B71C-3F0D8904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0471-B1F4-476F-BC17-AA4899BE6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72AC9-F957-4705-B11E-14D7F0D5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2BF6F-CCD9-417C-BDAA-EB930E7B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8C276-3E08-42F8-B990-1BCB211D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90BEE-6DBE-4C47-BBDB-400B60E4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A771-3039-4EFA-AB4E-DE796562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2180-5D94-42A6-9FC0-674A6D07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B2138-E8D5-472E-9CBF-2647A4DB7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65C34-C13C-4966-8A2E-0EEC70D80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76F45-44E5-4ECE-A55A-21CE9C30B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B26A3-BD6B-4EC7-A7EC-24201E77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110E0-8816-4F52-8043-3A08F18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E6D33-15C2-4E05-86F6-A63543E7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3D08-6ACE-4E29-BD66-B52AC11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AB09B-798C-4581-803E-B995F0CE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FE3DF-199A-4B0A-9518-A3D6EEF5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2096E-0289-49C2-A10A-4E334593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CD04D-9765-4349-9116-E4539CAA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1B5BA-ABAF-429F-9AF9-C2EDAAE9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50F13-9BAB-4859-A25D-666F9DD6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639B-5439-44CF-81E0-CE7CE52E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4B7C-A728-44A0-BE26-93E9F639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A0383-2EBD-4E85-9095-640EA9B5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4EC76-CEFF-4A62-A528-A6A888C7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D16FF-6240-4AA5-A82D-16743452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8D69A-5437-40B3-B942-62419739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0907-9597-4320-9C0A-64E11CFD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C0DD5-2FBC-4A4A-B1C4-004790541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E1808-1DE1-43BC-9E35-295CF0493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08D20-A65C-4B0C-8D15-DFDF8B5B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3BC76-BA5C-4EC3-AABB-D9B8D83D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68096-5DB1-4D15-939A-D8FF43B4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7143-4EBA-4EE8-96FB-C6E63887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D52DD-193C-4962-8F48-1675E954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14DA-154D-4FB1-A50D-077A6BE3A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1038-0AF3-41FC-8AD3-3C9B94742F8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694A-82A3-4764-B606-6681D7EBA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2AFB9-13F6-45A5-820E-A29C44F3D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D826-9953-4860-8C08-1E81A6B0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s.org/education/blog/ten-black-scientists-that-science-teachers-should-know-about-and-free-resources" TargetMode="External"/><Relationship Id="rId3" Type="http://schemas.openxmlformats.org/officeDocument/2006/relationships/hyperlink" Target="https://www.tolerance.org/magazine/black-history-month-teaching-the-complete-history" TargetMode="External"/><Relationship Id="rId7" Type="http://schemas.openxmlformats.org/officeDocument/2006/relationships/hyperlink" Target="https://nmaahc.si.edu/" TargetMode="External"/><Relationship Id="rId2" Type="http://schemas.openxmlformats.org/officeDocument/2006/relationships/hyperlink" Target="https://www.history.com/topics/black-history/black-history-month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aamnw.org/" TargetMode="External"/><Relationship Id="rId5" Type="http://schemas.openxmlformats.org/officeDocument/2006/relationships/hyperlink" Target="https://interactives.theroot.com/root-100-2019/" TargetMode="External"/><Relationship Id="rId4" Type="http://schemas.openxmlformats.org/officeDocument/2006/relationships/hyperlink" Target="https://www.tolerance.org/magazine/dos-and-donts-of-teaching-black-history" TargetMode="External"/><Relationship Id="rId9" Type="http://schemas.openxmlformats.org/officeDocument/2006/relationships/hyperlink" Target="https://proceedings.med.ucla.edu/wp-content/uploads/2020/06/Wells-A200421LW-rko-Wells-Lindsay-M.D.-BLM-formatt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2DD71-1322-4C5A-A2DA-54E7CF133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143" y="1189608"/>
            <a:ext cx="4645250" cy="249543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Equity Team Meeting</a:t>
            </a:r>
            <a:r>
              <a:rPr lang="en-US" b="1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n-US" b="1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600" b="1">
                <a:solidFill>
                  <a:schemeClr val="bg1"/>
                </a:solidFill>
                <a:latin typeface="Segoe UI Black"/>
                <a:ea typeface="Segoe UI Black"/>
              </a:rPr>
              <a:t>1.19.2021</a:t>
            </a:r>
            <a:endParaRPr lang="en-US" sz="3600" b="1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6401B-BCE4-4575-90AC-EDF0FE61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1" b="96282" l="3037" r="99422">
                        <a14:foregroundMark x1="57918" y1="11859" x2="57918" y2="11859"/>
                        <a14:foregroundMark x1="53868" y1="12372" x2="24295" y2="22179"/>
                        <a14:foregroundMark x1="61967" y1="9808" x2="61967" y2="9808"/>
                        <a14:foregroundMark x1="67245" y1="9808" x2="77079" y2="9808"/>
                        <a14:foregroundMark x1="48084" y1="10321" x2="29501" y2="13910"/>
                        <a14:foregroundMark x1="23138" y1="23718" x2="10991" y2="37564"/>
                        <a14:foregroundMark x1="10991" y1="40641" x2="10991" y2="55064"/>
                        <a14:foregroundMark x1="10051" y1="51154" x2="10629" y2="68141"/>
                        <a14:foregroundMark x1="7881" y1="41282" x2="3181" y2="53590"/>
                        <a14:foregroundMark x1="63702" y1="5321" x2="63702" y2="5321"/>
                        <a14:foregroundMark x1="57411" y1="25321" x2="57411" y2="25321"/>
                        <a14:foregroundMark x1="50542" y1="28782" x2="50542" y2="28782"/>
                        <a14:foregroundMark x1="44613" y1="31603" x2="44613" y2="31603"/>
                        <a14:foregroundMark x1="39552" y1="34679" x2="39552" y2="34679"/>
                        <a14:foregroundMark x1="34635" y1="37821" x2="34635" y2="37821"/>
                        <a14:foregroundMark x1="30658" y1="41795" x2="30658" y2="41795"/>
                        <a14:foregroundMark x1="27043" y1="47051" x2="27043" y2="47051"/>
                        <a14:foregroundMark x1="23066" y1="50000" x2="23066" y2="50000"/>
                        <a14:foregroundMark x1="21403" y1="56538" x2="21403" y2="56538"/>
                        <a14:foregroundMark x1="91034" y1="68782" x2="91034" y2="68782"/>
                        <a14:foregroundMark x1="84093" y1="92179" x2="84093" y2="92179"/>
                        <a14:foregroundMark x1="95662" y1="73333" x2="95662" y2="73333"/>
                        <a14:foregroundMark x1="60014" y1="85513" x2="60014" y2="85513"/>
                        <a14:foregroundMark x1="83153" y1="96346" x2="83153" y2="96346"/>
                        <a14:foregroundMark x1="99422" y1="75256" x2="99422" y2="75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361" y="489204"/>
            <a:ext cx="4003885" cy="45114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71A71-E8A2-4CED-91D9-3EC57143735B}"/>
              </a:ext>
            </a:extLst>
          </p:cNvPr>
          <p:cNvSpPr/>
          <p:nvPr/>
        </p:nvSpPr>
        <p:spPr>
          <a:xfrm>
            <a:off x="0" y="5859194"/>
            <a:ext cx="12192000" cy="998806"/>
          </a:xfrm>
          <a:prstGeom prst="rect">
            <a:avLst/>
          </a:prstGeom>
          <a:solidFill>
            <a:srgbClr val="2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BC24A-7E97-40F5-8A5B-A444C21F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 b="1" u="sng">
                <a:solidFill>
                  <a:schemeClr val="bg1"/>
                </a:solidFill>
                <a:latin typeface="Cavolini"/>
                <a:ea typeface="Segoe UI Black"/>
                <a:cs typeface="Cavolini"/>
              </a:rPr>
              <a:t>Today's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7C6D-CE89-4A2E-9D78-3EE478E9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cs typeface="Segoe UI"/>
              </a:rPr>
              <a:t>Ice Breaker (10 min)</a:t>
            </a:r>
            <a:b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cs typeface="Segoe UI"/>
              </a:rPr>
            </a:br>
            <a:endParaRPr lang="en-US" sz="1600" b="1" dirty="0">
              <a:solidFill>
                <a:schemeClr val="bg1">
                  <a:alpha val="60000"/>
                </a:schemeClr>
              </a:solidFill>
              <a:latin typeface="Cavolini"/>
              <a:cs typeface="Segoe U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ea typeface="Times New Roman" panose="02020603050405020304" pitchFamily="18" charset="0"/>
                <a:cs typeface="Segoe UI"/>
              </a:rPr>
              <a:t> </a:t>
            </a:r>
            <a:endParaRPr lang="en-US" sz="1600" b="1" dirty="0" smtClean="0">
              <a:solidFill>
                <a:schemeClr val="bg1">
                  <a:alpha val="60000"/>
                </a:schemeClr>
              </a:solidFill>
              <a:latin typeface="Cavolini"/>
              <a:ea typeface="Times New Roman" panose="02020603050405020304" pitchFamily="18" charset="0"/>
              <a:cs typeface="Segoe U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endParaRPr lang="en-US" sz="1600" b="1" dirty="0">
              <a:latin typeface="Cavolini"/>
              <a:cs typeface="Segoe U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cs typeface="Calibri"/>
              </a:rPr>
              <a:t>Student Presentation : </a:t>
            </a:r>
            <a:r>
              <a:rPr lang="en-US" sz="1600" b="1" dirty="0">
                <a:latin typeface="Cavolini"/>
                <a:cs typeface="Calibri"/>
              </a:rPr>
              <a:t/>
            </a:r>
            <a:br>
              <a:rPr lang="en-US" sz="1600" b="1" dirty="0">
                <a:latin typeface="Cavolini"/>
                <a:cs typeface="Calibri"/>
              </a:rPr>
            </a:b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cs typeface="Calibri"/>
              </a:rPr>
              <a:t>Indian Culture Club at SHS  (15 min</a:t>
            </a:r>
            <a:r>
              <a:rPr lang="en-US" sz="1600" b="1" dirty="0" smtClean="0">
                <a:solidFill>
                  <a:schemeClr val="bg1">
                    <a:alpha val="60000"/>
                  </a:schemeClr>
                </a:solidFill>
                <a:latin typeface="Cavolini"/>
                <a:cs typeface="Calibri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chemeClr val="bg1">
                  <a:alpha val="60000"/>
                </a:schemeClr>
              </a:solidFill>
              <a:latin typeface="Cavolini"/>
              <a:cs typeface="Calibr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ea typeface="Times New Roman" panose="02020603050405020304" pitchFamily="18" charset="0"/>
                <a:cs typeface="Segoe UI"/>
              </a:rPr>
              <a:t>Black History Month: Feb</a:t>
            </a:r>
            <a:endParaRPr lang="en-US" sz="1600" b="1" dirty="0">
              <a:solidFill>
                <a:schemeClr val="bg1">
                  <a:alpha val="60000"/>
                </a:schemeClr>
              </a:solidFill>
              <a:latin typeface="Cavolini"/>
              <a:cs typeface="Segoe U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endParaRPr lang="en-US" sz="1600" b="1" dirty="0">
              <a:solidFill>
                <a:schemeClr val="bg1">
                  <a:alpha val="60000"/>
                </a:schemeClr>
              </a:solidFill>
              <a:latin typeface="Cavolin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chemeClr val="bg1">
                  <a:alpha val="60000"/>
                </a:schemeClr>
              </a:solidFill>
              <a:latin typeface="Cavolini"/>
              <a:cs typeface="Calibr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1600" b="1" dirty="0">
                <a:latin typeface="Cavolini"/>
                <a:ea typeface="Times New Roman" panose="02020603050405020304" pitchFamily="18" charset="0"/>
                <a:cs typeface="Segoe UI"/>
              </a:rPr>
              <a:t/>
            </a:r>
            <a:br>
              <a:rPr lang="en-US" sz="1600" b="1" dirty="0">
                <a:latin typeface="Cavolini"/>
                <a:ea typeface="Times New Roman" panose="02020603050405020304" pitchFamily="18" charset="0"/>
                <a:cs typeface="Segoe UI"/>
              </a:rPr>
            </a:b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ea typeface="Times New Roman" panose="02020603050405020304" pitchFamily="18" charset="0"/>
                <a:cs typeface="Segoe UI"/>
              </a:rPr>
              <a:t>           </a:t>
            </a:r>
            <a:r>
              <a:rPr lang="en-US" sz="1600" b="1" dirty="0">
                <a:latin typeface="Cavolini"/>
                <a:ea typeface="Times New Roman" panose="02020603050405020304" pitchFamily="18" charset="0"/>
                <a:cs typeface="Segoe UI"/>
              </a:rPr>
              <a:t/>
            </a:r>
            <a:br>
              <a:rPr lang="en-US" sz="1600" b="1" dirty="0">
                <a:latin typeface="Cavolini"/>
                <a:ea typeface="Times New Roman" panose="02020603050405020304" pitchFamily="18" charset="0"/>
                <a:cs typeface="Segoe UI"/>
              </a:rPr>
            </a:br>
            <a:r>
              <a:rPr lang="en-US" sz="1600" b="1" dirty="0">
                <a:solidFill>
                  <a:schemeClr val="bg1">
                    <a:alpha val="60000"/>
                  </a:schemeClr>
                </a:solidFill>
                <a:latin typeface="Cavolini"/>
                <a:ea typeface="Times New Roman" panose="02020603050405020304" pitchFamily="18" charset="0"/>
                <a:cs typeface="Segoe UI"/>
              </a:rPr>
              <a:t>   </a:t>
            </a:r>
            <a:endParaRPr lang="en-US" sz="1600" b="1" dirty="0">
              <a:solidFill>
                <a:schemeClr val="bg1">
                  <a:alpha val="60000"/>
                </a:schemeClr>
              </a:solidFill>
              <a:latin typeface="Cavolini"/>
              <a:cs typeface="Calibri" panose="020F0502020204030204"/>
            </a:endParaRPr>
          </a:p>
        </p:txBody>
      </p:sp>
      <p:pic>
        <p:nvPicPr>
          <p:cNvPr id="4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6295651-159C-4029-BF3D-ED35E7CB7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90" t="8883" r="3053" b="254"/>
          <a:stretch/>
        </p:blipFill>
        <p:spPr>
          <a:xfrm>
            <a:off x="5275354" y="340438"/>
            <a:ext cx="6014185" cy="2753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A4177-94F4-4B15-8706-420CE679AEE5}"/>
              </a:ext>
            </a:extLst>
          </p:cNvPr>
          <p:cNvSpPr/>
          <p:nvPr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BC24A-7E97-40F5-8A5B-A444C21F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07" y="168445"/>
            <a:ext cx="672312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/>
              <a:t>What do these acronyms stand for?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783ED6-70FB-4F01-83D6-6A89C99D93ED}"/>
              </a:ext>
            </a:extLst>
          </p:cNvPr>
          <p:cNvSpPr>
            <a:spLocks noGrp="1"/>
          </p:cNvSpPr>
          <p:nvPr/>
        </p:nvSpPr>
        <p:spPr>
          <a:xfrm>
            <a:off x="170145" y="1853133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Biome"/>
                <a:cs typeface="Biome"/>
              </a:rPr>
              <a:t>DEI</a:t>
            </a:r>
          </a:p>
          <a:p>
            <a:r>
              <a:rPr lang="en-US" sz="2000">
                <a:latin typeface="Biome"/>
                <a:cs typeface="Biome"/>
              </a:rPr>
              <a:t>FTM MTF</a:t>
            </a:r>
          </a:p>
          <a:p>
            <a:r>
              <a:rPr lang="en-US" sz="2000">
                <a:latin typeface="Biome"/>
                <a:cs typeface="Biome"/>
              </a:rPr>
              <a:t>PFL</a:t>
            </a:r>
          </a:p>
          <a:p>
            <a:r>
              <a:rPr lang="en-US" sz="2000">
                <a:latin typeface="Biome"/>
                <a:cs typeface="Biome"/>
              </a:rPr>
              <a:t>BIPOC</a:t>
            </a:r>
          </a:p>
          <a:p>
            <a:r>
              <a:rPr lang="en-US" sz="2000">
                <a:latin typeface="Biome"/>
                <a:cs typeface="Biome"/>
              </a:rPr>
              <a:t>URM</a:t>
            </a:r>
          </a:p>
          <a:p>
            <a:r>
              <a:rPr lang="en-US" sz="2000">
                <a:latin typeface="Biome"/>
                <a:cs typeface="Biome"/>
              </a:rPr>
              <a:t>ADA</a:t>
            </a:r>
          </a:p>
          <a:p>
            <a:r>
              <a:rPr lang="en-US" sz="2000">
                <a:latin typeface="Biome"/>
                <a:cs typeface="Biome"/>
              </a:rPr>
              <a:t>AAPI</a:t>
            </a:r>
          </a:p>
          <a:p>
            <a:r>
              <a:rPr lang="en-US" sz="2000">
                <a:latin typeface="Biome"/>
                <a:cs typeface="Biome"/>
              </a:rPr>
              <a:t>EEO</a:t>
            </a:r>
          </a:p>
          <a:p>
            <a:r>
              <a:rPr lang="en-US" sz="2000">
                <a:latin typeface="Biome"/>
                <a:cs typeface="Biome"/>
              </a:rPr>
              <a:t>ESL</a:t>
            </a:r>
          </a:p>
          <a:p>
            <a:r>
              <a:rPr lang="en-US" sz="2000">
                <a:latin typeface="Biome"/>
                <a:cs typeface="Biome"/>
              </a:rPr>
              <a:t>IEP</a:t>
            </a:r>
          </a:p>
          <a:p>
            <a:endParaRPr lang="en-US" sz="1400">
              <a:latin typeface="Biome"/>
              <a:cs typeface="Biome"/>
            </a:endParaRPr>
          </a:p>
          <a:p>
            <a:endParaRPr lang="en-US" sz="1400">
              <a:latin typeface="Biome"/>
              <a:cs typeface="Biom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81C8-56A0-46BF-B618-8EA947815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2"/>
          <a:stretch/>
        </p:blipFill>
        <p:spPr>
          <a:xfrm>
            <a:off x="7793320" y="10"/>
            <a:ext cx="4398680" cy="507330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A4177-94F4-4B15-8706-420CE679AEE5}"/>
              </a:ext>
            </a:extLst>
          </p:cNvPr>
          <p:cNvSpPr/>
          <p:nvPr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783ED6-70FB-4F01-83D6-6A89C99D93ED}"/>
              </a:ext>
            </a:extLst>
          </p:cNvPr>
          <p:cNvSpPr>
            <a:spLocks noGrp="1"/>
          </p:cNvSpPr>
          <p:nvPr/>
        </p:nvSpPr>
        <p:spPr>
          <a:xfrm>
            <a:off x="305844" y="1185078"/>
            <a:ext cx="8920223" cy="3843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Biome"/>
                <a:cs typeface="Biome"/>
              </a:rPr>
              <a:t>DEI : Diversity Equity and Inclusion</a:t>
            </a:r>
          </a:p>
          <a:p>
            <a:r>
              <a:rPr lang="en-US" sz="2000">
                <a:latin typeface="Biome"/>
                <a:cs typeface="Biome"/>
              </a:rPr>
              <a:t>FTM MTF : Male to Female / Female to Male spectrum</a:t>
            </a:r>
          </a:p>
          <a:p>
            <a:r>
              <a:rPr lang="en-US" sz="2000">
                <a:latin typeface="Biome"/>
                <a:cs typeface="Biome"/>
              </a:rPr>
              <a:t>PFL : People First Language</a:t>
            </a:r>
          </a:p>
          <a:p>
            <a:r>
              <a:rPr lang="en-US" sz="2000">
                <a:latin typeface="Biome"/>
                <a:cs typeface="Biome"/>
              </a:rPr>
              <a:t>BIPOC : Black, Indigenous, Persons of Color</a:t>
            </a:r>
          </a:p>
          <a:p>
            <a:r>
              <a:rPr lang="en-US" sz="2000">
                <a:latin typeface="Biome"/>
                <a:cs typeface="Biome"/>
              </a:rPr>
              <a:t>URM : Under Represented Minorities</a:t>
            </a:r>
          </a:p>
          <a:p>
            <a:r>
              <a:rPr lang="en-US" sz="2000">
                <a:latin typeface="Biome"/>
                <a:cs typeface="Biome"/>
              </a:rPr>
              <a:t>ADA : Americans with Disabilities</a:t>
            </a:r>
          </a:p>
          <a:p>
            <a:r>
              <a:rPr lang="en-US" sz="2000">
                <a:latin typeface="Biome"/>
                <a:cs typeface="Biome"/>
              </a:rPr>
              <a:t>AAPI : Asian-Americans and Pacific-Islanders</a:t>
            </a:r>
          </a:p>
          <a:p>
            <a:r>
              <a:rPr lang="en-US" sz="2000">
                <a:latin typeface="Biome"/>
                <a:cs typeface="Biome"/>
              </a:rPr>
              <a:t>EEO : Equal Employment Opportunity</a:t>
            </a:r>
          </a:p>
          <a:p>
            <a:r>
              <a:rPr lang="en-US" sz="2000">
                <a:latin typeface="Biome"/>
                <a:cs typeface="Biome"/>
              </a:rPr>
              <a:t>ESL : English as Second Language</a:t>
            </a:r>
          </a:p>
          <a:p>
            <a:r>
              <a:rPr lang="en-US" sz="2000">
                <a:latin typeface="Biome"/>
                <a:cs typeface="Biome"/>
              </a:rPr>
              <a:t>IEP : Individualized Education Plan</a:t>
            </a:r>
          </a:p>
          <a:p>
            <a:pPr marL="0" indent="0">
              <a:buNone/>
            </a:pPr>
            <a:endParaRPr lang="en-US" sz="2000">
              <a:latin typeface="Biome"/>
              <a:cs typeface="Biome"/>
            </a:endParaRPr>
          </a:p>
          <a:p>
            <a:endParaRPr lang="en-US" sz="1400">
              <a:latin typeface="Biome"/>
              <a:cs typeface="Biome"/>
            </a:endParaRPr>
          </a:p>
          <a:p>
            <a:endParaRPr lang="en-US" sz="1400">
              <a:latin typeface="Biome"/>
              <a:cs typeface="Biom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81C8-56A0-46BF-B618-8EA947815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2"/>
          <a:stretch/>
        </p:blipFill>
        <p:spPr>
          <a:xfrm>
            <a:off x="8306446" y="10"/>
            <a:ext cx="3885554" cy="447804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A4177-94F4-4B15-8706-420CE679AEE5}"/>
              </a:ext>
            </a:extLst>
          </p:cNvPr>
          <p:cNvSpPr/>
          <p:nvPr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B0213058-FBEB-4B77-88AC-2B45BFD89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2" r="7299"/>
          <a:stretch/>
        </p:blipFill>
        <p:spPr>
          <a:xfrm>
            <a:off x="21" y="10"/>
            <a:ext cx="3235170" cy="363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1381C8-56A0-46BF-B618-8EA947815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57"/>
          <a:stretch/>
        </p:blipFill>
        <p:spPr>
          <a:xfrm>
            <a:off x="8895754" y="90247"/>
            <a:ext cx="3296245" cy="370500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ame 11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BC24A-7E97-40F5-8A5B-A444C21F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Student Presentation</a:t>
            </a:r>
            <a:b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Indian Culture </a:t>
            </a:r>
            <a:r>
              <a:rPr lang="en-US" sz="2200" b="1" u="sng" kern="12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Club</a:t>
            </a:r>
            <a:br>
              <a:rPr lang="en-US" sz="2200" b="1" u="sng" kern="12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u="sng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200" b="1" u="sng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A4177-94F4-4B15-8706-420CE679AEE5}"/>
              </a:ext>
            </a:extLst>
          </p:cNvPr>
          <p:cNvSpPr/>
          <p:nvPr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456" y="5501094"/>
            <a:ext cx="1159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https://issaquah-wednet-edu.zoom.us/rec/share/rIS5AtZXPx4aH6v-OWUCYg6flUvmY2KcpAz-yrQ7OqXdDZDdW5nXNZ19uLiAnd9a.jrLdCqmFVcJ1ABch?startTime=1611101516000</a:t>
            </a:r>
          </a:p>
        </p:txBody>
      </p:sp>
    </p:spTree>
    <p:extLst>
      <p:ext uri="{BB962C8B-B14F-4D97-AF65-F5344CB8AC3E}">
        <p14:creationId xmlns:p14="http://schemas.microsoft.com/office/powerpoint/2010/main" val="164621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Black History Month Resources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1555" y="1455174"/>
            <a:ext cx="10500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 </a:t>
            </a:r>
            <a:r>
              <a:rPr lang="en-US" dirty="0"/>
              <a:t>Resources to start with :   </a:t>
            </a:r>
          </a:p>
          <a:p>
            <a:r>
              <a:rPr lang="en-US" u="sng" dirty="0">
                <a:hlinkClick r:id="rId2"/>
              </a:rPr>
              <a:t>https://www.history.com/topics/black-history/black-history-month</a:t>
            </a:r>
            <a:endParaRPr lang="en-US" dirty="0"/>
          </a:p>
          <a:p>
            <a:r>
              <a:rPr lang="en-US" u="sng" dirty="0">
                <a:hlinkClick r:id="rId3"/>
              </a:rPr>
              <a:t>https://www.tolerance.org/magazine/black-history-month-teaching-the-complete-history</a:t>
            </a:r>
            <a:endParaRPr lang="en-US" dirty="0"/>
          </a:p>
          <a:p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www.tolerance.org/magazine/dos-and-donts-of-teaching-black-history</a:t>
            </a:r>
            <a:endParaRPr lang="en-US" u="sng" dirty="0" smtClean="0"/>
          </a:p>
          <a:p>
            <a:r>
              <a:rPr lang="en-US" dirty="0">
                <a:hlinkClick r:id="rId5"/>
              </a:rPr>
              <a:t>https://interactives.theroot.com/root-100-2019/</a:t>
            </a:r>
            <a:endParaRPr lang="en-US" dirty="0"/>
          </a:p>
          <a:p>
            <a:r>
              <a:rPr lang="en-US" dirty="0">
                <a:hlinkClick r:id="rId6"/>
              </a:rPr>
              <a:t>https://www.naamnw.org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https://nmaahc.si.edu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www.pbs.org/education/blog/ten-black-scientists-that-science-teachers-should-know-about-and-free-resources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https://proceedings.med.ucla.edu/wp-content/uploads/2020/06/Wells-A200421LW-rko-Wells-Lindsay-M.D.-</a:t>
            </a:r>
            <a:r>
              <a:rPr lang="en-US" dirty="0" smtClean="0">
                <a:hlinkClick r:id="rId9"/>
              </a:rPr>
              <a:t>BLM-formatted.pdf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7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575</Words>
  <Application>Microsoft Office PowerPoint</Application>
  <PresentationFormat>Widescreen</PresentationFormat>
  <Paragraphs>101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Arial,Sans-Serif</vt:lpstr>
      <vt:lpstr>Biome</vt:lpstr>
      <vt:lpstr>Calibri</vt:lpstr>
      <vt:lpstr>Calibri Light</vt:lpstr>
      <vt:lpstr>Cavolini</vt:lpstr>
      <vt:lpstr>Segoe UI</vt:lpstr>
      <vt:lpstr>Segoe UI Black</vt:lpstr>
      <vt:lpstr>Times New Roman</vt:lpstr>
      <vt:lpstr>Wingdings</vt:lpstr>
      <vt:lpstr>Office Theme</vt:lpstr>
      <vt:lpstr>Equity Team Meeting 1.19.2021</vt:lpstr>
      <vt:lpstr>Today's Agenda</vt:lpstr>
      <vt:lpstr>What do these acronyms stand for?</vt:lpstr>
      <vt:lpstr>PowerPoint Presentation</vt:lpstr>
      <vt:lpstr>Student Presentation  Indian Culture Club  </vt:lpstr>
      <vt:lpstr>Black History Month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Anushree Kamath</dc:creator>
  <cp:lastModifiedBy>Jackman, Lora</cp:lastModifiedBy>
  <cp:revision>23</cp:revision>
  <dcterms:created xsi:type="dcterms:W3CDTF">2020-10-22T20:49:28Z</dcterms:created>
  <dcterms:modified xsi:type="dcterms:W3CDTF">2021-01-26T16:09:57Z</dcterms:modified>
</cp:coreProperties>
</file>