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4" r:id="rId3"/>
    <p:sldId id="269" r:id="rId4"/>
    <p:sldId id="266" r:id="rId5"/>
    <p:sldId id="257" r:id="rId6"/>
    <p:sldId id="258" r:id="rId7"/>
    <p:sldId id="259" r:id="rId8"/>
    <p:sldId id="271" r:id="rId9"/>
    <p:sldId id="272" r:id="rId10"/>
    <p:sldId id="262" r:id="rId11"/>
    <p:sldId id="273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4" d="100"/>
          <a:sy n="94" d="100"/>
        </p:scale>
        <p:origin x="274" y="-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7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0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25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803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48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91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53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60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3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5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2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30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7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3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2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3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58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3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3C0A0-CA12-49D1-A631-6EE99128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11426"/>
            <a:ext cx="10353762" cy="1257300"/>
          </a:xfrm>
        </p:spPr>
        <p:txBody>
          <a:bodyPr>
            <a:normAutofit/>
          </a:bodyPr>
          <a:lstStyle/>
          <a:p>
            <a:r>
              <a:rPr lang="en-US" sz="4800" dirty="0"/>
              <a:t>What Do we Do next??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D7989-0F09-4E4C-8F23-DE5348FC8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52550"/>
            <a:ext cx="11058007" cy="5194023"/>
          </a:xfrm>
        </p:spPr>
        <p:txBody>
          <a:bodyPr>
            <a:normAutofit/>
          </a:bodyPr>
          <a:lstStyle/>
          <a:p>
            <a:pPr marL="36900" indent="0">
              <a:buNone/>
            </a:pPr>
            <a:endParaRPr lang="en-US" baseline="30000" dirty="0"/>
          </a:p>
          <a:p>
            <a:endParaRPr lang="en-US" dirty="0"/>
          </a:p>
          <a:p>
            <a:pPr marL="369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D75A8-2C54-423F-8BE2-18202F818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608" y="1314341"/>
            <a:ext cx="5524784" cy="422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0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EBD1C-8EF7-460D-B099-7389BE37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How could vaccines help students?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8E993-6011-488A-BDB6-665539974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Immunity, 2 weeks after last vaccine. </a:t>
            </a:r>
          </a:p>
          <a:p>
            <a:r>
              <a:rPr lang="en-US" sz="2800" dirty="0"/>
              <a:t>School retention, No quarantine if deemed a close contact. </a:t>
            </a:r>
          </a:p>
          <a:p>
            <a:r>
              <a:rPr lang="en-US" sz="2800" dirty="0"/>
              <a:t>The more people who get vaccinated, the faster we can get back to normalcy. </a:t>
            </a:r>
          </a:p>
          <a:p>
            <a:r>
              <a:rPr lang="en-US" sz="2800" dirty="0"/>
              <a:t>It’s encouraging communities to have trust in the public health, medical and scientific community.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98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A8071E-E221-453D-B3CF-2A448EA0D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6206" y="904596"/>
            <a:ext cx="5671677" cy="3714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566360-5E45-4D98-AA87-0D6FD8A44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960" y="4528943"/>
            <a:ext cx="5671676" cy="20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43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73D3F61-E265-4B5C-B511-360F88EA6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58" y="1207138"/>
            <a:ext cx="7065492" cy="4141150"/>
          </a:xfrm>
        </p:spPr>
      </p:pic>
    </p:spTree>
    <p:extLst>
      <p:ext uri="{BB962C8B-B14F-4D97-AF65-F5344CB8AC3E}">
        <p14:creationId xmlns:p14="http://schemas.microsoft.com/office/powerpoint/2010/main" val="2905649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8DF5BF-C633-4EC5-A543-5C311119A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280" y="687882"/>
            <a:ext cx="6125591" cy="566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0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CE4C-9CFC-4129-A684-5CCB3CAD6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-755374"/>
            <a:ext cx="11317355" cy="822960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Be Kind to one another!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r>
              <a:rPr lang="en-US" dirty="0">
                <a:effectLst/>
              </a:rPr>
              <a:t>Go Back to the Basics: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Handwashing -20 seconds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Social Distancing -3 feet/6feet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Encouraging  Mask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Cohorting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Lead by example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7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AD66A-39BB-41EF-AF80-5DF681D74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2" cy="1257300"/>
          </a:xfrm>
        </p:spPr>
        <p:txBody>
          <a:bodyPr/>
          <a:lstStyle/>
          <a:p>
            <a:r>
              <a:rPr lang="en-US" dirty="0"/>
              <a:t>Covid-19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8449B-348F-4695-AF31-763014ED9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128380"/>
            <a:ext cx="11754678" cy="560981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Communication is the key to keeping everyone safe and healthy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you are sick or your student is sick, please inform the nurse immediately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Follow your seating chart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Do not deviate from Cohorts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Maintain a distancing of 3 feet between students and 6 feet from teacher to student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Lead by example!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Make this your goal, no close contacts in your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class!</a:t>
            </a:r>
          </a:p>
          <a:p>
            <a:pPr marL="3690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100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2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39CDAA-81BD-49A8-BB13-EE40AD256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0" b="1347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2A3B6F-C248-4145-BF10-81CE21B3C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965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Student retention across BCSD during COVID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BBBB6-F95E-41EE-A21C-75DE128FB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963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Developing trust and increasing vaccine confidence</a:t>
            </a:r>
          </a:p>
        </p:txBody>
      </p:sp>
    </p:spTree>
    <p:extLst>
      <p:ext uri="{BB962C8B-B14F-4D97-AF65-F5344CB8AC3E}">
        <p14:creationId xmlns:p14="http://schemas.microsoft.com/office/powerpoint/2010/main" val="366614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B4076-189C-4238-B9A4-5D3CB335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 follow three rules: Do the right thing, do the best you can, and always show people you care. </a:t>
            </a:r>
            <a:br>
              <a:rPr lang="en-US" dirty="0"/>
            </a:br>
            <a:br>
              <a:rPr lang="en-US" dirty="0"/>
            </a:br>
            <a:r>
              <a:rPr lang="en-US" sz="2000" i="1" dirty="0"/>
              <a:t>Lou Holtz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E9EEB-EAC7-48C2-9932-9B4B8311E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1912" y="1023257"/>
            <a:ext cx="6025645" cy="4570457"/>
          </a:xfrm>
          <a:effectLst/>
        </p:spPr>
        <p:txBody>
          <a:bodyPr anchor="ctr">
            <a:normAutofit/>
          </a:bodyPr>
          <a:lstStyle/>
          <a:p>
            <a:pPr marL="36900" indent="0" algn="ctr">
              <a:buNone/>
            </a:pPr>
            <a:r>
              <a:rPr lang="en-US" sz="2800" b="1" u="sng" dirty="0"/>
              <a:t>You are educators, role models and often heroes to our students. </a:t>
            </a:r>
          </a:p>
          <a:p>
            <a:pPr marL="36900" indent="0" algn="ctr">
              <a:buNone/>
            </a:pPr>
            <a:endParaRPr lang="en-US" b="1" u="sng" dirty="0"/>
          </a:p>
          <a:p>
            <a:r>
              <a:rPr lang="en-US" sz="2000" dirty="0"/>
              <a:t>State facts when asked.</a:t>
            </a:r>
          </a:p>
          <a:p>
            <a:r>
              <a:rPr lang="en-US" sz="2000" dirty="0"/>
              <a:t>Debunk myths when needed.</a:t>
            </a:r>
          </a:p>
          <a:p>
            <a:r>
              <a:rPr lang="en-US" sz="2000" dirty="0"/>
              <a:t> Increase confidence in vaccines with students and their families. </a:t>
            </a:r>
          </a:p>
        </p:txBody>
      </p:sp>
    </p:spTree>
    <p:extLst>
      <p:ext uri="{BB962C8B-B14F-4D97-AF65-F5344CB8AC3E}">
        <p14:creationId xmlns:p14="http://schemas.microsoft.com/office/powerpoint/2010/main" val="2988573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3B45-DB69-4DB9-BE0C-1FF31D70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009650"/>
          </a:xfrm>
        </p:spPr>
        <p:txBody>
          <a:bodyPr/>
          <a:lstStyle/>
          <a:p>
            <a:r>
              <a:rPr lang="en-US" b="1" dirty="0"/>
              <a:t>Pfizer mRNA Vaccine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AC19C-AEC1-4275-9510-627335129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94396"/>
            <a:ext cx="10353762" cy="5154529"/>
          </a:xfrm>
        </p:spPr>
        <p:txBody>
          <a:bodyPr>
            <a:normAutofit fontScale="77500" lnSpcReduction="20000"/>
          </a:bodyPr>
          <a:lstStyle/>
          <a:p>
            <a:endParaRPr lang="en-US" sz="2000" dirty="0"/>
          </a:p>
          <a:p>
            <a:r>
              <a:rPr lang="en-US" sz="2200" b="1" u="sng" dirty="0"/>
              <a:t>Who can get it?</a:t>
            </a:r>
            <a:r>
              <a:rPr lang="en-US" sz="2200" b="1" dirty="0"/>
              <a:t>  </a:t>
            </a:r>
            <a:r>
              <a:rPr lang="en-US" sz="2200" dirty="0"/>
              <a:t>Anyone 12 years and older</a:t>
            </a:r>
          </a:p>
          <a:p>
            <a:r>
              <a:rPr lang="en-US" sz="2200" b="1" u="sng" dirty="0"/>
              <a:t>How is it given?</a:t>
            </a:r>
            <a:r>
              <a:rPr lang="en-US" sz="2200" b="1" dirty="0"/>
              <a:t> </a:t>
            </a:r>
            <a:r>
              <a:rPr lang="en-US" sz="2200" dirty="0"/>
              <a:t>In the deltoid muscle, 2 shots 21 days apart</a:t>
            </a:r>
          </a:p>
          <a:p>
            <a:r>
              <a:rPr lang="en-US" sz="2200" b="1" u="sng" dirty="0"/>
              <a:t>What’s the cost? </a:t>
            </a:r>
            <a:r>
              <a:rPr lang="en-US" sz="2200" dirty="0"/>
              <a:t>FREE</a:t>
            </a:r>
          </a:p>
          <a:p>
            <a:r>
              <a:rPr lang="en-US" sz="2200" b="1" u="sng" dirty="0"/>
              <a:t>Where can they get the vaccine?</a:t>
            </a:r>
          </a:p>
          <a:p>
            <a:pPr lvl="1"/>
            <a:r>
              <a:rPr lang="en-US" sz="2200" dirty="0"/>
              <a:t>VaxLocator.dhec.sc.gov or call 1-866-365-8110</a:t>
            </a:r>
          </a:p>
          <a:p>
            <a:pPr lvl="1"/>
            <a:r>
              <a:rPr lang="en-US" sz="2200" dirty="0"/>
              <a:t>Health care providers</a:t>
            </a:r>
          </a:p>
          <a:p>
            <a:pPr lvl="1"/>
            <a:r>
              <a:rPr lang="en-US" sz="2200" dirty="0"/>
              <a:t>Local Hospitals</a:t>
            </a:r>
          </a:p>
          <a:p>
            <a:pPr lvl="1"/>
            <a:r>
              <a:rPr lang="en-US" sz="2200" dirty="0"/>
              <a:t>Pharmacies</a:t>
            </a:r>
          </a:p>
          <a:p>
            <a:pPr lvl="2"/>
            <a:r>
              <a:rPr lang="en-US" sz="2200" dirty="0"/>
              <a:t>Walmart</a:t>
            </a:r>
          </a:p>
          <a:p>
            <a:pPr lvl="2"/>
            <a:r>
              <a:rPr lang="en-US" sz="2200" dirty="0"/>
              <a:t>CVS</a:t>
            </a:r>
          </a:p>
          <a:p>
            <a:pPr lvl="2"/>
            <a:r>
              <a:rPr lang="en-US" sz="2200" dirty="0"/>
              <a:t>Publix</a:t>
            </a:r>
          </a:p>
          <a:p>
            <a:pPr lvl="2"/>
            <a:r>
              <a:rPr lang="en-US" sz="2200" dirty="0"/>
              <a:t>Walgreens</a:t>
            </a:r>
          </a:p>
          <a:p>
            <a:pPr lvl="2"/>
            <a:r>
              <a:rPr lang="en-US" sz="2200" dirty="0"/>
              <a:t>Kroger</a:t>
            </a:r>
          </a:p>
          <a:p>
            <a:pPr lvl="2"/>
            <a:endParaRPr lang="en-US" sz="16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7DCD53-A631-4D5B-84D6-AC72D27E432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890000" y="2768600"/>
            <a:ext cx="3302000" cy="30226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5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5C56-BEB5-4ADB-8B9A-5017DF4E7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myths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30078-2B89-4848-9CEE-42F1C31A7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72390"/>
            <a:ext cx="10353762" cy="4969042"/>
          </a:xfrm>
        </p:spPr>
        <p:txBody>
          <a:bodyPr>
            <a:normAutofit fontScale="92500"/>
          </a:bodyPr>
          <a:lstStyle/>
          <a:p>
            <a:r>
              <a:rPr lang="en-US" sz="2400" b="1" u="sng" dirty="0"/>
              <a:t>Will COVID-19 change my DNA? 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No-</a:t>
            </a:r>
            <a:r>
              <a:rPr lang="en-US" sz="2200" dirty="0"/>
              <a:t>COVID</a:t>
            </a:r>
            <a:r>
              <a:rPr lang="en-US" sz="2400" dirty="0"/>
              <a:t>-19 vaccines do not change or interact with your DNA in any way. mRNA vaccines never enter the cell nucleus, where the DNA material lives.</a:t>
            </a:r>
          </a:p>
          <a:p>
            <a:r>
              <a:rPr lang="en-US" sz="2400" b="1" u="sng" dirty="0"/>
              <a:t>The vaccine can cause infertility?</a:t>
            </a:r>
            <a:r>
              <a:rPr lang="en-US" sz="2400" dirty="0"/>
              <a:t> </a:t>
            </a:r>
          </a:p>
          <a:p>
            <a:pPr lvl="1"/>
            <a:r>
              <a:rPr lang="en-US" sz="3000" b="1" dirty="0"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No-</a:t>
            </a:r>
            <a:r>
              <a:rPr lang="en-US" sz="24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2F1F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There is no evidence that fertility problems are a side effect of any vaccine. </a:t>
            </a:r>
            <a:endParaRPr lang="en-US" sz="2400" dirty="0"/>
          </a:p>
          <a:p>
            <a:r>
              <a:rPr lang="en-US" sz="2400" b="1" u="sng" dirty="0"/>
              <a:t>Can someone who is pregnant or breastfeeding get the vaccine?</a:t>
            </a:r>
            <a:r>
              <a:rPr lang="en-US" sz="2400" dirty="0"/>
              <a:t> </a:t>
            </a:r>
          </a:p>
          <a:p>
            <a:pPr lvl="1"/>
            <a:r>
              <a:rPr lang="en-US" sz="3000" b="1" dirty="0">
                <a:solidFill>
                  <a:srgbClr val="FF0000"/>
                </a:solidFill>
              </a:rPr>
              <a:t>Yes-</a:t>
            </a:r>
            <a:r>
              <a:rPr lang="en-US" sz="2400" dirty="0"/>
              <a:t>The American college of obstetricians and gynecologists recommends that COVID-19 vaccine. Getting sick with COVID-19 during pregnancy can increase the risk of severe illness and might increase the risk outcomes like preterm birth. </a:t>
            </a:r>
          </a:p>
          <a:p>
            <a:pPr lvl="1"/>
            <a:endParaRPr lang="en-US" sz="1800" dirty="0"/>
          </a:p>
          <a:p>
            <a:pPr marL="4500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4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1DC8-CEA0-4B8B-A69C-D464D08C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Myths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3FB17-33ED-4345-B11C-2822EBFC9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83519"/>
            <a:ext cx="10353762" cy="4603213"/>
          </a:xfrm>
        </p:spPr>
        <p:txBody>
          <a:bodyPr>
            <a:normAutofit fontScale="47500" lnSpcReduction="20000"/>
          </a:bodyPr>
          <a:lstStyle/>
          <a:p>
            <a:r>
              <a:rPr lang="en-US" sz="3600" b="1" u="sng" dirty="0"/>
              <a:t>The vaccine contains metals, mercury, microchips and/or fetal tissues.</a:t>
            </a:r>
            <a:r>
              <a:rPr lang="en-US" sz="3600" dirty="0"/>
              <a:t> </a:t>
            </a:r>
          </a:p>
          <a:p>
            <a:pPr lvl="1"/>
            <a:r>
              <a:rPr lang="en-US" sz="5100" b="1" dirty="0">
                <a:solidFill>
                  <a:srgbClr val="FF0000"/>
                </a:solidFill>
              </a:rPr>
              <a:t>NO</a:t>
            </a:r>
            <a:endParaRPr lang="en-US" sz="5100" b="1" u="sng" dirty="0">
              <a:solidFill>
                <a:srgbClr val="FF0000"/>
              </a:solidFill>
            </a:endParaRPr>
          </a:p>
          <a:p>
            <a:r>
              <a:rPr lang="en-US" sz="3600" b="1" u="sng" dirty="0"/>
              <a:t>The COVID-19 vaccines were developed too fast to be safe. </a:t>
            </a:r>
          </a:p>
          <a:p>
            <a:pPr lvl="1"/>
            <a:r>
              <a:rPr lang="en-US" sz="3600" dirty="0"/>
              <a:t>The technology used to develop the COVID-19 mRNA vaccines are not new, we did not start from square one.  </a:t>
            </a:r>
          </a:p>
          <a:p>
            <a:pPr lvl="1"/>
            <a:r>
              <a:rPr lang="en-US" sz="3600" dirty="0"/>
              <a:t> mRNA vaccines have been studied, used in research, and data is decades old. </a:t>
            </a:r>
          </a:p>
          <a:p>
            <a:pPr lvl="1"/>
            <a:r>
              <a:rPr lang="en-US" sz="3600" dirty="0"/>
              <a:t>Increased collaboration, tens of thousands willing participants for trials, use of new technology and more funding meant that vaccine developers could worked quickly during this pandemic. </a:t>
            </a:r>
          </a:p>
          <a:p>
            <a:r>
              <a:rPr lang="en-US" sz="3600" b="1" u="sng" dirty="0"/>
              <a:t>Getting the vaccine will impact a person’s immigration status.</a:t>
            </a:r>
          </a:p>
          <a:p>
            <a:pPr lvl="1"/>
            <a:r>
              <a:rPr lang="en-US" sz="5100" b="1" dirty="0">
                <a:solidFill>
                  <a:srgbClr val="FF0000"/>
                </a:solidFill>
              </a:rPr>
              <a:t>NO</a:t>
            </a:r>
            <a:r>
              <a:rPr lang="en-US" sz="5100" dirty="0">
                <a:solidFill>
                  <a:srgbClr val="FF0000"/>
                </a:solidFill>
              </a:rPr>
              <a:t>-</a:t>
            </a:r>
            <a:r>
              <a:rPr lang="en-US" sz="3600" dirty="0"/>
              <a:t>Getting the vaccine will not change whether you are able to stay in the US, get a green card, or get public benefits. </a:t>
            </a:r>
          </a:p>
          <a:p>
            <a:pPr marL="4500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47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A7A70-9A27-498E-8449-67E6DFCD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E523D-FA4C-4B79-8DCE-6499D674E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1651248"/>
            <a:ext cx="10575099" cy="41399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United States has eliminated many diseases and virus.</a:t>
            </a:r>
          </a:p>
          <a:p>
            <a:r>
              <a:rPr lang="en-US" dirty="0"/>
              <a:t>Five from direct correlation to vaccines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Yellow Fever -1905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Smallpox – 1980  Eliminated By Vaccine </a:t>
            </a:r>
            <a:r>
              <a:rPr lang="en-US" dirty="0">
                <a:solidFill>
                  <a:srgbClr val="FF0000"/>
                </a:solidFill>
              </a:rPr>
              <a:t>First given in 1796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Malaria – 1950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Polio –  1979  Eliminated By Vaccine  </a:t>
            </a:r>
            <a:r>
              <a:rPr lang="en-US" dirty="0">
                <a:solidFill>
                  <a:srgbClr val="FF0000"/>
                </a:solidFill>
              </a:rPr>
              <a:t>First given in 1955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Measles – 2000 Eliminated By Vaccine </a:t>
            </a:r>
            <a:r>
              <a:rPr lang="en-US" dirty="0">
                <a:solidFill>
                  <a:srgbClr val="FF0000"/>
                </a:solidFill>
              </a:rPr>
              <a:t>First given in 1968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Rubella – 2004  Eliminated By Vaccine  </a:t>
            </a:r>
            <a:r>
              <a:rPr lang="en-US" dirty="0">
                <a:solidFill>
                  <a:srgbClr val="FF0000"/>
                </a:solidFill>
              </a:rPr>
              <a:t>First given in 1969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Diphtheria -  1940 Virtually Eliminated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0000"/>
                </a:solidFill>
              </a:rPr>
              <a:t>Covid-19 -2021 Depends on You!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3690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77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Slate">
      <a:majorFont>
        <a:latin typeface="Georgia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ubai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613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Dubai</vt:lpstr>
      <vt:lpstr>Georgia Pro</vt:lpstr>
      <vt:lpstr>Wingdings 2</vt:lpstr>
      <vt:lpstr>SlateVTI</vt:lpstr>
      <vt:lpstr>What Do we Do next?? </vt:lpstr>
      <vt:lpstr>Be Kind to one another!  Go Back to the Basics: Handwashing -20 seconds Social Distancing -3 feet/6feet Encouraging  Mask Cohorting Lead by example  </vt:lpstr>
      <vt:lpstr>Covid-19 </vt:lpstr>
      <vt:lpstr>Student retention across BCSD during COVID</vt:lpstr>
      <vt:lpstr>I follow three rules: Do the right thing, do the best you can, and always show people you care.   Lou Holtz</vt:lpstr>
      <vt:lpstr>Pfizer mRNA Vaccine</vt:lpstr>
      <vt:lpstr>Common myths </vt:lpstr>
      <vt:lpstr>Common Myths</vt:lpstr>
      <vt:lpstr>History Lesson</vt:lpstr>
      <vt:lpstr>How could vaccines help students?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retention across BCSD during COVID</dc:title>
  <dc:creator>Mehrer, Holly M</dc:creator>
  <cp:lastModifiedBy>Unruh, Denise</cp:lastModifiedBy>
  <cp:revision>35</cp:revision>
  <dcterms:created xsi:type="dcterms:W3CDTF">2021-07-21T16:09:25Z</dcterms:created>
  <dcterms:modified xsi:type="dcterms:W3CDTF">2021-09-17T01:33:20Z</dcterms:modified>
</cp:coreProperties>
</file>