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581" r:id="rId5"/>
    <p:sldId id="666" r:id="rId6"/>
    <p:sldId id="635" r:id="rId7"/>
    <p:sldId id="634" r:id="rId8"/>
    <p:sldId id="637" r:id="rId9"/>
    <p:sldId id="677" r:id="rId10"/>
    <p:sldId id="632" r:id="rId11"/>
    <p:sldId id="676" r:id="rId12"/>
    <p:sldId id="633" r:id="rId13"/>
    <p:sldId id="658" r:id="rId14"/>
    <p:sldId id="684" r:id="rId15"/>
    <p:sldId id="680" r:id="rId16"/>
    <p:sldId id="681" r:id="rId17"/>
    <p:sldId id="682" r:id="rId18"/>
    <p:sldId id="683" r:id="rId19"/>
    <p:sldId id="660" r:id="rId20"/>
    <p:sldId id="657" r:id="rId21"/>
    <p:sldId id="678" r:id="rId22"/>
    <p:sldId id="679" r:id="rId23"/>
    <p:sldId id="694" r:id="rId24"/>
    <p:sldId id="685" r:id="rId25"/>
    <p:sldId id="693" r:id="rId26"/>
    <p:sldId id="687" r:id="rId27"/>
    <p:sldId id="690" r:id="rId28"/>
    <p:sldId id="692" r:id="rId29"/>
    <p:sldId id="689" r:id="rId30"/>
    <p:sldId id="675" r:id="rId31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A6BE16-A585-48BE-B9D4-BC953382870D}">
          <p14:sldIdLst>
            <p14:sldId id="581"/>
            <p14:sldId id="666"/>
            <p14:sldId id="635"/>
            <p14:sldId id="634"/>
            <p14:sldId id="637"/>
            <p14:sldId id="677"/>
            <p14:sldId id="632"/>
            <p14:sldId id="676"/>
            <p14:sldId id="633"/>
            <p14:sldId id="658"/>
            <p14:sldId id="684"/>
            <p14:sldId id="680"/>
            <p14:sldId id="681"/>
            <p14:sldId id="682"/>
            <p14:sldId id="683"/>
            <p14:sldId id="660"/>
            <p14:sldId id="657"/>
            <p14:sldId id="678"/>
            <p14:sldId id="679"/>
            <p14:sldId id="694"/>
            <p14:sldId id="685"/>
            <p14:sldId id="693"/>
            <p14:sldId id="687"/>
            <p14:sldId id="690"/>
            <p14:sldId id="692"/>
            <p14:sldId id="689"/>
            <p14:sldId id="6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909" userDrawn="1">
          <p15:clr>
            <a:srgbClr val="A4A3A4"/>
          </p15:clr>
        </p15:guide>
        <p15:guide id="4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12" clrIdx="0"/>
  <p:cmAuthor id="2" name="David Sturtz" initials="DS" lastIdx="1" clrIdx="1">
    <p:extLst>
      <p:ext uri="{19B8F6BF-5375-455C-9EA6-DF929625EA0E}">
        <p15:presenceInfo xmlns:p15="http://schemas.microsoft.com/office/powerpoint/2012/main" userId="S::dsturtz@coopstrategies.com::7a2138f1-3929-4bb1-9458-ef8998c4a97a" providerId="AD"/>
      </p:ext>
    </p:extLst>
  </p:cmAuthor>
  <p:cmAuthor id="3" name="Matt Sachs" initials="MS" lastIdx="1" clrIdx="2">
    <p:extLst>
      <p:ext uri="{19B8F6BF-5375-455C-9EA6-DF929625EA0E}">
        <p15:presenceInfo xmlns:p15="http://schemas.microsoft.com/office/powerpoint/2012/main" userId="S::msachs@coopstrategies.com::e29756f5-3d05-4074-a715-526d08548d76" providerId="AD"/>
      </p:ext>
    </p:extLst>
  </p:cmAuthor>
  <p:cmAuthor id="4" name="Lauren MacLean" initials="LM" lastIdx="1" clrIdx="3">
    <p:extLst>
      <p:ext uri="{19B8F6BF-5375-455C-9EA6-DF929625EA0E}">
        <p15:presenceInfo xmlns:p15="http://schemas.microsoft.com/office/powerpoint/2012/main" userId="S-1-5-21-1872262018-136071002-860360866-3700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81BD"/>
    <a:srgbClr val="D0D8E8"/>
    <a:srgbClr val="00FF00"/>
    <a:srgbClr val="C00000"/>
    <a:srgbClr val="7C2529"/>
    <a:srgbClr val="7F7F7F"/>
    <a:srgbClr val="C35700"/>
    <a:srgbClr val="C55900"/>
    <a:srgbClr val="9DD9DC"/>
    <a:srgbClr val="444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8" autoAdjust="0"/>
    <p:restoredTop sz="94660"/>
  </p:normalViewPr>
  <p:slideViewPr>
    <p:cSldViewPr snapToGrid="0">
      <p:cViewPr varScale="1">
        <p:scale>
          <a:sx n="44" d="100"/>
          <a:sy n="44" d="100"/>
        </p:scale>
        <p:origin x="40" y="5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jrk12.sharepoint.com/sites/EasternOfficeFiles/Shared%20Documents/Projects/VA_Albermarle/FMP/StaffMtg_0514/Feedback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jclark\AppData\Local\Microsoft\Windows\INetCache\Content.Outlook\90G4YF9G\Capacity%20vs.%20Enrollment%20March%202021%20DRAF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419" b="1" noProof="0" dirty="0"/>
              <a:t>K-5* </a:t>
            </a:r>
            <a:r>
              <a:rPr lang="es-419" sz="1862" b="1" i="0" u="none" strike="noStrike" baseline="0" dirty="0" err="1">
                <a:effectLst/>
              </a:rPr>
              <a:t>Inscripci</a:t>
            </a:r>
            <a:r>
              <a:rPr lang="es-ES" sz="1862" b="1" i="0" u="none" strike="noStrike" baseline="0" dirty="0" err="1">
                <a:effectLst/>
              </a:rPr>
              <a:t>ó</a:t>
            </a:r>
            <a:r>
              <a:rPr lang="es-419" sz="1862" b="1" i="0" u="none" strike="noStrike" baseline="0" dirty="0">
                <a:effectLst/>
              </a:rPr>
              <a:t>n frente a la capacidad del edificio</a:t>
            </a:r>
            <a:endParaRPr lang="es-419" b="1" noProof="0" dirty="0"/>
          </a:p>
        </c:rich>
      </c:tx>
      <c:layout>
        <c:manualLayout>
          <c:xMode val="edge"/>
          <c:yMode val="edge"/>
          <c:x val="0.33017861285084665"/>
          <c:y val="5.37196740519361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Inscripción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chemeClr val="accent1"/>
                </a:solidFill>
                <a:ln w="381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EF4-4848-8F85-7842D20BC51E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1"/>
                </a:solidFill>
                <a:ln w="381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EF4-4848-8F85-7842D20BC51E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1"/>
                </a:solidFill>
                <a:ln w="381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F4-4848-8F85-7842D20BC51E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1"/>
                </a:solidFill>
                <a:ln w="381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EF4-4848-8F85-7842D20BC51E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1"/>
                </a:solidFill>
                <a:ln w="381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0EF4-4848-8F85-7842D20BC51E}"/>
              </c:ext>
            </c:extLst>
          </c:dPt>
          <c:dLbls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EF4-4848-8F85-7842D20BC51E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EF4-4848-8F85-7842D20BC51E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F4-4848-8F85-7842D20BC51E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9CBBE776-ED0B-415B-8C3B-E94ED95F09E0}" type="VALUE">
                      <a:rPr lang="en-US" smtClean="0"/>
                      <a:pPr/>
                      <a:t>[VALUE]</a:t>
                    </a:fld>
                    <a:r>
                      <a:rPr lang="en-US" sz="1800"/>
                      <a:t>**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EF4-4848-8F85-7842D20BC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2016/17</c:v>
                </c:pt>
                <c:pt idx="1">
                  <c:v>2017/18</c:v>
                </c:pt>
                <c:pt idx="2">
                  <c:v>2018/19</c:v>
                </c:pt>
                <c:pt idx="3">
                  <c:v>2019/20</c:v>
                </c:pt>
                <c:pt idx="4">
                  <c:v>2020/21</c:v>
                </c:pt>
                <c:pt idx="5">
                  <c:v>2021/22</c:v>
                </c:pt>
                <c:pt idx="6">
                  <c:v>2022/23</c:v>
                </c:pt>
                <c:pt idx="7">
                  <c:v>2023/24</c:v>
                </c:pt>
                <c:pt idx="8">
                  <c:v>2024/25</c:v>
                </c:pt>
                <c:pt idx="9">
                  <c:v>2025/26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626</c:v>
                </c:pt>
                <c:pt idx="1">
                  <c:v>617</c:v>
                </c:pt>
                <c:pt idx="2">
                  <c:v>637</c:v>
                </c:pt>
                <c:pt idx="3">
                  <c:v>721</c:v>
                </c:pt>
                <c:pt idx="4">
                  <c:v>662</c:v>
                </c:pt>
                <c:pt idx="5">
                  <c:v>704</c:v>
                </c:pt>
                <c:pt idx="6">
                  <c:v>738</c:v>
                </c:pt>
                <c:pt idx="7">
                  <c:v>775</c:v>
                </c:pt>
                <c:pt idx="8">
                  <c:v>792</c:v>
                </c:pt>
                <c:pt idx="9">
                  <c:v>791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EF4-4848-8F85-7842D20BC5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Capacidad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EF4-4848-8F85-7842D20BC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2016/17</c:v>
                </c:pt>
                <c:pt idx="1">
                  <c:v>2017/18</c:v>
                </c:pt>
                <c:pt idx="2">
                  <c:v>2018/19</c:v>
                </c:pt>
                <c:pt idx="3">
                  <c:v>2019/20</c:v>
                </c:pt>
                <c:pt idx="4">
                  <c:v>2020/21</c:v>
                </c:pt>
                <c:pt idx="5">
                  <c:v>2021/22</c:v>
                </c:pt>
                <c:pt idx="6">
                  <c:v>2022/23</c:v>
                </c:pt>
                <c:pt idx="7">
                  <c:v>2023/24</c:v>
                </c:pt>
                <c:pt idx="8">
                  <c:v>2024/25</c:v>
                </c:pt>
                <c:pt idx="9">
                  <c:v>2025/26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624</c:v>
                </c:pt>
                <c:pt idx="1">
                  <c:v>624</c:v>
                </c:pt>
                <c:pt idx="2">
                  <c:v>624</c:v>
                </c:pt>
                <c:pt idx="3">
                  <c:v>624</c:v>
                </c:pt>
                <c:pt idx="4">
                  <c:v>624</c:v>
                </c:pt>
                <c:pt idx="5">
                  <c:v>624</c:v>
                </c:pt>
                <c:pt idx="6">
                  <c:v>624</c:v>
                </c:pt>
                <c:pt idx="7">
                  <c:v>624</c:v>
                </c:pt>
                <c:pt idx="8">
                  <c:v>624</c:v>
                </c:pt>
                <c:pt idx="9">
                  <c:v>624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0EF4-4848-8F85-7842D20BC5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8586928"/>
        <c:axId val="1066541936"/>
      </c:lineChart>
      <c:catAx>
        <c:axId val="105858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6541936"/>
        <c:crosses val="autoZero"/>
        <c:auto val="1"/>
        <c:lblAlgn val="ctr"/>
        <c:lblOffset val="100"/>
        <c:noMultiLvlLbl val="0"/>
      </c:catAx>
      <c:valAx>
        <c:axId val="1066541936"/>
        <c:scaling>
          <c:orientation val="minMax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8586928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161842905837265"/>
          <c:y val="0.74963071027008366"/>
          <c:w val="0.13827875260276334"/>
          <c:h val="0.11057079088415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400" b="0" i="0" u="none" strike="noStrike" baseline="0" dirty="0">
                <a:effectLst/>
              </a:rPr>
              <a:t>14 de mayo Reunión del Personal - Comentario por Categoría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Count of Comment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Sheet4!$A$2:$A$20</c:f>
              <c:strCache>
                <c:ptCount val="19"/>
                <c:pt idx="0">
                  <c:v>Student Services</c:v>
                </c:pt>
                <c:pt idx="1">
                  <c:v>Building Layout</c:v>
                </c:pt>
                <c:pt idx="2">
                  <c:v>Admin</c:v>
                </c:pt>
                <c:pt idx="3">
                  <c:v>New School</c:v>
                </c:pt>
                <c:pt idx="4">
                  <c:v>Cafeteria</c:v>
                </c:pt>
                <c:pt idx="5">
                  <c:v>Collaboration</c:v>
                </c:pt>
                <c:pt idx="6">
                  <c:v>Restrooms</c:v>
                </c:pt>
                <c:pt idx="7">
                  <c:v>Storage</c:v>
                </c:pt>
                <c:pt idx="8">
                  <c:v>Too Large</c:v>
                </c:pt>
                <c:pt idx="9">
                  <c:v>Arts</c:v>
                </c:pt>
                <c:pt idx="10">
                  <c:v>Outdoor Learning</c:v>
                </c:pt>
                <c:pt idx="11">
                  <c:v>Community</c:v>
                </c:pt>
                <c:pt idx="12">
                  <c:v>Equity</c:v>
                </c:pt>
                <c:pt idx="13">
                  <c:v>Furniture</c:v>
                </c:pt>
                <c:pt idx="14">
                  <c:v>Playground</c:v>
                </c:pt>
                <c:pt idx="15">
                  <c:v>Parking</c:v>
                </c:pt>
                <c:pt idx="16">
                  <c:v>Immersion</c:v>
                </c:pt>
                <c:pt idx="17">
                  <c:v>Tech</c:v>
                </c:pt>
                <c:pt idx="18">
                  <c:v>Dismissal</c:v>
                </c:pt>
              </c:strCache>
            </c:strRef>
          </c:cat>
          <c:val>
            <c:numRef>
              <c:f>Sheet4!$B$2:$B$20</c:f>
              <c:numCache>
                <c:formatCode>General</c:formatCode>
                <c:ptCount val="19"/>
                <c:pt idx="0">
                  <c:v>17</c:v>
                </c:pt>
                <c:pt idx="1">
                  <c:v>15</c:v>
                </c:pt>
                <c:pt idx="2">
                  <c:v>13</c:v>
                </c:pt>
                <c:pt idx="3">
                  <c:v>13</c:v>
                </c:pt>
                <c:pt idx="4">
                  <c:v>11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8</c:v>
                </c:pt>
                <c:pt idx="10">
                  <c:v>8</c:v>
                </c:pt>
                <c:pt idx="11">
                  <c:v>7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5</c:v>
                </c:pt>
                <c:pt idx="16">
                  <c:v>4</c:v>
                </c:pt>
                <c:pt idx="17">
                  <c:v>4</c:v>
                </c:pt>
                <c:pt idx="1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5A-4AED-86F5-65DD54F6DA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16947368"/>
        <c:axId val="1216947696"/>
      </c:barChart>
      <c:catAx>
        <c:axId val="1216947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6947696"/>
        <c:crosses val="autoZero"/>
        <c:auto val="1"/>
        <c:lblAlgn val="ctr"/>
        <c:lblOffset val="100"/>
        <c:noMultiLvlLbl val="0"/>
      </c:catAx>
      <c:valAx>
        <c:axId val="1216947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6947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Sheet2!$A$2:$A$16</cx:f>
        <cx:lvl ptCount="15">
          <cx:pt idx="0">BROWNSVILLE</cx:pt>
          <cx:pt idx="1">MOUNTAIN VIEW + PLANNED ADDITION</cx:pt>
          <cx:pt idx="2">CROZET</cx:pt>
          <cx:pt idx="3">BAKER-BUTLER</cx:pt>
          <cx:pt idx="4">WOODBROOK</cx:pt>
          <cx:pt idx="5">GREER</cx:pt>
          <cx:pt idx="6">STONE ROBINSON</cx:pt>
          <cx:pt idx="7">AGNOR-HURT</cx:pt>
          <cx:pt idx="8">HOLLYMEAD</cx:pt>
          <cx:pt idx="9">MERIWETHER LEWIS</cx:pt>
          <cx:pt idx="10">BROADUS WOOD</cx:pt>
          <cx:pt idx="11">SCOTTSVILLE</cx:pt>
          <cx:pt idx="12">MURRAY</cx:pt>
          <cx:pt idx="13">STONY POINT</cx:pt>
          <cx:pt idx="14">RED HILL</cx:pt>
        </cx:lvl>
      </cx:strDim>
      <cx:numDim type="size">
        <cx:f>Sheet2!$B$2:$B$16</cx:f>
        <cx:lvl ptCount="15" formatCode="General">
          <cx:pt idx="0">756</cx:pt>
          <cx:pt idx="1">738</cx:pt>
          <cx:pt idx="2">680</cx:pt>
          <cx:pt idx="3">596</cx:pt>
          <cx:pt idx="4">584</cx:pt>
          <cx:pt idx="5">566</cx:pt>
          <cx:pt idx="6">536</cx:pt>
          <cx:pt idx="7">504</cx:pt>
          <cx:pt idx="8">470</cx:pt>
          <cx:pt idx="9">420</cx:pt>
          <cx:pt idx="10">360</cx:pt>
          <cx:pt idx="11">285</cx:pt>
          <cx:pt idx="12">260</cx:pt>
          <cx:pt idx="13">228</cx:pt>
          <cx:pt idx="14">198</cx:pt>
        </cx:lvl>
      </cx:numDim>
    </cx:data>
  </cx:chartData>
  <cx:chart>
    <cx:title pos="t" align="ctr" overlay="0">
      <cx:tx>
        <cx:txData>
          <cx:v>Capacidad por escuela primaria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s-419" sz="1400" b="0" i="0" u="none" strike="noStrike" baseline="0" noProof="0" dirty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Capacidad por escuela primaria</a:t>
          </a:r>
        </a:p>
      </cx:txPr>
    </cx:title>
    <cx:plotArea>
      <cx:plotAreaRegion>
        <cx:series layoutId="treemap" uniqueId="{7744FE8C-C896-41BA-B24E-22886835769E}">
          <cx:tx>
            <cx:txData>
              <cx:f>Sheet2!$B$1</cx:f>
              <cx:v>Planned K-5 Capacity</cx:v>
            </cx:txData>
          </cx:tx>
          <cx:dataPt idx="1">
            <cx:spPr>
              <a:solidFill>
                <a:srgbClr val="FF0000"/>
              </a:solidFill>
            </cx:spPr>
          </cx:dataPt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200"/>
                </a:pPr>
                <a:endParaRPr lang="en-US" sz="1200" b="0" i="0" u="none" strike="noStrike" baseline="0">
                  <a:solidFill>
                    <a:sysClr val="window" lastClr="FFFFFF"/>
                  </a:solidFill>
                  <a:latin typeface="Calibri" panose="020F0502020204030204"/>
                </a:endParaRPr>
              </a:p>
            </cx:txPr>
            <cx:visibility seriesName="0" categoryName="1" value="1"/>
            <cx:separator>, </cx:separator>
            <cx:dataLabel idx="14">
              <cx:visibility seriesName="0" categoryName="1" value="1"/>
              <cx:separator>, 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115BA0-311D-464B-BA67-82DCD119DE56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2786F1-118B-4C3B-840D-9DE2D15CE0ED}">
      <dgm:prSet phldrT="[Text]"/>
      <dgm:spPr/>
      <dgm:t>
        <a:bodyPr/>
        <a:lstStyle/>
        <a:p>
          <a:r>
            <a:rPr lang="en-US" dirty="0"/>
            <a:t>mayo</a:t>
          </a:r>
        </a:p>
      </dgm:t>
    </dgm:pt>
    <dgm:pt modelId="{25CFC890-28CE-4505-A3D5-9BC1F1DC5315}" type="parTrans" cxnId="{674E849E-5B35-4DCE-8792-20AF4B2CFBFB}">
      <dgm:prSet/>
      <dgm:spPr/>
      <dgm:t>
        <a:bodyPr/>
        <a:lstStyle/>
        <a:p>
          <a:endParaRPr lang="en-US"/>
        </a:p>
      </dgm:t>
    </dgm:pt>
    <dgm:pt modelId="{B97D1C57-C3C8-4521-AC62-3F744EB8C5C4}" type="sibTrans" cxnId="{674E849E-5B35-4DCE-8792-20AF4B2CFBFB}">
      <dgm:prSet/>
      <dgm:spPr/>
      <dgm:t>
        <a:bodyPr/>
        <a:lstStyle/>
        <a:p>
          <a:endParaRPr lang="en-US"/>
        </a:p>
      </dgm:t>
    </dgm:pt>
    <dgm:pt modelId="{B028188D-A892-46CB-A9FF-0EB1721389D5}">
      <dgm:prSet phldrT="[Text]" custT="1"/>
      <dgm:spPr/>
      <dgm:t>
        <a:bodyPr/>
        <a:lstStyle/>
        <a:p>
          <a:pPr marL="22860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419" sz="2200" b="1" kern="1200" noProof="0" dirty="0"/>
            <a:t>Análisis de rendimiento y recopilación</a:t>
          </a:r>
          <a:r>
            <a:rPr lang="en-US" sz="2200" b="1" kern="1200" noProof="0" dirty="0"/>
            <a:t> de </a:t>
          </a:r>
          <a:r>
            <a:rPr lang="en-US" sz="2200" b="1" kern="1200" noProof="0" dirty="0" err="1"/>
            <a:t>datos</a:t>
          </a:r>
          <a:r>
            <a:rPr lang="en-US" sz="2200" b="1" kern="1200" noProof="0" dirty="0"/>
            <a:t> </a:t>
          </a:r>
          <a:r>
            <a:rPr lang="es-419" sz="2200" b="1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FMP</a:t>
          </a:r>
        </a:p>
      </dgm:t>
    </dgm:pt>
    <dgm:pt modelId="{75A3399A-37EB-4EE4-8073-027272145249}" type="parTrans" cxnId="{377C77E8-806F-405A-92A8-61FB22AC26B4}">
      <dgm:prSet/>
      <dgm:spPr/>
      <dgm:t>
        <a:bodyPr/>
        <a:lstStyle/>
        <a:p>
          <a:endParaRPr lang="en-US"/>
        </a:p>
      </dgm:t>
    </dgm:pt>
    <dgm:pt modelId="{8F5E763F-1B50-460C-9768-F537D62BBC97}" type="sibTrans" cxnId="{377C77E8-806F-405A-92A8-61FB22AC26B4}">
      <dgm:prSet/>
      <dgm:spPr/>
      <dgm:t>
        <a:bodyPr/>
        <a:lstStyle/>
        <a:p>
          <a:endParaRPr lang="en-US"/>
        </a:p>
      </dgm:t>
    </dgm:pt>
    <dgm:pt modelId="{FCF068BB-B5FD-457C-B166-0C05B257B497}">
      <dgm:prSet phldrT="[Text]"/>
      <dgm:spPr/>
      <dgm:t>
        <a:bodyPr/>
        <a:lstStyle/>
        <a:p>
          <a:r>
            <a:rPr lang="es-419" noProof="0" dirty="0"/>
            <a:t>agosto-</a:t>
          </a:r>
          <a:r>
            <a:rPr lang="en-US" dirty="0"/>
            <a:t> </a:t>
          </a:r>
          <a:r>
            <a:rPr lang="es-419" noProof="0" dirty="0"/>
            <a:t>diciembre</a:t>
          </a:r>
        </a:p>
      </dgm:t>
    </dgm:pt>
    <dgm:pt modelId="{2AAED328-F0BE-4D50-9960-ADD030A9618A}" type="parTrans" cxnId="{3B0725CC-C781-483A-8844-FEB4978CD922}">
      <dgm:prSet/>
      <dgm:spPr/>
      <dgm:t>
        <a:bodyPr/>
        <a:lstStyle/>
        <a:p>
          <a:endParaRPr lang="en-US"/>
        </a:p>
      </dgm:t>
    </dgm:pt>
    <dgm:pt modelId="{F22C5EC2-9BAF-4445-A473-53977857F581}" type="sibTrans" cxnId="{3B0725CC-C781-483A-8844-FEB4978CD922}">
      <dgm:prSet/>
      <dgm:spPr/>
      <dgm:t>
        <a:bodyPr/>
        <a:lstStyle/>
        <a:p>
          <a:endParaRPr lang="en-US"/>
        </a:p>
      </dgm:t>
    </dgm:pt>
    <dgm:pt modelId="{0D1B2E6B-9774-418E-9E90-77503819ABDB}">
      <dgm:prSet phldrT="[Text]"/>
      <dgm:spPr/>
      <dgm:t>
        <a:bodyPr/>
        <a:lstStyle/>
        <a:p>
          <a:r>
            <a:rPr lang="es-419" sz="2200" b="1" noProof="0" dirty="0"/>
            <a:t>Finalizar el análisis de rendimiento</a:t>
          </a:r>
        </a:p>
      </dgm:t>
    </dgm:pt>
    <dgm:pt modelId="{91CCB6BB-BC8E-4923-82D7-33BDEB2983B2}" type="parTrans" cxnId="{4068D8A1-C02A-4709-B743-99E32C5622B9}">
      <dgm:prSet/>
      <dgm:spPr/>
      <dgm:t>
        <a:bodyPr/>
        <a:lstStyle/>
        <a:p>
          <a:endParaRPr lang="en-US"/>
        </a:p>
      </dgm:t>
    </dgm:pt>
    <dgm:pt modelId="{3E76D14D-0FF1-419E-A3B9-87A6AF03673E}" type="sibTrans" cxnId="{4068D8A1-C02A-4709-B743-99E32C5622B9}">
      <dgm:prSet/>
      <dgm:spPr/>
      <dgm:t>
        <a:bodyPr/>
        <a:lstStyle/>
        <a:p>
          <a:endParaRPr lang="en-US"/>
        </a:p>
      </dgm:t>
    </dgm:pt>
    <dgm:pt modelId="{33C1D190-CED5-4D93-8269-E734BA1B85F3}">
      <dgm:prSet phldrT="[Text]" custT="1"/>
      <dgm:spPr/>
      <dgm:t>
        <a:bodyPr/>
        <a:lstStyle/>
        <a:p>
          <a:pPr marL="342900" lvl="2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419" sz="1800" i="1" kern="1200" noProof="0" dirty="0"/>
            <a:t> Reunión con  maestros 5/14</a:t>
          </a:r>
        </a:p>
      </dgm:t>
    </dgm:pt>
    <dgm:pt modelId="{370344C1-CA96-4734-8FDB-8B824CAF6567}" type="parTrans" cxnId="{D1153B6A-88EA-419E-8E4F-CBB5D7ECE592}">
      <dgm:prSet/>
      <dgm:spPr/>
      <dgm:t>
        <a:bodyPr/>
        <a:lstStyle/>
        <a:p>
          <a:endParaRPr lang="en-US"/>
        </a:p>
      </dgm:t>
    </dgm:pt>
    <dgm:pt modelId="{B27D29C7-DEC0-4E7C-85FE-55F5C3EE8661}" type="sibTrans" cxnId="{D1153B6A-88EA-419E-8E4F-CBB5D7ECE592}">
      <dgm:prSet/>
      <dgm:spPr/>
      <dgm:t>
        <a:bodyPr/>
        <a:lstStyle/>
        <a:p>
          <a:endParaRPr lang="en-US"/>
        </a:p>
      </dgm:t>
    </dgm:pt>
    <dgm:pt modelId="{9BE0431A-8DDF-442C-BAC1-6E0FF5EDF095}">
      <dgm:prSet phldrT="[Text]" custT="1"/>
      <dgm:spPr/>
      <dgm:t>
        <a:bodyPr/>
        <a:lstStyle/>
        <a:p>
          <a:pPr marL="22860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419" sz="2200" b="1" kern="1200" noProof="0" dirty="0"/>
            <a:t>FMP Opciones de Desarrollo</a:t>
          </a:r>
          <a:endParaRPr lang="es-419" sz="2200" kern="1200" noProof="0" dirty="0"/>
        </a:p>
      </dgm:t>
    </dgm:pt>
    <dgm:pt modelId="{9C67736C-F562-4304-A18E-73459DCE9156}" type="parTrans" cxnId="{A257BC3F-165A-4186-B6CF-CBA87A769740}">
      <dgm:prSet/>
      <dgm:spPr/>
      <dgm:t>
        <a:bodyPr/>
        <a:lstStyle/>
        <a:p>
          <a:endParaRPr lang="en-US"/>
        </a:p>
      </dgm:t>
    </dgm:pt>
    <dgm:pt modelId="{2518B704-016F-47F6-B783-087B141B81DD}" type="sibTrans" cxnId="{A257BC3F-165A-4186-B6CF-CBA87A769740}">
      <dgm:prSet/>
      <dgm:spPr/>
      <dgm:t>
        <a:bodyPr/>
        <a:lstStyle/>
        <a:p>
          <a:endParaRPr lang="en-US"/>
        </a:p>
      </dgm:t>
    </dgm:pt>
    <dgm:pt modelId="{B2CD2778-7F7E-4C29-8559-4D3E81B82F7C}">
      <dgm:prSet phldrT="[Text]" custT="1"/>
      <dgm:spPr/>
      <dgm:t>
        <a:bodyPr/>
        <a:lstStyle/>
        <a:p>
          <a:pPr marL="342900" lvl="2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419" sz="1800" i="1" kern="1200" noProof="0" dirty="0"/>
            <a:t> Reunión comunitaria 5/18</a:t>
          </a:r>
        </a:p>
      </dgm:t>
    </dgm:pt>
    <dgm:pt modelId="{F4BA29E3-7DDA-4AF4-AE96-47DB20FC9CAF}" type="parTrans" cxnId="{72EA1BB4-8F62-4CD1-B8AF-1D1A85C27A4F}">
      <dgm:prSet/>
      <dgm:spPr/>
      <dgm:t>
        <a:bodyPr/>
        <a:lstStyle/>
        <a:p>
          <a:endParaRPr lang="en-US"/>
        </a:p>
      </dgm:t>
    </dgm:pt>
    <dgm:pt modelId="{BE27E50A-9903-472F-BBB9-4CB11743F956}" type="sibTrans" cxnId="{72EA1BB4-8F62-4CD1-B8AF-1D1A85C27A4F}">
      <dgm:prSet/>
      <dgm:spPr/>
      <dgm:t>
        <a:bodyPr/>
        <a:lstStyle/>
        <a:p>
          <a:endParaRPr lang="en-US"/>
        </a:p>
      </dgm:t>
    </dgm:pt>
    <dgm:pt modelId="{C1C4F4EA-6B3F-4E3E-9428-5001F0366C24}">
      <dgm:prSet phldrT="[Text]" custT="1"/>
      <dgm:spPr/>
      <dgm:t>
        <a:bodyPr/>
        <a:lstStyle/>
        <a:p>
          <a:pPr marL="22860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419" sz="1800" i="1" kern="1200" noProof="0" dirty="0"/>
            <a:t>Consultor, Liderazgo escolar y de la división</a:t>
          </a:r>
          <a:endParaRPr lang="es-419" sz="2200" kern="1200" noProof="0" dirty="0"/>
        </a:p>
      </dgm:t>
    </dgm:pt>
    <dgm:pt modelId="{9A8D3E44-980C-4FB6-969D-CF6592149A93}" type="parTrans" cxnId="{92B4FAD5-55D0-44A3-AA78-B3F2D5DE4978}">
      <dgm:prSet/>
      <dgm:spPr/>
    </dgm:pt>
    <dgm:pt modelId="{4F87ABE9-5990-4CEE-9576-C684B3ED2483}" type="sibTrans" cxnId="{92B4FAD5-55D0-44A3-AA78-B3F2D5DE4978}">
      <dgm:prSet/>
      <dgm:spPr/>
    </dgm:pt>
    <dgm:pt modelId="{6AF99A5B-F5EB-44E5-8445-56C6ACD44119}">
      <dgm:prSet phldrT="[Text]" custT="1"/>
      <dgm:spPr/>
      <dgm:t>
        <a:bodyPr/>
        <a:lstStyle/>
        <a:p>
          <a:r>
            <a:rPr lang="es-ES" sz="2200" b="1" noProof="0" dirty="0"/>
            <a:t>Revisión</a:t>
          </a:r>
          <a:r>
            <a:rPr lang="es-419" sz="2200" b="1" noProof="0" dirty="0"/>
            <a:t> de opciones de FMP</a:t>
          </a:r>
        </a:p>
      </dgm:t>
    </dgm:pt>
    <dgm:pt modelId="{922243D0-A7AF-42B4-931D-EC18F37820EB}" type="parTrans" cxnId="{36A7DAF8-6CEF-4237-A004-E35232978EAE}">
      <dgm:prSet/>
      <dgm:spPr/>
    </dgm:pt>
    <dgm:pt modelId="{38970DEA-8FD4-4466-8EB5-FE6A18D39948}" type="sibTrans" cxnId="{36A7DAF8-6CEF-4237-A004-E35232978EAE}">
      <dgm:prSet/>
      <dgm:spPr/>
    </dgm:pt>
    <dgm:pt modelId="{17ACC482-2D84-4AFA-9153-49D394198FA4}">
      <dgm:prSet phldrT="[Text]" custT="1"/>
      <dgm:spPr/>
      <dgm:t>
        <a:bodyPr/>
        <a:lstStyle/>
        <a:p>
          <a:r>
            <a:rPr lang="es-419" sz="1800" i="0" noProof="0" dirty="0"/>
            <a:t>Reunión de empleados</a:t>
          </a:r>
          <a:endParaRPr lang="es-419" sz="2200" b="1" noProof="0" dirty="0"/>
        </a:p>
      </dgm:t>
    </dgm:pt>
    <dgm:pt modelId="{8B7023B1-1A17-47D6-A1B6-BC38012612D2}" type="parTrans" cxnId="{423CAE85-4A50-4F43-B4C0-235FDABB4202}">
      <dgm:prSet/>
      <dgm:spPr/>
    </dgm:pt>
    <dgm:pt modelId="{A4F9689A-0006-4274-A354-6D8E77B5197E}" type="sibTrans" cxnId="{423CAE85-4A50-4F43-B4C0-235FDABB4202}">
      <dgm:prSet/>
      <dgm:spPr/>
    </dgm:pt>
    <dgm:pt modelId="{1CDA1B12-3840-4C9C-B83F-EFF47A8ACB80}">
      <dgm:prSet phldrT="[Text]" custT="1"/>
      <dgm:spPr/>
      <dgm:t>
        <a:bodyPr/>
        <a:lstStyle/>
        <a:p>
          <a:r>
            <a:rPr lang="es-419" sz="1800" i="1" noProof="0" dirty="0"/>
            <a:t>Reunión comunitaria</a:t>
          </a:r>
          <a:endParaRPr lang="es-419" sz="2200" b="1" noProof="0" dirty="0"/>
        </a:p>
      </dgm:t>
    </dgm:pt>
    <dgm:pt modelId="{5A0A8FEF-E140-446D-ACD4-151D0967B14E}" type="parTrans" cxnId="{D396F9F3-E149-4397-A36F-E6C6C0E2D8C4}">
      <dgm:prSet/>
      <dgm:spPr/>
    </dgm:pt>
    <dgm:pt modelId="{5BF7C7DC-0689-4487-8298-59E8680C92C0}" type="sibTrans" cxnId="{D396F9F3-E149-4397-A36F-E6C6C0E2D8C4}">
      <dgm:prSet/>
      <dgm:spPr/>
    </dgm:pt>
    <dgm:pt modelId="{374459C8-FFA9-40FA-BDD9-D5B488166596}">
      <dgm:prSet custT="1"/>
      <dgm:spPr/>
      <dgm:t>
        <a:bodyPr/>
        <a:lstStyle/>
        <a:p>
          <a:r>
            <a:rPr lang="es-419" sz="2400" b="1" noProof="0" dirty="0"/>
            <a:t>Actualizaciones de la Junta Directiva</a:t>
          </a:r>
          <a:endParaRPr lang="es-419" sz="1800" i="1" noProof="0" dirty="0"/>
        </a:p>
      </dgm:t>
    </dgm:pt>
    <dgm:pt modelId="{D6FC2379-CD06-4D91-AA0B-7D2DC3E6D213}" type="sibTrans" cxnId="{5A7C4490-709F-4D50-A827-E2103A902A59}">
      <dgm:prSet/>
      <dgm:spPr/>
      <dgm:t>
        <a:bodyPr/>
        <a:lstStyle/>
        <a:p>
          <a:endParaRPr lang="en-US"/>
        </a:p>
      </dgm:t>
    </dgm:pt>
    <dgm:pt modelId="{A4F5C45A-3259-4D23-948F-78C001B4777A}" type="parTrans" cxnId="{5A7C4490-709F-4D50-A827-E2103A902A59}">
      <dgm:prSet/>
      <dgm:spPr/>
      <dgm:t>
        <a:bodyPr/>
        <a:lstStyle/>
        <a:p>
          <a:endParaRPr lang="en-US"/>
        </a:p>
      </dgm:t>
    </dgm:pt>
    <dgm:pt modelId="{F4C81D6B-AADF-42EF-A08F-84C9B163F553}">
      <dgm:prSet phldrT="[Text]" custT="1"/>
      <dgm:spPr/>
      <dgm:t>
        <a:bodyPr/>
        <a:lstStyle/>
        <a:p>
          <a:r>
            <a:rPr lang="es-419" sz="1800" i="1" noProof="0" dirty="0"/>
            <a:t>Encuesta en línea </a:t>
          </a:r>
          <a:endParaRPr lang="es-419" sz="2200" b="1" noProof="0" dirty="0"/>
        </a:p>
      </dgm:t>
    </dgm:pt>
    <dgm:pt modelId="{64E6491A-CAA9-4CE4-8BC1-6591A23FDEAF}" type="parTrans" cxnId="{01F6D8C9-67F0-40EE-89A4-A24560D10795}">
      <dgm:prSet/>
      <dgm:spPr/>
    </dgm:pt>
    <dgm:pt modelId="{3654DCC3-DD45-4681-A9F7-383ACB849985}" type="sibTrans" cxnId="{01F6D8C9-67F0-40EE-89A4-A24560D10795}">
      <dgm:prSet/>
      <dgm:spPr/>
    </dgm:pt>
    <dgm:pt modelId="{D2259968-03DF-4588-B7B3-704ED8C65763}">
      <dgm:prSet phldrT="[Text]" custT="1"/>
      <dgm:spPr/>
      <dgm:t>
        <a:bodyPr/>
        <a:lstStyle/>
        <a:p>
          <a:pPr marL="22860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s-419" sz="2200" b="1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Visión FMP </a:t>
          </a:r>
          <a:r>
            <a:rPr lang="es-419" sz="2200" b="1" kern="1200" noProof="0" dirty="0"/>
            <a:t>-FMP</a:t>
          </a:r>
          <a:endParaRPr lang="es-419" sz="2200" b="1" kern="1200" noProof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5565F3E9-71DA-4154-BB12-44D3B44F8A70}" type="parTrans" cxnId="{7D4337E8-1FDC-4EF8-AC15-CBE225978184}">
      <dgm:prSet/>
      <dgm:spPr/>
    </dgm:pt>
    <dgm:pt modelId="{5B667F0C-1F37-49AF-821B-1A8D751AB62B}" type="sibTrans" cxnId="{7D4337E8-1FDC-4EF8-AC15-CBE225978184}">
      <dgm:prSet/>
      <dgm:spPr/>
    </dgm:pt>
    <dgm:pt modelId="{07057841-8AF1-433A-A0E5-A103D9DB038B}" type="pres">
      <dgm:prSet presAssocID="{3F115BA0-311D-464B-BA67-82DCD119DE56}" presName="linearFlow" presStyleCnt="0">
        <dgm:presLayoutVars>
          <dgm:dir/>
          <dgm:animLvl val="lvl"/>
          <dgm:resizeHandles val="exact"/>
        </dgm:presLayoutVars>
      </dgm:prSet>
      <dgm:spPr/>
    </dgm:pt>
    <dgm:pt modelId="{5C6EA26E-5A3B-4E91-B5BB-A2293D6D8C33}" type="pres">
      <dgm:prSet presAssocID="{552786F1-118B-4C3B-840D-9DE2D15CE0ED}" presName="composite" presStyleCnt="0"/>
      <dgm:spPr/>
    </dgm:pt>
    <dgm:pt modelId="{3D82296B-F1F9-49EC-A419-7C1313136D92}" type="pres">
      <dgm:prSet presAssocID="{552786F1-118B-4C3B-840D-9DE2D15CE0ED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2641B660-DB14-4908-9558-94294F97234E}" type="pres">
      <dgm:prSet presAssocID="{552786F1-118B-4C3B-840D-9DE2D15CE0ED}" presName="parSh" presStyleLbl="node1" presStyleIdx="0" presStyleCnt="2"/>
      <dgm:spPr/>
    </dgm:pt>
    <dgm:pt modelId="{DD58FD2F-02CA-4D83-A84D-CF9D7101D05B}" type="pres">
      <dgm:prSet presAssocID="{552786F1-118B-4C3B-840D-9DE2D15CE0ED}" presName="desTx" presStyleLbl="fgAcc1" presStyleIdx="0" presStyleCnt="2">
        <dgm:presLayoutVars>
          <dgm:bulletEnabled val="1"/>
        </dgm:presLayoutVars>
      </dgm:prSet>
      <dgm:spPr/>
    </dgm:pt>
    <dgm:pt modelId="{32C645DB-8EB2-44F4-904B-0378E36B46A4}" type="pres">
      <dgm:prSet presAssocID="{B97D1C57-C3C8-4521-AC62-3F744EB8C5C4}" presName="sibTrans" presStyleLbl="sibTrans2D1" presStyleIdx="0" presStyleCnt="1"/>
      <dgm:spPr/>
    </dgm:pt>
    <dgm:pt modelId="{9BB915AC-AE10-467D-9943-07645342604F}" type="pres">
      <dgm:prSet presAssocID="{B97D1C57-C3C8-4521-AC62-3F744EB8C5C4}" presName="connTx" presStyleLbl="sibTrans2D1" presStyleIdx="0" presStyleCnt="1"/>
      <dgm:spPr/>
    </dgm:pt>
    <dgm:pt modelId="{7DD9C7A4-0E39-4193-B5BD-BBBFDB50AC1E}" type="pres">
      <dgm:prSet presAssocID="{FCF068BB-B5FD-457C-B166-0C05B257B497}" presName="composite" presStyleCnt="0"/>
      <dgm:spPr/>
    </dgm:pt>
    <dgm:pt modelId="{2B1229FE-4C34-4AA1-97C8-3B9CE8335E67}" type="pres">
      <dgm:prSet presAssocID="{FCF068BB-B5FD-457C-B166-0C05B257B497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BC16FA72-67FE-44A6-88BB-6C7C9C6CF0AB}" type="pres">
      <dgm:prSet presAssocID="{FCF068BB-B5FD-457C-B166-0C05B257B497}" presName="parSh" presStyleLbl="node1" presStyleIdx="1" presStyleCnt="2"/>
      <dgm:spPr/>
    </dgm:pt>
    <dgm:pt modelId="{444DB789-DB80-463B-B6A6-C065D33C8189}" type="pres">
      <dgm:prSet presAssocID="{FCF068BB-B5FD-457C-B166-0C05B257B497}" presName="desTx" presStyleLbl="fgAcc1" presStyleIdx="1" presStyleCnt="2">
        <dgm:presLayoutVars>
          <dgm:bulletEnabled val="1"/>
        </dgm:presLayoutVars>
      </dgm:prSet>
      <dgm:spPr/>
    </dgm:pt>
  </dgm:ptLst>
  <dgm:cxnLst>
    <dgm:cxn modelId="{F17A010E-BFCF-4388-A1FB-98B1FAA17351}" type="presOf" srcId="{FCF068BB-B5FD-457C-B166-0C05B257B497}" destId="{BC16FA72-67FE-44A6-88BB-6C7C9C6CF0AB}" srcOrd="1" destOrd="0" presId="urn:microsoft.com/office/officeart/2005/8/layout/process3"/>
    <dgm:cxn modelId="{2E61A90E-25AB-4609-812C-6D93F5CC884D}" type="presOf" srcId="{C1C4F4EA-6B3F-4E3E-9428-5001F0366C24}" destId="{DD58FD2F-02CA-4D83-A84D-CF9D7101D05B}" srcOrd="0" destOrd="5" presId="urn:microsoft.com/office/officeart/2005/8/layout/process3"/>
    <dgm:cxn modelId="{6D9F501E-9C8A-4071-BB1A-C098870042E8}" type="presOf" srcId="{3F115BA0-311D-464B-BA67-82DCD119DE56}" destId="{07057841-8AF1-433A-A0E5-A103D9DB038B}" srcOrd="0" destOrd="0" presId="urn:microsoft.com/office/officeart/2005/8/layout/process3"/>
    <dgm:cxn modelId="{54F2FC3A-6923-4524-BEA4-1BD9B0085027}" type="presOf" srcId="{1CDA1B12-3840-4C9C-B83F-EFF47A8ACB80}" destId="{444DB789-DB80-463B-B6A6-C065D33C8189}" srcOrd="0" destOrd="3" presId="urn:microsoft.com/office/officeart/2005/8/layout/process3"/>
    <dgm:cxn modelId="{1202473B-A81A-4BC8-B62E-F7CE5AD68456}" type="presOf" srcId="{6AF99A5B-F5EB-44E5-8445-56C6ACD44119}" destId="{444DB789-DB80-463B-B6A6-C065D33C8189}" srcOrd="0" destOrd="1" presId="urn:microsoft.com/office/officeart/2005/8/layout/process3"/>
    <dgm:cxn modelId="{A257BC3F-165A-4186-B6CF-CBA87A769740}" srcId="{552786F1-118B-4C3B-840D-9DE2D15CE0ED}" destId="{9BE0431A-8DDF-442C-BAC1-6E0FF5EDF095}" srcOrd="3" destOrd="0" parTransId="{9C67736C-F562-4304-A18E-73459DCE9156}" sibTransId="{2518B704-016F-47F6-B783-087B141B81DD}"/>
    <dgm:cxn modelId="{1F550146-B8E7-42BB-9B93-1DE4709F0220}" type="presOf" srcId="{B97D1C57-C3C8-4521-AC62-3F744EB8C5C4}" destId="{32C645DB-8EB2-44F4-904B-0378E36B46A4}" srcOrd="0" destOrd="0" presId="urn:microsoft.com/office/officeart/2005/8/layout/process3"/>
    <dgm:cxn modelId="{0ACEE068-9745-4650-A625-DA09E9B7469A}" type="presOf" srcId="{F4C81D6B-AADF-42EF-A08F-84C9B163F553}" destId="{444DB789-DB80-463B-B6A6-C065D33C8189}" srcOrd="0" destOrd="4" presId="urn:microsoft.com/office/officeart/2005/8/layout/process3"/>
    <dgm:cxn modelId="{D1153B6A-88EA-419E-8E4F-CBB5D7ECE592}" srcId="{D2259968-03DF-4588-B7B3-704ED8C65763}" destId="{33C1D190-CED5-4D93-8269-E734BA1B85F3}" srcOrd="0" destOrd="0" parTransId="{370344C1-CA96-4734-8FDB-8B824CAF6567}" sibTransId="{B27D29C7-DEC0-4E7C-85FE-55F5C3EE8661}"/>
    <dgm:cxn modelId="{1A3C2F4F-8947-4395-AEFD-4735B59382C4}" type="presOf" srcId="{552786F1-118B-4C3B-840D-9DE2D15CE0ED}" destId="{2641B660-DB14-4908-9558-94294F97234E}" srcOrd="1" destOrd="0" presId="urn:microsoft.com/office/officeart/2005/8/layout/process3"/>
    <dgm:cxn modelId="{17037E50-F4E5-43BB-8C2F-4CCBC0E970A1}" type="presOf" srcId="{B028188D-A892-46CB-A9FF-0EB1721389D5}" destId="{DD58FD2F-02CA-4D83-A84D-CF9D7101D05B}" srcOrd="0" destOrd="0" presId="urn:microsoft.com/office/officeart/2005/8/layout/process3"/>
    <dgm:cxn modelId="{20584B52-2F07-4039-A70A-8FFEF4B1CCCA}" type="presOf" srcId="{B2CD2778-7F7E-4C29-8559-4D3E81B82F7C}" destId="{DD58FD2F-02CA-4D83-A84D-CF9D7101D05B}" srcOrd="0" destOrd="3" presId="urn:microsoft.com/office/officeart/2005/8/layout/process3"/>
    <dgm:cxn modelId="{D093D458-91A0-4B5D-9E63-5BC42DACC115}" type="presOf" srcId="{9BE0431A-8DDF-442C-BAC1-6E0FF5EDF095}" destId="{DD58FD2F-02CA-4D83-A84D-CF9D7101D05B}" srcOrd="0" destOrd="4" presId="urn:microsoft.com/office/officeart/2005/8/layout/process3"/>
    <dgm:cxn modelId="{F295C559-410E-477B-9081-619DAA2A1C4A}" type="presOf" srcId="{FCF068BB-B5FD-457C-B166-0C05B257B497}" destId="{2B1229FE-4C34-4AA1-97C8-3B9CE8335E67}" srcOrd="0" destOrd="0" presId="urn:microsoft.com/office/officeart/2005/8/layout/process3"/>
    <dgm:cxn modelId="{742CB080-8056-4F35-9387-49908AAAAFE9}" type="presOf" srcId="{374459C8-FFA9-40FA-BDD9-D5B488166596}" destId="{444DB789-DB80-463B-B6A6-C065D33C8189}" srcOrd="0" destOrd="5" presId="urn:microsoft.com/office/officeart/2005/8/layout/process3"/>
    <dgm:cxn modelId="{7CECC480-8A9C-44E3-86A4-871357C35391}" type="presOf" srcId="{17ACC482-2D84-4AFA-9153-49D394198FA4}" destId="{444DB789-DB80-463B-B6A6-C065D33C8189}" srcOrd="0" destOrd="2" presId="urn:microsoft.com/office/officeart/2005/8/layout/process3"/>
    <dgm:cxn modelId="{A6E72D81-0218-4278-80B8-39C38E3C9399}" type="presOf" srcId="{B97D1C57-C3C8-4521-AC62-3F744EB8C5C4}" destId="{9BB915AC-AE10-467D-9943-07645342604F}" srcOrd="1" destOrd="0" presId="urn:microsoft.com/office/officeart/2005/8/layout/process3"/>
    <dgm:cxn modelId="{16FCB081-569D-4DE7-8663-422F1E41CF1C}" type="presOf" srcId="{D2259968-03DF-4588-B7B3-704ED8C65763}" destId="{DD58FD2F-02CA-4D83-A84D-CF9D7101D05B}" srcOrd="0" destOrd="1" presId="urn:microsoft.com/office/officeart/2005/8/layout/process3"/>
    <dgm:cxn modelId="{423CAE85-4A50-4F43-B4C0-235FDABB4202}" srcId="{6AF99A5B-F5EB-44E5-8445-56C6ACD44119}" destId="{17ACC482-2D84-4AFA-9153-49D394198FA4}" srcOrd="0" destOrd="0" parTransId="{8B7023B1-1A17-47D6-A1B6-BC38012612D2}" sibTransId="{A4F9689A-0006-4274-A354-6D8E77B5197E}"/>
    <dgm:cxn modelId="{5A7C4490-709F-4D50-A827-E2103A902A59}" srcId="{FCF068BB-B5FD-457C-B166-0C05B257B497}" destId="{374459C8-FFA9-40FA-BDD9-D5B488166596}" srcOrd="2" destOrd="0" parTransId="{A4F5C45A-3259-4D23-948F-78C001B4777A}" sibTransId="{D6FC2379-CD06-4D91-AA0B-7D2DC3E6D213}"/>
    <dgm:cxn modelId="{674E849E-5B35-4DCE-8792-20AF4B2CFBFB}" srcId="{3F115BA0-311D-464B-BA67-82DCD119DE56}" destId="{552786F1-118B-4C3B-840D-9DE2D15CE0ED}" srcOrd="0" destOrd="0" parTransId="{25CFC890-28CE-4505-A3D5-9BC1F1DC5315}" sibTransId="{B97D1C57-C3C8-4521-AC62-3F744EB8C5C4}"/>
    <dgm:cxn modelId="{C8B51C9F-8886-48A1-97C9-D9F063260465}" type="presOf" srcId="{552786F1-118B-4C3B-840D-9DE2D15CE0ED}" destId="{3D82296B-F1F9-49EC-A419-7C1313136D92}" srcOrd="0" destOrd="0" presId="urn:microsoft.com/office/officeart/2005/8/layout/process3"/>
    <dgm:cxn modelId="{4068D8A1-C02A-4709-B743-99E32C5622B9}" srcId="{FCF068BB-B5FD-457C-B166-0C05B257B497}" destId="{0D1B2E6B-9774-418E-9E90-77503819ABDB}" srcOrd="0" destOrd="0" parTransId="{91CCB6BB-BC8E-4923-82D7-33BDEB2983B2}" sibTransId="{3E76D14D-0FF1-419E-A3B9-87A6AF03673E}"/>
    <dgm:cxn modelId="{72EA1BB4-8F62-4CD1-B8AF-1D1A85C27A4F}" srcId="{552786F1-118B-4C3B-840D-9DE2D15CE0ED}" destId="{B2CD2778-7F7E-4C29-8559-4D3E81B82F7C}" srcOrd="2" destOrd="0" parTransId="{F4BA29E3-7DDA-4AF4-AE96-47DB20FC9CAF}" sibTransId="{BE27E50A-9903-472F-BBB9-4CB11743F956}"/>
    <dgm:cxn modelId="{01F6D8C9-67F0-40EE-89A4-A24560D10795}" srcId="{6AF99A5B-F5EB-44E5-8445-56C6ACD44119}" destId="{F4C81D6B-AADF-42EF-A08F-84C9B163F553}" srcOrd="2" destOrd="0" parTransId="{64E6491A-CAA9-4CE4-8BC1-6591A23FDEAF}" sibTransId="{3654DCC3-DD45-4681-A9F7-383ACB849985}"/>
    <dgm:cxn modelId="{3B0725CC-C781-483A-8844-FEB4978CD922}" srcId="{3F115BA0-311D-464B-BA67-82DCD119DE56}" destId="{FCF068BB-B5FD-457C-B166-0C05B257B497}" srcOrd="1" destOrd="0" parTransId="{2AAED328-F0BE-4D50-9960-ADD030A9618A}" sibTransId="{F22C5EC2-9BAF-4445-A473-53977857F581}"/>
    <dgm:cxn modelId="{E5F5E9CF-45D2-4D93-833E-FAA56CBC9344}" type="presOf" srcId="{0D1B2E6B-9774-418E-9E90-77503819ABDB}" destId="{444DB789-DB80-463B-B6A6-C065D33C8189}" srcOrd="0" destOrd="0" presId="urn:microsoft.com/office/officeart/2005/8/layout/process3"/>
    <dgm:cxn modelId="{92B4FAD5-55D0-44A3-AA78-B3F2D5DE4978}" srcId="{552786F1-118B-4C3B-840D-9DE2D15CE0ED}" destId="{C1C4F4EA-6B3F-4E3E-9428-5001F0366C24}" srcOrd="4" destOrd="0" parTransId="{9A8D3E44-980C-4FB6-969D-CF6592149A93}" sibTransId="{4F87ABE9-5990-4CEE-9576-C684B3ED2483}"/>
    <dgm:cxn modelId="{7D4337E8-1FDC-4EF8-AC15-CBE225978184}" srcId="{552786F1-118B-4C3B-840D-9DE2D15CE0ED}" destId="{D2259968-03DF-4588-B7B3-704ED8C65763}" srcOrd="1" destOrd="0" parTransId="{5565F3E9-71DA-4154-BB12-44D3B44F8A70}" sibTransId="{5B667F0C-1F37-49AF-821B-1A8D751AB62B}"/>
    <dgm:cxn modelId="{377C77E8-806F-405A-92A8-61FB22AC26B4}" srcId="{552786F1-118B-4C3B-840D-9DE2D15CE0ED}" destId="{B028188D-A892-46CB-A9FF-0EB1721389D5}" srcOrd="0" destOrd="0" parTransId="{75A3399A-37EB-4EE4-8073-027272145249}" sibTransId="{8F5E763F-1B50-460C-9768-F537D62BBC97}"/>
    <dgm:cxn modelId="{53A427EC-106D-4886-A15F-02DD1568CFC1}" type="presOf" srcId="{33C1D190-CED5-4D93-8269-E734BA1B85F3}" destId="{DD58FD2F-02CA-4D83-A84D-CF9D7101D05B}" srcOrd="0" destOrd="2" presId="urn:microsoft.com/office/officeart/2005/8/layout/process3"/>
    <dgm:cxn modelId="{D396F9F3-E149-4397-A36F-E6C6C0E2D8C4}" srcId="{6AF99A5B-F5EB-44E5-8445-56C6ACD44119}" destId="{1CDA1B12-3840-4C9C-B83F-EFF47A8ACB80}" srcOrd="1" destOrd="0" parTransId="{5A0A8FEF-E140-446D-ACD4-151D0967B14E}" sibTransId="{5BF7C7DC-0689-4487-8298-59E8680C92C0}"/>
    <dgm:cxn modelId="{36A7DAF8-6CEF-4237-A004-E35232978EAE}" srcId="{FCF068BB-B5FD-457C-B166-0C05B257B497}" destId="{6AF99A5B-F5EB-44E5-8445-56C6ACD44119}" srcOrd="1" destOrd="0" parTransId="{922243D0-A7AF-42B4-931D-EC18F37820EB}" sibTransId="{38970DEA-8FD4-4466-8EB5-FE6A18D39948}"/>
    <dgm:cxn modelId="{A8280BFA-231D-4277-8941-6FE734B7F67C}" type="presParOf" srcId="{07057841-8AF1-433A-A0E5-A103D9DB038B}" destId="{5C6EA26E-5A3B-4E91-B5BB-A2293D6D8C33}" srcOrd="0" destOrd="0" presId="urn:microsoft.com/office/officeart/2005/8/layout/process3"/>
    <dgm:cxn modelId="{CF273927-3D63-4603-B3DC-6D4C57AAE9A2}" type="presParOf" srcId="{5C6EA26E-5A3B-4E91-B5BB-A2293D6D8C33}" destId="{3D82296B-F1F9-49EC-A419-7C1313136D92}" srcOrd="0" destOrd="0" presId="urn:microsoft.com/office/officeart/2005/8/layout/process3"/>
    <dgm:cxn modelId="{8EA7A40D-7C51-4F00-8CAC-400902849A53}" type="presParOf" srcId="{5C6EA26E-5A3B-4E91-B5BB-A2293D6D8C33}" destId="{2641B660-DB14-4908-9558-94294F97234E}" srcOrd="1" destOrd="0" presId="urn:microsoft.com/office/officeart/2005/8/layout/process3"/>
    <dgm:cxn modelId="{80217DB4-50C4-4CD2-85EB-C7897D8924C4}" type="presParOf" srcId="{5C6EA26E-5A3B-4E91-B5BB-A2293D6D8C33}" destId="{DD58FD2F-02CA-4D83-A84D-CF9D7101D05B}" srcOrd="2" destOrd="0" presId="urn:microsoft.com/office/officeart/2005/8/layout/process3"/>
    <dgm:cxn modelId="{8BD3B402-4F8E-4632-9F06-8900A838BA8B}" type="presParOf" srcId="{07057841-8AF1-433A-A0E5-A103D9DB038B}" destId="{32C645DB-8EB2-44F4-904B-0378E36B46A4}" srcOrd="1" destOrd="0" presId="urn:microsoft.com/office/officeart/2005/8/layout/process3"/>
    <dgm:cxn modelId="{01079424-1BC5-4AEB-B69E-99EA2D8E4887}" type="presParOf" srcId="{32C645DB-8EB2-44F4-904B-0378E36B46A4}" destId="{9BB915AC-AE10-467D-9943-07645342604F}" srcOrd="0" destOrd="0" presId="urn:microsoft.com/office/officeart/2005/8/layout/process3"/>
    <dgm:cxn modelId="{9BA228EA-6689-4CDF-ADFA-FA072EBC1815}" type="presParOf" srcId="{07057841-8AF1-433A-A0E5-A103D9DB038B}" destId="{7DD9C7A4-0E39-4193-B5BD-BBBFDB50AC1E}" srcOrd="2" destOrd="0" presId="urn:microsoft.com/office/officeart/2005/8/layout/process3"/>
    <dgm:cxn modelId="{98FD8C05-7DCD-4D6E-9B67-D7AD55F030F1}" type="presParOf" srcId="{7DD9C7A4-0E39-4193-B5BD-BBBFDB50AC1E}" destId="{2B1229FE-4C34-4AA1-97C8-3B9CE8335E67}" srcOrd="0" destOrd="0" presId="urn:microsoft.com/office/officeart/2005/8/layout/process3"/>
    <dgm:cxn modelId="{5AF19E8D-EEAE-4E12-B250-D4E79ADBD843}" type="presParOf" srcId="{7DD9C7A4-0E39-4193-B5BD-BBBFDB50AC1E}" destId="{BC16FA72-67FE-44A6-88BB-6C7C9C6CF0AB}" srcOrd="1" destOrd="0" presId="urn:microsoft.com/office/officeart/2005/8/layout/process3"/>
    <dgm:cxn modelId="{B917CD8D-3393-4EBD-A729-7CBD5E76E357}" type="presParOf" srcId="{7DD9C7A4-0E39-4193-B5BD-BBBFDB50AC1E}" destId="{444DB789-DB80-463B-B6A6-C065D33C818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1B660-DB14-4908-9558-94294F97234E}">
      <dsp:nvSpPr>
        <dsp:cNvPr id="0" name=""/>
        <dsp:cNvSpPr/>
      </dsp:nvSpPr>
      <dsp:spPr>
        <a:xfrm>
          <a:off x="3365" y="84933"/>
          <a:ext cx="2888892" cy="1166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mayo</a:t>
          </a:r>
        </a:p>
      </dsp:txBody>
      <dsp:txXfrm>
        <a:off x="3365" y="84933"/>
        <a:ext cx="2888892" cy="777600"/>
      </dsp:txXfrm>
    </dsp:sp>
    <dsp:sp modelId="{DD58FD2F-02CA-4D83-A84D-CF9D7101D05B}">
      <dsp:nvSpPr>
        <dsp:cNvPr id="0" name=""/>
        <dsp:cNvSpPr/>
      </dsp:nvSpPr>
      <dsp:spPr>
        <a:xfrm>
          <a:off x="595066" y="862533"/>
          <a:ext cx="2888892" cy="4471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22860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b="1" kern="1200" noProof="0" dirty="0"/>
            <a:t>Análisis de rendimiento y recopilación</a:t>
          </a:r>
          <a:r>
            <a:rPr lang="en-US" sz="2200" b="1" kern="1200" noProof="0" dirty="0"/>
            <a:t> de </a:t>
          </a:r>
          <a:r>
            <a:rPr lang="en-US" sz="2200" b="1" kern="1200" noProof="0" dirty="0" err="1"/>
            <a:t>datos</a:t>
          </a:r>
          <a:r>
            <a:rPr lang="en-US" sz="2200" b="1" kern="1200" noProof="0" dirty="0"/>
            <a:t> </a:t>
          </a:r>
          <a:r>
            <a:rPr lang="es-419" sz="2200" b="1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FMP</a:t>
          </a:r>
        </a:p>
        <a:p>
          <a:pPr marL="22860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b="1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Visión FMP </a:t>
          </a:r>
          <a:r>
            <a:rPr lang="es-419" sz="2200" b="1" kern="1200" noProof="0" dirty="0"/>
            <a:t>-FMP</a:t>
          </a:r>
          <a:endParaRPr lang="es-419" sz="2200" b="1" kern="1200" noProof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  <a:p>
          <a:pPr marL="342900" lvl="2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i="1" kern="1200" noProof="0" dirty="0"/>
            <a:t> Reunión con  maestros 5/14</a:t>
          </a:r>
        </a:p>
        <a:p>
          <a:pPr marL="342900" lvl="2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i="1" kern="1200" noProof="0" dirty="0"/>
            <a:t> Reunión comunitaria 5/18</a:t>
          </a:r>
        </a:p>
        <a:p>
          <a:pPr marL="22860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b="1" kern="1200" noProof="0" dirty="0"/>
            <a:t>FMP Opciones de Desarrollo</a:t>
          </a:r>
          <a:endParaRPr lang="es-419" sz="2200" kern="1200" noProof="0" dirty="0"/>
        </a:p>
        <a:p>
          <a:pPr marL="22860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i="1" kern="1200" noProof="0" dirty="0"/>
            <a:t>Consultor, Liderazgo escolar y de la división</a:t>
          </a:r>
          <a:endParaRPr lang="es-419" sz="2200" kern="1200" noProof="0" dirty="0"/>
        </a:p>
      </dsp:txBody>
      <dsp:txXfrm>
        <a:off x="679679" y="947146"/>
        <a:ext cx="2719666" cy="4301974"/>
      </dsp:txXfrm>
    </dsp:sp>
    <dsp:sp modelId="{32C645DB-8EB2-44F4-904B-0378E36B46A4}">
      <dsp:nvSpPr>
        <dsp:cNvPr id="0" name=""/>
        <dsp:cNvSpPr/>
      </dsp:nvSpPr>
      <dsp:spPr>
        <a:xfrm>
          <a:off x="3330203" y="114108"/>
          <a:ext cx="928444" cy="719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3330203" y="257958"/>
        <a:ext cx="712669" cy="431550"/>
      </dsp:txXfrm>
    </dsp:sp>
    <dsp:sp modelId="{BC16FA72-67FE-44A6-88BB-6C7C9C6CF0AB}">
      <dsp:nvSpPr>
        <dsp:cNvPr id="0" name=""/>
        <dsp:cNvSpPr/>
      </dsp:nvSpPr>
      <dsp:spPr>
        <a:xfrm>
          <a:off x="4644040" y="84933"/>
          <a:ext cx="2888892" cy="1166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 noProof="0" dirty="0"/>
            <a:t>agosto-</a:t>
          </a:r>
          <a:r>
            <a:rPr lang="en-US" sz="2700" kern="1200" dirty="0"/>
            <a:t> </a:t>
          </a:r>
          <a:r>
            <a:rPr lang="es-419" sz="2700" kern="1200" noProof="0" dirty="0"/>
            <a:t>diciembre</a:t>
          </a:r>
        </a:p>
      </dsp:txBody>
      <dsp:txXfrm>
        <a:off x="4644040" y="84933"/>
        <a:ext cx="2888892" cy="777600"/>
      </dsp:txXfrm>
    </dsp:sp>
    <dsp:sp modelId="{444DB789-DB80-463B-B6A6-C065D33C8189}">
      <dsp:nvSpPr>
        <dsp:cNvPr id="0" name=""/>
        <dsp:cNvSpPr/>
      </dsp:nvSpPr>
      <dsp:spPr>
        <a:xfrm>
          <a:off x="5235741" y="862533"/>
          <a:ext cx="2888892" cy="4471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b="1" kern="1200" noProof="0" dirty="0"/>
            <a:t>Finalizar el análisis de rendimiento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200" b="1" kern="1200" noProof="0" dirty="0"/>
            <a:t>Revisión</a:t>
          </a:r>
          <a:r>
            <a:rPr lang="es-419" sz="2200" b="1" kern="1200" noProof="0" dirty="0"/>
            <a:t> de opciones de FMP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i="0" kern="1200" noProof="0" dirty="0"/>
            <a:t>Reunión de empleados</a:t>
          </a:r>
          <a:endParaRPr lang="es-419" sz="2200" b="1" kern="1200" noProof="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i="1" kern="1200" noProof="0" dirty="0"/>
            <a:t>Reunión comunitaria</a:t>
          </a:r>
          <a:endParaRPr lang="es-419" sz="2200" b="1" kern="1200" noProof="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i="1" kern="1200" noProof="0" dirty="0"/>
            <a:t>Encuesta en línea </a:t>
          </a:r>
          <a:endParaRPr lang="es-419" sz="2200" b="1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b="1" kern="1200" noProof="0" dirty="0"/>
            <a:t>Actualizaciones de la Junta Directiva</a:t>
          </a:r>
          <a:endParaRPr lang="es-419" sz="1800" i="1" kern="1200" noProof="0" dirty="0"/>
        </a:p>
      </dsp:txBody>
      <dsp:txXfrm>
        <a:off x="5320354" y="947146"/>
        <a:ext cx="2719666" cy="4301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0.00864</cdr:x>
      <cdr:y>0.08764</cdr:y>
    </cdr:from>
    <cdr:to>
      <cdr:x>0.09723</cdr:x>
      <cdr:y>0.21342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8EAD1BE-0E06-46EC-9097-C0FDE2212605}"/>
            </a:ext>
          </a:extLst>
        </cdr:cNvPr>
        <cdr:cNvSpPr txBox="1"/>
      </cdr:nvSpPr>
      <cdr:spPr>
        <a:xfrm xmlns:a="http://schemas.openxmlformats.org/drawingml/2006/main">
          <a:off x="88781" y="477872"/>
          <a:ext cx="910359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0.10032</cdr:x>
      <cdr:y>0.08415</cdr:y>
    </cdr:from>
    <cdr:to>
      <cdr:x>0.25727</cdr:x>
      <cdr:y>0.62802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EFA5A26E-F640-4E41-A557-B1B34B9683D9}"/>
            </a:ext>
          </a:extLst>
        </cdr:cNvPr>
        <cdr:cNvSpPr txBox="1"/>
      </cdr:nvSpPr>
      <cdr:spPr>
        <a:xfrm xmlns:a="http://schemas.openxmlformats.org/drawingml/2006/main">
          <a:off x="1030890" y="458822"/>
          <a:ext cx="1612900" cy="2965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0.00864</cdr:x>
      <cdr:y>0.08445</cdr:y>
    </cdr:from>
    <cdr:to>
      <cdr:x>0.09358</cdr:x>
      <cdr:y>0.73137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77BABE07-979F-4E1C-B7B2-F31BA65F14B8}"/>
            </a:ext>
          </a:extLst>
        </cdr:cNvPr>
        <cdr:cNvSpPr txBox="1"/>
      </cdr:nvSpPr>
      <cdr:spPr>
        <a:xfrm xmlns:a="http://schemas.openxmlformats.org/drawingml/2006/main">
          <a:off x="88781" y="460486"/>
          <a:ext cx="872875" cy="352727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lnSpc>
              <a:spcPts val="1900"/>
            </a:lnSpc>
          </a:pPr>
          <a:r>
            <a:rPr lang="es-419" sz="900" dirty="0"/>
            <a:t>Salida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900" dirty="0"/>
            <a:t>Tecnología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900" dirty="0"/>
            <a:t>Inmersión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700" dirty="0"/>
            <a:t>Estacionamiento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900" dirty="0"/>
            <a:t>Parque Infantil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900" dirty="0"/>
            <a:t>Muebles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900" dirty="0"/>
            <a:t>Equidad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900" dirty="0"/>
            <a:t>Comunidad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600" dirty="0"/>
            <a:t>Aprendizaje Afuera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900" dirty="0"/>
            <a:t>Artes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600" dirty="0"/>
            <a:t>Demasiado Grande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900" dirty="0"/>
            <a:t>Deposito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900" dirty="0"/>
            <a:t>Baños</a:t>
          </a:r>
        </a:p>
        <a:p xmlns:a="http://schemas.openxmlformats.org/drawingml/2006/main">
          <a:pPr>
            <a:lnSpc>
              <a:spcPts val="1900"/>
            </a:lnSpc>
          </a:pPr>
          <a:r>
            <a:rPr lang="es-419" sz="900" dirty="0"/>
            <a:t>Colaboración</a:t>
          </a:r>
        </a:p>
        <a:p xmlns:a="http://schemas.openxmlformats.org/drawingml/2006/main">
          <a:pPr>
            <a:lnSpc>
              <a:spcPts val="1900"/>
            </a:lnSpc>
          </a:pPr>
          <a:endParaRPr lang="es-419" sz="9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2479" tIns="46239" rIns="92479" bIns="4623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70" y="0"/>
            <a:ext cx="3011699" cy="461804"/>
          </a:xfrm>
          <a:prstGeom prst="rect">
            <a:avLst/>
          </a:prstGeom>
        </p:spPr>
        <p:txBody>
          <a:bodyPr vert="horz" lIns="92479" tIns="46239" rIns="92479" bIns="46239" rtlCol="0"/>
          <a:lstStyle>
            <a:lvl1pPr algn="r">
              <a:defRPr sz="1200"/>
            </a:lvl1pPr>
          </a:lstStyle>
          <a:p>
            <a:fld id="{F73695FC-187B-4474-91F3-596A5D182A7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79" tIns="46239" rIns="92479" bIns="4623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70" y="8772668"/>
            <a:ext cx="3011699" cy="461804"/>
          </a:xfrm>
          <a:prstGeom prst="rect">
            <a:avLst/>
          </a:prstGeom>
        </p:spPr>
        <p:txBody>
          <a:bodyPr vert="horz" lIns="92479" tIns="46239" rIns="92479" bIns="46239" rtlCol="0" anchor="b"/>
          <a:lstStyle>
            <a:lvl1pPr algn="r">
              <a:defRPr sz="1200"/>
            </a:lvl1pPr>
          </a:lstStyle>
          <a:p>
            <a:fld id="{6C18D396-632D-4A5D-9577-F0D7A2CFF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4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1699" cy="463408"/>
          </a:xfrm>
          <a:prstGeom prst="rect">
            <a:avLst/>
          </a:prstGeom>
        </p:spPr>
        <p:txBody>
          <a:bodyPr vert="horz" lIns="92479" tIns="46239" rIns="92479" bIns="4623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0" y="1"/>
            <a:ext cx="3011699" cy="463408"/>
          </a:xfrm>
          <a:prstGeom prst="rect">
            <a:avLst/>
          </a:prstGeom>
        </p:spPr>
        <p:txBody>
          <a:bodyPr vert="horz" lIns="92479" tIns="46239" rIns="92479" bIns="46239" rtlCol="0"/>
          <a:lstStyle>
            <a:lvl1pPr algn="r">
              <a:defRPr sz="1200"/>
            </a:lvl1pPr>
          </a:lstStyle>
          <a:p>
            <a:fld id="{EEEB2D32-2E30-4319-AC91-64A5AC590B7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9" tIns="46239" rIns="92479" bIns="4623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3"/>
            <a:ext cx="5560060" cy="3636705"/>
          </a:xfrm>
          <a:prstGeom prst="rect">
            <a:avLst/>
          </a:prstGeom>
        </p:spPr>
        <p:txBody>
          <a:bodyPr vert="horz" lIns="92479" tIns="46239" rIns="92479" bIns="4623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71"/>
            <a:ext cx="3011699" cy="463407"/>
          </a:xfrm>
          <a:prstGeom prst="rect">
            <a:avLst/>
          </a:prstGeom>
        </p:spPr>
        <p:txBody>
          <a:bodyPr vert="horz" lIns="92479" tIns="46239" rIns="92479" bIns="4623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0" y="8772671"/>
            <a:ext cx="3011699" cy="463407"/>
          </a:xfrm>
          <a:prstGeom prst="rect">
            <a:avLst/>
          </a:prstGeom>
        </p:spPr>
        <p:txBody>
          <a:bodyPr vert="horz" lIns="92479" tIns="46239" rIns="92479" bIns="46239" rtlCol="0" anchor="b"/>
          <a:lstStyle>
            <a:lvl1pPr algn="r">
              <a:defRPr sz="1200"/>
            </a:lvl1pPr>
          </a:lstStyle>
          <a:p>
            <a:fld id="{620BF2E1-84B0-4436-8F27-966BE1EB8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2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22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71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08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19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34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64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90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54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2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0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09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0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46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49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77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53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BF2E1-84B0-4436-8F27-966BE1EB80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0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00" y="6553201"/>
            <a:ext cx="609600" cy="365125"/>
          </a:xfrm>
          <a:prstGeom prst="rect">
            <a:avLst/>
          </a:prstGeom>
        </p:spPr>
        <p:txBody>
          <a:bodyPr/>
          <a:lstStyle/>
          <a:p>
            <a:fld id="{9B1A8B49-02CA-4884-9AB6-9E6F8B5D93F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C:\Users\jkuno\Pictures\CS\final_COOP_STRAT_Cover - PP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4" b="6611"/>
          <a:stretch/>
        </p:blipFill>
        <p:spPr bwMode="auto">
          <a:xfrm>
            <a:off x="0" y="0"/>
            <a:ext cx="12192000" cy="68594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7518401" y="4397319"/>
            <a:ext cx="4286249" cy="305306"/>
          </a:xfrm>
        </p:spPr>
        <p:txBody>
          <a:bodyPr>
            <a:noAutofit/>
          </a:bodyPr>
          <a:lstStyle>
            <a:lvl1pPr marL="0" indent="0" algn="ctr">
              <a:buNone/>
              <a:defRPr sz="1400" b="0" cap="all" baseline="0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7518401" y="3505200"/>
            <a:ext cx="4267199" cy="685800"/>
          </a:xfrm>
        </p:spPr>
        <p:txBody>
          <a:bodyPr>
            <a:normAutofit/>
          </a:bodyPr>
          <a:lstStyle>
            <a:lvl1pPr marL="0" indent="0" algn="ctr">
              <a:lnSpc>
                <a:spcPct val="85000"/>
              </a:lnSpc>
              <a:buNone/>
              <a:defRPr sz="1600" b="1" cap="all" baseline="0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/>
              <a:t>PERFECT UNIFIED </a:t>
            </a:r>
            <a:br>
              <a:rPr lang="en-US"/>
            </a:br>
            <a:r>
              <a:rPr lang="en-US"/>
              <a:t>SCHOOL DISTRICT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7508875" y="4963382"/>
            <a:ext cx="4286249" cy="305812"/>
          </a:xfrm>
        </p:spPr>
        <p:txBody>
          <a:bodyPr>
            <a:normAutofit/>
          </a:bodyPr>
          <a:lstStyle>
            <a:lvl1pPr marL="0" indent="0" algn="ctr">
              <a:buNone/>
              <a:defRPr sz="1400" b="0" cap="all" baseline="0"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</p:spTree>
    <p:extLst>
      <p:ext uri="{BB962C8B-B14F-4D97-AF65-F5344CB8AC3E}">
        <p14:creationId xmlns:p14="http://schemas.microsoft.com/office/powerpoint/2010/main" val="369076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Admin\Templates\Image Files\Approved Deliverable Images\GirlReadingLibrary_000006138512Large copy 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7665" r="1862" b="6675"/>
          <a:stretch/>
        </p:blipFill>
        <p:spPr bwMode="auto">
          <a:xfrm>
            <a:off x="-2" y="-1"/>
            <a:ext cx="12192001" cy="68856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-1" y="-1"/>
            <a:ext cx="12191999" cy="688567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705600" y="2971800"/>
            <a:ext cx="508000" cy="4572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7213600" y="3124200"/>
            <a:ext cx="3962400" cy="457200"/>
          </a:xfrm>
        </p:spPr>
        <p:txBody>
          <a:bodyPr>
            <a:normAutofit/>
          </a:bodyPr>
          <a:lstStyle>
            <a:lvl1pPr marL="0" indent="0">
              <a:buNone/>
              <a:defRPr sz="1400" b="1" cap="all" baseline="0">
                <a:solidFill>
                  <a:srgbClr val="7C2529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705600" y="3581400"/>
            <a:ext cx="508000" cy="4572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213600" y="3733800"/>
            <a:ext cx="3962400" cy="457200"/>
          </a:xfrm>
        </p:spPr>
        <p:txBody>
          <a:bodyPr>
            <a:normAutofit/>
          </a:bodyPr>
          <a:lstStyle>
            <a:lvl1pPr marL="0" indent="0">
              <a:buNone/>
              <a:defRPr sz="1400" b="1" cap="all" baseline="0">
                <a:solidFill>
                  <a:srgbClr val="7C2529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705600" y="4191000"/>
            <a:ext cx="508000" cy="4572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7213600" y="4343400"/>
            <a:ext cx="3962400" cy="457200"/>
          </a:xfrm>
        </p:spPr>
        <p:txBody>
          <a:bodyPr>
            <a:normAutofit/>
          </a:bodyPr>
          <a:lstStyle>
            <a:lvl1pPr marL="0" indent="0">
              <a:buNone/>
              <a:defRPr sz="1400" b="1" cap="all" baseline="0">
                <a:solidFill>
                  <a:srgbClr val="7C2529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4800600"/>
            <a:ext cx="508000" cy="457200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7213600" y="4953000"/>
            <a:ext cx="3962400" cy="457200"/>
          </a:xfrm>
        </p:spPr>
        <p:txBody>
          <a:bodyPr>
            <a:normAutofit/>
          </a:bodyPr>
          <a:lstStyle>
            <a:lvl1pPr marL="0" indent="0">
              <a:buNone/>
              <a:defRPr sz="1400" b="1" cap="all" baseline="0">
                <a:solidFill>
                  <a:srgbClr val="7C2529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705600" y="2187714"/>
            <a:ext cx="447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kern="1200" noProof="0">
                <a:solidFill>
                  <a:srgbClr val="7C2529"/>
                </a:solidFill>
                <a:latin typeface="Palatino Linotype" panose="02040502050505030304" pitchFamily="18" charset="0"/>
                <a:ea typeface="+mn-ea"/>
                <a:cs typeface="+mn-cs"/>
              </a:rPr>
              <a:t>Outline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1322492" y="2231216"/>
            <a:ext cx="869509" cy="4634205"/>
            <a:chOff x="8491869" y="2231216"/>
            <a:chExt cx="652132" cy="4626782"/>
          </a:xfrm>
          <a:solidFill>
            <a:srgbClr val="7C2529"/>
          </a:solidFill>
        </p:grpSpPr>
        <p:sp>
          <p:nvSpPr>
            <p:cNvPr id="23" name="Rectangle 22"/>
            <p:cNvSpPr/>
            <p:nvPr/>
          </p:nvSpPr>
          <p:spPr>
            <a:xfrm>
              <a:off x="8491870" y="3232297"/>
              <a:ext cx="652131" cy="36257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Right Triangle 23"/>
            <p:cNvSpPr/>
            <p:nvPr/>
          </p:nvSpPr>
          <p:spPr>
            <a:xfrm rot="16200000">
              <a:off x="8317394" y="2405691"/>
              <a:ext cx="1001081" cy="652132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5" name="Rectangle 24"/>
          <p:cNvSpPr/>
          <p:nvPr userDrawn="1"/>
        </p:nvSpPr>
        <p:spPr>
          <a:xfrm>
            <a:off x="396240" y="274320"/>
            <a:ext cx="11399520" cy="630936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6" name="Picture 3" descr="S:\Admin\Client &amp; Business Development\.01 Master\DG Branding\CS Rebranding\Logo\CS-FINAL-ICON-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0900" y="356340"/>
            <a:ext cx="532040" cy="5569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86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" y="809625"/>
            <a:ext cx="11379200" cy="533400"/>
          </a:xfrm>
        </p:spPr>
        <p:txBody>
          <a:bodyPr>
            <a:noAutofit/>
          </a:bodyPr>
          <a:lstStyle>
            <a:lvl1pPr marL="0" indent="0" algn="ctr">
              <a:buNone/>
              <a:defRPr sz="2600" b="1" kern="100" cap="all" spc="400" baseline="0">
                <a:solidFill>
                  <a:srgbClr val="7C2529"/>
                </a:solidFill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/>
              <a:t>PAGE TITLE</a:t>
            </a:r>
          </a:p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06400" y="1266825"/>
            <a:ext cx="113792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500" b="1" cap="all" baseline="0">
                <a:solidFill>
                  <a:srgbClr val="5A5B5B"/>
                </a:solidFill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/>
              <a:t>PAGE SUBTITLE</a:t>
            </a:r>
          </a:p>
          <a:p>
            <a:pPr lvl="0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09600" y="2057400"/>
            <a:ext cx="10566400" cy="4495800"/>
          </a:xfrm>
        </p:spPr>
        <p:txBody>
          <a:bodyPr/>
          <a:lstStyle>
            <a:lvl1pPr>
              <a:lnSpc>
                <a:spcPct val="85000"/>
              </a:lnSpc>
              <a:buSzPct val="150000"/>
              <a:defRPr sz="1400">
                <a:latin typeface="Palatino Linotype" panose="02040502050505030304" pitchFamily="18" charset="0"/>
              </a:defRPr>
            </a:lvl1pPr>
            <a:lvl2pPr marL="800100" indent="-342900">
              <a:lnSpc>
                <a:spcPct val="85000"/>
              </a:lnSpc>
              <a:buFont typeface="Wingdings" panose="05000000000000000000" pitchFamily="2" charset="2"/>
              <a:buChar char="§"/>
              <a:defRPr sz="1400">
                <a:latin typeface="Palatino Linotype" panose="02040502050505030304" pitchFamily="18" charset="0"/>
              </a:defRPr>
            </a:lvl2pPr>
            <a:lvl3pPr>
              <a:defRPr sz="1400">
                <a:latin typeface="Palatino Linotype" panose="02040502050505030304" pitchFamily="18" charset="0"/>
              </a:defRPr>
            </a:lvl3pPr>
            <a:lvl4pPr>
              <a:defRPr sz="14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00" y="6553201"/>
            <a:ext cx="609600" cy="365125"/>
          </a:xfrm>
          <a:prstGeom prst="rect">
            <a:avLst/>
          </a:prstGeom>
        </p:spPr>
        <p:txBody>
          <a:bodyPr/>
          <a:lstStyle/>
          <a:p>
            <a:fld id="{9B1A8B49-02CA-4884-9AB6-9E6F8B5D93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338560" y="6574536"/>
            <a:ext cx="853440" cy="2834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0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" y="809625"/>
            <a:ext cx="11379200" cy="533400"/>
          </a:xfrm>
        </p:spPr>
        <p:txBody>
          <a:bodyPr>
            <a:noAutofit/>
          </a:bodyPr>
          <a:lstStyle>
            <a:lvl1pPr marL="0" indent="0" algn="ctr">
              <a:buNone/>
              <a:defRPr sz="2600" b="1" kern="100" cap="all" spc="400" baseline="0">
                <a:solidFill>
                  <a:srgbClr val="7C2529"/>
                </a:solidFill>
                <a:latin typeface="Palatino Linotype" panose="02040502050505030304" pitchFamily="18" charset="0"/>
              </a:defRPr>
            </a:lvl1pPr>
          </a:lstStyle>
          <a:p>
            <a:pPr lvl="0"/>
            <a:r>
              <a:rPr lang="en-US"/>
              <a:t>PAGE TITLE</a:t>
            </a:r>
          </a:p>
          <a:p>
            <a:pPr lvl="0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09600" y="1848903"/>
            <a:ext cx="10566400" cy="4495800"/>
          </a:xfrm>
        </p:spPr>
        <p:txBody>
          <a:bodyPr/>
          <a:lstStyle>
            <a:lvl1pPr>
              <a:lnSpc>
                <a:spcPct val="85000"/>
              </a:lnSpc>
              <a:buSzPct val="150000"/>
              <a:defRPr sz="1400">
                <a:latin typeface="Palatino Linotype" panose="02040502050505030304" pitchFamily="18" charset="0"/>
              </a:defRPr>
            </a:lvl1pPr>
            <a:lvl2pPr marL="800100" indent="-342900">
              <a:lnSpc>
                <a:spcPct val="85000"/>
              </a:lnSpc>
              <a:buFont typeface="Wingdings" panose="05000000000000000000" pitchFamily="2" charset="2"/>
              <a:buChar char="§"/>
              <a:defRPr sz="1400">
                <a:latin typeface="Palatino Linotype" panose="02040502050505030304" pitchFamily="18" charset="0"/>
              </a:defRPr>
            </a:lvl2pPr>
            <a:lvl3pPr>
              <a:defRPr sz="1400">
                <a:latin typeface="Palatino Linotype" panose="02040502050505030304" pitchFamily="18" charset="0"/>
              </a:defRPr>
            </a:lvl3pPr>
            <a:lvl4pPr>
              <a:defRPr sz="14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00" y="6553201"/>
            <a:ext cx="609600" cy="365125"/>
          </a:xfrm>
          <a:prstGeom prst="rect">
            <a:avLst/>
          </a:prstGeom>
        </p:spPr>
        <p:txBody>
          <a:bodyPr/>
          <a:lstStyle/>
          <a:p>
            <a:fld id="{9B1A8B49-02CA-4884-9AB6-9E6F8B5D93F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338560" y="6574536"/>
            <a:ext cx="853440" cy="2834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B54ED8-8060-664E-AE7B-E8151051CE62}" type="slidenum">
              <a:rPr lang="en-US" sz="1800" smtClean="0"/>
              <a:pPr/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13909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:\Admin\Client &amp; Business Development\.01 Master\DG Branding\Dolinka Group Marketing Material\Stock Images\iStock\iStock_000003929033Small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2" r="3153"/>
          <a:stretch/>
        </p:blipFill>
        <p:spPr bwMode="auto">
          <a:xfrm>
            <a:off x="-39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" y="6533713"/>
            <a:ext cx="58013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1" y="1866900"/>
            <a:ext cx="10814491" cy="31242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85000"/>
              </a:lnSpc>
              <a:spcBef>
                <a:spcPts val="336"/>
              </a:spcBef>
              <a:buNone/>
              <a:defRPr sz="4500" b="1" cap="all" baseline="0">
                <a:solidFill>
                  <a:srgbClr val="7C2529"/>
                </a:solidFill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00" y="6553201"/>
            <a:ext cx="609600" cy="365125"/>
          </a:xfrm>
          <a:prstGeom prst="rect">
            <a:avLst/>
          </a:prstGeom>
        </p:spPr>
        <p:txBody>
          <a:bodyPr/>
          <a:lstStyle/>
          <a:p>
            <a:fld id="{9B1A8B49-02CA-4884-9AB6-9E6F8B5D93F3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1322492" y="2243091"/>
            <a:ext cx="869509" cy="4626782"/>
            <a:chOff x="8491869" y="2231216"/>
            <a:chExt cx="652132" cy="4626782"/>
          </a:xfrm>
        </p:grpSpPr>
        <p:sp>
          <p:nvSpPr>
            <p:cNvPr id="13" name="Rectangle 12"/>
            <p:cNvSpPr/>
            <p:nvPr/>
          </p:nvSpPr>
          <p:spPr>
            <a:xfrm>
              <a:off x="8491870" y="3232297"/>
              <a:ext cx="652131" cy="3625701"/>
            </a:xfrm>
            <a:prstGeom prst="rect">
              <a:avLst/>
            </a:prstGeom>
            <a:solidFill>
              <a:srgbClr val="7C25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ight Triangle 13"/>
            <p:cNvSpPr/>
            <p:nvPr/>
          </p:nvSpPr>
          <p:spPr>
            <a:xfrm rot="16200000">
              <a:off x="8317394" y="2405691"/>
              <a:ext cx="1001081" cy="652132"/>
            </a:xfrm>
            <a:prstGeom prst="rtTriangle">
              <a:avLst/>
            </a:prstGeom>
            <a:solidFill>
              <a:srgbClr val="7C25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5" name="Rectangle 14"/>
          <p:cNvSpPr/>
          <p:nvPr userDrawn="1"/>
        </p:nvSpPr>
        <p:spPr>
          <a:xfrm>
            <a:off x="396240" y="274320"/>
            <a:ext cx="11399520" cy="630936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3" descr="S:\Admin\Client &amp; Business Development\.01 Master\DG Branding\CS Rebranding\Logo\CS-FINAL-ICON-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0" y="356340"/>
            <a:ext cx="711200" cy="55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99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" y="6533713"/>
            <a:ext cx="580136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2" descr="S:\Admin\Templates\Image Files\Approved Deliverable Images\shutterstock_38866790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62"/>
          <a:stretch/>
        </p:blipFill>
        <p:spPr bwMode="auto">
          <a:xfrm>
            <a:off x="-1" y="-1"/>
            <a:ext cx="12192001" cy="68698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-2"/>
            <a:ext cx="12192000" cy="686987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0800" y="6553201"/>
            <a:ext cx="609600" cy="365125"/>
          </a:xfrm>
          <a:prstGeom prst="rect">
            <a:avLst/>
          </a:prstGeom>
        </p:spPr>
        <p:txBody>
          <a:bodyPr/>
          <a:lstStyle/>
          <a:p>
            <a:fld id="{9B1A8B49-02CA-4884-9AB6-9E6F8B5D93F3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1322492" y="2243091"/>
            <a:ext cx="869509" cy="4626782"/>
            <a:chOff x="8491869" y="2231216"/>
            <a:chExt cx="652132" cy="4626782"/>
          </a:xfrm>
        </p:grpSpPr>
        <p:sp>
          <p:nvSpPr>
            <p:cNvPr id="17" name="Rectangle 16"/>
            <p:cNvSpPr/>
            <p:nvPr/>
          </p:nvSpPr>
          <p:spPr>
            <a:xfrm>
              <a:off x="8491870" y="3232297"/>
              <a:ext cx="652131" cy="3625701"/>
            </a:xfrm>
            <a:prstGeom prst="rect">
              <a:avLst/>
            </a:prstGeom>
            <a:solidFill>
              <a:srgbClr val="7C25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ight Triangle 17"/>
            <p:cNvSpPr/>
            <p:nvPr/>
          </p:nvSpPr>
          <p:spPr>
            <a:xfrm rot="16200000">
              <a:off x="8317394" y="2405691"/>
              <a:ext cx="1001081" cy="652132"/>
            </a:xfrm>
            <a:prstGeom prst="rtTriangle">
              <a:avLst/>
            </a:prstGeom>
            <a:solidFill>
              <a:srgbClr val="7C25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396240" y="274320"/>
            <a:ext cx="11399520" cy="630936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257800"/>
            <a:ext cx="3454400" cy="8382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lvl="0"/>
            <a:r>
              <a:rPr lang="en-US"/>
              <a:t>Presenter Name </a:t>
            </a:r>
          </a:p>
          <a:p>
            <a:pPr lvl="0"/>
            <a:r>
              <a:rPr lang="en-US"/>
              <a:t>Presenter Email Presenter </a:t>
            </a:r>
          </a:p>
          <a:p>
            <a:pPr lvl="0"/>
            <a:r>
              <a:rPr lang="en-US"/>
              <a:t>Direct 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4165600" y="4038600"/>
            <a:ext cx="71729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rgbClr val="7C2529"/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  <p:pic>
        <p:nvPicPr>
          <p:cNvPr id="21" name="Picture 3" descr="S:\Admin\Client &amp; Business Development\.01 Master\DG Branding\CS Rebranding\Logo\CS-FINAL-ICON-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0900" y="356340"/>
            <a:ext cx="532040" cy="5569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60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A8B49-02CA-4884-9AB6-9E6F8B5D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C6C5EC-C993-446A-BE83-9A2A0D7BFC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9600" y="5770355"/>
            <a:ext cx="3733800" cy="625474"/>
          </a:xfrm>
        </p:spPr>
        <p:txBody>
          <a:bodyPr>
            <a:normAutofit/>
          </a:bodyPr>
          <a:lstStyle>
            <a:lvl1pPr marL="0" indent="0" algn="r">
              <a:buNone/>
              <a:defRPr sz="2800" b="1">
                <a:solidFill>
                  <a:schemeClr val="bg1"/>
                </a:solidFill>
                <a:latin typeface="Perpetua" panose="02020502060401020303" pitchFamily="18" charset="0"/>
              </a:defRPr>
            </a:lvl1pPr>
          </a:lstStyle>
          <a:p>
            <a:pPr lvl="0"/>
            <a:r>
              <a:rPr lang="en-US"/>
              <a:t>NAME OF SERVICE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D027D3B-8523-4C22-AED6-DCBBA9C60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96400" y="6172200"/>
            <a:ext cx="2667000" cy="338138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  <a:latin typeface="Agenda" panose="02000603040000020004" pitchFamily="50" charset="0"/>
              </a:defRPr>
            </a:lvl1pPr>
          </a:lstStyle>
          <a:p>
            <a:pPr lvl="0"/>
            <a:r>
              <a:rPr lang="en-US"/>
              <a:t>DATE OF PRESENTATION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8B7AED2-4DA2-409D-BE8E-4826FC5FAD24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71" y="2655047"/>
            <a:ext cx="6753339" cy="11940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3820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655320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9B1A8B49-02CA-4884-9AB6-9E6F8B5D93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02283" y="6596086"/>
            <a:ext cx="72052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kern="1200" cap="all" baseline="0" dirty="0">
                <a:solidFill>
                  <a:srgbClr val="5A5B5B"/>
                </a:solidFill>
                <a:latin typeface="Palatino Linotype" panose="02040502050505030304" pitchFamily="18" charset="0"/>
                <a:ea typeface="+mn-ea"/>
                <a:cs typeface="+mn-cs"/>
              </a:rPr>
              <a:t>Albemarle County public schools| </a:t>
            </a:r>
            <a:r>
              <a:rPr lang="en-US" sz="900" b="1" kern="1200" cap="all" baseline="0" dirty="0">
                <a:solidFill>
                  <a:srgbClr val="730D1C"/>
                </a:solidFill>
                <a:latin typeface="Palatino Linotype" panose="02040502050505030304" pitchFamily="18" charset="0"/>
                <a:ea typeface="+mn-ea"/>
                <a:cs typeface="+mn-cs"/>
              </a:rPr>
              <a:t>Mountain View Preliminary Recommendation</a:t>
            </a:r>
            <a:r>
              <a:rPr lang="en-US" sz="900" b="1" kern="1200" cap="all" baseline="0" dirty="0">
                <a:solidFill>
                  <a:srgbClr val="5A5B5B"/>
                </a:solidFill>
                <a:latin typeface="Palatino Linotype" panose="02040502050505030304" pitchFamily="18" charset="0"/>
                <a:ea typeface="+mn-ea"/>
                <a:cs typeface="+mn-cs"/>
              </a:rPr>
              <a:t>| </a:t>
            </a:r>
            <a:r>
              <a:rPr lang="en-US" sz="900" b="1" kern="1200" cap="all" baseline="0" dirty="0" err="1">
                <a:solidFill>
                  <a:srgbClr val="5A5B5B"/>
                </a:solidFill>
                <a:latin typeface="Palatino Linotype" panose="02040502050505030304" pitchFamily="18" charset="0"/>
                <a:ea typeface="+mn-ea"/>
                <a:cs typeface="+mn-cs"/>
              </a:rPr>
              <a:t>november</a:t>
            </a:r>
            <a:r>
              <a:rPr lang="en-US" sz="900" b="1" kern="1200" cap="all" baseline="0" dirty="0">
                <a:solidFill>
                  <a:srgbClr val="5A5B5B"/>
                </a:solidFill>
                <a:latin typeface="Palatino Linotype" panose="02040502050505030304" pitchFamily="18" charset="0"/>
                <a:ea typeface="+mn-ea"/>
                <a:cs typeface="+mn-cs"/>
              </a:rPr>
              <a:t> 2021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78F145-6242-4773-82E4-863D54073D94}"/>
              </a:ext>
            </a:extLst>
          </p:cNvPr>
          <p:cNvCxnSpPr>
            <a:cxnSpLocks/>
            <a:endCxn id="6" idx="0"/>
          </p:cNvCxnSpPr>
          <p:nvPr userDrawn="1"/>
        </p:nvCxnSpPr>
        <p:spPr>
          <a:xfrm>
            <a:off x="396240" y="6553201"/>
            <a:ext cx="1138936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3" descr="S:\Admin\Client &amp; Business Development\.01 Master\DG Branding\CS Rebranding\Logo\CS-FINAL-ICON-COLOR.png">
            <a:extLst>
              <a:ext uri="{FF2B5EF4-FFF2-40B4-BE49-F238E27FC236}">
                <a16:creationId xmlns:a16="http://schemas.microsoft.com/office/drawing/2014/main" id="{2C0783B9-DDD6-40D2-8A69-FE7FA08977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033" y="125847"/>
            <a:ext cx="460567" cy="4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49" r:id="rId3"/>
    <p:sldLayoutId id="2147483654" r:id="rId4"/>
    <p:sldLayoutId id="2147483651" r:id="rId5"/>
    <p:sldLayoutId id="2147483652" r:id="rId6"/>
    <p:sldLayoutId id="2147483655" r:id="rId7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–"/>
        <a:tabLst/>
        <a:defRPr sz="1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C458F-62A0-427E-B1ED-A381267608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0" y="6433920"/>
            <a:ext cx="2667000" cy="3381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 err="1">
                <a:latin typeface="Segoe UI"/>
                <a:cs typeface="Segoe UI"/>
              </a:rPr>
              <a:t>Noviembre</a:t>
            </a:r>
            <a:r>
              <a:rPr lang="en-US" i="1" dirty="0">
                <a:latin typeface="Segoe UI"/>
                <a:cs typeface="Segoe UI"/>
              </a:rPr>
              <a:t>, 2021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A1064C1-07AD-4D40-83C5-9D2CD81F4E00}"/>
              </a:ext>
            </a:extLst>
          </p:cNvPr>
          <p:cNvSpPr txBox="1">
            <a:spLocks/>
          </p:cNvSpPr>
          <p:nvPr/>
        </p:nvSpPr>
        <p:spPr>
          <a:xfrm>
            <a:off x="6681092" y="5748120"/>
            <a:ext cx="5510907" cy="1023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Agenda" panose="02000603040000020004" pitchFamily="50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Escuelas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Putlicas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del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Condonado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de Albemarle</a:t>
            </a:r>
          </a:p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Recomendacion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Preliminar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de Mountain 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EB99A-4972-45DC-AF73-48F82B4B13BA}"/>
              </a:ext>
            </a:extLst>
          </p:cNvPr>
          <p:cNvSpPr txBox="1"/>
          <p:nvPr/>
        </p:nvSpPr>
        <p:spPr>
          <a:xfrm>
            <a:off x="3055938" y="3295134"/>
            <a:ext cx="6111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4"/>
    </mc:Choice>
    <mc:Fallback xmlns="">
      <p:transition spd="slow" advTm="174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9</a:t>
            </a:fld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8866" y="233216"/>
            <a:ext cx="7800333" cy="635233"/>
          </a:xfrm>
        </p:spPr>
        <p:txBody>
          <a:bodyPr/>
          <a:lstStyle/>
          <a:p>
            <a:r>
              <a:rPr lang="es-419" sz="1600" dirty="0"/>
              <a:t>Comentarios</a:t>
            </a:r>
            <a:r>
              <a:rPr lang="en-US" sz="1600" dirty="0"/>
              <a:t> del personal y la </a:t>
            </a:r>
            <a:r>
              <a:rPr lang="es-419" sz="1600" dirty="0"/>
              <a:t>comunidad</a:t>
            </a:r>
            <a:endParaRPr lang="es-419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Planificación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 Mountain view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F8A0A6A-12B1-4D98-AADB-C0F380FAC7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4766682"/>
              </p:ext>
            </p:extLst>
          </p:nvPr>
        </p:nvGraphicFramePr>
        <p:xfrm>
          <a:off x="1204310" y="957228"/>
          <a:ext cx="10276489" cy="545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1B55A8E-AC43-40D7-BCD9-84CF7176E6B1}"/>
              </a:ext>
            </a:extLst>
          </p:cNvPr>
          <p:cNvSpPr txBox="1"/>
          <p:nvPr/>
        </p:nvSpPr>
        <p:spPr>
          <a:xfrm>
            <a:off x="1293091" y="4856085"/>
            <a:ext cx="10123592" cy="1291129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470FBD-2928-430E-B985-015A8B6DA74A}"/>
              </a:ext>
            </a:extLst>
          </p:cNvPr>
          <p:cNvSpPr txBox="1"/>
          <p:nvPr/>
        </p:nvSpPr>
        <p:spPr>
          <a:xfrm>
            <a:off x="1293091" y="4850121"/>
            <a:ext cx="893042" cy="12700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s-419" sz="900" dirty="0"/>
              <a:t>Cafetería</a:t>
            </a:r>
          </a:p>
          <a:p>
            <a:pPr>
              <a:lnSpc>
                <a:spcPts val="1900"/>
              </a:lnSpc>
            </a:pPr>
            <a:r>
              <a:rPr lang="es-419" sz="900" dirty="0"/>
              <a:t>Nueva Escuela</a:t>
            </a:r>
          </a:p>
          <a:p>
            <a:pPr>
              <a:lnSpc>
                <a:spcPts val="1900"/>
              </a:lnSpc>
            </a:pPr>
            <a:r>
              <a:rPr lang="es-419" sz="900" dirty="0"/>
              <a:t>Administración</a:t>
            </a:r>
          </a:p>
          <a:p>
            <a:pPr>
              <a:lnSpc>
                <a:spcPts val="1900"/>
              </a:lnSpc>
            </a:pPr>
            <a:r>
              <a:rPr lang="es-419" sz="800" dirty="0"/>
              <a:t>Plan del Edificio</a:t>
            </a:r>
          </a:p>
          <a:p>
            <a:pPr>
              <a:lnSpc>
                <a:spcPts val="1900"/>
              </a:lnSpc>
            </a:pPr>
            <a:r>
              <a:rPr lang="es-419" sz="600" dirty="0"/>
              <a:t>Servicios Estudiantiles</a:t>
            </a:r>
          </a:p>
        </p:txBody>
      </p:sp>
    </p:spTree>
    <p:extLst>
      <p:ext uri="{BB962C8B-B14F-4D97-AF65-F5344CB8AC3E}">
        <p14:creationId xmlns:p14="http://schemas.microsoft.com/office/powerpoint/2010/main" val="293848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3"/>
    </mc:Choice>
    <mc:Fallback xmlns="">
      <p:transition spd="slow" advTm="3284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2BFF8-1F68-4EB6-BB27-C9B6522412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419" dirty="0"/>
              <a:t>Información adicional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86F80-24CA-4827-B2CC-52767598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1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0"/>
    </mc:Choice>
    <mc:Fallback xmlns="">
      <p:transition spd="slow" advTm="1441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11</a:t>
            </a:fld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8866" y="233216"/>
            <a:ext cx="7800333" cy="635233"/>
          </a:xfrm>
        </p:spPr>
        <p:txBody>
          <a:bodyPr/>
          <a:lstStyle/>
          <a:p>
            <a:r>
              <a:rPr lang="es-419" sz="1600" dirty="0"/>
              <a:t>Información adicional</a:t>
            </a:r>
          </a:p>
          <a:p>
            <a:r>
              <a:rPr lang="es-419" sz="1600" dirty="0">
                <a:solidFill>
                  <a:schemeClr val="bg1">
                    <a:lumMod val="50000"/>
                  </a:schemeClr>
                </a:solidFill>
              </a:rPr>
              <a:t>Planificación de Mountain </a:t>
            </a:r>
            <a:r>
              <a:rPr lang="es-419" sz="1600" dirty="0" err="1">
                <a:solidFill>
                  <a:schemeClr val="bg1">
                    <a:lumMod val="50000"/>
                  </a:schemeClr>
                </a:solidFill>
              </a:rPr>
              <a:t>view</a:t>
            </a:r>
            <a:endParaRPr lang="es-419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71FBB-FC82-46A6-8DD9-0207DA2BBBD0}"/>
              </a:ext>
            </a:extLst>
          </p:cNvPr>
          <p:cNvSpPr txBox="1"/>
          <p:nvPr/>
        </p:nvSpPr>
        <p:spPr>
          <a:xfrm>
            <a:off x="9383251" y="5906870"/>
            <a:ext cx="2097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Imagen por cortesía de ACPS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BFD6CD-E872-4F26-9F4C-7C0183067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580" y="990341"/>
            <a:ext cx="5894903" cy="5486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C52EA9-EB27-42D6-B15D-F6DE52FCF839}"/>
              </a:ext>
            </a:extLst>
          </p:cNvPr>
          <p:cNvSpPr txBox="1"/>
          <p:nvPr/>
        </p:nvSpPr>
        <p:spPr>
          <a:xfrm>
            <a:off x="4708525" y="990341"/>
            <a:ext cx="277495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Escuelas Publicas del Condado de Albemarle</a:t>
            </a:r>
          </a:p>
          <a:p>
            <a:pPr algn="ctr"/>
            <a:r>
              <a:rPr lang="es-419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del Distrito</a:t>
            </a:r>
          </a:p>
        </p:txBody>
      </p:sp>
    </p:spTree>
    <p:extLst>
      <p:ext uri="{BB962C8B-B14F-4D97-AF65-F5344CB8AC3E}">
        <p14:creationId xmlns:p14="http://schemas.microsoft.com/office/powerpoint/2010/main" val="337328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3"/>
    </mc:Choice>
    <mc:Fallback xmlns="">
      <p:transition spd="slow" advTm="3284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6F4841-60E5-4229-B1CB-2DFD30D3474A}"/>
              </a:ext>
            </a:extLst>
          </p:cNvPr>
          <p:cNvSpPr txBox="1"/>
          <p:nvPr/>
        </p:nvSpPr>
        <p:spPr>
          <a:xfrm>
            <a:off x="10020422" y="4922395"/>
            <a:ext cx="2290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Imagen por cortesía de ACPS 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8BD7871-6AA7-4C90-86D0-729F1E190A65}"/>
              </a:ext>
            </a:extLst>
          </p:cNvPr>
          <p:cNvSpPr txBox="1">
            <a:spLocks/>
          </p:cNvSpPr>
          <p:nvPr/>
        </p:nvSpPr>
        <p:spPr>
          <a:xfrm>
            <a:off x="2308866" y="233216"/>
            <a:ext cx="7800333" cy="635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kern="100" cap="all" spc="400" baseline="0">
                <a:solidFill>
                  <a:srgbClr val="7C2529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dirty="0"/>
              <a:t>Información adicional</a:t>
            </a:r>
          </a:p>
          <a:p>
            <a:r>
              <a:rPr lang="es-419" sz="1600" dirty="0">
                <a:solidFill>
                  <a:schemeClr val="bg1">
                    <a:lumMod val="50000"/>
                  </a:schemeClr>
                </a:solidFill>
              </a:rPr>
              <a:t>Planificación de Mountain </a:t>
            </a:r>
            <a:r>
              <a:rPr lang="es-419" sz="1600" dirty="0" err="1">
                <a:solidFill>
                  <a:schemeClr val="bg1">
                    <a:lumMod val="50000"/>
                  </a:schemeClr>
                </a:solidFill>
              </a:rPr>
              <a:t>view</a:t>
            </a:r>
            <a:endParaRPr lang="es-419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365E0F-CF4B-450A-A46D-B24E6AE19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73" y="1209032"/>
            <a:ext cx="8230749" cy="4210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65AC4A-B702-44FF-9E49-CA8264F76154}"/>
              </a:ext>
            </a:extLst>
          </p:cNvPr>
          <p:cNvSpPr txBox="1"/>
          <p:nvPr/>
        </p:nvSpPr>
        <p:spPr>
          <a:xfrm>
            <a:off x="1458152" y="5750226"/>
            <a:ext cx="88937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100" dirty="0"/>
              <a:t>Nota: Análisis basado en distritos escolares de tamaño similar en Virginia, condados rurales/suburbanos. La configuración de grados puede ser diferente en escuelas/distritos. </a:t>
            </a:r>
          </a:p>
          <a:p>
            <a:r>
              <a:rPr lang="es-419" sz="1100" dirty="0"/>
              <a:t>Fuente: VDOE 2020-21 </a:t>
            </a:r>
            <a:r>
              <a:rPr lang="es-419" sz="1100" dirty="0" err="1"/>
              <a:t>Fall</a:t>
            </a:r>
            <a:r>
              <a:rPr lang="es-419" sz="1100" dirty="0"/>
              <a:t> </a:t>
            </a:r>
            <a:r>
              <a:rPr lang="es-419" sz="1100" dirty="0" err="1"/>
              <a:t>Membership</a:t>
            </a:r>
            <a:r>
              <a:rPr lang="es-419" sz="1100" dirty="0"/>
              <a:t> (</a:t>
            </a:r>
            <a:r>
              <a:rPr lang="es-419" sz="1100" dirty="0" err="1"/>
              <a:t>all</a:t>
            </a:r>
            <a:r>
              <a:rPr lang="es-419" sz="1100" dirty="0"/>
              <a:t> grades, full-time </a:t>
            </a:r>
            <a:r>
              <a:rPr lang="es-419" sz="1100" dirty="0" err="1"/>
              <a:t>count</a:t>
            </a:r>
            <a:r>
              <a:rPr lang="es-419" sz="1100" dirty="0"/>
              <a:t>). Las primarias incluyen programas/centros preescolares, primarias. </a:t>
            </a:r>
          </a:p>
        </p:txBody>
      </p:sp>
    </p:spTree>
    <p:extLst>
      <p:ext uri="{BB962C8B-B14F-4D97-AF65-F5344CB8AC3E}">
        <p14:creationId xmlns:p14="http://schemas.microsoft.com/office/powerpoint/2010/main" val="1061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3"/>
    </mc:Choice>
    <mc:Fallback xmlns="">
      <p:transition spd="slow" advTm="3284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6F4841-60E5-4229-B1CB-2DFD30D3474A}"/>
              </a:ext>
            </a:extLst>
          </p:cNvPr>
          <p:cNvSpPr txBox="1"/>
          <p:nvPr/>
        </p:nvSpPr>
        <p:spPr>
          <a:xfrm>
            <a:off x="681113" y="5748019"/>
            <a:ext cx="2290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Imagen por cortesía de ACPS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FED77B4-9D70-4F6B-87F7-0A5683D7F714}"/>
              </a:ext>
            </a:extLst>
          </p:cNvPr>
          <p:cNvSpPr txBox="1">
            <a:spLocks/>
          </p:cNvSpPr>
          <p:nvPr/>
        </p:nvSpPr>
        <p:spPr>
          <a:xfrm>
            <a:off x="2308866" y="233216"/>
            <a:ext cx="7800333" cy="635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 kern="100" cap="all" spc="400" baseline="0">
                <a:solidFill>
                  <a:srgbClr val="7C2529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dirty="0"/>
              <a:t>Información adicional</a:t>
            </a:r>
          </a:p>
          <a:p>
            <a:r>
              <a:rPr lang="es-419" sz="1600" dirty="0">
                <a:solidFill>
                  <a:schemeClr val="bg1">
                    <a:lumMod val="50000"/>
                  </a:schemeClr>
                </a:solidFill>
              </a:rPr>
              <a:t>Planificación de Mountain </a:t>
            </a:r>
            <a:r>
              <a:rPr lang="es-419" sz="1600" dirty="0" err="1">
                <a:solidFill>
                  <a:schemeClr val="bg1">
                    <a:lumMod val="50000"/>
                  </a:schemeClr>
                </a:solidFill>
              </a:rPr>
              <a:t>view</a:t>
            </a:r>
            <a:endParaRPr lang="es-419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8D835-58A2-4EC7-8953-4803F730B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"/>
          <a:stretch/>
        </p:blipFill>
        <p:spPr>
          <a:xfrm>
            <a:off x="1589930" y="908149"/>
            <a:ext cx="9012139" cy="483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3"/>
    </mc:Choice>
    <mc:Fallback xmlns="">
      <p:transition spd="slow" advTm="3284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6F4841-60E5-4229-B1CB-2DFD30D3474A}"/>
              </a:ext>
            </a:extLst>
          </p:cNvPr>
          <p:cNvSpPr txBox="1"/>
          <p:nvPr/>
        </p:nvSpPr>
        <p:spPr>
          <a:xfrm>
            <a:off x="10278861" y="5906870"/>
            <a:ext cx="1913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Imagen por cortesía de ACPS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49553FD-E6CA-4C73-BC01-9750C951B8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8866" y="233216"/>
            <a:ext cx="7800333" cy="635233"/>
          </a:xfrm>
        </p:spPr>
        <p:txBody>
          <a:bodyPr/>
          <a:lstStyle/>
          <a:p>
            <a:r>
              <a:rPr lang="es-419" sz="1600" dirty="0"/>
              <a:t>Información adicional</a:t>
            </a:r>
          </a:p>
          <a:p>
            <a:r>
              <a:rPr lang="es-419" sz="1600" dirty="0">
                <a:solidFill>
                  <a:schemeClr val="bg1">
                    <a:lumMod val="50000"/>
                  </a:schemeClr>
                </a:solidFill>
              </a:rPr>
              <a:t>Planificación de Mountain </a:t>
            </a:r>
            <a:r>
              <a:rPr lang="es-419" sz="1600" dirty="0" err="1">
                <a:solidFill>
                  <a:schemeClr val="bg1">
                    <a:lumMod val="50000"/>
                  </a:schemeClr>
                </a:solidFill>
              </a:rPr>
              <a:t>view</a:t>
            </a:r>
            <a:endParaRPr lang="es-419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608B2-9CCD-43C4-BBF5-0D3FB8AFE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80" y="1036083"/>
            <a:ext cx="9522663" cy="4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3"/>
    </mc:Choice>
    <mc:Fallback xmlns="">
      <p:transition spd="slow" advTm="3284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2BFF8-1F68-4EB6-BB27-C9B6522412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OPCIONES de </a:t>
            </a:r>
            <a:r>
              <a:rPr lang="es-419" dirty="0"/>
              <a:t>instalaciones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86F80-24CA-4827-B2CC-52767598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0"/>
    </mc:Choice>
    <mc:Fallback xmlns="">
      <p:transition spd="slow" advTm="1441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16</a:t>
            </a:fld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8866" y="233216"/>
            <a:ext cx="7800333" cy="635233"/>
          </a:xfrm>
        </p:spPr>
        <p:txBody>
          <a:bodyPr/>
          <a:lstStyle/>
          <a:p>
            <a:pPr lvl="0"/>
            <a:r>
              <a:rPr lang="es-419" sz="1600" dirty="0"/>
              <a:t>OPCIONES DE INSTALACIONES </a:t>
            </a:r>
          </a:p>
          <a:p>
            <a:pPr lvl="0"/>
            <a:r>
              <a:rPr lang="es-419" sz="900" dirty="0">
                <a:solidFill>
                  <a:prstClr val="white">
                    <a:lumMod val="50000"/>
                  </a:prstClr>
                </a:solidFill>
              </a:rPr>
              <a:t>Planificación de Mountain View y Análisis de Rendimiento ACPS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99E732-3BB8-426D-AA7B-1DD07DAD5569}"/>
              </a:ext>
            </a:extLst>
          </p:cNvPr>
          <p:cNvSpPr txBox="1"/>
          <p:nvPr/>
        </p:nvSpPr>
        <p:spPr>
          <a:xfrm>
            <a:off x="469972" y="1150358"/>
            <a:ext cx="10529691" cy="494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s-419" sz="28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Las opciones consideradas, pero  </a:t>
            </a:r>
            <a:r>
              <a:rPr lang="es-419" sz="2800" b="1" u="sng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Recomendadas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Construir un nuevo edificio para estudios infantiles (Pre-K y K) en el sitio de </a:t>
            </a:r>
            <a:r>
              <a:rPr lang="es-419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Founders</a:t>
            </a:r>
            <a:r>
              <a:rPr lang="es-419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Place. 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Mover uno o más niveles de grado de Mountain View a Walton MS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Construir ampliaciones para aumentar la capacidad de la escuela primaria Red Hill por 200 estudiantes y mover estudiantes de Mountain View a Red Hill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Construir una escuela nueva de 800-850 asientos para reemplazar a Mountain View en un sitio adquirido</a:t>
            </a:r>
            <a:endParaRPr lang="es-419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Construir ampliaciones a Mountain View para aumentar la capacidad a 800-850 asientos </a:t>
            </a:r>
          </a:p>
        </p:txBody>
      </p:sp>
    </p:spTree>
    <p:extLst>
      <p:ext uri="{BB962C8B-B14F-4D97-AF65-F5344CB8AC3E}">
        <p14:creationId xmlns:p14="http://schemas.microsoft.com/office/powerpoint/2010/main" val="24071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53"/>
    </mc:Choice>
    <mc:Fallback xmlns="">
      <p:transition spd="slow" advTm="7145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17</a:t>
            </a:fld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8866" y="233216"/>
            <a:ext cx="7800333" cy="635233"/>
          </a:xfrm>
        </p:spPr>
        <p:txBody>
          <a:bodyPr/>
          <a:lstStyle/>
          <a:p>
            <a:pPr lvl="0"/>
            <a:r>
              <a:rPr lang="es-419" sz="1600" dirty="0"/>
              <a:t>OPCIONES DE INSTALACIONES </a:t>
            </a:r>
          </a:p>
          <a:p>
            <a:pPr lvl="0"/>
            <a:r>
              <a:rPr lang="es-419" sz="900" dirty="0">
                <a:solidFill>
                  <a:prstClr val="white">
                    <a:lumMod val="50000"/>
                  </a:prstClr>
                </a:solidFill>
              </a:rPr>
              <a:t>Planificación de Mountain View y Análisis de Rendimiento ACPS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0003-3BB1-4939-B23E-3210327E3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99" y="1267764"/>
            <a:ext cx="8903202" cy="432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9"/>
    </mc:Choice>
    <mc:Fallback xmlns="">
      <p:transition spd="slow" advTm="1989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18</a:t>
            </a:fld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8866" y="233216"/>
            <a:ext cx="7800333" cy="635233"/>
          </a:xfrm>
        </p:spPr>
        <p:txBody>
          <a:bodyPr/>
          <a:lstStyle/>
          <a:p>
            <a:r>
              <a:rPr lang="es-419" sz="1600" dirty="0"/>
              <a:t>OPCIONES DE INSTALACIONES </a:t>
            </a:r>
          </a:p>
          <a:p>
            <a:r>
              <a:rPr lang="es-419" sz="900" dirty="0">
                <a:solidFill>
                  <a:schemeClr val="bg1">
                    <a:lumMod val="50000"/>
                  </a:schemeClr>
                </a:solidFill>
              </a:rPr>
              <a:t>Planificación de Mountain View y Análisis de Rendimiento ACPS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4D4BA9-B78E-4231-98D4-23F43ABC1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115522"/>
              </p:ext>
            </p:extLst>
          </p:nvPr>
        </p:nvGraphicFramePr>
        <p:xfrm>
          <a:off x="721289" y="999203"/>
          <a:ext cx="7963268" cy="5486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3268">
                  <a:extLst>
                    <a:ext uri="{9D8B030D-6E8A-4147-A177-3AD203B41FA5}">
                      <a16:colId xmlns:a16="http://schemas.microsoft.com/office/drawing/2014/main" val="4208241846"/>
                    </a:ext>
                  </a:extLst>
                </a:gridCol>
              </a:tblGrid>
              <a:tr h="828614">
                <a:tc>
                  <a:txBody>
                    <a:bodyPr/>
                    <a:lstStyle/>
                    <a:p>
                      <a:pPr algn="l"/>
                      <a:r>
                        <a:rPr lang="es-419" sz="2000" noProof="0"/>
                        <a:t>Recomendación Preliminar – Nueva Primaria de 400-450 asientos en un sitio adquirido</a:t>
                      </a:r>
                    </a:p>
                    <a:p>
                      <a:pPr algn="l"/>
                      <a:r>
                        <a:rPr lang="es-419" sz="2000" noProof="0"/>
                        <a:t>Crear dos zonas de asistencia PK-5 separadas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223263"/>
                  </a:ext>
                </a:extLst>
              </a:tr>
              <a:tr h="878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Construiur una nueva escuela en un sitio adquirido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Crear dos zonas d asistencia PK-5 separadas dentro de la zona de asistencia actual de Mountain View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16579"/>
                  </a:ext>
                </a:extLst>
              </a:tr>
              <a:tr h="368273">
                <a:tc>
                  <a:txBody>
                    <a:bodyPr/>
                    <a:lstStyle/>
                    <a:p>
                      <a:r>
                        <a:rPr lang="es-419" sz="1600" b="1" noProof="0">
                          <a:solidFill>
                            <a:schemeClr val="bg1"/>
                          </a:solidFill>
                        </a:rPr>
                        <a:t>Beneficios</a:t>
                      </a:r>
                    </a:p>
                  </a:txBody>
                  <a:tcPr>
                    <a:solidFill>
                      <a:srgbClr val="444A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487970"/>
                  </a:ext>
                </a:extLst>
              </a:tr>
              <a:tr h="104458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419" sz="1600" noProof="0" dirty="0"/>
                        <a:t>Escuelas mas pequeñas en Mountain View y la nueva escuela primaria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419" sz="1600" b="0" noProof="0" dirty="0"/>
                        <a:t>Reduce el hacinamiento en el edificio actual de Mountain View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419" sz="1600" b="0" noProof="0" dirty="0"/>
                        <a:t>Proporciona fortalecimiento de capacidades para el crecimiento a largo plazo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419" sz="1600" b="0" noProof="0" dirty="0"/>
                        <a:t>Ambas escuelas tendrán áreas de juego, estacionamiento y lugares adecuados para dejar a los estudiantes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506354"/>
                  </a:ext>
                </a:extLst>
              </a:tr>
              <a:tr h="368273">
                <a:tc>
                  <a:txBody>
                    <a:bodyPr/>
                    <a:lstStyle/>
                    <a:p>
                      <a:r>
                        <a:rPr lang="es-419" sz="1600" b="1" noProof="0"/>
                        <a:t>Desafios</a:t>
                      </a:r>
                    </a:p>
                  </a:txBody>
                  <a:tcPr>
                    <a:solidFill>
                      <a:srgbClr val="9D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437359"/>
                  </a:ext>
                </a:extLst>
              </a:tr>
              <a:tr h="1527249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419" sz="1600" noProof="0" dirty="0"/>
                        <a:t>Costo: Construcci</a:t>
                      </a:r>
                      <a:r>
                        <a:rPr lang="es-419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ón del nuevo edificio y posible adquisición de terrenos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419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necesitaría la redistribución de distritos; crear nuevos limites para la nueva escuela 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419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Aumento de sobrecarga operativa 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419" sz="1600" noProof="0" dirty="0"/>
                        <a:t>Es difícil contratar personal para ampliar los programas de inmersión y descubrimiento 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419" sz="1600" noProof="0" dirty="0"/>
                        <a:t>Necesitara 3 o mas años después de que se haya adquirido un sitio para diseñar y construir una nueva escuela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91191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60C5BFE-A3B8-4EFE-9AA7-A510D38AE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78" y="999203"/>
            <a:ext cx="3498022" cy="16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2"/>
    </mc:Choice>
    <mc:Fallback xmlns="">
      <p:transition spd="slow" advTm="6976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631C089-C682-4117-AEF0-631C62A4A981}"/>
              </a:ext>
            </a:extLst>
          </p:cNvPr>
          <p:cNvSpPr txBox="1">
            <a:spLocks/>
          </p:cNvSpPr>
          <p:nvPr/>
        </p:nvSpPr>
        <p:spPr>
          <a:xfrm>
            <a:off x="492125" y="3141567"/>
            <a:ext cx="3422650" cy="287414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1</a:t>
            </a:fld>
            <a:endParaRPr lang="en-US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124A547-7805-4538-9A3F-F2C309E564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8867" y="233216"/>
            <a:ext cx="7574266" cy="635233"/>
          </a:xfrm>
        </p:spPr>
        <p:txBody>
          <a:bodyPr/>
          <a:lstStyle/>
          <a:p>
            <a:r>
              <a:rPr lang="en-US" sz="1600" dirty="0"/>
              <a:t>BIENVENIDA Y INTRODUCCIONES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EL EQUIPO DE PLANIFICACION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CF31A-89EB-4BD9-9B2B-74234D27E3C4}"/>
              </a:ext>
            </a:extLst>
          </p:cNvPr>
          <p:cNvSpPr txBox="1"/>
          <p:nvPr/>
        </p:nvSpPr>
        <p:spPr>
          <a:xfrm>
            <a:off x="698500" y="1164102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00"/>
              </a:spcAft>
            </a:pPr>
            <a:r>
              <a:rPr lang="en-US" sz="2000"/>
              <a:t>RRMM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351C7-CC0E-4CC0-BE75-AA0CCA49D1A0}"/>
              </a:ext>
            </a:extLst>
          </p:cNvPr>
          <p:cNvSpPr txBox="1"/>
          <p:nvPr/>
        </p:nvSpPr>
        <p:spPr>
          <a:xfrm>
            <a:off x="698500" y="3972398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00"/>
              </a:spcAft>
            </a:pPr>
            <a:r>
              <a:rPr lang="es-419" sz="2000" dirty="0"/>
              <a:t>Estrategias Cooperativas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E0CF4-EDD4-410B-9508-385362B35DE6}"/>
              </a:ext>
            </a:extLst>
          </p:cNvPr>
          <p:cNvSpPr txBox="1"/>
          <p:nvPr/>
        </p:nvSpPr>
        <p:spPr>
          <a:xfrm>
            <a:off x="1962054" y="1627146"/>
            <a:ext cx="57468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00"/>
              </a:spcAft>
            </a:pPr>
            <a:r>
              <a:rPr lang="es-419" sz="2000" dirty="0"/>
              <a:t>Empresa de arquitectura con sede en Virginia contratado por parte de la división para estudiar opciones potenciales para Mountain View ES según su diseño actual, capacidad, y crecimiento de la población.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740DB-7279-44A8-B0A7-42E804100350}"/>
              </a:ext>
            </a:extLst>
          </p:cNvPr>
          <p:cNvSpPr txBox="1"/>
          <p:nvPr/>
        </p:nvSpPr>
        <p:spPr>
          <a:xfrm>
            <a:off x="1962054" y="4323520"/>
            <a:ext cx="5746846" cy="264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00"/>
              </a:spcAft>
            </a:pPr>
            <a:r>
              <a:rPr lang="es-ES" sz="2000" dirty="0"/>
              <a:t>Empresa nacional de planificación y socio de larga duración de RRMM fue contratada para crear un estudio de rendimiento estudiantil y de viviendas para facilitar el proceso de planificación para crear una estrategia recomendada para abordar el crecimiento de población en Mountain View ES y sus alrededores.</a:t>
            </a:r>
            <a:endParaRPr lang="es-419" sz="2000" dirty="0"/>
          </a:p>
          <a:p>
            <a:pPr>
              <a:spcAft>
                <a:spcPts val="700"/>
              </a:spcAft>
            </a:pPr>
            <a:endParaRPr lang="es-419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B214F-91B3-43C1-86BF-86E9867CA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4"/>
          <a:stretch/>
        </p:blipFill>
        <p:spPr>
          <a:xfrm>
            <a:off x="7756317" y="1564212"/>
            <a:ext cx="4390259" cy="871104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45F975B8-ACA7-4C62-92B2-105C5F7C8A4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17" y="4032600"/>
            <a:ext cx="4390259" cy="7369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084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4"/>
    </mc:Choice>
    <mc:Fallback xmlns="">
      <p:transition spd="slow" advTm="2216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2BFF8-1F68-4EB6-BB27-C9B6522412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ADICIONES SUGERIDAS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86F80-24CA-4827-B2CC-52767598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3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0"/>
    </mc:Choice>
    <mc:Fallback xmlns="">
      <p:transition spd="slow" advTm="1441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BDD35-1B4B-4D04-AE41-00BF5F1A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F1C5C45-E65D-4405-9D08-AF55E422C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06" y="112734"/>
            <a:ext cx="9449898" cy="63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76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22C81-F224-4373-83A6-7E9BEBDFD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858BC-06DA-4663-8F0C-3E271C567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066" y="180270"/>
            <a:ext cx="8843376" cy="630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54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1DAC1-BF93-4D9A-ABBA-2674BC68C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19E636B6-67F0-4F9D-B22A-D77061A3F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6" y="562881"/>
            <a:ext cx="10935223" cy="591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23C5E-483B-4ADD-AE2C-D68625FE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4244E-5266-42EF-A566-982170BE3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08" y="-27114"/>
            <a:ext cx="9540960" cy="64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09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23C5E-483B-4ADD-AE2C-D68625FE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 descr="A picture containing text, road, way, highway&#10;&#10;Description automatically generated">
            <a:extLst>
              <a:ext uri="{FF2B5EF4-FFF2-40B4-BE49-F238E27FC236}">
                <a16:creationId xmlns:a16="http://schemas.microsoft.com/office/drawing/2014/main" id="{2C411709-5C43-4838-8FA1-E899A1843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65" y="187542"/>
            <a:ext cx="9215283" cy="62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62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23C5E-483B-4ADD-AE2C-D68625FE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93E55-6278-4799-AEF8-3971FA701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07" y="0"/>
            <a:ext cx="9570187" cy="647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21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2BFF8-1F68-4EB6-BB27-C9B6522412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GRACIAS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86F80-24CA-4827-B2CC-52767598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4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"/>
    </mc:Choice>
    <mc:Fallback xmlns="">
      <p:transition spd="slow" advTm="987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4573960-C26E-4FFC-B297-B92E8967F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393030"/>
            <a:ext cx="6409576" cy="4952854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8867" y="233216"/>
            <a:ext cx="7574266" cy="635233"/>
          </a:xfrm>
        </p:spPr>
        <p:txBody>
          <a:bodyPr/>
          <a:lstStyle/>
          <a:p>
            <a:r>
              <a:rPr lang="es-419" sz="1600" dirty="0" err="1"/>
              <a:t>DAtos</a:t>
            </a:r>
            <a:r>
              <a:rPr lang="en-US" sz="1600" dirty="0"/>
              <a:t> contextual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CRECIMIENTO DEL AREA Y IMPACTO EN Mountain view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9654B1-8F6C-4403-8034-1020EABC279F}"/>
              </a:ext>
            </a:extLst>
          </p:cNvPr>
          <p:cNvSpPr/>
          <p:nvPr/>
        </p:nvSpPr>
        <p:spPr>
          <a:xfrm>
            <a:off x="6761018" y="2240109"/>
            <a:ext cx="5329382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419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Construido en 1990, expandido en 1996, 2007, y 2016 </a:t>
            </a:r>
          </a:p>
          <a:p>
            <a:r>
              <a:rPr lang="es-419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16.5 acres</a:t>
            </a:r>
            <a:endParaRPr lang="es-419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419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91,000 pies cuadrados </a:t>
            </a:r>
          </a:p>
          <a:p>
            <a:r>
              <a:rPr lang="es-419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Capacidad 624</a:t>
            </a:r>
          </a:p>
          <a:p>
            <a:r>
              <a:rPr lang="es-419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2021/22 Inscripción: 677 (K-5), 38(Pre-K) = 715*Total</a:t>
            </a:r>
          </a:p>
          <a:p>
            <a:endParaRPr lang="es-419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s-419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inscripción continúa afectada por Covid-19</a:t>
            </a:r>
            <a:endParaRPr lang="en-US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2EFDC7-99D6-4692-B9F2-A82764960554}"/>
              </a:ext>
            </a:extLst>
          </p:cNvPr>
          <p:cNvSpPr/>
          <p:nvPr/>
        </p:nvSpPr>
        <p:spPr>
          <a:xfrm>
            <a:off x="6662714" y="1135705"/>
            <a:ext cx="43513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Mountain View ES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8CA469F7-06CB-4F4F-8788-7CF35719BCC2}"/>
              </a:ext>
            </a:extLst>
          </p:cNvPr>
          <p:cNvSpPr/>
          <p:nvPr/>
        </p:nvSpPr>
        <p:spPr>
          <a:xfrm>
            <a:off x="3219083" y="3420619"/>
            <a:ext cx="174609" cy="16541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783B54-0F2F-4327-A0E3-B7F439A3A471}"/>
              </a:ext>
            </a:extLst>
          </p:cNvPr>
          <p:cNvCxnSpPr>
            <a:cxnSpLocks/>
            <a:stCxn id="2" idx="4"/>
          </p:cNvCxnSpPr>
          <p:nvPr/>
        </p:nvCxnSpPr>
        <p:spPr>
          <a:xfrm flipV="1">
            <a:off x="3393692" y="1707111"/>
            <a:ext cx="3269022" cy="17766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04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68"/>
    </mc:Choice>
    <mc:Fallback xmlns="">
      <p:transition spd="slow" advTm="3316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3</a:t>
            </a:fld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8867" y="233216"/>
            <a:ext cx="7574266" cy="635233"/>
          </a:xfrm>
        </p:spPr>
        <p:txBody>
          <a:bodyPr/>
          <a:lstStyle/>
          <a:p>
            <a:r>
              <a:rPr lang="es-419" sz="1600" dirty="0"/>
              <a:t>Datos</a:t>
            </a:r>
            <a:r>
              <a:rPr lang="en-US" sz="1600" dirty="0"/>
              <a:t> contextual</a:t>
            </a:r>
          </a:p>
          <a:p>
            <a:r>
              <a:rPr lang="es-419" sz="1600" dirty="0">
                <a:solidFill>
                  <a:schemeClr val="bg1">
                    <a:lumMod val="50000"/>
                  </a:schemeClr>
                </a:solidFill>
              </a:rPr>
              <a:t>Crecimiento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419" sz="1600" dirty="0" err="1">
                <a:solidFill>
                  <a:schemeClr val="bg1">
                    <a:lumMod val="50000"/>
                  </a:schemeClr>
                </a:solidFill>
              </a:rPr>
              <a:t>Inscripci</a:t>
            </a:r>
            <a:r>
              <a:rPr lang="es-ES" sz="1600" dirty="0" err="1">
                <a:solidFill>
                  <a:schemeClr val="bg1">
                    <a:lumMod val="50000"/>
                  </a:schemeClr>
                </a:solidFill>
              </a:rPr>
              <a:t>ó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910EF4-194D-423C-9EC7-DB18D9E05A19}"/>
              </a:ext>
            </a:extLst>
          </p:cNvPr>
          <p:cNvSpPr txBox="1"/>
          <p:nvPr/>
        </p:nvSpPr>
        <p:spPr>
          <a:xfrm>
            <a:off x="9443439" y="4368219"/>
            <a:ext cx="2037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Imagen por cortesía de ACPS Otoño 2020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1AE2168-6AF3-4B6E-9852-87E71E4B51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7608545"/>
              </p:ext>
            </p:extLst>
          </p:nvPr>
        </p:nvGraphicFramePr>
        <p:xfrm>
          <a:off x="0" y="1083076"/>
          <a:ext cx="10408649" cy="4700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DF02D7-2F46-4EF5-B576-B7657BE460DA}"/>
              </a:ext>
            </a:extLst>
          </p:cNvPr>
          <p:cNvSpPr txBox="1"/>
          <p:nvPr/>
        </p:nvSpPr>
        <p:spPr>
          <a:xfrm>
            <a:off x="353986" y="5783992"/>
            <a:ext cx="10949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100" dirty="0"/>
              <a:t>*La escuela también tiene mas o menos 45 estudiantes de </a:t>
            </a:r>
            <a:r>
              <a:rPr lang="es-419" sz="1100" dirty="0" err="1"/>
              <a:t>pre-kinder</a:t>
            </a:r>
            <a:r>
              <a:rPr lang="es-419" sz="1100" dirty="0"/>
              <a:t>.  Esto aumenta la  inscripción total de la escuela y influye factores como el tamaño de la cafetería, estacionamiento, etc.  NO impacta la diferencia entre la capacidad y la inscripción porque la capacidad del edificio de 624 no incluye los cuartos que están utilizados por el programa preescolar. </a:t>
            </a:r>
          </a:p>
          <a:p>
            <a:r>
              <a:rPr lang="es-419" sz="1100" dirty="0"/>
              <a:t>**Proyección de 5 anos calculado por ACPS con metodología de supervivencia de cohortes.  El trabajo del asesor y este estudio puede influir esta proyección para asegurar que estamos registrando el impacto del desarrollo futuro.</a:t>
            </a:r>
          </a:p>
        </p:txBody>
      </p:sp>
    </p:spTree>
    <p:extLst>
      <p:ext uri="{BB962C8B-B14F-4D97-AF65-F5344CB8AC3E}">
        <p14:creationId xmlns:p14="http://schemas.microsoft.com/office/powerpoint/2010/main" val="12014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4"/>
    </mc:Choice>
    <mc:Fallback xmlns="">
      <p:transition spd="slow" advTm="2911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4</a:t>
            </a:fld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8867" y="233216"/>
            <a:ext cx="7574266" cy="635233"/>
          </a:xfrm>
        </p:spPr>
        <p:txBody>
          <a:bodyPr/>
          <a:lstStyle/>
          <a:p>
            <a:r>
              <a:rPr lang="es-419" sz="1600" dirty="0"/>
              <a:t>Datos</a:t>
            </a:r>
            <a:r>
              <a:rPr lang="en-US" sz="1600" dirty="0"/>
              <a:t> contextual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419" sz="1600" dirty="0">
                <a:solidFill>
                  <a:schemeClr val="bg1">
                    <a:lumMod val="50000"/>
                  </a:schemeClr>
                </a:solidFill>
              </a:rPr>
              <a:t>Capacidad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s-419" sz="1600" dirty="0">
                <a:solidFill>
                  <a:schemeClr val="bg1">
                    <a:lumMod val="50000"/>
                  </a:schemeClr>
                </a:solidFill>
              </a:rPr>
              <a:t>escuela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419" sz="1600" dirty="0">
                <a:solidFill>
                  <a:schemeClr val="bg1">
                    <a:lumMod val="50000"/>
                  </a:schemeClr>
                </a:solidFill>
              </a:rPr>
              <a:t>primaria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25086823-2751-4CE7-BC7E-C69B62C539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30020056"/>
                  </p:ext>
                </p:extLst>
              </p:nvPr>
            </p:nvGraphicFramePr>
            <p:xfrm>
              <a:off x="1632030" y="775504"/>
              <a:ext cx="8437943" cy="569474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25086823-2751-4CE7-BC7E-C69B62C539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2030" y="775504"/>
                <a:ext cx="8437943" cy="569474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62E0CDD-B097-4D34-A8F8-4910D05D5286}"/>
              </a:ext>
            </a:extLst>
          </p:cNvPr>
          <p:cNvSpPr txBox="1"/>
          <p:nvPr/>
        </p:nvSpPr>
        <p:spPr>
          <a:xfrm>
            <a:off x="1727200" y="5746653"/>
            <a:ext cx="171704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MOUNTAIN VIEW + ADICION PLANIFICADA, 738</a:t>
            </a:r>
          </a:p>
        </p:txBody>
      </p:sp>
    </p:spTree>
    <p:extLst>
      <p:ext uri="{BB962C8B-B14F-4D97-AF65-F5344CB8AC3E}">
        <p14:creationId xmlns:p14="http://schemas.microsoft.com/office/powerpoint/2010/main" val="3505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39"/>
    </mc:Choice>
    <mc:Fallback xmlns="">
      <p:transition spd="slow" advTm="2053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5</a:t>
            </a:fld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8867" y="153314"/>
            <a:ext cx="7574266" cy="635233"/>
          </a:xfrm>
        </p:spPr>
        <p:txBody>
          <a:bodyPr/>
          <a:lstStyle/>
          <a:p>
            <a:r>
              <a:rPr lang="es-419" sz="1600" dirty="0" err="1"/>
              <a:t>DATos</a:t>
            </a:r>
            <a:r>
              <a:rPr lang="en-US" sz="1600" dirty="0"/>
              <a:t> CONTEXTUAL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ADICIONES PLANIFICADAS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34A07-5212-4B58-BF5F-9FFFA8E19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b="5474"/>
          <a:stretch/>
        </p:blipFill>
        <p:spPr>
          <a:xfrm>
            <a:off x="2927008" y="840639"/>
            <a:ext cx="6337983" cy="565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96"/>
    </mc:Choice>
    <mc:Fallback xmlns="">
      <p:transition spd="slow" advTm="3409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6</a:t>
            </a:fld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3917" y="233216"/>
            <a:ext cx="10504643" cy="635233"/>
          </a:xfrm>
        </p:spPr>
        <p:txBody>
          <a:bodyPr/>
          <a:lstStyle/>
          <a:p>
            <a:r>
              <a:rPr lang="es-419" sz="1600" dirty="0" err="1"/>
              <a:t>ProcesO</a:t>
            </a:r>
            <a:endParaRPr lang="es-419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PLANIFICACION DE Mountain VIEW Y ESTUDIO DE RENDIMIENTO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7561A83-D59F-4231-80C4-750B5E725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337" y="1402810"/>
            <a:ext cx="103804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419" altLang="en-US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</a:t>
            </a:r>
            <a:r>
              <a:rPr lang="es-419" b="1" dirty="0">
                <a:latin typeface="Segoe UI" panose="020B0502040204020203" pitchFamily="34" charset="0"/>
                <a:cs typeface="Segoe UI" panose="020B0502040204020203" pitchFamily="34" charset="0"/>
              </a:rPr>
              <a:t> análisis de rendimiento estudiantil </a:t>
            </a:r>
            <a:r>
              <a:rPr lang="es-419" dirty="0">
                <a:latin typeface="Segoe UI" panose="020B0502040204020203" pitchFamily="34" charset="0"/>
                <a:cs typeface="Segoe UI" panose="020B0502040204020203" pitchFamily="34" charset="0"/>
              </a:rPr>
              <a:t>calcula el rendimiento de estudiantes en toda la división por tipo de vivienda (hogar unifamiliar o hogar multifamiliar) dividiendo el número de estudiantes por el número de unidades de vivienda. Por ejemplo, 5 estudiantes / 10 viviendas = un rendimiento estudiantil de 0.5 estudiantes por cada vivienda. </a:t>
            </a:r>
            <a:endParaRPr kumimoji="0" lang="es-419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44">
            <a:extLst>
              <a:ext uri="{FF2B5EF4-FFF2-40B4-BE49-F238E27FC236}">
                <a16:creationId xmlns:a16="http://schemas.microsoft.com/office/drawing/2014/main" id="{EEE422D2-2D54-4530-B2FF-23D900E81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36" y="2514600"/>
            <a:ext cx="59245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440C97-7FA0-4334-BBDC-13831E335C9E}"/>
              </a:ext>
            </a:extLst>
          </p:cNvPr>
          <p:cNvSpPr/>
          <p:nvPr/>
        </p:nvSpPr>
        <p:spPr>
          <a:xfrm>
            <a:off x="298194" y="127642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2C3169-36C8-46B1-895F-6228F86D44A1}"/>
              </a:ext>
            </a:extLst>
          </p:cNvPr>
          <p:cNvSpPr/>
          <p:nvPr/>
        </p:nvSpPr>
        <p:spPr>
          <a:xfrm>
            <a:off x="298194" y="392262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C9419CA-5090-42B6-973B-80EF8D8C4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336" y="4093276"/>
            <a:ext cx="51976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419" altLang="en-US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</a:t>
            </a:r>
            <a:r>
              <a:rPr lang="es-419" b="1" dirty="0">
                <a:latin typeface="Segoe UI" panose="020B0502040204020203" pitchFamily="34" charset="0"/>
                <a:cs typeface="Segoe UI" panose="020B0502040204020203" pitchFamily="34" charset="0"/>
              </a:rPr>
              <a:t> plan maestro de instalaciones </a:t>
            </a:r>
            <a:r>
              <a:rPr lang="es-419" dirty="0">
                <a:latin typeface="Segoe UI" panose="020B0502040204020203" pitchFamily="34" charset="0"/>
                <a:cs typeface="Segoe UI" panose="020B0502040204020203" pitchFamily="34" charset="0"/>
              </a:rPr>
              <a:t>crea un plan para una escuela o grupo de escuelas basado en la capacidad del área, inscripción, condición, y necesidades del programa educativo. </a:t>
            </a:r>
            <a:endParaRPr kumimoji="0" lang="es-419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Google Shape;215;p30">
            <a:extLst>
              <a:ext uri="{FF2B5EF4-FFF2-40B4-BE49-F238E27FC236}">
                <a16:creationId xmlns:a16="http://schemas.microsoft.com/office/drawing/2014/main" id="{0185621C-34FC-4969-90FD-9458906163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6164" y="2514600"/>
            <a:ext cx="5197642" cy="40185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688AA-F984-4E5D-BDA5-564E5DA15720}"/>
              </a:ext>
            </a:extLst>
          </p:cNvPr>
          <p:cNvSpPr txBox="1"/>
          <p:nvPr/>
        </p:nvSpPr>
        <p:spPr>
          <a:xfrm>
            <a:off x="6938480" y="2771745"/>
            <a:ext cx="4847120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419" sz="2000" b="1" dirty="0"/>
              <a:t>¿Cuantos estudiantes vienen en el futuro?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35A114-D4C5-4A64-8DEC-640FD1E76D06}"/>
              </a:ext>
            </a:extLst>
          </p:cNvPr>
          <p:cNvSpPr txBox="1"/>
          <p:nvPr/>
        </p:nvSpPr>
        <p:spPr>
          <a:xfrm>
            <a:off x="6938480" y="3984182"/>
            <a:ext cx="4847120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419" sz="2000" b="1" dirty="0"/>
              <a:t>¿Qué tan grande debería ser Mountain View?  </a:t>
            </a:r>
            <a:endParaRPr lang="en-US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AB20FD-587A-486C-A1BE-6B1A6706FED7}"/>
              </a:ext>
            </a:extLst>
          </p:cNvPr>
          <p:cNvSpPr txBox="1"/>
          <p:nvPr/>
        </p:nvSpPr>
        <p:spPr>
          <a:xfrm>
            <a:off x="6938480" y="5481337"/>
            <a:ext cx="4847120" cy="10156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419" sz="2000" b="1" dirty="0"/>
              <a:t>¿Cuáles son unas opciones viables que puede considerar para abordar la capacidad y inscripción futura?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4043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88"/>
    </mc:Choice>
    <mc:Fallback xmlns="">
      <p:transition spd="slow" advTm="7058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7</a:t>
            </a:fld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3636" y="233216"/>
            <a:ext cx="10557163" cy="635233"/>
          </a:xfrm>
        </p:spPr>
        <p:txBody>
          <a:bodyPr/>
          <a:lstStyle/>
          <a:p>
            <a:r>
              <a:rPr lang="en-US" sz="1600" dirty="0" err="1"/>
              <a:t>ProcesO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PLANIFICACION DE Mountain VIEW Y ESTUDIO DE RENDIMIENTO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D2AA59-B8F0-4E03-87C8-6FF9FEDF685C}"/>
              </a:ext>
            </a:extLst>
          </p:cNvPr>
          <p:cNvSpPr txBox="1"/>
          <p:nvPr/>
        </p:nvSpPr>
        <p:spPr>
          <a:xfrm>
            <a:off x="923636" y="2161309"/>
            <a:ext cx="43965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dirty="0"/>
              <a:t>Rendimientos actuales de viviendas</a:t>
            </a:r>
          </a:p>
          <a:p>
            <a:pPr algn="ctr"/>
            <a:endParaRPr lang="es-419" sz="2400" dirty="0"/>
          </a:p>
          <a:p>
            <a:pPr algn="ctr"/>
            <a:r>
              <a:rPr lang="es-419" sz="2400" dirty="0"/>
              <a:t>X</a:t>
            </a:r>
          </a:p>
          <a:p>
            <a:pPr algn="ctr"/>
            <a:endParaRPr lang="es-419" sz="2400" dirty="0"/>
          </a:p>
          <a:p>
            <a:pPr algn="ctr"/>
            <a:r>
              <a:rPr lang="es-419" sz="2400" dirty="0"/>
              <a:t>Desarrollo planificado en la zona de asistencia de Mountain View</a:t>
            </a:r>
          </a:p>
        </p:txBody>
      </p:sp>
      <p:pic>
        <p:nvPicPr>
          <p:cNvPr id="8" name="Graphic 7" descr="House with solid fill">
            <a:extLst>
              <a:ext uri="{FF2B5EF4-FFF2-40B4-BE49-F238E27FC236}">
                <a16:creationId xmlns:a16="http://schemas.microsoft.com/office/drawing/2014/main" id="{E8A6FF0F-18D8-48D7-8453-B95CD6A4C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5473" y="1503096"/>
            <a:ext cx="3336636" cy="33366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93F043-23EF-4D09-AF3A-D6C0981F4DFF}"/>
              </a:ext>
            </a:extLst>
          </p:cNvPr>
          <p:cNvSpPr txBox="1"/>
          <p:nvPr/>
        </p:nvSpPr>
        <p:spPr>
          <a:xfrm>
            <a:off x="4021664" y="2863042"/>
            <a:ext cx="4396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C3338-19DC-4FD2-82F0-DE259C0C73DA}"/>
              </a:ext>
            </a:extLst>
          </p:cNvPr>
          <p:cNvSpPr txBox="1"/>
          <p:nvPr/>
        </p:nvSpPr>
        <p:spPr>
          <a:xfrm>
            <a:off x="8367568" y="2986152"/>
            <a:ext cx="2132445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176 </a:t>
            </a:r>
            <a:r>
              <a:rPr lang="en-US" sz="2400" b="1" dirty="0" err="1"/>
              <a:t>Estudiantes</a:t>
            </a:r>
            <a:r>
              <a:rPr lang="en-US" sz="2400" b="1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9D05F4-52E2-4FBD-A865-5033E243A0D3}"/>
              </a:ext>
            </a:extLst>
          </p:cNvPr>
          <p:cNvSpPr txBox="1"/>
          <p:nvPr/>
        </p:nvSpPr>
        <p:spPr>
          <a:xfrm>
            <a:off x="618836" y="5514109"/>
            <a:ext cx="55972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*</a:t>
            </a:r>
            <a:r>
              <a:rPr lang="es-ES" sz="1400" dirty="0"/>
              <a:t>Potencial durante los próximos 10+ años o más   Es posible que no todos los estudiantes de viviendas nuevas sean nuevos en la División No será una ganancia neta de 176 estudiantes </a:t>
            </a:r>
            <a:endParaRPr lang="es-419" sz="2000" dirty="0"/>
          </a:p>
        </p:txBody>
      </p:sp>
    </p:spTree>
    <p:extLst>
      <p:ext uri="{BB962C8B-B14F-4D97-AF65-F5344CB8AC3E}">
        <p14:creationId xmlns:p14="http://schemas.microsoft.com/office/powerpoint/2010/main" val="41419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5"/>
    </mc:Choice>
    <mc:Fallback xmlns="">
      <p:transition spd="slow" advTm="5611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F83E9F7-17E4-429D-B28C-03D00593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8B49-02CA-4884-9AB6-9E6F8B5D93F3}" type="slidenum">
              <a:rPr lang="en-US" smtClean="0"/>
              <a:t>8</a:t>
            </a:fld>
            <a:endParaRPr lang="en-US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ED7807D-D7F9-42E0-996F-28521A1AD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5920" y="233216"/>
            <a:ext cx="11013440" cy="635233"/>
          </a:xfrm>
        </p:spPr>
        <p:txBody>
          <a:bodyPr/>
          <a:lstStyle/>
          <a:p>
            <a:r>
              <a:rPr lang="es-419" sz="1600" dirty="0"/>
              <a:t>cronología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PLANIFICACION DE Mountain VIEW Y ESTUDIO DE RENDIMIENTO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A38C66D-F001-45EE-98AF-EFDADEAB87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9982699"/>
              </p:ext>
            </p:extLst>
          </p:nvPr>
        </p:nvGraphicFramePr>
        <p:xfrm>
          <a:off x="729889" y="113453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54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25"/>
    </mc:Choice>
    <mc:Fallback xmlns="">
      <p:transition spd="slow" advTm="47425"/>
    </mc:Fallback>
  </mc:AlternateContent>
</p:sld>
</file>

<file path=ppt/theme/theme1.xml><?xml version="1.0" encoding="utf-8"?>
<a:theme xmlns:a="http://schemas.openxmlformats.org/drawingml/2006/main" name="Master PPT Template_F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A82EA76C6ABC4789FC955F91C70C07" ma:contentTypeVersion="13" ma:contentTypeDescription="Create a new document." ma:contentTypeScope="" ma:versionID="947a34059682ab8722c68b08151317ee">
  <xsd:schema xmlns:xsd="http://www.w3.org/2001/XMLSchema" xmlns:xs="http://www.w3.org/2001/XMLSchema" xmlns:p="http://schemas.microsoft.com/office/2006/metadata/properties" xmlns:ns2="68c39c3d-c8c9-49a8-90a2-daa615030624" xmlns:ns3="0d7037bb-5f82-487a-a489-2ad14f11fb53" targetNamespace="http://schemas.microsoft.com/office/2006/metadata/properties" ma:root="true" ma:fieldsID="7cfa28709795ff86701fd5a26847e764" ns2:_="" ns3:_="">
    <xsd:import namespace="68c39c3d-c8c9-49a8-90a2-daa615030624"/>
    <xsd:import namespace="0d7037bb-5f82-487a-a489-2ad14f11fb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39c3d-c8c9-49a8-90a2-daa6150306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037bb-5f82-487a-a489-2ad14f11fb5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037bb-5f82-487a-a489-2ad14f11fb53">
      <UserInfo>
        <DisplayName>Matt Sachs</DisplayName>
        <AccountId>32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E566B00-09ED-4CF6-95C0-27176C6E97CF}">
  <ds:schemaRefs>
    <ds:schemaRef ds:uri="0d7037bb-5f82-487a-a489-2ad14f11fb53"/>
    <ds:schemaRef ds:uri="68c39c3d-c8c9-49a8-90a2-daa6150306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8710A6B-A1EF-42AC-B4A4-6085776096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3F2114-FF33-4033-A438-BC9872A2B6E4}">
  <ds:schemaRefs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0d7037bb-5f82-487a-a489-2ad14f11fb53"/>
    <ds:schemaRef ds:uri="68c39c3d-c8c9-49a8-90a2-daa615030624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PPT Template_FN</Template>
  <TotalTime>21862</TotalTime>
  <Words>1061</Words>
  <Application>Microsoft Office PowerPoint</Application>
  <PresentationFormat>Widescreen</PresentationFormat>
  <Paragraphs>184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Agenda</vt:lpstr>
      <vt:lpstr>Arial</vt:lpstr>
      <vt:lpstr>Calibri</vt:lpstr>
      <vt:lpstr>Palatino Linotype</vt:lpstr>
      <vt:lpstr>Perpetua</vt:lpstr>
      <vt:lpstr>Segoe UI</vt:lpstr>
      <vt:lpstr>Times New Roman</vt:lpstr>
      <vt:lpstr>Wingdings</vt:lpstr>
      <vt:lpstr>Master PPT Template_FN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Gorman</dc:creator>
  <cp:lastModifiedBy>Lauren MacLean</cp:lastModifiedBy>
  <cp:revision>43</cp:revision>
  <cp:lastPrinted>2021-05-18T16:17:40Z</cp:lastPrinted>
  <dcterms:created xsi:type="dcterms:W3CDTF">2017-03-20T22:49:44Z</dcterms:created>
  <dcterms:modified xsi:type="dcterms:W3CDTF">2021-11-12T12:25:41Z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0x0101005FA82EA76C6ABC4789FC955F91C70C07</vt:lpwstr>
  </property>
</Properties>
</file>