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Abril Fatface" panose="020B0604020202020204" charset="0"/>
      <p:regular r:id="rId32"/>
    </p:embeddedFont>
    <p:embeddedFont>
      <p:font typeface="Cambria" panose="02040503050406030204" pitchFamily="18" charset="0"/>
      <p:regular r:id="rId33"/>
      <p:bold r:id="rId34"/>
      <p:italic r:id="rId35"/>
      <p:boldItalic r:id="rId36"/>
    </p:embeddedFont>
    <p:embeddedFont>
      <p:font typeface="Crafty Girls" panose="020B0604020202020204" charset="0"/>
      <p:regular r:id="rId37"/>
    </p:embeddedFont>
    <p:embeddedFont>
      <p:font typeface="Merriweather" panose="020B0604020202020204" charset="0"/>
      <p:regular r:id="rId38"/>
      <p:bold r:id="rId39"/>
      <p:italic r:id="rId40"/>
      <p:boldItalic r:id="rId41"/>
    </p:embeddedFont>
    <p:embeddedFont>
      <p:font typeface="Merriweather Light" panose="020B0604020202020204" charset="0"/>
      <p:regular r:id="rId42"/>
      <p:bold r:id="rId43"/>
      <p:italic r:id="rId44"/>
      <p:boldItalic r:id="rId45"/>
    </p:embeddedFont>
    <p:embeddedFont>
      <p:font typeface="Patrick Hand" panose="020B0604020202020204" charset="0"/>
      <p:regular r:id="rId46"/>
    </p:embeddedFont>
    <p:embeddedFont>
      <p:font typeface="Vidaloka"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29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document/d/1lF_YHNAoLyts3FU6xIgiz8mssYFPNFRU/edit?usp=sharing&amp;ouid=109322047054228582600&amp;rtpof=true&amp;sd=tru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177a56a9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f177a56a9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7df957e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7df957e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7df957e4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7df957e4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f7df957e4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f7df957e4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f270e0483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f270e0483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Tony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f6b5f5ec1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f6b5f5ec1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Yazmin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f6b5f5ec1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f6b5f5ec1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Yazmin </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This is an opportunity that is awarded to our students due to all of the social emotional needs that were present during COVID that caused them not to earn the credits needed to graduate. </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Reach out to your counselor and even if you are not sure just reach out your counselor</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Who is eligible?</a:t>
            </a:r>
            <a:endParaRPr b="1"/>
          </a:p>
          <a:p>
            <a:pPr marL="0" lvl="0" indent="0" algn="l" rtl="0">
              <a:spcBef>
                <a:spcPts val="0"/>
              </a:spcBef>
              <a:spcAft>
                <a:spcPts val="0"/>
              </a:spcAft>
              <a:buNone/>
            </a:pPr>
            <a:r>
              <a:rPr lang="en"/>
              <a:t>Students who in the 2020–21 school year were in their 3rd or 4th year of high school and are not on track to graduate in 4 years. In other words, current 4th-year seniors and current 5th-year students only. Students in their 6th, 7th, 8th, etc., year are not eligible for the state minimum graduation requirements under AB104.</a:t>
            </a:r>
            <a:endParaRPr/>
          </a:p>
          <a:p>
            <a:pPr marL="0" lvl="0" indent="0" algn="l" rtl="0">
              <a:spcBef>
                <a:spcPts val="0"/>
              </a:spcBef>
              <a:spcAft>
                <a:spcPts val="0"/>
              </a:spcAft>
              <a:buNone/>
            </a:pPr>
            <a:endParaRPr/>
          </a:p>
          <a:p>
            <a:pPr marL="0" lvl="0" indent="0" algn="l" rtl="0">
              <a:spcBef>
                <a:spcPts val="0"/>
              </a:spcBef>
              <a:spcAft>
                <a:spcPts val="0"/>
              </a:spcAft>
              <a:buNone/>
            </a:pPr>
            <a:r>
              <a:rPr lang="en" b="1"/>
              <a:t>What is the process?</a:t>
            </a:r>
            <a:endParaRPr b="1"/>
          </a:p>
          <a:p>
            <a:pPr marL="0" lvl="0" indent="0" algn="l" rtl="0">
              <a:spcBef>
                <a:spcPts val="0"/>
              </a:spcBef>
              <a:spcAft>
                <a:spcPts val="0"/>
              </a:spcAft>
              <a:buNone/>
            </a:pPr>
            <a:r>
              <a:rPr lang="en"/>
              <a:t>In coordination with their respective teams, School Counselors will meet with eligible students (as defined above) to discuss their options and the most appropriate path for earning a high school diploma. The outcome of these conversations may include but are not limited to class changes, adjustment of supplemental opportunities, changes to instructional setting (i.e., comp. site to IS or vice-versa). Please review the considerations listed below regarding Special Education students, “early graduation,” 5th-year students, and diploma distribution.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Yazmin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GIo</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Blanca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Gio</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f6b233fb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f6b233fb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Blanca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cb4b0489a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cb4b0489a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https://bit.ly/2WRd95L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f1c4b30e5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f1c4b30e5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Blanca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7c63f3a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f7c63f3a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Dora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270e0483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f270e0483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Dora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f7d108e1d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f7d108e1d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f270e0483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f270e0483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Crotty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f270e0483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f270e0483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a:t>
            </a:r>
            <a:endParaRPr/>
          </a:p>
          <a:p>
            <a:pPr marL="0" lvl="0" indent="0" algn="l" rtl="0">
              <a:spcBef>
                <a:spcPts val="0"/>
              </a:spcBef>
              <a:spcAft>
                <a:spcPts val="0"/>
              </a:spcAft>
              <a:buNone/>
            </a:pPr>
            <a:r>
              <a:rPr lang="en"/>
              <a:t>https://wheelofnames.com/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4d8c5d12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e4d8c5d12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4d8c5d12f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4d8c5d12f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Dora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https://docs.google.com/document/d/1lF_YHNAoLyts3FU6xIgiz8mssYFPNFRU/edit?usp=sharing&amp;ouid=109322047054228582600&amp;rtpof=true&amp;sd=true</a:t>
            </a:r>
            <a:endParaRPr/>
          </a:p>
          <a:p>
            <a:pPr marL="0" lvl="0" indent="0" algn="l" rtl="0">
              <a:spcBef>
                <a:spcPts val="0"/>
              </a:spcBef>
              <a:spcAft>
                <a:spcPts val="0"/>
              </a:spcAft>
              <a:buNone/>
            </a:pPr>
            <a:endParaRPr/>
          </a:p>
          <a:p>
            <a:pPr marL="0" lvl="0" indent="0" algn="l" rtl="0">
              <a:spcBef>
                <a:spcPts val="0"/>
              </a:spcBef>
              <a:spcAft>
                <a:spcPts val="0"/>
              </a:spcAft>
              <a:buNone/>
            </a:pPr>
            <a:r>
              <a:rPr lang="en"/>
              <a:t>Dora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Dora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270e0483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f270e0483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1747b60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f1747b60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1747b605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1747b605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6"/>
            </a:gs>
            <a:gs pos="50000">
              <a:schemeClr val="accent5"/>
            </a:gs>
            <a:gs pos="100000">
              <a:schemeClr val="dk1"/>
            </a:gs>
          </a:gsLst>
          <a:path path="circle">
            <a:fillToRect l="50000" t="50000" r="50000" b="50000"/>
          </a:path>
          <a:tileRect/>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1517975" y="1257750"/>
            <a:ext cx="6108000" cy="2628000"/>
          </a:xfrm>
          <a:prstGeom prst="rect">
            <a:avLst/>
          </a:prstGeom>
          <a:effectLst>
            <a:outerShdw blurRad="85725" dist="19050" dir="5400000" algn="bl" rotWithShape="0">
              <a:schemeClr val="dk1">
                <a:alpha val="40000"/>
              </a:schemeClr>
            </a:outerShdw>
          </a:effectLst>
        </p:spPr>
        <p:txBody>
          <a:bodyPr spcFirstLastPara="1" wrap="square" lIns="0" tIns="0" rIns="0" bIns="0" anchor="ctr" anchorCtr="0">
            <a:noAutofit/>
          </a:bodyPr>
          <a:lstStyle>
            <a:lvl1pPr lvl="0" algn="ctr" rtl="0">
              <a:spcBef>
                <a:spcPts val="0"/>
              </a:spcBef>
              <a:spcAft>
                <a:spcPts val="0"/>
              </a:spcAft>
              <a:buClr>
                <a:schemeClr val="lt2"/>
              </a:buClr>
              <a:buSzPts val="4800"/>
              <a:buNone/>
              <a:defRPr sz="48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1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18" name="Google Shape;118;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19"/>
        <p:cNvGrpSpPr/>
        <p:nvPr/>
      </p:nvGrpSpPr>
      <p:grpSpPr>
        <a:xfrm>
          <a:off x="0" y="0"/>
          <a:ext cx="0" cy="0"/>
          <a:chOff x="0" y="0"/>
          <a:chExt cx="0" cy="0"/>
        </a:xfrm>
      </p:grpSpPr>
      <p:sp>
        <p:nvSpPr>
          <p:cNvPr id="120" name="Google Shape;120;p12"/>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1" name="Google Shape;121;p1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12"/>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123"/>
        <p:cNvGrpSpPr/>
        <p:nvPr/>
      </p:nvGrpSpPr>
      <p:grpSpPr>
        <a:xfrm>
          <a:off x="0" y="0"/>
          <a:ext cx="0" cy="0"/>
          <a:chOff x="0" y="0"/>
          <a:chExt cx="0" cy="0"/>
        </a:xfrm>
      </p:grpSpPr>
      <p:sp>
        <p:nvSpPr>
          <p:cNvPr id="124" name="Google Shape;124;p13"/>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5" name="Google Shape;125;p1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6" name="Google Shape;126;p13"/>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1"/>
        <p:cNvGrpSpPr/>
        <p:nvPr/>
      </p:nvGrpSpPr>
      <p:grpSpPr>
        <a:xfrm>
          <a:off x="0" y="0"/>
          <a:ext cx="0" cy="0"/>
          <a:chOff x="0" y="0"/>
          <a:chExt cx="0" cy="0"/>
        </a:xfrm>
      </p:grpSpPr>
      <p:sp>
        <p:nvSpPr>
          <p:cNvPr id="132" name="Google Shape;132;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3" name="Google Shape;133;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4" name="Google Shape;13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7" name="Google Shape;13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1" name="Google Shape;14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5" name="Google Shape;145;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6" name="Google Shape;14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 name="Google Shape;14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2" name="Google Shape;152;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3" name="Google Shape;15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6" name="Google Shape;15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2"/>
            </a:gs>
            <a:gs pos="32000">
              <a:schemeClr val="accent3"/>
            </a:gs>
            <a:gs pos="75000">
              <a:schemeClr val="accent5"/>
            </a:gs>
            <a:gs pos="100000">
              <a:schemeClr val="dk1"/>
            </a:gs>
          </a:gsLst>
          <a:path path="circle">
            <a:fillToRect l="50000" t="50000" r="50000" b="50000"/>
          </a:path>
          <a:tileRect/>
        </a:gradFill>
        <a:effectLst/>
      </p:bgPr>
    </p:bg>
    <p:spTree>
      <p:nvGrpSpPr>
        <p:cNvPr id="1" name="Shape 12"/>
        <p:cNvGrpSpPr/>
        <p:nvPr/>
      </p:nvGrpSpPr>
      <p:grpSpPr>
        <a:xfrm>
          <a:off x="0" y="0"/>
          <a:ext cx="0" cy="0"/>
          <a:chOff x="0" y="0"/>
          <a:chExt cx="0" cy="0"/>
        </a:xfrm>
      </p:grpSpPr>
      <p:grpSp>
        <p:nvGrpSpPr>
          <p:cNvPr id="13" name="Google Shape;13;p3"/>
          <p:cNvGrpSpPr/>
          <p:nvPr/>
        </p:nvGrpSpPr>
        <p:grpSpPr>
          <a:xfrm>
            <a:off x="0" y="-4"/>
            <a:ext cx="9144000" cy="5143506"/>
            <a:chOff x="0" y="-4"/>
            <a:chExt cx="9144000" cy="5143506"/>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p:nvPr/>
          </p:nvSpPr>
          <p:spPr>
            <a:xfrm>
              <a:off x="621650" y="621800"/>
              <a:ext cx="7908000" cy="3900300"/>
            </a:xfrm>
            <a:prstGeom prst="roundRect">
              <a:avLst>
                <a:gd name="adj" fmla="val 740"/>
              </a:avLst>
            </a:prstGeom>
            <a:solidFill>
              <a:schemeClr val="lt2"/>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7" name="Google Shape;17;p3"/>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18" name="Google Shape;18;p3"/>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19" name="Google Shape;19;p3"/>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20" name="Google Shape;20;p3"/>
          <p:cNvSpPr txBox="1">
            <a:spLocks noGrp="1"/>
          </p:cNvSpPr>
          <p:nvPr>
            <p:ph type="ctrTitle"/>
          </p:nvPr>
        </p:nvSpPr>
        <p:spPr>
          <a:xfrm>
            <a:off x="1344500" y="1583350"/>
            <a:ext cx="6455100" cy="1159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21" name="Google Shape;21;p3"/>
          <p:cNvSpPr txBox="1">
            <a:spLocks noGrp="1"/>
          </p:cNvSpPr>
          <p:nvPr>
            <p:ph type="subTitle" idx="1"/>
          </p:nvPr>
        </p:nvSpPr>
        <p:spPr>
          <a:xfrm>
            <a:off x="1344500" y="2763852"/>
            <a:ext cx="64551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600"/>
              <a:buNone/>
              <a:defRPr sz="1600">
                <a:solidFill>
                  <a:schemeClr val="dk2"/>
                </a:solidFill>
              </a:defRPr>
            </a:lvl1pPr>
            <a:lvl2pPr lvl="1" algn="ctr" rtl="0">
              <a:spcBef>
                <a:spcPts val="600"/>
              </a:spcBef>
              <a:spcAft>
                <a:spcPts val="0"/>
              </a:spcAft>
              <a:buClr>
                <a:schemeClr val="dk2"/>
              </a:buClr>
              <a:buSzPts val="2600"/>
              <a:buNone/>
              <a:defRPr sz="2600">
                <a:solidFill>
                  <a:schemeClr val="dk2"/>
                </a:solidFill>
              </a:defRPr>
            </a:lvl2pPr>
            <a:lvl3pPr lvl="2" algn="ctr" rtl="0">
              <a:spcBef>
                <a:spcPts val="600"/>
              </a:spcBef>
              <a:spcAft>
                <a:spcPts val="0"/>
              </a:spcAft>
              <a:buClr>
                <a:schemeClr val="dk2"/>
              </a:buClr>
              <a:buSzPts val="2600"/>
              <a:buNone/>
              <a:defRPr sz="2600">
                <a:solidFill>
                  <a:schemeClr val="dk2"/>
                </a:solidFill>
              </a:defRPr>
            </a:lvl3pPr>
            <a:lvl4pPr lvl="3" algn="ctr" rtl="0">
              <a:spcBef>
                <a:spcPts val="600"/>
              </a:spcBef>
              <a:spcAft>
                <a:spcPts val="0"/>
              </a:spcAft>
              <a:buClr>
                <a:schemeClr val="dk2"/>
              </a:buClr>
              <a:buSzPts val="2600"/>
              <a:buNone/>
              <a:defRPr sz="2600">
                <a:solidFill>
                  <a:schemeClr val="dk2"/>
                </a:solidFill>
              </a:defRPr>
            </a:lvl4pPr>
            <a:lvl5pPr lvl="4" algn="ctr" rtl="0">
              <a:spcBef>
                <a:spcPts val="600"/>
              </a:spcBef>
              <a:spcAft>
                <a:spcPts val="0"/>
              </a:spcAft>
              <a:buClr>
                <a:schemeClr val="dk2"/>
              </a:buClr>
              <a:buSzPts val="2600"/>
              <a:buNone/>
              <a:defRPr sz="2600">
                <a:solidFill>
                  <a:schemeClr val="dk2"/>
                </a:solidFill>
              </a:defRPr>
            </a:lvl5pPr>
            <a:lvl6pPr lvl="5" algn="ctr" rtl="0">
              <a:spcBef>
                <a:spcPts val="600"/>
              </a:spcBef>
              <a:spcAft>
                <a:spcPts val="0"/>
              </a:spcAft>
              <a:buClr>
                <a:schemeClr val="dk2"/>
              </a:buClr>
              <a:buSzPts val="2600"/>
              <a:buNone/>
              <a:defRPr sz="2600">
                <a:solidFill>
                  <a:schemeClr val="dk2"/>
                </a:solidFill>
              </a:defRPr>
            </a:lvl6pPr>
            <a:lvl7pPr lvl="6" algn="ctr" rtl="0">
              <a:spcBef>
                <a:spcPts val="600"/>
              </a:spcBef>
              <a:spcAft>
                <a:spcPts val="0"/>
              </a:spcAft>
              <a:buClr>
                <a:schemeClr val="dk2"/>
              </a:buClr>
              <a:buSzPts val="2600"/>
              <a:buNone/>
              <a:defRPr sz="2600">
                <a:solidFill>
                  <a:schemeClr val="dk2"/>
                </a:solidFill>
              </a:defRPr>
            </a:lvl7pPr>
            <a:lvl8pPr lvl="7" algn="ctr" rtl="0">
              <a:spcBef>
                <a:spcPts val="600"/>
              </a:spcBef>
              <a:spcAft>
                <a:spcPts val="0"/>
              </a:spcAft>
              <a:buClr>
                <a:schemeClr val="dk2"/>
              </a:buClr>
              <a:buSzPts val="2600"/>
              <a:buNone/>
              <a:defRPr sz="2600">
                <a:solidFill>
                  <a:schemeClr val="dk2"/>
                </a:solidFill>
              </a:defRPr>
            </a:lvl8pPr>
            <a:lvl9pPr lvl="8" algn="ctr" rtl="0">
              <a:spcBef>
                <a:spcPts val="600"/>
              </a:spcBef>
              <a:spcAft>
                <a:spcPts val="600"/>
              </a:spcAft>
              <a:buClr>
                <a:schemeClr val="dk2"/>
              </a:buClr>
              <a:buSzPts val="2600"/>
              <a:buNone/>
              <a:defRPr sz="260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0" name="Google Shape;160;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1" name="Google Shape;161;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2" name="Google Shape;16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3"/>
        <p:cNvGrpSpPr/>
        <p:nvPr/>
      </p:nvGrpSpPr>
      <p:grpSpPr>
        <a:xfrm>
          <a:off x="0" y="0"/>
          <a:ext cx="0" cy="0"/>
          <a:chOff x="0" y="0"/>
          <a:chExt cx="0" cy="0"/>
        </a:xfrm>
      </p:grpSpPr>
      <p:sp>
        <p:nvSpPr>
          <p:cNvPr id="164" name="Google Shape;164;p2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65" name="Google Shape;16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6"/>
        <p:cNvGrpSpPr/>
        <p:nvPr/>
      </p:nvGrpSpPr>
      <p:grpSpPr>
        <a:xfrm>
          <a:off x="0" y="0"/>
          <a:ext cx="0" cy="0"/>
          <a:chOff x="0" y="0"/>
          <a:chExt cx="0" cy="0"/>
        </a:xfrm>
      </p:grpSpPr>
      <p:sp>
        <p:nvSpPr>
          <p:cNvPr id="167" name="Google Shape;167;p2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8" name="Google Shape;168;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69" name="Google Shape;16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
        <p:cNvGrpSpPr/>
        <p:nvPr/>
      </p:nvGrpSpPr>
      <p:grpSpPr>
        <a:xfrm>
          <a:off x="0" y="0"/>
          <a:ext cx="0" cy="0"/>
          <a:chOff x="0" y="0"/>
          <a:chExt cx="0" cy="0"/>
        </a:xfrm>
      </p:grpSpPr>
      <p:sp>
        <p:nvSpPr>
          <p:cNvPr id="171" name="Google Shape;17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2"/>
            </a:gs>
            <a:gs pos="32000">
              <a:schemeClr val="accent3"/>
            </a:gs>
            <a:gs pos="75000">
              <a:schemeClr val="accent5"/>
            </a:gs>
            <a:gs pos="100000">
              <a:schemeClr val="dk1"/>
            </a:gs>
          </a:gsLst>
          <a:path path="circle">
            <a:fillToRect l="50000" t="50000" r="50000" b="50000"/>
          </a:path>
          <a:tileRect/>
        </a:gra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4"/>
          <p:cNvSpPr txBox="1">
            <a:spLocks noGrp="1"/>
          </p:cNvSpPr>
          <p:nvPr>
            <p:ph type="body" idx="1"/>
          </p:nvPr>
        </p:nvSpPr>
        <p:spPr>
          <a:xfrm>
            <a:off x="2255275" y="1510750"/>
            <a:ext cx="4633200" cy="2121900"/>
          </a:xfrm>
          <a:prstGeom prst="rect">
            <a:avLst/>
          </a:prstGeom>
        </p:spPr>
        <p:txBody>
          <a:bodyPr spcFirstLastPara="1" wrap="square" lIns="0" tIns="0" rIns="0" bIns="0" anchor="ctr" anchorCtr="0">
            <a:noAutofit/>
          </a:bodyPr>
          <a:lstStyle>
            <a:lvl1pPr marL="457200" lvl="0" indent="-381000" algn="ctr" rtl="0">
              <a:spcBef>
                <a:spcPts val="0"/>
              </a:spcBef>
              <a:spcAft>
                <a:spcPts val="0"/>
              </a:spcAft>
              <a:buSzPts val="2400"/>
              <a:buFont typeface="Merriweather"/>
              <a:buChar char="●"/>
              <a:defRPr sz="2400" b="1" i="1">
                <a:latin typeface="Merriweather"/>
                <a:ea typeface="Merriweather"/>
                <a:cs typeface="Merriweather"/>
                <a:sym typeface="Merriweather"/>
              </a:defRPr>
            </a:lvl1pPr>
            <a:lvl2pPr marL="914400" lvl="1"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2pPr>
            <a:lvl3pPr marL="1371600" lvl="2"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3pPr>
            <a:lvl4pPr marL="1828800" lvl="3"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4pPr>
            <a:lvl5pPr marL="2286000" lvl="4"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5pPr>
            <a:lvl6pPr marL="2743200" lvl="5"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6pPr>
            <a:lvl7pPr marL="3200400" lvl="6"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7pPr>
            <a:lvl8pPr marL="3657600" lvl="7" indent="-381000" algn="ctr" rtl="0">
              <a:spcBef>
                <a:spcPts val="600"/>
              </a:spcBef>
              <a:spcAft>
                <a:spcPts val="0"/>
              </a:spcAft>
              <a:buSzPts val="2400"/>
              <a:buFont typeface="Merriweather"/>
              <a:buChar char="○"/>
              <a:defRPr sz="2400" b="1" i="1">
                <a:latin typeface="Merriweather"/>
                <a:ea typeface="Merriweather"/>
                <a:cs typeface="Merriweather"/>
                <a:sym typeface="Merriweather"/>
              </a:defRPr>
            </a:lvl8pPr>
            <a:lvl9pPr marL="4114800" lvl="8" indent="-381000" algn="ctr" rtl="0">
              <a:spcBef>
                <a:spcPts val="600"/>
              </a:spcBef>
              <a:spcAft>
                <a:spcPts val="600"/>
              </a:spcAft>
              <a:buSzPts val="2400"/>
              <a:buFont typeface="Merriweather"/>
              <a:buChar char="■"/>
              <a:defRPr sz="2400" b="1" i="1">
                <a:latin typeface="Merriweather"/>
                <a:ea typeface="Merriweather"/>
                <a:cs typeface="Merriweather"/>
                <a:sym typeface="Merriweather"/>
              </a:defRPr>
            </a:lvl9pPr>
          </a:lstStyle>
          <a:p>
            <a:endParaRPr/>
          </a:p>
        </p:txBody>
      </p:sp>
      <p:sp>
        <p:nvSpPr>
          <p:cNvPr id="25" name="Google Shape;25;p4"/>
          <p:cNvSpPr txBox="1"/>
          <p:nvPr/>
        </p:nvSpPr>
        <p:spPr>
          <a:xfrm>
            <a:off x="3593400" y="768723"/>
            <a:ext cx="1957200" cy="489000"/>
          </a:xfrm>
          <a:prstGeom prst="rect">
            <a:avLst/>
          </a:prstGeom>
          <a:noFill/>
          <a:ln>
            <a:noFill/>
          </a:ln>
          <a:effectLst>
            <a:outerShdw blurRad="57150" dist="19050" dir="5400000" algn="bl" rotWithShape="0">
              <a:schemeClr val="dk1">
                <a:alpha val="50000"/>
              </a:schemeClr>
            </a:outerShdw>
          </a:effectLst>
        </p:spPr>
        <p:txBody>
          <a:bodyPr spcFirstLastPara="1" wrap="square" lIns="0" tIns="0" rIns="0" bIns="0" anchor="t" anchorCtr="0">
            <a:noAutofit/>
          </a:bodyPr>
          <a:lstStyle/>
          <a:p>
            <a:pPr marL="0" lvl="0" indent="0" algn="ctr" rtl="0">
              <a:spcBef>
                <a:spcPts val="0"/>
              </a:spcBef>
              <a:spcAft>
                <a:spcPts val="0"/>
              </a:spcAft>
              <a:buNone/>
            </a:pPr>
            <a:r>
              <a:rPr lang="en" sz="9000">
                <a:solidFill>
                  <a:schemeClr val="lt1"/>
                </a:solidFill>
                <a:latin typeface="Vidaloka"/>
                <a:ea typeface="Vidaloka"/>
                <a:cs typeface="Vidaloka"/>
                <a:sym typeface="Vidaloka"/>
              </a:rPr>
              <a:t>“</a:t>
            </a:r>
            <a:endParaRPr sz="9000">
              <a:solidFill>
                <a:schemeClr val="lt1"/>
              </a:solidFill>
              <a:latin typeface="Vidaloka"/>
              <a:ea typeface="Vidaloka"/>
              <a:cs typeface="Vidaloka"/>
              <a:sym typeface="Vidaloka"/>
            </a:endParaRPr>
          </a:p>
        </p:txBody>
      </p:sp>
      <p:sp>
        <p:nvSpPr>
          <p:cNvPr id="26" name="Google Shape;26;p4"/>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grpSp>
        <p:nvGrpSpPr>
          <p:cNvPr id="28" name="Google Shape;28;p5"/>
          <p:cNvGrpSpPr/>
          <p:nvPr/>
        </p:nvGrpSpPr>
        <p:grpSpPr>
          <a:xfrm>
            <a:off x="0" y="-4"/>
            <a:ext cx="9144000" cy="5143506"/>
            <a:chOff x="0" y="-4"/>
            <a:chExt cx="9144000" cy="5143506"/>
          </a:xfrm>
        </p:grpSpPr>
        <p:pic>
          <p:nvPicPr>
            <p:cNvPr id="29" name="Google Shape;29;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5"/>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5"/>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32" name="Google Shape;32;p5"/>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33" name="Google Shape;33;p5"/>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34" name="Google Shape;34;p5"/>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35" name="Google Shape;35;p5"/>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6" name="Google Shape;36;p5"/>
          <p:cNvSpPr txBox="1">
            <a:spLocks noGrp="1"/>
          </p:cNvSpPr>
          <p:nvPr>
            <p:ph type="body" idx="1"/>
          </p:nvPr>
        </p:nvSpPr>
        <p:spPr>
          <a:xfrm>
            <a:off x="983075" y="1452925"/>
            <a:ext cx="7177800" cy="26745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7" name="Google Shape;37;p5"/>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8" name="Google Shape;38;p5"/>
          <p:cNvGrpSpPr/>
          <p:nvPr/>
        </p:nvGrpSpPr>
        <p:grpSpPr>
          <a:xfrm>
            <a:off x="4172925" y="1213654"/>
            <a:ext cx="798150" cy="142397"/>
            <a:chOff x="4172925" y="1213654"/>
            <a:chExt cx="798150" cy="142397"/>
          </a:xfrm>
        </p:grpSpPr>
        <p:sp>
          <p:nvSpPr>
            <p:cNvPr id="39" name="Google Shape;39;p5"/>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40" name="Google Shape;40;p5"/>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41" name="Google Shape;41;p5"/>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_AND_BODY_1">
    <p:spTree>
      <p:nvGrpSpPr>
        <p:cNvPr id="1" name="Shape 42"/>
        <p:cNvGrpSpPr/>
        <p:nvPr/>
      </p:nvGrpSpPr>
      <p:grpSpPr>
        <a:xfrm>
          <a:off x="0" y="0"/>
          <a:ext cx="0" cy="0"/>
          <a:chOff x="0" y="0"/>
          <a:chExt cx="0" cy="0"/>
        </a:xfrm>
      </p:grpSpPr>
      <p:grpSp>
        <p:nvGrpSpPr>
          <p:cNvPr id="43" name="Google Shape;43;p6"/>
          <p:cNvGrpSpPr/>
          <p:nvPr/>
        </p:nvGrpSpPr>
        <p:grpSpPr>
          <a:xfrm>
            <a:off x="0" y="0"/>
            <a:ext cx="9144000" cy="5143502"/>
            <a:chOff x="0" y="0"/>
            <a:chExt cx="9144000" cy="5143502"/>
          </a:xfrm>
        </p:grpSpPr>
        <p:pic>
          <p:nvPicPr>
            <p:cNvPr id="44" name="Google Shape;44;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6"/>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6"/>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47" name="Google Shape;47;p6"/>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48" name="Google Shape;48;p6"/>
            <p:cNvPicPr preferRelativeResize="0"/>
            <p:nvPr/>
          </p:nvPicPr>
          <p:blipFill rotWithShape="1">
            <a:blip r:embed="rId5">
              <a:alphaModFix/>
            </a:blip>
            <a:srcRect b="27081"/>
            <a:stretch/>
          </p:blipFill>
          <p:spPr>
            <a:xfrm>
              <a:off x="215950" y="4149127"/>
              <a:ext cx="1902000" cy="994375"/>
            </a:xfrm>
            <a:prstGeom prst="rect">
              <a:avLst/>
            </a:prstGeom>
            <a:noFill/>
            <a:ln>
              <a:noFill/>
            </a:ln>
          </p:spPr>
        </p:pic>
      </p:grpSp>
      <p:sp>
        <p:nvSpPr>
          <p:cNvPr id="49" name="Google Shape;49;p6"/>
          <p:cNvSpPr txBox="1">
            <a:spLocks noGrp="1"/>
          </p:cNvSpPr>
          <p:nvPr>
            <p:ph type="title"/>
          </p:nvPr>
        </p:nvSpPr>
        <p:spPr>
          <a:xfrm>
            <a:off x="983075" y="958867"/>
            <a:ext cx="3354000" cy="618000"/>
          </a:xfrm>
          <a:prstGeom prst="rect">
            <a:avLst/>
          </a:prstGeom>
        </p:spPr>
        <p:txBody>
          <a:bodyPr spcFirstLastPara="1" wrap="square" lIns="0" tIns="0" rIns="0" bIns="0" anchor="b" anchorCtr="0">
            <a:noAutofit/>
          </a:bodyPr>
          <a:lstStyle>
            <a:lvl1pPr lvl="0" algn="l" rtl="0">
              <a:spcBef>
                <a:spcPts val="0"/>
              </a:spcBef>
              <a:spcAft>
                <a:spcPts val="0"/>
              </a:spcAft>
              <a:buSzPts val="2200"/>
              <a:buNone/>
              <a:defRPr/>
            </a:lvl1pPr>
            <a:lvl2pPr lvl="1" algn="l" rtl="0">
              <a:spcBef>
                <a:spcPts val="0"/>
              </a:spcBef>
              <a:spcAft>
                <a:spcPts val="0"/>
              </a:spcAft>
              <a:buSzPts val="2200"/>
              <a:buNone/>
              <a:defRPr/>
            </a:lvl2pPr>
            <a:lvl3pPr lvl="2" algn="l" rtl="0">
              <a:spcBef>
                <a:spcPts val="0"/>
              </a:spcBef>
              <a:spcAft>
                <a:spcPts val="0"/>
              </a:spcAft>
              <a:buSzPts val="2200"/>
              <a:buNone/>
              <a:defRPr/>
            </a:lvl3pPr>
            <a:lvl4pPr lvl="3" algn="l" rtl="0">
              <a:spcBef>
                <a:spcPts val="0"/>
              </a:spcBef>
              <a:spcAft>
                <a:spcPts val="0"/>
              </a:spcAft>
              <a:buSzPts val="2200"/>
              <a:buNone/>
              <a:defRPr/>
            </a:lvl4pPr>
            <a:lvl5pPr lvl="4" algn="l" rtl="0">
              <a:spcBef>
                <a:spcPts val="0"/>
              </a:spcBef>
              <a:spcAft>
                <a:spcPts val="0"/>
              </a:spcAft>
              <a:buSzPts val="2200"/>
              <a:buNone/>
              <a:defRPr/>
            </a:lvl5pPr>
            <a:lvl6pPr lvl="5" algn="l" rtl="0">
              <a:spcBef>
                <a:spcPts val="0"/>
              </a:spcBef>
              <a:spcAft>
                <a:spcPts val="0"/>
              </a:spcAft>
              <a:buSzPts val="2200"/>
              <a:buNone/>
              <a:defRPr/>
            </a:lvl6pPr>
            <a:lvl7pPr lvl="6" algn="l" rtl="0">
              <a:spcBef>
                <a:spcPts val="0"/>
              </a:spcBef>
              <a:spcAft>
                <a:spcPts val="0"/>
              </a:spcAft>
              <a:buSzPts val="2200"/>
              <a:buNone/>
              <a:defRPr/>
            </a:lvl7pPr>
            <a:lvl8pPr lvl="7" algn="l" rtl="0">
              <a:spcBef>
                <a:spcPts val="0"/>
              </a:spcBef>
              <a:spcAft>
                <a:spcPts val="0"/>
              </a:spcAft>
              <a:buSzPts val="2200"/>
              <a:buNone/>
              <a:defRPr/>
            </a:lvl8pPr>
            <a:lvl9pPr lvl="8" algn="l" rtl="0">
              <a:spcBef>
                <a:spcPts val="0"/>
              </a:spcBef>
              <a:spcAft>
                <a:spcPts val="0"/>
              </a:spcAft>
              <a:buSzPts val="2200"/>
              <a:buNone/>
              <a:defRPr/>
            </a:lvl9pPr>
          </a:lstStyle>
          <a:p>
            <a:endParaRPr/>
          </a:p>
        </p:txBody>
      </p:sp>
      <p:sp>
        <p:nvSpPr>
          <p:cNvPr id="50" name="Google Shape;50;p6"/>
          <p:cNvSpPr txBox="1">
            <a:spLocks noGrp="1"/>
          </p:cNvSpPr>
          <p:nvPr>
            <p:ph type="body" idx="1"/>
          </p:nvPr>
        </p:nvSpPr>
        <p:spPr>
          <a:xfrm>
            <a:off x="983075" y="1913026"/>
            <a:ext cx="3354000" cy="224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1" name="Google Shape;51;p6"/>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2" name="Google Shape;52;p6"/>
          <p:cNvGrpSpPr/>
          <p:nvPr/>
        </p:nvGrpSpPr>
        <p:grpSpPr>
          <a:xfrm>
            <a:off x="983064" y="1673746"/>
            <a:ext cx="701061" cy="142397"/>
            <a:chOff x="4478514" y="1213654"/>
            <a:chExt cx="701061" cy="142397"/>
          </a:xfrm>
        </p:grpSpPr>
        <p:sp>
          <p:nvSpPr>
            <p:cNvPr id="53" name="Google Shape;53;p6"/>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54" name="Google Shape;54;p6"/>
            <p:cNvCxnSpPr/>
            <p:nvPr/>
          </p:nvCxnSpPr>
          <p:spPr>
            <a:xfrm>
              <a:off x="4677975" y="1296550"/>
              <a:ext cx="501600" cy="0"/>
            </a:xfrm>
            <a:prstGeom prst="straightConnector1">
              <a:avLst/>
            </a:prstGeom>
            <a:noFill/>
            <a:ln w="9525" cap="flat" cmpd="sng">
              <a:solidFill>
                <a:srgbClr val="E6DCD2"/>
              </a:solidFill>
              <a:prstDash val="solid"/>
              <a:round/>
              <a:headEnd type="none" w="sm" len="sm"/>
              <a:tailEnd type="oval" w="sm" len="sm"/>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5"/>
        <p:cNvGrpSpPr/>
        <p:nvPr/>
      </p:nvGrpSpPr>
      <p:grpSpPr>
        <a:xfrm>
          <a:off x="0" y="0"/>
          <a:ext cx="0" cy="0"/>
          <a:chOff x="0" y="0"/>
          <a:chExt cx="0" cy="0"/>
        </a:xfrm>
      </p:grpSpPr>
      <p:grpSp>
        <p:nvGrpSpPr>
          <p:cNvPr id="56" name="Google Shape;56;p7"/>
          <p:cNvGrpSpPr/>
          <p:nvPr/>
        </p:nvGrpSpPr>
        <p:grpSpPr>
          <a:xfrm>
            <a:off x="0" y="-4"/>
            <a:ext cx="9144000" cy="5143506"/>
            <a:chOff x="0" y="-4"/>
            <a:chExt cx="9144000" cy="5143506"/>
          </a:xfrm>
        </p:grpSpPr>
        <p:pic>
          <p:nvPicPr>
            <p:cNvPr id="57" name="Google Shape;57;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 name="Google Shape;58;p7"/>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7"/>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60" name="Google Shape;60;p7"/>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61" name="Google Shape;61;p7"/>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62" name="Google Shape;62;p7"/>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63" name="Google Shape;63;p7"/>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64" name="Google Shape;64;p7"/>
          <p:cNvSpPr txBox="1">
            <a:spLocks noGrp="1"/>
          </p:cNvSpPr>
          <p:nvPr>
            <p:ph type="body" idx="1"/>
          </p:nvPr>
        </p:nvSpPr>
        <p:spPr>
          <a:xfrm>
            <a:off x="983100"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5" name="Google Shape;65;p7"/>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6" name="Google Shape;66;p7"/>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7" name="Google Shape;67;p7"/>
          <p:cNvGrpSpPr/>
          <p:nvPr/>
        </p:nvGrpSpPr>
        <p:grpSpPr>
          <a:xfrm>
            <a:off x="4172925" y="1213654"/>
            <a:ext cx="798150" cy="142397"/>
            <a:chOff x="4172925" y="1213654"/>
            <a:chExt cx="798150" cy="142397"/>
          </a:xfrm>
        </p:grpSpPr>
        <p:sp>
          <p:nvSpPr>
            <p:cNvPr id="68" name="Google Shape;68;p7"/>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69" name="Google Shape;69;p7"/>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70" name="Google Shape;70;p7"/>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1"/>
        <p:cNvGrpSpPr/>
        <p:nvPr/>
      </p:nvGrpSpPr>
      <p:grpSpPr>
        <a:xfrm>
          <a:off x="0" y="0"/>
          <a:ext cx="0" cy="0"/>
          <a:chOff x="0" y="0"/>
          <a:chExt cx="0" cy="0"/>
        </a:xfrm>
      </p:grpSpPr>
      <p:grpSp>
        <p:nvGrpSpPr>
          <p:cNvPr id="72" name="Google Shape;72;p8"/>
          <p:cNvGrpSpPr/>
          <p:nvPr/>
        </p:nvGrpSpPr>
        <p:grpSpPr>
          <a:xfrm>
            <a:off x="0" y="-4"/>
            <a:ext cx="9144000" cy="5143506"/>
            <a:chOff x="0" y="-4"/>
            <a:chExt cx="9144000" cy="5143506"/>
          </a:xfrm>
        </p:grpSpPr>
        <p:pic>
          <p:nvPicPr>
            <p:cNvPr id="73" name="Google Shape;73;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4" name="Google Shape;74;p8"/>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8"/>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76" name="Google Shape;76;p8"/>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77" name="Google Shape;77;p8"/>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78" name="Google Shape;78;p8"/>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sp>
        <p:nvSpPr>
          <p:cNvPr id="79" name="Google Shape;79;p8"/>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80" name="Google Shape;80;p8"/>
          <p:cNvSpPr txBox="1">
            <a:spLocks noGrp="1"/>
          </p:cNvSpPr>
          <p:nvPr>
            <p:ph type="body" idx="1"/>
          </p:nvPr>
        </p:nvSpPr>
        <p:spPr>
          <a:xfrm>
            <a:off x="983225"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1" name="Google Shape;81;p8"/>
          <p:cNvSpPr txBox="1">
            <a:spLocks noGrp="1"/>
          </p:cNvSpPr>
          <p:nvPr>
            <p:ph type="body" idx="2"/>
          </p:nvPr>
        </p:nvSpPr>
        <p:spPr>
          <a:xfrm>
            <a:off x="3454050"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2" name="Google Shape;82;p8"/>
          <p:cNvSpPr txBox="1">
            <a:spLocks noGrp="1"/>
          </p:cNvSpPr>
          <p:nvPr>
            <p:ph type="body" idx="3"/>
          </p:nvPr>
        </p:nvSpPr>
        <p:spPr>
          <a:xfrm>
            <a:off x="5924876" y="1452925"/>
            <a:ext cx="2235900" cy="2696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83" name="Google Shape;83;p8"/>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4" name="Google Shape;84;p8"/>
          <p:cNvGrpSpPr/>
          <p:nvPr/>
        </p:nvGrpSpPr>
        <p:grpSpPr>
          <a:xfrm>
            <a:off x="4172925" y="1213654"/>
            <a:ext cx="798150" cy="142397"/>
            <a:chOff x="4172925" y="1213654"/>
            <a:chExt cx="798150" cy="142397"/>
          </a:xfrm>
        </p:grpSpPr>
        <p:sp>
          <p:nvSpPr>
            <p:cNvPr id="85" name="Google Shape;85;p8"/>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86" name="Google Shape;86;p8"/>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87" name="Google Shape;87;p8"/>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grpSp>
        <p:nvGrpSpPr>
          <p:cNvPr id="89" name="Google Shape;89;p9"/>
          <p:cNvGrpSpPr/>
          <p:nvPr/>
        </p:nvGrpSpPr>
        <p:grpSpPr>
          <a:xfrm>
            <a:off x="0" y="-4"/>
            <a:ext cx="9144000" cy="5143506"/>
            <a:chOff x="0" y="-4"/>
            <a:chExt cx="9144000" cy="5143506"/>
          </a:xfrm>
        </p:grpSpPr>
        <p:pic>
          <p:nvPicPr>
            <p:cNvPr id="90" name="Google Shape;9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91" name="Google Shape;91;p9"/>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9"/>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93" name="Google Shape;93;p9"/>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94" name="Google Shape;94;p9"/>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95" name="Google Shape;95;p9"/>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96" name="Google Shape;96;p9"/>
          <p:cNvGrpSpPr/>
          <p:nvPr/>
        </p:nvGrpSpPr>
        <p:grpSpPr>
          <a:xfrm>
            <a:off x="4172925" y="1213654"/>
            <a:ext cx="798150" cy="142397"/>
            <a:chOff x="4172925" y="1213654"/>
            <a:chExt cx="798150" cy="142397"/>
          </a:xfrm>
        </p:grpSpPr>
        <p:sp>
          <p:nvSpPr>
            <p:cNvPr id="97" name="Google Shape;97;p9"/>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98" name="Google Shape;98;p9"/>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99" name="Google Shape;99;p9"/>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00" name="Google Shape;100;p9"/>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101" name="Google Shape;101;p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grpSp>
        <p:nvGrpSpPr>
          <p:cNvPr id="103" name="Google Shape;103;p10"/>
          <p:cNvGrpSpPr/>
          <p:nvPr/>
        </p:nvGrpSpPr>
        <p:grpSpPr>
          <a:xfrm>
            <a:off x="0" y="-4"/>
            <a:ext cx="9144000" cy="5143506"/>
            <a:chOff x="0" y="-4"/>
            <a:chExt cx="9144000" cy="5143506"/>
          </a:xfrm>
        </p:grpSpPr>
        <p:pic>
          <p:nvPicPr>
            <p:cNvPr id="104" name="Google Shape;104;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5" name="Google Shape;105;p10"/>
            <p:cNvSpPr/>
            <p:nvPr/>
          </p:nvSpPr>
          <p:spPr>
            <a:xfrm>
              <a:off x="621650" y="621800"/>
              <a:ext cx="7908000" cy="3900300"/>
            </a:xfrm>
            <a:prstGeom prst="roundRect">
              <a:avLst>
                <a:gd name="adj" fmla="val 740"/>
              </a:avLst>
            </a:prstGeom>
            <a:solidFill>
              <a:schemeClr val="lt1"/>
            </a:solidFill>
            <a:ln>
              <a:noFill/>
            </a:ln>
            <a:effectLst>
              <a:outerShdw blurRad="214313" dist="38100" dir="5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0"/>
            <p:cNvPicPr preferRelativeResize="0"/>
            <p:nvPr/>
          </p:nvPicPr>
          <p:blipFill>
            <a:blip r:embed="rId3">
              <a:alphaModFix/>
            </a:blip>
            <a:stretch>
              <a:fillRect/>
            </a:stretch>
          </p:blipFill>
          <p:spPr>
            <a:xfrm>
              <a:off x="282500" y="1944450"/>
              <a:ext cx="595725" cy="753624"/>
            </a:xfrm>
            <a:prstGeom prst="rect">
              <a:avLst/>
            </a:prstGeom>
            <a:noFill/>
            <a:ln>
              <a:noFill/>
            </a:ln>
          </p:spPr>
        </p:pic>
        <p:pic>
          <p:nvPicPr>
            <p:cNvPr id="107" name="Google Shape;107;p10"/>
            <p:cNvPicPr preferRelativeResize="0"/>
            <p:nvPr/>
          </p:nvPicPr>
          <p:blipFill rotWithShape="1">
            <a:blip r:embed="rId4">
              <a:alphaModFix/>
            </a:blip>
            <a:srcRect r="22480"/>
            <a:stretch/>
          </p:blipFill>
          <p:spPr>
            <a:xfrm>
              <a:off x="8047947" y="1912825"/>
              <a:ext cx="1096050" cy="1945050"/>
            </a:xfrm>
            <a:prstGeom prst="rect">
              <a:avLst/>
            </a:prstGeom>
            <a:noFill/>
            <a:ln>
              <a:noFill/>
            </a:ln>
          </p:spPr>
        </p:pic>
        <p:pic>
          <p:nvPicPr>
            <p:cNvPr id="108" name="Google Shape;108;p10"/>
            <p:cNvPicPr preferRelativeResize="0"/>
            <p:nvPr/>
          </p:nvPicPr>
          <p:blipFill rotWithShape="1">
            <a:blip r:embed="rId5">
              <a:alphaModFix/>
            </a:blip>
            <a:srcRect t="40915"/>
            <a:stretch/>
          </p:blipFill>
          <p:spPr>
            <a:xfrm>
              <a:off x="787000" y="-4"/>
              <a:ext cx="1923550" cy="1475800"/>
            </a:xfrm>
            <a:prstGeom prst="rect">
              <a:avLst/>
            </a:prstGeom>
            <a:noFill/>
            <a:ln>
              <a:noFill/>
            </a:ln>
          </p:spPr>
        </p:pic>
        <p:pic>
          <p:nvPicPr>
            <p:cNvPr id="109" name="Google Shape;109;p10"/>
            <p:cNvPicPr preferRelativeResize="0"/>
            <p:nvPr/>
          </p:nvPicPr>
          <p:blipFill rotWithShape="1">
            <a:blip r:embed="rId6">
              <a:alphaModFix/>
            </a:blip>
            <a:srcRect b="27081"/>
            <a:stretch/>
          </p:blipFill>
          <p:spPr>
            <a:xfrm>
              <a:off x="215950" y="4149127"/>
              <a:ext cx="1902000" cy="994375"/>
            </a:xfrm>
            <a:prstGeom prst="rect">
              <a:avLst/>
            </a:prstGeom>
            <a:noFill/>
            <a:ln>
              <a:noFill/>
            </a:ln>
          </p:spPr>
        </p:pic>
      </p:grpSp>
      <p:grpSp>
        <p:nvGrpSpPr>
          <p:cNvPr id="110" name="Google Shape;110;p10"/>
          <p:cNvGrpSpPr/>
          <p:nvPr/>
        </p:nvGrpSpPr>
        <p:grpSpPr>
          <a:xfrm>
            <a:off x="4172925" y="3934854"/>
            <a:ext cx="798150" cy="142397"/>
            <a:chOff x="4172925" y="1213654"/>
            <a:chExt cx="798150" cy="142397"/>
          </a:xfrm>
        </p:grpSpPr>
        <p:sp>
          <p:nvSpPr>
            <p:cNvPr id="111" name="Google Shape;111;p10"/>
            <p:cNvSpPr/>
            <p:nvPr/>
          </p:nvSpPr>
          <p:spPr>
            <a:xfrm>
              <a:off x="4478514" y="1213654"/>
              <a:ext cx="186973" cy="142397"/>
            </a:xfrm>
            <a:custGeom>
              <a:avLst/>
              <a:gdLst/>
              <a:ahLst/>
              <a:cxnLst/>
              <a:rect l="l" t="t" r="r" b="b"/>
              <a:pathLst>
                <a:path w="130979" h="99753" extrusionOk="0">
                  <a:moveTo>
                    <a:pt x="65345" y="92524"/>
                  </a:moveTo>
                  <a:lnTo>
                    <a:pt x="35275" y="99753"/>
                  </a:lnTo>
                  <a:lnTo>
                    <a:pt x="23131" y="94837"/>
                  </a:lnTo>
                  <a:lnTo>
                    <a:pt x="30648" y="87320"/>
                  </a:lnTo>
                  <a:lnTo>
                    <a:pt x="15035" y="84139"/>
                  </a:lnTo>
                  <a:lnTo>
                    <a:pt x="0" y="68526"/>
                  </a:lnTo>
                  <a:lnTo>
                    <a:pt x="21396" y="59562"/>
                  </a:lnTo>
                  <a:lnTo>
                    <a:pt x="13589" y="51177"/>
                  </a:lnTo>
                  <a:lnTo>
                    <a:pt x="10409" y="22842"/>
                  </a:lnTo>
                  <a:lnTo>
                    <a:pt x="37588" y="26312"/>
                  </a:lnTo>
                  <a:lnTo>
                    <a:pt x="49442" y="39612"/>
                  </a:lnTo>
                  <a:lnTo>
                    <a:pt x="48575" y="21396"/>
                  </a:lnTo>
                  <a:lnTo>
                    <a:pt x="64767" y="0"/>
                  </a:lnTo>
                  <a:lnTo>
                    <a:pt x="81826" y="23131"/>
                  </a:lnTo>
                  <a:lnTo>
                    <a:pt x="81248" y="39034"/>
                  </a:lnTo>
                  <a:lnTo>
                    <a:pt x="91657" y="26312"/>
                  </a:lnTo>
                  <a:lnTo>
                    <a:pt x="119703" y="22553"/>
                  </a:lnTo>
                  <a:lnTo>
                    <a:pt x="116523" y="51177"/>
                  </a:lnTo>
                  <a:lnTo>
                    <a:pt x="107559" y="60430"/>
                  </a:lnTo>
                  <a:lnTo>
                    <a:pt x="130979" y="69104"/>
                  </a:lnTo>
                  <a:lnTo>
                    <a:pt x="113631" y="84717"/>
                  </a:lnTo>
                  <a:lnTo>
                    <a:pt x="98596" y="86741"/>
                  </a:lnTo>
                  <a:lnTo>
                    <a:pt x="105824" y="95126"/>
                  </a:lnTo>
                  <a:lnTo>
                    <a:pt x="94837" y="99174"/>
                  </a:lnTo>
                  <a:close/>
                </a:path>
              </a:pathLst>
            </a:custGeom>
            <a:solidFill>
              <a:srgbClr val="E6DCD2"/>
            </a:solidFill>
            <a:ln>
              <a:noFill/>
            </a:ln>
          </p:spPr>
        </p:sp>
        <p:cxnSp>
          <p:nvCxnSpPr>
            <p:cNvPr id="112" name="Google Shape;112;p10"/>
            <p:cNvCxnSpPr/>
            <p:nvPr/>
          </p:nvCxnSpPr>
          <p:spPr>
            <a:xfrm>
              <a:off x="4677975" y="1296550"/>
              <a:ext cx="293100" cy="0"/>
            </a:xfrm>
            <a:prstGeom prst="straightConnector1">
              <a:avLst/>
            </a:prstGeom>
            <a:noFill/>
            <a:ln w="9525" cap="flat" cmpd="sng">
              <a:solidFill>
                <a:srgbClr val="E6DCD2"/>
              </a:solidFill>
              <a:prstDash val="solid"/>
              <a:round/>
              <a:headEnd type="none" w="sm" len="sm"/>
              <a:tailEnd type="oval" w="sm" len="sm"/>
            </a:ln>
          </p:spPr>
        </p:cxnSp>
        <p:cxnSp>
          <p:nvCxnSpPr>
            <p:cNvPr id="113" name="Google Shape;113;p10"/>
            <p:cNvCxnSpPr/>
            <p:nvPr/>
          </p:nvCxnSpPr>
          <p:spPr>
            <a:xfrm>
              <a:off x="4172925" y="1296550"/>
              <a:ext cx="293100" cy="0"/>
            </a:xfrm>
            <a:prstGeom prst="straightConnector1">
              <a:avLst/>
            </a:prstGeom>
            <a:noFill/>
            <a:ln w="9525" cap="flat" cmpd="sng">
              <a:solidFill>
                <a:srgbClr val="E6DCD2"/>
              </a:solidFill>
              <a:prstDash val="solid"/>
              <a:round/>
              <a:headEnd type="oval" w="sm" len="sm"/>
              <a:tailEnd type="none" w="sm" len="sm"/>
            </a:ln>
          </p:spPr>
        </p:cxnSp>
      </p:grpSp>
      <p:sp>
        <p:nvSpPr>
          <p:cNvPr id="114" name="Google Shape;114;p10"/>
          <p:cNvSpPr txBox="1">
            <a:spLocks noGrp="1"/>
          </p:cNvSpPr>
          <p:nvPr>
            <p:ph type="body" idx="1"/>
          </p:nvPr>
        </p:nvSpPr>
        <p:spPr>
          <a:xfrm>
            <a:off x="855300" y="4019025"/>
            <a:ext cx="7433400" cy="506100"/>
          </a:xfrm>
          <a:prstGeom prst="rect">
            <a:avLst/>
          </a:prstGeom>
        </p:spPr>
        <p:txBody>
          <a:bodyPr spcFirstLastPara="1" wrap="square" lIns="0" tIns="0" rIns="0" bIns="0" anchor="ctr" anchorCtr="0">
            <a:noAutofit/>
          </a:bodyPr>
          <a:lstStyle>
            <a:lvl1pPr marL="457200" lvl="0" indent="-228600" algn="ctr" rtl="0">
              <a:spcBef>
                <a:spcPts val="0"/>
              </a:spcBef>
              <a:spcAft>
                <a:spcPts val="0"/>
              </a:spcAft>
              <a:buSzPts val="1200"/>
              <a:buNone/>
              <a:defRPr sz="1200"/>
            </a:lvl1pPr>
          </a:lstStyle>
          <a:p>
            <a:endParaRPr/>
          </a:p>
        </p:txBody>
      </p:sp>
      <p:sp>
        <p:nvSpPr>
          <p:cNvPr id="115" name="Google Shape;115;p10"/>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3075" y="621650"/>
            <a:ext cx="7177800" cy="7737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1pPr>
            <a:lvl2pPr lvl="1"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2pPr>
            <a:lvl3pPr lvl="2"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3pPr>
            <a:lvl4pPr lvl="3"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4pPr>
            <a:lvl5pPr lvl="4"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5pPr>
            <a:lvl6pPr lvl="5"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6pPr>
            <a:lvl7pPr lvl="6"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7pPr>
            <a:lvl8pPr lvl="7"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8pPr>
            <a:lvl9pPr lvl="8" algn="ctr" rtl="0">
              <a:lnSpc>
                <a:spcPct val="90000"/>
              </a:lnSpc>
              <a:spcBef>
                <a:spcPts val="0"/>
              </a:spcBef>
              <a:spcAft>
                <a:spcPts val="0"/>
              </a:spcAft>
              <a:buClr>
                <a:schemeClr val="accent5"/>
              </a:buClr>
              <a:buSzPts val="2200"/>
              <a:buFont typeface="Vidaloka"/>
              <a:buNone/>
              <a:defRPr sz="2200">
                <a:solidFill>
                  <a:schemeClr val="accent5"/>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983075" y="1452925"/>
            <a:ext cx="7177800" cy="26745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3"/>
              </a:buClr>
              <a:buSzPts val="2000"/>
              <a:buFont typeface="Merriweather Light"/>
              <a:buChar char="●"/>
              <a:defRPr sz="2000">
                <a:solidFill>
                  <a:schemeClr val="dk1"/>
                </a:solidFill>
                <a:latin typeface="Merriweather Light"/>
                <a:ea typeface="Merriweather Light"/>
                <a:cs typeface="Merriweather Light"/>
                <a:sym typeface="Merriweather Light"/>
              </a:defRPr>
            </a:lvl1pPr>
            <a:lvl2pPr marL="914400" lvl="1" indent="-355600" rtl="0">
              <a:lnSpc>
                <a:spcPct val="115000"/>
              </a:lnSpc>
              <a:spcBef>
                <a:spcPts val="600"/>
              </a:spcBef>
              <a:spcAft>
                <a:spcPts val="0"/>
              </a:spcAft>
              <a:buClr>
                <a:schemeClr val="accent2"/>
              </a:buClr>
              <a:buSzPts val="2000"/>
              <a:buFont typeface="Merriweather Light"/>
              <a:buChar char="○"/>
              <a:defRPr sz="2000">
                <a:solidFill>
                  <a:schemeClr val="dk1"/>
                </a:solidFill>
                <a:latin typeface="Merriweather Light"/>
                <a:ea typeface="Merriweather Light"/>
                <a:cs typeface="Merriweather Light"/>
                <a:sym typeface="Merriweather Light"/>
              </a:defRPr>
            </a:lvl2pPr>
            <a:lvl3pPr marL="1371600" lvl="2" indent="-355600" rtl="0">
              <a:lnSpc>
                <a:spcPct val="115000"/>
              </a:lnSpc>
              <a:spcBef>
                <a:spcPts val="600"/>
              </a:spcBef>
              <a:spcAft>
                <a:spcPts val="0"/>
              </a:spcAft>
              <a:buClr>
                <a:schemeClr val="accent1"/>
              </a:buClr>
              <a:buSzPts val="2000"/>
              <a:buFont typeface="Merriweather Light"/>
              <a:buChar char="■"/>
              <a:defRPr sz="2000">
                <a:solidFill>
                  <a:schemeClr val="dk1"/>
                </a:solidFill>
                <a:latin typeface="Merriweather Light"/>
                <a:ea typeface="Merriweather Light"/>
                <a:cs typeface="Merriweather Light"/>
                <a:sym typeface="Merriweather Light"/>
              </a:defRPr>
            </a:lvl3pPr>
            <a:lvl4pPr marL="1828800" lvl="3"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4pPr>
            <a:lvl5pPr marL="2286000" lvl="4"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5pPr>
            <a:lvl6pPr marL="2743200" lvl="5"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6pPr>
            <a:lvl7pPr marL="3200400" lvl="6"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7pPr>
            <a:lvl8pPr marL="3657600" lvl="7" indent="-355600" rtl="0">
              <a:lnSpc>
                <a:spcPct val="115000"/>
              </a:lnSpc>
              <a:spcBef>
                <a:spcPts val="600"/>
              </a:spcBef>
              <a:spcAft>
                <a:spcPts val="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8pPr>
            <a:lvl9pPr marL="4114800" lvl="8" indent="-355600" rtl="0">
              <a:lnSpc>
                <a:spcPct val="115000"/>
              </a:lnSpc>
              <a:spcBef>
                <a:spcPts val="600"/>
              </a:spcBef>
              <a:spcAft>
                <a:spcPts val="600"/>
              </a:spcAft>
              <a:buClr>
                <a:schemeClr val="dk1"/>
              </a:buClr>
              <a:buSzPts val="2000"/>
              <a:buFont typeface="Merriweather Light"/>
              <a:buChar char="■"/>
              <a:defRPr sz="2000">
                <a:solidFill>
                  <a:schemeClr val="dk1"/>
                </a:solidFill>
                <a:latin typeface="Merriweather Light"/>
                <a:ea typeface="Merriweather Light"/>
                <a:cs typeface="Merriweather Light"/>
                <a:sym typeface="Merriweather Light"/>
              </a:defRPr>
            </a:lvl9pPr>
          </a:lstStyle>
          <a:p>
            <a:endParaRPr/>
          </a:p>
        </p:txBody>
      </p:sp>
      <p:sp>
        <p:nvSpPr>
          <p:cNvPr id="8" name="Google Shape;8;p1"/>
          <p:cNvSpPr txBox="1">
            <a:spLocks noGrp="1"/>
          </p:cNvSpPr>
          <p:nvPr>
            <p:ph type="sldNum" idx="12"/>
          </p:nvPr>
        </p:nvSpPr>
        <p:spPr>
          <a:xfrm>
            <a:off x="4297650" y="4525025"/>
            <a:ext cx="548700" cy="368700"/>
          </a:xfrm>
          <a:prstGeom prst="rect">
            <a:avLst/>
          </a:prstGeom>
          <a:noFill/>
          <a:ln>
            <a:noFill/>
          </a:ln>
        </p:spPr>
        <p:txBody>
          <a:bodyPr spcFirstLastPara="1" wrap="square" lIns="0" tIns="0" rIns="0" bIns="0" anchor="ctr" anchorCtr="0">
            <a:noAutofit/>
          </a:bodyPr>
          <a:lstStyle>
            <a:lvl1pPr lvl="0" algn="ctr" rtl="0">
              <a:buNone/>
              <a:defRPr sz="1300">
                <a:solidFill>
                  <a:schemeClr val="accent5"/>
                </a:solidFill>
                <a:latin typeface="Abril Fatface"/>
                <a:ea typeface="Abril Fatface"/>
                <a:cs typeface="Abril Fatface"/>
                <a:sym typeface="Abril Fatface"/>
              </a:defRPr>
            </a:lvl1pPr>
            <a:lvl2pPr lvl="1" algn="ctr" rtl="0">
              <a:buNone/>
              <a:defRPr sz="1300">
                <a:solidFill>
                  <a:schemeClr val="accent5"/>
                </a:solidFill>
                <a:latin typeface="Abril Fatface"/>
                <a:ea typeface="Abril Fatface"/>
                <a:cs typeface="Abril Fatface"/>
                <a:sym typeface="Abril Fatface"/>
              </a:defRPr>
            </a:lvl2pPr>
            <a:lvl3pPr lvl="2" algn="ctr" rtl="0">
              <a:buNone/>
              <a:defRPr sz="1300">
                <a:solidFill>
                  <a:schemeClr val="accent5"/>
                </a:solidFill>
                <a:latin typeface="Abril Fatface"/>
                <a:ea typeface="Abril Fatface"/>
                <a:cs typeface="Abril Fatface"/>
                <a:sym typeface="Abril Fatface"/>
              </a:defRPr>
            </a:lvl3pPr>
            <a:lvl4pPr lvl="3" algn="ctr" rtl="0">
              <a:buNone/>
              <a:defRPr sz="1300">
                <a:solidFill>
                  <a:schemeClr val="accent5"/>
                </a:solidFill>
                <a:latin typeface="Abril Fatface"/>
                <a:ea typeface="Abril Fatface"/>
                <a:cs typeface="Abril Fatface"/>
                <a:sym typeface="Abril Fatface"/>
              </a:defRPr>
            </a:lvl4pPr>
            <a:lvl5pPr lvl="4" algn="ctr" rtl="0">
              <a:buNone/>
              <a:defRPr sz="1300">
                <a:solidFill>
                  <a:schemeClr val="accent5"/>
                </a:solidFill>
                <a:latin typeface="Abril Fatface"/>
                <a:ea typeface="Abril Fatface"/>
                <a:cs typeface="Abril Fatface"/>
                <a:sym typeface="Abril Fatface"/>
              </a:defRPr>
            </a:lvl5pPr>
            <a:lvl6pPr lvl="5" algn="ctr" rtl="0">
              <a:buNone/>
              <a:defRPr sz="1300">
                <a:solidFill>
                  <a:schemeClr val="accent5"/>
                </a:solidFill>
                <a:latin typeface="Abril Fatface"/>
                <a:ea typeface="Abril Fatface"/>
                <a:cs typeface="Abril Fatface"/>
                <a:sym typeface="Abril Fatface"/>
              </a:defRPr>
            </a:lvl6pPr>
            <a:lvl7pPr lvl="6" algn="ctr" rtl="0">
              <a:buNone/>
              <a:defRPr sz="1300">
                <a:solidFill>
                  <a:schemeClr val="accent5"/>
                </a:solidFill>
                <a:latin typeface="Abril Fatface"/>
                <a:ea typeface="Abril Fatface"/>
                <a:cs typeface="Abril Fatface"/>
                <a:sym typeface="Abril Fatface"/>
              </a:defRPr>
            </a:lvl7pPr>
            <a:lvl8pPr lvl="7" algn="ctr" rtl="0">
              <a:buNone/>
              <a:defRPr sz="1300">
                <a:solidFill>
                  <a:schemeClr val="accent5"/>
                </a:solidFill>
                <a:latin typeface="Abril Fatface"/>
                <a:ea typeface="Abril Fatface"/>
                <a:cs typeface="Abril Fatface"/>
                <a:sym typeface="Abril Fatface"/>
              </a:defRPr>
            </a:lvl8pPr>
            <a:lvl9pPr lvl="8" algn="ctr" rtl="0">
              <a:buNone/>
              <a:defRPr sz="1300">
                <a:solidFill>
                  <a:schemeClr val="accent5"/>
                </a:solidFill>
                <a:latin typeface="Abril Fatface"/>
                <a:ea typeface="Abril Fatface"/>
                <a:cs typeface="Abril Fatface"/>
                <a:sym typeface="Abril Fatfac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9" name="Google Shape;129;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30" name="Google Shape;13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pn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20.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pn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dream.csac.ca.go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forms/d/e/1FAIpQLSeDZzRVl5fgWK4AX86kWDYQZtFurixNPrcOjndwiPO3HZ-M_A/viewfor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lF_YHNAoLyts3FU6xIgiz8mssYFPNFRU/edit?usp=sharing&amp;ouid=109322047054228582600&amp;rtpof=true&amp;sd=tru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ktaylor@avhsd.org"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gif"/><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ctrTitle"/>
          </p:nvPr>
        </p:nvSpPr>
        <p:spPr>
          <a:xfrm>
            <a:off x="1611200" y="122275"/>
            <a:ext cx="6108000" cy="2628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Welcome </a:t>
            </a:r>
            <a:endParaRPr/>
          </a:p>
          <a:p>
            <a:pPr marL="0" lvl="0" indent="0" algn="ctr" rtl="0">
              <a:spcBef>
                <a:spcPts val="0"/>
              </a:spcBef>
              <a:spcAft>
                <a:spcPts val="0"/>
              </a:spcAft>
              <a:buNone/>
            </a:pPr>
            <a:r>
              <a:rPr lang="en"/>
              <a:t>Bienvenidos </a:t>
            </a:r>
            <a:endParaRPr/>
          </a:p>
        </p:txBody>
      </p:sp>
      <p:sp>
        <p:nvSpPr>
          <p:cNvPr id="177" name="Google Shape;177;p26"/>
          <p:cNvSpPr txBox="1"/>
          <p:nvPr/>
        </p:nvSpPr>
        <p:spPr>
          <a:xfrm>
            <a:off x="2677675" y="2414975"/>
            <a:ext cx="4516200" cy="1314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a:solidFill>
                  <a:srgbClr val="EFEDF1"/>
                </a:solidFill>
                <a:latin typeface="Merriweather"/>
                <a:ea typeface="Merriweather"/>
                <a:cs typeface="Merriweather"/>
                <a:sym typeface="Merriweather"/>
              </a:rPr>
              <a:t>Place your name, student name and school in the chat. Thank you </a:t>
            </a:r>
            <a:endParaRPr sz="1500">
              <a:solidFill>
                <a:srgbClr val="EFEDF1"/>
              </a:solidFill>
              <a:latin typeface="Merriweather"/>
              <a:ea typeface="Merriweather"/>
              <a:cs typeface="Merriweather"/>
              <a:sym typeface="Merriweather"/>
            </a:endParaRPr>
          </a:p>
          <a:p>
            <a:pPr marL="0" lvl="0" indent="0" algn="ctr" rtl="0">
              <a:lnSpc>
                <a:spcPct val="115000"/>
              </a:lnSpc>
              <a:spcBef>
                <a:spcPts val="800"/>
              </a:spcBef>
              <a:spcAft>
                <a:spcPts val="800"/>
              </a:spcAft>
              <a:buNone/>
            </a:pPr>
            <a:r>
              <a:rPr lang="en" sz="1500">
                <a:solidFill>
                  <a:srgbClr val="EFEDF1"/>
                </a:solidFill>
                <a:latin typeface="Merriweather"/>
                <a:ea typeface="Merriweather"/>
                <a:cs typeface="Merriweather"/>
                <a:sym typeface="Merriweather"/>
              </a:rPr>
              <a:t>Ponga su nombre, nombre del estudiante, y escuela en el chat. Gracias</a:t>
            </a:r>
            <a:endParaRPr>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5"/>
          <p:cNvPicPr preferRelativeResize="0"/>
          <p:nvPr/>
        </p:nvPicPr>
        <p:blipFill>
          <a:blip r:embed="rId3">
            <a:alphaModFix/>
          </a:blip>
          <a:stretch>
            <a:fillRect/>
          </a:stretch>
        </p:blipFill>
        <p:spPr>
          <a:xfrm>
            <a:off x="0" y="0"/>
            <a:ext cx="9144000" cy="1209425"/>
          </a:xfrm>
          <a:prstGeom prst="rect">
            <a:avLst/>
          </a:prstGeom>
          <a:noFill/>
          <a:ln>
            <a:noFill/>
          </a:ln>
        </p:spPr>
      </p:pic>
      <p:pic>
        <p:nvPicPr>
          <p:cNvPr id="256" name="Google Shape;256;p35"/>
          <p:cNvPicPr preferRelativeResize="0"/>
          <p:nvPr/>
        </p:nvPicPr>
        <p:blipFill>
          <a:blip r:embed="rId4">
            <a:alphaModFix/>
          </a:blip>
          <a:stretch>
            <a:fillRect/>
          </a:stretch>
        </p:blipFill>
        <p:spPr>
          <a:xfrm rot="27">
            <a:off x="8027900" y="4556229"/>
            <a:ext cx="1015800" cy="587267"/>
          </a:xfrm>
          <a:prstGeom prst="rect">
            <a:avLst/>
          </a:prstGeom>
          <a:noFill/>
          <a:ln>
            <a:noFill/>
          </a:ln>
        </p:spPr>
      </p:pic>
      <p:pic>
        <p:nvPicPr>
          <p:cNvPr id="257" name="Google Shape;257;p35"/>
          <p:cNvPicPr preferRelativeResize="0"/>
          <p:nvPr/>
        </p:nvPicPr>
        <p:blipFill>
          <a:blip r:embed="rId5">
            <a:alphaModFix/>
          </a:blip>
          <a:stretch>
            <a:fillRect/>
          </a:stretch>
        </p:blipFill>
        <p:spPr>
          <a:xfrm rot="-598504">
            <a:off x="7931007" y="4277124"/>
            <a:ext cx="989111" cy="299977"/>
          </a:xfrm>
          <a:prstGeom prst="rect">
            <a:avLst/>
          </a:prstGeom>
          <a:noFill/>
          <a:ln>
            <a:noFill/>
          </a:ln>
        </p:spPr>
      </p:pic>
      <p:pic>
        <p:nvPicPr>
          <p:cNvPr id="258" name="Google Shape;258;p35"/>
          <p:cNvPicPr preferRelativeResize="0"/>
          <p:nvPr/>
        </p:nvPicPr>
        <p:blipFill>
          <a:blip r:embed="rId6">
            <a:alphaModFix/>
          </a:blip>
          <a:stretch>
            <a:fillRect/>
          </a:stretch>
        </p:blipFill>
        <p:spPr>
          <a:xfrm>
            <a:off x="53800" y="67225"/>
            <a:ext cx="961575" cy="961575"/>
          </a:xfrm>
          <a:prstGeom prst="rect">
            <a:avLst/>
          </a:prstGeom>
          <a:noFill/>
          <a:ln>
            <a:noFill/>
          </a:ln>
        </p:spPr>
      </p:pic>
      <p:sp>
        <p:nvSpPr>
          <p:cNvPr id="259" name="Google Shape;259;p35"/>
          <p:cNvSpPr txBox="1"/>
          <p:nvPr/>
        </p:nvSpPr>
        <p:spPr>
          <a:xfrm>
            <a:off x="213250" y="2468350"/>
            <a:ext cx="82011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u="sng">
                <a:solidFill>
                  <a:srgbClr val="222222"/>
                </a:solidFill>
              </a:rPr>
              <a:t>La equidad educativa</a:t>
            </a:r>
            <a:r>
              <a:rPr lang="en" sz="1800" b="1">
                <a:solidFill>
                  <a:srgbClr val="222222"/>
                </a:solidFill>
              </a:rPr>
              <a:t> significa que </a:t>
            </a:r>
            <a:r>
              <a:rPr lang="en" sz="1800" b="1" u="sng">
                <a:solidFill>
                  <a:srgbClr val="222222"/>
                </a:solidFill>
              </a:rPr>
              <a:t>cada estudiante recibe lo que necesita</a:t>
            </a:r>
            <a:r>
              <a:rPr lang="en" sz="1800" b="1">
                <a:solidFill>
                  <a:srgbClr val="222222"/>
                </a:solidFill>
              </a:rPr>
              <a:t> para desarrollar su potencial </a:t>
            </a:r>
            <a:r>
              <a:rPr lang="en" sz="1800" b="1" u="sng">
                <a:solidFill>
                  <a:srgbClr val="222222"/>
                </a:solidFill>
              </a:rPr>
              <a:t>académico </a:t>
            </a:r>
            <a:r>
              <a:rPr lang="en" sz="1800" b="1">
                <a:solidFill>
                  <a:srgbClr val="222222"/>
                </a:solidFill>
              </a:rPr>
              <a:t>y </a:t>
            </a:r>
            <a:r>
              <a:rPr lang="en" sz="1800" b="1" u="sng">
                <a:solidFill>
                  <a:srgbClr val="222222"/>
                </a:solidFill>
              </a:rPr>
              <a:t>socioemocional</a:t>
            </a:r>
            <a:r>
              <a:rPr lang="en" sz="1800" b="1">
                <a:solidFill>
                  <a:srgbClr val="222222"/>
                </a:solidFill>
              </a:rPr>
              <a:t> completo, </a:t>
            </a:r>
            <a:r>
              <a:rPr lang="en" sz="1800" b="1" u="sng">
                <a:solidFill>
                  <a:srgbClr val="222222"/>
                </a:solidFill>
              </a:rPr>
              <a:t>independientemente</a:t>
            </a:r>
            <a:r>
              <a:rPr lang="en" sz="1800" b="1">
                <a:solidFill>
                  <a:srgbClr val="222222"/>
                </a:solidFill>
              </a:rPr>
              <a:t> de su raza, género, orientación sexual, discapacidad, origen étnico, idioma, religión, antecedentes familiares o ingresos familiares.</a:t>
            </a:r>
            <a:endParaRPr sz="2200" b="1"/>
          </a:p>
        </p:txBody>
      </p:sp>
      <p:sp>
        <p:nvSpPr>
          <p:cNvPr id="260" name="Google Shape;260;p35"/>
          <p:cNvSpPr txBox="1"/>
          <p:nvPr/>
        </p:nvSpPr>
        <p:spPr>
          <a:xfrm>
            <a:off x="155650" y="1177125"/>
            <a:ext cx="8316300" cy="134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b="1" u="sng">
                <a:solidFill>
                  <a:schemeClr val="dk1"/>
                </a:solidFill>
              </a:rPr>
              <a:t>Educational equity </a:t>
            </a:r>
            <a:r>
              <a:rPr lang="en" sz="1700" b="1">
                <a:solidFill>
                  <a:schemeClr val="dk1"/>
                </a:solidFill>
              </a:rPr>
              <a:t>means that </a:t>
            </a:r>
            <a:r>
              <a:rPr lang="en" sz="1700" b="1" u="sng">
                <a:solidFill>
                  <a:schemeClr val="dk1"/>
                </a:solidFill>
              </a:rPr>
              <a:t>each student receives what they uniquely need</a:t>
            </a:r>
            <a:r>
              <a:rPr lang="en" sz="1700" b="1">
                <a:solidFill>
                  <a:schemeClr val="dk1"/>
                </a:solidFill>
              </a:rPr>
              <a:t> to develop into their full </a:t>
            </a:r>
            <a:r>
              <a:rPr lang="en" sz="1700" b="1" u="sng">
                <a:solidFill>
                  <a:schemeClr val="dk1"/>
                </a:solidFill>
              </a:rPr>
              <a:t>academic</a:t>
            </a:r>
            <a:r>
              <a:rPr lang="en" sz="1700" b="1">
                <a:solidFill>
                  <a:schemeClr val="dk1"/>
                </a:solidFill>
              </a:rPr>
              <a:t> and </a:t>
            </a:r>
            <a:r>
              <a:rPr lang="en" sz="1700" b="1" u="sng">
                <a:solidFill>
                  <a:schemeClr val="dk1"/>
                </a:solidFill>
              </a:rPr>
              <a:t>social-emotional </a:t>
            </a:r>
            <a:r>
              <a:rPr lang="en" sz="1700" b="1">
                <a:solidFill>
                  <a:schemeClr val="dk1"/>
                </a:solidFill>
              </a:rPr>
              <a:t>potential </a:t>
            </a:r>
            <a:r>
              <a:rPr lang="en" sz="1700" b="1" u="sng">
                <a:solidFill>
                  <a:schemeClr val="dk1"/>
                </a:solidFill>
              </a:rPr>
              <a:t>regardless </a:t>
            </a:r>
            <a:r>
              <a:rPr lang="en" sz="1700" b="1">
                <a:solidFill>
                  <a:schemeClr val="dk1"/>
                </a:solidFill>
              </a:rPr>
              <a:t>of their race, gender, sexual orientation, disability, ethnicity, language, religion, family background, or family income.</a:t>
            </a:r>
            <a:endParaRPr sz="1500" b="1"/>
          </a:p>
        </p:txBody>
      </p:sp>
      <p:pic>
        <p:nvPicPr>
          <p:cNvPr id="261" name="Google Shape;261;p35"/>
          <p:cNvPicPr preferRelativeResize="0"/>
          <p:nvPr/>
        </p:nvPicPr>
        <p:blipFill>
          <a:blip r:embed="rId7">
            <a:alphaModFix/>
          </a:blip>
          <a:stretch>
            <a:fillRect/>
          </a:stretch>
        </p:blipFill>
        <p:spPr>
          <a:xfrm>
            <a:off x="2427200" y="3624325"/>
            <a:ext cx="3086100" cy="160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36"/>
          <p:cNvPicPr preferRelativeResize="0"/>
          <p:nvPr/>
        </p:nvPicPr>
        <p:blipFill>
          <a:blip r:embed="rId3">
            <a:alphaModFix/>
          </a:blip>
          <a:stretch>
            <a:fillRect/>
          </a:stretch>
        </p:blipFill>
        <p:spPr>
          <a:xfrm>
            <a:off x="0" y="0"/>
            <a:ext cx="9144000" cy="1209425"/>
          </a:xfrm>
          <a:prstGeom prst="rect">
            <a:avLst/>
          </a:prstGeom>
          <a:noFill/>
          <a:ln>
            <a:noFill/>
          </a:ln>
        </p:spPr>
      </p:pic>
      <p:pic>
        <p:nvPicPr>
          <p:cNvPr id="267" name="Google Shape;267;p36"/>
          <p:cNvPicPr preferRelativeResize="0"/>
          <p:nvPr/>
        </p:nvPicPr>
        <p:blipFill>
          <a:blip r:embed="rId4">
            <a:alphaModFix/>
          </a:blip>
          <a:stretch>
            <a:fillRect/>
          </a:stretch>
        </p:blipFill>
        <p:spPr>
          <a:xfrm rot="27">
            <a:off x="8027900" y="4556229"/>
            <a:ext cx="1015800" cy="587267"/>
          </a:xfrm>
          <a:prstGeom prst="rect">
            <a:avLst/>
          </a:prstGeom>
          <a:noFill/>
          <a:ln>
            <a:noFill/>
          </a:ln>
        </p:spPr>
      </p:pic>
      <p:pic>
        <p:nvPicPr>
          <p:cNvPr id="268" name="Google Shape;268;p36"/>
          <p:cNvPicPr preferRelativeResize="0"/>
          <p:nvPr/>
        </p:nvPicPr>
        <p:blipFill>
          <a:blip r:embed="rId5">
            <a:alphaModFix/>
          </a:blip>
          <a:stretch>
            <a:fillRect/>
          </a:stretch>
        </p:blipFill>
        <p:spPr>
          <a:xfrm rot="-598504">
            <a:off x="7931007" y="4277124"/>
            <a:ext cx="989111" cy="299977"/>
          </a:xfrm>
          <a:prstGeom prst="rect">
            <a:avLst/>
          </a:prstGeom>
          <a:noFill/>
          <a:ln>
            <a:noFill/>
          </a:ln>
        </p:spPr>
      </p:pic>
      <p:pic>
        <p:nvPicPr>
          <p:cNvPr id="269" name="Google Shape;269;p36"/>
          <p:cNvPicPr preferRelativeResize="0"/>
          <p:nvPr/>
        </p:nvPicPr>
        <p:blipFill>
          <a:blip r:embed="rId6">
            <a:alphaModFix/>
          </a:blip>
          <a:stretch>
            <a:fillRect/>
          </a:stretch>
        </p:blipFill>
        <p:spPr>
          <a:xfrm>
            <a:off x="5425" y="91650"/>
            <a:ext cx="1026125" cy="1026125"/>
          </a:xfrm>
          <a:prstGeom prst="rect">
            <a:avLst/>
          </a:prstGeom>
          <a:noFill/>
          <a:ln>
            <a:noFill/>
          </a:ln>
        </p:spPr>
      </p:pic>
      <p:pic>
        <p:nvPicPr>
          <p:cNvPr id="270" name="Google Shape;270;p36"/>
          <p:cNvPicPr preferRelativeResize="0"/>
          <p:nvPr/>
        </p:nvPicPr>
        <p:blipFill rotWithShape="1">
          <a:blip r:embed="rId7">
            <a:alphaModFix/>
          </a:blip>
          <a:srcRect l="5486" t="32659" r="4722"/>
          <a:stretch/>
        </p:blipFill>
        <p:spPr>
          <a:xfrm>
            <a:off x="1135475" y="3096825"/>
            <a:ext cx="7341900" cy="2007925"/>
          </a:xfrm>
          <a:prstGeom prst="rect">
            <a:avLst/>
          </a:prstGeom>
          <a:noFill/>
          <a:ln>
            <a:noFill/>
          </a:ln>
        </p:spPr>
      </p:pic>
      <p:pic>
        <p:nvPicPr>
          <p:cNvPr id="271" name="Google Shape;271;p36"/>
          <p:cNvPicPr preferRelativeResize="0"/>
          <p:nvPr/>
        </p:nvPicPr>
        <p:blipFill rotWithShape="1">
          <a:blip r:embed="rId8">
            <a:alphaModFix/>
          </a:blip>
          <a:srcRect t="29897" b="33924"/>
          <a:stretch/>
        </p:blipFill>
        <p:spPr>
          <a:xfrm rot="-368247">
            <a:off x="2769319" y="3313718"/>
            <a:ext cx="828736" cy="421739"/>
          </a:xfrm>
          <a:prstGeom prst="rect">
            <a:avLst/>
          </a:prstGeom>
          <a:noFill/>
          <a:ln>
            <a:noFill/>
          </a:ln>
        </p:spPr>
      </p:pic>
      <p:pic>
        <p:nvPicPr>
          <p:cNvPr id="272" name="Google Shape;272;p36"/>
          <p:cNvPicPr preferRelativeResize="0"/>
          <p:nvPr/>
        </p:nvPicPr>
        <p:blipFill>
          <a:blip r:embed="rId9">
            <a:alphaModFix/>
          </a:blip>
          <a:stretch>
            <a:fillRect/>
          </a:stretch>
        </p:blipFill>
        <p:spPr>
          <a:xfrm>
            <a:off x="5437" y="4072175"/>
            <a:ext cx="2314301" cy="1071325"/>
          </a:xfrm>
          <a:prstGeom prst="rect">
            <a:avLst/>
          </a:prstGeom>
          <a:noFill/>
          <a:ln>
            <a:noFill/>
          </a:ln>
        </p:spPr>
      </p:pic>
      <p:pic>
        <p:nvPicPr>
          <p:cNvPr id="273" name="Google Shape;273;p36"/>
          <p:cNvPicPr preferRelativeResize="0"/>
          <p:nvPr/>
        </p:nvPicPr>
        <p:blipFill rotWithShape="1">
          <a:blip r:embed="rId10">
            <a:alphaModFix/>
          </a:blip>
          <a:srcRect l="18218" r="18590" b="74372"/>
          <a:stretch/>
        </p:blipFill>
        <p:spPr>
          <a:xfrm rot="-26">
            <a:off x="4013375" y="3041753"/>
            <a:ext cx="989525" cy="587281"/>
          </a:xfrm>
          <a:prstGeom prst="rect">
            <a:avLst/>
          </a:prstGeom>
          <a:noFill/>
          <a:ln>
            <a:noFill/>
          </a:ln>
        </p:spPr>
      </p:pic>
      <p:pic>
        <p:nvPicPr>
          <p:cNvPr id="274" name="Google Shape;274;p36"/>
          <p:cNvPicPr preferRelativeResize="0"/>
          <p:nvPr/>
        </p:nvPicPr>
        <p:blipFill rotWithShape="1">
          <a:blip r:embed="rId11">
            <a:alphaModFix/>
          </a:blip>
          <a:srcRect l="150709" t="74150" r="-150709" b="-74150"/>
          <a:stretch/>
        </p:blipFill>
        <p:spPr>
          <a:xfrm>
            <a:off x="3325275" y="2864675"/>
            <a:ext cx="1958502" cy="1958502"/>
          </a:xfrm>
          <a:prstGeom prst="rect">
            <a:avLst/>
          </a:prstGeom>
          <a:noFill/>
          <a:ln>
            <a:noFill/>
          </a:ln>
        </p:spPr>
      </p:pic>
      <p:pic>
        <p:nvPicPr>
          <p:cNvPr id="275" name="Google Shape;275;p36"/>
          <p:cNvPicPr preferRelativeResize="0"/>
          <p:nvPr/>
        </p:nvPicPr>
        <p:blipFill>
          <a:blip r:embed="rId12">
            <a:alphaModFix/>
          </a:blip>
          <a:stretch>
            <a:fillRect/>
          </a:stretch>
        </p:blipFill>
        <p:spPr>
          <a:xfrm rot="-186139">
            <a:off x="3498530" y="961360"/>
            <a:ext cx="1871267" cy="950156"/>
          </a:xfrm>
          <a:prstGeom prst="rect">
            <a:avLst/>
          </a:prstGeom>
          <a:noFill/>
          <a:ln>
            <a:noFill/>
          </a:ln>
        </p:spPr>
      </p:pic>
      <p:pic>
        <p:nvPicPr>
          <p:cNvPr id="276" name="Google Shape;276;p36"/>
          <p:cNvPicPr preferRelativeResize="0"/>
          <p:nvPr/>
        </p:nvPicPr>
        <p:blipFill>
          <a:blip r:embed="rId13">
            <a:alphaModFix/>
          </a:blip>
          <a:stretch>
            <a:fillRect/>
          </a:stretch>
        </p:blipFill>
        <p:spPr>
          <a:xfrm>
            <a:off x="5425" y="4134940"/>
            <a:ext cx="753675" cy="945786"/>
          </a:xfrm>
          <a:prstGeom prst="rect">
            <a:avLst/>
          </a:prstGeom>
          <a:noFill/>
          <a:ln>
            <a:noFill/>
          </a:ln>
        </p:spPr>
      </p:pic>
      <p:pic>
        <p:nvPicPr>
          <p:cNvPr id="277" name="Google Shape;277;p36"/>
          <p:cNvPicPr preferRelativeResize="0"/>
          <p:nvPr/>
        </p:nvPicPr>
        <p:blipFill rotWithShape="1">
          <a:blip r:embed="rId11">
            <a:alphaModFix/>
          </a:blip>
          <a:srcRect t="29552" r="44815" b="29953"/>
          <a:stretch/>
        </p:blipFill>
        <p:spPr>
          <a:xfrm>
            <a:off x="2688925" y="2902898"/>
            <a:ext cx="989527" cy="726154"/>
          </a:xfrm>
          <a:prstGeom prst="rect">
            <a:avLst/>
          </a:prstGeom>
          <a:noFill/>
          <a:ln>
            <a:noFill/>
          </a:ln>
        </p:spPr>
      </p:pic>
      <p:pic>
        <p:nvPicPr>
          <p:cNvPr id="278" name="Google Shape;278;p36"/>
          <p:cNvPicPr preferRelativeResize="0"/>
          <p:nvPr/>
        </p:nvPicPr>
        <p:blipFill rotWithShape="1">
          <a:blip r:embed="rId10">
            <a:alphaModFix/>
          </a:blip>
          <a:srcRect l="18218" r="18590" b="74372"/>
          <a:stretch/>
        </p:blipFill>
        <p:spPr>
          <a:xfrm rot="-26">
            <a:off x="4013374" y="2864667"/>
            <a:ext cx="989525" cy="587253"/>
          </a:xfrm>
          <a:prstGeom prst="rect">
            <a:avLst/>
          </a:prstGeom>
          <a:noFill/>
          <a:ln>
            <a:noFill/>
          </a:ln>
        </p:spPr>
      </p:pic>
      <p:pic>
        <p:nvPicPr>
          <p:cNvPr id="279" name="Google Shape;279;p36"/>
          <p:cNvPicPr preferRelativeResize="0"/>
          <p:nvPr/>
        </p:nvPicPr>
        <p:blipFill rotWithShape="1">
          <a:blip r:embed="rId10">
            <a:alphaModFix/>
          </a:blip>
          <a:srcRect l="18218" r="18590" b="74372"/>
          <a:stretch/>
        </p:blipFill>
        <p:spPr>
          <a:xfrm rot="-24">
            <a:off x="5179787" y="3164104"/>
            <a:ext cx="855789" cy="507918"/>
          </a:xfrm>
          <a:prstGeom prst="rect">
            <a:avLst/>
          </a:prstGeom>
          <a:noFill/>
          <a:ln>
            <a:noFill/>
          </a:ln>
        </p:spPr>
      </p:pic>
      <p:pic>
        <p:nvPicPr>
          <p:cNvPr id="280" name="Google Shape;280;p36"/>
          <p:cNvPicPr preferRelativeResize="0"/>
          <p:nvPr/>
        </p:nvPicPr>
        <p:blipFill rotWithShape="1">
          <a:blip r:embed="rId10">
            <a:alphaModFix/>
          </a:blip>
          <a:srcRect l="18218" r="18590" b="74372"/>
          <a:stretch/>
        </p:blipFill>
        <p:spPr>
          <a:xfrm rot="-26">
            <a:off x="4013386" y="2683367"/>
            <a:ext cx="989525" cy="587253"/>
          </a:xfrm>
          <a:prstGeom prst="rect">
            <a:avLst/>
          </a:prstGeom>
          <a:noFill/>
          <a:ln>
            <a:noFill/>
          </a:ln>
        </p:spPr>
      </p:pic>
      <p:pic>
        <p:nvPicPr>
          <p:cNvPr id="281" name="Google Shape;281;p36"/>
          <p:cNvPicPr preferRelativeResize="0"/>
          <p:nvPr/>
        </p:nvPicPr>
        <p:blipFill>
          <a:blip r:embed="rId14">
            <a:alphaModFix/>
          </a:blip>
          <a:stretch>
            <a:fillRect/>
          </a:stretch>
        </p:blipFill>
        <p:spPr>
          <a:xfrm flipH="1">
            <a:off x="3824875" y="1503500"/>
            <a:ext cx="1366525" cy="1366525"/>
          </a:xfrm>
          <a:prstGeom prst="rect">
            <a:avLst/>
          </a:prstGeom>
          <a:noFill/>
          <a:ln>
            <a:noFill/>
          </a:ln>
        </p:spPr>
      </p:pic>
      <p:pic>
        <p:nvPicPr>
          <p:cNvPr id="282" name="Google Shape;282;p36"/>
          <p:cNvPicPr preferRelativeResize="0"/>
          <p:nvPr/>
        </p:nvPicPr>
        <p:blipFill>
          <a:blip r:embed="rId14">
            <a:alphaModFix/>
          </a:blip>
          <a:stretch>
            <a:fillRect/>
          </a:stretch>
        </p:blipFill>
        <p:spPr>
          <a:xfrm flipH="1">
            <a:off x="4924412" y="2196950"/>
            <a:ext cx="1366525" cy="1366525"/>
          </a:xfrm>
          <a:prstGeom prst="rect">
            <a:avLst/>
          </a:prstGeom>
          <a:noFill/>
          <a:ln>
            <a:noFill/>
          </a:ln>
        </p:spPr>
      </p:pic>
      <p:sp>
        <p:nvSpPr>
          <p:cNvPr id="283" name="Google Shape;283;p36"/>
          <p:cNvSpPr txBox="1"/>
          <p:nvPr/>
        </p:nvSpPr>
        <p:spPr>
          <a:xfrm>
            <a:off x="5750800" y="2801050"/>
            <a:ext cx="14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4" name="Google Shape;284;p36"/>
          <p:cNvSpPr txBox="1"/>
          <p:nvPr/>
        </p:nvSpPr>
        <p:spPr>
          <a:xfrm>
            <a:off x="5425" y="1136975"/>
            <a:ext cx="33588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latin typeface="Cambria"/>
                <a:ea typeface="Cambria"/>
                <a:cs typeface="Cambria"/>
                <a:sym typeface="Cambria"/>
              </a:rPr>
              <a:t>Barriers can be any circumstance, experience, status, belief, or difference from the majority-based system/culture.</a:t>
            </a:r>
            <a:endParaRPr sz="1700" b="1">
              <a:latin typeface="Cambria"/>
              <a:ea typeface="Cambria"/>
              <a:cs typeface="Cambria"/>
              <a:sym typeface="Cambria"/>
            </a:endParaRPr>
          </a:p>
          <a:p>
            <a:pPr marL="0" lvl="0" indent="0" algn="l" rtl="0">
              <a:spcBef>
                <a:spcPts val="0"/>
              </a:spcBef>
              <a:spcAft>
                <a:spcPts val="0"/>
              </a:spcAft>
              <a:buNone/>
            </a:pPr>
            <a:endParaRPr/>
          </a:p>
        </p:txBody>
      </p:sp>
      <p:sp>
        <p:nvSpPr>
          <p:cNvPr id="285" name="Google Shape;285;p36"/>
          <p:cNvSpPr txBox="1"/>
          <p:nvPr/>
        </p:nvSpPr>
        <p:spPr>
          <a:xfrm>
            <a:off x="5750800" y="1117775"/>
            <a:ext cx="3358800" cy="149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700" b="1">
                <a:latin typeface="Cambria"/>
                <a:ea typeface="Cambria"/>
                <a:cs typeface="Cambria"/>
                <a:sym typeface="Cambria"/>
              </a:rPr>
              <a:t>Las barreras pueden ser cualquier circunstancia, experiencia, estatus, creencia o diferencia del sistema / cultura basado en la mayoría.</a:t>
            </a:r>
            <a:endParaRPr/>
          </a:p>
        </p:txBody>
      </p:sp>
      <p:sp>
        <p:nvSpPr>
          <p:cNvPr id="286" name="Google Shape;286;p36"/>
          <p:cNvSpPr txBox="1"/>
          <p:nvPr/>
        </p:nvSpPr>
        <p:spPr>
          <a:xfrm rot="-760296">
            <a:off x="106696" y="3151054"/>
            <a:ext cx="1958400" cy="615651"/>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mbria"/>
                <a:ea typeface="Cambria"/>
                <a:cs typeface="Cambria"/>
                <a:sym typeface="Cambria"/>
              </a:rPr>
              <a:t>Special Needs</a:t>
            </a:r>
            <a:endParaRPr>
              <a:latin typeface="Cambria"/>
              <a:ea typeface="Cambria"/>
              <a:cs typeface="Cambria"/>
              <a:sym typeface="Cambria"/>
            </a:endParaRPr>
          </a:p>
          <a:p>
            <a:pPr marL="0" lvl="0" indent="0" algn="l" rtl="0">
              <a:spcBef>
                <a:spcPts val="0"/>
              </a:spcBef>
              <a:spcAft>
                <a:spcPts val="0"/>
              </a:spcAft>
              <a:buNone/>
            </a:pPr>
            <a:r>
              <a:rPr lang="en">
                <a:solidFill>
                  <a:srgbClr val="222222"/>
                </a:solidFill>
                <a:latin typeface="Cambria"/>
                <a:ea typeface="Cambria"/>
                <a:cs typeface="Cambria"/>
                <a:sym typeface="Cambria"/>
              </a:rPr>
              <a:t>Necesidades especiales</a:t>
            </a:r>
            <a:endParaRPr sz="1800">
              <a:latin typeface="Cambria"/>
              <a:ea typeface="Cambria"/>
              <a:cs typeface="Cambria"/>
              <a:sym typeface="Cambria"/>
            </a:endParaRPr>
          </a:p>
        </p:txBody>
      </p:sp>
      <p:sp>
        <p:nvSpPr>
          <p:cNvPr id="287" name="Google Shape;287;p36"/>
          <p:cNvSpPr txBox="1"/>
          <p:nvPr/>
        </p:nvSpPr>
        <p:spPr>
          <a:xfrm rot="-792743">
            <a:off x="2057419" y="2223925"/>
            <a:ext cx="1958338" cy="738669"/>
          </a:xfrm>
          <a:prstGeom prst="rect">
            <a:avLst/>
          </a:prstGeom>
          <a:solidFill>
            <a:srgbClr val="FFF2CC"/>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t>Social Emotional Needs</a:t>
            </a:r>
            <a:endParaRPr sz="1200"/>
          </a:p>
          <a:p>
            <a:pPr marL="0" lvl="0" indent="0" algn="l" rtl="0">
              <a:spcBef>
                <a:spcPts val="0"/>
              </a:spcBef>
              <a:spcAft>
                <a:spcPts val="0"/>
              </a:spcAft>
              <a:buNone/>
            </a:pPr>
            <a:r>
              <a:rPr lang="en" sz="1200">
                <a:solidFill>
                  <a:srgbClr val="222222"/>
                </a:solidFill>
              </a:rPr>
              <a:t>Necesidades socioemocionales</a:t>
            </a:r>
            <a:endParaRPr sz="1600"/>
          </a:p>
        </p:txBody>
      </p:sp>
      <p:sp>
        <p:nvSpPr>
          <p:cNvPr id="288" name="Google Shape;288;p36"/>
          <p:cNvSpPr txBox="1"/>
          <p:nvPr/>
        </p:nvSpPr>
        <p:spPr>
          <a:xfrm rot="492157">
            <a:off x="6100734" y="2675428"/>
            <a:ext cx="2950080" cy="738644"/>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a:t>English Language Development Needs</a:t>
            </a:r>
            <a:endParaRPr sz="1200"/>
          </a:p>
          <a:p>
            <a:pPr marL="0" lvl="0" indent="0" algn="l" rtl="0">
              <a:spcBef>
                <a:spcPts val="0"/>
              </a:spcBef>
              <a:spcAft>
                <a:spcPts val="0"/>
              </a:spcAft>
              <a:buNone/>
            </a:pPr>
            <a:r>
              <a:rPr lang="en" sz="1200">
                <a:solidFill>
                  <a:srgbClr val="222222"/>
                </a:solidFill>
              </a:rPr>
              <a:t>Necesidades de desarrollo del idioma inglés</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7"/>
          <p:cNvPicPr preferRelativeResize="0"/>
          <p:nvPr/>
        </p:nvPicPr>
        <p:blipFill>
          <a:blip r:embed="rId3">
            <a:alphaModFix/>
          </a:blip>
          <a:stretch>
            <a:fillRect/>
          </a:stretch>
        </p:blipFill>
        <p:spPr>
          <a:xfrm>
            <a:off x="0" y="0"/>
            <a:ext cx="9144000" cy="1209425"/>
          </a:xfrm>
          <a:prstGeom prst="rect">
            <a:avLst/>
          </a:prstGeom>
          <a:noFill/>
          <a:ln>
            <a:noFill/>
          </a:ln>
        </p:spPr>
      </p:pic>
      <p:pic>
        <p:nvPicPr>
          <p:cNvPr id="294" name="Google Shape;294;p37"/>
          <p:cNvPicPr preferRelativeResize="0"/>
          <p:nvPr/>
        </p:nvPicPr>
        <p:blipFill>
          <a:blip r:embed="rId4">
            <a:alphaModFix/>
          </a:blip>
          <a:stretch>
            <a:fillRect/>
          </a:stretch>
        </p:blipFill>
        <p:spPr>
          <a:xfrm rot="27">
            <a:off x="8027900" y="4556229"/>
            <a:ext cx="1015800" cy="587267"/>
          </a:xfrm>
          <a:prstGeom prst="rect">
            <a:avLst/>
          </a:prstGeom>
          <a:noFill/>
          <a:ln>
            <a:noFill/>
          </a:ln>
        </p:spPr>
      </p:pic>
      <p:pic>
        <p:nvPicPr>
          <p:cNvPr id="295" name="Google Shape;295;p37"/>
          <p:cNvPicPr preferRelativeResize="0"/>
          <p:nvPr/>
        </p:nvPicPr>
        <p:blipFill>
          <a:blip r:embed="rId5">
            <a:alphaModFix/>
          </a:blip>
          <a:stretch>
            <a:fillRect/>
          </a:stretch>
        </p:blipFill>
        <p:spPr>
          <a:xfrm rot="-598504">
            <a:off x="7931007" y="4277124"/>
            <a:ext cx="989111" cy="299977"/>
          </a:xfrm>
          <a:prstGeom prst="rect">
            <a:avLst/>
          </a:prstGeom>
          <a:noFill/>
          <a:ln>
            <a:noFill/>
          </a:ln>
        </p:spPr>
      </p:pic>
      <p:pic>
        <p:nvPicPr>
          <p:cNvPr id="296" name="Google Shape;296;p37"/>
          <p:cNvPicPr preferRelativeResize="0"/>
          <p:nvPr/>
        </p:nvPicPr>
        <p:blipFill>
          <a:blip r:embed="rId6">
            <a:alphaModFix/>
          </a:blip>
          <a:stretch>
            <a:fillRect/>
          </a:stretch>
        </p:blipFill>
        <p:spPr>
          <a:xfrm>
            <a:off x="179875" y="46700"/>
            <a:ext cx="1116025" cy="1116025"/>
          </a:xfrm>
          <a:prstGeom prst="rect">
            <a:avLst/>
          </a:prstGeom>
          <a:noFill/>
          <a:ln>
            <a:noFill/>
          </a:ln>
        </p:spPr>
      </p:pic>
      <p:sp>
        <p:nvSpPr>
          <p:cNvPr id="297" name="Google Shape;297;p37"/>
          <p:cNvSpPr txBox="1"/>
          <p:nvPr/>
        </p:nvSpPr>
        <p:spPr>
          <a:xfrm>
            <a:off x="179875" y="3019275"/>
            <a:ext cx="734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98" name="Google Shape;298;p37"/>
          <p:cNvPicPr preferRelativeResize="0"/>
          <p:nvPr/>
        </p:nvPicPr>
        <p:blipFill rotWithShape="1">
          <a:blip r:embed="rId7">
            <a:alphaModFix/>
          </a:blip>
          <a:srcRect l="5486" t="32659" r="4722"/>
          <a:stretch/>
        </p:blipFill>
        <p:spPr>
          <a:xfrm>
            <a:off x="1181550" y="3096825"/>
            <a:ext cx="7341900" cy="2007925"/>
          </a:xfrm>
          <a:prstGeom prst="rect">
            <a:avLst/>
          </a:prstGeom>
          <a:noFill/>
          <a:ln>
            <a:noFill/>
          </a:ln>
        </p:spPr>
      </p:pic>
      <p:pic>
        <p:nvPicPr>
          <p:cNvPr id="299" name="Google Shape;299;p37"/>
          <p:cNvPicPr preferRelativeResize="0"/>
          <p:nvPr/>
        </p:nvPicPr>
        <p:blipFill rotWithShape="1">
          <a:blip r:embed="rId8">
            <a:alphaModFix/>
          </a:blip>
          <a:srcRect t="29897" b="33924"/>
          <a:stretch/>
        </p:blipFill>
        <p:spPr>
          <a:xfrm rot="-368237">
            <a:off x="3205054" y="3176309"/>
            <a:ext cx="1528620" cy="777883"/>
          </a:xfrm>
          <a:prstGeom prst="rect">
            <a:avLst/>
          </a:prstGeom>
          <a:noFill/>
          <a:ln>
            <a:noFill/>
          </a:ln>
        </p:spPr>
      </p:pic>
      <p:pic>
        <p:nvPicPr>
          <p:cNvPr id="300" name="Google Shape;300;p37"/>
          <p:cNvPicPr preferRelativeResize="0"/>
          <p:nvPr/>
        </p:nvPicPr>
        <p:blipFill>
          <a:blip r:embed="rId9">
            <a:alphaModFix/>
          </a:blip>
          <a:stretch>
            <a:fillRect/>
          </a:stretch>
        </p:blipFill>
        <p:spPr>
          <a:xfrm>
            <a:off x="0" y="3928501"/>
            <a:ext cx="2488650" cy="1152024"/>
          </a:xfrm>
          <a:prstGeom prst="rect">
            <a:avLst/>
          </a:prstGeom>
          <a:noFill/>
          <a:ln>
            <a:noFill/>
          </a:ln>
        </p:spPr>
      </p:pic>
      <p:pic>
        <p:nvPicPr>
          <p:cNvPr id="301" name="Google Shape;301;p37"/>
          <p:cNvPicPr preferRelativeResize="0"/>
          <p:nvPr/>
        </p:nvPicPr>
        <p:blipFill rotWithShape="1">
          <a:blip r:embed="rId10">
            <a:alphaModFix/>
          </a:blip>
          <a:srcRect l="18218" r="18590" b="74372"/>
          <a:stretch/>
        </p:blipFill>
        <p:spPr>
          <a:xfrm rot="-26">
            <a:off x="4642875" y="3164103"/>
            <a:ext cx="989525" cy="587281"/>
          </a:xfrm>
          <a:prstGeom prst="rect">
            <a:avLst/>
          </a:prstGeom>
          <a:noFill/>
          <a:ln>
            <a:noFill/>
          </a:ln>
        </p:spPr>
      </p:pic>
      <p:pic>
        <p:nvPicPr>
          <p:cNvPr id="302" name="Google Shape;302;p37"/>
          <p:cNvPicPr preferRelativeResize="0"/>
          <p:nvPr/>
        </p:nvPicPr>
        <p:blipFill rotWithShape="1">
          <a:blip r:embed="rId11">
            <a:alphaModFix/>
          </a:blip>
          <a:srcRect l="150709" t="74150" r="-150709" b="-74150"/>
          <a:stretch/>
        </p:blipFill>
        <p:spPr>
          <a:xfrm>
            <a:off x="3325275" y="2864675"/>
            <a:ext cx="1958502" cy="1958502"/>
          </a:xfrm>
          <a:prstGeom prst="rect">
            <a:avLst/>
          </a:prstGeom>
          <a:noFill/>
          <a:ln>
            <a:noFill/>
          </a:ln>
        </p:spPr>
      </p:pic>
      <p:pic>
        <p:nvPicPr>
          <p:cNvPr id="303" name="Google Shape;303;p37"/>
          <p:cNvPicPr preferRelativeResize="0"/>
          <p:nvPr/>
        </p:nvPicPr>
        <p:blipFill>
          <a:blip r:embed="rId12">
            <a:alphaModFix/>
          </a:blip>
          <a:stretch>
            <a:fillRect/>
          </a:stretch>
        </p:blipFill>
        <p:spPr>
          <a:xfrm rot="-226560">
            <a:off x="4416246" y="1049763"/>
            <a:ext cx="1442788" cy="732599"/>
          </a:xfrm>
          <a:prstGeom prst="rect">
            <a:avLst/>
          </a:prstGeom>
          <a:noFill/>
          <a:ln>
            <a:noFill/>
          </a:ln>
        </p:spPr>
      </p:pic>
      <p:pic>
        <p:nvPicPr>
          <p:cNvPr id="304" name="Google Shape;304;p37"/>
          <p:cNvPicPr preferRelativeResize="0"/>
          <p:nvPr/>
        </p:nvPicPr>
        <p:blipFill rotWithShape="1">
          <a:blip r:embed="rId10">
            <a:alphaModFix/>
          </a:blip>
          <a:srcRect l="18218" r="18590" b="74372"/>
          <a:stretch/>
        </p:blipFill>
        <p:spPr>
          <a:xfrm rot="-26">
            <a:off x="4727999" y="2925742"/>
            <a:ext cx="989525" cy="587253"/>
          </a:xfrm>
          <a:prstGeom prst="rect">
            <a:avLst/>
          </a:prstGeom>
          <a:noFill/>
          <a:ln>
            <a:noFill/>
          </a:ln>
        </p:spPr>
      </p:pic>
      <p:pic>
        <p:nvPicPr>
          <p:cNvPr id="305" name="Google Shape;305;p37"/>
          <p:cNvPicPr preferRelativeResize="0"/>
          <p:nvPr/>
        </p:nvPicPr>
        <p:blipFill rotWithShape="1">
          <a:blip r:embed="rId10">
            <a:alphaModFix/>
          </a:blip>
          <a:srcRect l="18218" r="18590" b="74372"/>
          <a:stretch/>
        </p:blipFill>
        <p:spPr>
          <a:xfrm rot="-24">
            <a:off x="6254537" y="3332954"/>
            <a:ext cx="855789" cy="507918"/>
          </a:xfrm>
          <a:prstGeom prst="rect">
            <a:avLst/>
          </a:prstGeom>
          <a:noFill/>
          <a:ln>
            <a:noFill/>
          </a:ln>
        </p:spPr>
      </p:pic>
      <p:pic>
        <p:nvPicPr>
          <p:cNvPr id="306" name="Google Shape;306;p37"/>
          <p:cNvPicPr preferRelativeResize="0"/>
          <p:nvPr/>
        </p:nvPicPr>
        <p:blipFill rotWithShape="1">
          <a:blip r:embed="rId10">
            <a:alphaModFix/>
          </a:blip>
          <a:srcRect l="18218" r="18590" b="74372"/>
          <a:stretch/>
        </p:blipFill>
        <p:spPr>
          <a:xfrm rot="-25">
            <a:off x="4624574" y="2632854"/>
            <a:ext cx="1026125" cy="608963"/>
          </a:xfrm>
          <a:prstGeom prst="rect">
            <a:avLst/>
          </a:prstGeom>
          <a:noFill/>
          <a:ln>
            <a:noFill/>
          </a:ln>
        </p:spPr>
      </p:pic>
      <p:pic>
        <p:nvPicPr>
          <p:cNvPr id="307" name="Google Shape;307;p37"/>
          <p:cNvPicPr preferRelativeResize="0"/>
          <p:nvPr/>
        </p:nvPicPr>
        <p:blipFill>
          <a:blip r:embed="rId13">
            <a:alphaModFix/>
          </a:blip>
          <a:stretch>
            <a:fillRect/>
          </a:stretch>
        </p:blipFill>
        <p:spPr>
          <a:xfrm flipH="1">
            <a:off x="4454375" y="1469862"/>
            <a:ext cx="1366525" cy="1366525"/>
          </a:xfrm>
          <a:prstGeom prst="rect">
            <a:avLst/>
          </a:prstGeom>
          <a:noFill/>
          <a:ln>
            <a:noFill/>
          </a:ln>
        </p:spPr>
      </p:pic>
      <p:pic>
        <p:nvPicPr>
          <p:cNvPr id="308" name="Google Shape;308;p37"/>
          <p:cNvPicPr preferRelativeResize="0"/>
          <p:nvPr/>
        </p:nvPicPr>
        <p:blipFill rotWithShape="1">
          <a:blip r:embed="rId10">
            <a:alphaModFix/>
          </a:blip>
          <a:srcRect l="18218" r="18590" b="74372"/>
          <a:stretch/>
        </p:blipFill>
        <p:spPr>
          <a:xfrm rot="-24">
            <a:off x="6254537" y="3081442"/>
            <a:ext cx="855789" cy="507918"/>
          </a:xfrm>
          <a:prstGeom prst="rect">
            <a:avLst/>
          </a:prstGeom>
          <a:noFill/>
          <a:ln>
            <a:noFill/>
          </a:ln>
        </p:spPr>
      </p:pic>
      <p:pic>
        <p:nvPicPr>
          <p:cNvPr id="309" name="Google Shape;309;p37"/>
          <p:cNvPicPr preferRelativeResize="0"/>
          <p:nvPr/>
        </p:nvPicPr>
        <p:blipFill rotWithShape="1">
          <a:blip r:embed="rId10">
            <a:alphaModFix/>
          </a:blip>
          <a:srcRect l="18218" r="18590" b="74372"/>
          <a:stretch/>
        </p:blipFill>
        <p:spPr>
          <a:xfrm rot="-24">
            <a:off x="6254537" y="2864679"/>
            <a:ext cx="855789" cy="507918"/>
          </a:xfrm>
          <a:prstGeom prst="rect">
            <a:avLst/>
          </a:prstGeom>
          <a:noFill/>
          <a:ln>
            <a:noFill/>
          </a:ln>
        </p:spPr>
      </p:pic>
      <p:pic>
        <p:nvPicPr>
          <p:cNvPr id="310" name="Google Shape;310;p37"/>
          <p:cNvPicPr preferRelativeResize="0"/>
          <p:nvPr/>
        </p:nvPicPr>
        <p:blipFill rotWithShape="1">
          <a:blip r:embed="rId10">
            <a:alphaModFix/>
          </a:blip>
          <a:srcRect l="18218" r="18590" b="74372"/>
          <a:stretch/>
        </p:blipFill>
        <p:spPr>
          <a:xfrm rot="-24">
            <a:off x="6254525" y="2577316"/>
            <a:ext cx="855800" cy="507920"/>
          </a:xfrm>
          <a:prstGeom prst="rect">
            <a:avLst/>
          </a:prstGeom>
          <a:noFill/>
          <a:ln>
            <a:noFill/>
          </a:ln>
        </p:spPr>
      </p:pic>
      <p:pic>
        <p:nvPicPr>
          <p:cNvPr id="311" name="Google Shape;311;p37"/>
          <p:cNvPicPr preferRelativeResize="0"/>
          <p:nvPr/>
        </p:nvPicPr>
        <p:blipFill>
          <a:blip r:embed="rId12">
            <a:alphaModFix/>
          </a:blip>
          <a:stretch>
            <a:fillRect/>
          </a:stretch>
        </p:blipFill>
        <p:spPr>
          <a:xfrm rot="-226551">
            <a:off x="5845721" y="1012979"/>
            <a:ext cx="1587730" cy="806167"/>
          </a:xfrm>
          <a:prstGeom prst="rect">
            <a:avLst/>
          </a:prstGeom>
          <a:noFill/>
          <a:ln>
            <a:noFill/>
          </a:ln>
        </p:spPr>
      </p:pic>
      <p:pic>
        <p:nvPicPr>
          <p:cNvPr id="312" name="Google Shape;312;p37"/>
          <p:cNvPicPr preferRelativeResize="0"/>
          <p:nvPr/>
        </p:nvPicPr>
        <p:blipFill rotWithShape="1">
          <a:blip r:embed="rId10">
            <a:alphaModFix/>
          </a:blip>
          <a:srcRect l="18218" r="18590" b="74372"/>
          <a:stretch/>
        </p:blipFill>
        <p:spPr>
          <a:xfrm rot="-26">
            <a:off x="3356075" y="3121155"/>
            <a:ext cx="1366526" cy="701426"/>
          </a:xfrm>
          <a:prstGeom prst="rect">
            <a:avLst/>
          </a:prstGeom>
          <a:noFill/>
          <a:ln>
            <a:noFill/>
          </a:ln>
        </p:spPr>
      </p:pic>
      <p:pic>
        <p:nvPicPr>
          <p:cNvPr id="313" name="Google Shape;313;p37"/>
          <p:cNvPicPr preferRelativeResize="0"/>
          <p:nvPr/>
        </p:nvPicPr>
        <p:blipFill rotWithShape="1">
          <a:blip r:embed="rId10">
            <a:alphaModFix/>
          </a:blip>
          <a:srcRect l="18218" r="18590" b="74372"/>
          <a:stretch/>
        </p:blipFill>
        <p:spPr>
          <a:xfrm rot="-24">
            <a:off x="3356075" y="2904580"/>
            <a:ext cx="1296551" cy="665508"/>
          </a:xfrm>
          <a:prstGeom prst="rect">
            <a:avLst/>
          </a:prstGeom>
          <a:noFill/>
          <a:ln>
            <a:noFill/>
          </a:ln>
        </p:spPr>
      </p:pic>
      <p:pic>
        <p:nvPicPr>
          <p:cNvPr id="314" name="Google Shape;314;p37"/>
          <p:cNvPicPr preferRelativeResize="0"/>
          <p:nvPr/>
        </p:nvPicPr>
        <p:blipFill rotWithShape="1">
          <a:blip r:embed="rId10">
            <a:alphaModFix/>
          </a:blip>
          <a:srcRect l="18218" r="18590" b="74372"/>
          <a:stretch/>
        </p:blipFill>
        <p:spPr>
          <a:xfrm rot="-26">
            <a:off x="3474600" y="2630079"/>
            <a:ext cx="989525" cy="614505"/>
          </a:xfrm>
          <a:prstGeom prst="rect">
            <a:avLst/>
          </a:prstGeom>
          <a:noFill/>
          <a:ln>
            <a:noFill/>
          </a:ln>
        </p:spPr>
      </p:pic>
      <p:pic>
        <p:nvPicPr>
          <p:cNvPr id="315" name="Google Shape;315;p37"/>
          <p:cNvPicPr preferRelativeResize="0"/>
          <p:nvPr/>
        </p:nvPicPr>
        <p:blipFill>
          <a:blip r:embed="rId13">
            <a:alphaModFix/>
          </a:blip>
          <a:stretch>
            <a:fillRect/>
          </a:stretch>
        </p:blipFill>
        <p:spPr>
          <a:xfrm flipH="1">
            <a:off x="3286087" y="1503500"/>
            <a:ext cx="1366525" cy="1366525"/>
          </a:xfrm>
          <a:prstGeom prst="rect">
            <a:avLst/>
          </a:prstGeom>
          <a:noFill/>
          <a:ln>
            <a:noFill/>
          </a:ln>
        </p:spPr>
      </p:pic>
      <p:pic>
        <p:nvPicPr>
          <p:cNvPr id="316" name="Google Shape;316;p37"/>
          <p:cNvPicPr preferRelativeResize="0"/>
          <p:nvPr/>
        </p:nvPicPr>
        <p:blipFill>
          <a:blip r:embed="rId12">
            <a:alphaModFix/>
          </a:blip>
          <a:stretch>
            <a:fillRect/>
          </a:stretch>
        </p:blipFill>
        <p:spPr>
          <a:xfrm rot="-226560">
            <a:off x="3247958" y="1049763"/>
            <a:ext cx="1442788" cy="732599"/>
          </a:xfrm>
          <a:prstGeom prst="rect">
            <a:avLst/>
          </a:prstGeom>
          <a:noFill/>
          <a:ln>
            <a:noFill/>
          </a:ln>
        </p:spPr>
      </p:pic>
      <p:pic>
        <p:nvPicPr>
          <p:cNvPr id="317" name="Google Shape;317;p37"/>
          <p:cNvPicPr preferRelativeResize="0"/>
          <p:nvPr/>
        </p:nvPicPr>
        <p:blipFill rotWithShape="1">
          <a:blip r:embed="rId10">
            <a:alphaModFix/>
          </a:blip>
          <a:srcRect l="18218" r="18590" b="74372"/>
          <a:stretch/>
        </p:blipFill>
        <p:spPr>
          <a:xfrm rot="-26">
            <a:off x="2207875" y="3222277"/>
            <a:ext cx="1174325" cy="729265"/>
          </a:xfrm>
          <a:prstGeom prst="rect">
            <a:avLst/>
          </a:prstGeom>
          <a:noFill/>
          <a:ln>
            <a:noFill/>
          </a:ln>
        </p:spPr>
      </p:pic>
      <p:pic>
        <p:nvPicPr>
          <p:cNvPr id="318" name="Google Shape;318;p37"/>
          <p:cNvPicPr preferRelativeResize="0"/>
          <p:nvPr/>
        </p:nvPicPr>
        <p:blipFill rotWithShape="1">
          <a:blip r:embed="rId10">
            <a:alphaModFix/>
          </a:blip>
          <a:srcRect l="18218" r="18590" b="74372"/>
          <a:stretch/>
        </p:blipFill>
        <p:spPr>
          <a:xfrm rot="-26">
            <a:off x="2207875" y="2883452"/>
            <a:ext cx="1174325" cy="729265"/>
          </a:xfrm>
          <a:prstGeom prst="rect">
            <a:avLst/>
          </a:prstGeom>
          <a:noFill/>
          <a:ln>
            <a:noFill/>
          </a:ln>
        </p:spPr>
      </p:pic>
      <p:pic>
        <p:nvPicPr>
          <p:cNvPr id="319" name="Google Shape;319;p37"/>
          <p:cNvPicPr preferRelativeResize="0"/>
          <p:nvPr/>
        </p:nvPicPr>
        <p:blipFill rotWithShape="1">
          <a:blip r:embed="rId10">
            <a:alphaModFix/>
          </a:blip>
          <a:srcRect l="18218" r="18590" b="74372"/>
          <a:stretch/>
        </p:blipFill>
        <p:spPr>
          <a:xfrm rot="-26">
            <a:off x="2139825" y="2643714"/>
            <a:ext cx="1174325" cy="729265"/>
          </a:xfrm>
          <a:prstGeom prst="rect">
            <a:avLst/>
          </a:prstGeom>
          <a:noFill/>
          <a:ln>
            <a:noFill/>
          </a:ln>
        </p:spPr>
      </p:pic>
      <p:pic>
        <p:nvPicPr>
          <p:cNvPr id="320" name="Google Shape;320;p37"/>
          <p:cNvPicPr preferRelativeResize="0"/>
          <p:nvPr/>
        </p:nvPicPr>
        <p:blipFill rotWithShape="1">
          <a:blip r:embed="rId10">
            <a:alphaModFix/>
          </a:blip>
          <a:srcRect l="18218" r="18590" b="74372"/>
          <a:stretch/>
        </p:blipFill>
        <p:spPr>
          <a:xfrm rot="-26">
            <a:off x="2139825" y="2352177"/>
            <a:ext cx="1174325" cy="729265"/>
          </a:xfrm>
          <a:prstGeom prst="rect">
            <a:avLst/>
          </a:prstGeom>
          <a:noFill/>
          <a:ln>
            <a:noFill/>
          </a:ln>
        </p:spPr>
      </p:pic>
      <p:pic>
        <p:nvPicPr>
          <p:cNvPr id="321" name="Google Shape;321;p37"/>
          <p:cNvPicPr preferRelativeResize="0"/>
          <p:nvPr/>
        </p:nvPicPr>
        <p:blipFill rotWithShape="1">
          <a:blip r:embed="rId14">
            <a:alphaModFix/>
          </a:blip>
          <a:srcRect t="41534" r="4897" b="43678"/>
          <a:stretch/>
        </p:blipFill>
        <p:spPr>
          <a:xfrm rot="-2294763" flipH="1">
            <a:off x="-414998" y="3098465"/>
            <a:ext cx="3546920" cy="718570"/>
          </a:xfrm>
          <a:prstGeom prst="rect">
            <a:avLst/>
          </a:prstGeom>
          <a:noFill/>
          <a:ln>
            <a:noFill/>
          </a:ln>
        </p:spPr>
      </p:pic>
      <p:pic>
        <p:nvPicPr>
          <p:cNvPr id="322" name="Google Shape;322;p37"/>
          <p:cNvPicPr preferRelativeResize="0"/>
          <p:nvPr/>
        </p:nvPicPr>
        <p:blipFill>
          <a:blip r:embed="rId15">
            <a:alphaModFix/>
          </a:blip>
          <a:stretch>
            <a:fillRect/>
          </a:stretch>
        </p:blipFill>
        <p:spPr>
          <a:xfrm rot="-366502">
            <a:off x="1740625" y="1276843"/>
            <a:ext cx="989525" cy="1241706"/>
          </a:xfrm>
          <a:prstGeom prst="rect">
            <a:avLst/>
          </a:prstGeom>
          <a:noFill/>
          <a:ln>
            <a:noFill/>
          </a:ln>
        </p:spPr>
      </p:pic>
      <p:pic>
        <p:nvPicPr>
          <p:cNvPr id="323" name="Google Shape;323;p37"/>
          <p:cNvPicPr preferRelativeResize="0"/>
          <p:nvPr/>
        </p:nvPicPr>
        <p:blipFill>
          <a:blip r:embed="rId12">
            <a:alphaModFix/>
          </a:blip>
          <a:stretch>
            <a:fillRect/>
          </a:stretch>
        </p:blipFill>
        <p:spPr>
          <a:xfrm rot="226560" flipH="1">
            <a:off x="2005596" y="1049738"/>
            <a:ext cx="1442788" cy="732599"/>
          </a:xfrm>
          <a:prstGeom prst="rect">
            <a:avLst/>
          </a:prstGeom>
          <a:noFill/>
          <a:ln>
            <a:noFill/>
          </a:ln>
        </p:spPr>
      </p:pic>
      <p:sp>
        <p:nvSpPr>
          <p:cNvPr id="324" name="Google Shape;324;p37"/>
          <p:cNvSpPr txBox="1"/>
          <p:nvPr/>
        </p:nvSpPr>
        <p:spPr>
          <a:xfrm>
            <a:off x="2488638" y="4281950"/>
            <a:ext cx="5001000" cy="431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lt1"/>
                </a:solidFill>
                <a:latin typeface="Cambria"/>
                <a:ea typeface="Cambria"/>
                <a:cs typeface="Cambria"/>
                <a:sym typeface="Cambria"/>
              </a:rPr>
              <a:t>EDUCATIONAL EQUITY |  EQUIDAD EDUCATIVA </a:t>
            </a:r>
            <a:endParaRPr sz="1600" b="1">
              <a:solidFill>
                <a:schemeClr val="lt1"/>
              </a:solidFill>
              <a:latin typeface="Cambria"/>
              <a:ea typeface="Cambria"/>
              <a:cs typeface="Cambria"/>
              <a:sym typeface="Cambria"/>
            </a:endParaRPr>
          </a:p>
        </p:txBody>
      </p:sp>
      <p:pic>
        <p:nvPicPr>
          <p:cNvPr id="325" name="Google Shape;325;p37"/>
          <p:cNvPicPr preferRelativeResize="0"/>
          <p:nvPr/>
        </p:nvPicPr>
        <p:blipFill>
          <a:blip r:embed="rId13">
            <a:alphaModFix/>
          </a:blip>
          <a:stretch>
            <a:fillRect/>
          </a:stretch>
        </p:blipFill>
        <p:spPr>
          <a:xfrm flipH="1">
            <a:off x="5999162" y="1462175"/>
            <a:ext cx="1366525" cy="1366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38"/>
          <p:cNvSpPr txBox="1">
            <a:spLocks noGrp="1"/>
          </p:cNvSpPr>
          <p:nvPr>
            <p:ph type="ctrTitle"/>
          </p:nvPr>
        </p:nvSpPr>
        <p:spPr>
          <a:xfrm>
            <a:off x="311700" y="875150"/>
            <a:ext cx="8520600" cy="1430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900"/>
              <a:t>Educational Equity</a:t>
            </a:r>
            <a:endParaRPr sz="4900"/>
          </a:p>
          <a:p>
            <a:pPr marL="0" lvl="0" indent="0" algn="ctr" rtl="0">
              <a:spcBef>
                <a:spcPts val="0"/>
              </a:spcBef>
              <a:spcAft>
                <a:spcPts val="0"/>
              </a:spcAft>
              <a:buNone/>
            </a:pPr>
            <a:r>
              <a:rPr lang="en" sz="4500"/>
              <a:t>Equidad educativa</a:t>
            </a:r>
            <a:endParaRPr sz="4500"/>
          </a:p>
        </p:txBody>
      </p:sp>
      <p:pic>
        <p:nvPicPr>
          <p:cNvPr id="331" name="Google Shape;331;p38"/>
          <p:cNvPicPr preferRelativeResize="0"/>
          <p:nvPr/>
        </p:nvPicPr>
        <p:blipFill>
          <a:blip r:embed="rId3">
            <a:alphaModFix/>
          </a:blip>
          <a:stretch>
            <a:fillRect/>
          </a:stretch>
        </p:blipFill>
        <p:spPr>
          <a:xfrm>
            <a:off x="0" y="-194050"/>
            <a:ext cx="9144000" cy="1209425"/>
          </a:xfrm>
          <a:prstGeom prst="rect">
            <a:avLst/>
          </a:prstGeom>
          <a:noFill/>
          <a:ln>
            <a:noFill/>
          </a:ln>
        </p:spPr>
      </p:pic>
      <p:pic>
        <p:nvPicPr>
          <p:cNvPr id="332" name="Google Shape;332;p38"/>
          <p:cNvPicPr preferRelativeResize="0"/>
          <p:nvPr/>
        </p:nvPicPr>
        <p:blipFill>
          <a:blip r:embed="rId4">
            <a:alphaModFix/>
          </a:blip>
          <a:stretch>
            <a:fillRect/>
          </a:stretch>
        </p:blipFill>
        <p:spPr>
          <a:xfrm rot="27">
            <a:off x="8027900" y="4556229"/>
            <a:ext cx="1015800" cy="587267"/>
          </a:xfrm>
          <a:prstGeom prst="rect">
            <a:avLst/>
          </a:prstGeom>
          <a:noFill/>
          <a:ln>
            <a:noFill/>
          </a:ln>
        </p:spPr>
      </p:pic>
      <p:pic>
        <p:nvPicPr>
          <p:cNvPr id="333" name="Google Shape;333;p38"/>
          <p:cNvPicPr preferRelativeResize="0"/>
          <p:nvPr/>
        </p:nvPicPr>
        <p:blipFill>
          <a:blip r:embed="rId5">
            <a:alphaModFix/>
          </a:blip>
          <a:stretch>
            <a:fillRect/>
          </a:stretch>
        </p:blipFill>
        <p:spPr>
          <a:xfrm rot="-598504">
            <a:off x="7931007" y="4277124"/>
            <a:ext cx="989111" cy="299977"/>
          </a:xfrm>
          <a:prstGeom prst="rect">
            <a:avLst/>
          </a:prstGeom>
          <a:noFill/>
          <a:ln>
            <a:noFill/>
          </a:ln>
        </p:spPr>
      </p:pic>
      <p:pic>
        <p:nvPicPr>
          <p:cNvPr id="334" name="Google Shape;334;p38"/>
          <p:cNvPicPr preferRelativeResize="0"/>
          <p:nvPr/>
        </p:nvPicPr>
        <p:blipFill>
          <a:blip r:embed="rId6">
            <a:alphaModFix/>
          </a:blip>
          <a:stretch>
            <a:fillRect/>
          </a:stretch>
        </p:blipFill>
        <p:spPr>
          <a:xfrm>
            <a:off x="64250" y="53800"/>
            <a:ext cx="961575" cy="961575"/>
          </a:xfrm>
          <a:prstGeom prst="rect">
            <a:avLst/>
          </a:prstGeom>
          <a:noFill/>
          <a:ln>
            <a:noFill/>
          </a:ln>
        </p:spPr>
      </p:pic>
      <p:sp>
        <p:nvSpPr>
          <p:cNvPr id="335" name="Google Shape;335;p38"/>
          <p:cNvSpPr txBox="1"/>
          <p:nvPr/>
        </p:nvSpPr>
        <p:spPr>
          <a:xfrm>
            <a:off x="1354950" y="2669650"/>
            <a:ext cx="71856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a:latin typeface="Cambria"/>
                <a:ea typeface="Cambria"/>
                <a:cs typeface="Cambria"/>
                <a:sym typeface="Cambria"/>
              </a:rPr>
              <a:t>QUESTIONS?   </a:t>
            </a:r>
            <a:r>
              <a:rPr lang="en" sz="4100">
                <a:solidFill>
                  <a:srgbClr val="222222"/>
                </a:solidFill>
                <a:latin typeface="Cambria"/>
                <a:ea typeface="Cambria"/>
                <a:cs typeface="Cambria"/>
                <a:sym typeface="Cambria"/>
              </a:rPr>
              <a:t>¿PREGUNTAS?</a:t>
            </a:r>
            <a:endParaRPr sz="4100">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9"/>
          <p:cNvSpPr txBox="1">
            <a:spLocks noGrp="1"/>
          </p:cNvSpPr>
          <p:nvPr>
            <p:ph type="ctrTitle" idx="4294967295"/>
          </p:nvPr>
        </p:nvSpPr>
        <p:spPr>
          <a:xfrm>
            <a:off x="1454000" y="1924050"/>
            <a:ext cx="6235800" cy="897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a:t>Tony Orozco</a:t>
            </a:r>
            <a:endParaRPr sz="5400"/>
          </a:p>
        </p:txBody>
      </p:sp>
      <p:sp>
        <p:nvSpPr>
          <p:cNvPr id="341" name="Google Shape;341;p39"/>
          <p:cNvSpPr txBox="1">
            <a:spLocks noGrp="1"/>
          </p:cNvSpPr>
          <p:nvPr>
            <p:ph type="subTitle" idx="4294967295"/>
          </p:nvPr>
        </p:nvSpPr>
        <p:spPr>
          <a:xfrm>
            <a:off x="1454000" y="2829000"/>
            <a:ext cx="6235800" cy="11904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 b="1"/>
              <a:t>Disciplina Positiva </a:t>
            </a:r>
            <a:endParaRPr b="1"/>
          </a:p>
          <a:p>
            <a:pPr marL="0" lvl="0" indent="0" algn="ctr" rtl="0">
              <a:lnSpc>
                <a:spcPct val="100000"/>
              </a:lnSpc>
              <a:spcBef>
                <a:spcPts val="600"/>
              </a:spcBef>
              <a:spcAft>
                <a:spcPts val="600"/>
              </a:spcAft>
              <a:buClr>
                <a:schemeClr val="dk1"/>
              </a:buClr>
              <a:buSzPts val="1100"/>
              <a:buFont typeface="Arial"/>
              <a:buNone/>
            </a:pPr>
            <a:endParaRPr b="1"/>
          </a:p>
        </p:txBody>
      </p:sp>
      <p:sp>
        <p:nvSpPr>
          <p:cNvPr id="342" name="Google Shape;342;p3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0"/>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Counseling/Consejeria </a:t>
            </a:r>
            <a:endParaRPr/>
          </a:p>
        </p:txBody>
      </p:sp>
      <p:sp>
        <p:nvSpPr>
          <p:cNvPr id="348" name="Google Shape;348;p40"/>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349" name="Google Shape;349;p40"/>
          <p:cNvSpPr txBox="1">
            <a:spLocks noGrp="1"/>
          </p:cNvSpPr>
          <p:nvPr>
            <p:ph type="body" idx="1"/>
          </p:nvPr>
        </p:nvSpPr>
        <p:spPr>
          <a:xfrm>
            <a:off x="983100" y="1452925"/>
            <a:ext cx="3353700" cy="26817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a:t>Quarter 1 grades</a:t>
            </a:r>
            <a:endParaRPr/>
          </a:p>
          <a:p>
            <a:pPr marL="457200" lvl="0" indent="-342900" algn="l" rtl="0">
              <a:spcBef>
                <a:spcPts val="0"/>
              </a:spcBef>
              <a:spcAft>
                <a:spcPts val="0"/>
              </a:spcAft>
              <a:buSzPts val="1800"/>
              <a:buChar char="●"/>
            </a:pPr>
            <a:r>
              <a:rPr lang="en"/>
              <a:t>PowerSchool App</a:t>
            </a:r>
            <a:endParaRPr/>
          </a:p>
          <a:p>
            <a:pPr marL="457200" lvl="0" indent="-342900" algn="l" rtl="0">
              <a:spcBef>
                <a:spcPts val="0"/>
              </a:spcBef>
              <a:spcAft>
                <a:spcPts val="0"/>
              </a:spcAft>
              <a:buSzPts val="1800"/>
              <a:buChar char="●"/>
            </a:pPr>
            <a:r>
              <a:rPr lang="en"/>
              <a:t>Quarter 1 &amp; Quarter 2 average to Semester 1 Grade </a:t>
            </a:r>
            <a:endParaRPr/>
          </a:p>
        </p:txBody>
      </p:sp>
      <p:sp>
        <p:nvSpPr>
          <p:cNvPr id="350" name="Google Shape;350;p40"/>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a:t>Grados Q1 </a:t>
            </a:r>
            <a:endParaRPr/>
          </a:p>
          <a:p>
            <a:pPr marL="457200" lvl="0" indent="-342900" algn="l" rtl="0">
              <a:spcBef>
                <a:spcPts val="0"/>
              </a:spcBef>
              <a:spcAft>
                <a:spcPts val="0"/>
              </a:spcAft>
              <a:buSzPts val="1800"/>
              <a:buChar char="●"/>
            </a:pPr>
            <a:r>
              <a:rPr lang="en"/>
              <a:t>PowerSchool App</a:t>
            </a:r>
            <a:endParaRPr/>
          </a:p>
          <a:p>
            <a:pPr marL="457200" lvl="0" indent="-342900" algn="l" rtl="0">
              <a:spcBef>
                <a:spcPts val="0"/>
              </a:spcBef>
              <a:spcAft>
                <a:spcPts val="0"/>
              </a:spcAft>
              <a:buSzPts val="1800"/>
              <a:buChar char="●"/>
            </a:pPr>
            <a:r>
              <a:rPr lang="en"/>
              <a:t>El grado del semestre es un promedio de Q1 y Q2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1"/>
          <p:cNvSpPr txBox="1">
            <a:spLocks noGrp="1"/>
          </p:cNvSpPr>
          <p:nvPr>
            <p:ph type="title"/>
          </p:nvPr>
        </p:nvSpPr>
        <p:spPr>
          <a:xfrm>
            <a:off x="0" y="503250"/>
            <a:ext cx="91440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900" b="1"/>
              <a:t>AB 104</a:t>
            </a:r>
            <a:endParaRPr sz="4100" b="1"/>
          </a:p>
        </p:txBody>
      </p:sp>
      <p:sp>
        <p:nvSpPr>
          <p:cNvPr id="356" name="Google Shape;356;p4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357" name="Google Shape;357;p41"/>
          <p:cNvSpPr txBox="1">
            <a:spLocks noGrp="1"/>
          </p:cNvSpPr>
          <p:nvPr>
            <p:ph type="body" idx="2"/>
          </p:nvPr>
        </p:nvSpPr>
        <p:spPr>
          <a:xfrm>
            <a:off x="3625375" y="1410525"/>
            <a:ext cx="4907700" cy="3114900"/>
          </a:xfrm>
          <a:prstGeom prst="rect">
            <a:avLst/>
          </a:prstGeom>
        </p:spPr>
        <p:txBody>
          <a:bodyPr spcFirstLastPara="1" wrap="square" lIns="0" tIns="0" rIns="0" bIns="0" anchor="t" anchorCtr="0">
            <a:noAutofit/>
          </a:bodyPr>
          <a:lstStyle/>
          <a:p>
            <a:pPr marL="457200" lvl="0" indent="-292100" algn="l" rtl="0">
              <a:lnSpc>
                <a:spcPct val="150000"/>
              </a:lnSpc>
              <a:spcBef>
                <a:spcPts val="0"/>
              </a:spcBef>
              <a:spcAft>
                <a:spcPts val="0"/>
              </a:spcAft>
              <a:buSzPts val="1000"/>
              <a:buChar char="●"/>
            </a:pPr>
            <a:r>
              <a:rPr lang="en" sz="1000" b="1">
                <a:highlight>
                  <a:schemeClr val="lt1"/>
                </a:highlight>
                <a:latin typeface="Merriweather"/>
                <a:ea typeface="Merriweather"/>
                <a:cs typeface="Merriweather"/>
                <a:sym typeface="Merriweather"/>
              </a:rPr>
              <a:t>Elegibilidad: </a:t>
            </a:r>
            <a:r>
              <a:rPr lang="en" sz="1000">
                <a:highlight>
                  <a:schemeClr val="lt1"/>
                </a:highlight>
              </a:rPr>
              <a:t> Estudiantes en grado 12 o que regresaron por un 5to año</a:t>
            </a:r>
            <a:endParaRPr sz="1000">
              <a:highlight>
                <a:schemeClr val="lt1"/>
              </a:highlight>
            </a:endParaRPr>
          </a:p>
          <a:p>
            <a:pPr marL="457200" lvl="0" indent="0" algn="l" rtl="0">
              <a:lnSpc>
                <a:spcPct val="150000"/>
              </a:lnSpc>
              <a:spcBef>
                <a:spcPts val="600"/>
              </a:spcBef>
              <a:spcAft>
                <a:spcPts val="0"/>
              </a:spcAft>
              <a:buNone/>
            </a:pPr>
            <a:endParaRPr sz="1000">
              <a:highlight>
                <a:schemeClr val="lt1"/>
              </a:highlight>
            </a:endParaRPr>
          </a:p>
          <a:p>
            <a:pPr marL="457200" lvl="0" indent="-292100" algn="l" rtl="0">
              <a:lnSpc>
                <a:spcPct val="150000"/>
              </a:lnSpc>
              <a:spcBef>
                <a:spcPts val="600"/>
              </a:spcBef>
              <a:spcAft>
                <a:spcPts val="0"/>
              </a:spcAft>
              <a:buSzPts val="1000"/>
              <a:buFont typeface="Merriweather"/>
              <a:buChar char="●"/>
            </a:pPr>
            <a:r>
              <a:rPr lang="en" sz="1000" b="1">
                <a:highlight>
                  <a:schemeClr val="lt1"/>
                </a:highlight>
                <a:latin typeface="Merriweather"/>
                <a:ea typeface="Merriweather"/>
                <a:cs typeface="Merriweather"/>
                <a:sym typeface="Merriweather"/>
              </a:rPr>
              <a:t>Proceso: </a:t>
            </a:r>
            <a:r>
              <a:rPr lang="en" sz="1000">
                <a:highlight>
                  <a:schemeClr val="lt1"/>
                </a:highlight>
              </a:rPr>
              <a:t>Hable con su consejero y llene la aplicación </a:t>
            </a:r>
            <a:endParaRPr sz="1000">
              <a:highlight>
                <a:schemeClr val="lt1"/>
              </a:highlight>
            </a:endParaRPr>
          </a:p>
          <a:p>
            <a:pPr marL="457200" lvl="0" indent="0" algn="l" rtl="0">
              <a:lnSpc>
                <a:spcPct val="150000"/>
              </a:lnSpc>
              <a:spcBef>
                <a:spcPts val="600"/>
              </a:spcBef>
              <a:spcAft>
                <a:spcPts val="0"/>
              </a:spcAft>
              <a:buNone/>
            </a:pPr>
            <a:endParaRPr sz="1000">
              <a:highlight>
                <a:schemeClr val="lt1"/>
              </a:highlight>
            </a:endParaRPr>
          </a:p>
          <a:p>
            <a:pPr marL="457200" lvl="0" indent="-292100" algn="l" rtl="0">
              <a:lnSpc>
                <a:spcPct val="150000"/>
              </a:lnSpc>
              <a:spcBef>
                <a:spcPts val="600"/>
              </a:spcBef>
              <a:spcAft>
                <a:spcPts val="0"/>
              </a:spcAft>
              <a:buSzPts val="1000"/>
              <a:buChar char="●"/>
            </a:pPr>
            <a:r>
              <a:rPr lang="en" sz="1000" b="1">
                <a:highlight>
                  <a:schemeClr val="lt1"/>
                </a:highlight>
                <a:latin typeface="Merriweather"/>
                <a:ea typeface="Merriweather"/>
                <a:cs typeface="Merriweather"/>
                <a:sym typeface="Merriweather"/>
              </a:rPr>
              <a:t>Tenga en cuenta:</a:t>
            </a:r>
            <a:r>
              <a:rPr lang="en" sz="1000">
                <a:highlight>
                  <a:schemeClr val="lt1"/>
                </a:highlight>
              </a:rPr>
              <a:t> Los requisitos mínimos estatales de graduación, como se enumeran anteriormente, no cumple con los requisitos del curso A-G para CSU, UC y la mayoría de los demás estudios . Su estudiante puede aplicar a una universidad comunitario como AVC</a:t>
            </a:r>
            <a:endParaRPr sz="1000">
              <a:highlight>
                <a:schemeClr val="lt1"/>
              </a:highlight>
            </a:endParaRPr>
          </a:p>
          <a:p>
            <a:pPr marL="457200" lvl="0" indent="0" algn="l" rtl="0">
              <a:lnSpc>
                <a:spcPct val="150000"/>
              </a:lnSpc>
              <a:spcBef>
                <a:spcPts val="600"/>
              </a:spcBef>
              <a:spcAft>
                <a:spcPts val="0"/>
              </a:spcAft>
              <a:buNone/>
            </a:pPr>
            <a:endParaRPr sz="1000">
              <a:highlight>
                <a:schemeClr val="lt1"/>
              </a:highlight>
            </a:endParaRPr>
          </a:p>
          <a:p>
            <a:pPr marL="457200" lvl="0" indent="-292100" algn="l" rtl="0">
              <a:lnSpc>
                <a:spcPct val="150000"/>
              </a:lnSpc>
              <a:spcBef>
                <a:spcPts val="600"/>
              </a:spcBef>
              <a:spcAft>
                <a:spcPts val="0"/>
              </a:spcAft>
              <a:buSzPts val="1000"/>
              <a:buChar char="●"/>
            </a:pPr>
            <a:r>
              <a:rPr lang="en" sz="1000" b="1">
                <a:highlight>
                  <a:schemeClr val="lt1"/>
                </a:highlight>
                <a:latin typeface="Merriweather"/>
                <a:ea typeface="Merriweather"/>
                <a:cs typeface="Merriweather"/>
                <a:sym typeface="Merriweather"/>
              </a:rPr>
              <a:t>Recuerde </a:t>
            </a:r>
            <a:r>
              <a:rPr lang="en" sz="1000">
                <a:highlight>
                  <a:schemeClr val="lt1"/>
                </a:highlight>
              </a:rPr>
              <a:t>que esto no significa que su hijo o hija se puedan graduar temprano  </a:t>
            </a:r>
            <a:endParaRPr sz="1000">
              <a:highlight>
                <a:schemeClr val="lt1"/>
              </a:highlight>
            </a:endParaRPr>
          </a:p>
        </p:txBody>
      </p:sp>
      <p:pic>
        <p:nvPicPr>
          <p:cNvPr id="358" name="Google Shape;358;p41"/>
          <p:cNvPicPr preferRelativeResize="0"/>
          <p:nvPr/>
        </p:nvPicPr>
        <p:blipFill>
          <a:blip r:embed="rId3">
            <a:alphaModFix/>
          </a:blip>
          <a:stretch>
            <a:fillRect/>
          </a:stretch>
        </p:blipFill>
        <p:spPr>
          <a:xfrm>
            <a:off x="636450" y="1001317"/>
            <a:ext cx="3152725" cy="35236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 Dream Act Application  </a:t>
            </a:r>
            <a:endParaRPr/>
          </a:p>
        </p:txBody>
      </p:sp>
      <p:sp>
        <p:nvSpPr>
          <p:cNvPr id="364" name="Google Shape;364;p42"/>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365" name="Google Shape;365;p42"/>
          <p:cNvSpPr txBox="1"/>
          <p:nvPr/>
        </p:nvSpPr>
        <p:spPr>
          <a:xfrm>
            <a:off x="1039825" y="1216650"/>
            <a:ext cx="3257700" cy="3601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222222"/>
              </a:buClr>
              <a:buSzPts val="1400"/>
              <a:buFont typeface="Patrick Hand"/>
              <a:buChar char="●"/>
            </a:pPr>
            <a:r>
              <a:rPr lang="en">
                <a:solidFill>
                  <a:srgbClr val="222222"/>
                </a:solidFill>
                <a:highlight>
                  <a:srgbClr val="FFFFFF"/>
                </a:highlight>
                <a:latin typeface="Patrick Hand"/>
                <a:ea typeface="Patrick Hand"/>
                <a:cs typeface="Patrick Hand"/>
                <a:sym typeface="Patrick Hand"/>
              </a:rPr>
              <a:t>The CA Dream Act has opened as of Oct. 1st. (2022-2023) </a:t>
            </a:r>
            <a:endParaRPr>
              <a:solidFill>
                <a:srgbClr val="222222"/>
              </a:solidFill>
              <a:highlight>
                <a:srgbClr val="FFFFFF"/>
              </a:highlight>
              <a:latin typeface="Patrick Hand"/>
              <a:ea typeface="Patrick Hand"/>
              <a:cs typeface="Patrick Hand"/>
              <a:sym typeface="Patrick Hand"/>
            </a:endParaRPr>
          </a:p>
          <a:p>
            <a:pPr marL="457200" lvl="0" indent="-317500" algn="l" rtl="0">
              <a:spcBef>
                <a:spcPts val="0"/>
              </a:spcBef>
              <a:spcAft>
                <a:spcPts val="0"/>
              </a:spcAft>
              <a:buClr>
                <a:srgbClr val="222222"/>
              </a:buClr>
              <a:buSzPts val="1400"/>
              <a:buFont typeface="Patrick Hand"/>
              <a:buChar char="●"/>
            </a:pPr>
            <a:r>
              <a:rPr lang="en">
                <a:solidFill>
                  <a:srgbClr val="222222"/>
                </a:solidFill>
                <a:highlight>
                  <a:srgbClr val="FFFFFF"/>
                </a:highlight>
                <a:latin typeface="Patrick Hand"/>
                <a:ea typeface="Patrick Hand"/>
                <a:cs typeface="Patrick Hand"/>
                <a:sym typeface="Patrick Hand"/>
              </a:rPr>
              <a:t>This application will be filled out by Seniors that are planning to attend college next Fall 2022.  </a:t>
            </a:r>
            <a:endParaRPr>
              <a:solidFill>
                <a:srgbClr val="222222"/>
              </a:solidFill>
              <a:highlight>
                <a:srgbClr val="FFFFFF"/>
              </a:highlight>
              <a:latin typeface="Patrick Hand"/>
              <a:ea typeface="Patrick Hand"/>
              <a:cs typeface="Patrick Hand"/>
              <a:sym typeface="Patrick Hand"/>
            </a:endParaRPr>
          </a:p>
          <a:p>
            <a:pPr marL="457200" lvl="0" indent="-317500" algn="l" rtl="0">
              <a:spcBef>
                <a:spcPts val="0"/>
              </a:spcBef>
              <a:spcAft>
                <a:spcPts val="0"/>
              </a:spcAft>
              <a:buClr>
                <a:srgbClr val="222222"/>
              </a:buClr>
              <a:buSzPts val="1400"/>
              <a:buFont typeface="Patrick Hand"/>
              <a:buChar char="●"/>
            </a:pPr>
            <a:r>
              <a:rPr lang="en">
                <a:solidFill>
                  <a:srgbClr val="222222"/>
                </a:solidFill>
                <a:highlight>
                  <a:srgbClr val="FFFFFF"/>
                </a:highlight>
                <a:latin typeface="Patrick Hand"/>
                <a:ea typeface="Patrick Hand"/>
                <a:cs typeface="Patrick Hand"/>
                <a:sym typeface="Patrick Hand"/>
              </a:rPr>
              <a:t>It is highly recommended to be filled out as soon as possible, since funds are limited and disbursement of funds is on a first come first serve basis.  </a:t>
            </a:r>
            <a:endParaRPr>
              <a:solidFill>
                <a:srgbClr val="222222"/>
              </a:solidFill>
              <a:highlight>
                <a:srgbClr val="FFFFFF"/>
              </a:highlight>
              <a:latin typeface="Patrick Hand"/>
              <a:ea typeface="Patrick Hand"/>
              <a:cs typeface="Patrick Hand"/>
              <a:sym typeface="Patrick Hand"/>
            </a:endParaRPr>
          </a:p>
          <a:p>
            <a:pPr marL="457200" lvl="0" indent="-317500" algn="l" rtl="0">
              <a:spcBef>
                <a:spcPts val="0"/>
              </a:spcBef>
              <a:spcAft>
                <a:spcPts val="0"/>
              </a:spcAft>
              <a:buClr>
                <a:srgbClr val="222222"/>
              </a:buClr>
              <a:buSzPts val="1400"/>
              <a:buFont typeface="Patrick Hand"/>
              <a:buChar char="●"/>
            </a:pPr>
            <a:r>
              <a:rPr lang="en">
                <a:solidFill>
                  <a:srgbClr val="222222"/>
                </a:solidFill>
                <a:highlight>
                  <a:srgbClr val="FFFFFF"/>
                </a:highlight>
                <a:latin typeface="Patrick Hand"/>
                <a:ea typeface="Patrick Hand"/>
                <a:cs typeface="Patrick Hand"/>
                <a:sym typeface="Patrick Hand"/>
              </a:rPr>
              <a:t>The student can enter up to 10 colleges they'd like for the application to be forward to for review.  </a:t>
            </a:r>
            <a:endParaRPr>
              <a:solidFill>
                <a:srgbClr val="222222"/>
              </a:solidFill>
              <a:highlight>
                <a:srgbClr val="FFFFFF"/>
              </a:highlight>
              <a:latin typeface="Patrick Hand"/>
              <a:ea typeface="Patrick Hand"/>
              <a:cs typeface="Patrick Hand"/>
              <a:sym typeface="Patrick Hand"/>
            </a:endParaRPr>
          </a:p>
          <a:p>
            <a:pPr marL="457200" lvl="0" indent="-317500" algn="l" rtl="0">
              <a:spcBef>
                <a:spcPts val="0"/>
              </a:spcBef>
              <a:spcAft>
                <a:spcPts val="0"/>
              </a:spcAft>
              <a:buClr>
                <a:srgbClr val="222222"/>
              </a:buClr>
              <a:buSzPts val="1400"/>
              <a:buFont typeface="Patrick Hand"/>
              <a:buChar char="●"/>
            </a:pPr>
            <a:r>
              <a:rPr lang="en">
                <a:solidFill>
                  <a:srgbClr val="222222"/>
                </a:solidFill>
                <a:highlight>
                  <a:srgbClr val="FFFFFF"/>
                </a:highlight>
                <a:latin typeface="Patrick Hand"/>
                <a:ea typeface="Patrick Hand"/>
                <a:cs typeface="Patrick Hand"/>
                <a:sym typeface="Patrick Hand"/>
              </a:rPr>
              <a:t>Deadline - March 2nd </a:t>
            </a:r>
            <a:endParaRPr>
              <a:solidFill>
                <a:srgbClr val="222222"/>
              </a:solidFill>
              <a:highlight>
                <a:srgbClr val="FFFFFF"/>
              </a:highlight>
              <a:latin typeface="Patrick Hand"/>
              <a:ea typeface="Patrick Hand"/>
              <a:cs typeface="Patrick Hand"/>
              <a:sym typeface="Patrick Hand"/>
            </a:endParaRPr>
          </a:p>
          <a:p>
            <a:pPr marL="457200" lvl="0" indent="-317500" algn="l" rtl="0">
              <a:spcBef>
                <a:spcPts val="0"/>
              </a:spcBef>
              <a:spcAft>
                <a:spcPts val="0"/>
              </a:spcAft>
              <a:buSzPts val="1400"/>
              <a:buFont typeface="Patrick Hand"/>
              <a:buChar char="●"/>
            </a:pPr>
            <a:r>
              <a:rPr lang="en" u="sng">
                <a:solidFill>
                  <a:srgbClr val="1155CC"/>
                </a:solidFill>
                <a:highlight>
                  <a:srgbClr val="FFFFFF"/>
                </a:highlight>
                <a:latin typeface="Patrick Hand"/>
                <a:ea typeface="Patrick Hand"/>
                <a:cs typeface="Patrick Hand"/>
                <a:sym typeface="Patrick Hand"/>
                <a:hlinkClick r:id="rId3">
                  <a:extLst>
                    <a:ext uri="{A12FA001-AC4F-418D-AE19-62706E023703}">
                      <ahyp:hlinkClr xmlns:ahyp="http://schemas.microsoft.com/office/drawing/2018/hyperlinkcolor" val="tx"/>
                    </a:ext>
                  </a:extLst>
                </a:hlinkClick>
              </a:rPr>
              <a:t>https://dream.csac.ca.gov</a:t>
            </a:r>
            <a:endParaRPr u="sng">
              <a:solidFill>
                <a:srgbClr val="1155CC"/>
              </a:solidFill>
              <a:highlight>
                <a:srgbClr val="FFFFFF"/>
              </a:highlight>
              <a:latin typeface="Patrick Hand"/>
              <a:ea typeface="Patrick Hand"/>
              <a:cs typeface="Patrick Hand"/>
              <a:sym typeface="Patrick Hand"/>
            </a:endParaRPr>
          </a:p>
          <a:p>
            <a:pPr marL="0" lvl="0" indent="0" algn="l" rtl="0">
              <a:spcBef>
                <a:spcPts val="0"/>
              </a:spcBef>
              <a:spcAft>
                <a:spcPts val="0"/>
              </a:spcAft>
              <a:buNone/>
            </a:pPr>
            <a:endParaRPr sz="1300">
              <a:latin typeface="Merriweather Light"/>
              <a:ea typeface="Merriweather Light"/>
              <a:cs typeface="Merriweather Light"/>
              <a:sym typeface="Merriweather Light"/>
            </a:endParaRPr>
          </a:p>
          <a:p>
            <a:pPr marL="457200" lvl="0" indent="0" algn="l" rtl="0">
              <a:spcBef>
                <a:spcPts val="0"/>
              </a:spcBef>
              <a:spcAft>
                <a:spcPts val="0"/>
              </a:spcAft>
              <a:buNone/>
            </a:pPr>
            <a:endParaRPr sz="1300">
              <a:latin typeface="Merriweather Light"/>
              <a:ea typeface="Merriweather Light"/>
              <a:cs typeface="Merriweather Light"/>
              <a:sym typeface="Merriweather Light"/>
            </a:endParaRPr>
          </a:p>
        </p:txBody>
      </p:sp>
      <p:sp>
        <p:nvSpPr>
          <p:cNvPr id="366" name="Google Shape;366;p42"/>
          <p:cNvSpPr txBox="1"/>
          <p:nvPr/>
        </p:nvSpPr>
        <p:spPr>
          <a:xfrm>
            <a:off x="4886425" y="1157700"/>
            <a:ext cx="3178500" cy="3478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Patrick Hand"/>
              <a:buChar char="●"/>
            </a:pPr>
            <a:r>
              <a:rPr lang="en">
                <a:latin typeface="Patrick Hand"/>
                <a:ea typeface="Patrick Hand"/>
                <a:cs typeface="Patrick Hand"/>
                <a:sym typeface="Patrick Hand"/>
              </a:rPr>
              <a:t>El CA Dream Act se inauguró el 1 de octubre. (2022-2023)</a:t>
            </a:r>
            <a:endParaRPr>
              <a:latin typeface="Patrick Hand"/>
              <a:ea typeface="Patrick Hand"/>
              <a:cs typeface="Patrick Hand"/>
              <a:sym typeface="Patrick Hand"/>
            </a:endParaRPr>
          </a:p>
          <a:p>
            <a:pPr marL="457200" lvl="0" indent="-317500" algn="l" rtl="0">
              <a:spcBef>
                <a:spcPts val="0"/>
              </a:spcBef>
              <a:spcAft>
                <a:spcPts val="0"/>
              </a:spcAft>
              <a:buSzPts val="1400"/>
              <a:buFont typeface="Patrick Hand"/>
              <a:buChar char="●"/>
            </a:pPr>
            <a:r>
              <a:rPr lang="en">
                <a:latin typeface="Patrick Hand"/>
                <a:ea typeface="Patrick Hand"/>
                <a:cs typeface="Patrick Hand"/>
                <a:sym typeface="Patrick Hand"/>
              </a:rPr>
              <a:t>Esta solicitud será completada por estudiantes de último año que planean asistir a la universidad el próximo otoño de 2022.</a:t>
            </a:r>
            <a:endParaRPr>
              <a:latin typeface="Patrick Hand"/>
              <a:ea typeface="Patrick Hand"/>
              <a:cs typeface="Patrick Hand"/>
              <a:sym typeface="Patrick Hand"/>
            </a:endParaRPr>
          </a:p>
          <a:p>
            <a:pPr marL="457200" lvl="0" indent="-317500" algn="l" rtl="0">
              <a:spcBef>
                <a:spcPts val="0"/>
              </a:spcBef>
              <a:spcAft>
                <a:spcPts val="0"/>
              </a:spcAft>
              <a:buSzPts val="1400"/>
              <a:buFont typeface="Patrick Hand"/>
              <a:buChar char="●"/>
            </a:pPr>
            <a:r>
              <a:rPr lang="en">
                <a:latin typeface="Patrick Hand"/>
                <a:ea typeface="Patrick Hand"/>
                <a:cs typeface="Patrick Hand"/>
                <a:sym typeface="Patrick Hand"/>
              </a:rPr>
              <a:t>Es muy recomendable completarlo lo antes posible, ya que los fondos son limitados y el desembolso de los fondos se realiza por orden de llegada.</a:t>
            </a:r>
            <a:endParaRPr>
              <a:latin typeface="Patrick Hand"/>
              <a:ea typeface="Patrick Hand"/>
              <a:cs typeface="Patrick Hand"/>
              <a:sym typeface="Patrick Hand"/>
            </a:endParaRPr>
          </a:p>
          <a:p>
            <a:pPr marL="457200" lvl="0" indent="-317500" algn="l" rtl="0">
              <a:spcBef>
                <a:spcPts val="0"/>
              </a:spcBef>
              <a:spcAft>
                <a:spcPts val="0"/>
              </a:spcAft>
              <a:buSzPts val="1400"/>
              <a:buFont typeface="Patrick Hand"/>
              <a:buChar char="●"/>
            </a:pPr>
            <a:r>
              <a:rPr lang="en">
                <a:latin typeface="Patrick Hand"/>
                <a:ea typeface="Patrick Hand"/>
                <a:cs typeface="Patrick Hand"/>
                <a:sym typeface="Patrick Hand"/>
              </a:rPr>
              <a:t>El estudiante puede ingresar hasta 10 universidades a las que le gustaría que se reenvíe la solicitud para su revisión.</a:t>
            </a:r>
            <a:endParaRPr>
              <a:latin typeface="Patrick Hand"/>
              <a:ea typeface="Patrick Hand"/>
              <a:cs typeface="Patrick Hand"/>
              <a:sym typeface="Patrick Hand"/>
            </a:endParaRPr>
          </a:p>
          <a:p>
            <a:pPr marL="457200" marR="38100" lvl="0" indent="-317500" algn="l" rtl="0">
              <a:lnSpc>
                <a:spcPct val="128571"/>
              </a:lnSpc>
              <a:spcBef>
                <a:spcPts val="0"/>
              </a:spcBef>
              <a:spcAft>
                <a:spcPts val="0"/>
              </a:spcAft>
              <a:buSzPts val="1400"/>
              <a:buFont typeface="Patrick Hand"/>
              <a:buChar char="●"/>
            </a:pPr>
            <a:r>
              <a:rPr lang="en">
                <a:solidFill>
                  <a:srgbClr val="202124"/>
                </a:solidFill>
                <a:latin typeface="Patrick Hand"/>
                <a:ea typeface="Patrick Hand"/>
                <a:cs typeface="Patrick Hand"/>
                <a:sym typeface="Patrick Hand"/>
              </a:rPr>
              <a:t>Fecha límite - 2 de marzo</a:t>
            </a:r>
            <a:endParaRPr>
              <a:solidFill>
                <a:srgbClr val="202124"/>
              </a:solidFill>
              <a:latin typeface="Patrick Hand"/>
              <a:ea typeface="Patrick Hand"/>
              <a:cs typeface="Patrick Hand"/>
              <a:sym typeface="Patrick Hand"/>
            </a:endParaRPr>
          </a:p>
          <a:p>
            <a:pPr marL="457200" lvl="0" indent="-317500" algn="l" rtl="0">
              <a:spcBef>
                <a:spcPts val="0"/>
              </a:spcBef>
              <a:spcAft>
                <a:spcPts val="0"/>
              </a:spcAft>
              <a:buClr>
                <a:srgbClr val="202124"/>
              </a:buClr>
              <a:buSzPts val="1400"/>
              <a:buFont typeface="Patrick Hand"/>
              <a:buChar char="●"/>
            </a:pPr>
            <a:r>
              <a:rPr lang="en" u="sng">
                <a:solidFill>
                  <a:srgbClr val="1155CC"/>
                </a:solidFill>
                <a:highlight>
                  <a:srgbClr val="FFFFFF"/>
                </a:highlight>
                <a:latin typeface="Patrick Hand"/>
                <a:ea typeface="Patrick Hand"/>
                <a:cs typeface="Patrick Hand"/>
                <a:sym typeface="Patrick Hand"/>
                <a:hlinkClick r:id="rId3">
                  <a:extLst>
                    <a:ext uri="{A12FA001-AC4F-418D-AE19-62706E023703}">
                      <ahyp:hlinkClr xmlns:ahyp="http://schemas.microsoft.com/office/drawing/2018/hyperlinkcolor" val="tx"/>
                    </a:ext>
                  </a:extLst>
                </a:hlinkClick>
              </a:rPr>
              <a:t>https://dream.csac.ca.gov</a:t>
            </a:r>
            <a:endParaRPr>
              <a:solidFill>
                <a:srgbClr val="202124"/>
              </a:solidFill>
              <a:latin typeface="Patrick Hand"/>
              <a:ea typeface="Patrick Hand"/>
              <a:cs typeface="Patrick Hand"/>
              <a:sym typeface="Patrick H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3"/>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PSAT Information </a:t>
            </a:r>
            <a:endParaRPr/>
          </a:p>
        </p:txBody>
      </p:sp>
      <p:sp>
        <p:nvSpPr>
          <p:cNvPr id="372" name="Google Shape;372;p43"/>
          <p:cNvSpPr txBox="1">
            <a:spLocks noGrp="1"/>
          </p:cNvSpPr>
          <p:nvPr>
            <p:ph type="body" idx="1"/>
          </p:nvPr>
        </p:nvSpPr>
        <p:spPr>
          <a:xfrm>
            <a:off x="983075" y="1452925"/>
            <a:ext cx="7177800" cy="26745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a:t>March 13th </a:t>
            </a:r>
            <a:endParaRPr/>
          </a:p>
          <a:p>
            <a:pPr marL="457200" lvl="0" indent="-355600" algn="l" rtl="0">
              <a:spcBef>
                <a:spcPts val="0"/>
              </a:spcBef>
              <a:spcAft>
                <a:spcPts val="0"/>
              </a:spcAft>
              <a:buSzPts val="2000"/>
              <a:buChar char="●"/>
            </a:pPr>
            <a:r>
              <a:rPr lang="en"/>
              <a:t>Preparación para el SAT</a:t>
            </a:r>
            <a:endParaRPr/>
          </a:p>
          <a:p>
            <a:pPr marL="457200" lvl="0" indent="-355600" algn="l" rtl="0">
              <a:spcBef>
                <a:spcPts val="0"/>
              </a:spcBef>
              <a:spcAft>
                <a:spcPts val="0"/>
              </a:spcAft>
              <a:buSzPts val="2000"/>
              <a:buChar char="●"/>
            </a:pPr>
            <a:r>
              <a:rPr lang="en"/>
              <a:t>Elegibilidad competitiva  </a:t>
            </a:r>
            <a:endParaRPr/>
          </a:p>
        </p:txBody>
      </p:sp>
      <p:sp>
        <p:nvSpPr>
          <p:cNvPr id="373" name="Google Shape;373;p43"/>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4"/>
          <p:cNvSpPr txBox="1">
            <a:spLocks noGrp="1"/>
          </p:cNvSpPr>
          <p:nvPr>
            <p:ph type="title"/>
          </p:nvPr>
        </p:nvSpPr>
        <p:spPr>
          <a:xfrm>
            <a:off x="703050" y="490275"/>
            <a:ext cx="7170900" cy="618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Community Resources/Recursos de la Comunidad </a:t>
            </a:r>
            <a:endParaRPr/>
          </a:p>
        </p:txBody>
      </p:sp>
      <p:sp>
        <p:nvSpPr>
          <p:cNvPr id="379" name="Google Shape;379;p44"/>
          <p:cNvSpPr txBox="1">
            <a:spLocks noGrp="1"/>
          </p:cNvSpPr>
          <p:nvPr>
            <p:ph type="body" idx="1"/>
          </p:nvPr>
        </p:nvSpPr>
        <p:spPr>
          <a:xfrm>
            <a:off x="983075" y="1913026"/>
            <a:ext cx="3354000" cy="22488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a:t>.</a:t>
            </a:r>
            <a:endParaRPr/>
          </a:p>
        </p:txBody>
      </p:sp>
      <p:pic>
        <p:nvPicPr>
          <p:cNvPr id="380" name="Google Shape;380;p44"/>
          <p:cNvPicPr preferRelativeResize="0"/>
          <p:nvPr/>
        </p:nvPicPr>
        <p:blipFill rotWithShape="1">
          <a:blip r:embed="rId3">
            <a:alphaModFix/>
          </a:blip>
          <a:srcRect l="17569" r="17575"/>
          <a:stretch/>
        </p:blipFill>
        <p:spPr>
          <a:xfrm>
            <a:off x="4812875" y="1293650"/>
            <a:ext cx="3636900" cy="3147300"/>
          </a:xfrm>
          <a:prstGeom prst="roundRect">
            <a:avLst>
              <a:gd name="adj" fmla="val 1158"/>
            </a:avLst>
          </a:prstGeom>
          <a:noFill/>
          <a:ln>
            <a:noFill/>
          </a:ln>
        </p:spPr>
      </p:pic>
      <p:sp>
        <p:nvSpPr>
          <p:cNvPr id="381" name="Google Shape;381;p44"/>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pic>
        <p:nvPicPr>
          <p:cNvPr id="382" name="Google Shape;382;p44"/>
          <p:cNvPicPr preferRelativeResize="0"/>
          <p:nvPr/>
        </p:nvPicPr>
        <p:blipFill>
          <a:blip r:embed="rId4">
            <a:alphaModFix/>
          </a:blip>
          <a:stretch>
            <a:fillRect/>
          </a:stretch>
        </p:blipFill>
        <p:spPr>
          <a:xfrm>
            <a:off x="1322402" y="1293650"/>
            <a:ext cx="2830649" cy="3024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ctrTitle" idx="4294967295"/>
          </p:nvPr>
        </p:nvSpPr>
        <p:spPr>
          <a:xfrm>
            <a:off x="1135475" y="880900"/>
            <a:ext cx="7134900" cy="938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800"/>
              <a:t>Our Why ~ Nuestro Porque</a:t>
            </a:r>
            <a:r>
              <a:rPr lang="en" sz="6000"/>
              <a:t> </a:t>
            </a:r>
            <a:endParaRPr sz="6000"/>
          </a:p>
        </p:txBody>
      </p:sp>
      <p:sp>
        <p:nvSpPr>
          <p:cNvPr id="183" name="Google Shape;183;p27"/>
          <p:cNvSpPr txBox="1">
            <a:spLocks noGrp="1"/>
          </p:cNvSpPr>
          <p:nvPr>
            <p:ph type="subTitle" idx="4294967295"/>
          </p:nvPr>
        </p:nvSpPr>
        <p:spPr>
          <a:xfrm>
            <a:off x="1135475" y="1937150"/>
            <a:ext cx="2889300" cy="1799700"/>
          </a:xfrm>
          <a:prstGeom prst="rect">
            <a:avLst/>
          </a:prstGeom>
        </p:spPr>
        <p:txBody>
          <a:bodyPr spcFirstLastPara="1" wrap="square" lIns="0" tIns="0" rIns="0" bIns="0" anchor="t" anchorCtr="0">
            <a:noAutofit/>
          </a:bodyPr>
          <a:lstStyle/>
          <a:p>
            <a:pPr marL="0" lvl="0" indent="0" algn="ctr" rtl="0">
              <a:spcBef>
                <a:spcPts val="600"/>
              </a:spcBef>
              <a:spcAft>
                <a:spcPts val="1000"/>
              </a:spcAft>
              <a:buNone/>
            </a:pPr>
            <a:r>
              <a:rPr lang="en" sz="1600">
                <a:solidFill>
                  <a:srgbClr val="21355A"/>
                </a:solidFill>
                <a:latin typeface="Merriweather"/>
                <a:ea typeface="Merriweather"/>
                <a:cs typeface="Merriweather"/>
                <a:sym typeface="Merriweather"/>
              </a:rPr>
              <a:t>“To give our best so that those we serve are inspired and empowered to become their best.”</a:t>
            </a:r>
            <a:endParaRPr/>
          </a:p>
        </p:txBody>
      </p:sp>
      <p:sp>
        <p:nvSpPr>
          <p:cNvPr id="184" name="Google Shape;184;p27"/>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185" name="Google Shape;185;p27"/>
          <p:cNvSpPr txBox="1"/>
          <p:nvPr/>
        </p:nvSpPr>
        <p:spPr>
          <a:xfrm>
            <a:off x="4637625" y="1889750"/>
            <a:ext cx="3000000" cy="1847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600"/>
              </a:spcBef>
              <a:spcAft>
                <a:spcPts val="1000"/>
              </a:spcAft>
              <a:buNone/>
            </a:pPr>
            <a:r>
              <a:rPr lang="en" sz="1600">
                <a:solidFill>
                  <a:srgbClr val="21355A"/>
                </a:solidFill>
                <a:latin typeface="Merriweather"/>
                <a:ea typeface="Merriweather"/>
                <a:cs typeface="Merriweather"/>
                <a:sym typeface="Merriweather"/>
              </a:rPr>
              <a:t>“Dar lo mejor todos los días para que aquellos quienes servimos estén inspirados y empoderados para convertirse en su mejor versión”</a:t>
            </a:r>
            <a:endParaRPr>
              <a:latin typeface="Merriweather"/>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5"/>
          <p:cNvSpPr txBox="1">
            <a:spLocks noGrp="1"/>
          </p:cNvSpPr>
          <p:nvPr>
            <p:ph type="title"/>
          </p:nvPr>
        </p:nvSpPr>
        <p:spPr>
          <a:xfrm>
            <a:off x="703050" y="605167"/>
            <a:ext cx="3354000" cy="618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Community Resources </a:t>
            </a:r>
            <a:endParaRPr/>
          </a:p>
        </p:txBody>
      </p:sp>
      <p:sp>
        <p:nvSpPr>
          <p:cNvPr id="388" name="Google Shape;388;p45"/>
          <p:cNvSpPr txBox="1">
            <a:spLocks noGrp="1"/>
          </p:cNvSpPr>
          <p:nvPr>
            <p:ph type="body" idx="1"/>
          </p:nvPr>
        </p:nvSpPr>
        <p:spPr>
          <a:xfrm>
            <a:off x="983075" y="1913026"/>
            <a:ext cx="3354000" cy="22488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a:t>.</a:t>
            </a:r>
            <a:endParaRPr/>
          </a:p>
        </p:txBody>
      </p:sp>
      <p:pic>
        <p:nvPicPr>
          <p:cNvPr id="389" name="Google Shape;389;p45"/>
          <p:cNvPicPr preferRelativeResize="0"/>
          <p:nvPr/>
        </p:nvPicPr>
        <p:blipFill rotWithShape="1">
          <a:blip r:embed="rId3">
            <a:alphaModFix/>
          </a:blip>
          <a:srcRect l="17569" r="17575"/>
          <a:stretch/>
        </p:blipFill>
        <p:spPr>
          <a:xfrm>
            <a:off x="4812863" y="697925"/>
            <a:ext cx="3636900" cy="3743100"/>
          </a:xfrm>
          <a:prstGeom prst="roundRect">
            <a:avLst>
              <a:gd name="adj" fmla="val 1158"/>
            </a:avLst>
          </a:prstGeom>
          <a:noFill/>
          <a:ln>
            <a:noFill/>
          </a:ln>
        </p:spPr>
      </p:pic>
      <p:sp>
        <p:nvSpPr>
          <p:cNvPr id="390" name="Google Shape;390;p45"/>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391" name="Google Shape;391;p45"/>
          <p:cNvPicPr preferRelativeResize="0"/>
          <p:nvPr/>
        </p:nvPicPr>
        <p:blipFill rotWithShape="1">
          <a:blip r:embed="rId4">
            <a:alphaModFix/>
          </a:blip>
          <a:srcRect l="15376"/>
          <a:stretch/>
        </p:blipFill>
        <p:spPr>
          <a:xfrm>
            <a:off x="1179249" y="1283875"/>
            <a:ext cx="2961651" cy="31129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6"/>
          <p:cNvSpPr txBox="1">
            <a:spLocks noGrp="1"/>
          </p:cNvSpPr>
          <p:nvPr>
            <p:ph type="body" idx="1"/>
          </p:nvPr>
        </p:nvSpPr>
        <p:spPr>
          <a:xfrm>
            <a:off x="2255275" y="1510750"/>
            <a:ext cx="4633200" cy="2121900"/>
          </a:xfrm>
          <a:prstGeom prst="rect">
            <a:avLst/>
          </a:prstGeom>
        </p:spPr>
        <p:txBody>
          <a:bodyPr spcFirstLastPara="1" wrap="square" lIns="0" tIns="0" rIns="0" bIns="0" anchor="ctr" anchorCtr="0">
            <a:noAutofit/>
          </a:bodyPr>
          <a:lstStyle/>
          <a:p>
            <a:pPr marL="0" lvl="0" indent="0" algn="ctr" rtl="0">
              <a:spcBef>
                <a:spcPts val="0"/>
              </a:spcBef>
              <a:spcAft>
                <a:spcPts val="600"/>
              </a:spcAft>
              <a:buNone/>
            </a:pPr>
            <a:endParaRPr/>
          </a:p>
        </p:txBody>
      </p:sp>
      <p:sp>
        <p:nvSpPr>
          <p:cNvPr id="397" name="Google Shape;397;p46"/>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2"/>
                </a:solidFill>
              </a:rPr>
              <a:t>21</a:t>
            </a:fld>
            <a:endParaRPr>
              <a:solidFill>
                <a:schemeClr val="lt2"/>
              </a:solidFill>
            </a:endParaRPr>
          </a:p>
        </p:txBody>
      </p:sp>
      <p:pic>
        <p:nvPicPr>
          <p:cNvPr id="398" name="Google Shape;398;p46"/>
          <p:cNvPicPr preferRelativeResize="0"/>
          <p:nvPr/>
        </p:nvPicPr>
        <p:blipFill>
          <a:blip r:embed="rId3">
            <a:alphaModFix/>
          </a:blip>
          <a:stretch>
            <a:fillRect/>
          </a:stretch>
        </p:blipFill>
        <p:spPr>
          <a:xfrm>
            <a:off x="2046022" y="277675"/>
            <a:ext cx="3447650" cy="40002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7"/>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AVC - Dreamer Center/Centro de Sonadores  </a:t>
            </a:r>
            <a:endParaRPr/>
          </a:p>
        </p:txBody>
      </p:sp>
      <p:sp>
        <p:nvSpPr>
          <p:cNvPr id="404" name="Google Shape;404;p47"/>
          <p:cNvSpPr txBox="1">
            <a:spLocks noGrp="1"/>
          </p:cNvSpPr>
          <p:nvPr>
            <p:ph type="body" idx="1"/>
          </p:nvPr>
        </p:nvSpPr>
        <p:spPr>
          <a:xfrm>
            <a:off x="983075" y="1452925"/>
            <a:ext cx="7177800" cy="2674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a:p>
        </p:txBody>
      </p:sp>
      <p:sp>
        <p:nvSpPr>
          <p:cNvPr id="405" name="Google Shape;405;p47"/>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pic>
        <p:nvPicPr>
          <p:cNvPr id="406" name="Google Shape;406;p47"/>
          <p:cNvPicPr preferRelativeResize="0"/>
          <p:nvPr/>
        </p:nvPicPr>
        <p:blipFill>
          <a:blip r:embed="rId3">
            <a:alphaModFix/>
          </a:blip>
          <a:stretch>
            <a:fillRect/>
          </a:stretch>
        </p:blipFill>
        <p:spPr>
          <a:xfrm>
            <a:off x="2518700" y="1252725"/>
            <a:ext cx="4326125" cy="3189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8"/>
          <p:cNvSpPr txBox="1">
            <a:spLocks noGrp="1"/>
          </p:cNvSpPr>
          <p:nvPr>
            <p:ph type="title"/>
          </p:nvPr>
        </p:nvSpPr>
        <p:spPr>
          <a:xfrm>
            <a:off x="1007625" y="990075"/>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Supplemental Education Services/Servicios de Educacion Supplemental  </a:t>
            </a:r>
            <a:endParaRPr/>
          </a:p>
        </p:txBody>
      </p:sp>
      <p:sp>
        <p:nvSpPr>
          <p:cNvPr id="412" name="Google Shape;412;p48"/>
          <p:cNvSpPr txBox="1">
            <a:spLocks noGrp="1"/>
          </p:cNvSpPr>
          <p:nvPr>
            <p:ph type="body" idx="1"/>
          </p:nvPr>
        </p:nvSpPr>
        <p:spPr>
          <a:xfrm>
            <a:off x="1007625" y="1826300"/>
            <a:ext cx="7177800" cy="26745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a:t>Tutorial - aplicacion</a:t>
            </a:r>
            <a:endParaRPr/>
          </a:p>
          <a:p>
            <a:pPr marL="914400" lvl="1" indent="-355600" algn="l" rtl="0">
              <a:spcBef>
                <a:spcPts val="0"/>
              </a:spcBef>
              <a:spcAft>
                <a:spcPts val="0"/>
              </a:spcAft>
              <a:buSzPts val="2000"/>
              <a:buChar char="○"/>
            </a:pPr>
            <a:r>
              <a:rPr lang="en"/>
              <a:t>Será mandada por correo</a:t>
            </a:r>
            <a:endParaRPr/>
          </a:p>
          <a:p>
            <a:pPr marL="914400" lvl="1" indent="-355600" algn="l" rtl="0">
              <a:spcBef>
                <a:spcPts val="0"/>
              </a:spcBef>
              <a:spcAft>
                <a:spcPts val="0"/>
              </a:spcAft>
              <a:buSzPts val="2000"/>
              <a:buChar char="○"/>
            </a:pPr>
            <a:r>
              <a:rPr lang="en"/>
              <a:t>Por favor complete y regrese al distrito </a:t>
            </a:r>
            <a:endParaRPr/>
          </a:p>
        </p:txBody>
      </p:sp>
      <p:sp>
        <p:nvSpPr>
          <p:cNvPr id="413" name="Google Shape;413;p48"/>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9"/>
          <p:cNvSpPr txBox="1">
            <a:spLocks noGrp="1"/>
          </p:cNvSpPr>
          <p:nvPr>
            <p:ph type="body" idx="1"/>
          </p:nvPr>
        </p:nvSpPr>
        <p:spPr>
          <a:xfrm>
            <a:off x="1716450" y="1510750"/>
            <a:ext cx="6194700" cy="2121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100"/>
              <a:t>Recommendations to the Board</a:t>
            </a:r>
            <a:endParaRPr sz="3100"/>
          </a:p>
          <a:p>
            <a:pPr marL="0" lvl="0" indent="0" algn="ctr" rtl="0">
              <a:spcBef>
                <a:spcPts val="600"/>
              </a:spcBef>
              <a:spcAft>
                <a:spcPts val="600"/>
              </a:spcAft>
              <a:buNone/>
            </a:pPr>
            <a:r>
              <a:rPr lang="en" sz="3100" i="0"/>
              <a:t>Recomendaciones a la Mesa Directiva </a:t>
            </a:r>
            <a:endParaRPr sz="3100" i="0"/>
          </a:p>
        </p:txBody>
      </p:sp>
      <p:sp>
        <p:nvSpPr>
          <p:cNvPr id="419" name="Google Shape;419;p4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0"/>
          <p:cNvSpPr txBox="1">
            <a:spLocks noGrp="1"/>
          </p:cNvSpPr>
          <p:nvPr>
            <p:ph type="title"/>
          </p:nvPr>
        </p:nvSpPr>
        <p:spPr>
          <a:xfrm>
            <a:off x="881700" y="661475"/>
            <a:ext cx="7019400" cy="618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Fechas Importantes/Upcoming Dates </a:t>
            </a:r>
            <a:endParaRPr/>
          </a:p>
        </p:txBody>
      </p:sp>
      <p:sp>
        <p:nvSpPr>
          <p:cNvPr id="425" name="Google Shape;425;p50"/>
          <p:cNvSpPr txBox="1">
            <a:spLocks noGrp="1"/>
          </p:cNvSpPr>
          <p:nvPr>
            <p:ph type="body" idx="1"/>
          </p:nvPr>
        </p:nvSpPr>
        <p:spPr>
          <a:xfrm>
            <a:off x="983075" y="1831650"/>
            <a:ext cx="6323400" cy="2330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a:t>Next DELAC - 12/15 - Celebracion!!  </a:t>
            </a:r>
            <a:endParaRPr/>
          </a:p>
          <a:p>
            <a:pPr marL="457200" lvl="0" indent="-342900" algn="l" rtl="0">
              <a:spcBef>
                <a:spcPts val="0"/>
              </a:spcBef>
              <a:spcAft>
                <a:spcPts val="0"/>
              </a:spcAft>
              <a:buSzPts val="1800"/>
              <a:buChar char="●"/>
            </a:pPr>
            <a:r>
              <a:rPr lang="en"/>
              <a:t>Veteran’s Day - 11/11</a:t>
            </a:r>
            <a:endParaRPr/>
          </a:p>
          <a:p>
            <a:pPr marL="457200" lvl="0" indent="-342900" algn="l" rtl="0">
              <a:spcBef>
                <a:spcPts val="0"/>
              </a:spcBef>
              <a:spcAft>
                <a:spcPts val="0"/>
              </a:spcAft>
              <a:buSzPts val="1800"/>
              <a:buChar char="●"/>
            </a:pPr>
            <a:r>
              <a:rPr lang="en"/>
              <a:t>Student Free Day - 11/12</a:t>
            </a:r>
            <a:endParaRPr/>
          </a:p>
          <a:p>
            <a:pPr marL="457200" lvl="0" indent="-342900" algn="l" rtl="0">
              <a:spcBef>
                <a:spcPts val="0"/>
              </a:spcBef>
              <a:spcAft>
                <a:spcPts val="0"/>
              </a:spcAft>
              <a:buSzPts val="1800"/>
              <a:buChar char="●"/>
            </a:pPr>
            <a:r>
              <a:rPr lang="en"/>
              <a:t>Thanksgiving Break - 11/22-11/26</a:t>
            </a:r>
            <a:endParaRPr/>
          </a:p>
          <a:p>
            <a:pPr marL="457200" lvl="0" indent="-342900" algn="l" rtl="0">
              <a:spcBef>
                <a:spcPts val="0"/>
              </a:spcBef>
              <a:spcAft>
                <a:spcPts val="0"/>
              </a:spcAft>
              <a:buSzPts val="1800"/>
              <a:buChar char="●"/>
            </a:pPr>
            <a:r>
              <a:rPr lang="en"/>
              <a:t>Semester Ends - 12/17 FINAL GRADES </a:t>
            </a:r>
            <a:endParaRPr/>
          </a:p>
          <a:p>
            <a:pPr marL="457200" lvl="0" indent="-342900" algn="l" rtl="0">
              <a:spcBef>
                <a:spcPts val="0"/>
              </a:spcBef>
              <a:spcAft>
                <a:spcPts val="0"/>
              </a:spcAft>
              <a:buSzPts val="1800"/>
              <a:buChar char="●"/>
            </a:pPr>
            <a:r>
              <a:rPr lang="en"/>
              <a:t>Winter Break - 12/20 - 1/07</a:t>
            </a:r>
            <a:endParaRPr/>
          </a:p>
        </p:txBody>
      </p:sp>
      <p:sp>
        <p:nvSpPr>
          <p:cNvPr id="426" name="Google Shape;426;p50"/>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1"/>
          <p:cNvSpPr txBox="1">
            <a:spLocks noGrp="1"/>
          </p:cNvSpPr>
          <p:nvPr>
            <p:ph type="body" idx="1"/>
          </p:nvPr>
        </p:nvSpPr>
        <p:spPr>
          <a:xfrm>
            <a:off x="2255275" y="1510750"/>
            <a:ext cx="4633200" cy="2121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100" u="sng">
                <a:solidFill>
                  <a:schemeClr val="hlink"/>
                </a:solidFill>
                <a:hlinkClick r:id="rId3"/>
              </a:rPr>
              <a:t>Voting </a:t>
            </a:r>
            <a:endParaRPr sz="3100"/>
          </a:p>
          <a:p>
            <a:pPr marL="0" lvl="0" indent="0" algn="ctr" rtl="0">
              <a:spcBef>
                <a:spcPts val="600"/>
              </a:spcBef>
              <a:spcAft>
                <a:spcPts val="600"/>
              </a:spcAft>
              <a:buNone/>
            </a:pPr>
            <a:r>
              <a:rPr lang="en" sz="3100" u="sng">
                <a:solidFill>
                  <a:schemeClr val="hlink"/>
                </a:solidFill>
                <a:hlinkClick r:id="rId3"/>
              </a:rPr>
              <a:t>Votaciones </a:t>
            </a:r>
            <a:endParaRPr sz="3100"/>
          </a:p>
        </p:txBody>
      </p:sp>
      <p:sp>
        <p:nvSpPr>
          <p:cNvPr id="432" name="Google Shape;432;p5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2"/>
          <p:cNvSpPr txBox="1">
            <a:spLocks noGrp="1"/>
          </p:cNvSpPr>
          <p:nvPr>
            <p:ph type="title"/>
          </p:nvPr>
        </p:nvSpPr>
        <p:spPr>
          <a:xfrm>
            <a:off x="983075" y="931817"/>
            <a:ext cx="3354000" cy="618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Raffle ~ Rifa </a:t>
            </a:r>
            <a:endParaRPr/>
          </a:p>
        </p:txBody>
      </p:sp>
      <p:sp>
        <p:nvSpPr>
          <p:cNvPr id="438" name="Google Shape;438;p52"/>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pic>
        <p:nvPicPr>
          <p:cNvPr id="439" name="Google Shape;439;p52"/>
          <p:cNvPicPr preferRelativeResize="0"/>
          <p:nvPr/>
        </p:nvPicPr>
        <p:blipFill>
          <a:blip r:embed="rId3">
            <a:alphaModFix/>
          </a:blip>
          <a:stretch>
            <a:fillRect/>
          </a:stretch>
        </p:blipFill>
        <p:spPr>
          <a:xfrm>
            <a:off x="2279800" y="1671075"/>
            <a:ext cx="3992500" cy="2621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3"/>
          <p:cNvSpPr txBox="1">
            <a:spLocks noGrp="1"/>
          </p:cNvSpPr>
          <p:nvPr>
            <p:ph type="ctrTitle"/>
          </p:nvPr>
        </p:nvSpPr>
        <p:spPr>
          <a:xfrm>
            <a:off x="1344500" y="1583350"/>
            <a:ext cx="64551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br>
              <a:rPr lang="en"/>
            </a:br>
            <a:r>
              <a:rPr lang="en"/>
              <a:t>THANK YOU! ~ GRACIAS!!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Facilitators ~ Facilitators </a:t>
            </a:r>
            <a:endParaRPr/>
          </a:p>
        </p:txBody>
      </p:sp>
      <p:sp>
        <p:nvSpPr>
          <p:cNvPr id="191" name="Google Shape;191;p28"/>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92" name="Google Shape;192;p28"/>
          <p:cNvSpPr txBox="1"/>
          <p:nvPr/>
        </p:nvSpPr>
        <p:spPr>
          <a:xfrm>
            <a:off x="1013406" y="3208352"/>
            <a:ext cx="1427700" cy="70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Merriweather"/>
                <a:ea typeface="Merriweather"/>
                <a:cs typeface="Merriweather"/>
                <a:sym typeface="Merriweather"/>
              </a:rPr>
              <a:t>Giozai Varagnolo</a:t>
            </a:r>
            <a:br>
              <a:rPr lang="en">
                <a:latin typeface="Merriweather"/>
                <a:ea typeface="Merriweather"/>
                <a:cs typeface="Merriweather"/>
                <a:sym typeface="Merriweather"/>
              </a:rPr>
            </a:br>
            <a:r>
              <a:rPr lang="en" sz="800">
                <a:solidFill>
                  <a:schemeClr val="dk2"/>
                </a:solidFill>
                <a:latin typeface="Merriweather"/>
                <a:ea typeface="Merriweather"/>
                <a:cs typeface="Merriweather"/>
                <a:sym typeface="Merriweather"/>
              </a:rPr>
              <a:t>HIGHLAND HIGH SCHOOL </a:t>
            </a:r>
            <a:endParaRPr>
              <a:latin typeface="Merriweather"/>
              <a:ea typeface="Merriweather"/>
              <a:cs typeface="Merriweather"/>
              <a:sym typeface="Merriweather"/>
            </a:endParaRPr>
          </a:p>
          <a:p>
            <a:pPr marL="0" lvl="0" indent="0" algn="ctr" rtl="0">
              <a:spcBef>
                <a:spcPts val="400"/>
              </a:spcBef>
              <a:spcAft>
                <a:spcPts val="400"/>
              </a:spcAft>
              <a:buNone/>
            </a:pPr>
            <a:endParaRPr>
              <a:latin typeface="Merriweather"/>
              <a:ea typeface="Merriweather"/>
              <a:cs typeface="Merriweather"/>
              <a:sym typeface="Merriweather"/>
            </a:endParaRPr>
          </a:p>
        </p:txBody>
      </p:sp>
      <p:sp>
        <p:nvSpPr>
          <p:cNvPr id="193" name="Google Shape;193;p28"/>
          <p:cNvSpPr txBox="1"/>
          <p:nvPr/>
        </p:nvSpPr>
        <p:spPr>
          <a:xfrm>
            <a:off x="2911481" y="3208352"/>
            <a:ext cx="1427700" cy="70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Merriweather"/>
                <a:ea typeface="Merriweather"/>
                <a:cs typeface="Merriweather"/>
                <a:sym typeface="Merriweather"/>
              </a:rPr>
              <a:t>Adriana Chacon </a:t>
            </a:r>
            <a:br>
              <a:rPr lang="en">
                <a:latin typeface="Merriweather"/>
                <a:ea typeface="Merriweather"/>
                <a:cs typeface="Merriweather"/>
                <a:sym typeface="Merriweather"/>
              </a:rPr>
            </a:br>
            <a:r>
              <a:rPr lang="en" sz="800">
                <a:solidFill>
                  <a:schemeClr val="dk2"/>
                </a:solidFill>
                <a:latin typeface="Merriweather"/>
                <a:ea typeface="Merriweather"/>
                <a:cs typeface="Merriweather"/>
                <a:sym typeface="Merriweather"/>
              </a:rPr>
              <a:t>KNIGHT HIGH SCHOOL</a:t>
            </a:r>
            <a:endParaRPr>
              <a:latin typeface="Merriweather"/>
              <a:ea typeface="Merriweather"/>
              <a:cs typeface="Merriweather"/>
              <a:sym typeface="Merriweather"/>
            </a:endParaRPr>
          </a:p>
          <a:p>
            <a:pPr marL="0" lvl="0" indent="0" algn="ctr" rtl="0">
              <a:spcBef>
                <a:spcPts val="400"/>
              </a:spcBef>
              <a:spcAft>
                <a:spcPts val="400"/>
              </a:spcAft>
              <a:buNone/>
            </a:pPr>
            <a:endParaRPr>
              <a:latin typeface="Merriweather"/>
              <a:ea typeface="Merriweather"/>
              <a:cs typeface="Merriweather"/>
              <a:sym typeface="Merriweather"/>
            </a:endParaRPr>
          </a:p>
        </p:txBody>
      </p:sp>
      <p:sp>
        <p:nvSpPr>
          <p:cNvPr id="194" name="Google Shape;194;p28"/>
          <p:cNvSpPr txBox="1"/>
          <p:nvPr/>
        </p:nvSpPr>
        <p:spPr>
          <a:xfrm>
            <a:off x="4809556" y="3208352"/>
            <a:ext cx="1427700" cy="70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Merriweather"/>
                <a:ea typeface="Merriweather"/>
                <a:cs typeface="Merriweather"/>
                <a:sym typeface="Merriweather"/>
              </a:rPr>
              <a:t>Sandra Mota</a:t>
            </a:r>
            <a:br>
              <a:rPr lang="en">
                <a:latin typeface="Merriweather"/>
                <a:ea typeface="Merriweather"/>
                <a:cs typeface="Merriweather"/>
                <a:sym typeface="Merriweather"/>
              </a:rPr>
            </a:br>
            <a:r>
              <a:rPr lang="en" sz="800">
                <a:solidFill>
                  <a:schemeClr val="dk2"/>
                </a:solidFill>
                <a:latin typeface="Merriweather"/>
                <a:ea typeface="Merriweather"/>
                <a:cs typeface="Merriweather"/>
                <a:sym typeface="Merriweather"/>
              </a:rPr>
              <a:t>PALMDALE HIGH SCHOOL </a:t>
            </a:r>
            <a:endParaRPr sz="800">
              <a:solidFill>
                <a:schemeClr val="dk2"/>
              </a:solidFill>
              <a:latin typeface="Merriweather"/>
              <a:ea typeface="Merriweather"/>
              <a:cs typeface="Merriweather"/>
              <a:sym typeface="Merriweather"/>
            </a:endParaRPr>
          </a:p>
          <a:p>
            <a:pPr marL="0" lvl="0" indent="0" algn="ctr" rtl="0">
              <a:spcBef>
                <a:spcPts val="400"/>
              </a:spcBef>
              <a:spcAft>
                <a:spcPts val="0"/>
              </a:spcAft>
              <a:buNone/>
            </a:pPr>
            <a:endParaRPr>
              <a:latin typeface="Merriweather"/>
              <a:ea typeface="Merriweather"/>
              <a:cs typeface="Merriweather"/>
              <a:sym typeface="Merriweather"/>
            </a:endParaRPr>
          </a:p>
          <a:p>
            <a:pPr marL="0" lvl="0" indent="0" algn="ctr" rtl="0">
              <a:spcBef>
                <a:spcPts val="400"/>
              </a:spcBef>
              <a:spcAft>
                <a:spcPts val="400"/>
              </a:spcAft>
              <a:buNone/>
            </a:pPr>
            <a:endParaRPr>
              <a:latin typeface="Merriweather"/>
              <a:ea typeface="Merriweather"/>
              <a:cs typeface="Merriweather"/>
              <a:sym typeface="Merriweather"/>
            </a:endParaRPr>
          </a:p>
        </p:txBody>
      </p:sp>
      <p:sp>
        <p:nvSpPr>
          <p:cNvPr id="195" name="Google Shape;195;p28"/>
          <p:cNvSpPr txBox="1"/>
          <p:nvPr/>
        </p:nvSpPr>
        <p:spPr>
          <a:xfrm>
            <a:off x="6707631" y="3208352"/>
            <a:ext cx="1427700" cy="703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a:solidFill>
                  <a:schemeClr val="dk1"/>
                </a:solidFill>
                <a:latin typeface="Merriweather"/>
                <a:ea typeface="Merriweather"/>
                <a:cs typeface="Merriweather"/>
                <a:sym typeface="Merriweather"/>
              </a:rPr>
              <a:t>Blanca Morelos</a:t>
            </a:r>
            <a:br>
              <a:rPr lang="en">
                <a:latin typeface="Merriweather"/>
                <a:ea typeface="Merriweather"/>
                <a:cs typeface="Merriweather"/>
                <a:sym typeface="Merriweather"/>
              </a:rPr>
            </a:br>
            <a:r>
              <a:rPr lang="en" sz="900">
                <a:solidFill>
                  <a:schemeClr val="dk2"/>
                </a:solidFill>
                <a:latin typeface="Merriweather"/>
                <a:ea typeface="Merriweather"/>
                <a:cs typeface="Merriweather"/>
                <a:sym typeface="Merriweather"/>
              </a:rPr>
              <a:t>KNIGHT HIGH SCHOOL </a:t>
            </a:r>
            <a:endParaRPr>
              <a:latin typeface="Merriweather"/>
              <a:ea typeface="Merriweather"/>
              <a:cs typeface="Merriweather"/>
              <a:sym typeface="Merriweather"/>
            </a:endParaRPr>
          </a:p>
          <a:p>
            <a:pPr marL="0" lvl="0" indent="0" algn="ctr" rtl="0">
              <a:spcBef>
                <a:spcPts val="400"/>
              </a:spcBef>
              <a:spcAft>
                <a:spcPts val="400"/>
              </a:spcAft>
              <a:buNone/>
            </a:pPr>
            <a:endParaRPr>
              <a:latin typeface="Merriweather"/>
              <a:ea typeface="Merriweather"/>
              <a:cs typeface="Merriweather"/>
              <a:sym typeface="Merriweather"/>
            </a:endParaRPr>
          </a:p>
        </p:txBody>
      </p:sp>
      <p:pic>
        <p:nvPicPr>
          <p:cNvPr id="196" name="Google Shape;196;p28"/>
          <p:cNvPicPr preferRelativeResize="0"/>
          <p:nvPr/>
        </p:nvPicPr>
        <p:blipFill>
          <a:blip r:embed="rId3">
            <a:alphaModFix/>
          </a:blip>
          <a:stretch>
            <a:fillRect/>
          </a:stretch>
        </p:blipFill>
        <p:spPr>
          <a:xfrm>
            <a:off x="711150" y="1241555"/>
            <a:ext cx="1960800" cy="1769100"/>
          </a:xfrm>
          <a:prstGeom prst="ellipse">
            <a:avLst/>
          </a:prstGeom>
          <a:noFill/>
          <a:ln>
            <a:noFill/>
          </a:ln>
        </p:spPr>
      </p:pic>
      <p:pic>
        <p:nvPicPr>
          <p:cNvPr id="197" name="Google Shape;197;p28"/>
          <p:cNvPicPr preferRelativeResize="0"/>
          <p:nvPr/>
        </p:nvPicPr>
        <p:blipFill>
          <a:blip r:embed="rId4">
            <a:alphaModFix/>
          </a:blip>
          <a:stretch>
            <a:fillRect/>
          </a:stretch>
        </p:blipFill>
        <p:spPr>
          <a:xfrm>
            <a:off x="2722925" y="1258488"/>
            <a:ext cx="1804800" cy="1769100"/>
          </a:xfrm>
          <a:prstGeom prst="ellipse">
            <a:avLst/>
          </a:prstGeom>
          <a:noFill/>
          <a:ln>
            <a:noFill/>
          </a:ln>
        </p:spPr>
      </p:pic>
      <p:pic>
        <p:nvPicPr>
          <p:cNvPr id="198" name="Google Shape;198;p28"/>
          <p:cNvPicPr preferRelativeResize="0"/>
          <p:nvPr/>
        </p:nvPicPr>
        <p:blipFill>
          <a:blip r:embed="rId5">
            <a:alphaModFix/>
          </a:blip>
          <a:stretch>
            <a:fillRect/>
          </a:stretch>
        </p:blipFill>
        <p:spPr>
          <a:xfrm>
            <a:off x="4800925" y="1258488"/>
            <a:ext cx="1628700" cy="1735200"/>
          </a:xfrm>
          <a:prstGeom prst="ellipse">
            <a:avLst/>
          </a:prstGeom>
          <a:noFill/>
          <a:ln>
            <a:noFill/>
          </a:ln>
        </p:spPr>
      </p:pic>
      <p:pic>
        <p:nvPicPr>
          <p:cNvPr id="199" name="Google Shape;199;p28"/>
          <p:cNvPicPr preferRelativeResize="0"/>
          <p:nvPr/>
        </p:nvPicPr>
        <p:blipFill>
          <a:blip r:embed="rId6">
            <a:alphaModFix/>
          </a:blip>
          <a:stretch>
            <a:fillRect/>
          </a:stretch>
        </p:blipFill>
        <p:spPr>
          <a:xfrm>
            <a:off x="6793105" y="1097513"/>
            <a:ext cx="1586400" cy="17352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9"/>
          <p:cNvSpPr txBox="1">
            <a:spLocks noGrp="1"/>
          </p:cNvSpPr>
          <p:nvPr>
            <p:ph type="body" idx="1"/>
          </p:nvPr>
        </p:nvSpPr>
        <p:spPr>
          <a:xfrm>
            <a:off x="983100" y="1452925"/>
            <a:ext cx="3353700" cy="2681700"/>
          </a:xfrm>
          <a:prstGeom prst="rect">
            <a:avLst/>
          </a:prstGeom>
        </p:spPr>
        <p:txBody>
          <a:bodyPr spcFirstLastPara="1" wrap="square" lIns="0" tIns="0" rIns="0" bIns="0" anchor="t" anchorCtr="0">
            <a:noAutofit/>
          </a:bodyPr>
          <a:lstStyle/>
          <a:p>
            <a:pPr marL="457200" lvl="0" indent="-304800" algn="l" rtl="0">
              <a:lnSpc>
                <a:spcPct val="100000"/>
              </a:lnSpc>
              <a:spcBef>
                <a:spcPts val="600"/>
              </a:spcBef>
              <a:spcAft>
                <a:spcPts val="0"/>
              </a:spcAft>
              <a:buSzPts val="1200"/>
              <a:buFont typeface="Merriweather"/>
              <a:buChar char="●"/>
            </a:pPr>
            <a:r>
              <a:rPr lang="en" sz="1200">
                <a:latin typeface="Merriweather"/>
                <a:ea typeface="Merriweather"/>
                <a:cs typeface="Merriweather"/>
                <a:sym typeface="Merriweather"/>
              </a:rPr>
              <a:t>Introduce yourself when speaking.</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Verify that your mute feature is on when logging in.</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Chats are recorded and note that private chat is also captured.</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Enter all questions in the chat box during the session. We will be monitoring during the meeting.</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This zoom presentation will be recorded.</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Remember to stay muted when you are not speaking.</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SzPts val="1200"/>
              <a:buFont typeface="Merriweather"/>
              <a:buChar char="●"/>
            </a:pPr>
            <a:r>
              <a:rPr lang="en" sz="1200">
                <a:latin typeface="Merriweather"/>
                <a:ea typeface="Merriweather"/>
                <a:cs typeface="Merriweather"/>
                <a:sym typeface="Merriweather"/>
              </a:rPr>
              <a:t>Questions specific to your child can be address after the meeting for confidentiality purposes. </a:t>
            </a:r>
            <a:endParaRPr sz="1700">
              <a:latin typeface="Merriweather"/>
              <a:ea typeface="Merriweather"/>
              <a:cs typeface="Merriweather"/>
              <a:sym typeface="Merriweather"/>
            </a:endParaRPr>
          </a:p>
        </p:txBody>
      </p:sp>
      <p:sp>
        <p:nvSpPr>
          <p:cNvPr id="205" name="Google Shape;205;p29"/>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Expectations ~ Expectativas </a:t>
            </a:r>
            <a:endParaRPr/>
          </a:p>
        </p:txBody>
      </p:sp>
      <p:sp>
        <p:nvSpPr>
          <p:cNvPr id="206" name="Google Shape;206;p29"/>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p>
            <a:pPr marL="457200" lvl="0" indent="-304800" algn="l" rtl="0">
              <a:lnSpc>
                <a:spcPct val="100000"/>
              </a:lnSpc>
              <a:spcBef>
                <a:spcPts val="600"/>
              </a:spcBef>
              <a:spcAft>
                <a:spcPts val="0"/>
              </a:spcAft>
              <a:buClr>
                <a:schemeClr val="dk1"/>
              </a:buClr>
              <a:buSzPts val="1200"/>
              <a:buFont typeface="Merriweather"/>
              <a:buChar char="●"/>
            </a:pPr>
            <a:r>
              <a:rPr lang="en" sz="1200">
                <a:latin typeface="Merriweather"/>
                <a:ea typeface="Merriweather"/>
                <a:cs typeface="Merriweather"/>
                <a:sym typeface="Merriweather"/>
              </a:rPr>
              <a:t>Presentence antes de hablar.</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Clr>
                <a:schemeClr val="dk1"/>
              </a:buClr>
              <a:buSzPts val="1200"/>
              <a:buFont typeface="Merriweather"/>
              <a:buChar char="●"/>
            </a:pPr>
            <a:r>
              <a:rPr lang="en" sz="1200">
                <a:latin typeface="Merriweather"/>
                <a:ea typeface="Merriweather"/>
                <a:cs typeface="Merriweather"/>
                <a:sym typeface="Merriweather"/>
              </a:rPr>
              <a:t>Verifique que su función de silencio esté activada al ingresar</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Clr>
                <a:schemeClr val="dk1"/>
              </a:buClr>
              <a:buSzPts val="1200"/>
              <a:buFont typeface="Merriweather"/>
              <a:buChar char="●"/>
            </a:pPr>
            <a:r>
              <a:rPr lang="en" sz="1200">
                <a:latin typeface="Merriweather"/>
                <a:ea typeface="Merriweather"/>
                <a:cs typeface="Merriweather"/>
                <a:sym typeface="Merriweather"/>
              </a:rPr>
              <a:t>Los chats se graban y tenga en cuenta que también se captura el chat privado</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Clr>
                <a:schemeClr val="dk1"/>
              </a:buClr>
              <a:buSzPts val="1200"/>
              <a:buFont typeface="Merriweather"/>
              <a:buChar char="●"/>
            </a:pPr>
            <a:r>
              <a:rPr lang="en" sz="1200">
                <a:latin typeface="Merriweather"/>
                <a:ea typeface="Merriweather"/>
                <a:cs typeface="Merriweather"/>
                <a:sym typeface="Merriweather"/>
              </a:rPr>
              <a:t>Ingrese todas las preguntas en el chat durante la sesión. Estaremos monitoreando durante la reunión.</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Clr>
                <a:schemeClr val="dk1"/>
              </a:buClr>
              <a:buSzPts val="1200"/>
              <a:buFont typeface="Merriweather"/>
              <a:buChar char="●"/>
            </a:pPr>
            <a:r>
              <a:rPr lang="en" sz="1200">
                <a:latin typeface="Merriweather"/>
                <a:ea typeface="Merriweather"/>
                <a:cs typeface="Merriweather"/>
                <a:sym typeface="Merriweather"/>
              </a:rPr>
              <a:t>Esta presentación de zoom se grabará.</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Clr>
                <a:schemeClr val="dk1"/>
              </a:buClr>
              <a:buSzPts val="1200"/>
              <a:buFont typeface="Merriweather"/>
              <a:buChar char="●"/>
            </a:pPr>
            <a:r>
              <a:rPr lang="en" sz="1200">
                <a:latin typeface="Merriweather"/>
                <a:ea typeface="Merriweather"/>
                <a:cs typeface="Merriweather"/>
                <a:sym typeface="Merriweather"/>
              </a:rPr>
              <a:t>Recuerde permanecer en mute cuando no esté hablando.</a:t>
            </a:r>
            <a:endParaRPr sz="1200">
              <a:latin typeface="Merriweather"/>
              <a:ea typeface="Merriweather"/>
              <a:cs typeface="Merriweather"/>
              <a:sym typeface="Merriweather"/>
            </a:endParaRPr>
          </a:p>
          <a:p>
            <a:pPr marL="457200" lvl="0" indent="-304800" algn="l" rtl="0">
              <a:lnSpc>
                <a:spcPct val="100000"/>
              </a:lnSpc>
              <a:spcBef>
                <a:spcPts val="0"/>
              </a:spcBef>
              <a:spcAft>
                <a:spcPts val="0"/>
              </a:spcAft>
              <a:buClr>
                <a:schemeClr val="dk1"/>
              </a:buClr>
              <a:buSzPts val="1200"/>
              <a:buFont typeface="Merriweather"/>
              <a:buChar char="●"/>
            </a:pPr>
            <a:r>
              <a:rPr lang="en" sz="1200">
                <a:latin typeface="Merriweather"/>
                <a:ea typeface="Merriweather"/>
                <a:cs typeface="Merriweather"/>
                <a:sym typeface="Merriweather"/>
              </a:rPr>
              <a:t>Las preguntas específicas de su hijo (a) pueden  hacerlas después de la reunión con fines de confidencialidad. </a:t>
            </a:r>
            <a:endParaRPr sz="1700">
              <a:latin typeface="Merriweather"/>
              <a:ea typeface="Merriweather"/>
              <a:cs typeface="Merriweather"/>
              <a:sym typeface="Merriweather"/>
            </a:endParaRPr>
          </a:p>
        </p:txBody>
      </p:sp>
      <p:sp>
        <p:nvSpPr>
          <p:cNvPr id="207" name="Google Shape;207;p29"/>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1404375" y="1510800"/>
            <a:ext cx="6788100" cy="2121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600" u="sng">
                <a:solidFill>
                  <a:schemeClr val="hlink"/>
                </a:solidFill>
                <a:hlinkClick r:id="rId3"/>
              </a:rPr>
              <a:t>Approve Minutes ~ Aprobar Minutas</a:t>
            </a:r>
            <a:endParaRPr sz="2600"/>
          </a:p>
          <a:p>
            <a:pPr marL="0" lvl="0" indent="0" algn="ctr" rtl="0">
              <a:spcBef>
                <a:spcPts val="600"/>
              </a:spcBef>
              <a:spcAft>
                <a:spcPts val="0"/>
              </a:spcAft>
              <a:buNone/>
            </a:pPr>
            <a:r>
              <a:rPr lang="en" b="0"/>
              <a:t>First Motion/ Primera Mocion:</a:t>
            </a:r>
            <a:endParaRPr b="0"/>
          </a:p>
          <a:p>
            <a:pPr marL="0" lvl="0" indent="0" algn="ctr" rtl="0">
              <a:spcBef>
                <a:spcPts val="600"/>
              </a:spcBef>
              <a:spcAft>
                <a:spcPts val="600"/>
              </a:spcAft>
              <a:buNone/>
            </a:pPr>
            <a:r>
              <a:rPr lang="en" b="0"/>
              <a:t>Second Motion/ Segunda Mocion:</a:t>
            </a:r>
            <a:r>
              <a:rPr lang="en"/>
              <a:t>  </a:t>
            </a:r>
            <a:endParaRPr/>
          </a:p>
        </p:txBody>
      </p:sp>
      <p:sp>
        <p:nvSpPr>
          <p:cNvPr id="213" name="Google Shape;213;p30"/>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983075" y="621650"/>
            <a:ext cx="7177800" cy="77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Agenda</a:t>
            </a:r>
            <a:endParaRPr/>
          </a:p>
        </p:txBody>
      </p:sp>
      <p:sp>
        <p:nvSpPr>
          <p:cNvPr id="219" name="Google Shape;219;p31"/>
          <p:cNvSpPr txBox="1">
            <a:spLocks noGrp="1"/>
          </p:cNvSpPr>
          <p:nvPr>
            <p:ph type="body" idx="2"/>
          </p:nvPr>
        </p:nvSpPr>
        <p:spPr>
          <a:xfrm>
            <a:off x="4807223" y="1452925"/>
            <a:ext cx="3353700" cy="2681700"/>
          </a:xfrm>
          <a:prstGeom prst="rect">
            <a:avLst/>
          </a:prstGeom>
        </p:spPr>
        <p:txBody>
          <a:bodyPr spcFirstLastPara="1" wrap="square" lIns="0" tIns="0" rIns="0" bIns="0" anchor="t" anchorCtr="0">
            <a:noAutofit/>
          </a:bodyPr>
          <a:lstStyle/>
          <a:p>
            <a:pPr marL="457200" lvl="0" indent="-323850" algn="l" rtl="0">
              <a:spcBef>
                <a:spcPts val="0"/>
              </a:spcBef>
              <a:spcAft>
                <a:spcPts val="0"/>
              </a:spcAft>
              <a:buSzPts val="1500"/>
              <a:buChar char="❏"/>
            </a:pPr>
            <a:r>
              <a:rPr lang="en" sz="1500"/>
              <a:t>Información de Grados Q1 </a:t>
            </a:r>
            <a:endParaRPr sz="1500"/>
          </a:p>
          <a:p>
            <a:pPr marL="457200" lvl="0" indent="-323850" algn="l" rtl="0">
              <a:spcBef>
                <a:spcPts val="0"/>
              </a:spcBef>
              <a:spcAft>
                <a:spcPts val="0"/>
              </a:spcAft>
              <a:buSzPts val="1500"/>
              <a:buChar char="❏"/>
            </a:pPr>
            <a:r>
              <a:rPr lang="en" sz="1500"/>
              <a:t>Disciplina Positiva (Tony &amp; Flyers) </a:t>
            </a:r>
            <a:endParaRPr sz="1500"/>
          </a:p>
          <a:p>
            <a:pPr marL="457200" lvl="0" indent="-323850" algn="l" rtl="0">
              <a:spcBef>
                <a:spcPts val="0"/>
              </a:spcBef>
              <a:spcAft>
                <a:spcPts val="0"/>
              </a:spcAft>
              <a:buSzPts val="1500"/>
              <a:buChar char="❏"/>
            </a:pPr>
            <a:r>
              <a:rPr lang="en" sz="1500"/>
              <a:t>Directora de Equidad </a:t>
            </a:r>
            <a:endParaRPr sz="1500"/>
          </a:p>
          <a:p>
            <a:pPr marL="457200" lvl="0" indent="-323850" algn="l" rtl="0">
              <a:spcBef>
                <a:spcPts val="0"/>
              </a:spcBef>
              <a:spcAft>
                <a:spcPts val="0"/>
              </a:spcAft>
              <a:buSzPts val="1500"/>
              <a:buChar char="❏"/>
            </a:pPr>
            <a:r>
              <a:rPr lang="en" sz="1500"/>
              <a:t>Ayuda Financiera y Soñadores</a:t>
            </a:r>
            <a:endParaRPr sz="1500"/>
          </a:p>
          <a:p>
            <a:pPr marL="457200" lvl="0" indent="-323850" algn="l" rtl="0">
              <a:spcBef>
                <a:spcPts val="0"/>
              </a:spcBef>
              <a:spcAft>
                <a:spcPts val="0"/>
              </a:spcAft>
              <a:buSzPts val="1500"/>
              <a:buChar char="❏"/>
            </a:pPr>
            <a:r>
              <a:rPr lang="en" sz="1500"/>
              <a:t>PSAT Informacion</a:t>
            </a:r>
            <a:endParaRPr sz="1500"/>
          </a:p>
          <a:p>
            <a:pPr marL="457200" lvl="0" indent="-323850" algn="l" rtl="0">
              <a:spcBef>
                <a:spcPts val="0"/>
              </a:spcBef>
              <a:spcAft>
                <a:spcPts val="0"/>
              </a:spcAft>
              <a:buSzPts val="1500"/>
              <a:buChar char="❏"/>
            </a:pPr>
            <a:r>
              <a:rPr lang="en" sz="1500"/>
              <a:t>Recursos de la Comunidad</a:t>
            </a:r>
            <a:endParaRPr sz="1500"/>
          </a:p>
          <a:p>
            <a:pPr marL="457200" lvl="0" indent="-323850" algn="l" rtl="0">
              <a:spcBef>
                <a:spcPts val="0"/>
              </a:spcBef>
              <a:spcAft>
                <a:spcPts val="0"/>
              </a:spcAft>
              <a:buSzPts val="1500"/>
              <a:buChar char="❏"/>
            </a:pPr>
            <a:r>
              <a:rPr lang="en" sz="1500"/>
              <a:t>Votaciones</a:t>
            </a:r>
            <a:endParaRPr sz="1500"/>
          </a:p>
          <a:p>
            <a:pPr marL="457200" lvl="0" indent="-323850" algn="l" rtl="0">
              <a:spcBef>
                <a:spcPts val="0"/>
              </a:spcBef>
              <a:spcAft>
                <a:spcPts val="0"/>
              </a:spcAft>
              <a:buSzPts val="1500"/>
              <a:buChar char="❏"/>
            </a:pPr>
            <a:r>
              <a:rPr lang="en" sz="1500"/>
              <a:t>Rifa </a:t>
            </a:r>
            <a:endParaRPr sz="1200"/>
          </a:p>
          <a:p>
            <a:pPr marL="0" lvl="0" indent="0" algn="l" rtl="0">
              <a:spcBef>
                <a:spcPts val="600"/>
              </a:spcBef>
              <a:spcAft>
                <a:spcPts val="600"/>
              </a:spcAft>
              <a:buClr>
                <a:schemeClr val="dk1"/>
              </a:buClr>
              <a:buSzPts val="1100"/>
              <a:buFont typeface="Arial"/>
              <a:buNone/>
            </a:pPr>
            <a:endParaRPr sz="1200" b="1"/>
          </a:p>
        </p:txBody>
      </p:sp>
      <p:sp>
        <p:nvSpPr>
          <p:cNvPr id="220" name="Google Shape;220;p31"/>
          <p:cNvSpPr txBox="1">
            <a:spLocks noGrp="1"/>
          </p:cNvSpPr>
          <p:nvPr>
            <p:ph type="body" idx="1"/>
          </p:nvPr>
        </p:nvSpPr>
        <p:spPr>
          <a:xfrm>
            <a:off x="875000" y="1452925"/>
            <a:ext cx="3353700" cy="2681700"/>
          </a:xfrm>
          <a:prstGeom prst="rect">
            <a:avLst/>
          </a:prstGeom>
        </p:spPr>
        <p:txBody>
          <a:bodyPr spcFirstLastPara="1" wrap="square" lIns="0" tIns="0" rIns="0" bIns="0" anchor="t" anchorCtr="0">
            <a:noAutofit/>
          </a:bodyPr>
          <a:lstStyle/>
          <a:p>
            <a:pPr marL="457200" lvl="0" indent="-323850" algn="l" rtl="0">
              <a:spcBef>
                <a:spcPts val="0"/>
              </a:spcBef>
              <a:spcAft>
                <a:spcPts val="0"/>
              </a:spcAft>
              <a:buSzPts val="1500"/>
              <a:buChar char="❏"/>
            </a:pPr>
            <a:r>
              <a:rPr lang="en" sz="1500"/>
              <a:t>Quarter 1 Grades Information </a:t>
            </a:r>
            <a:endParaRPr sz="1500"/>
          </a:p>
          <a:p>
            <a:pPr marL="457200" lvl="0" indent="-323850" algn="l" rtl="0">
              <a:spcBef>
                <a:spcPts val="0"/>
              </a:spcBef>
              <a:spcAft>
                <a:spcPts val="0"/>
              </a:spcAft>
              <a:buSzPts val="1500"/>
              <a:buChar char="❏"/>
            </a:pPr>
            <a:r>
              <a:rPr lang="en" sz="1500"/>
              <a:t>Disciplina Positiva (Tony &amp; Flyers) </a:t>
            </a:r>
            <a:endParaRPr sz="1500"/>
          </a:p>
          <a:p>
            <a:pPr marL="457200" lvl="0" indent="-323850" algn="l" rtl="0">
              <a:spcBef>
                <a:spcPts val="0"/>
              </a:spcBef>
              <a:spcAft>
                <a:spcPts val="0"/>
              </a:spcAft>
              <a:buSzPts val="1500"/>
              <a:buChar char="❏"/>
            </a:pPr>
            <a:r>
              <a:rPr lang="en" sz="1500"/>
              <a:t>Director of Equity Presentation </a:t>
            </a:r>
            <a:endParaRPr sz="1500"/>
          </a:p>
          <a:p>
            <a:pPr marL="457200" lvl="0" indent="-323850" algn="l" rtl="0">
              <a:spcBef>
                <a:spcPts val="0"/>
              </a:spcBef>
              <a:spcAft>
                <a:spcPts val="0"/>
              </a:spcAft>
              <a:buSzPts val="1500"/>
              <a:buChar char="❏"/>
            </a:pPr>
            <a:r>
              <a:rPr lang="en" sz="1500"/>
              <a:t>Financial Aid/Dreamer Information</a:t>
            </a:r>
            <a:endParaRPr sz="1500"/>
          </a:p>
          <a:p>
            <a:pPr marL="457200" lvl="0" indent="-323850" algn="l" rtl="0">
              <a:spcBef>
                <a:spcPts val="0"/>
              </a:spcBef>
              <a:spcAft>
                <a:spcPts val="0"/>
              </a:spcAft>
              <a:buSzPts val="1500"/>
              <a:buChar char="❏"/>
            </a:pPr>
            <a:r>
              <a:rPr lang="en" sz="1500"/>
              <a:t>PSAT Information </a:t>
            </a:r>
            <a:endParaRPr sz="1500"/>
          </a:p>
          <a:p>
            <a:pPr marL="457200" lvl="0" indent="-323850" algn="l" rtl="0">
              <a:spcBef>
                <a:spcPts val="0"/>
              </a:spcBef>
              <a:spcAft>
                <a:spcPts val="0"/>
              </a:spcAft>
              <a:buSzPts val="1500"/>
              <a:buChar char="❏"/>
            </a:pPr>
            <a:r>
              <a:rPr lang="en" sz="1500"/>
              <a:t>Community Resources</a:t>
            </a:r>
            <a:endParaRPr sz="1500"/>
          </a:p>
          <a:p>
            <a:pPr marL="457200" lvl="0" indent="-323850" algn="l" rtl="0">
              <a:spcBef>
                <a:spcPts val="0"/>
              </a:spcBef>
              <a:spcAft>
                <a:spcPts val="0"/>
              </a:spcAft>
              <a:buSzPts val="1500"/>
              <a:buChar char="❏"/>
            </a:pPr>
            <a:r>
              <a:rPr lang="en" sz="1500"/>
              <a:t>Voting </a:t>
            </a:r>
            <a:endParaRPr sz="1500"/>
          </a:p>
          <a:p>
            <a:pPr marL="457200" lvl="0" indent="-323850" algn="l" rtl="0">
              <a:spcBef>
                <a:spcPts val="0"/>
              </a:spcBef>
              <a:spcAft>
                <a:spcPts val="0"/>
              </a:spcAft>
              <a:buSzPts val="1500"/>
              <a:buChar char="❏"/>
            </a:pPr>
            <a:r>
              <a:rPr lang="en" sz="1500"/>
              <a:t>Rifa </a:t>
            </a:r>
            <a:endParaRPr sz="1500"/>
          </a:p>
        </p:txBody>
      </p:sp>
      <p:sp>
        <p:nvSpPr>
          <p:cNvPr id="221" name="Google Shape;221;p31"/>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ctrTitle" idx="4294967295"/>
          </p:nvPr>
        </p:nvSpPr>
        <p:spPr>
          <a:xfrm>
            <a:off x="1454000" y="1924050"/>
            <a:ext cx="6235800" cy="897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5400"/>
              <a:t>Dr. Kathryn Taylor </a:t>
            </a:r>
            <a:endParaRPr sz="5400"/>
          </a:p>
        </p:txBody>
      </p:sp>
      <p:sp>
        <p:nvSpPr>
          <p:cNvPr id="227" name="Google Shape;227;p32"/>
          <p:cNvSpPr txBox="1">
            <a:spLocks noGrp="1"/>
          </p:cNvSpPr>
          <p:nvPr>
            <p:ph type="subTitle" idx="4294967295"/>
          </p:nvPr>
        </p:nvSpPr>
        <p:spPr>
          <a:xfrm>
            <a:off x="1454000" y="2829000"/>
            <a:ext cx="6235800" cy="11904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 b="1"/>
              <a:t>DIRECTOR OF EQUITY  </a:t>
            </a:r>
            <a:endParaRPr b="1"/>
          </a:p>
          <a:p>
            <a:pPr marL="0" lvl="0" indent="0" algn="ctr" rtl="0">
              <a:lnSpc>
                <a:spcPct val="100000"/>
              </a:lnSpc>
              <a:spcBef>
                <a:spcPts val="600"/>
              </a:spcBef>
              <a:spcAft>
                <a:spcPts val="600"/>
              </a:spcAft>
              <a:buClr>
                <a:schemeClr val="dk1"/>
              </a:buClr>
              <a:buSzPts val="1100"/>
              <a:buFont typeface="Arial"/>
              <a:buNone/>
            </a:pPr>
            <a:r>
              <a:rPr lang="en" b="1" u="sng">
                <a:solidFill>
                  <a:schemeClr val="hlink"/>
                </a:solidFill>
                <a:hlinkClick r:id="rId3"/>
              </a:rPr>
              <a:t>k</a:t>
            </a:r>
            <a:r>
              <a:rPr lang="en" b="1" u="sng">
                <a:solidFill>
                  <a:schemeClr val="hlink"/>
                </a:solidFill>
                <a:hlinkClick r:id="rId3"/>
              </a:rPr>
              <a:t>taylor@avhsd.org</a:t>
            </a:r>
            <a:r>
              <a:rPr lang="en" b="1"/>
              <a:t> </a:t>
            </a:r>
            <a:endParaRPr b="1"/>
          </a:p>
        </p:txBody>
      </p:sp>
      <p:sp>
        <p:nvSpPr>
          <p:cNvPr id="228" name="Google Shape;228;p32"/>
          <p:cNvSpPr txBox="1">
            <a:spLocks noGrp="1"/>
          </p:cNvSpPr>
          <p:nvPr>
            <p:ph type="sldNum" idx="12"/>
          </p:nvPr>
        </p:nvSpPr>
        <p:spPr>
          <a:xfrm>
            <a:off x="4297650" y="4525025"/>
            <a:ext cx="548700" cy="36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33"/>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Educational Equity</a:t>
            </a:r>
            <a:endParaRPr/>
          </a:p>
          <a:p>
            <a:pPr marL="0" lvl="0" indent="0" algn="ctr" rtl="0">
              <a:spcBef>
                <a:spcPts val="0"/>
              </a:spcBef>
              <a:spcAft>
                <a:spcPts val="0"/>
              </a:spcAft>
              <a:buNone/>
            </a:pPr>
            <a:r>
              <a:rPr lang="en" sz="4800"/>
              <a:t>Equidad educativa</a:t>
            </a:r>
            <a:endParaRPr sz="4800"/>
          </a:p>
        </p:txBody>
      </p:sp>
      <p:sp>
        <p:nvSpPr>
          <p:cNvPr id="234" name="Google Shape;234;p33"/>
          <p:cNvSpPr txBox="1">
            <a:spLocks noGrp="1"/>
          </p:cNvSpPr>
          <p:nvPr>
            <p:ph type="subTitle" idx="1"/>
          </p:nvPr>
        </p:nvSpPr>
        <p:spPr>
          <a:xfrm>
            <a:off x="136800" y="2890800"/>
            <a:ext cx="4435200" cy="1209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solidFill>
                  <a:srgbClr val="000000"/>
                </a:solidFill>
                <a:latin typeface="Crafty Girls"/>
                <a:ea typeface="Crafty Girls"/>
                <a:cs typeface="Crafty Girls"/>
                <a:sym typeface="Crafty Girls"/>
              </a:rPr>
              <a:t>Dr. Kathryn Taylor</a:t>
            </a:r>
            <a:endParaRPr>
              <a:solidFill>
                <a:srgbClr val="000000"/>
              </a:solidFill>
              <a:latin typeface="Crafty Girls"/>
              <a:ea typeface="Crafty Girls"/>
              <a:cs typeface="Crafty Girls"/>
              <a:sym typeface="Crafty Girls"/>
            </a:endParaRPr>
          </a:p>
          <a:p>
            <a:pPr marL="0" lvl="0" indent="0" algn="ctr" rtl="0">
              <a:spcBef>
                <a:spcPts val="0"/>
              </a:spcBef>
              <a:spcAft>
                <a:spcPts val="0"/>
              </a:spcAft>
              <a:buNone/>
            </a:pPr>
            <a:r>
              <a:rPr lang="en">
                <a:solidFill>
                  <a:schemeClr val="dk1"/>
                </a:solidFill>
                <a:latin typeface="Cambria"/>
                <a:ea typeface="Cambria"/>
                <a:cs typeface="Cambria"/>
                <a:sym typeface="Cambria"/>
              </a:rPr>
              <a:t>Director of Equity</a:t>
            </a:r>
            <a:endParaRPr>
              <a:solidFill>
                <a:schemeClr val="dk1"/>
              </a:solidFill>
              <a:latin typeface="Cambria"/>
              <a:ea typeface="Cambria"/>
              <a:cs typeface="Cambria"/>
              <a:sym typeface="Cambria"/>
            </a:endParaRPr>
          </a:p>
          <a:p>
            <a:pPr marL="0" lvl="0" indent="0" algn="ctr" rtl="0">
              <a:spcBef>
                <a:spcPts val="0"/>
              </a:spcBef>
              <a:spcAft>
                <a:spcPts val="0"/>
              </a:spcAft>
              <a:buNone/>
            </a:pPr>
            <a:r>
              <a:rPr lang="en">
                <a:solidFill>
                  <a:schemeClr val="dk1"/>
                </a:solidFill>
                <a:latin typeface="Cambria"/>
                <a:ea typeface="Cambria"/>
                <a:cs typeface="Cambria"/>
                <a:sym typeface="Cambria"/>
              </a:rPr>
              <a:t>Title IX Coordinator</a:t>
            </a:r>
            <a:endParaRPr>
              <a:solidFill>
                <a:schemeClr val="dk1"/>
              </a:solidFill>
              <a:latin typeface="Cambria"/>
              <a:ea typeface="Cambria"/>
              <a:cs typeface="Cambria"/>
              <a:sym typeface="Cambria"/>
            </a:endParaRPr>
          </a:p>
        </p:txBody>
      </p:sp>
      <p:pic>
        <p:nvPicPr>
          <p:cNvPr id="235" name="Google Shape;235;p33"/>
          <p:cNvPicPr preferRelativeResize="0"/>
          <p:nvPr/>
        </p:nvPicPr>
        <p:blipFill>
          <a:blip r:embed="rId3">
            <a:alphaModFix/>
          </a:blip>
          <a:stretch>
            <a:fillRect/>
          </a:stretch>
        </p:blipFill>
        <p:spPr>
          <a:xfrm>
            <a:off x="0" y="0"/>
            <a:ext cx="9144000" cy="1209425"/>
          </a:xfrm>
          <a:prstGeom prst="rect">
            <a:avLst/>
          </a:prstGeom>
          <a:noFill/>
          <a:ln>
            <a:noFill/>
          </a:ln>
        </p:spPr>
      </p:pic>
      <p:pic>
        <p:nvPicPr>
          <p:cNvPr id="236" name="Google Shape;236;p33"/>
          <p:cNvPicPr preferRelativeResize="0"/>
          <p:nvPr/>
        </p:nvPicPr>
        <p:blipFill>
          <a:blip r:embed="rId4">
            <a:alphaModFix/>
          </a:blip>
          <a:stretch>
            <a:fillRect/>
          </a:stretch>
        </p:blipFill>
        <p:spPr>
          <a:xfrm rot="27">
            <a:off x="8027900" y="4556229"/>
            <a:ext cx="1015800" cy="587267"/>
          </a:xfrm>
          <a:prstGeom prst="rect">
            <a:avLst/>
          </a:prstGeom>
          <a:noFill/>
          <a:ln>
            <a:noFill/>
          </a:ln>
        </p:spPr>
      </p:pic>
      <p:pic>
        <p:nvPicPr>
          <p:cNvPr id="237" name="Google Shape;237;p33"/>
          <p:cNvPicPr preferRelativeResize="0"/>
          <p:nvPr/>
        </p:nvPicPr>
        <p:blipFill>
          <a:blip r:embed="rId5">
            <a:alphaModFix/>
          </a:blip>
          <a:stretch>
            <a:fillRect/>
          </a:stretch>
        </p:blipFill>
        <p:spPr>
          <a:xfrm rot="-598504">
            <a:off x="7931007" y="4277124"/>
            <a:ext cx="989111" cy="299977"/>
          </a:xfrm>
          <a:prstGeom prst="rect">
            <a:avLst/>
          </a:prstGeom>
          <a:noFill/>
          <a:ln>
            <a:noFill/>
          </a:ln>
        </p:spPr>
      </p:pic>
      <p:pic>
        <p:nvPicPr>
          <p:cNvPr id="238" name="Google Shape;238;p33"/>
          <p:cNvPicPr preferRelativeResize="0"/>
          <p:nvPr/>
        </p:nvPicPr>
        <p:blipFill>
          <a:blip r:embed="rId6">
            <a:alphaModFix/>
          </a:blip>
          <a:stretch>
            <a:fillRect/>
          </a:stretch>
        </p:blipFill>
        <p:spPr>
          <a:xfrm>
            <a:off x="64250" y="53800"/>
            <a:ext cx="961575" cy="961575"/>
          </a:xfrm>
          <a:prstGeom prst="rect">
            <a:avLst/>
          </a:prstGeom>
          <a:noFill/>
          <a:ln>
            <a:noFill/>
          </a:ln>
        </p:spPr>
      </p:pic>
      <p:sp>
        <p:nvSpPr>
          <p:cNvPr id="239" name="Google Shape;239;p33"/>
          <p:cNvSpPr txBox="1">
            <a:spLocks noGrp="1"/>
          </p:cNvSpPr>
          <p:nvPr>
            <p:ph type="subTitle" idx="1"/>
          </p:nvPr>
        </p:nvSpPr>
        <p:spPr>
          <a:xfrm>
            <a:off x="4503425" y="2890800"/>
            <a:ext cx="4435200" cy="1209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600">
                <a:solidFill>
                  <a:srgbClr val="222222"/>
                </a:solidFill>
                <a:latin typeface="Crafty Girls"/>
                <a:ea typeface="Crafty Girls"/>
                <a:cs typeface="Crafty Girls"/>
                <a:sym typeface="Crafty Girls"/>
              </a:rPr>
              <a:t>Dra. Kathryn Taylor </a:t>
            </a:r>
            <a:endParaRPr sz="2600">
              <a:solidFill>
                <a:srgbClr val="222222"/>
              </a:solidFill>
              <a:latin typeface="Crafty Girls"/>
              <a:ea typeface="Crafty Girls"/>
              <a:cs typeface="Crafty Girls"/>
              <a:sym typeface="Crafty Girls"/>
            </a:endParaRPr>
          </a:p>
          <a:p>
            <a:pPr marL="0" lvl="0" indent="0" algn="ctr" rtl="0">
              <a:spcBef>
                <a:spcPts val="0"/>
              </a:spcBef>
              <a:spcAft>
                <a:spcPts val="0"/>
              </a:spcAft>
              <a:buNone/>
            </a:pPr>
            <a:r>
              <a:rPr lang="en" sz="2600">
                <a:solidFill>
                  <a:srgbClr val="222222"/>
                </a:solidFill>
                <a:latin typeface="Cambria"/>
                <a:ea typeface="Cambria"/>
                <a:cs typeface="Cambria"/>
                <a:sym typeface="Cambria"/>
              </a:rPr>
              <a:t>Director de Equidad </a:t>
            </a:r>
            <a:endParaRPr sz="2600">
              <a:solidFill>
                <a:srgbClr val="222222"/>
              </a:solidFill>
              <a:latin typeface="Cambria"/>
              <a:ea typeface="Cambria"/>
              <a:cs typeface="Cambria"/>
              <a:sym typeface="Cambria"/>
            </a:endParaRPr>
          </a:p>
          <a:p>
            <a:pPr marL="0" lvl="0" indent="0" algn="ctr" rtl="0">
              <a:spcBef>
                <a:spcPts val="0"/>
              </a:spcBef>
              <a:spcAft>
                <a:spcPts val="0"/>
              </a:spcAft>
              <a:buNone/>
            </a:pPr>
            <a:r>
              <a:rPr lang="en" sz="2600">
                <a:solidFill>
                  <a:srgbClr val="222222"/>
                </a:solidFill>
                <a:latin typeface="Cambria"/>
                <a:ea typeface="Cambria"/>
                <a:cs typeface="Cambria"/>
                <a:sym typeface="Cambria"/>
              </a:rPr>
              <a:t>Coordinador del Título IX</a:t>
            </a:r>
            <a:endParaRPr sz="2600">
              <a:solidFill>
                <a:schemeClr val="dk1"/>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pic>
        <p:nvPicPr>
          <p:cNvPr id="244" name="Google Shape;244;p34"/>
          <p:cNvPicPr preferRelativeResize="0"/>
          <p:nvPr/>
        </p:nvPicPr>
        <p:blipFill>
          <a:blip r:embed="rId3">
            <a:alphaModFix/>
          </a:blip>
          <a:stretch>
            <a:fillRect/>
          </a:stretch>
        </p:blipFill>
        <p:spPr>
          <a:xfrm>
            <a:off x="0" y="0"/>
            <a:ext cx="9144000" cy="1209425"/>
          </a:xfrm>
          <a:prstGeom prst="rect">
            <a:avLst/>
          </a:prstGeom>
          <a:noFill/>
          <a:ln>
            <a:noFill/>
          </a:ln>
        </p:spPr>
      </p:pic>
      <p:pic>
        <p:nvPicPr>
          <p:cNvPr id="245" name="Google Shape;245;p34"/>
          <p:cNvPicPr preferRelativeResize="0"/>
          <p:nvPr/>
        </p:nvPicPr>
        <p:blipFill>
          <a:blip r:embed="rId4">
            <a:alphaModFix/>
          </a:blip>
          <a:stretch>
            <a:fillRect/>
          </a:stretch>
        </p:blipFill>
        <p:spPr>
          <a:xfrm rot="27">
            <a:off x="8027900" y="4556229"/>
            <a:ext cx="1015800" cy="587267"/>
          </a:xfrm>
          <a:prstGeom prst="rect">
            <a:avLst/>
          </a:prstGeom>
          <a:noFill/>
          <a:ln>
            <a:noFill/>
          </a:ln>
        </p:spPr>
      </p:pic>
      <p:pic>
        <p:nvPicPr>
          <p:cNvPr id="246" name="Google Shape;246;p34"/>
          <p:cNvPicPr preferRelativeResize="0"/>
          <p:nvPr/>
        </p:nvPicPr>
        <p:blipFill>
          <a:blip r:embed="rId5">
            <a:alphaModFix/>
          </a:blip>
          <a:stretch>
            <a:fillRect/>
          </a:stretch>
        </p:blipFill>
        <p:spPr>
          <a:xfrm rot="-598504">
            <a:off x="7931007" y="4277124"/>
            <a:ext cx="989111" cy="299977"/>
          </a:xfrm>
          <a:prstGeom prst="rect">
            <a:avLst/>
          </a:prstGeom>
          <a:noFill/>
          <a:ln>
            <a:noFill/>
          </a:ln>
        </p:spPr>
      </p:pic>
      <p:sp>
        <p:nvSpPr>
          <p:cNvPr id="247" name="Google Shape;247;p34"/>
          <p:cNvSpPr txBox="1">
            <a:spLocks noGrp="1"/>
          </p:cNvSpPr>
          <p:nvPr>
            <p:ph type="title" idx="4294967295"/>
          </p:nvPr>
        </p:nvSpPr>
        <p:spPr>
          <a:xfrm>
            <a:off x="70975" y="1324300"/>
            <a:ext cx="64581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SzPts val="990"/>
              <a:buNone/>
            </a:pPr>
            <a:r>
              <a:rPr lang="en" sz="3520">
                <a:solidFill>
                  <a:schemeClr val="dk1"/>
                </a:solidFill>
              </a:rPr>
              <a:t>What is Educational Equity?</a:t>
            </a:r>
            <a:endParaRPr sz="3520">
              <a:solidFill>
                <a:schemeClr val="dk1"/>
              </a:solidFill>
            </a:endParaRPr>
          </a:p>
        </p:txBody>
      </p:sp>
      <p:sp>
        <p:nvSpPr>
          <p:cNvPr id="248" name="Google Shape;248;p34"/>
          <p:cNvSpPr txBox="1">
            <a:spLocks noGrp="1"/>
          </p:cNvSpPr>
          <p:nvPr>
            <p:ph type="title" idx="4294967295"/>
          </p:nvPr>
        </p:nvSpPr>
        <p:spPr>
          <a:xfrm>
            <a:off x="-96925" y="1947275"/>
            <a:ext cx="7030200" cy="1007400"/>
          </a:xfrm>
          <a:prstGeom prst="rect">
            <a:avLst/>
          </a:prstGeom>
        </p:spPr>
        <p:txBody>
          <a:bodyPr spcFirstLastPara="1" wrap="square" lIns="0" tIns="0" rIns="0" bIns="0" anchor="ctr" anchorCtr="0">
            <a:noAutofit/>
          </a:bodyPr>
          <a:lstStyle/>
          <a:p>
            <a:pPr marL="0" lvl="0" indent="0" algn="ctr" rtl="0">
              <a:spcBef>
                <a:spcPts val="0"/>
              </a:spcBef>
              <a:spcAft>
                <a:spcPts val="0"/>
              </a:spcAft>
              <a:buSzPts val="990"/>
              <a:buNone/>
            </a:pPr>
            <a:r>
              <a:rPr lang="en" sz="3600">
                <a:solidFill>
                  <a:schemeClr val="dk1"/>
                </a:solidFill>
              </a:rPr>
              <a:t>¿Qué es la equidad educativa?</a:t>
            </a:r>
            <a:endParaRPr sz="3600">
              <a:solidFill>
                <a:schemeClr val="dk1"/>
              </a:solidFill>
            </a:endParaRPr>
          </a:p>
        </p:txBody>
      </p:sp>
      <p:pic>
        <p:nvPicPr>
          <p:cNvPr id="249" name="Google Shape;249;p34"/>
          <p:cNvPicPr preferRelativeResize="0"/>
          <p:nvPr/>
        </p:nvPicPr>
        <p:blipFill>
          <a:blip r:embed="rId6">
            <a:alphaModFix/>
          </a:blip>
          <a:stretch>
            <a:fillRect/>
          </a:stretch>
        </p:blipFill>
        <p:spPr>
          <a:xfrm>
            <a:off x="0" y="3524238"/>
            <a:ext cx="2857500" cy="1619250"/>
          </a:xfrm>
          <a:prstGeom prst="rect">
            <a:avLst/>
          </a:prstGeom>
          <a:noFill/>
          <a:ln>
            <a:noFill/>
          </a:ln>
        </p:spPr>
      </p:pic>
      <p:pic>
        <p:nvPicPr>
          <p:cNvPr id="250" name="Google Shape;250;p34"/>
          <p:cNvPicPr preferRelativeResize="0"/>
          <p:nvPr/>
        </p:nvPicPr>
        <p:blipFill>
          <a:blip r:embed="rId7">
            <a:alphaModFix/>
          </a:blip>
          <a:stretch>
            <a:fillRect/>
          </a:stretch>
        </p:blipFill>
        <p:spPr>
          <a:xfrm>
            <a:off x="70975" y="97375"/>
            <a:ext cx="928150" cy="928150"/>
          </a:xfrm>
          <a:prstGeom prst="rect">
            <a:avLst/>
          </a:prstGeom>
          <a:noFill/>
          <a:ln>
            <a:noFill/>
          </a:ln>
        </p:spPr>
      </p:pic>
    </p:spTree>
  </p:cSld>
  <p:clrMapOvr>
    <a:masterClrMapping/>
  </p:clrMapOvr>
</p:sld>
</file>

<file path=ppt/theme/theme1.xml><?xml version="1.0" encoding="utf-8"?>
<a:theme xmlns:a="http://schemas.openxmlformats.org/drawingml/2006/main" name="Wiltshire template">
  <a:themeElements>
    <a:clrScheme name="Custom 347">
      <a:dk1>
        <a:srgbClr val="3F3333"/>
      </a:dk1>
      <a:lt1>
        <a:srgbClr val="FFFFFF"/>
      </a:lt1>
      <a:dk2>
        <a:srgbClr val="918484"/>
      </a:dk2>
      <a:lt2>
        <a:srgbClr val="F0EBE6"/>
      </a:lt2>
      <a:accent1>
        <a:srgbClr val="9CA33C"/>
      </a:accent1>
      <a:accent2>
        <a:srgbClr val="FCD104"/>
      </a:accent2>
      <a:accent3>
        <a:srgbClr val="FF9B28"/>
      </a:accent3>
      <a:accent4>
        <a:srgbClr val="EC2928"/>
      </a:accent4>
      <a:accent5>
        <a:srgbClr val="A7362F"/>
      </a:accent5>
      <a:accent6>
        <a:srgbClr val="C56B18"/>
      </a:accent6>
      <a:hlink>
        <a:srgbClr val="A7362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1290</Words>
  <Application>Microsoft Office PowerPoint</Application>
  <PresentationFormat>On-screen Show (16:9)</PresentationFormat>
  <Paragraphs>185</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Crafty Girls</vt:lpstr>
      <vt:lpstr>Merriweather</vt:lpstr>
      <vt:lpstr>Abril Fatface</vt:lpstr>
      <vt:lpstr>Merriweather Light</vt:lpstr>
      <vt:lpstr>Arial</vt:lpstr>
      <vt:lpstr>Cambria</vt:lpstr>
      <vt:lpstr>Patrick Hand</vt:lpstr>
      <vt:lpstr>Vidaloka</vt:lpstr>
      <vt:lpstr>Wiltshire template</vt:lpstr>
      <vt:lpstr>Simple Light</vt:lpstr>
      <vt:lpstr>Welcome  Bienvenidos </vt:lpstr>
      <vt:lpstr>Our Why ~ Nuestro Porque </vt:lpstr>
      <vt:lpstr>Facilitators ~ Facilitators </vt:lpstr>
      <vt:lpstr>Expectations ~ Expectativas </vt:lpstr>
      <vt:lpstr>PowerPoint Presentation</vt:lpstr>
      <vt:lpstr>Agenda</vt:lpstr>
      <vt:lpstr>Dr. Kathryn Taylor </vt:lpstr>
      <vt:lpstr>Educational Equity Equidad educativa</vt:lpstr>
      <vt:lpstr>What is Educational Equity?</vt:lpstr>
      <vt:lpstr>PowerPoint Presentation</vt:lpstr>
      <vt:lpstr>PowerPoint Presentation</vt:lpstr>
      <vt:lpstr>PowerPoint Presentation</vt:lpstr>
      <vt:lpstr>Educational Equity Equidad educativa</vt:lpstr>
      <vt:lpstr>Tony Orozco</vt:lpstr>
      <vt:lpstr>Counseling/Consejeria </vt:lpstr>
      <vt:lpstr>AB 104</vt:lpstr>
      <vt:lpstr> Dream Act Application  </vt:lpstr>
      <vt:lpstr>PSAT Information </vt:lpstr>
      <vt:lpstr>Community Resources/Recursos de la Comunidad </vt:lpstr>
      <vt:lpstr>Community Resources </vt:lpstr>
      <vt:lpstr>PowerPoint Presentation</vt:lpstr>
      <vt:lpstr>AVC - Dreamer Center/Centro de Sonadores  </vt:lpstr>
      <vt:lpstr>Supplemental Education Services/Servicios de Educacion Supplemental  </vt:lpstr>
      <vt:lpstr>PowerPoint Presentation</vt:lpstr>
      <vt:lpstr>Fechas Importantes/Upcoming Dates </vt:lpstr>
      <vt:lpstr>PowerPoint Presentation</vt:lpstr>
      <vt:lpstr>Raffle ~ Rifa </vt:lpstr>
      <vt:lpstr> THANK YOU! ~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Bienvenidos </dc:title>
  <dc:creator>Ana Pena</dc:creator>
  <cp:lastModifiedBy>Ana Pena</cp:lastModifiedBy>
  <cp:revision>1</cp:revision>
  <dcterms:modified xsi:type="dcterms:W3CDTF">2021-11-09T16:16:15Z</dcterms:modified>
</cp:coreProperties>
</file>