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Damion" panose="020B0604020202020204" charset="0"/>
      <p:regular r:id="rId40"/>
    </p:embeddedFont>
    <p:embeddedFont>
      <p:font typeface="Inria Sans" panose="020B0604020202020204" charset="0"/>
      <p:regular r:id="rId41"/>
      <p:bold r:id="rId42"/>
      <p:italic r:id="rId43"/>
      <p:boldItalic r:id="rId44"/>
    </p:embeddedFont>
    <p:embeddedFont>
      <p:font typeface="Inria Sans Light" panose="020B0604020202020204" charset="0"/>
      <p:regular r:id="rId45"/>
      <p:bold r:id="rId46"/>
      <p:italic r:id="rId47"/>
      <p:boldItalic r:id="rId48"/>
    </p:embeddedFont>
    <p:embeddedFont>
      <p:font typeface="Lobster" panose="020B0604020202020204" charset="0"/>
      <p:regular r:id="rId49"/>
    </p:embeddedFont>
    <p:embeddedFont>
      <p:font typeface="Lucida Sans" panose="020B0602030504020204" pitchFamily="34" charset="0"/>
      <p:regular r:id="rId50"/>
      <p:bold r:id="rId51"/>
      <p:italic r:id="rId52"/>
      <p:boldItalic r:id="rId53"/>
    </p:embeddedFont>
    <p:embeddedFont>
      <p:font typeface="Mali" panose="020B0604020202020204" charset="-34"/>
      <p:regular r:id="rId54"/>
      <p:bold r:id="rId55"/>
      <p:italic r:id="rId56"/>
      <p:boldItalic r:id="rId57"/>
    </p:embeddedFont>
    <p:embeddedFont>
      <p:font typeface="Mali Light" panose="020B0604020202020204" charset="-34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7" d="100"/>
          <a:sy n="157" d="100"/>
        </p:scale>
        <p:origin x="2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PjF9nLriRT8Jh1l6DT15SgMYKk-u85zj/edit?usp=sharing&amp;ouid=109322047054228582600&amp;rtpof=true&amp;sd=tru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ore.com/yj2e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9:05 AM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f8838e15e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ef8838e15e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 minute timer - David will do the visual timer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f18c50018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f18c50018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 minute timer - David will do the visual timer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ef18c50018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ef18c50018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 minute timer - David will do the visual timer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f2d2037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f2d2037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Blanca 2 min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Blanca -2 min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f18c50018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f18c50018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Ana 2 minute timer - David will do the visual timer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f18c50018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ef18c50018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Ana 3 minute timer - David will do the visual timer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f18c5001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f18c5001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Yaz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 - 15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0357dea4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f0357dea4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0357dea4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0357dea4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1a5acd39edb2a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1a5acd39edb2a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f18c5001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f18c5001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  <a:latin typeface="Inria Sans Light"/>
                <a:ea typeface="Inria Sans Light"/>
                <a:cs typeface="Inria Sans Light"/>
                <a:sym typeface="Inria Sans Light"/>
              </a:rPr>
              <a:t>Dora - Community Resources (Eric) -15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f0423d3d5e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f0423d3d5e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0423d3d5e_1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f0423d3d5e_1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0423d3d5e_1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f0423d3d5e_1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f18c50018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ef18c50018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 - 1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ef18c5001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ef18c5001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Sandra - 4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f18c50018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f18c50018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Sandra -2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min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ef18c50018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ef18c50018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Blanca  - 2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f8838e15e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f8838e15e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Roles of each member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President -Gio </a:t>
            </a:r>
            <a:endParaRPr sz="1000"/>
          </a:p>
          <a:p>
            <a:pPr marL="342900" lvl="0" indent="-2844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Preparar las agendas del ELAC en colaboración con el Coordinador/a del programa de aprendices de inglés (ELPSA, English Learner Program Site advisor).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2844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Dirigir las juntas ELAC de la escuela.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2844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Encargarse de otras responsabilidades según lo determinen los estatutos/reglamentos ELAC del distrito.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2844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Escuchar las ideas o sugerencias de los miembros y poner atención a sus preocupaciones sobre los programas para aprendices de inglés.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Vice president - Adriana  </a:t>
            </a:r>
            <a:endParaRPr sz="1000"/>
          </a:p>
          <a:p>
            <a:pPr marL="620712" lvl="1" indent="-177800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Ayudar al presidente a dirigir las juntas.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620712" lvl="1" indent="-177800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Conducir las juntas en ausencia del presidente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620712" lvl="1" indent="-177800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Otras obligaciones como se encuentran descritas en los estatutos del ELAC local.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Secretary - Sandra</a:t>
            </a:r>
            <a:endParaRPr sz="1000"/>
          </a:p>
          <a:p>
            <a:pPr marL="342900" lvl="0" indent="-284480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Estar  presente durante todas las reuniones.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284480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Tomar notas con detalle y asistir al ELPSA o persona designada a desarrollar las actas de la reunión.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284480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Asegurar que los </a:t>
            </a:r>
            <a:r>
              <a:rPr lang="en" sz="1000" b="1">
                <a:solidFill>
                  <a:schemeClr val="dk1"/>
                </a:solidFill>
              </a:rPr>
              <a:t>comentarios </a:t>
            </a:r>
            <a:r>
              <a:rPr lang="en" sz="1000">
                <a:solidFill>
                  <a:schemeClr val="dk1"/>
                </a:solidFill>
              </a:rPr>
              <a:t>e información  de parte de los miembros sean incluidas en las actas.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284480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Informar y colocar un aviso en la oficina escolar acerca de las juntas.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Members - </a:t>
            </a:r>
            <a:endParaRPr sz="1000"/>
          </a:p>
          <a:p>
            <a:pPr marL="457200" lvl="0" indent="-417068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Asistir a las juntas DELAC, al nivel distrito, como representante de la escuela.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457200" lvl="0" indent="-417068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000"/>
              <a:buFont typeface="Noto Sans Symbols"/>
              <a:buChar char="⮚"/>
            </a:pPr>
            <a:r>
              <a:rPr lang="en" sz="1000">
                <a:solidFill>
                  <a:schemeClr val="dk1"/>
                </a:solidFill>
              </a:rPr>
              <a:t>Presentar informes de DELAC al comité ELAC referente a puntos de interés y necesidades de la escuela. </a:t>
            </a:r>
            <a:endParaRPr sz="10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ef18c50018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ef18c50018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Adriana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f18c50018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f18c50018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min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f18c50018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f18c50018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 - 5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DELAC Notes: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https://docs.google.com/document/d/1PjF9nLriRT8Jh1l6DT15SgMYKk-u85zj/edit?usp=sharing&amp;ouid=109322047054228582600&amp;rtpof=true&amp;sd=true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Adriana  2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District Updates: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https://www.smore.com/yj2e5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Adriana 1 min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minute timer - David will do the visual timer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f18c50018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ef18c50018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 minute timer - David will do the visual timer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2400"/>
            <a:ext cx="9144000" cy="4857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56850" y="1419375"/>
            <a:ext cx="3512100" cy="230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ouble scribble">
  <p:cSld name="BLANK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" name="Google Shape;51;p11"/>
          <p:cNvGrpSpPr/>
          <p:nvPr/>
        </p:nvGrpSpPr>
        <p:grpSpPr>
          <a:xfrm>
            <a:off x="0" y="76197"/>
            <a:ext cx="9136444" cy="808889"/>
            <a:chOff x="0" y="1979997"/>
            <a:chExt cx="9136444" cy="808889"/>
          </a:xfrm>
        </p:grpSpPr>
        <p:pic>
          <p:nvPicPr>
            <p:cNvPr id="52" name="Google Shape;5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979997"/>
              <a:ext cx="4568501" cy="692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4567943" y="2096469"/>
              <a:ext cx="4568501" cy="6924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oogle Shape;54;p11"/>
          <p:cNvGrpSpPr/>
          <p:nvPr/>
        </p:nvGrpSpPr>
        <p:grpSpPr>
          <a:xfrm>
            <a:off x="7" y="4246796"/>
            <a:ext cx="9136432" cy="820516"/>
            <a:chOff x="7" y="3167771"/>
            <a:chExt cx="9136432" cy="820516"/>
          </a:xfrm>
        </p:grpSpPr>
        <p:pic>
          <p:nvPicPr>
            <p:cNvPr id="55" name="Google Shape;55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67938" y="3167771"/>
              <a:ext cx="4568501" cy="544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" y="3443262"/>
              <a:ext cx="4569624" cy="545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3825"/>
            <a:ext cx="9144000" cy="4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704650" y="1517188"/>
            <a:ext cx="3615600" cy="116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956900" y="2779413"/>
            <a:ext cx="3111000" cy="84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rgbClr val="FAEDF1"/>
            </a:gs>
            <a:gs pos="25000">
              <a:srgbClr val="EBF3FF"/>
            </a:gs>
            <a:gs pos="50000">
              <a:srgbClr val="EEFAF4"/>
            </a:gs>
            <a:gs pos="76000">
              <a:srgbClr val="F6FAED"/>
            </a:gs>
            <a:gs pos="100000">
              <a:srgbClr val="FFF4EA"/>
            </a:gs>
          </a:gsLst>
          <a:lin ang="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3825"/>
            <a:ext cx="9144000" cy="4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788750" y="2161800"/>
            <a:ext cx="35664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1pPr>
            <a:lvl2pPr marL="914400" lvl="1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2pPr>
            <a:lvl3pPr marL="1371600" lvl="2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48050"/>
            <a:ext cx="914400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09963"/>
            <a:ext cx="9144000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855275" y="1201550"/>
            <a:ext cx="34731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15599" y="1201550"/>
            <a:ext cx="34731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771850"/>
            <a:ext cx="91440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3414200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5973099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771850"/>
            <a:ext cx="91440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648013"/>
            <a:ext cx="9144000" cy="1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1821800" y="4440459"/>
            <a:ext cx="3902700" cy="2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448050"/>
            <a:ext cx="91440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1pPr>
            <a:lvl2pPr lvl="1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2pPr>
            <a:lvl3pPr lvl="2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3pPr>
            <a:lvl4pPr lvl="3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4pPr>
            <a:lvl5pPr lvl="4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5pPr>
            <a:lvl6pPr lvl="5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6pPr>
            <a:lvl7pPr lvl="6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7pPr>
            <a:lvl8pPr lvl="7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8pPr>
            <a:lvl9pPr lvl="8" algn="r" rtl="0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vhsd.org/avuhsdvirtualcalmingro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hyperlink" Target="https://www.teenlineonline.org/parents/suicid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alvaorganization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ocator.lacounty.gov/lac/Location/3173564/hermandad-mexicana-nacional---palmdale-offic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district.org/parents/parentguardian-resource-sit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hyperlink" Target="http://www.avdistrict.org/parents/parentguardian-resource-site%20,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ore.com/yj2e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7506A"/>
            </a:gs>
            <a:gs pos="100000">
              <a:srgbClr val="1415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ctrTitle"/>
          </p:nvPr>
        </p:nvSpPr>
        <p:spPr>
          <a:xfrm>
            <a:off x="2704600" y="942829"/>
            <a:ext cx="3615600" cy="158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Welcome  Bienvenidos</a:t>
            </a:r>
            <a:endParaRPr sz="6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1"/>
          </p:nvPr>
        </p:nvSpPr>
        <p:spPr>
          <a:xfrm>
            <a:off x="2956900" y="2625425"/>
            <a:ext cx="3111000" cy="173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Mali"/>
                <a:ea typeface="Mali"/>
                <a:cs typeface="Mali"/>
                <a:sym typeface="Mali"/>
              </a:rPr>
              <a:t>Place your name, student name and school in the chat. Thank you </a:t>
            </a:r>
            <a:endParaRPr sz="1500">
              <a:solidFill>
                <a:schemeClr val="lt2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Mali"/>
                <a:ea typeface="Mali"/>
                <a:cs typeface="Mali"/>
                <a:sym typeface="Mali"/>
              </a:rPr>
              <a:t>Ponga su nombre, nombre del estudiante, y escuela en el chat. Gracias</a:t>
            </a:r>
            <a:endParaRPr sz="1500">
              <a:solidFill>
                <a:schemeClr val="lt2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1600">
              <a:solidFill>
                <a:schemeClr val="lt2"/>
              </a:solidFill>
            </a:endParaRPr>
          </a:p>
        </p:txBody>
      </p:sp>
      <p:sp>
        <p:nvSpPr>
          <p:cNvPr id="63" name="Google Shape;63;p12"/>
          <p:cNvSpPr txBox="1"/>
          <p:nvPr/>
        </p:nvSpPr>
        <p:spPr>
          <a:xfrm>
            <a:off x="6099975" y="1366400"/>
            <a:ext cx="282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600">
              <a:solidFill>
                <a:schemeClr val="lt2"/>
              </a:solidFill>
              <a:latin typeface="Inria Sans Light"/>
              <a:ea typeface="Inria Sans Light"/>
              <a:cs typeface="Inria Sans Light"/>
              <a:sym typeface="Inria Sa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Sandra Mota -Peru </a:t>
            </a:r>
            <a:endParaRPr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00" y="2477925"/>
            <a:ext cx="3993376" cy="266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375" y="3211900"/>
            <a:ext cx="3090775" cy="1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0375" y="1568950"/>
            <a:ext cx="2920800" cy="16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4500" y="192450"/>
            <a:ext cx="2365299" cy="13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1152" y="1598913"/>
            <a:ext cx="1921224" cy="15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0325" y="3135900"/>
            <a:ext cx="1973675" cy="1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 idx="4294967295"/>
          </p:nvPr>
        </p:nvSpPr>
        <p:spPr>
          <a:xfrm>
            <a:off x="167600" y="152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Blanca Morelos - México </a:t>
            </a:r>
            <a:endParaRPr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6" name="Google Shape;166;p22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8850"/>
            <a:ext cx="4737474" cy="26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2125" y="1211900"/>
            <a:ext cx="2591875" cy="22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7475" y="2356450"/>
            <a:ext cx="1814650" cy="18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819863"/>
            <a:ext cx="2932224" cy="165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4625" y="704500"/>
            <a:ext cx="3202125" cy="16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9400" y="4242023"/>
            <a:ext cx="1856750" cy="92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7014450" y="3035750"/>
            <a:ext cx="1629675" cy="252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Dora Deras - El Salvador  </a:t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80" name="Google Shape;18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95176">
            <a:off x="59358" y="1506573"/>
            <a:ext cx="2499710" cy="16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2924" y="1117552"/>
            <a:ext cx="3398151" cy="19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7301" y="3331024"/>
            <a:ext cx="2983421" cy="167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200" y="3474352"/>
            <a:ext cx="2972582" cy="145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469666">
            <a:off x="6595063" y="761001"/>
            <a:ext cx="2496952" cy="1804048"/>
          </a:xfrm>
          <a:prstGeom prst="rect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3025" y="3331018"/>
            <a:ext cx="2544250" cy="16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Celebremos Nuestra Herencia Hispana! </a:t>
            </a:r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982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50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 sz="1800" b="1">
                <a:solidFill>
                  <a:srgbClr val="74500B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Hispanic Heritage Month Celebration Coming to Poncitlán Square!</a:t>
            </a:r>
            <a:endParaRPr sz="1800" b="1">
              <a:solidFill>
                <a:srgbClr val="74500B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Char char="○"/>
            </a:pPr>
            <a:r>
              <a:rPr lang="en" sz="1700">
                <a:solidFill>
                  <a:srgbClr val="000000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The City of Palmdale will host the SALVA’s fourth annual Hispanic Heritage Month celebration Saturday, Oct. 5. from 11 a.m. to 4 p.m. at Poncitlán Square, 38315 9th St. East in Palmdale. Admission and parking are free.</a:t>
            </a:r>
            <a:endParaRPr sz="1700">
              <a:solidFill>
                <a:srgbClr val="000000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Mali Light"/>
              <a:buChar char="○"/>
            </a:pPr>
            <a:r>
              <a:rPr lang="en" sz="1700">
                <a:latin typeface="Mali Light"/>
                <a:ea typeface="Mali Light"/>
                <a:cs typeface="Mali Light"/>
                <a:sym typeface="Mali Light"/>
              </a:rPr>
              <a:t>La ciudad de Palmdale será la sede de la cuarta celebración anual del Mes de la Herencia Hispana de SALVA el sábado 5 de octubre de 11 a.m. a 4 p.m. en Poncitlán Square, 38315 9th St. East en Palmdale. Entrada y el estacionamiento son gratuitos.</a:t>
            </a:r>
            <a:endParaRPr sz="1700">
              <a:latin typeface="Mali Light"/>
              <a:ea typeface="Mali Light"/>
              <a:cs typeface="Mali Light"/>
              <a:sym typeface="Mali Light"/>
            </a:endParaRPr>
          </a:p>
        </p:txBody>
      </p:sp>
      <p:sp>
        <p:nvSpPr>
          <p:cNvPr id="192" name="Google Shape;192;p24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body" idx="1"/>
          </p:nvPr>
        </p:nvSpPr>
        <p:spPr>
          <a:xfrm>
            <a:off x="2788750" y="2161800"/>
            <a:ext cx="35664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6400" y="399100"/>
            <a:ext cx="4684850" cy="45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683200" y="246300"/>
            <a:ext cx="8392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Warning Signs               Señales de Advertencia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1"/>
          </p:nvPr>
        </p:nvSpPr>
        <p:spPr>
          <a:xfrm>
            <a:off x="779100" y="917425"/>
            <a:ext cx="3525000" cy="2869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• The recent suicide, or death by other means, of a friend or relative.</a:t>
            </a:r>
            <a:endParaRPr sz="12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• Previous suicide attempts.</a:t>
            </a:r>
            <a:endParaRPr sz="12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• Preoccupation with themes of death or expressing suicidal thoughts.</a:t>
            </a:r>
            <a:endParaRPr sz="12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• Depression, conduct disorder and problems with adjustment such as substance abuse, particularly when two or more of these are present.</a:t>
            </a:r>
            <a:endParaRPr sz="12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• Giving away prized possessions/ making a will or other final arrangements.</a:t>
            </a:r>
            <a:endParaRPr sz="12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• Major changes in sleep patterns - too much or too little.</a:t>
            </a:r>
            <a:endParaRPr sz="12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6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07" name="Google Shape;207;p26"/>
          <p:cNvSpPr txBox="1"/>
          <p:nvPr/>
        </p:nvSpPr>
        <p:spPr>
          <a:xfrm>
            <a:off x="4782400" y="829600"/>
            <a:ext cx="3942900" cy="28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2124"/>
                </a:solidFill>
                <a:highlight>
                  <a:srgbClr val="F8F9FA"/>
                </a:highlight>
                <a:latin typeface="Mali"/>
                <a:ea typeface="Mali"/>
                <a:cs typeface="Mali"/>
                <a:sym typeface="Mali"/>
              </a:rPr>
              <a:t>• El suicidio reciente o la muerte por otros medios de un amigo o familiar.</a:t>
            </a:r>
            <a:endParaRPr sz="1300">
              <a:solidFill>
                <a:srgbClr val="202124"/>
              </a:solidFill>
              <a:highlight>
                <a:srgbClr val="F8F9FA"/>
              </a:highlight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2124"/>
                </a:solidFill>
                <a:highlight>
                  <a:srgbClr val="F8F9FA"/>
                </a:highlight>
                <a:latin typeface="Mali"/>
                <a:ea typeface="Mali"/>
                <a:cs typeface="Mali"/>
                <a:sym typeface="Mali"/>
              </a:rPr>
              <a:t>• Intentos de suicidio previos.</a:t>
            </a:r>
            <a:endParaRPr sz="1300">
              <a:solidFill>
                <a:srgbClr val="202124"/>
              </a:solidFill>
              <a:highlight>
                <a:srgbClr val="F8F9FA"/>
              </a:highlight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2124"/>
                </a:solidFill>
                <a:highlight>
                  <a:srgbClr val="F8F9FA"/>
                </a:highlight>
                <a:latin typeface="Mali"/>
                <a:ea typeface="Mali"/>
                <a:cs typeface="Mali"/>
                <a:sym typeface="Mali"/>
              </a:rPr>
              <a:t>• Preocupación por temas de muerte o por expresar pensamientos suicidas.</a:t>
            </a:r>
            <a:endParaRPr sz="1300">
              <a:solidFill>
                <a:srgbClr val="202124"/>
              </a:solidFill>
              <a:highlight>
                <a:srgbClr val="F8F9FA"/>
              </a:highlight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2124"/>
                </a:solidFill>
                <a:highlight>
                  <a:srgbClr val="F8F9FA"/>
                </a:highlight>
                <a:latin typeface="Mali"/>
                <a:ea typeface="Mali"/>
                <a:cs typeface="Mali"/>
                <a:sym typeface="Mali"/>
              </a:rPr>
              <a:t>• Depresión, trastorno de conducta y problemas de adaptación, como abuso de sustancias, especialmente cuando hay dos o más de estos.</a:t>
            </a:r>
            <a:endParaRPr sz="1300">
              <a:solidFill>
                <a:srgbClr val="202124"/>
              </a:solidFill>
              <a:highlight>
                <a:srgbClr val="F8F9FA"/>
              </a:highlight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2124"/>
                </a:solidFill>
                <a:highlight>
                  <a:srgbClr val="F8F9FA"/>
                </a:highlight>
                <a:latin typeface="Mali"/>
                <a:ea typeface="Mali"/>
                <a:cs typeface="Mali"/>
                <a:sym typeface="Mali"/>
              </a:rPr>
              <a:t>• Regalar posesiones preciadas / hacer un testamento u otros arreglos finales.</a:t>
            </a:r>
            <a:endParaRPr sz="1300">
              <a:solidFill>
                <a:srgbClr val="202124"/>
              </a:solidFill>
              <a:highlight>
                <a:srgbClr val="F8F9FA"/>
              </a:highlight>
              <a:latin typeface="Mali"/>
              <a:ea typeface="Mali"/>
              <a:cs typeface="Mali"/>
              <a:sym typeface="Mali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2124"/>
                </a:solidFill>
                <a:highlight>
                  <a:srgbClr val="F8F9FA"/>
                </a:highlight>
                <a:latin typeface="Mali"/>
                <a:ea typeface="Mali"/>
                <a:cs typeface="Mali"/>
                <a:sym typeface="Mali"/>
              </a:rPr>
              <a:t>• Cambios importantes en los patrones de sueño: demasiado o muy poco.</a:t>
            </a:r>
            <a:endParaRPr sz="1300">
              <a:solidFill>
                <a:srgbClr val="202124"/>
              </a:solidFill>
              <a:highlight>
                <a:srgbClr val="F8F9FA"/>
              </a:highlight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628650" y="246300"/>
            <a:ext cx="84006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Warning Signs               Senales de Advertencia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1"/>
          </p:nvPr>
        </p:nvSpPr>
        <p:spPr>
          <a:xfrm>
            <a:off x="806500" y="917425"/>
            <a:ext cx="3525000" cy="2869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 Light"/>
                <a:ea typeface="Mali Light"/>
                <a:cs typeface="Mali Light"/>
                <a:sym typeface="Mali Light"/>
              </a:rPr>
              <a:t>• Sudden and extreme changes in eating habits/ losing or gaining weight.</a:t>
            </a:r>
            <a:endParaRPr sz="1200">
              <a:solidFill>
                <a:srgbClr val="000000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 Light"/>
                <a:ea typeface="Mali Light"/>
                <a:cs typeface="Mali Light"/>
                <a:sym typeface="Mali Light"/>
              </a:rPr>
              <a:t>• Withdrawal from friends/ family or other major behavioral changes.</a:t>
            </a:r>
            <a:endParaRPr sz="1200">
              <a:solidFill>
                <a:srgbClr val="000000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 Light"/>
                <a:ea typeface="Mali Light"/>
                <a:cs typeface="Mali Light"/>
                <a:sym typeface="Mali Light"/>
              </a:rPr>
              <a:t>• Dropping out of group activities.</a:t>
            </a:r>
            <a:endParaRPr sz="1200">
              <a:solidFill>
                <a:srgbClr val="000000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 Light"/>
                <a:ea typeface="Mali Light"/>
                <a:cs typeface="Mali Light"/>
                <a:sym typeface="Mali Light"/>
              </a:rPr>
              <a:t>• Personality changes such as nervousness, outbursts of anger, impulsive or reckless</a:t>
            </a:r>
            <a:endParaRPr sz="1200">
              <a:solidFill>
                <a:srgbClr val="000000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 Light"/>
                <a:ea typeface="Mali Light"/>
                <a:cs typeface="Mali Light"/>
                <a:sym typeface="Mali Light"/>
              </a:rPr>
              <a:t>behavior, or apathy about appearance or health.</a:t>
            </a:r>
            <a:endParaRPr sz="1200">
              <a:solidFill>
                <a:srgbClr val="000000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 Light"/>
                <a:ea typeface="Mali Light"/>
                <a:cs typeface="Mali Light"/>
                <a:sym typeface="Mali Light"/>
              </a:rPr>
              <a:t>• Frequent irritability or unexplained crying.</a:t>
            </a:r>
            <a:endParaRPr sz="1200">
              <a:solidFill>
                <a:srgbClr val="000000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 Light"/>
                <a:ea typeface="Mali Light"/>
                <a:cs typeface="Mali Light"/>
                <a:sym typeface="Mali Light"/>
              </a:rPr>
              <a:t>• Lingering expressions of unworthiness or failure.</a:t>
            </a:r>
            <a:endParaRPr sz="1200">
              <a:solidFill>
                <a:srgbClr val="000000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ali Light"/>
                <a:ea typeface="Mali Light"/>
                <a:cs typeface="Mali Light"/>
                <a:sym typeface="Mali Light"/>
              </a:rPr>
              <a:t>• Lack of interest in the future.</a:t>
            </a:r>
            <a:endParaRPr sz="1200">
              <a:solidFill>
                <a:srgbClr val="000000"/>
              </a:solidFill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15" name="Google Shape;215;p27"/>
          <p:cNvSpPr txBox="1"/>
          <p:nvPr/>
        </p:nvSpPr>
        <p:spPr>
          <a:xfrm>
            <a:off x="4665275" y="917425"/>
            <a:ext cx="418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ria Sans Light"/>
              <a:ea typeface="Inria Sans Light"/>
              <a:cs typeface="Inria Sans Light"/>
              <a:sym typeface="Inria Sans Light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5040600" y="785725"/>
            <a:ext cx="41034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• Cambios repentinos y extremos en los hábitos alimenticios / pérdida o aumento de peso.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• Abstinencia de amigos / familiares u otros cambios de comportamiento importantes.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• Abandono de las actividades grupales.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• Cambios de personalidad como nerviosismo, arrebatos de ira, impulsivos o imprudentes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comportamiento, o apatía sobre la apariencia o la salud.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• Irritabilidad frecuente o llanto inexplicable.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• Expresiones persistentes de indignidad o fracaso.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• Falta de interés en el futuro.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Social Emotional Resources</a:t>
            </a:r>
            <a:endParaRPr>
              <a:solidFill>
                <a:schemeClr val="accent4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Recursos Socioemocionales</a:t>
            </a:r>
            <a:endParaRPr>
              <a:solidFill>
                <a:schemeClr val="accent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ali Light"/>
              <a:buChar char="●"/>
            </a:pPr>
            <a:r>
              <a:rPr lang="en" sz="2200">
                <a:latin typeface="Mali Light"/>
                <a:ea typeface="Mali Light"/>
                <a:cs typeface="Mali Light"/>
                <a:sym typeface="Mali Light"/>
              </a:rPr>
              <a:t>Student Support Centers </a:t>
            </a:r>
            <a:endParaRPr sz="22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ali Light"/>
              <a:buChar char="●"/>
            </a:pPr>
            <a:r>
              <a:rPr lang="en" sz="2200" i="1">
                <a:latin typeface="Mali Light"/>
                <a:ea typeface="Mali Light"/>
                <a:cs typeface="Mali Light"/>
                <a:sym typeface="Mali Light"/>
              </a:rPr>
              <a:t>Centros de Apoyo Estudiantil</a:t>
            </a:r>
            <a:r>
              <a:rPr lang="en" sz="2200">
                <a:latin typeface="Mali Light"/>
                <a:ea typeface="Mali Light"/>
                <a:cs typeface="Mali Light"/>
                <a:sym typeface="Mali Light"/>
              </a:rPr>
              <a:t> </a:t>
            </a:r>
            <a:endParaRPr sz="22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ali Light"/>
              <a:buChar char="●"/>
            </a:pPr>
            <a:r>
              <a:rPr lang="en" sz="2200" u="sng">
                <a:solidFill>
                  <a:schemeClr val="hlink"/>
                </a:solidFill>
                <a:latin typeface="Mali Light"/>
                <a:ea typeface="Mali Light"/>
                <a:cs typeface="Mali Light"/>
                <a:sym typeface="Mali Light"/>
                <a:hlinkClick r:id="rId3"/>
              </a:rPr>
              <a:t>Calming Room </a:t>
            </a:r>
            <a:r>
              <a:rPr lang="en" sz="2200">
                <a:latin typeface="Mali Light"/>
                <a:ea typeface="Mali Light"/>
                <a:cs typeface="Mali Light"/>
                <a:sym typeface="Mali Light"/>
              </a:rPr>
              <a:t>website </a:t>
            </a:r>
            <a:endParaRPr sz="22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ali Light"/>
              <a:buChar char="●"/>
            </a:pPr>
            <a:r>
              <a:rPr lang="en" sz="2200" i="1">
                <a:latin typeface="Mali Light"/>
                <a:ea typeface="Mali Light"/>
                <a:cs typeface="Mali Light"/>
                <a:sym typeface="Mali Light"/>
              </a:rPr>
              <a:t>Sitio web de </a:t>
            </a:r>
            <a:r>
              <a:rPr lang="en" sz="2200" i="1" u="sng">
                <a:solidFill>
                  <a:schemeClr val="hlink"/>
                </a:solidFill>
                <a:latin typeface="Mali Light"/>
                <a:ea typeface="Mali Light"/>
                <a:cs typeface="Mali Light"/>
                <a:sym typeface="Mali Light"/>
                <a:hlinkClick r:id="rId3"/>
              </a:rPr>
              <a:t>Calming Room</a:t>
            </a:r>
            <a:endParaRPr sz="2200" i="1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ali Light"/>
              <a:buChar char="●"/>
            </a:pPr>
            <a:r>
              <a:rPr lang="en" sz="2200">
                <a:latin typeface="Mali Light"/>
                <a:ea typeface="Mali Light"/>
                <a:cs typeface="Mali Light"/>
                <a:sym typeface="Mali Light"/>
              </a:rPr>
              <a:t>Suicide Prevention </a:t>
            </a:r>
            <a:r>
              <a:rPr lang="en" sz="2200" u="sng">
                <a:solidFill>
                  <a:schemeClr val="hlink"/>
                </a:solidFill>
                <a:latin typeface="Mali Light"/>
                <a:ea typeface="Mali Light"/>
                <a:cs typeface="Mali Light"/>
                <a:sym typeface="Mali Light"/>
                <a:hlinkClick r:id="rId4"/>
              </a:rPr>
              <a:t>Website </a:t>
            </a:r>
            <a:endParaRPr sz="22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ali Light"/>
              <a:buChar char="●"/>
            </a:pPr>
            <a:r>
              <a:rPr lang="en" sz="2200" u="sng">
                <a:solidFill>
                  <a:schemeClr val="hlink"/>
                </a:solidFill>
                <a:latin typeface="Mali Light"/>
                <a:ea typeface="Mali Light"/>
                <a:cs typeface="Mali Light"/>
                <a:sym typeface="Mali Light"/>
                <a:hlinkClick r:id="rId4"/>
              </a:rPr>
              <a:t>Sitio web</a:t>
            </a:r>
            <a:r>
              <a:rPr lang="en" sz="2200">
                <a:latin typeface="Mali Light"/>
                <a:ea typeface="Mali Light"/>
                <a:cs typeface="Mali Light"/>
                <a:sym typeface="Mali Light"/>
              </a:rPr>
              <a:t> de prevención del suicidio  </a:t>
            </a:r>
            <a:endParaRPr sz="22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ali Light"/>
              <a:buChar char="●"/>
            </a:pPr>
            <a:r>
              <a:rPr lang="en" sz="2200">
                <a:latin typeface="Mali Light"/>
                <a:ea typeface="Mali Light"/>
                <a:cs typeface="Mali Light"/>
                <a:sym typeface="Mali Light"/>
              </a:rPr>
              <a:t>PBIS</a:t>
            </a:r>
            <a:endParaRPr sz="3000">
              <a:latin typeface="Mali Light"/>
              <a:ea typeface="Mali Light"/>
              <a:cs typeface="Mali Light"/>
              <a:sym typeface="Mali Light"/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6425" y="1379400"/>
            <a:ext cx="3417574" cy="22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>
            <a:spLocks noGrp="1"/>
          </p:cNvSpPr>
          <p:nvPr>
            <p:ph type="ctrTitle"/>
          </p:nvPr>
        </p:nvSpPr>
        <p:spPr>
          <a:xfrm>
            <a:off x="2704650" y="1073600"/>
            <a:ext cx="3615600" cy="1288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Dr. Maria Rangel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0" name="Google Shape;230;p29"/>
          <p:cNvSpPr txBox="1">
            <a:spLocks noGrp="1"/>
          </p:cNvSpPr>
          <p:nvPr>
            <p:ph type="subTitle" idx="1"/>
          </p:nvPr>
        </p:nvSpPr>
        <p:spPr>
          <a:xfrm>
            <a:off x="2956900" y="2654701"/>
            <a:ext cx="3111000" cy="97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Graduation &amp; A-G Requirements </a:t>
            </a:r>
            <a:endParaRPr sz="1800"/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800"/>
              <a:t>Requisitos de Graduación y A-G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>
            <a:spLocks noGrp="1"/>
          </p:cNvSpPr>
          <p:nvPr>
            <p:ph type="title"/>
          </p:nvPr>
        </p:nvSpPr>
        <p:spPr>
          <a:xfrm>
            <a:off x="855300" y="130625"/>
            <a:ext cx="7433400" cy="802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rPr>
              <a:t>Graduation &amp; A-G Requirements </a:t>
            </a:r>
            <a:endParaRPr sz="1800">
              <a:solidFill>
                <a:schemeClr val="dk1"/>
              </a:solidFill>
              <a:latin typeface="Inria Sans Light"/>
              <a:ea typeface="Inria Sans Light"/>
              <a:cs typeface="Inria Sans Light"/>
              <a:sym typeface="Inria Sans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8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rPr>
              <a:t>Requisitos de Graduación y A-G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6" name="Google Shape;236;p30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938" y="777175"/>
            <a:ext cx="7124136" cy="41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 idx="4294967295"/>
          </p:nvPr>
        </p:nvSpPr>
        <p:spPr>
          <a:xfrm>
            <a:off x="341600" y="60925"/>
            <a:ext cx="88023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64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u</a:t>
            </a:r>
            <a:r>
              <a:rPr lang="en" sz="6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r</a:t>
            </a:r>
            <a:r>
              <a:rPr lang="en" sz="6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64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W</a:t>
            </a:r>
            <a:r>
              <a:rPr lang="en" sz="6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h</a:t>
            </a:r>
            <a:r>
              <a:rPr lang="en" sz="64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y</a:t>
            </a:r>
            <a:r>
              <a:rPr lang="en" sz="6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- </a:t>
            </a:r>
            <a:r>
              <a:rPr lang="en" sz="64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N</a:t>
            </a:r>
            <a:r>
              <a:rPr lang="en" sz="6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u</a:t>
            </a:r>
            <a:r>
              <a:rPr lang="en" sz="64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6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s</a:t>
            </a:r>
            <a:r>
              <a:rPr lang="en" sz="64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t</a:t>
            </a:r>
            <a:r>
              <a:rPr lang="en" sz="6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r</a:t>
            </a:r>
            <a:r>
              <a:rPr lang="en" sz="64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6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6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P</a:t>
            </a:r>
            <a:r>
              <a:rPr lang="en" sz="64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6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r</a:t>
            </a:r>
            <a:r>
              <a:rPr lang="en" sz="64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q</a:t>
            </a:r>
            <a:r>
              <a:rPr lang="en" sz="6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u</a:t>
            </a:r>
            <a:r>
              <a:rPr lang="en" sz="6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endParaRPr sz="6400">
              <a:solidFill>
                <a:schemeClr val="accent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294967295"/>
          </p:nvPr>
        </p:nvSpPr>
        <p:spPr>
          <a:xfrm>
            <a:off x="536800" y="1581125"/>
            <a:ext cx="2723100" cy="171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1355A"/>
                </a:solidFill>
                <a:latin typeface="Mali"/>
                <a:ea typeface="Mali"/>
                <a:cs typeface="Mali"/>
                <a:sym typeface="Mali"/>
              </a:rPr>
              <a:t>“To give our best so that those we serve are inspired and empowered to become their best.”</a:t>
            </a:r>
            <a:endParaRPr sz="1600">
              <a:solidFill>
                <a:srgbClr val="21355A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1355A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1" name="Google Shape;71;p13"/>
          <p:cNvSpPr txBox="1"/>
          <p:nvPr/>
        </p:nvSpPr>
        <p:spPr>
          <a:xfrm>
            <a:off x="4421250" y="1581125"/>
            <a:ext cx="3884400" cy="16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1355A"/>
                </a:solidFill>
                <a:latin typeface="Mali"/>
                <a:ea typeface="Mali"/>
                <a:cs typeface="Mali"/>
                <a:sym typeface="Mali"/>
              </a:rPr>
              <a:t>“Dar lo mejor todos los días para que aquellos quienes servimos estén inspirados y empoderados para convertirse en su mejor versión”</a:t>
            </a:r>
            <a:endParaRPr sz="1600">
              <a:solidFill>
                <a:srgbClr val="21355A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Inria Sans Light"/>
              <a:ea typeface="Inria Sans Light"/>
              <a:cs typeface="Inria Sans Light"/>
              <a:sym typeface="Inria Sans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 Academy @PHS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Academia de Padres @PHS</a:t>
            </a:r>
            <a:endParaRPr/>
          </a:p>
        </p:txBody>
      </p:sp>
      <p:sp>
        <p:nvSpPr>
          <p:cNvPr id="243" name="Google Shape;243;p31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1182675"/>
            <a:ext cx="2854551" cy="330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749" y="1182675"/>
            <a:ext cx="2759025" cy="3263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Talleres/Workshops</a:t>
            </a:r>
            <a:endParaRPr/>
          </a:p>
        </p:txBody>
      </p:sp>
      <p:sp>
        <p:nvSpPr>
          <p:cNvPr id="251" name="Google Shape;251;p32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252" name="Google Shape;252;p32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166" y="1003700"/>
            <a:ext cx="3721275" cy="368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>
            <a:spLocks noGrp="1"/>
          </p:cNvSpPr>
          <p:nvPr>
            <p:ph type="ctrTitle"/>
          </p:nvPr>
        </p:nvSpPr>
        <p:spPr>
          <a:xfrm>
            <a:off x="2704650" y="1517188"/>
            <a:ext cx="3615600" cy="116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LA Community Center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59" name="Google Shape;259;p33"/>
          <p:cNvSpPr txBox="1">
            <a:spLocks noGrp="1"/>
          </p:cNvSpPr>
          <p:nvPr>
            <p:ph type="subTitle" idx="1"/>
          </p:nvPr>
        </p:nvSpPr>
        <p:spPr>
          <a:xfrm>
            <a:off x="2956900" y="2779413"/>
            <a:ext cx="3111000" cy="84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 Gonzalez</a:t>
            </a:r>
            <a:endParaRPr/>
          </a:p>
          <a:p>
            <a:pPr marL="45720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Kassandra Almazan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4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266" name="Google Shape;266;p34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67" name="Google Shape;267;p34"/>
          <p:cNvPicPr preferRelativeResize="0"/>
          <p:nvPr/>
        </p:nvPicPr>
        <p:blipFill rotWithShape="1">
          <a:blip r:embed="rId3">
            <a:alphaModFix/>
          </a:blip>
          <a:srcRect l="29746" t="11811" r="27137" b="9343"/>
          <a:stretch/>
        </p:blipFill>
        <p:spPr>
          <a:xfrm>
            <a:off x="399850" y="607400"/>
            <a:ext cx="3327350" cy="40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 l="26888" t="12587" r="26832" b="9809"/>
          <a:stretch/>
        </p:blipFill>
        <p:spPr>
          <a:xfrm>
            <a:off x="4798725" y="576013"/>
            <a:ext cx="3571302" cy="39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5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275" name="Google Shape;275;p35"/>
          <p:cNvSpPr txBox="1">
            <a:spLocks noGrp="1"/>
          </p:cNvSpPr>
          <p:nvPr>
            <p:ph type="sldNum" idx="12"/>
          </p:nvPr>
        </p:nvSpPr>
        <p:spPr>
          <a:xfrm>
            <a:off x="9843934" y="4659848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276" name="Google Shape;276;p35"/>
          <p:cNvPicPr preferRelativeResize="0"/>
          <p:nvPr/>
        </p:nvPicPr>
        <p:blipFill rotWithShape="1">
          <a:blip r:embed="rId3">
            <a:alphaModFix/>
          </a:blip>
          <a:srcRect l="26848" t="11804" r="27225" b="5007"/>
          <a:stretch/>
        </p:blipFill>
        <p:spPr>
          <a:xfrm>
            <a:off x="413400" y="282100"/>
            <a:ext cx="3544202" cy="427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/>
          <p:cNvPicPr preferRelativeResize="0"/>
          <p:nvPr/>
        </p:nvPicPr>
        <p:blipFill rotWithShape="1">
          <a:blip r:embed="rId4">
            <a:alphaModFix/>
          </a:blip>
          <a:srcRect l="26627" t="12461" r="26919" b="5665"/>
          <a:stretch/>
        </p:blipFill>
        <p:spPr>
          <a:xfrm>
            <a:off x="4895725" y="282100"/>
            <a:ext cx="3584850" cy="42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283" name="Google Shape;283;p36"/>
          <p:cNvPicPr preferRelativeResize="0"/>
          <p:nvPr/>
        </p:nvPicPr>
        <p:blipFill rotWithShape="1">
          <a:blip r:embed="rId3">
            <a:alphaModFix/>
          </a:blip>
          <a:srcRect l="30449" t="11808" r="30562" b="4740"/>
          <a:stretch/>
        </p:blipFill>
        <p:spPr>
          <a:xfrm>
            <a:off x="2602275" y="134125"/>
            <a:ext cx="3706849" cy="46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>
            <a:spLocks noGrp="1"/>
          </p:cNvSpPr>
          <p:nvPr>
            <p:ph type="ctrTitle"/>
          </p:nvPr>
        </p:nvSpPr>
        <p:spPr>
          <a:xfrm>
            <a:off x="2291700" y="788675"/>
            <a:ext cx="4560600" cy="308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Community Resources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Recursos de la Comunidad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Hispanic Heritage Resources </a:t>
            </a:r>
            <a:endParaRPr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Recursos de La Herencia Hispana </a:t>
            </a:r>
            <a:endParaRPr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4" name="Google Shape;294;p38"/>
          <p:cNvSpPr txBox="1">
            <a:spLocks noGrp="1"/>
          </p:cNvSpPr>
          <p:nvPr>
            <p:ph type="body" idx="1"/>
          </p:nvPr>
        </p:nvSpPr>
        <p:spPr>
          <a:xfrm>
            <a:off x="7295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ali Light"/>
              <a:buChar char="●"/>
            </a:pPr>
            <a:r>
              <a:rPr lang="en" sz="2200" u="sng">
                <a:solidFill>
                  <a:schemeClr val="hlink"/>
                </a:solidFill>
                <a:latin typeface="Mali Light"/>
                <a:ea typeface="Mali Light"/>
                <a:cs typeface="Mali Light"/>
                <a:sym typeface="Mali Light"/>
                <a:hlinkClick r:id="rId3"/>
              </a:rPr>
              <a:t>Salva</a:t>
            </a:r>
            <a:endParaRPr sz="22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>
                <a:solidFill>
                  <a:schemeClr val="hlink"/>
                </a:solidFill>
                <a:latin typeface="Mali Light"/>
                <a:ea typeface="Mali Light"/>
                <a:cs typeface="Mali Light"/>
                <a:sym typeface="Mali Light"/>
                <a:hlinkClick r:id="rId4"/>
              </a:rPr>
              <a:t>Hermandad Mexicana</a:t>
            </a:r>
            <a:r>
              <a:rPr lang="en" sz="2200" u="sng">
                <a:solidFill>
                  <a:schemeClr val="hlink"/>
                </a:solidFill>
                <a:hlinkClick r:id="rId4"/>
              </a:rPr>
              <a:t> </a:t>
            </a:r>
            <a:endParaRPr sz="22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>
            <a:spLocks noGrp="1"/>
          </p:cNvSpPr>
          <p:nvPr>
            <p:ph type="title"/>
          </p:nvPr>
        </p:nvSpPr>
        <p:spPr>
          <a:xfrm>
            <a:off x="892300" y="600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Health Fair 						Feria de Salud</a:t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01" name="Google Shape;301;p39"/>
          <p:cNvSpPr txBox="1">
            <a:spLocks noGrp="1"/>
          </p:cNvSpPr>
          <p:nvPr>
            <p:ph type="body" idx="1"/>
          </p:nvPr>
        </p:nvSpPr>
        <p:spPr>
          <a:xfrm>
            <a:off x="855300" y="1053525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ali"/>
                <a:ea typeface="Mali"/>
                <a:cs typeface="Mali"/>
                <a:sym typeface="Mali"/>
              </a:rPr>
              <a:t>October 20, 2021</a:t>
            </a:r>
            <a:endParaRPr sz="1600" b="1"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 b="1">
                <a:latin typeface="Mali"/>
                <a:ea typeface="Mali"/>
                <a:cs typeface="Mali"/>
                <a:sym typeface="Mali"/>
              </a:rPr>
              <a:t>8:00 AM - 2:00 PM</a:t>
            </a:r>
            <a:endParaRPr sz="1600" b="1"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 b="1">
                <a:latin typeface="Mali"/>
                <a:ea typeface="Mali"/>
                <a:cs typeface="Mali"/>
                <a:sym typeface="Mali"/>
              </a:rPr>
              <a:t>Littlerock High School</a:t>
            </a:r>
            <a:endParaRPr sz="1600" b="1"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Font typeface="Mali Light"/>
              <a:buChar char="●"/>
            </a:pPr>
            <a:r>
              <a:rPr lang="en" sz="1300">
                <a:latin typeface="Mali Light"/>
                <a:ea typeface="Mali Light"/>
                <a:cs typeface="Mali Light"/>
                <a:sym typeface="Mali Light"/>
              </a:rPr>
              <a:t>Low cost -WIFI &amp; Laptops</a:t>
            </a:r>
            <a:endParaRPr sz="13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ali Light"/>
              <a:buChar char="●"/>
            </a:pPr>
            <a:r>
              <a:rPr lang="en" sz="1400">
                <a:latin typeface="Mali Light"/>
                <a:ea typeface="Mali Light"/>
                <a:cs typeface="Mali Light"/>
                <a:sym typeface="Mali Light"/>
              </a:rPr>
              <a:t>WIC</a:t>
            </a:r>
            <a:endParaRPr sz="14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ali Light"/>
              <a:buChar char="●"/>
            </a:pPr>
            <a:r>
              <a:rPr lang="en" sz="1400">
                <a:latin typeface="Mali Light"/>
                <a:ea typeface="Mali Light"/>
                <a:cs typeface="Mali Light"/>
                <a:sym typeface="Mali Light"/>
              </a:rPr>
              <a:t>COVID vaccines </a:t>
            </a:r>
            <a:endParaRPr sz="14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ali Light"/>
              <a:buChar char="●"/>
            </a:pPr>
            <a:r>
              <a:rPr lang="en" sz="1400">
                <a:latin typeface="Mali Light"/>
                <a:ea typeface="Mali Light"/>
                <a:cs typeface="Mali Light"/>
                <a:sym typeface="Mali Light"/>
              </a:rPr>
              <a:t>Calfresh </a:t>
            </a:r>
            <a:endParaRPr sz="14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ali Light"/>
              <a:buChar char="●"/>
            </a:pPr>
            <a:r>
              <a:rPr lang="en" sz="1400">
                <a:latin typeface="Mali Light"/>
                <a:ea typeface="Mali Light"/>
                <a:cs typeface="Mali Light"/>
                <a:sym typeface="Mali Light"/>
              </a:rPr>
              <a:t>Vision &amp; Dental Info</a:t>
            </a:r>
            <a:endParaRPr sz="14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ali Light"/>
              <a:buChar char="●"/>
            </a:pPr>
            <a:r>
              <a:rPr lang="en" sz="1400">
                <a:latin typeface="Mali Light"/>
                <a:ea typeface="Mali Light"/>
                <a:cs typeface="Mali Light"/>
                <a:sym typeface="Mali Light"/>
              </a:rPr>
              <a:t>Boys &amp; Girls Club </a:t>
            </a:r>
            <a:endParaRPr sz="14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1600"/>
          </a:p>
        </p:txBody>
      </p:sp>
      <p:sp>
        <p:nvSpPr>
          <p:cNvPr id="302" name="Google Shape;302;p39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303" name="Google Shape;303;p39"/>
          <p:cNvSpPr txBox="1">
            <a:spLocks noGrp="1"/>
          </p:cNvSpPr>
          <p:nvPr>
            <p:ph type="body" idx="3"/>
          </p:nvPr>
        </p:nvSpPr>
        <p:spPr>
          <a:xfrm>
            <a:off x="6009999" y="1053525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Mali"/>
                <a:ea typeface="Mali"/>
                <a:cs typeface="Mali"/>
                <a:sym typeface="Mali"/>
              </a:rPr>
              <a:t>20 de Octubre del 2021</a:t>
            </a:r>
            <a:endParaRPr sz="1500" b="1"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Mali"/>
                <a:ea typeface="Mali"/>
                <a:cs typeface="Mali"/>
                <a:sym typeface="Mali"/>
              </a:rPr>
              <a:t>8:00 AM - 2:00 PM</a:t>
            </a:r>
            <a:endParaRPr sz="1500" b="1"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>
                <a:latin typeface="Mali"/>
                <a:ea typeface="Mali"/>
                <a:cs typeface="Mali"/>
                <a:sym typeface="Mali"/>
              </a:rPr>
              <a:t>Littlerock High School</a:t>
            </a:r>
            <a:endParaRPr sz="1500" b="1">
              <a:latin typeface="Mali"/>
              <a:ea typeface="Mali"/>
              <a:cs typeface="Mali"/>
              <a:sym typeface="Mali"/>
            </a:endParaRPr>
          </a:p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SzPts val="1200"/>
              <a:buFont typeface="Mali Light"/>
              <a:buChar char="●"/>
            </a:pPr>
            <a:r>
              <a:rPr lang="en" sz="1100">
                <a:latin typeface="Mali Light"/>
                <a:ea typeface="Mali Light"/>
                <a:cs typeface="Mali Light"/>
                <a:sym typeface="Mali Light"/>
              </a:rPr>
              <a:t>Bajo costo -WIFI &amp; Laptops</a:t>
            </a:r>
            <a:endParaRPr sz="11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ali Light"/>
              <a:buChar char="●"/>
            </a:pPr>
            <a:r>
              <a:rPr lang="en" sz="1100">
                <a:latin typeface="Mali Light"/>
                <a:ea typeface="Mali Light"/>
                <a:cs typeface="Mali Light"/>
                <a:sym typeface="Mali Light"/>
              </a:rPr>
              <a:t>WIC</a:t>
            </a:r>
            <a:endParaRPr sz="11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ali Light"/>
              <a:buChar char="●"/>
            </a:pPr>
            <a:r>
              <a:rPr lang="en" sz="1100">
                <a:latin typeface="Mali Light"/>
                <a:ea typeface="Mali Light"/>
                <a:cs typeface="Mali Light"/>
                <a:sym typeface="Mali Light"/>
              </a:rPr>
              <a:t>Vacunas contra la COVID </a:t>
            </a:r>
            <a:endParaRPr sz="11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ali Light"/>
              <a:buChar char="●"/>
            </a:pPr>
            <a:r>
              <a:rPr lang="en" sz="1100">
                <a:latin typeface="Mali Light"/>
                <a:ea typeface="Mali Light"/>
                <a:cs typeface="Mali Light"/>
                <a:sym typeface="Mali Light"/>
              </a:rPr>
              <a:t>Calfresh </a:t>
            </a:r>
            <a:endParaRPr sz="11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ali Light"/>
              <a:buChar char="●"/>
            </a:pPr>
            <a:r>
              <a:rPr lang="en" sz="1100">
                <a:latin typeface="Mali Light"/>
                <a:ea typeface="Mali Light"/>
                <a:cs typeface="Mali Light"/>
                <a:sym typeface="Mali Light"/>
              </a:rPr>
              <a:t>Visión e información dental</a:t>
            </a:r>
            <a:endParaRPr sz="11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ali Light"/>
              <a:buChar char="●"/>
            </a:pPr>
            <a:r>
              <a:rPr lang="en" sz="1100">
                <a:latin typeface="Mali Light"/>
                <a:ea typeface="Mali Light"/>
                <a:cs typeface="Mali Light"/>
                <a:sym typeface="Mali Light"/>
              </a:rPr>
              <a:t>Club de Niños y Niñas </a:t>
            </a:r>
            <a:endParaRPr sz="11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300"/>
          </a:p>
        </p:txBody>
      </p:sp>
      <p:pic>
        <p:nvPicPr>
          <p:cNvPr id="304" name="Google Shape;3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881" y="1350702"/>
            <a:ext cx="1856887" cy="216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>
            <a:spLocks noGrp="1"/>
          </p:cNvSpPr>
          <p:nvPr>
            <p:ph type="body" idx="1"/>
          </p:nvPr>
        </p:nvSpPr>
        <p:spPr>
          <a:xfrm>
            <a:off x="855275" y="1201550"/>
            <a:ext cx="34731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Font typeface="Mali Light"/>
              <a:buChar char="●"/>
            </a:pPr>
            <a:r>
              <a:rPr lang="en">
                <a:latin typeface="Mali Light"/>
                <a:ea typeface="Mali Light"/>
                <a:cs typeface="Mali Light"/>
                <a:sym typeface="Mali Light"/>
              </a:rPr>
              <a:t>Technology - HotSpots (Free Wi-Fi) Are Still Available! </a:t>
            </a:r>
            <a:endParaRPr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310" name="Google Shape;310;p40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Technology</a:t>
            </a:r>
            <a:r>
              <a:rPr lang="en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11" name="Google Shape;311;p40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312" name="Google Shape;3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4775" y="804725"/>
            <a:ext cx="2800350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59025" y="607375"/>
            <a:ext cx="8629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Facilitators 						Facilitadores </a:t>
            </a:r>
            <a:endParaRPr sz="48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860325" y="2926525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Giozai Varagnolo</a:t>
            </a:r>
            <a:br>
              <a:rPr lang="en">
                <a:latin typeface="Inria Sans"/>
                <a:ea typeface="Inria Sans"/>
                <a:cs typeface="Inria Sans"/>
                <a:sym typeface="Inria Sans"/>
              </a:rPr>
            </a:br>
            <a:endParaRPr>
              <a:latin typeface="Inria Sans"/>
              <a:ea typeface="Inria Sans"/>
              <a:cs typeface="Inria Sans"/>
              <a:sym typeface="Inria Sans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2840050" y="2926525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Adriana Chacon </a:t>
            </a:r>
            <a:endParaRPr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4819775" y="2926525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Sandra Mota</a:t>
            </a:r>
            <a:endParaRPr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6799500" y="2926525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Blanca Morelos </a:t>
            </a:r>
            <a:endParaRPr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Inria Sans"/>
              <a:ea typeface="Inria Sans"/>
              <a:cs typeface="Inria Sans"/>
              <a:sym typeface="Inria Sans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50" y="1080555"/>
            <a:ext cx="1960800" cy="176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7400" y="1080563"/>
            <a:ext cx="1804800" cy="176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3300" y="1097513"/>
            <a:ext cx="1628700" cy="173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3105" y="1097513"/>
            <a:ext cx="1586400" cy="17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8060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District News					Noticias Del Distrito </a:t>
            </a:r>
            <a:endParaRPr>
              <a:solidFill>
                <a:schemeClr val="accent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18" name="Google Shape;318;p41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li Light"/>
              <a:buChar char="●"/>
            </a:pPr>
            <a:r>
              <a:rPr lang="en" sz="1650">
                <a:solidFill>
                  <a:srgbClr val="222222"/>
                </a:solidFill>
                <a:highlight>
                  <a:srgbClr val="FFFFFF"/>
                </a:highlight>
                <a:latin typeface="Mali Light"/>
                <a:ea typeface="Mali Light"/>
                <a:cs typeface="Mali Light"/>
                <a:sym typeface="Mali Light"/>
              </a:rPr>
              <a:t>Parent Resources online - </a:t>
            </a:r>
            <a:r>
              <a:rPr lang="en" sz="1650" u="sng">
                <a:solidFill>
                  <a:schemeClr val="hlink"/>
                </a:solidFill>
                <a:highlight>
                  <a:srgbClr val="FFFFFF"/>
                </a:highlight>
                <a:latin typeface="Mali Light"/>
                <a:ea typeface="Mali Light"/>
                <a:cs typeface="Mali Light"/>
                <a:sym typeface="Mali Light"/>
                <a:hlinkClick r:id="rId3"/>
              </a:rPr>
              <a:t>Website </a:t>
            </a:r>
            <a:endParaRPr sz="1650">
              <a:solidFill>
                <a:srgbClr val="222222"/>
              </a:solidFill>
              <a:highlight>
                <a:srgbClr val="FFFFFF"/>
              </a:highlight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50">
              <a:solidFill>
                <a:srgbClr val="222222"/>
              </a:solidFill>
              <a:highlight>
                <a:srgbClr val="FFFFFF"/>
              </a:highlight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>
                <a:latin typeface="Mali Light"/>
                <a:ea typeface="Mali Light"/>
                <a:cs typeface="Mali Light"/>
                <a:sym typeface="Mali Light"/>
              </a:rPr>
              <a:t> </a:t>
            </a:r>
            <a:endParaRPr>
              <a:latin typeface="Mali Light"/>
              <a:ea typeface="Mali Light"/>
              <a:cs typeface="Mali Light"/>
              <a:sym typeface="Mali Light"/>
            </a:endParaRPr>
          </a:p>
        </p:txBody>
      </p:sp>
      <p:sp>
        <p:nvSpPr>
          <p:cNvPr id="319" name="Google Shape;319;p41"/>
          <p:cNvSpPr txBox="1">
            <a:spLocks noGrp="1"/>
          </p:cNvSpPr>
          <p:nvPr>
            <p:ph type="body" idx="2"/>
          </p:nvPr>
        </p:nvSpPr>
        <p:spPr>
          <a:xfrm>
            <a:off x="3414200" y="1201550"/>
            <a:ext cx="2315700" cy="26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6"/>
                </a:solidFill>
              </a:rPr>
              <a:t>30</a:t>
            </a:fld>
            <a:endParaRPr>
              <a:solidFill>
                <a:schemeClr val="accent6"/>
              </a:solidFill>
            </a:endParaRPr>
          </a:p>
        </p:txBody>
      </p:sp>
      <p:sp>
        <p:nvSpPr>
          <p:cNvPr id="321" name="Google Shape;321;p41"/>
          <p:cNvSpPr txBox="1">
            <a:spLocks noGrp="1"/>
          </p:cNvSpPr>
          <p:nvPr>
            <p:ph type="body" idx="3"/>
          </p:nvPr>
        </p:nvSpPr>
        <p:spPr>
          <a:xfrm>
            <a:off x="5973100" y="1201550"/>
            <a:ext cx="2507400" cy="26241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Mali Light"/>
              <a:buChar char="●"/>
            </a:pPr>
            <a:r>
              <a:rPr lang="en" u="sng">
                <a:solidFill>
                  <a:schemeClr val="hlink"/>
                </a:solidFill>
                <a:latin typeface="Mali Light"/>
                <a:ea typeface="Mali Light"/>
                <a:cs typeface="Mali Light"/>
                <a:sym typeface="Mali Light"/>
                <a:hlinkClick r:id="rId4"/>
              </a:rPr>
              <a:t>Recursos</a:t>
            </a:r>
            <a:r>
              <a:rPr lang="en">
                <a:latin typeface="Mali Light"/>
                <a:ea typeface="Mali Light"/>
                <a:cs typeface="Mali Light"/>
                <a:sym typeface="Mali Light"/>
              </a:rPr>
              <a:t> para padres en linea</a:t>
            </a:r>
            <a:endParaRPr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50">
              <a:solidFill>
                <a:srgbClr val="222222"/>
              </a:solidFill>
              <a:highlight>
                <a:srgbClr val="FFFFFF"/>
              </a:highlight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>
              <a:latin typeface="Mali Light"/>
              <a:ea typeface="Mali Light"/>
              <a:cs typeface="Mali Light"/>
              <a:sym typeface="Mali Light"/>
            </a:endParaRPr>
          </a:p>
        </p:txBody>
      </p:sp>
      <p:pic>
        <p:nvPicPr>
          <p:cNvPr id="322" name="Google Shape;32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4200" y="1201550"/>
            <a:ext cx="2315700" cy="26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>
            <a:spLocks noGrp="1"/>
          </p:cNvSpPr>
          <p:nvPr>
            <p:ph type="body" idx="1"/>
          </p:nvPr>
        </p:nvSpPr>
        <p:spPr>
          <a:xfrm>
            <a:off x="962625" y="1211300"/>
            <a:ext cx="34731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ali"/>
              <a:buChar char="●"/>
            </a:pPr>
            <a:r>
              <a:rPr lang="en" sz="24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President </a:t>
            </a:r>
            <a:endParaRPr sz="23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ali"/>
              <a:buChar char="●"/>
            </a:pPr>
            <a:r>
              <a:rPr lang="en" sz="24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Vice President </a:t>
            </a:r>
            <a:endParaRPr sz="23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ali"/>
              <a:buChar char="●"/>
            </a:pPr>
            <a:r>
              <a:rPr lang="en" sz="24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Secretary </a:t>
            </a:r>
            <a:endParaRPr sz="2400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ali"/>
              <a:buChar char="●"/>
            </a:pPr>
            <a:r>
              <a:rPr lang="en" sz="2400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Any other office the committee wishes</a:t>
            </a:r>
            <a:endParaRPr>
              <a:latin typeface="Mali Light"/>
              <a:ea typeface="Mali Light"/>
              <a:cs typeface="Mali Light"/>
              <a:sym typeface="Mali Light"/>
            </a:endParaRPr>
          </a:p>
        </p:txBody>
      </p:sp>
      <p:sp>
        <p:nvSpPr>
          <p:cNvPr id="328" name="Google Shape;328;p42"/>
          <p:cNvSpPr txBox="1">
            <a:spLocks noGrp="1"/>
          </p:cNvSpPr>
          <p:nvPr>
            <p:ph type="title"/>
          </p:nvPr>
        </p:nvSpPr>
        <p:spPr>
          <a:xfrm>
            <a:off x="806500" y="5781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>
                <a:solidFill>
                  <a:schemeClr val="accent1"/>
                </a:solidFill>
              </a:rPr>
              <a:t> </a:t>
            </a:r>
            <a:r>
              <a:rPr lang="en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DELAC Officers 			Oficiales del DELAC </a:t>
            </a:r>
            <a:endParaRPr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29" name="Google Shape;329;p42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330" name="Google Shape;330;p42"/>
          <p:cNvSpPr txBox="1"/>
          <p:nvPr/>
        </p:nvSpPr>
        <p:spPr>
          <a:xfrm>
            <a:off x="4938525" y="1070300"/>
            <a:ext cx="3796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Mali"/>
              <a:buChar char="●"/>
            </a:pPr>
            <a:r>
              <a:rPr lang="en" sz="2400">
                <a:latin typeface="Mali"/>
                <a:ea typeface="Mali"/>
                <a:cs typeface="Mali"/>
                <a:sym typeface="Mali"/>
              </a:rPr>
              <a:t>Presidente </a:t>
            </a:r>
            <a:endParaRPr sz="1900">
              <a:latin typeface="Mali"/>
              <a:ea typeface="Mali"/>
              <a:cs typeface="Mali"/>
              <a:sym typeface="Mal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ali"/>
              <a:buChar char="●"/>
            </a:pPr>
            <a:r>
              <a:rPr lang="en" sz="2400">
                <a:latin typeface="Mali"/>
                <a:ea typeface="Mali"/>
                <a:cs typeface="Mali"/>
                <a:sym typeface="Mali"/>
              </a:rPr>
              <a:t>Vicepresidente</a:t>
            </a:r>
            <a:endParaRPr sz="1900">
              <a:latin typeface="Mali"/>
              <a:ea typeface="Mali"/>
              <a:cs typeface="Mali"/>
              <a:sym typeface="Mal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ali"/>
              <a:buChar char="●"/>
            </a:pPr>
            <a:r>
              <a:rPr lang="en" sz="2400">
                <a:latin typeface="Mali"/>
                <a:ea typeface="Mali"/>
                <a:cs typeface="Mali"/>
                <a:sym typeface="Mali"/>
              </a:rPr>
              <a:t>Secretario </a:t>
            </a:r>
            <a:endParaRPr sz="1900">
              <a:latin typeface="Mali"/>
              <a:ea typeface="Mali"/>
              <a:cs typeface="Mali"/>
              <a:sym typeface="Mal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ali"/>
              <a:buChar char="●"/>
            </a:pPr>
            <a:r>
              <a:rPr lang="en" sz="2400">
                <a:latin typeface="Mali"/>
                <a:ea typeface="Mali"/>
                <a:cs typeface="Mali"/>
                <a:sym typeface="Mali"/>
              </a:rPr>
              <a:t>Cualquier otro cargo que el comité desee </a:t>
            </a:r>
            <a:endParaRPr sz="2400"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>
            <a:spLocks noGrp="1"/>
          </p:cNvSpPr>
          <p:nvPr>
            <p:ph type="body" idx="1"/>
          </p:nvPr>
        </p:nvSpPr>
        <p:spPr>
          <a:xfrm>
            <a:off x="2788750" y="2161800"/>
            <a:ext cx="35664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R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c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28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m</a:t>
            </a: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m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n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d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 sz="28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t</a:t>
            </a: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n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s</a:t>
            </a:r>
            <a:r>
              <a:rPr lang="en" sz="2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t</a:t>
            </a:r>
            <a:r>
              <a:rPr lang="en" sz="28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2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t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h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2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B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r</a:t>
            </a:r>
            <a:r>
              <a:rPr lang="en" sz="28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d</a:t>
            </a:r>
            <a:endParaRPr sz="28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R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c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m</a:t>
            </a: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n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d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c</a:t>
            </a:r>
            <a:r>
              <a:rPr lang="en" sz="28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o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n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s</a:t>
            </a:r>
            <a:r>
              <a:rPr lang="en" sz="2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 sz="2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28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l</a:t>
            </a: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 sz="2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M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s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 sz="280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D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r</a:t>
            </a:r>
            <a:r>
              <a:rPr lang="en" sz="2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28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c</a:t>
            </a:r>
            <a:r>
              <a:rPr lang="en" sz="28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t</a:t>
            </a:r>
            <a:r>
              <a:rPr lang="en" sz="28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lang="en" sz="2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r>
              <a:rPr lang="en" sz="2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 sz="2800">
                <a:latin typeface="Lobster"/>
                <a:ea typeface="Lobster"/>
                <a:cs typeface="Lobster"/>
                <a:sym typeface="Lobster"/>
              </a:rPr>
              <a:t>  </a:t>
            </a:r>
            <a:endParaRPr sz="28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6" name="Google Shape;336;p43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342" name="Google Shape;342;p44"/>
          <p:cNvSpPr txBox="1">
            <a:spLocks noGrp="1"/>
          </p:cNvSpPr>
          <p:nvPr>
            <p:ph type="ctrTitle" idx="4294967295"/>
          </p:nvPr>
        </p:nvSpPr>
        <p:spPr>
          <a:xfrm>
            <a:off x="764500" y="690275"/>
            <a:ext cx="7845000" cy="268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</a:rPr>
              <a:t>T</a:t>
            </a:r>
            <a:r>
              <a:rPr lang="en" sz="9600">
                <a:solidFill>
                  <a:schemeClr val="accent2"/>
                </a:solidFill>
              </a:rPr>
              <a:t>h</a:t>
            </a:r>
            <a:r>
              <a:rPr lang="en" sz="9600">
                <a:solidFill>
                  <a:schemeClr val="accent3"/>
                </a:solidFill>
              </a:rPr>
              <a:t>a</a:t>
            </a:r>
            <a:r>
              <a:rPr lang="en" sz="9600">
                <a:solidFill>
                  <a:schemeClr val="accent4"/>
                </a:solidFill>
              </a:rPr>
              <a:t>n</a:t>
            </a:r>
            <a:r>
              <a:rPr lang="en" sz="9600">
                <a:solidFill>
                  <a:schemeClr val="accent5"/>
                </a:solidFill>
              </a:rPr>
              <a:t>k</a:t>
            </a:r>
            <a:r>
              <a:rPr lang="en" sz="9600">
                <a:solidFill>
                  <a:schemeClr val="accent6"/>
                </a:solidFill>
              </a:rPr>
              <a:t>s</a:t>
            </a:r>
            <a:r>
              <a:rPr lang="en" sz="9600">
                <a:solidFill>
                  <a:srgbClr val="C27BA0"/>
                </a:solidFill>
              </a:rPr>
              <a:t>!</a:t>
            </a:r>
            <a:endParaRPr sz="9600">
              <a:solidFill>
                <a:srgbClr val="C27BA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C27BA0"/>
                </a:solidFill>
              </a:rPr>
              <a:t>G</a:t>
            </a:r>
            <a:r>
              <a:rPr lang="en" sz="9600">
                <a:solidFill>
                  <a:schemeClr val="accent1"/>
                </a:solidFill>
              </a:rPr>
              <a:t>r</a:t>
            </a:r>
            <a:r>
              <a:rPr lang="en" sz="9600">
                <a:solidFill>
                  <a:schemeClr val="accent2"/>
                </a:solidFill>
              </a:rPr>
              <a:t>a</a:t>
            </a:r>
            <a:r>
              <a:rPr lang="en" sz="9600">
                <a:solidFill>
                  <a:schemeClr val="accent3"/>
                </a:solidFill>
              </a:rPr>
              <a:t>c</a:t>
            </a:r>
            <a:r>
              <a:rPr lang="en" sz="9600">
                <a:solidFill>
                  <a:schemeClr val="accent4"/>
                </a:solidFill>
              </a:rPr>
              <a:t>i</a:t>
            </a:r>
            <a:r>
              <a:rPr lang="en" sz="9600">
                <a:solidFill>
                  <a:schemeClr val="accent5"/>
                </a:solidFill>
              </a:rPr>
              <a:t>a</a:t>
            </a:r>
            <a:r>
              <a:rPr lang="en" sz="9600">
                <a:solidFill>
                  <a:schemeClr val="accent6"/>
                </a:solidFill>
              </a:rPr>
              <a:t>s</a:t>
            </a:r>
            <a:r>
              <a:rPr lang="en" sz="9600">
                <a:solidFill>
                  <a:srgbClr val="C27BA0"/>
                </a:solidFill>
              </a:rPr>
              <a:t>!</a:t>
            </a:r>
            <a:endParaRPr sz="9600">
              <a:solidFill>
                <a:srgbClr val="C27BA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0825" y="168175"/>
            <a:ext cx="86886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Expectations                              Expectativas </a:t>
            </a:r>
            <a:endParaRPr sz="41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41600" y="771025"/>
            <a:ext cx="3801300" cy="30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97F8F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Introduce yourself when speaking.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F8F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Verify that your mute feature is on when logging in.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9E2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Chats are recorded and note that private chat is also captured.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9E2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Enter all questions in the chat box during the session. We will be monitoring during the meeting.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9E2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This zoom presentation will be recorded.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9E2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Remember to stay muted when you are not speaking.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F8F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Questions specific to your child can be address after the meeting for confidentiality purposes. 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2"/>
          </p:nvPr>
        </p:nvSpPr>
        <p:spPr>
          <a:xfrm>
            <a:off x="4747275" y="771025"/>
            <a:ext cx="4124400" cy="292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C9E2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Presentence antes de hablar.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9E2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Verifique que su función de silencio esté activada al ingresar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F8F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Los chats se graban y tenga en cuenta que también se captura el chat privado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F8F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Ingrese todas las preguntas en el chat durante la sesión. Estaremos monitoreando durante la reunión.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F8F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Esta presentación de zoom se grabará.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F8F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Recuerde permanecer en mute cuando no esté hablando.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F8F"/>
              </a:buClr>
              <a:buSzPts val="1300"/>
              <a:buFont typeface="Mali"/>
              <a:buChar char="❄"/>
            </a:pPr>
            <a:r>
              <a:rPr lang="en" sz="1300" b="1">
                <a:solidFill>
                  <a:srgbClr val="797F8F"/>
                </a:solidFill>
                <a:latin typeface="Mali"/>
                <a:ea typeface="Mali"/>
                <a:cs typeface="Mali"/>
                <a:sym typeface="Mali"/>
              </a:rPr>
              <a:t>Las preguntas específicas de su hijo (a) pueden  hacerlas después de la reunión con fines de confidencialidad. </a:t>
            </a:r>
            <a:endParaRPr sz="1300" b="1">
              <a:solidFill>
                <a:srgbClr val="797F8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392250" y="607400"/>
            <a:ext cx="8510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Approve Minutes                Aprobar  Minutas</a:t>
            </a:r>
            <a:r>
              <a:rPr lang="en" sz="35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500">
              <a:solidFill>
                <a:schemeClr val="accent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Motion/Primera Moción: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Second Motion/Segunda Moción: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913875" y="334125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 sz="44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g</a:t>
            </a:r>
            <a:r>
              <a:rPr lang="en" sz="4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e</a:t>
            </a:r>
            <a:r>
              <a:rPr lang="en" sz="44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n</a:t>
            </a:r>
            <a:r>
              <a:rPr lang="en" sz="4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d</a:t>
            </a:r>
            <a:r>
              <a:rPr lang="en" sz="44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r>
              <a:rPr lang="en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913875" y="730425"/>
            <a:ext cx="3705300" cy="267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Culture - Parents Voices 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Suicide Prevention Month 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City Of Palmdale - Resources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Graduation/A-G Requirements 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Community Resources 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District Updates - </a:t>
            </a:r>
            <a:r>
              <a:rPr lang="en" sz="1500" u="sng">
                <a:solidFill>
                  <a:schemeClr val="accent1"/>
                </a:solidFill>
                <a:latin typeface="Mali Light"/>
                <a:ea typeface="Mali Light"/>
                <a:cs typeface="Mali Light"/>
                <a:sym typeface="Mali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</a:t>
            </a: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 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Recommendations to the Board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Elections 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000"/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6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2"/>
          </p:nvPr>
        </p:nvSpPr>
        <p:spPr>
          <a:xfrm>
            <a:off x="4815600" y="730425"/>
            <a:ext cx="3705300" cy="24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Cultura - Voces de los Padres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Mes de la Prevención del Suicidio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Ciudad de Palmdale - Recursos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Requisitos de graduación/A-G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Recursos de la comunidad 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Actualizaciones del Distrito - </a:t>
            </a:r>
            <a:r>
              <a:rPr lang="en" sz="1500" u="sng">
                <a:solidFill>
                  <a:schemeClr val="hlink"/>
                </a:solidFill>
                <a:latin typeface="Mali Light"/>
                <a:ea typeface="Mali Light"/>
                <a:cs typeface="Mali Light"/>
                <a:sym typeface="Mali Light"/>
                <a:hlinkClick r:id="rId3"/>
              </a:rPr>
              <a:t>NOTICIAS </a:t>
            </a:r>
            <a:endParaRPr sz="22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Recomendaciones a la Mesa Directiva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ali Light"/>
              <a:buChar char="●"/>
            </a:pPr>
            <a:r>
              <a:rPr lang="en" sz="1500">
                <a:latin typeface="Mali Light"/>
                <a:ea typeface="Mali Light"/>
                <a:cs typeface="Mali Light"/>
                <a:sym typeface="Mali Light"/>
              </a:rPr>
              <a:t>Elecciones </a:t>
            </a:r>
            <a:endParaRPr sz="1500">
              <a:latin typeface="Mali Light"/>
              <a:ea typeface="Mali Light"/>
              <a:cs typeface="Mali Light"/>
              <a:sym typeface="Mal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ctrTitle"/>
          </p:nvPr>
        </p:nvSpPr>
        <p:spPr>
          <a:xfrm>
            <a:off x="2756850" y="1419375"/>
            <a:ext cx="3512100" cy="230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your presentation title</a:t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450"/>
            <a:ext cx="9114675" cy="611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660100" y="348150"/>
            <a:ext cx="74334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Giozai Varagnolo - Venezuela </a:t>
            </a:r>
            <a:endParaRPr>
              <a:solidFill>
                <a:schemeClr val="accent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545350" y="1347475"/>
            <a:ext cx="8169300" cy="260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50" y="1201550"/>
            <a:ext cx="1337800" cy="14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2225" y="149975"/>
            <a:ext cx="2266475" cy="8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3750" y="1201550"/>
            <a:ext cx="1669825" cy="14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3575" y="1168075"/>
            <a:ext cx="1454600" cy="15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4700" y="1289325"/>
            <a:ext cx="1248400" cy="11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3100" y="1281875"/>
            <a:ext cx="1337800" cy="11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0900" y="1280975"/>
            <a:ext cx="1337800" cy="11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79400" y="2430075"/>
            <a:ext cx="1248400" cy="12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04550" y="2407650"/>
            <a:ext cx="1337800" cy="13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63800" y="2432125"/>
            <a:ext cx="1337800" cy="13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14225" y="3686350"/>
            <a:ext cx="1337800" cy="13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52025" y="3694775"/>
            <a:ext cx="1337800" cy="13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63800" y="3754975"/>
            <a:ext cx="1337800" cy="12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5950" y="2684050"/>
            <a:ext cx="2527450" cy="23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983400" y="2663450"/>
            <a:ext cx="2002700" cy="238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Adriana Chacon - Honduras  </a:t>
            </a:r>
            <a:endParaRPr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sldNum" idx="12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7300"/>
            <a:ext cx="3958301" cy="39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5301" y="3627400"/>
            <a:ext cx="2168700" cy="14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5301" y="2181600"/>
            <a:ext cx="2168700" cy="14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8300" y="3039050"/>
            <a:ext cx="3017000" cy="20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8300" y="1003700"/>
            <a:ext cx="3016999" cy="21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31675" y="147450"/>
            <a:ext cx="2270200" cy="20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ebastian template">
  <a:themeElements>
    <a:clrScheme name="Custom 347">
      <a:dk1>
        <a:srgbClr val="2C3242"/>
      </a:dk1>
      <a:lt1>
        <a:srgbClr val="FFFFFF"/>
      </a:lt1>
      <a:dk2>
        <a:srgbClr val="918899"/>
      </a:dk2>
      <a:lt2>
        <a:srgbClr val="EFEDF1"/>
      </a:lt2>
      <a:accent1>
        <a:srgbClr val="7F67B6"/>
      </a:accent1>
      <a:accent2>
        <a:srgbClr val="6A8BE2"/>
      </a:accent2>
      <a:accent3>
        <a:srgbClr val="7FC29D"/>
      </a:accent3>
      <a:accent4>
        <a:srgbClr val="FCCA39"/>
      </a:accent4>
      <a:accent5>
        <a:srgbClr val="F98C32"/>
      </a:accent5>
      <a:accent6>
        <a:srgbClr val="E63350"/>
      </a:accent6>
      <a:hlink>
        <a:srgbClr val="7F67B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1477</Words>
  <Application>Microsoft Office PowerPoint</Application>
  <PresentationFormat>On-screen Show (16:9)</PresentationFormat>
  <Paragraphs>241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Inria Sans Light</vt:lpstr>
      <vt:lpstr>Noto Sans Symbols</vt:lpstr>
      <vt:lpstr>Lobster</vt:lpstr>
      <vt:lpstr>Inria Sans</vt:lpstr>
      <vt:lpstr>Mali</vt:lpstr>
      <vt:lpstr>Arial</vt:lpstr>
      <vt:lpstr>Damion</vt:lpstr>
      <vt:lpstr>Lucida Sans</vt:lpstr>
      <vt:lpstr>Cambria</vt:lpstr>
      <vt:lpstr>Mali Light</vt:lpstr>
      <vt:lpstr>Sebastian template</vt:lpstr>
      <vt:lpstr>Welcome  Bienvenidos</vt:lpstr>
      <vt:lpstr>Our Why - Nuestro Porque</vt:lpstr>
      <vt:lpstr>Facilitators       Facilitadores </vt:lpstr>
      <vt:lpstr>Expectations                              Expectativas </vt:lpstr>
      <vt:lpstr>Approve Minutes                Aprobar  Minutas </vt:lpstr>
      <vt:lpstr>Agenda </vt:lpstr>
      <vt:lpstr>this is your presentation title</vt:lpstr>
      <vt:lpstr>Giozai Varagnolo - Venezuela </vt:lpstr>
      <vt:lpstr>Adriana Chacon - Honduras  </vt:lpstr>
      <vt:lpstr>Sandra Mota -Peru </vt:lpstr>
      <vt:lpstr>Blanca Morelos - México </vt:lpstr>
      <vt:lpstr>Dora Deras - El Salvador  </vt:lpstr>
      <vt:lpstr>Celebremos Nuestra Herencia Hispana! </vt:lpstr>
      <vt:lpstr>PowerPoint Presentation</vt:lpstr>
      <vt:lpstr>Warning Signs               Señales de Advertencia</vt:lpstr>
      <vt:lpstr>Warning Signs               Senales de Advertencia</vt:lpstr>
      <vt:lpstr>Social Emotional Resources Recursos Socioemocionales</vt:lpstr>
      <vt:lpstr> Dr. Maria Rangel</vt:lpstr>
      <vt:lpstr>Graduation &amp; A-G Requirements  Requisitos de Graduación y A-G</vt:lpstr>
      <vt:lpstr>Parent Academy @PHS Academia de Padres @PHS</vt:lpstr>
      <vt:lpstr>Talleres/Workshops</vt:lpstr>
      <vt:lpstr>LA Community Center </vt:lpstr>
      <vt:lpstr>PowerPoint Presentation</vt:lpstr>
      <vt:lpstr>PowerPoint Presentation</vt:lpstr>
      <vt:lpstr>PowerPoint Presentation</vt:lpstr>
      <vt:lpstr>Community Resources  Recursos de la Comunidad  </vt:lpstr>
      <vt:lpstr>Hispanic Heritage Resources  Recursos de La Herencia Hispana </vt:lpstr>
      <vt:lpstr>Health Fair       Feria de Salud</vt:lpstr>
      <vt:lpstr>Technology </vt:lpstr>
      <vt:lpstr>District News     Noticias Del Distrito </vt:lpstr>
      <vt:lpstr>  DELAC Officers    Oficiales del DELAC </vt:lpstr>
      <vt:lpstr>PowerPoint Presentation</vt:lpstr>
      <vt:lpstr>Thanks!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Bienvenidos</dc:title>
  <dc:creator>Ana Pena</dc:creator>
  <cp:lastModifiedBy>Ana Pena</cp:lastModifiedBy>
  <cp:revision>1</cp:revision>
  <dcterms:modified xsi:type="dcterms:W3CDTF">2021-11-09T16:15:31Z</dcterms:modified>
</cp:coreProperties>
</file>