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Kulim Park Light" panose="020B0604020202020204" charset="0"/>
      <p:regular r:id="rId34"/>
      <p:bold r:id="rId35"/>
      <p:italic r:id="rId36"/>
      <p:boldItalic r:id="rId37"/>
    </p:embeddedFont>
    <p:embeddedFont>
      <p:font typeface="Mali" panose="020B0604020202020204" charset="-34"/>
      <p:regular r:id="rId38"/>
      <p:bold r:id="rId39"/>
      <p:italic r:id="rId40"/>
      <p:boldItalic r:id="rId41"/>
    </p:embeddedFont>
    <p:embeddedFont>
      <p:font typeface="Mali SemiBold" panose="020B0604020202020204" charset="-34"/>
      <p:regular r:id="rId42"/>
      <p:bold r:id="rId43"/>
      <p:italic r:id="rId44"/>
      <p:boldItalic r:id="rId45"/>
    </p:embeddedFont>
    <p:embeddedFont>
      <p:font typeface="Nunito" panose="020B0604020202020204" charset="0"/>
      <p:regular r:id="rId46"/>
      <p:bold r:id="rId47"/>
      <p:italic r:id="rId48"/>
      <p:boldItalic r:id="rId49"/>
    </p:embeddedFont>
    <p:embeddedFont>
      <p:font typeface="Nunito Light" panose="020B0604020202020204" charset="0"/>
      <p:regular r:id="rId50"/>
      <p:bold r:id="rId51"/>
      <p:italic r:id="rId52"/>
      <p:boldItalic r:id="rId53"/>
    </p:embeddedFont>
    <p:embeddedFont>
      <p:font typeface="Patrick Hand" panose="020B0604020202020204" charset="0"/>
      <p:regular r:id="rId54"/>
    </p:embeddedFont>
    <p:embeddedFont>
      <p:font typeface="Robo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7" d="100"/>
          <a:sy n="157" d="100"/>
        </p:scale>
        <p:origin x="29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spreadsheets/d/1Yuu06FhDJ_IVzokk1UrzRuEMJX_t2oyuJ_Kk3g2Gbnw/edit?usp=shar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the team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e6ef1d70f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e6ef1d70f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Sandra Mota  - 3 reuniones </a:t>
            </a:r>
            <a:endParaRPr/>
          </a:p>
          <a:p>
            <a:pPr marL="0" lvl="0" indent="0" algn="l" rtl="0">
              <a:spcBef>
                <a:spcPts val="0"/>
              </a:spcBef>
              <a:spcAft>
                <a:spcPts val="0"/>
              </a:spcAft>
              <a:buNone/>
            </a:pPr>
            <a:endParaRPr/>
          </a:p>
          <a:p>
            <a:pPr marL="0" lvl="0" indent="0" algn="l" rtl="0">
              <a:spcBef>
                <a:spcPts val="0"/>
              </a:spcBef>
              <a:spcAft>
                <a:spcPts val="0"/>
              </a:spcAft>
              <a:buNone/>
            </a:pPr>
            <a:r>
              <a:rPr lang="en"/>
              <a:t>Ana </a:t>
            </a:r>
            <a:endParaRPr/>
          </a:p>
          <a:p>
            <a:pPr marL="0" lvl="0" indent="0" algn="l" rtl="0">
              <a:spcBef>
                <a:spcPts val="0"/>
              </a:spcBef>
              <a:spcAft>
                <a:spcPts val="0"/>
              </a:spcAft>
              <a:buNone/>
            </a:pPr>
            <a:endParaRPr/>
          </a:p>
          <a:p>
            <a:pPr marL="0" lvl="0" indent="0" algn="l" rtl="0">
              <a:spcBef>
                <a:spcPts val="0"/>
              </a:spcBef>
              <a:spcAft>
                <a:spcPts val="0"/>
              </a:spcAft>
              <a:buNone/>
            </a:pPr>
            <a:r>
              <a:rPr lang="en">
                <a:highlight>
                  <a:srgbClr val="FFFF00"/>
                </a:highlight>
              </a:rPr>
              <a:t>Date availability  </a:t>
            </a:r>
            <a:endParaRPr>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r>
              <a:rPr lang="en"/>
              <a:t>1 - Little Rock/Knight School  - Friday 9-10:30</a:t>
            </a:r>
            <a:endParaRPr/>
          </a:p>
          <a:p>
            <a:pPr marL="0" lvl="0" indent="0" algn="l" rtl="0">
              <a:spcBef>
                <a:spcPts val="0"/>
              </a:spcBef>
              <a:spcAft>
                <a:spcPts val="0"/>
              </a:spcAft>
              <a:buNone/>
            </a:pPr>
            <a:r>
              <a:rPr lang="en"/>
              <a:t>2 - Palmdale - Tuesday 3 - 4:30</a:t>
            </a:r>
            <a:endParaRPr/>
          </a:p>
          <a:p>
            <a:pPr marL="0" lvl="0" indent="0" algn="l" rtl="0">
              <a:spcBef>
                <a:spcPts val="0"/>
              </a:spcBef>
              <a:spcAft>
                <a:spcPts val="0"/>
              </a:spcAft>
              <a:buNone/>
            </a:pPr>
            <a:r>
              <a:rPr lang="en"/>
              <a:t>3. Highland/Quartz Hill - Weds. - 11- 12:30</a:t>
            </a:r>
            <a:endParaRPr/>
          </a:p>
          <a:p>
            <a:pPr marL="0" lvl="0" indent="0" algn="l" rtl="0">
              <a:spcBef>
                <a:spcPts val="0"/>
              </a:spcBef>
              <a:spcAft>
                <a:spcPts val="0"/>
              </a:spcAft>
              <a:buNone/>
            </a:pPr>
            <a:r>
              <a:rPr lang="en">
                <a:solidFill>
                  <a:schemeClr val="dk1"/>
                </a:solidFill>
              </a:rPr>
              <a:t>3 - Eastside,  Antelope Valley high, and Lancaster. All Academies, RRex, otras escuelas - Thursday 5 - 6: 30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October 26th start day -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Blanca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Blanca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e6ef1d70f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e6ef1d70f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Crotty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Crotty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e6ef1d70f1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e6ef1d70f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Mirna </a:t>
            </a:r>
            <a:endParaRPr/>
          </a:p>
          <a:p>
            <a:pPr marL="0" lvl="0" indent="0" algn="l" rtl="0">
              <a:spcBef>
                <a:spcPts val="0"/>
              </a:spcBef>
              <a:spcAft>
                <a:spcPts val="0"/>
              </a:spcAft>
              <a:buNone/>
            </a:pPr>
            <a:endParaRPr/>
          </a:p>
          <a:p>
            <a:pPr marL="0" lvl="0" indent="0" algn="l" rtl="0">
              <a:spcBef>
                <a:spcPts val="0"/>
              </a:spcBef>
              <a:spcAft>
                <a:spcPts val="0"/>
              </a:spcAft>
              <a:buNone/>
            </a:pPr>
            <a:r>
              <a:rPr lang="en"/>
              <a:t>Update the phone numbers/emergency cards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e6ef1d70f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e6ef1d70f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GIo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e6ef1d70f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e6ef1d70f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GIo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 </a:t>
            </a:r>
            <a:endParaRPr/>
          </a:p>
          <a:p>
            <a:pPr marL="0" lvl="0" indent="0" algn="l" rtl="0">
              <a:spcBef>
                <a:spcPts val="0"/>
              </a:spcBef>
              <a:spcAft>
                <a:spcPts val="0"/>
              </a:spcAft>
              <a:buNone/>
            </a:pPr>
            <a:endParaRPr/>
          </a:p>
          <a:p>
            <a:pPr marL="0" lvl="0" indent="0" algn="l" rtl="0">
              <a:spcBef>
                <a:spcPts val="0"/>
              </a:spcBef>
              <a:spcAft>
                <a:spcPts val="0"/>
              </a:spcAft>
              <a:buNone/>
            </a:pPr>
            <a:r>
              <a:rPr lang="en"/>
              <a:t>Updates: https://www.smore.com/x097s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9e8ef7b39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9e8ef7b39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Adriana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Crotty &amp; Amora</a:t>
            </a:r>
            <a:endParaRPr/>
          </a:p>
          <a:p>
            <a:pPr marL="0" lvl="0" indent="0" algn="l" rtl="0">
              <a:spcBef>
                <a:spcPts val="0"/>
              </a:spcBef>
              <a:spcAft>
                <a:spcPts val="0"/>
              </a:spcAft>
              <a:buNone/>
            </a:pPr>
            <a:endParaRPr/>
          </a:p>
          <a:p>
            <a:pPr marL="0" lvl="0" indent="0" algn="l" rtl="0">
              <a:spcBef>
                <a:spcPts val="0"/>
              </a:spcBef>
              <a:spcAft>
                <a:spcPts val="0"/>
              </a:spcAft>
              <a:buNone/>
            </a:pPr>
            <a:r>
              <a:rPr lang="en"/>
              <a:t>Community School Specialist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eaa950353c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eaa950353c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Encuesta </a:t>
            </a:r>
            <a:endParaRPr/>
          </a:p>
          <a:p>
            <a:pPr marL="0" lvl="0" indent="0" algn="l" rtl="0">
              <a:spcBef>
                <a:spcPts val="0"/>
              </a:spcBef>
              <a:spcAft>
                <a:spcPts val="0"/>
              </a:spcAft>
              <a:buNone/>
            </a:pPr>
            <a:endParaRPr/>
          </a:p>
          <a:p>
            <a:pPr marL="0" lvl="0" indent="0" algn="l" rtl="0">
              <a:spcBef>
                <a:spcPts val="0"/>
              </a:spcBef>
              <a:spcAft>
                <a:spcPts val="0"/>
              </a:spcAft>
              <a:buNone/>
            </a:pPr>
            <a:r>
              <a:rPr lang="en"/>
              <a:t>Think-Pair-Share - what do you notice? What stands out? Any trends through the years - give participants and index card/in the chat write what you see/notice</a:t>
            </a:r>
            <a:endParaRPr/>
          </a:p>
          <a:p>
            <a:pPr marL="0" lvl="0" indent="0" algn="l" rtl="0">
              <a:spcBef>
                <a:spcPts val="0"/>
              </a:spcBef>
              <a:spcAft>
                <a:spcPts val="0"/>
              </a:spcAft>
              <a:buNone/>
            </a:pPr>
            <a:endParaRPr/>
          </a:p>
          <a:p>
            <a:pPr marL="0" lvl="0" indent="0" algn="l" rtl="0">
              <a:spcBef>
                <a:spcPts val="0"/>
              </a:spcBef>
              <a:spcAft>
                <a:spcPts val="0"/>
              </a:spcAft>
              <a:buNone/>
            </a:pPr>
            <a:r>
              <a:rPr lang="en"/>
              <a:t>https://docs.google.com/document/d/1xndvfHq87i_HD9AzNJtLNfHxEkvCswWUy6e7jybMkqk/edit?usp=sharing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e6ef1d70f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e6ef1d70f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Sandra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5774f740740bc05e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774f740740bc05e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https://r.smore.com/c?sig=adb65e44c15bed5c&amp;uc=https%253A%2F%2Fwww.surveymonkey.com%2Fr%2F78MTJKS&amp;bbn_message_id=3cb5ae73-2726-4bea-904f-9a09459bbe43</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eaa950353c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eaa950353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Sandra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e6ef1d70f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e6ef1d70f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EL Chart </a:t>
            </a:r>
            <a:r>
              <a:rPr lang="en"/>
              <a:t> - David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aa950353c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aa950353c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aa950353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eaa950353c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Adriana </a:t>
            </a:r>
            <a:endParaRPr/>
          </a:p>
          <a:p>
            <a:pPr marL="0" lvl="0" indent="0" algn="l" rtl="0">
              <a:spcBef>
                <a:spcPts val="0"/>
              </a:spcBef>
              <a:spcAft>
                <a:spcPts val="0"/>
              </a:spcAft>
              <a:buNone/>
            </a:pPr>
            <a:r>
              <a:rPr lang="en"/>
              <a:t>Name</a:t>
            </a:r>
            <a:endParaRPr/>
          </a:p>
          <a:p>
            <a:pPr marL="0" lvl="0" indent="0" algn="l" rtl="0">
              <a:spcBef>
                <a:spcPts val="0"/>
              </a:spcBef>
              <a:spcAft>
                <a:spcPts val="0"/>
              </a:spcAft>
              <a:buNone/>
            </a:pPr>
            <a:r>
              <a:rPr lang="en"/>
              <a:t>What school does child go to</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Adriana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Adriana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eaa950353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eaa950353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Mirna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aa950353c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aa950353c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Mirna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e6ef1d70f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e6ef1d70f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GIo</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no pencils">
  <p:cSld name="BLANK_1">
    <p:spTree>
      <p:nvGrpSpPr>
        <p:cNvPr id="1" name="Shape 755"/>
        <p:cNvGrpSpPr/>
        <p:nvPr/>
      </p:nvGrpSpPr>
      <p:grpSpPr>
        <a:xfrm>
          <a:off x="0" y="0"/>
          <a:ext cx="0" cy="0"/>
          <a:chOff x="0" y="0"/>
          <a:chExt cx="0" cy="0"/>
        </a:xfrm>
      </p:grpSpPr>
      <p:sp>
        <p:nvSpPr>
          <p:cNvPr id="756" name="Google Shape;756;p1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7"/>
        <p:cNvGrpSpPr/>
        <p:nvPr/>
      </p:nvGrpSpPr>
      <p:grpSpPr>
        <a:xfrm>
          <a:off x="0" y="0"/>
          <a:ext cx="0" cy="0"/>
          <a:chOff x="0" y="0"/>
          <a:chExt cx="0" cy="0"/>
        </a:xfrm>
      </p:grpSpPr>
      <p:sp>
        <p:nvSpPr>
          <p:cNvPr id="448" name="Google Shape;448;p8"/>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9" name="Google Shape;449;p8"/>
          <p:cNvSpPr txBox="1">
            <a:spLocks noGrp="1"/>
          </p:cNvSpPr>
          <p:nvPr>
            <p:ph type="body" idx="1"/>
          </p:nvPr>
        </p:nvSpPr>
        <p:spPr>
          <a:xfrm>
            <a:off x="829000"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0" name="Google Shape;450;p8"/>
          <p:cNvSpPr txBox="1">
            <a:spLocks noGrp="1"/>
          </p:cNvSpPr>
          <p:nvPr>
            <p:ph type="body" idx="2"/>
          </p:nvPr>
        </p:nvSpPr>
        <p:spPr>
          <a:xfrm>
            <a:off x="3257803"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1" name="Google Shape;451;p8"/>
          <p:cNvSpPr txBox="1">
            <a:spLocks noGrp="1"/>
          </p:cNvSpPr>
          <p:nvPr>
            <p:ph type="body" idx="3"/>
          </p:nvPr>
        </p:nvSpPr>
        <p:spPr>
          <a:xfrm>
            <a:off x="5686607"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2" name="Google Shape;452;p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53" name="Google Shape;453;p8"/>
          <p:cNvGrpSpPr/>
          <p:nvPr/>
        </p:nvGrpSpPr>
        <p:grpSpPr>
          <a:xfrm>
            <a:off x="8004404" y="417297"/>
            <a:ext cx="3529549" cy="4525764"/>
            <a:chOff x="8004404" y="372498"/>
            <a:chExt cx="3529549" cy="4525764"/>
          </a:xfrm>
        </p:grpSpPr>
        <p:grpSp>
          <p:nvGrpSpPr>
            <p:cNvPr id="454" name="Google Shape;454;p8"/>
            <p:cNvGrpSpPr/>
            <p:nvPr/>
          </p:nvGrpSpPr>
          <p:grpSpPr>
            <a:xfrm rot="-5400000" flipH="1">
              <a:off x="8541351" y="-164449"/>
              <a:ext cx="2227938" cy="3301831"/>
              <a:chOff x="3485371" y="1424851"/>
              <a:chExt cx="5318543" cy="7882145"/>
            </a:xfrm>
          </p:grpSpPr>
          <p:grpSp>
            <p:nvGrpSpPr>
              <p:cNvPr id="455" name="Google Shape;455;p8"/>
              <p:cNvGrpSpPr/>
              <p:nvPr/>
            </p:nvGrpSpPr>
            <p:grpSpPr>
              <a:xfrm>
                <a:off x="3485371" y="1958251"/>
                <a:ext cx="468816" cy="7120145"/>
                <a:chOff x="1447800" y="152400"/>
                <a:chExt cx="318597" cy="4838699"/>
              </a:xfrm>
            </p:grpSpPr>
            <p:sp>
              <p:nvSpPr>
                <p:cNvPr id="456" name="Google Shape;456;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57" name="Google Shape;457;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58" name="Google Shape;458;p8"/>
              <p:cNvGrpSpPr/>
              <p:nvPr/>
            </p:nvGrpSpPr>
            <p:grpSpPr>
              <a:xfrm>
                <a:off x="3808592" y="1577251"/>
                <a:ext cx="468816" cy="7120145"/>
                <a:chOff x="1600200" y="152400"/>
                <a:chExt cx="318597" cy="4838699"/>
              </a:xfrm>
            </p:grpSpPr>
            <p:sp>
              <p:nvSpPr>
                <p:cNvPr id="459" name="Google Shape;459;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0" name="Google Shape;460;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61" name="Google Shape;461;p8"/>
              <p:cNvGrpSpPr/>
              <p:nvPr/>
            </p:nvGrpSpPr>
            <p:grpSpPr>
              <a:xfrm>
                <a:off x="4131812" y="2186851"/>
                <a:ext cx="468816" cy="7120145"/>
                <a:chOff x="533400" y="152400"/>
                <a:chExt cx="318597" cy="4838699"/>
              </a:xfrm>
            </p:grpSpPr>
            <p:sp>
              <p:nvSpPr>
                <p:cNvPr id="462" name="Google Shape;462;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3" name="Google Shape;463;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64" name="Google Shape;464;p8"/>
              <p:cNvGrpSpPr/>
              <p:nvPr/>
            </p:nvGrpSpPr>
            <p:grpSpPr>
              <a:xfrm>
                <a:off x="4455033" y="1729651"/>
                <a:ext cx="468816" cy="7120145"/>
                <a:chOff x="685800" y="152400"/>
                <a:chExt cx="318597" cy="4838699"/>
              </a:xfrm>
            </p:grpSpPr>
            <p:sp>
              <p:nvSpPr>
                <p:cNvPr id="465" name="Google Shape;465;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6" name="Google Shape;466;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67" name="Google Shape;467;p8"/>
              <p:cNvGrpSpPr/>
              <p:nvPr/>
            </p:nvGrpSpPr>
            <p:grpSpPr>
              <a:xfrm>
                <a:off x="4778254" y="1424851"/>
                <a:ext cx="468816" cy="7120145"/>
                <a:chOff x="838200" y="152400"/>
                <a:chExt cx="318597" cy="4838699"/>
              </a:xfrm>
            </p:grpSpPr>
            <p:sp>
              <p:nvSpPr>
                <p:cNvPr id="468" name="Google Shape;468;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9" name="Google Shape;469;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70" name="Google Shape;470;p8"/>
              <p:cNvGrpSpPr/>
              <p:nvPr/>
            </p:nvGrpSpPr>
            <p:grpSpPr>
              <a:xfrm>
                <a:off x="5101474" y="1882051"/>
                <a:ext cx="468816" cy="7120145"/>
                <a:chOff x="990600" y="152400"/>
                <a:chExt cx="318597" cy="4838699"/>
              </a:xfrm>
            </p:grpSpPr>
            <p:sp>
              <p:nvSpPr>
                <p:cNvPr id="471" name="Google Shape;471;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2" name="Google Shape;472;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73" name="Google Shape;473;p8"/>
              <p:cNvGrpSpPr/>
              <p:nvPr/>
            </p:nvGrpSpPr>
            <p:grpSpPr>
              <a:xfrm>
                <a:off x="5424695" y="1729651"/>
                <a:ext cx="468816" cy="7120145"/>
                <a:chOff x="3663063" y="152400"/>
                <a:chExt cx="318597" cy="4838699"/>
              </a:xfrm>
            </p:grpSpPr>
            <p:sp>
              <p:nvSpPr>
                <p:cNvPr id="474" name="Google Shape;474;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5" name="Google Shape;475;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76" name="Google Shape;476;p8"/>
              <p:cNvGrpSpPr/>
              <p:nvPr/>
            </p:nvGrpSpPr>
            <p:grpSpPr>
              <a:xfrm>
                <a:off x="5929821" y="2034451"/>
                <a:ext cx="468816" cy="7120145"/>
                <a:chOff x="1419019" y="152400"/>
                <a:chExt cx="318597" cy="4838699"/>
              </a:xfrm>
            </p:grpSpPr>
            <p:sp>
              <p:nvSpPr>
                <p:cNvPr id="477" name="Google Shape;477;p8"/>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8" name="Google Shape;478;p8"/>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479" name="Google Shape;479;p8"/>
              <p:cNvGrpSpPr/>
              <p:nvPr/>
            </p:nvGrpSpPr>
            <p:grpSpPr>
              <a:xfrm>
                <a:off x="6395774" y="1653451"/>
                <a:ext cx="468816" cy="7120145"/>
                <a:chOff x="1600200" y="152400"/>
                <a:chExt cx="318597" cy="4838699"/>
              </a:xfrm>
            </p:grpSpPr>
            <p:sp>
              <p:nvSpPr>
                <p:cNvPr id="480" name="Google Shape;480;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1" name="Google Shape;481;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82" name="Google Shape;482;p8"/>
              <p:cNvGrpSpPr/>
              <p:nvPr/>
            </p:nvGrpSpPr>
            <p:grpSpPr>
              <a:xfrm>
                <a:off x="6718994" y="1424851"/>
                <a:ext cx="468816" cy="7120145"/>
                <a:chOff x="533400" y="152400"/>
                <a:chExt cx="318597" cy="4838699"/>
              </a:xfrm>
            </p:grpSpPr>
            <p:sp>
              <p:nvSpPr>
                <p:cNvPr id="483" name="Google Shape;483;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4" name="Google Shape;484;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85" name="Google Shape;485;p8"/>
              <p:cNvGrpSpPr/>
              <p:nvPr/>
            </p:nvGrpSpPr>
            <p:grpSpPr>
              <a:xfrm>
                <a:off x="7042215" y="1501051"/>
                <a:ext cx="468816" cy="7120145"/>
                <a:chOff x="685800" y="152400"/>
                <a:chExt cx="318597" cy="4838699"/>
              </a:xfrm>
            </p:grpSpPr>
            <p:sp>
              <p:nvSpPr>
                <p:cNvPr id="486" name="Google Shape;486;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7" name="Google Shape;487;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8" name="Google Shape;488;p8"/>
              <p:cNvGrpSpPr/>
              <p:nvPr/>
            </p:nvGrpSpPr>
            <p:grpSpPr>
              <a:xfrm>
                <a:off x="7365436" y="1882051"/>
                <a:ext cx="468816" cy="7120145"/>
                <a:chOff x="838200" y="152400"/>
                <a:chExt cx="318597" cy="4838699"/>
              </a:xfrm>
            </p:grpSpPr>
            <p:sp>
              <p:nvSpPr>
                <p:cNvPr id="489" name="Google Shape;489;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0" name="Google Shape;490;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91" name="Google Shape;491;p8"/>
              <p:cNvGrpSpPr/>
              <p:nvPr/>
            </p:nvGrpSpPr>
            <p:grpSpPr>
              <a:xfrm>
                <a:off x="8011877" y="2186851"/>
                <a:ext cx="468816" cy="7120145"/>
                <a:chOff x="3663063" y="152400"/>
                <a:chExt cx="318597" cy="4838699"/>
              </a:xfrm>
            </p:grpSpPr>
            <p:sp>
              <p:nvSpPr>
                <p:cNvPr id="492" name="Google Shape;492;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3" name="Google Shape;493;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94" name="Google Shape;494;p8"/>
              <p:cNvGrpSpPr/>
              <p:nvPr/>
            </p:nvGrpSpPr>
            <p:grpSpPr>
              <a:xfrm>
                <a:off x="8335098" y="1805851"/>
                <a:ext cx="468816" cy="7120145"/>
                <a:chOff x="1295400" y="152400"/>
                <a:chExt cx="318597" cy="4838699"/>
              </a:xfrm>
            </p:grpSpPr>
            <p:sp>
              <p:nvSpPr>
                <p:cNvPr id="495" name="Google Shape;495;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6" name="Google Shape;496;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97" name="Google Shape;497;p8"/>
            <p:cNvGrpSpPr/>
            <p:nvPr/>
          </p:nvGrpSpPr>
          <p:grpSpPr>
            <a:xfrm rot="-5400000" flipH="1">
              <a:off x="9848714" y="1201031"/>
              <a:ext cx="196383" cy="2982574"/>
              <a:chOff x="1447800" y="152400"/>
              <a:chExt cx="318597" cy="4838699"/>
            </a:xfrm>
          </p:grpSpPr>
          <p:sp>
            <p:nvSpPr>
              <p:cNvPr id="498" name="Google Shape;498;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9" name="Google Shape;499;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00" name="Google Shape;500;p8"/>
            <p:cNvGrpSpPr/>
            <p:nvPr/>
          </p:nvGrpSpPr>
          <p:grpSpPr>
            <a:xfrm rot="-5400000" flipH="1">
              <a:off x="9689113" y="1336426"/>
              <a:ext cx="196383" cy="2982574"/>
              <a:chOff x="1600200" y="152400"/>
              <a:chExt cx="318597" cy="4838699"/>
            </a:xfrm>
          </p:grpSpPr>
          <p:sp>
            <p:nvSpPr>
              <p:cNvPr id="501" name="Google Shape;501;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2" name="Google Shape;502;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03" name="Google Shape;503;p8"/>
            <p:cNvGrpSpPr/>
            <p:nvPr/>
          </p:nvGrpSpPr>
          <p:grpSpPr>
            <a:xfrm rot="-5400000" flipH="1">
              <a:off x="9944475" y="1471836"/>
              <a:ext cx="196383" cy="2982574"/>
              <a:chOff x="533400" y="152400"/>
              <a:chExt cx="318597" cy="4838699"/>
            </a:xfrm>
          </p:grpSpPr>
          <p:sp>
            <p:nvSpPr>
              <p:cNvPr id="504" name="Google Shape;504;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5" name="Google Shape;505;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06" name="Google Shape;506;p8"/>
            <p:cNvGrpSpPr/>
            <p:nvPr/>
          </p:nvGrpSpPr>
          <p:grpSpPr>
            <a:xfrm rot="-5400000" flipH="1">
              <a:off x="9752954" y="1607231"/>
              <a:ext cx="196383" cy="2982574"/>
              <a:chOff x="685800" y="152400"/>
              <a:chExt cx="318597" cy="4838699"/>
            </a:xfrm>
          </p:grpSpPr>
          <p:sp>
            <p:nvSpPr>
              <p:cNvPr id="507" name="Google Shape;507;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8" name="Google Shape;508;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09" name="Google Shape;509;p8"/>
            <p:cNvGrpSpPr/>
            <p:nvPr/>
          </p:nvGrpSpPr>
          <p:grpSpPr>
            <a:xfrm rot="-5400000" flipH="1">
              <a:off x="9816794" y="1954222"/>
              <a:ext cx="196383" cy="2982574"/>
              <a:chOff x="990600" y="152400"/>
              <a:chExt cx="318597" cy="4838699"/>
            </a:xfrm>
          </p:grpSpPr>
          <p:sp>
            <p:nvSpPr>
              <p:cNvPr id="510" name="Google Shape;510;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1" name="Google Shape;511;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12" name="Google Shape;512;p8"/>
            <p:cNvGrpSpPr/>
            <p:nvPr/>
          </p:nvGrpSpPr>
          <p:grpSpPr>
            <a:xfrm rot="-5400000" flipH="1">
              <a:off x="9752954" y="2089589"/>
              <a:ext cx="196383" cy="2982574"/>
              <a:chOff x="3663063" y="152400"/>
              <a:chExt cx="318597" cy="4838699"/>
            </a:xfrm>
          </p:grpSpPr>
          <p:sp>
            <p:nvSpPr>
              <p:cNvPr id="513" name="Google Shape;513;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4" name="Google Shape;514;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15" name="Google Shape;515;p8"/>
            <p:cNvGrpSpPr/>
            <p:nvPr/>
          </p:nvGrpSpPr>
          <p:grpSpPr>
            <a:xfrm rot="-5400000" flipH="1">
              <a:off x="9880634" y="2225013"/>
              <a:ext cx="196383" cy="2982574"/>
              <a:chOff x="1295400" y="152400"/>
              <a:chExt cx="318597" cy="4838699"/>
            </a:xfrm>
          </p:grpSpPr>
          <p:sp>
            <p:nvSpPr>
              <p:cNvPr id="516" name="Google Shape;516;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7" name="Google Shape;517;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518" name="Google Shape;518;p8"/>
            <p:cNvGrpSpPr/>
            <p:nvPr/>
          </p:nvGrpSpPr>
          <p:grpSpPr>
            <a:xfrm rot="-5400000" flipH="1">
              <a:off x="9848714" y="2361002"/>
              <a:ext cx="196383" cy="2982574"/>
              <a:chOff x="1447800" y="152400"/>
              <a:chExt cx="318597" cy="4838699"/>
            </a:xfrm>
          </p:grpSpPr>
          <p:sp>
            <p:nvSpPr>
              <p:cNvPr id="519" name="Google Shape;519;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0" name="Google Shape;520;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21" name="Google Shape;521;p8"/>
            <p:cNvGrpSpPr/>
            <p:nvPr/>
          </p:nvGrpSpPr>
          <p:grpSpPr>
            <a:xfrm rot="-5400000" flipH="1">
              <a:off x="9721033" y="2496397"/>
              <a:ext cx="196383" cy="2982574"/>
              <a:chOff x="1600200" y="152400"/>
              <a:chExt cx="318597" cy="4838699"/>
            </a:xfrm>
          </p:grpSpPr>
          <p:sp>
            <p:nvSpPr>
              <p:cNvPr id="522" name="Google Shape;522;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3" name="Google Shape;523;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24" name="Google Shape;524;p8"/>
            <p:cNvGrpSpPr/>
            <p:nvPr/>
          </p:nvGrpSpPr>
          <p:grpSpPr>
            <a:xfrm rot="-5400000" flipH="1">
              <a:off x="9625273" y="2631806"/>
              <a:ext cx="196383" cy="2982574"/>
              <a:chOff x="533400" y="152400"/>
              <a:chExt cx="318597" cy="4838699"/>
            </a:xfrm>
          </p:grpSpPr>
          <p:sp>
            <p:nvSpPr>
              <p:cNvPr id="525" name="Google Shape;525;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6" name="Google Shape;526;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27" name="Google Shape;527;p8"/>
            <p:cNvGrpSpPr/>
            <p:nvPr/>
          </p:nvGrpSpPr>
          <p:grpSpPr>
            <a:xfrm rot="-5400000" flipH="1">
              <a:off x="9657193" y="2767202"/>
              <a:ext cx="196383" cy="2982574"/>
              <a:chOff x="685800" y="152400"/>
              <a:chExt cx="318597" cy="4838699"/>
            </a:xfrm>
          </p:grpSpPr>
          <p:sp>
            <p:nvSpPr>
              <p:cNvPr id="528" name="Google Shape;528;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9" name="Google Shape;529;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30" name="Google Shape;530;p8"/>
            <p:cNvGrpSpPr/>
            <p:nvPr/>
          </p:nvGrpSpPr>
          <p:grpSpPr>
            <a:xfrm rot="-5400000" flipH="1">
              <a:off x="9816794" y="2902597"/>
              <a:ext cx="196383" cy="2982574"/>
              <a:chOff x="838200" y="152400"/>
              <a:chExt cx="318597" cy="4838699"/>
            </a:xfrm>
          </p:grpSpPr>
          <p:sp>
            <p:nvSpPr>
              <p:cNvPr id="531" name="Google Shape;531;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2" name="Google Shape;532;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33" name="Google Shape;533;p8"/>
            <p:cNvGrpSpPr/>
            <p:nvPr/>
          </p:nvGrpSpPr>
          <p:grpSpPr>
            <a:xfrm rot="-5400000" flipH="1">
              <a:off x="9625273" y="3037992"/>
              <a:ext cx="196383" cy="2982574"/>
              <a:chOff x="990600" y="152400"/>
              <a:chExt cx="318597" cy="4838699"/>
            </a:xfrm>
          </p:grpSpPr>
          <p:sp>
            <p:nvSpPr>
              <p:cNvPr id="534" name="Google Shape;534;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5" name="Google Shape;535;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36" name="Google Shape;536;p8"/>
            <p:cNvGrpSpPr/>
            <p:nvPr/>
          </p:nvGrpSpPr>
          <p:grpSpPr>
            <a:xfrm rot="-5400000" flipH="1">
              <a:off x="9944475" y="3173359"/>
              <a:ext cx="196383" cy="2982574"/>
              <a:chOff x="3663063" y="152400"/>
              <a:chExt cx="318597" cy="4838699"/>
            </a:xfrm>
          </p:grpSpPr>
          <p:sp>
            <p:nvSpPr>
              <p:cNvPr id="537" name="Google Shape;537;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8" name="Google Shape;538;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39" name="Google Shape;539;p8"/>
            <p:cNvGrpSpPr/>
            <p:nvPr/>
          </p:nvGrpSpPr>
          <p:grpSpPr>
            <a:xfrm rot="-5400000" flipH="1">
              <a:off x="9784874" y="3308783"/>
              <a:ext cx="196383" cy="2982574"/>
              <a:chOff x="1295400" y="152400"/>
              <a:chExt cx="318597" cy="4838699"/>
            </a:xfrm>
          </p:grpSpPr>
          <p:sp>
            <p:nvSpPr>
              <p:cNvPr id="540" name="Google Shape;540;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41" name="Google Shape;541;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542" name="Google Shape;542;p8"/>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10"/>
          <p:cNvSpPr txBox="1">
            <a:spLocks noGrp="1"/>
          </p:cNvSpPr>
          <p:nvPr>
            <p:ph type="body" idx="1"/>
          </p:nvPr>
        </p:nvSpPr>
        <p:spPr>
          <a:xfrm>
            <a:off x="457200" y="3872904"/>
            <a:ext cx="8229600" cy="311700"/>
          </a:xfrm>
          <a:prstGeom prst="rect">
            <a:avLst/>
          </a:prstGeom>
        </p:spPr>
        <p:txBody>
          <a:bodyPr spcFirstLastPara="1" wrap="square" lIns="0" tIns="0" rIns="0" bIns="0" anchor="t" anchorCtr="0">
            <a:noAutofit/>
          </a:bodyPr>
          <a:lstStyle>
            <a:lvl1pPr marL="457200" lvl="0" indent="-228600" algn="ctr">
              <a:spcBef>
                <a:spcPts val="360"/>
              </a:spcBef>
              <a:spcAft>
                <a:spcPts val="1000"/>
              </a:spcAft>
              <a:buSzPts val="1400"/>
              <a:buNone/>
              <a:defRPr sz="1400"/>
            </a:lvl1pPr>
          </a:lstStyle>
          <a:p>
            <a:endParaRPr/>
          </a:p>
        </p:txBody>
      </p:sp>
      <p:sp>
        <p:nvSpPr>
          <p:cNvPr id="638" name="Google Shape;638;p1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39" name="Google Shape;639;p10"/>
          <p:cNvGrpSpPr/>
          <p:nvPr/>
        </p:nvGrpSpPr>
        <p:grpSpPr>
          <a:xfrm flipH="1">
            <a:off x="3794023" y="4335120"/>
            <a:ext cx="1555943" cy="4055797"/>
            <a:chOff x="1494773" y="4335120"/>
            <a:chExt cx="1555943" cy="4055797"/>
          </a:xfrm>
        </p:grpSpPr>
        <p:grpSp>
          <p:nvGrpSpPr>
            <p:cNvPr id="640" name="Google Shape;640;p10"/>
            <p:cNvGrpSpPr/>
            <p:nvPr/>
          </p:nvGrpSpPr>
          <p:grpSpPr>
            <a:xfrm flipH="1">
              <a:off x="2783668" y="4335120"/>
              <a:ext cx="267048" cy="4055797"/>
              <a:chOff x="1447800" y="152400"/>
              <a:chExt cx="318597" cy="4838699"/>
            </a:xfrm>
          </p:grpSpPr>
          <p:sp>
            <p:nvSpPr>
              <p:cNvPr id="641" name="Google Shape;641;p1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2" name="Google Shape;642;p1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43" name="Google Shape;643;p10"/>
            <p:cNvGrpSpPr/>
            <p:nvPr/>
          </p:nvGrpSpPr>
          <p:grpSpPr>
            <a:xfrm flipH="1">
              <a:off x="2599550" y="4335120"/>
              <a:ext cx="267048" cy="4055797"/>
              <a:chOff x="1600200" y="152400"/>
              <a:chExt cx="318597" cy="4838699"/>
            </a:xfrm>
          </p:grpSpPr>
          <p:sp>
            <p:nvSpPr>
              <p:cNvPr id="644" name="Google Shape;644;p10"/>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5" name="Google Shape;645;p1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46" name="Google Shape;646;p10"/>
            <p:cNvGrpSpPr/>
            <p:nvPr/>
          </p:nvGrpSpPr>
          <p:grpSpPr>
            <a:xfrm flipH="1">
              <a:off x="2415362" y="4335120"/>
              <a:ext cx="267048" cy="4055797"/>
              <a:chOff x="533400" y="152400"/>
              <a:chExt cx="318597" cy="4838699"/>
            </a:xfrm>
          </p:grpSpPr>
          <p:sp>
            <p:nvSpPr>
              <p:cNvPr id="647" name="Google Shape;647;p1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8" name="Google Shape;648;p1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9" name="Google Shape;649;p10"/>
            <p:cNvGrpSpPr/>
            <p:nvPr/>
          </p:nvGrpSpPr>
          <p:grpSpPr>
            <a:xfrm flipH="1">
              <a:off x="2231244" y="4335120"/>
              <a:ext cx="267048" cy="4055797"/>
              <a:chOff x="685800" y="152400"/>
              <a:chExt cx="318597" cy="4838699"/>
            </a:xfrm>
          </p:grpSpPr>
          <p:sp>
            <p:nvSpPr>
              <p:cNvPr id="650" name="Google Shape;650;p10"/>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1" name="Google Shape;651;p1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52" name="Google Shape;652;p10"/>
            <p:cNvGrpSpPr/>
            <p:nvPr/>
          </p:nvGrpSpPr>
          <p:grpSpPr>
            <a:xfrm flipH="1">
              <a:off x="2047127" y="4335120"/>
              <a:ext cx="267048" cy="4055797"/>
              <a:chOff x="838200" y="152400"/>
              <a:chExt cx="318597" cy="4838699"/>
            </a:xfrm>
          </p:grpSpPr>
          <p:sp>
            <p:nvSpPr>
              <p:cNvPr id="653" name="Google Shape;653;p1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4" name="Google Shape;654;p1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55" name="Google Shape;655;p10"/>
            <p:cNvGrpSpPr/>
            <p:nvPr/>
          </p:nvGrpSpPr>
          <p:grpSpPr>
            <a:xfrm flipH="1">
              <a:off x="1863009" y="4335120"/>
              <a:ext cx="267048" cy="4055797"/>
              <a:chOff x="990600" y="152400"/>
              <a:chExt cx="318597" cy="4838699"/>
            </a:xfrm>
          </p:grpSpPr>
          <p:sp>
            <p:nvSpPr>
              <p:cNvPr id="656" name="Google Shape;656;p1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7" name="Google Shape;657;p1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58" name="Google Shape;658;p10"/>
            <p:cNvGrpSpPr/>
            <p:nvPr/>
          </p:nvGrpSpPr>
          <p:grpSpPr>
            <a:xfrm flipH="1">
              <a:off x="1679037" y="4335120"/>
              <a:ext cx="267048" cy="4055797"/>
              <a:chOff x="3663063" y="152400"/>
              <a:chExt cx="318597" cy="4838699"/>
            </a:xfrm>
          </p:grpSpPr>
          <p:sp>
            <p:nvSpPr>
              <p:cNvPr id="659" name="Google Shape;659;p1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0" name="Google Shape;660;p1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61" name="Google Shape;661;p10"/>
            <p:cNvGrpSpPr/>
            <p:nvPr/>
          </p:nvGrpSpPr>
          <p:grpSpPr>
            <a:xfrm flipH="1">
              <a:off x="1494773" y="4335120"/>
              <a:ext cx="267048" cy="4055797"/>
              <a:chOff x="1295400" y="152400"/>
              <a:chExt cx="318597" cy="4838699"/>
            </a:xfrm>
          </p:grpSpPr>
          <p:sp>
            <p:nvSpPr>
              <p:cNvPr id="662" name="Google Shape;662;p1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3" name="Google Shape;663;p1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cityofpalmdale.org/908/Coronavirus-Information"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hyperlink" Target="https://www.cityoflancasterca.org/services/special-notices-warnings/city-of-lancaster-covid-19-vaccine" TargetMode="External"/><Relationship Id="rId4" Type="http://schemas.openxmlformats.org/officeDocument/2006/relationships/hyperlink" Target="http://www.publichealth.lacounty.gov/media/Coronavirus/vaccine/index.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s://family.titank12.com/income-form/new?identifier=3JD2Z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highlandhs.org/" TargetMode="External"/><Relationship Id="rId13" Type="http://schemas.openxmlformats.org/officeDocument/2006/relationships/image" Target="../media/image15.png"/><Relationship Id="rId18" Type="http://schemas.openxmlformats.org/officeDocument/2006/relationships/hyperlink" Target="https://www.quartzhillhs.org/" TargetMode="External"/><Relationship Id="rId26" Type="http://schemas.openxmlformats.org/officeDocument/2006/relationships/hyperlink" Target="https://www.academyprepjuniorhigh.org/schools/soar-prep" TargetMode="External"/><Relationship Id="rId3" Type="http://schemas.openxmlformats.org/officeDocument/2006/relationships/hyperlink" Target="https://www.avdistrict.org/schools" TargetMode="External"/><Relationship Id="rId21" Type="http://schemas.openxmlformats.org/officeDocument/2006/relationships/hyperlink" Target="https://www.soarhs.org/" TargetMode="External"/><Relationship Id="rId7" Type="http://schemas.openxmlformats.org/officeDocument/2006/relationships/image" Target="../media/image12.png"/><Relationship Id="rId12" Type="http://schemas.openxmlformats.org/officeDocument/2006/relationships/hyperlink" Target="https://www.lancasterhs.org/" TargetMode="External"/><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notesSlide" Target="../notesSlides/notesSlide16.xml"/><Relationship Id="rId16" Type="http://schemas.openxmlformats.org/officeDocument/2006/relationships/hyperlink" Target="https://www.palmdalehs.org/" TargetMode="External"/><Relationship Id="rId20"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hyperlink" Target="https://www.eastsidehs.org/" TargetMode="External"/><Relationship Id="rId11" Type="http://schemas.openxmlformats.org/officeDocument/2006/relationships/image" Target="../media/image14.png"/><Relationship Id="rId24" Type="http://schemas.openxmlformats.org/officeDocument/2006/relationships/hyperlink" Target="https://www.academyprepjuniorhigh.org/schools/palmdale-prep" TargetMode="External"/><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hyperlink" Target="https://www.knightpalmdalehs.org/" TargetMode="External"/><Relationship Id="rId19" Type="http://schemas.openxmlformats.org/officeDocument/2006/relationships/image" Target="../media/image18.png"/><Relationship Id="rId4" Type="http://schemas.openxmlformats.org/officeDocument/2006/relationships/hyperlink" Target="https://www.antelopevalleyhs.org/" TargetMode="External"/><Relationship Id="rId9" Type="http://schemas.openxmlformats.org/officeDocument/2006/relationships/image" Target="../media/image13.png"/><Relationship Id="rId14" Type="http://schemas.openxmlformats.org/officeDocument/2006/relationships/hyperlink" Target="https://www.littlerockhs.org/" TargetMode="External"/><Relationship Id="rId22" Type="http://schemas.openxmlformats.org/officeDocument/2006/relationships/hyperlink" Target="https://www.academyprepjuniorhigh.org/schools/knight-prep" TargetMode="External"/><Relationship Id="rId27"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Z0hhMx9iPGKiZ_n53P5E_NQXnKOCt_-b/view?usp=sharing" TargetMode="External"/><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smore.com/x097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antelopevalley.co1.qualtrics.com/login?path=%2FControlPanel%2F&amp;product=ControlPanel"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r.smore.com/c?sig=adb65e44c15bed5c&amp;uc=https%253A%2F%2Fwww.surveymonkey.com%2Fr%2F78MTJKS&amp;bbn_message_id=3cb5ae73-2726-4bea-904f-9a09459bbe43"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610425" y="126650"/>
            <a:ext cx="7146900" cy="115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AVUHSD - DELAC</a:t>
            </a:r>
            <a:endParaRPr/>
          </a:p>
          <a:p>
            <a:pPr marL="0" lvl="0" indent="0" algn="l" rtl="0">
              <a:spcBef>
                <a:spcPts val="0"/>
              </a:spcBef>
              <a:spcAft>
                <a:spcPts val="0"/>
              </a:spcAft>
              <a:buNone/>
            </a:pPr>
            <a:r>
              <a:rPr lang="en"/>
              <a:t>BIENVENIDOS!</a:t>
            </a:r>
            <a:endParaRPr/>
          </a:p>
          <a:p>
            <a:pPr marL="0" lvl="0" indent="0" algn="l" rtl="0">
              <a:spcBef>
                <a:spcPts val="0"/>
              </a:spcBef>
              <a:spcAft>
                <a:spcPts val="0"/>
              </a:spcAft>
              <a:buNone/>
            </a:pPr>
            <a:r>
              <a:rPr lang="en"/>
              <a:t>WELCOME!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2000"/>
              <a:t>August 25, 2021</a:t>
            </a:r>
            <a:endParaRPr sz="2000"/>
          </a:p>
        </p:txBody>
      </p:sp>
      <p:sp>
        <p:nvSpPr>
          <p:cNvPr id="768" name="Google Shape;768;p15"/>
          <p:cNvSpPr/>
          <p:nvPr/>
        </p:nvSpPr>
        <p:spPr>
          <a:xfrm rot="10800000">
            <a:off x="3793882" y="1363173"/>
            <a:ext cx="1556240"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610417" y="398252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24"/>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DELAC Expectations </a:t>
            </a:r>
            <a:endParaRPr/>
          </a:p>
        </p:txBody>
      </p:sp>
      <p:sp>
        <p:nvSpPr>
          <p:cNvPr id="844" name="Google Shape;844;p24"/>
          <p:cNvSpPr txBox="1">
            <a:spLocks noGrp="1"/>
          </p:cNvSpPr>
          <p:nvPr>
            <p:ph type="body" idx="1"/>
          </p:nvPr>
        </p:nvSpPr>
        <p:spPr>
          <a:xfrm>
            <a:off x="829000" y="1352550"/>
            <a:ext cx="3536100" cy="3341400"/>
          </a:xfrm>
          <a:prstGeom prst="rect">
            <a:avLst/>
          </a:prstGeom>
        </p:spPr>
        <p:txBody>
          <a:bodyPr spcFirstLastPara="1" wrap="square" lIns="0" tIns="0" rIns="0" bIns="0" anchor="t" anchorCtr="0">
            <a:noAutofit/>
          </a:bodyPr>
          <a:lstStyle/>
          <a:p>
            <a:pPr marL="457200" lvl="0" indent="0" algn="l" rtl="0">
              <a:spcBef>
                <a:spcPts val="1200"/>
              </a:spcBef>
              <a:spcAft>
                <a:spcPts val="0"/>
              </a:spcAft>
              <a:buNone/>
            </a:pPr>
            <a:r>
              <a:rPr lang="en" sz="1000" b="1">
                <a:solidFill>
                  <a:srgbClr val="3F3F3F"/>
                </a:solidFill>
                <a:latin typeface="Arial"/>
                <a:ea typeface="Arial"/>
                <a:cs typeface="Arial"/>
                <a:sym typeface="Arial"/>
              </a:rPr>
              <a:t>Parent training/Workshops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On going recommendations, Survey and Feedback to improve EL services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Free Tutoring resources/ Free Internet</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Important dates and community resources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Seal of Biliteracy information</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Graduation information</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School Site Resources /Website tours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College Scholarships and Resources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DACA resources/Immigration services</a:t>
            </a:r>
            <a:endParaRPr sz="1000" b="1">
              <a:solidFill>
                <a:srgbClr val="3F3F3F"/>
              </a:solidFill>
              <a:latin typeface="Arial"/>
              <a:ea typeface="Arial"/>
              <a:cs typeface="Arial"/>
              <a:sym typeface="Arial"/>
            </a:endParaRPr>
          </a:p>
          <a:p>
            <a:pPr marL="0" lvl="0" indent="0" algn="l" rtl="0">
              <a:spcBef>
                <a:spcPts val="1200"/>
              </a:spcBef>
              <a:spcAft>
                <a:spcPts val="1000"/>
              </a:spcAft>
              <a:buNone/>
            </a:pPr>
            <a:endParaRPr/>
          </a:p>
        </p:txBody>
      </p:sp>
      <p:sp>
        <p:nvSpPr>
          <p:cNvPr id="845" name="Google Shape;845;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846" name="Google Shape;846;p24"/>
          <p:cNvSpPr txBox="1">
            <a:spLocks noGrp="1"/>
          </p:cNvSpPr>
          <p:nvPr>
            <p:ph type="body" idx="1"/>
          </p:nvPr>
        </p:nvSpPr>
        <p:spPr>
          <a:xfrm>
            <a:off x="4634400" y="1352550"/>
            <a:ext cx="3536100" cy="3341400"/>
          </a:xfrm>
          <a:prstGeom prst="rect">
            <a:avLst/>
          </a:prstGeom>
        </p:spPr>
        <p:txBody>
          <a:bodyPr spcFirstLastPara="1" wrap="square" lIns="0" tIns="0" rIns="0" bIns="0" anchor="t" anchorCtr="0">
            <a:noAutofit/>
          </a:bodyPr>
          <a:lstStyle/>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Capacitación / talleres para padres</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Recomendaciones, encuestas y comentarios en curso para mejorar los servicios de EL</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Recursos de tutoría gratuitos / Internet gratuito</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Fechas importantes y recursos comunitarios</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Información sobre el Sello de Biliteracidad</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Información de graduación</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Recursos del sitio escolar / Visitas al sitio web</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Becas y recursos universitarios</a:t>
            </a:r>
            <a:endParaRPr sz="1000" i="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i="1">
                <a:solidFill>
                  <a:srgbClr val="3F3F3F"/>
                </a:solidFill>
                <a:latin typeface="Arial"/>
                <a:ea typeface="Arial"/>
                <a:cs typeface="Arial"/>
                <a:sym typeface="Arial"/>
              </a:rPr>
              <a:t>Recursos de DACA / servicios de inmigración</a:t>
            </a:r>
            <a:endParaRPr sz="1000" i="1">
              <a:solidFill>
                <a:srgbClr val="000000"/>
              </a:solidFill>
              <a:latin typeface="Arial"/>
              <a:ea typeface="Arial"/>
              <a:cs typeface="Arial"/>
              <a:sym typeface="Arial"/>
            </a:endParaRPr>
          </a:p>
          <a:p>
            <a:pPr marL="0" lvl="0" indent="0" algn="l" rtl="0">
              <a:spcBef>
                <a:spcPts val="1200"/>
              </a:spcBef>
              <a:spcAft>
                <a:spcPts val="10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25"/>
          <p:cNvSpPr txBox="1">
            <a:spLocks noGrp="1"/>
          </p:cNvSpPr>
          <p:nvPr>
            <p:ph type="ctrTitle" idx="4294967295"/>
          </p:nvPr>
        </p:nvSpPr>
        <p:spPr>
          <a:xfrm>
            <a:off x="685800" y="2497742"/>
            <a:ext cx="77724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a:t>Disciplina Positiva Regresa! </a:t>
            </a:r>
            <a:endParaRPr sz="6000"/>
          </a:p>
        </p:txBody>
      </p:sp>
      <p:sp>
        <p:nvSpPr>
          <p:cNvPr id="852" name="Google Shape;852;p2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26"/>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Anuncios </a:t>
            </a:r>
            <a:endParaRPr/>
          </a:p>
        </p:txBody>
      </p:sp>
      <p:sp>
        <p:nvSpPr>
          <p:cNvPr id="858" name="Google Shape;858;p26"/>
          <p:cNvSpPr txBox="1">
            <a:spLocks noGrp="1"/>
          </p:cNvSpPr>
          <p:nvPr>
            <p:ph type="subTitle" idx="1"/>
          </p:nvPr>
        </p:nvSpPr>
        <p:spPr>
          <a:xfrm>
            <a:off x="1339698" y="1697050"/>
            <a:ext cx="6752700" cy="7848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2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p>
            <a:pPr marL="457200" lvl="0" indent="-368300" algn="l" rtl="0">
              <a:spcBef>
                <a:spcPts val="600"/>
              </a:spcBef>
              <a:spcAft>
                <a:spcPts val="0"/>
              </a:spcAft>
              <a:buSzPts val="2200"/>
              <a:buAutoNum type="arabicPeriod"/>
            </a:pPr>
            <a:r>
              <a:rPr lang="en" b="1"/>
              <a:t>In Person! </a:t>
            </a:r>
            <a:endParaRPr b="1"/>
          </a:p>
          <a:p>
            <a:pPr marL="457200" lvl="0" indent="-368300" algn="l" rtl="0">
              <a:spcBef>
                <a:spcPts val="0"/>
              </a:spcBef>
              <a:spcAft>
                <a:spcPts val="0"/>
              </a:spcAft>
              <a:buSzPts val="2200"/>
              <a:buAutoNum type="arabicPeriod"/>
            </a:pPr>
            <a:r>
              <a:rPr lang="en" b="1"/>
              <a:t>Masks required inside of classrooms. Not required outside</a:t>
            </a:r>
            <a:endParaRPr b="1"/>
          </a:p>
          <a:p>
            <a:pPr marL="457200" lvl="0" indent="-368300" algn="l" rtl="0">
              <a:spcBef>
                <a:spcPts val="0"/>
              </a:spcBef>
              <a:spcAft>
                <a:spcPts val="0"/>
              </a:spcAft>
              <a:buSzPts val="2200"/>
              <a:buAutoNum type="arabicPeriod"/>
            </a:pPr>
            <a:r>
              <a:rPr lang="en" b="1"/>
              <a:t>Daily Self Screening</a:t>
            </a:r>
            <a:endParaRPr b="1"/>
          </a:p>
          <a:p>
            <a:pPr marL="457200" lvl="0" indent="-368300" algn="l" rtl="0">
              <a:spcBef>
                <a:spcPts val="0"/>
              </a:spcBef>
              <a:spcAft>
                <a:spcPts val="0"/>
              </a:spcAft>
              <a:buSzPts val="2200"/>
              <a:buAutoNum type="arabicPeriod"/>
            </a:pPr>
            <a:r>
              <a:rPr lang="en" b="1"/>
              <a:t>If feeling sick, please stay home  </a:t>
            </a:r>
            <a:endParaRPr b="1"/>
          </a:p>
        </p:txBody>
      </p:sp>
      <p:sp>
        <p:nvSpPr>
          <p:cNvPr id="864" name="Google Shape;864;p2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Regreso A La Escuela/Back To School! </a:t>
            </a:r>
            <a:endParaRPr/>
          </a:p>
        </p:txBody>
      </p:sp>
      <p:sp>
        <p:nvSpPr>
          <p:cNvPr id="865" name="Google Shape;865;p2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p>
            <a:pPr marL="457200" lvl="0" indent="-368300" algn="l" rtl="0">
              <a:spcBef>
                <a:spcPts val="600"/>
              </a:spcBef>
              <a:spcAft>
                <a:spcPts val="0"/>
              </a:spcAft>
              <a:buSzPts val="2200"/>
              <a:buAutoNum type="arabicPeriod"/>
            </a:pPr>
            <a:r>
              <a:rPr lang="en"/>
              <a:t>En Persona! </a:t>
            </a:r>
            <a:endParaRPr/>
          </a:p>
          <a:p>
            <a:pPr marL="457200" lvl="0" indent="-368300" algn="l" rtl="0">
              <a:spcBef>
                <a:spcPts val="0"/>
              </a:spcBef>
              <a:spcAft>
                <a:spcPts val="0"/>
              </a:spcAft>
              <a:buSzPts val="2200"/>
              <a:buAutoNum type="arabicPeriod"/>
            </a:pPr>
            <a:r>
              <a:rPr lang="en"/>
              <a:t>Se requiere máscaras dentro de los salones. No requeridas afuera. </a:t>
            </a:r>
            <a:endParaRPr/>
          </a:p>
          <a:p>
            <a:pPr marL="457200" lvl="0" indent="-368300" algn="l" rtl="0">
              <a:spcBef>
                <a:spcPts val="0"/>
              </a:spcBef>
              <a:spcAft>
                <a:spcPts val="0"/>
              </a:spcAft>
              <a:buSzPts val="2200"/>
              <a:buAutoNum type="arabicPeriod"/>
            </a:pPr>
            <a:r>
              <a:rPr lang="en"/>
              <a:t>Autoevaluación diaria </a:t>
            </a:r>
            <a:endParaRPr/>
          </a:p>
          <a:p>
            <a:pPr marL="457200" lvl="0" indent="-368300" algn="l" rtl="0">
              <a:spcBef>
                <a:spcPts val="0"/>
              </a:spcBef>
              <a:spcAft>
                <a:spcPts val="0"/>
              </a:spcAft>
              <a:buSzPts val="2200"/>
              <a:buAutoNum type="arabicPeriod"/>
            </a:pPr>
            <a:r>
              <a:rPr lang="en"/>
              <a:t>Si se siente mal, quedese en casa </a:t>
            </a:r>
            <a:endParaRPr/>
          </a:p>
        </p:txBody>
      </p:sp>
      <p:sp>
        <p:nvSpPr>
          <p:cNvPr id="866" name="Google Shape;866;p2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70"/>
        <p:cNvGrpSpPr/>
        <p:nvPr/>
      </p:nvGrpSpPr>
      <p:grpSpPr>
        <a:xfrm>
          <a:off x="0" y="0"/>
          <a:ext cx="0" cy="0"/>
          <a:chOff x="0" y="0"/>
          <a:chExt cx="0" cy="0"/>
        </a:xfrm>
      </p:grpSpPr>
      <p:sp>
        <p:nvSpPr>
          <p:cNvPr id="871" name="Google Shape;871;p2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872" name="Google Shape;872;p28"/>
          <p:cNvSpPr txBox="1">
            <a:spLocks noGrp="1"/>
          </p:cNvSpPr>
          <p:nvPr>
            <p:ph type="ctrTitle" idx="4294967295"/>
          </p:nvPr>
        </p:nvSpPr>
        <p:spPr>
          <a:xfrm>
            <a:off x="1082300" y="50700"/>
            <a:ext cx="6593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Vacunas! Vaccines</a:t>
            </a:r>
            <a:endParaRPr sz="5000"/>
          </a:p>
        </p:txBody>
      </p:sp>
      <p:sp>
        <p:nvSpPr>
          <p:cNvPr id="873" name="Google Shape;873;p28"/>
          <p:cNvSpPr txBox="1">
            <a:spLocks noGrp="1"/>
          </p:cNvSpPr>
          <p:nvPr>
            <p:ph type="subTitle" idx="4294967295"/>
          </p:nvPr>
        </p:nvSpPr>
        <p:spPr>
          <a:xfrm>
            <a:off x="777800" y="1516250"/>
            <a:ext cx="6872700" cy="1804800"/>
          </a:xfrm>
          <a:prstGeom prst="rect">
            <a:avLst/>
          </a:prstGeom>
        </p:spPr>
        <p:txBody>
          <a:bodyPr spcFirstLastPara="1" wrap="square" lIns="0" tIns="0" rIns="0" bIns="0" anchor="t" anchorCtr="0">
            <a:noAutofit/>
          </a:bodyPr>
          <a:lstStyle/>
          <a:p>
            <a:pPr marL="457200" lvl="0" indent="-317500" algn="l" rtl="0">
              <a:spcBef>
                <a:spcPts val="600"/>
              </a:spcBef>
              <a:spcAft>
                <a:spcPts val="0"/>
              </a:spcAft>
              <a:buSzPts val="1400"/>
              <a:buChar char="✘"/>
            </a:pPr>
            <a:r>
              <a:rPr lang="en" u="sng">
                <a:solidFill>
                  <a:schemeClr val="hlink"/>
                </a:solidFill>
                <a:hlinkClick r:id="rId3"/>
              </a:rPr>
              <a:t>City of Palmdale </a:t>
            </a:r>
            <a:endParaRPr/>
          </a:p>
          <a:p>
            <a:pPr marL="457200" lvl="0" indent="-317500" algn="l" rtl="0">
              <a:spcBef>
                <a:spcPts val="0"/>
              </a:spcBef>
              <a:spcAft>
                <a:spcPts val="0"/>
              </a:spcAft>
              <a:buSzPts val="1400"/>
              <a:buChar char="✘"/>
            </a:pPr>
            <a:r>
              <a:rPr lang="en" u="sng">
                <a:solidFill>
                  <a:schemeClr val="hlink"/>
                </a:solidFill>
                <a:hlinkClick r:id="rId4"/>
              </a:rPr>
              <a:t>LA County</a:t>
            </a:r>
            <a:endParaRPr/>
          </a:p>
          <a:p>
            <a:pPr marL="457200" lvl="0" indent="-317500" algn="l" rtl="0">
              <a:spcBef>
                <a:spcPts val="0"/>
              </a:spcBef>
              <a:spcAft>
                <a:spcPts val="0"/>
              </a:spcAft>
              <a:buSzPts val="1400"/>
              <a:buChar char="✘"/>
            </a:pPr>
            <a:r>
              <a:rPr lang="en" u="sng">
                <a:solidFill>
                  <a:schemeClr val="hlink"/>
                </a:solidFill>
                <a:hlinkClick r:id="rId5"/>
              </a:rPr>
              <a:t>City of Lancaster</a:t>
            </a:r>
            <a:endParaRPr/>
          </a:p>
          <a:p>
            <a:pPr marL="457200" lvl="0" indent="-317500" algn="l" rtl="0">
              <a:spcBef>
                <a:spcPts val="0"/>
              </a:spcBef>
              <a:spcAft>
                <a:spcPts val="0"/>
              </a:spcAft>
              <a:buSzPts val="1400"/>
              <a:buChar char="✘"/>
            </a:pPr>
            <a:r>
              <a:rPr lang="en"/>
              <a:t>LA County Lancaster Library 8/30 10-11:45 12 years and older, no appointment required</a:t>
            </a:r>
            <a:endParaRPr/>
          </a:p>
        </p:txBody>
      </p:sp>
      <p:sp>
        <p:nvSpPr>
          <p:cNvPr id="874" name="Google Shape;874;p28"/>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8"/>
        <p:cNvGrpSpPr/>
        <p:nvPr/>
      </p:nvGrpSpPr>
      <p:grpSpPr>
        <a:xfrm>
          <a:off x="0" y="0"/>
          <a:ext cx="0" cy="0"/>
          <a:chOff x="0" y="0"/>
          <a:chExt cx="0" cy="0"/>
        </a:xfrm>
      </p:grpSpPr>
      <p:sp>
        <p:nvSpPr>
          <p:cNvPr id="879" name="Google Shape;879;p29"/>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Comida! Meals!</a:t>
            </a:r>
            <a:endParaRPr/>
          </a:p>
        </p:txBody>
      </p:sp>
      <p:sp>
        <p:nvSpPr>
          <p:cNvPr id="880" name="Google Shape;880;p29"/>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p>
            <a:pPr marL="457200" lvl="0" indent="-336550" algn="l" rtl="0">
              <a:spcBef>
                <a:spcPts val="600"/>
              </a:spcBef>
              <a:spcAft>
                <a:spcPts val="0"/>
              </a:spcAft>
              <a:buSzPts val="1700"/>
              <a:buChar char="✘"/>
            </a:pPr>
            <a:r>
              <a:rPr lang="en" sz="1700"/>
              <a:t>Meals will be provided for FREE this year</a:t>
            </a:r>
            <a:endParaRPr sz="1700"/>
          </a:p>
          <a:p>
            <a:pPr marL="457200" lvl="0" indent="-336550" algn="l" rtl="0">
              <a:spcBef>
                <a:spcPts val="0"/>
              </a:spcBef>
              <a:spcAft>
                <a:spcPts val="0"/>
              </a:spcAft>
              <a:buSzPts val="1700"/>
              <a:buChar char="✘"/>
            </a:pPr>
            <a:r>
              <a:rPr lang="en" sz="1700"/>
              <a:t>No application necessary! </a:t>
            </a:r>
            <a:endParaRPr sz="1700"/>
          </a:p>
          <a:p>
            <a:pPr marL="457200" lvl="0" indent="-336550" algn="l" rtl="0">
              <a:spcBef>
                <a:spcPts val="0"/>
              </a:spcBef>
              <a:spcAft>
                <a:spcPts val="0"/>
              </a:spcAft>
              <a:buSzPts val="1700"/>
              <a:buChar char="✘"/>
            </a:pPr>
            <a:r>
              <a:rPr lang="en" sz="1700"/>
              <a:t>Please fill out the </a:t>
            </a:r>
            <a:r>
              <a:rPr lang="en" sz="1700" u="sng">
                <a:solidFill>
                  <a:schemeClr val="hlink"/>
                </a:solidFill>
                <a:hlinkClick r:id="rId4"/>
              </a:rPr>
              <a:t>Income Form</a:t>
            </a:r>
            <a:endParaRPr sz="1700"/>
          </a:p>
          <a:p>
            <a:pPr marL="457200" lvl="0" indent="0" algn="l" rtl="0">
              <a:spcBef>
                <a:spcPts val="1000"/>
              </a:spcBef>
              <a:spcAft>
                <a:spcPts val="0"/>
              </a:spcAft>
              <a:buNone/>
            </a:pPr>
            <a:endParaRPr sz="1700"/>
          </a:p>
          <a:p>
            <a:pPr marL="457200" lvl="0" indent="-336550" algn="l" rtl="0">
              <a:spcBef>
                <a:spcPts val="1000"/>
              </a:spcBef>
              <a:spcAft>
                <a:spcPts val="0"/>
              </a:spcAft>
              <a:buClr>
                <a:schemeClr val="hlink"/>
              </a:buClr>
              <a:buSzPts val="1700"/>
              <a:buChar char="✘"/>
            </a:pPr>
            <a:r>
              <a:rPr lang="en" sz="1700"/>
              <a:t>Las comidas se proporcionarán GRATIS</a:t>
            </a:r>
            <a:endParaRPr sz="1700"/>
          </a:p>
          <a:p>
            <a:pPr marL="457200" lvl="0" indent="-336550" algn="l" rtl="0">
              <a:spcBef>
                <a:spcPts val="0"/>
              </a:spcBef>
              <a:spcAft>
                <a:spcPts val="0"/>
              </a:spcAft>
              <a:buClr>
                <a:schemeClr val="hlink"/>
              </a:buClr>
              <a:buSzPts val="1700"/>
              <a:buChar char="✘"/>
            </a:pPr>
            <a:r>
              <a:rPr lang="en" sz="1700"/>
              <a:t>No es necesario un solicitud </a:t>
            </a:r>
            <a:endParaRPr sz="1700"/>
          </a:p>
          <a:p>
            <a:pPr marL="457200" lvl="0" indent="-336550" algn="l" rtl="0">
              <a:spcBef>
                <a:spcPts val="0"/>
              </a:spcBef>
              <a:spcAft>
                <a:spcPts val="0"/>
              </a:spcAft>
              <a:buClr>
                <a:schemeClr val="hlink"/>
              </a:buClr>
              <a:buSzPts val="1700"/>
              <a:buChar char="✘"/>
            </a:pPr>
            <a:r>
              <a:rPr lang="en" sz="1700"/>
              <a:t>Por favor complete</a:t>
            </a:r>
            <a:r>
              <a:rPr lang="en" sz="1700" u="sng">
                <a:solidFill>
                  <a:schemeClr val="hlink"/>
                </a:solidFill>
                <a:hlinkClick r:id="rId4"/>
              </a:rPr>
              <a:t> formulario de ingreso </a:t>
            </a:r>
            <a:r>
              <a:rPr lang="en" sz="1700" u="sng">
                <a:solidFill>
                  <a:schemeClr val="hlink"/>
                </a:solidFill>
                <a:hlinkClick r:id="rId4"/>
              </a:rPr>
              <a:t> </a:t>
            </a:r>
            <a:endParaRPr sz="1700"/>
          </a:p>
        </p:txBody>
      </p:sp>
      <p:sp>
        <p:nvSpPr>
          <p:cNvPr id="881" name="Google Shape;881;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882" name="Google Shape;882;p29"/>
          <p:cNvPicPr preferRelativeResize="0"/>
          <p:nvPr/>
        </p:nvPicPr>
        <p:blipFill>
          <a:blip r:embed="rId5">
            <a:alphaModFix/>
          </a:blip>
          <a:stretch>
            <a:fillRect/>
          </a:stretch>
        </p:blipFill>
        <p:spPr>
          <a:xfrm>
            <a:off x="4545950" y="0"/>
            <a:ext cx="4793424"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86"/>
        <p:cNvGrpSpPr/>
        <p:nvPr/>
      </p:nvGrpSpPr>
      <p:grpSpPr>
        <a:xfrm>
          <a:off x="0" y="0"/>
          <a:ext cx="0" cy="0"/>
          <a:chOff x="0" y="0"/>
          <a:chExt cx="0" cy="0"/>
        </a:xfrm>
      </p:grpSpPr>
      <p:sp>
        <p:nvSpPr>
          <p:cNvPr id="887" name="Google Shape;887;p3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888" name="Google Shape;888;p30"/>
          <p:cNvSpPr txBox="1">
            <a:spLocks noGrp="1"/>
          </p:cNvSpPr>
          <p:nvPr>
            <p:ph type="ctrTitle" idx="4294967295"/>
          </p:nvPr>
        </p:nvSpPr>
        <p:spPr>
          <a:xfrm>
            <a:off x="1082300" y="50700"/>
            <a:ext cx="78240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Back to School Night/Noche de Regreso a La Escuela </a:t>
            </a:r>
            <a:endParaRPr sz="3000"/>
          </a:p>
        </p:txBody>
      </p:sp>
      <p:sp>
        <p:nvSpPr>
          <p:cNvPr id="889" name="Google Shape;889;p30"/>
          <p:cNvSpPr txBox="1">
            <a:spLocks noGrp="1"/>
          </p:cNvSpPr>
          <p:nvPr>
            <p:ph type="subTitle" idx="4294967295"/>
          </p:nvPr>
        </p:nvSpPr>
        <p:spPr>
          <a:xfrm>
            <a:off x="777800" y="1255550"/>
            <a:ext cx="4836300" cy="1804800"/>
          </a:xfrm>
          <a:prstGeom prst="rect">
            <a:avLst/>
          </a:prstGeom>
        </p:spPr>
        <p:txBody>
          <a:bodyPr spcFirstLastPara="1" wrap="square" lIns="0" tIns="0" rIns="0" bIns="0" anchor="t" anchorCtr="0">
            <a:noAutofit/>
          </a:bodyPr>
          <a:lstStyle/>
          <a:p>
            <a:pPr marL="457200" lvl="0" indent="-317500" algn="l" rtl="0">
              <a:spcBef>
                <a:spcPts val="600"/>
              </a:spcBef>
              <a:spcAft>
                <a:spcPts val="0"/>
              </a:spcAft>
              <a:buSzPts val="1400"/>
              <a:buChar char="✘"/>
            </a:pPr>
            <a:r>
              <a:rPr lang="en"/>
              <a:t>September 1st </a:t>
            </a:r>
            <a:endParaRPr/>
          </a:p>
          <a:p>
            <a:pPr marL="457200" lvl="0" indent="-317500" algn="l" rtl="0">
              <a:spcBef>
                <a:spcPts val="0"/>
              </a:spcBef>
              <a:spcAft>
                <a:spcPts val="0"/>
              </a:spcAft>
              <a:buSzPts val="1400"/>
              <a:buChar char="✘"/>
            </a:pPr>
            <a:r>
              <a:rPr lang="en" u="sng">
                <a:solidFill>
                  <a:schemeClr val="hlink"/>
                </a:solidFill>
                <a:hlinkClick r:id="rId3"/>
              </a:rPr>
              <a:t>Please look at your school site website for specifics </a:t>
            </a:r>
            <a:endParaRPr/>
          </a:p>
          <a:p>
            <a:pPr marL="0" lvl="0" indent="0" algn="l" rtl="0">
              <a:spcBef>
                <a:spcPts val="1000"/>
              </a:spcBef>
              <a:spcAft>
                <a:spcPts val="0"/>
              </a:spcAft>
              <a:buNone/>
            </a:pPr>
            <a:endParaRPr sz="2100"/>
          </a:p>
          <a:p>
            <a:pPr marL="457200" lvl="0" indent="-317500" algn="l" rtl="0">
              <a:spcBef>
                <a:spcPts val="1000"/>
              </a:spcBef>
              <a:spcAft>
                <a:spcPts val="0"/>
              </a:spcAft>
              <a:buSzPts val="1400"/>
              <a:buChar char="✘"/>
            </a:pPr>
            <a:r>
              <a:rPr lang="en"/>
              <a:t>1ro de Septiembre</a:t>
            </a:r>
            <a:endParaRPr/>
          </a:p>
          <a:p>
            <a:pPr marL="457200" lvl="0" indent="-317500" algn="l" rtl="0">
              <a:spcBef>
                <a:spcPts val="0"/>
              </a:spcBef>
              <a:spcAft>
                <a:spcPts val="0"/>
              </a:spcAft>
              <a:buSzPts val="1400"/>
              <a:buChar char="✘"/>
            </a:pPr>
            <a:r>
              <a:rPr lang="en" u="sng">
                <a:solidFill>
                  <a:schemeClr val="hlink"/>
                </a:solidFill>
                <a:hlinkClick r:id="rId3"/>
              </a:rPr>
              <a:t>Por favor mire la información de sus escuelas </a:t>
            </a:r>
            <a:endParaRPr/>
          </a:p>
        </p:txBody>
      </p:sp>
      <p:sp>
        <p:nvSpPr>
          <p:cNvPr id="890" name="Google Shape;890;p30"/>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1" name="Google Shape;891;p30">
            <a:hlinkClick r:id="rId4"/>
          </p:cNvPr>
          <p:cNvPicPr preferRelativeResize="0"/>
          <p:nvPr/>
        </p:nvPicPr>
        <p:blipFill>
          <a:blip r:embed="rId5">
            <a:alphaModFix/>
          </a:blip>
          <a:stretch>
            <a:fillRect/>
          </a:stretch>
        </p:blipFill>
        <p:spPr>
          <a:xfrm>
            <a:off x="5542725" y="995875"/>
            <a:ext cx="918150" cy="918175"/>
          </a:xfrm>
          <a:prstGeom prst="rect">
            <a:avLst/>
          </a:prstGeom>
          <a:noFill/>
          <a:ln>
            <a:noFill/>
          </a:ln>
        </p:spPr>
      </p:pic>
      <p:pic>
        <p:nvPicPr>
          <p:cNvPr id="892" name="Google Shape;892;p30">
            <a:hlinkClick r:id="rId6"/>
          </p:cNvPr>
          <p:cNvPicPr preferRelativeResize="0"/>
          <p:nvPr/>
        </p:nvPicPr>
        <p:blipFill>
          <a:blip r:embed="rId7">
            <a:alphaModFix/>
          </a:blip>
          <a:stretch>
            <a:fillRect/>
          </a:stretch>
        </p:blipFill>
        <p:spPr>
          <a:xfrm>
            <a:off x="6852687" y="995900"/>
            <a:ext cx="918150" cy="918150"/>
          </a:xfrm>
          <a:prstGeom prst="rect">
            <a:avLst/>
          </a:prstGeom>
          <a:noFill/>
          <a:ln>
            <a:noFill/>
          </a:ln>
        </p:spPr>
      </p:pic>
      <p:pic>
        <p:nvPicPr>
          <p:cNvPr id="893" name="Google Shape;893;p30">
            <a:hlinkClick r:id="rId8"/>
          </p:cNvPr>
          <p:cNvPicPr preferRelativeResize="0"/>
          <p:nvPr/>
        </p:nvPicPr>
        <p:blipFill>
          <a:blip r:embed="rId9">
            <a:alphaModFix/>
          </a:blip>
          <a:stretch>
            <a:fillRect/>
          </a:stretch>
        </p:blipFill>
        <p:spPr>
          <a:xfrm>
            <a:off x="8116025" y="1036213"/>
            <a:ext cx="918150" cy="918150"/>
          </a:xfrm>
          <a:prstGeom prst="rect">
            <a:avLst/>
          </a:prstGeom>
          <a:noFill/>
          <a:ln>
            <a:noFill/>
          </a:ln>
        </p:spPr>
      </p:pic>
      <p:pic>
        <p:nvPicPr>
          <p:cNvPr id="894" name="Google Shape;894;p30">
            <a:hlinkClick r:id="rId10"/>
          </p:cNvPr>
          <p:cNvPicPr preferRelativeResize="0"/>
          <p:nvPr/>
        </p:nvPicPr>
        <p:blipFill>
          <a:blip r:embed="rId11">
            <a:alphaModFix/>
          </a:blip>
          <a:stretch>
            <a:fillRect/>
          </a:stretch>
        </p:blipFill>
        <p:spPr>
          <a:xfrm>
            <a:off x="5654150" y="2244163"/>
            <a:ext cx="962075" cy="962075"/>
          </a:xfrm>
          <a:prstGeom prst="rect">
            <a:avLst/>
          </a:prstGeom>
          <a:noFill/>
          <a:ln>
            <a:noFill/>
          </a:ln>
        </p:spPr>
      </p:pic>
      <p:pic>
        <p:nvPicPr>
          <p:cNvPr id="895" name="Google Shape;895;p30">
            <a:hlinkClick r:id="rId12"/>
          </p:cNvPr>
          <p:cNvPicPr preferRelativeResize="0"/>
          <p:nvPr/>
        </p:nvPicPr>
        <p:blipFill>
          <a:blip r:embed="rId13">
            <a:alphaModFix/>
          </a:blip>
          <a:stretch>
            <a:fillRect/>
          </a:stretch>
        </p:blipFill>
        <p:spPr>
          <a:xfrm>
            <a:off x="6893687" y="2249687"/>
            <a:ext cx="996550" cy="996526"/>
          </a:xfrm>
          <a:prstGeom prst="rect">
            <a:avLst/>
          </a:prstGeom>
          <a:noFill/>
          <a:ln>
            <a:noFill/>
          </a:ln>
        </p:spPr>
      </p:pic>
      <p:pic>
        <p:nvPicPr>
          <p:cNvPr id="896" name="Google Shape;896;p30">
            <a:hlinkClick r:id="rId14"/>
          </p:cNvPr>
          <p:cNvPicPr preferRelativeResize="0"/>
          <p:nvPr/>
        </p:nvPicPr>
        <p:blipFill>
          <a:blip r:embed="rId15">
            <a:alphaModFix/>
          </a:blip>
          <a:stretch>
            <a:fillRect/>
          </a:stretch>
        </p:blipFill>
        <p:spPr>
          <a:xfrm>
            <a:off x="8076825" y="2226950"/>
            <a:ext cx="996550" cy="996550"/>
          </a:xfrm>
          <a:prstGeom prst="rect">
            <a:avLst/>
          </a:prstGeom>
          <a:noFill/>
          <a:ln>
            <a:noFill/>
          </a:ln>
        </p:spPr>
      </p:pic>
      <p:pic>
        <p:nvPicPr>
          <p:cNvPr id="897" name="Google Shape;897;p30">
            <a:hlinkClick r:id="rId16"/>
          </p:cNvPr>
          <p:cNvPicPr preferRelativeResize="0"/>
          <p:nvPr/>
        </p:nvPicPr>
        <p:blipFill>
          <a:blip r:embed="rId17">
            <a:alphaModFix/>
          </a:blip>
          <a:stretch>
            <a:fillRect/>
          </a:stretch>
        </p:blipFill>
        <p:spPr>
          <a:xfrm>
            <a:off x="5654162" y="3581838"/>
            <a:ext cx="1034150" cy="1034150"/>
          </a:xfrm>
          <a:prstGeom prst="rect">
            <a:avLst/>
          </a:prstGeom>
          <a:noFill/>
          <a:ln>
            <a:noFill/>
          </a:ln>
        </p:spPr>
      </p:pic>
      <p:pic>
        <p:nvPicPr>
          <p:cNvPr id="898" name="Google Shape;898;p30">
            <a:hlinkClick r:id="rId18"/>
          </p:cNvPr>
          <p:cNvPicPr preferRelativeResize="0"/>
          <p:nvPr/>
        </p:nvPicPr>
        <p:blipFill>
          <a:blip r:embed="rId19">
            <a:alphaModFix/>
          </a:blip>
          <a:stretch>
            <a:fillRect/>
          </a:stretch>
        </p:blipFill>
        <p:spPr>
          <a:xfrm>
            <a:off x="6910925" y="3581850"/>
            <a:ext cx="962075" cy="962075"/>
          </a:xfrm>
          <a:prstGeom prst="rect">
            <a:avLst/>
          </a:prstGeom>
          <a:noFill/>
          <a:ln>
            <a:noFill/>
          </a:ln>
        </p:spPr>
      </p:pic>
      <p:pic>
        <p:nvPicPr>
          <p:cNvPr id="899" name="Google Shape;899;p30"/>
          <p:cNvPicPr preferRelativeResize="0"/>
          <p:nvPr/>
        </p:nvPicPr>
        <p:blipFill rotWithShape="1">
          <a:blip r:embed="rId20">
            <a:alphaModFix/>
          </a:blip>
          <a:srcRect l="-381833" t="100000" r="374341" b="-107492"/>
          <a:stretch/>
        </p:blipFill>
        <p:spPr>
          <a:xfrm>
            <a:off x="896600" y="3212750"/>
            <a:ext cx="1034150" cy="1034150"/>
          </a:xfrm>
          <a:prstGeom prst="rect">
            <a:avLst/>
          </a:prstGeom>
          <a:noFill/>
          <a:ln>
            <a:noFill/>
          </a:ln>
        </p:spPr>
      </p:pic>
      <p:pic>
        <p:nvPicPr>
          <p:cNvPr id="900" name="Google Shape;900;p30">
            <a:hlinkClick r:id="rId21"/>
          </p:cNvPr>
          <p:cNvPicPr preferRelativeResize="0"/>
          <p:nvPr/>
        </p:nvPicPr>
        <p:blipFill>
          <a:blip r:embed="rId20">
            <a:alphaModFix/>
          </a:blip>
          <a:stretch>
            <a:fillRect/>
          </a:stretch>
        </p:blipFill>
        <p:spPr>
          <a:xfrm>
            <a:off x="8076825" y="3496075"/>
            <a:ext cx="996550" cy="996550"/>
          </a:xfrm>
          <a:prstGeom prst="rect">
            <a:avLst/>
          </a:prstGeom>
          <a:noFill/>
          <a:ln>
            <a:noFill/>
          </a:ln>
        </p:spPr>
      </p:pic>
      <p:pic>
        <p:nvPicPr>
          <p:cNvPr id="901" name="Google Shape;901;p30">
            <a:hlinkClick r:id="rId22"/>
          </p:cNvPr>
          <p:cNvPicPr preferRelativeResize="0"/>
          <p:nvPr/>
        </p:nvPicPr>
        <p:blipFill>
          <a:blip r:embed="rId23">
            <a:alphaModFix/>
          </a:blip>
          <a:stretch>
            <a:fillRect/>
          </a:stretch>
        </p:blipFill>
        <p:spPr>
          <a:xfrm>
            <a:off x="896600" y="4246900"/>
            <a:ext cx="836100" cy="836100"/>
          </a:xfrm>
          <a:prstGeom prst="rect">
            <a:avLst/>
          </a:prstGeom>
          <a:noFill/>
          <a:ln>
            <a:noFill/>
          </a:ln>
        </p:spPr>
      </p:pic>
      <p:pic>
        <p:nvPicPr>
          <p:cNvPr id="902" name="Google Shape;902;p30">
            <a:hlinkClick r:id="rId24"/>
          </p:cNvPr>
          <p:cNvPicPr preferRelativeResize="0"/>
          <p:nvPr/>
        </p:nvPicPr>
        <p:blipFill>
          <a:blip r:embed="rId25">
            <a:alphaModFix/>
          </a:blip>
          <a:stretch>
            <a:fillRect/>
          </a:stretch>
        </p:blipFill>
        <p:spPr>
          <a:xfrm>
            <a:off x="1985225" y="4230488"/>
            <a:ext cx="868912" cy="868912"/>
          </a:xfrm>
          <a:prstGeom prst="rect">
            <a:avLst/>
          </a:prstGeom>
          <a:noFill/>
          <a:ln>
            <a:noFill/>
          </a:ln>
        </p:spPr>
      </p:pic>
      <p:pic>
        <p:nvPicPr>
          <p:cNvPr id="903" name="Google Shape;903;p30">
            <a:hlinkClick r:id="rId26"/>
          </p:cNvPr>
          <p:cNvPicPr preferRelativeResize="0"/>
          <p:nvPr/>
        </p:nvPicPr>
        <p:blipFill>
          <a:blip r:embed="rId27">
            <a:alphaModFix/>
          </a:blip>
          <a:stretch>
            <a:fillRect/>
          </a:stretch>
        </p:blipFill>
        <p:spPr>
          <a:xfrm>
            <a:off x="3225462" y="4230475"/>
            <a:ext cx="868925" cy="868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10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07"/>
        <p:cNvGrpSpPr/>
        <p:nvPr/>
      </p:nvGrpSpPr>
      <p:grpSpPr>
        <a:xfrm>
          <a:off x="0" y="0"/>
          <a:ext cx="0" cy="0"/>
          <a:chOff x="0" y="0"/>
          <a:chExt cx="0" cy="0"/>
        </a:xfrm>
      </p:grpSpPr>
      <p:sp>
        <p:nvSpPr>
          <p:cNvPr id="908" name="Google Shape;908;p3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909" name="Google Shape;909;p31"/>
          <p:cNvSpPr txBox="1">
            <a:spLocks noGrp="1"/>
          </p:cNvSpPr>
          <p:nvPr>
            <p:ph type="ctrTitle" idx="4294967295"/>
          </p:nvPr>
        </p:nvSpPr>
        <p:spPr>
          <a:xfrm>
            <a:off x="1082300" y="50700"/>
            <a:ext cx="6593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Tutoria/Tutoring </a:t>
            </a:r>
            <a:endParaRPr sz="5000"/>
          </a:p>
        </p:txBody>
      </p:sp>
      <p:sp>
        <p:nvSpPr>
          <p:cNvPr id="910" name="Google Shape;910;p31"/>
          <p:cNvSpPr txBox="1">
            <a:spLocks noGrp="1"/>
          </p:cNvSpPr>
          <p:nvPr>
            <p:ph type="subTitle" idx="4294967295"/>
          </p:nvPr>
        </p:nvSpPr>
        <p:spPr>
          <a:xfrm>
            <a:off x="777800" y="1516250"/>
            <a:ext cx="4836300" cy="1804800"/>
          </a:xfrm>
          <a:prstGeom prst="rect">
            <a:avLst/>
          </a:prstGeom>
        </p:spPr>
        <p:txBody>
          <a:bodyPr spcFirstLastPara="1" wrap="square" lIns="0" tIns="0" rIns="0" bIns="0" anchor="t" anchorCtr="0">
            <a:noAutofit/>
          </a:bodyPr>
          <a:lstStyle/>
          <a:p>
            <a:pPr marL="457200" lvl="0" indent="-317500" algn="l" rtl="0">
              <a:spcBef>
                <a:spcPts val="600"/>
              </a:spcBef>
              <a:spcAft>
                <a:spcPts val="0"/>
              </a:spcAft>
              <a:buSzPts val="1400"/>
              <a:buChar char="✘"/>
            </a:pPr>
            <a:r>
              <a:rPr lang="en"/>
              <a:t>In person at sites</a:t>
            </a:r>
            <a:endParaRPr/>
          </a:p>
          <a:p>
            <a:pPr marL="457200" lvl="0" indent="-317500" algn="l" rtl="0">
              <a:spcBef>
                <a:spcPts val="0"/>
              </a:spcBef>
              <a:spcAft>
                <a:spcPts val="0"/>
              </a:spcAft>
              <a:buSzPts val="1400"/>
              <a:buChar char="✘"/>
            </a:pPr>
            <a:r>
              <a:rPr lang="en"/>
              <a:t>Schedules coming shortly - Please ask students to read emails! </a:t>
            </a:r>
            <a:endParaRPr/>
          </a:p>
          <a:p>
            <a:pPr marL="457200" lvl="0" indent="-317500" algn="l" rtl="0">
              <a:spcBef>
                <a:spcPts val="0"/>
              </a:spcBef>
              <a:spcAft>
                <a:spcPts val="0"/>
              </a:spcAft>
              <a:buSzPts val="1400"/>
              <a:buChar char="✘"/>
            </a:pPr>
            <a:r>
              <a:rPr lang="en"/>
              <a:t>Tutor.com available </a:t>
            </a:r>
            <a:endParaRPr/>
          </a:p>
        </p:txBody>
      </p:sp>
      <p:sp>
        <p:nvSpPr>
          <p:cNvPr id="911" name="Google Shape;911;p31"/>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txBox="1"/>
          <p:nvPr/>
        </p:nvSpPr>
        <p:spPr>
          <a:xfrm>
            <a:off x="5356000" y="1516250"/>
            <a:ext cx="3575400" cy="24321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202124"/>
              </a:buClr>
              <a:buSzPts val="2100"/>
              <a:buFont typeface="Nunito"/>
              <a:buChar char="●"/>
            </a:pPr>
            <a:r>
              <a:rPr lang="en" sz="2100">
                <a:solidFill>
                  <a:srgbClr val="202124"/>
                </a:solidFill>
                <a:highlight>
                  <a:srgbClr val="F8F9FA"/>
                </a:highlight>
                <a:latin typeface="Nunito"/>
                <a:ea typeface="Nunito"/>
                <a:cs typeface="Nunito"/>
                <a:sym typeface="Nunito"/>
              </a:rPr>
              <a:t>En persona en los sitios</a:t>
            </a:r>
            <a:endParaRPr sz="2100">
              <a:solidFill>
                <a:srgbClr val="202124"/>
              </a:solidFill>
              <a:highlight>
                <a:srgbClr val="F8F9FA"/>
              </a:highlight>
              <a:latin typeface="Nunito"/>
              <a:ea typeface="Nunito"/>
              <a:cs typeface="Nunito"/>
              <a:sym typeface="Nunito"/>
            </a:endParaRPr>
          </a:p>
          <a:p>
            <a:pPr marL="457200" lvl="0" indent="-361950" algn="l" rtl="0">
              <a:spcBef>
                <a:spcPts val="0"/>
              </a:spcBef>
              <a:spcAft>
                <a:spcPts val="0"/>
              </a:spcAft>
              <a:buClr>
                <a:srgbClr val="202124"/>
              </a:buClr>
              <a:buSzPts val="2100"/>
              <a:buFont typeface="Nunito"/>
              <a:buChar char="●"/>
            </a:pPr>
            <a:r>
              <a:rPr lang="en" sz="2100">
                <a:solidFill>
                  <a:srgbClr val="202124"/>
                </a:solidFill>
                <a:highlight>
                  <a:srgbClr val="F8F9FA"/>
                </a:highlight>
                <a:latin typeface="Nunito"/>
                <a:ea typeface="Nunito"/>
                <a:cs typeface="Nunito"/>
                <a:sym typeface="Nunito"/>
              </a:rPr>
              <a:t>Los horarios llegarán en breve - ¡Pida a los estudiantes que lean los correos electrónicos!</a:t>
            </a:r>
            <a:endParaRPr sz="2100">
              <a:solidFill>
                <a:srgbClr val="202124"/>
              </a:solidFill>
              <a:highlight>
                <a:srgbClr val="F8F9FA"/>
              </a:highlight>
              <a:latin typeface="Nunito"/>
              <a:ea typeface="Nunito"/>
              <a:cs typeface="Nunito"/>
              <a:sym typeface="Nunito"/>
            </a:endParaRPr>
          </a:p>
          <a:p>
            <a:pPr marL="457200" marR="38100" lvl="0" indent="-361950" algn="l" rtl="0">
              <a:lnSpc>
                <a:spcPct val="128571"/>
              </a:lnSpc>
              <a:spcBef>
                <a:spcPts val="0"/>
              </a:spcBef>
              <a:spcAft>
                <a:spcPts val="0"/>
              </a:spcAft>
              <a:buClr>
                <a:srgbClr val="202124"/>
              </a:buClr>
              <a:buSzPts val="2100"/>
              <a:buFont typeface="Nunito"/>
              <a:buChar char="●"/>
            </a:pPr>
            <a:r>
              <a:rPr lang="en" sz="2100">
                <a:solidFill>
                  <a:srgbClr val="202124"/>
                </a:solidFill>
                <a:highlight>
                  <a:srgbClr val="F8F9FA"/>
                </a:highlight>
                <a:latin typeface="Nunito"/>
                <a:ea typeface="Nunito"/>
                <a:cs typeface="Nunito"/>
                <a:sym typeface="Nunito"/>
              </a:rPr>
              <a:t>Tutor.com disponible</a:t>
            </a:r>
            <a:endParaRPr sz="2100">
              <a:solidFill>
                <a:srgbClr val="202124"/>
              </a:solidFill>
              <a:highlight>
                <a:srgbClr val="F8F9FA"/>
              </a:highlight>
              <a:latin typeface="Nunito"/>
              <a:ea typeface="Nunito"/>
              <a:cs typeface="Nunito"/>
              <a:sym typeface="Nunito"/>
            </a:endParaRPr>
          </a:p>
          <a:p>
            <a:pPr marL="0" lvl="0" indent="0" algn="l" rtl="0">
              <a:spcBef>
                <a:spcPts val="0"/>
              </a:spcBef>
              <a:spcAft>
                <a:spcPts val="0"/>
              </a:spcAft>
              <a:buNone/>
            </a:pPr>
            <a:endParaRPr>
              <a:latin typeface="Nunito Light"/>
              <a:ea typeface="Nunito Light"/>
              <a:cs typeface="Nunito Light"/>
              <a:sym typeface="Nunit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32"/>
          <p:cNvPicPr preferRelativeResize="0"/>
          <p:nvPr/>
        </p:nvPicPr>
        <p:blipFill>
          <a:blip r:embed="rId3">
            <a:alphaModFix/>
          </a:blip>
          <a:stretch>
            <a:fillRect/>
          </a:stretch>
        </p:blipFill>
        <p:spPr>
          <a:xfrm>
            <a:off x="152400" y="152400"/>
            <a:ext cx="3709946" cy="4838699"/>
          </a:xfrm>
          <a:prstGeom prst="rect">
            <a:avLst/>
          </a:prstGeom>
          <a:noFill/>
          <a:ln>
            <a:noFill/>
          </a:ln>
        </p:spPr>
      </p:pic>
      <p:pic>
        <p:nvPicPr>
          <p:cNvPr id="918" name="Google Shape;918;p32"/>
          <p:cNvPicPr preferRelativeResize="0"/>
          <p:nvPr/>
        </p:nvPicPr>
        <p:blipFill>
          <a:blip r:embed="rId4">
            <a:alphaModFix/>
          </a:blip>
          <a:stretch>
            <a:fillRect/>
          </a:stretch>
        </p:blipFill>
        <p:spPr>
          <a:xfrm>
            <a:off x="4929150" y="228600"/>
            <a:ext cx="3770724" cy="49520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22"/>
        <p:cNvGrpSpPr/>
        <p:nvPr/>
      </p:nvGrpSpPr>
      <p:grpSpPr>
        <a:xfrm>
          <a:off x="0" y="0"/>
          <a:ext cx="0" cy="0"/>
          <a:chOff x="0" y="0"/>
          <a:chExt cx="0" cy="0"/>
        </a:xfrm>
      </p:grpSpPr>
      <p:sp>
        <p:nvSpPr>
          <p:cNvPr id="923" name="Google Shape;923;p33"/>
          <p:cNvSpPr txBox="1">
            <a:spLocks noGrp="1"/>
          </p:cNvSpPr>
          <p:nvPr>
            <p:ph type="body" idx="4294967295"/>
          </p:nvPr>
        </p:nvSpPr>
        <p:spPr>
          <a:xfrm>
            <a:off x="1202375" y="1496525"/>
            <a:ext cx="2611800" cy="21504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2000">
                <a:solidFill>
                  <a:schemeClr val="accent6"/>
                </a:solidFill>
                <a:latin typeface="Mali SemiBold"/>
                <a:ea typeface="Mali SemiBold"/>
                <a:cs typeface="Mali SemiBold"/>
                <a:sym typeface="Mali SemiBold"/>
              </a:rPr>
              <a:t>AVUHSD APP</a:t>
            </a:r>
            <a:endParaRPr sz="2000">
              <a:solidFill>
                <a:schemeClr val="accent6"/>
              </a:solidFill>
              <a:latin typeface="Mali SemiBold"/>
              <a:ea typeface="Mali SemiBold"/>
              <a:cs typeface="Mali SemiBold"/>
              <a:sym typeface="Mali SemiBold"/>
            </a:endParaRPr>
          </a:p>
          <a:p>
            <a:pPr marL="0" lvl="0" indent="0" algn="l" rtl="0">
              <a:spcBef>
                <a:spcPts val="1000"/>
              </a:spcBef>
              <a:spcAft>
                <a:spcPts val="0"/>
              </a:spcAft>
              <a:buNone/>
            </a:pPr>
            <a:r>
              <a:rPr lang="en" sz="2000" u="sng">
                <a:solidFill>
                  <a:schemeClr val="hlink"/>
                </a:solidFill>
                <a:latin typeface="Mali SemiBold"/>
                <a:ea typeface="Mali SemiBold"/>
                <a:cs typeface="Mali SemiBold"/>
                <a:sym typeface="Mali SemiBold"/>
                <a:hlinkClick r:id="rId3"/>
              </a:rPr>
              <a:t>PowerSchool APP</a:t>
            </a:r>
            <a:endParaRPr sz="2000">
              <a:solidFill>
                <a:schemeClr val="accent6"/>
              </a:solidFill>
              <a:latin typeface="Mali SemiBold"/>
              <a:ea typeface="Mali SemiBold"/>
              <a:cs typeface="Mali SemiBold"/>
              <a:sym typeface="Mali SemiBold"/>
            </a:endParaRPr>
          </a:p>
          <a:p>
            <a:pPr marL="0" lvl="0" indent="0" algn="l" rtl="0">
              <a:spcBef>
                <a:spcPts val="1000"/>
              </a:spcBef>
              <a:spcAft>
                <a:spcPts val="0"/>
              </a:spcAft>
              <a:buNone/>
            </a:pPr>
            <a:r>
              <a:rPr lang="en" sz="2000" u="sng">
                <a:solidFill>
                  <a:schemeClr val="hlink"/>
                </a:solidFill>
                <a:latin typeface="Mali SemiBold"/>
                <a:ea typeface="Mali SemiBold"/>
                <a:cs typeface="Mali SemiBold"/>
                <a:sym typeface="Mali SemiBold"/>
                <a:hlinkClick r:id="rId4"/>
              </a:rPr>
              <a:t>Updates/Adelantos </a:t>
            </a:r>
            <a:endParaRPr sz="2000">
              <a:solidFill>
                <a:schemeClr val="accent6"/>
              </a:solidFill>
              <a:latin typeface="Mali SemiBold"/>
              <a:ea typeface="Mali SemiBold"/>
              <a:cs typeface="Mali SemiBold"/>
              <a:sym typeface="Mali SemiBold"/>
            </a:endParaRPr>
          </a:p>
          <a:p>
            <a:pPr marL="0" lvl="0" indent="0" algn="l" rtl="0">
              <a:spcBef>
                <a:spcPts val="1000"/>
              </a:spcBef>
              <a:spcAft>
                <a:spcPts val="0"/>
              </a:spcAft>
              <a:buNone/>
            </a:pPr>
            <a:endParaRPr sz="2000">
              <a:solidFill>
                <a:schemeClr val="accent6"/>
              </a:solidFill>
              <a:latin typeface="Mali SemiBold"/>
              <a:ea typeface="Mali SemiBold"/>
              <a:cs typeface="Mali SemiBold"/>
              <a:sym typeface="Mali SemiBold"/>
            </a:endParaRPr>
          </a:p>
          <a:p>
            <a:pPr marL="0" lvl="0" indent="0" algn="l" rtl="0">
              <a:spcBef>
                <a:spcPts val="1000"/>
              </a:spcBef>
              <a:spcAft>
                <a:spcPts val="0"/>
              </a:spcAft>
              <a:buNone/>
            </a:pPr>
            <a:endParaRPr sz="2000">
              <a:solidFill>
                <a:schemeClr val="accent6"/>
              </a:solidFill>
              <a:latin typeface="Mali SemiBold"/>
              <a:ea typeface="Mali SemiBold"/>
              <a:cs typeface="Mali SemiBold"/>
              <a:sym typeface="Mali SemiBold"/>
            </a:endParaRPr>
          </a:p>
          <a:p>
            <a:pPr marL="0" lvl="0" indent="0" algn="l" rtl="0">
              <a:spcBef>
                <a:spcPts val="1000"/>
              </a:spcBef>
              <a:spcAft>
                <a:spcPts val="1000"/>
              </a:spcAft>
              <a:buNone/>
            </a:pPr>
            <a:endParaRPr sz="2000">
              <a:solidFill>
                <a:schemeClr val="accent6"/>
              </a:solidFill>
              <a:latin typeface="Mali SemiBold"/>
              <a:ea typeface="Mali SemiBold"/>
              <a:cs typeface="Mali SemiBold"/>
              <a:sym typeface="Mali SemiBold"/>
            </a:endParaRPr>
          </a:p>
        </p:txBody>
      </p:sp>
      <p:sp>
        <p:nvSpPr>
          <p:cNvPr id="924" name="Google Shape;924;p3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19</a:t>
            </a:fld>
            <a:endParaRPr/>
          </a:p>
        </p:txBody>
      </p:sp>
      <p:grpSp>
        <p:nvGrpSpPr>
          <p:cNvPr id="925" name="Google Shape;925;p33"/>
          <p:cNvGrpSpPr/>
          <p:nvPr/>
        </p:nvGrpSpPr>
        <p:grpSpPr>
          <a:xfrm>
            <a:off x="5277000" y="373572"/>
            <a:ext cx="2119546" cy="4396359"/>
            <a:chOff x="2547150" y="238125"/>
            <a:chExt cx="2525675" cy="5238750"/>
          </a:xfrm>
        </p:grpSpPr>
        <p:sp>
          <p:nvSpPr>
            <p:cNvPr id="926" name="Google Shape;926;p33"/>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FFFFFF">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FFFFFF">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FFFFFF">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0" name="Google Shape;930;p33"/>
          <p:cNvSpPr/>
          <p:nvPr/>
        </p:nvSpPr>
        <p:spPr>
          <a:xfrm>
            <a:off x="457200" y="248920"/>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1" name="Google Shape;931;p33"/>
          <p:cNvPicPr preferRelativeResize="0"/>
          <p:nvPr/>
        </p:nvPicPr>
        <p:blipFill rotWithShape="1">
          <a:blip r:embed="rId5">
            <a:alphaModFix/>
          </a:blip>
          <a:srcRect b="23786"/>
          <a:stretch/>
        </p:blipFill>
        <p:spPr>
          <a:xfrm>
            <a:off x="5324900" y="757700"/>
            <a:ext cx="2023750" cy="3628524"/>
          </a:xfrm>
          <a:prstGeom prst="rect">
            <a:avLst/>
          </a:prstGeom>
          <a:noFill/>
          <a:ln>
            <a:noFill/>
          </a:ln>
        </p:spPr>
      </p:pic>
      <p:pic>
        <p:nvPicPr>
          <p:cNvPr id="932" name="Google Shape;932;p33"/>
          <p:cNvPicPr preferRelativeResize="0"/>
          <p:nvPr/>
        </p:nvPicPr>
        <p:blipFill>
          <a:blip r:embed="rId6">
            <a:alphaModFix/>
          </a:blip>
          <a:stretch>
            <a:fillRect/>
          </a:stretch>
        </p:blipFill>
        <p:spPr>
          <a:xfrm>
            <a:off x="4755625" y="844850"/>
            <a:ext cx="3162300" cy="1838425"/>
          </a:xfrm>
          <a:prstGeom prst="rect">
            <a:avLst/>
          </a:prstGeom>
          <a:noFill/>
          <a:ln>
            <a:noFill/>
          </a:ln>
        </p:spPr>
      </p:pic>
      <p:pic>
        <p:nvPicPr>
          <p:cNvPr id="933" name="Google Shape;933;p33"/>
          <p:cNvPicPr preferRelativeResize="0"/>
          <p:nvPr/>
        </p:nvPicPr>
        <p:blipFill>
          <a:blip r:embed="rId7">
            <a:alphaModFix/>
          </a:blip>
          <a:stretch>
            <a:fillRect/>
          </a:stretch>
        </p:blipFill>
        <p:spPr>
          <a:xfrm>
            <a:off x="5277000" y="2683270"/>
            <a:ext cx="2119551" cy="1702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6"/>
          <p:cNvSpPr txBox="1">
            <a:spLocks noGrp="1"/>
          </p:cNvSpPr>
          <p:nvPr>
            <p:ph type="title"/>
          </p:nvPr>
        </p:nvSpPr>
        <p:spPr>
          <a:xfrm>
            <a:off x="519850" y="521075"/>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Para Padres de parte de Padres</a:t>
            </a:r>
            <a:endParaRPr/>
          </a:p>
          <a:p>
            <a:pPr marL="0" lvl="0" indent="0" algn="l" rtl="0">
              <a:spcBef>
                <a:spcPts val="0"/>
              </a:spcBef>
              <a:spcAft>
                <a:spcPts val="0"/>
              </a:spcAft>
              <a:buNone/>
            </a:pPr>
            <a:r>
              <a:rPr lang="en"/>
              <a:t>For Parents by Parents </a:t>
            </a:r>
            <a:endParaRPr/>
          </a:p>
        </p:txBody>
      </p:sp>
      <p:sp>
        <p:nvSpPr>
          <p:cNvPr id="775" name="Google Shape;775;p1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776" name="Google Shape;776;p16"/>
          <p:cNvSpPr txBox="1"/>
          <p:nvPr/>
        </p:nvSpPr>
        <p:spPr>
          <a:xfrm>
            <a:off x="860325" y="3379000"/>
            <a:ext cx="1489200" cy="73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b="1">
                <a:solidFill>
                  <a:schemeClr val="dk1"/>
                </a:solidFill>
                <a:latin typeface="Nunito"/>
                <a:ea typeface="Nunito"/>
                <a:cs typeface="Nunito"/>
                <a:sym typeface="Nunito"/>
              </a:rPr>
              <a:t> Gio Varagnolo</a:t>
            </a:r>
            <a:br>
              <a:rPr lang="en">
                <a:solidFill>
                  <a:schemeClr val="dk1"/>
                </a:solidFill>
                <a:latin typeface="Nunito"/>
                <a:ea typeface="Nunito"/>
                <a:cs typeface="Nunito"/>
                <a:sym typeface="Nunito"/>
              </a:rPr>
            </a:br>
            <a:endParaRPr>
              <a:solidFill>
                <a:schemeClr val="dk1"/>
              </a:solidFill>
              <a:latin typeface="Nunito"/>
              <a:ea typeface="Nunito"/>
              <a:cs typeface="Nunito"/>
              <a:sym typeface="Nunito"/>
            </a:endParaRPr>
          </a:p>
          <a:p>
            <a:pPr marL="0" lvl="0" indent="0" algn="ctr" rtl="0">
              <a:spcBef>
                <a:spcPts val="400"/>
              </a:spcBef>
              <a:spcAft>
                <a:spcPts val="400"/>
              </a:spcAft>
              <a:buNone/>
            </a:pPr>
            <a:endParaRPr>
              <a:solidFill>
                <a:schemeClr val="dk1"/>
              </a:solidFill>
              <a:latin typeface="Nunito"/>
              <a:ea typeface="Nunito"/>
              <a:cs typeface="Nunito"/>
              <a:sym typeface="Nunito"/>
            </a:endParaRPr>
          </a:p>
        </p:txBody>
      </p:sp>
      <p:sp>
        <p:nvSpPr>
          <p:cNvPr id="777" name="Google Shape;777;p16"/>
          <p:cNvSpPr txBox="1"/>
          <p:nvPr/>
        </p:nvSpPr>
        <p:spPr>
          <a:xfrm>
            <a:off x="3090450" y="33790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a:solidFill>
                  <a:schemeClr val="dk1"/>
                </a:solidFill>
                <a:latin typeface="Nunito"/>
                <a:ea typeface="Nunito"/>
                <a:cs typeface="Nunito"/>
                <a:sym typeface="Nunito"/>
              </a:rPr>
              <a:t>Adriana Chacon </a:t>
            </a:r>
            <a:br>
              <a:rPr lang="en">
                <a:solidFill>
                  <a:schemeClr val="dk1"/>
                </a:solidFill>
                <a:latin typeface="Nunito"/>
                <a:ea typeface="Nunito"/>
                <a:cs typeface="Nunito"/>
                <a:sym typeface="Nunito"/>
              </a:rPr>
            </a:br>
            <a:endParaRPr>
              <a:solidFill>
                <a:schemeClr val="dk1"/>
              </a:solidFill>
              <a:latin typeface="Nunito"/>
              <a:ea typeface="Nunito"/>
              <a:cs typeface="Nunito"/>
              <a:sym typeface="Nunito"/>
            </a:endParaRPr>
          </a:p>
          <a:p>
            <a:pPr marL="0" lvl="0" indent="0" algn="ctr" rtl="0">
              <a:spcBef>
                <a:spcPts val="400"/>
              </a:spcBef>
              <a:spcAft>
                <a:spcPts val="400"/>
              </a:spcAft>
              <a:buNone/>
            </a:pPr>
            <a:endParaRPr>
              <a:solidFill>
                <a:schemeClr val="dk1"/>
              </a:solidFill>
              <a:latin typeface="Nunito"/>
              <a:ea typeface="Nunito"/>
              <a:cs typeface="Nunito"/>
              <a:sym typeface="Nunito"/>
            </a:endParaRPr>
          </a:p>
        </p:txBody>
      </p:sp>
      <p:sp>
        <p:nvSpPr>
          <p:cNvPr id="778" name="Google Shape;778;p16"/>
          <p:cNvSpPr txBox="1"/>
          <p:nvPr/>
        </p:nvSpPr>
        <p:spPr>
          <a:xfrm>
            <a:off x="4819775" y="33790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a:solidFill>
                  <a:schemeClr val="dk1"/>
                </a:solidFill>
                <a:latin typeface="Nunito"/>
                <a:ea typeface="Nunito"/>
                <a:cs typeface="Nunito"/>
                <a:sym typeface="Nunito"/>
              </a:rPr>
              <a:t>Sandra Mota</a:t>
            </a:r>
            <a:endParaRPr>
              <a:solidFill>
                <a:schemeClr val="dk1"/>
              </a:solidFill>
              <a:latin typeface="Nunito"/>
              <a:ea typeface="Nunito"/>
              <a:cs typeface="Nunito"/>
              <a:sym typeface="Nunito"/>
            </a:endParaRPr>
          </a:p>
          <a:p>
            <a:pPr marL="0" lvl="0" indent="0" algn="ctr" rtl="0">
              <a:spcBef>
                <a:spcPts val="400"/>
              </a:spcBef>
              <a:spcAft>
                <a:spcPts val="400"/>
              </a:spcAft>
              <a:buNone/>
            </a:pPr>
            <a:endParaRPr>
              <a:solidFill>
                <a:schemeClr val="dk1"/>
              </a:solidFill>
              <a:latin typeface="Nunito"/>
              <a:ea typeface="Nunito"/>
              <a:cs typeface="Nunito"/>
              <a:sym typeface="Nunito"/>
            </a:endParaRPr>
          </a:p>
        </p:txBody>
      </p:sp>
      <p:pic>
        <p:nvPicPr>
          <p:cNvPr id="779" name="Google Shape;779;p16"/>
          <p:cNvPicPr preferRelativeResize="0"/>
          <p:nvPr/>
        </p:nvPicPr>
        <p:blipFill>
          <a:blip r:embed="rId3">
            <a:alphaModFix/>
          </a:blip>
          <a:stretch>
            <a:fillRect/>
          </a:stretch>
        </p:blipFill>
        <p:spPr>
          <a:xfrm>
            <a:off x="388875" y="1427868"/>
            <a:ext cx="1960800" cy="1769100"/>
          </a:xfrm>
          <a:prstGeom prst="ellipse">
            <a:avLst/>
          </a:prstGeom>
          <a:noFill/>
          <a:ln>
            <a:noFill/>
          </a:ln>
        </p:spPr>
      </p:pic>
      <p:pic>
        <p:nvPicPr>
          <p:cNvPr id="780" name="Google Shape;780;p16"/>
          <p:cNvPicPr preferRelativeResize="0"/>
          <p:nvPr/>
        </p:nvPicPr>
        <p:blipFill>
          <a:blip r:embed="rId4">
            <a:alphaModFix/>
          </a:blip>
          <a:stretch>
            <a:fillRect/>
          </a:stretch>
        </p:blipFill>
        <p:spPr>
          <a:xfrm>
            <a:off x="2774850" y="1492100"/>
            <a:ext cx="1804800" cy="1769100"/>
          </a:xfrm>
          <a:prstGeom prst="ellipse">
            <a:avLst/>
          </a:prstGeom>
          <a:noFill/>
          <a:ln>
            <a:noFill/>
          </a:ln>
        </p:spPr>
      </p:pic>
      <p:pic>
        <p:nvPicPr>
          <p:cNvPr id="781" name="Google Shape;781;p16"/>
          <p:cNvPicPr preferRelativeResize="0"/>
          <p:nvPr/>
        </p:nvPicPr>
        <p:blipFill>
          <a:blip r:embed="rId5">
            <a:alphaModFix/>
          </a:blip>
          <a:stretch>
            <a:fillRect/>
          </a:stretch>
        </p:blipFill>
        <p:spPr>
          <a:xfrm>
            <a:off x="4852600" y="1412900"/>
            <a:ext cx="1628700" cy="1735200"/>
          </a:xfrm>
          <a:prstGeom prst="ellipse">
            <a:avLst/>
          </a:prstGeom>
          <a:noFill/>
          <a:ln>
            <a:noFill/>
          </a:ln>
        </p:spPr>
      </p:pic>
      <p:pic>
        <p:nvPicPr>
          <p:cNvPr id="782" name="Google Shape;782;p16"/>
          <p:cNvPicPr preferRelativeResize="0"/>
          <p:nvPr/>
        </p:nvPicPr>
        <p:blipFill>
          <a:blip r:embed="rId6">
            <a:alphaModFix/>
          </a:blip>
          <a:stretch>
            <a:fillRect/>
          </a:stretch>
        </p:blipFill>
        <p:spPr>
          <a:xfrm>
            <a:off x="6716130" y="1358300"/>
            <a:ext cx="1586400" cy="1735200"/>
          </a:xfrm>
          <a:prstGeom prst="ellipse">
            <a:avLst/>
          </a:prstGeom>
          <a:noFill/>
          <a:ln>
            <a:noFill/>
          </a:ln>
        </p:spPr>
      </p:pic>
      <p:sp>
        <p:nvSpPr>
          <p:cNvPr id="783" name="Google Shape;783;p16"/>
          <p:cNvSpPr txBox="1"/>
          <p:nvPr/>
        </p:nvSpPr>
        <p:spPr>
          <a:xfrm>
            <a:off x="6881925" y="3261200"/>
            <a:ext cx="190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n" sz="1200" b="1">
                <a:solidFill>
                  <a:schemeClr val="dk1"/>
                </a:solidFill>
                <a:latin typeface="Nunito"/>
                <a:ea typeface="Nunito"/>
                <a:cs typeface="Nunito"/>
                <a:sym typeface="Nunito"/>
              </a:rPr>
              <a:t>Blanca Morelos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7"/>
        <p:cNvGrpSpPr/>
        <p:nvPr/>
      </p:nvGrpSpPr>
      <p:grpSpPr>
        <a:xfrm>
          <a:off x="0" y="0"/>
          <a:ext cx="0" cy="0"/>
          <a:chOff x="0" y="0"/>
          <a:chExt cx="0" cy="0"/>
        </a:xfrm>
      </p:grpSpPr>
      <p:sp>
        <p:nvSpPr>
          <p:cNvPr id="938" name="Google Shape;938;p34"/>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Community Events - AMORA COLES </a:t>
            </a:r>
            <a:endParaRPr/>
          </a:p>
        </p:txBody>
      </p:sp>
      <p:sp>
        <p:nvSpPr>
          <p:cNvPr id="939" name="Google Shape;939;p34"/>
          <p:cNvSpPr txBox="1">
            <a:spLocks noGrp="1"/>
          </p:cNvSpPr>
          <p:nvPr>
            <p:ph type="body" idx="1"/>
          </p:nvPr>
        </p:nvSpPr>
        <p:spPr>
          <a:xfrm>
            <a:off x="829000" y="649824"/>
            <a:ext cx="6902100" cy="3341400"/>
          </a:xfrm>
          <a:prstGeom prst="rect">
            <a:avLst/>
          </a:prstGeom>
        </p:spPr>
        <p:txBody>
          <a:bodyPr spcFirstLastPara="1" wrap="square" lIns="0" tIns="0" rIns="0" bIns="0" anchor="t" anchorCtr="0">
            <a:noAutofit/>
          </a:bodyPr>
          <a:lstStyle/>
          <a:p>
            <a:pPr marL="0" lvl="0" indent="0" algn="l" rtl="0">
              <a:lnSpc>
                <a:spcPct val="115000"/>
              </a:lnSpc>
              <a:spcBef>
                <a:spcPts val="600"/>
              </a:spcBef>
              <a:spcAft>
                <a:spcPts val="0"/>
              </a:spcAft>
              <a:buNone/>
            </a:pPr>
            <a:endParaRPr sz="1800"/>
          </a:p>
          <a:p>
            <a:pPr marL="0" lvl="0" indent="0" algn="l" rtl="0">
              <a:lnSpc>
                <a:spcPct val="115000"/>
              </a:lnSpc>
              <a:spcBef>
                <a:spcPts val="1000"/>
              </a:spcBef>
              <a:spcAft>
                <a:spcPts val="0"/>
              </a:spcAft>
              <a:buNone/>
            </a:pPr>
            <a:endParaRPr sz="1800"/>
          </a:p>
          <a:p>
            <a:pPr marL="0" lvl="0" indent="0" algn="l" rtl="0">
              <a:lnSpc>
                <a:spcPct val="115000"/>
              </a:lnSpc>
              <a:spcBef>
                <a:spcPts val="1000"/>
              </a:spcBef>
              <a:spcAft>
                <a:spcPts val="1000"/>
              </a:spcAft>
              <a:buNone/>
            </a:pPr>
            <a:endParaRPr sz="1800"/>
          </a:p>
        </p:txBody>
      </p:sp>
      <p:sp>
        <p:nvSpPr>
          <p:cNvPr id="940" name="Google Shape;940;p34"/>
          <p:cNvSpPr txBox="1"/>
          <p:nvPr/>
        </p:nvSpPr>
        <p:spPr>
          <a:xfrm>
            <a:off x="829000" y="4171650"/>
            <a:ext cx="6902100" cy="53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200">
              <a:solidFill>
                <a:schemeClr val="accent5"/>
              </a:solidFill>
              <a:latin typeface="Nunito"/>
              <a:ea typeface="Nunito"/>
              <a:cs typeface="Nunito"/>
              <a:sym typeface="Nunito"/>
            </a:endParaRPr>
          </a:p>
        </p:txBody>
      </p:sp>
      <p:sp>
        <p:nvSpPr>
          <p:cNvPr id="941" name="Google Shape;941;p3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942" name="Google Shape;942;p34"/>
          <p:cNvPicPr preferRelativeResize="0"/>
          <p:nvPr/>
        </p:nvPicPr>
        <p:blipFill>
          <a:blip r:embed="rId3">
            <a:alphaModFix/>
          </a:blip>
          <a:stretch>
            <a:fillRect/>
          </a:stretch>
        </p:blipFill>
        <p:spPr>
          <a:xfrm>
            <a:off x="6350700" y="2228150"/>
            <a:ext cx="1572248" cy="1830225"/>
          </a:xfrm>
          <a:prstGeom prst="rect">
            <a:avLst/>
          </a:prstGeom>
          <a:noFill/>
          <a:ln>
            <a:noFill/>
          </a:ln>
        </p:spPr>
      </p:pic>
      <p:pic>
        <p:nvPicPr>
          <p:cNvPr id="943" name="Google Shape;943;p34"/>
          <p:cNvPicPr preferRelativeResize="0"/>
          <p:nvPr/>
        </p:nvPicPr>
        <p:blipFill>
          <a:blip r:embed="rId4">
            <a:alphaModFix/>
          </a:blip>
          <a:stretch>
            <a:fillRect/>
          </a:stretch>
        </p:blipFill>
        <p:spPr>
          <a:xfrm>
            <a:off x="465625" y="2866150"/>
            <a:ext cx="3539624" cy="1513600"/>
          </a:xfrm>
          <a:prstGeom prst="rect">
            <a:avLst/>
          </a:prstGeom>
          <a:noFill/>
          <a:ln>
            <a:noFill/>
          </a:ln>
        </p:spPr>
      </p:pic>
      <p:pic>
        <p:nvPicPr>
          <p:cNvPr id="944" name="Google Shape;944;p34"/>
          <p:cNvPicPr preferRelativeResize="0"/>
          <p:nvPr/>
        </p:nvPicPr>
        <p:blipFill>
          <a:blip r:embed="rId5">
            <a:alphaModFix/>
          </a:blip>
          <a:stretch>
            <a:fillRect/>
          </a:stretch>
        </p:blipFill>
        <p:spPr>
          <a:xfrm>
            <a:off x="313238" y="1352550"/>
            <a:ext cx="3482050" cy="1513600"/>
          </a:xfrm>
          <a:prstGeom prst="rect">
            <a:avLst/>
          </a:prstGeom>
          <a:noFill/>
          <a:ln>
            <a:noFill/>
          </a:ln>
        </p:spPr>
      </p:pic>
      <p:pic>
        <p:nvPicPr>
          <p:cNvPr id="945" name="Google Shape;945;p34"/>
          <p:cNvPicPr preferRelativeResize="0"/>
          <p:nvPr/>
        </p:nvPicPr>
        <p:blipFill rotWithShape="1">
          <a:blip r:embed="rId6">
            <a:alphaModFix/>
          </a:blip>
          <a:srcRect b="1419"/>
          <a:stretch/>
        </p:blipFill>
        <p:spPr>
          <a:xfrm>
            <a:off x="3924700" y="1505925"/>
            <a:ext cx="2198825" cy="2873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5"/>
          <p:cNvSpPr txBox="1">
            <a:spLocks noGrp="1"/>
          </p:cNvSpPr>
          <p:nvPr>
            <p:ph type="title"/>
          </p:nvPr>
        </p:nvSpPr>
        <p:spPr>
          <a:xfrm>
            <a:off x="624175" y="526700"/>
            <a:ext cx="71070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Survey Results/Resultados de Encuesta </a:t>
            </a:r>
            <a:endParaRPr/>
          </a:p>
        </p:txBody>
      </p:sp>
      <p:sp>
        <p:nvSpPr>
          <p:cNvPr id="951" name="Google Shape;951;p35"/>
          <p:cNvSpPr txBox="1">
            <a:spLocks noGrp="1"/>
          </p:cNvSpPr>
          <p:nvPr>
            <p:ph type="body" idx="1"/>
          </p:nvPr>
        </p:nvSpPr>
        <p:spPr>
          <a:xfrm>
            <a:off x="884850" y="1319049"/>
            <a:ext cx="6902100" cy="3341400"/>
          </a:xfrm>
          <a:prstGeom prst="rect">
            <a:avLst/>
          </a:prstGeom>
        </p:spPr>
        <p:txBody>
          <a:bodyPr spcFirstLastPara="1" wrap="square" lIns="0" tIns="0" rIns="0" bIns="0" anchor="t" anchorCtr="0">
            <a:noAutofit/>
          </a:bodyPr>
          <a:lstStyle/>
          <a:p>
            <a:pPr marL="457200" lvl="0" indent="-317500" algn="l" rtl="0">
              <a:spcBef>
                <a:spcPts val="600"/>
              </a:spcBef>
              <a:spcAft>
                <a:spcPts val="0"/>
              </a:spcAft>
              <a:buSzPts val="1400"/>
              <a:buChar char="✘"/>
            </a:pPr>
            <a:r>
              <a:rPr lang="en" u="sng">
                <a:solidFill>
                  <a:schemeClr val="hlink"/>
                </a:solidFill>
                <a:hlinkClick r:id="rId3"/>
              </a:rPr>
              <a:t>Qualtrics</a:t>
            </a:r>
            <a:endParaRPr/>
          </a:p>
          <a:p>
            <a:pPr marL="0" lvl="0" indent="0" algn="l" rtl="0">
              <a:spcBef>
                <a:spcPts val="1000"/>
              </a:spcBef>
              <a:spcAft>
                <a:spcPts val="1000"/>
              </a:spcAft>
              <a:buNone/>
            </a:pPr>
            <a:endParaRPr/>
          </a:p>
        </p:txBody>
      </p:sp>
      <p:sp>
        <p:nvSpPr>
          <p:cNvPr id="952" name="Google Shape;952;p3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953" name="Google Shape;953;p35"/>
          <p:cNvPicPr preferRelativeResize="0"/>
          <p:nvPr/>
        </p:nvPicPr>
        <p:blipFill>
          <a:blip r:embed="rId4">
            <a:alphaModFix/>
          </a:blip>
          <a:stretch>
            <a:fillRect/>
          </a:stretch>
        </p:blipFill>
        <p:spPr>
          <a:xfrm>
            <a:off x="0" y="2406025"/>
            <a:ext cx="7856348" cy="2737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6"/>
          <p:cNvSpPr txBox="1">
            <a:spLocks noGrp="1"/>
          </p:cNvSpPr>
          <p:nvPr>
            <p:ph type="title"/>
          </p:nvPr>
        </p:nvSpPr>
        <p:spPr>
          <a:xfrm>
            <a:off x="308325" y="526700"/>
            <a:ext cx="74229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Recommendations for the Board   Recomendaciones Para Mesa Directiva </a:t>
            </a:r>
            <a:endParaRPr/>
          </a:p>
        </p:txBody>
      </p:sp>
      <p:sp>
        <p:nvSpPr>
          <p:cNvPr id="959" name="Google Shape;959;p3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960" name="Google Shape;960;p36"/>
          <p:cNvPicPr preferRelativeResize="0"/>
          <p:nvPr/>
        </p:nvPicPr>
        <p:blipFill>
          <a:blip r:embed="rId3">
            <a:alphaModFix/>
          </a:blip>
          <a:stretch>
            <a:fillRect/>
          </a:stretch>
        </p:blipFill>
        <p:spPr>
          <a:xfrm>
            <a:off x="1193225" y="1250275"/>
            <a:ext cx="5733025" cy="379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3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Superintendent Search</a:t>
            </a:r>
            <a:endParaRPr/>
          </a:p>
          <a:p>
            <a:pPr marL="0" lvl="0" indent="0" algn="l" rtl="0">
              <a:spcBef>
                <a:spcPts val="0"/>
              </a:spcBef>
              <a:spcAft>
                <a:spcPts val="0"/>
              </a:spcAft>
              <a:buNone/>
            </a:pPr>
            <a:r>
              <a:rPr lang="en"/>
              <a:t>Búsqueda de Superintendente </a:t>
            </a:r>
            <a:endParaRPr/>
          </a:p>
        </p:txBody>
      </p:sp>
      <p:sp>
        <p:nvSpPr>
          <p:cNvPr id="966" name="Google Shape;966;p37"/>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p>
            <a:pPr marL="457200" lvl="0" indent="-317500" algn="l" rtl="0">
              <a:spcBef>
                <a:spcPts val="600"/>
              </a:spcBef>
              <a:spcAft>
                <a:spcPts val="0"/>
              </a:spcAft>
              <a:buSzPts val="1400"/>
              <a:buChar char="✘"/>
            </a:pPr>
            <a:r>
              <a:rPr lang="en" u="sng">
                <a:solidFill>
                  <a:schemeClr val="hlink"/>
                </a:solidFill>
                <a:hlinkClick r:id="rId3"/>
              </a:rPr>
              <a:t>Survey/Encuesta</a:t>
            </a:r>
            <a:r>
              <a:rPr lang="en"/>
              <a:t> </a:t>
            </a:r>
            <a:endParaRPr/>
          </a:p>
          <a:p>
            <a:pPr marL="457200" lvl="0" indent="-317500" algn="l" rtl="0">
              <a:spcBef>
                <a:spcPts val="0"/>
              </a:spcBef>
              <a:spcAft>
                <a:spcPts val="0"/>
              </a:spcAft>
              <a:buSzPts val="1400"/>
              <a:buChar char="✘"/>
            </a:pPr>
            <a:r>
              <a:rPr lang="en"/>
              <a:t>Open/Abierto - 8/23 - 9/10 </a:t>
            </a:r>
            <a:endParaRPr/>
          </a:p>
        </p:txBody>
      </p:sp>
      <p:sp>
        <p:nvSpPr>
          <p:cNvPr id="967" name="Google Shape;967;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38"/>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500">
                <a:latin typeface="Mali SemiBold"/>
                <a:ea typeface="Mali SemiBold"/>
                <a:cs typeface="Mali SemiBold"/>
                <a:sym typeface="Mali SemiBold"/>
              </a:rPr>
              <a:t>Agenda Items for Next Meeting</a:t>
            </a:r>
            <a:endParaRPr sz="3500">
              <a:latin typeface="Mali SemiBold"/>
              <a:ea typeface="Mali SemiBold"/>
              <a:cs typeface="Mali SemiBold"/>
              <a:sym typeface="Mali SemiBold"/>
            </a:endParaRPr>
          </a:p>
          <a:p>
            <a:pPr marL="0" lvl="0" indent="0" algn="l" rtl="0">
              <a:lnSpc>
                <a:spcPct val="90000"/>
              </a:lnSpc>
              <a:spcBef>
                <a:spcPts val="0"/>
              </a:spcBef>
              <a:spcAft>
                <a:spcPts val="0"/>
              </a:spcAft>
              <a:buNone/>
            </a:pPr>
            <a:r>
              <a:rPr lang="en" sz="3500">
                <a:latin typeface="Mali SemiBold"/>
                <a:ea typeface="Mali SemiBold"/>
                <a:cs typeface="Mali SemiBold"/>
                <a:sym typeface="Mali SemiBold"/>
              </a:rPr>
              <a:t>Temas para la Siguiente Junta </a:t>
            </a:r>
            <a:endParaRPr sz="3100"/>
          </a:p>
        </p:txBody>
      </p:sp>
      <p:sp>
        <p:nvSpPr>
          <p:cNvPr id="973" name="Google Shape;973;p3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39"/>
          <p:cNvSpPr txBox="1">
            <a:spLocks noGrp="1"/>
          </p:cNvSpPr>
          <p:nvPr>
            <p:ph type="title"/>
          </p:nvPr>
        </p:nvSpPr>
        <p:spPr>
          <a:xfrm>
            <a:off x="178025" y="975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Your EL Teams! </a:t>
            </a:r>
            <a:endParaRPr/>
          </a:p>
        </p:txBody>
      </p:sp>
      <p:sp>
        <p:nvSpPr>
          <p:cNvPr id="979" name="Google Shape;979;p3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980" name="Google Shape;980;p39"/>
          <p:cNvPicPr preferRelativeResize="0"/>
          <p:nvPr/>
        </p:nvPicPr>
        <p:blipFill>
          <a:blip r:embed="rId3">
            <a:alphaModFix/>
          </a:blip>
          <a:stretch>
            <a:fillRect/>
          </a:stretch>
        </p:blipFill>
        <p:spPr>
          <a:xfrm>
            <a:off x="145275" y="558000"/>
            <a:ext cx="6793898" cy="4400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84"/>
        <p:cNvGrpSpPr/>
        <p:nvPr/>
      </p:nvGrpSpPr>
      <p:grpSpPr>
        <a:xfrm>
          <a:off x="0" y="0"/>
          <a:ext cx="0" cy="0"/>
          <a:chOff x="0" y="0"/>
          <a:chExt cx="0" cy="0"/>
        </a:xfrm>
      </p:grpSpPr>
      <p:sp>
        <p:nvSpPr>
          <p:cNvPr id="985" name="Google Shape;985;p4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986" name="Google Shape;986;p40"/>
          <p:cNvSpPr txBox="1">
            <a:spLocks noGrp="1"/>
          </p:cNvSpPr>
          <p:nvPr>
            <p:ph type="ctrTitle" idx="4294967295"/>
          </p:nvPr>
        </p:nvSpPr>
        <p:spPr>
          <a:xfrm>
            <a:off x="1125200" y="1255225"/>
            <a:ext cx="6593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500"/>
              <a:t>Preguntas? </a:t>
            </a:r>
            <a:endParaRPr sz="7500"/>
          </a:p>
          <a:p>
            <a:pPr marL="0" lvl="0" indent="0" algn="l" rtl="0">
              <a:spcBef>
                <a:spcPts val="0"/>
              </a:spcBef>
              <a:spcAft>
                <a:spcPts val="0"/>
              </a:spcAft>
              <a:buNone/>
            </a:pPr>
            <a:r>
              <a:rPr lang="en" sz="7500"/>
              <a:t>Questions? </a:t>
            </a:r>
            <a:endParaRPr sz="7500"/>
          </a:p>
        </p:txBody>
      </p:sp>
      <p:sp>
        <p:nvSpPr>
          <p:cNvPr id="987" name="Google Shape;987;p40"/>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91"/>
        <p:cNvGrpSpPr/>
        <p:nvPr/>
      </p:nvGrpSpPr>
      <p:grpSpPr>
        <a:xfrm>
          <a:off x="0" y="0"/>
          <a:ext cx="0" cy="0"/>
          <a:chOff x="0" y="0"/>
          <a:chExt cx="0" cy="0"/>
        </a:xfrm>
      </p:grpSpPr>
      <p:sp>
        <p:nvSpPr>
          <p:cNvPr id="992" name="Google Shape;992;p4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993" name="Google Shape;993;p41"/>
          <p:cNvSpPr txBox="1">
            <a:spLocks noGrp="1"/>
          </p:cNvSpPr>
          <p:nvPr>
            <p:ph type="ctrTitle" idx="4294967295"/>
          </p:nvPr>
        </p:nvSpPr>
        <p:spPr>
          <a:xfrm>
            <a:off x="989075" y="205225"/>
            <a:ext cx="6593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500"/>
              <a:t>Thanks!</a:t>
            </a:r>
            <a:endParaRPr sz="7500"/>
          </a:p>
        </p:txBody>
      </p:sp>
      <p:sp>
        <p:nvSpPr>
          <p:cNvPr id="994" name="Google Shape;994;p41"/>
          <p:cNvSpPr txBox="1">
            <a:spLocks noGrp="1"/>
          </p:cNvSpPr>
          <p:nvPr>
            <p:ph type="subTitle" idx="4294967295"/>
          </p:nvPr>
        </p:nvSpPr>
        <p:spPr>
          <a:xfrm>
            <a:off x="1277675" y="2415025"/>
            <a:ext cx="6593700" cy="18048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endParaRPr/>
          </a:p>
        </p:txBody>
      </p:sp>
      <p:sp>
        <p:nvSpPr>
          <p:cNvPr id="995" name="Google Shape;995;p41"/>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Nuestra Comunidad/Our Community </a:t>
            </a:r>
            <a:endParaRPr/>
          </a:p>
        </p:txBody>
      </p:sp>
      <p:sp>
        <p:nvSpPr>
          <p:cNvPr id="789" name="Google Shape;789;p1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790" name="Google Shape;790;p1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p>
            <a:pPr marL="457200" lvl="0" indent="-368300" algn="l" rtl="0">
              <a:spcBef>
                <a:spcPts val="600"/>
              </a:spcBef>
              <a:spcAft>
                <a:spcPts val="0"/>
              </a:spcAft>
              <a:buSzPts val="2200"/>
              <a:buChar char="✘"/>
            </a:pPr>
            <a:r>
              <a:rPr lang="en"/>
              <a:t>Name</a:t>
            </a:r>
            <a:endParaRPr/>
          </a:p>
          <a:p>
            <a:pPr marL="457200" lvl="0" indent="-368300" algn="l" rtl="0">
              <a:spcBef>
                <a:spcPts val="0"/>
              </a:spcBef>
              <a:spcAft>
                <a:spcPts val="0"/>
              </a:spcAft>
              <a:buSzPts val="2200"/>
              <a:buChar char="✘"/>
            </a:pPr>
            <a:r>
              <a:rPr lang="en"/>
              <a:t>Child’s school </a:t>
            </a:r>
            <a:endParaRPr/>
          </a:p>
          <a:p>
            <a:pPr marL="457200" lvl="0" indent="-368300" algn="l" rtl="0">
              <a:spcBef>
                <a:spcPts val="0"/>
              </a:spcBef>
              <a:spcAft>
                <a:spcPts val="0"/>
              </a:spcAft>
              <a:buSzPts val="2200"/>
              <a:buChar char="✘"/>
            </a:pPr>
            <a:r>
              <a:rPr lang="en"/>
              <a:t>A fun fact about yourself</a:t>
            </a:r>
            <a:endParaRPr/>
          </a:p>
        </p:txBody>
      </p:sp>
      <p:sp>
        <p:nvSpPr>
          <p:cNvPr id="791" name="Google Shape;791;p1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p>
            <a:pPr marL="457200" lvl="0" indent="-368300" algn="l" rtl="0">
              <a:spcBef>
                <a:spcPts val="600"/>
              </a:spcBef>
              <a:spcAft>
                <a:spcPts val="0"/>
              </a:spcAft>
              <a:buSzPts val="2200"/>
              <a:buChar char="✘"/>
            </a:pPr>
            <a:r>
              <a:rPr lang="en"/>
              <a:t>Nombre</a:t>
            </a:r>
            <a:endParaRPr/>
          </a:p>
          <a:p>
            <a:pPr marL="457200" lvl="0" indent="-368300" algn="l" rtl="0">
              <a:spcBef>
                <a:spcPts val="0"/>
              </a:spcBef>
              <a:spcAft>
                <a:spcPts val="0"/>
              </a:spcAft>
              <a:buSzPts val="2200"/>
              <a:buChar char="✘"/>
            </a:pPr>
            <a:r>
              <a:rPr lang="en"/>
              <a:t>Escuela de su hijo/a</a:t>
            </a:r>
            <a:endParaRPr/>
          </a:p>
          <a:p>
            <a:pPr marL="457200" lvl="0" indent="-368300" algn="l" rtl="0">
              <a:spcBef>
                <a:spcPts val="0"/>
              </a:spcBef>
              <a:spcAft>
                <a:spcPts val="0"/>
              </a:spcAft>
              <a:buSzPts val="2200"/>
              <a:buChar char="✘"/>
            </a:pPr>
            <a:r>
              <a:rPr lang="en"/>
              <a:t>Algo divertido sobre usted</a:t>
            </a:r>
            <a:endParaRPr/>
          </a:p>
        </p:txBody>
      </p:sp>
      <p:sp>
        <p:nvSpPr>
          <p:cNvPr id="792" name="Google Shape;792;p17"/>
          <p:cNvSpPr txBox="1"/>
          <p:nvPr/>
        </p:nvSpPr>
        <p:spPr>
          <a:xfrm>
            <a:off x="343925" y="3971650"/>
            <a:ext cx="73059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Nunito Light"/>
                <a:ea typeface="Nunito Light"/>
                <a:cs typeface="Nunito Light"/>
                <a:sym typeface="Nunito Light"/>
              </a:rPr>
              <a:t>If you are virtual, please write it in the chat</a:t>
            </a:r>
            <a:endParaRPr sz="2200">
              <a:latin typeface="Nunito Light"/>
              <a:ea typeface="Nunito Light"/>
              <a:cs typeface="Nunito Light"/>
              <a:sym typeface="Nunito Light"/>
            </a:endParaRPr>
          </a:p>
          <a:p>
            <a:pPr marL="0" lvl="0" indent="0" algn="l" rtl="0">
              <a:spcBef>
                <a:spcPts val="0"/>
              </a:spcBef>
              <a:spcAft>
                <a:spcPts val="0"/>
              </a:spcAft>
              <a:buNone/>
            </a:pPr>
            <a:r>
              <a:rPr lang="en" sz="2200">
                <a:latin typeface="Nunito Light"/>
                <a:ea typeface="Nunito Light"/>
                <a:cs typeface="Nunito Light"/>
                <a:sym typeface="Nunito Light"/>
              </a:rPr>
              <a:t>Si esta virtual, por favor escribalo en el chat</a:t>
            </a:r>
            <a:r>
              <a:rPr lang="en">
                <a:latin typeface="Nunito Light"/>
                <a:ea typeface="Nunito Light"/>
                <a:cs typeface="Nunito Light"/>
                <a:sym typeface="Nunito Light"/>
              </a:rPr>
              <a:t> </a:t>
            </a:r>
            <a:endParaRPr>
              <a:latin typeface="Nunito Light"/>
              <a:ea typeface="Nunito Light"/>
              <a:cs typeface="Nunito Light"/>
              <a:sym typeface="Nuni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8"/>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Agenda </a:t>
            </a:r>
            <a:endParaRPr/>
          </a:p>
        </p:txBody>
      </p:sp>
      <p:sp>
        <p:nvSpPr>
          <p:cNvPr id="798" name="Google Shape;798;p18"/>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p>
            <a:pPr marL="457200" lvl="0" indent="-304800" algn="l" rtl="0">
              <a:spcBef>
                <a:spcPts val="600"/>
              </a:spcBef>
              <a:spcAft>
                <a:spcPts val="0"/>
              </a:spcAft>
              <a:buSzPts val="1200"/>
              <a:buAutoNum type="arabicPeriod"/>
            </a:pPr>
            <a:r>
              <a:rPr lang="en" sz="1200" b="1"/>
              <a:t>Bienvenida/ Introducciones </a:t>
            </a:r>
            <a:endParaRPr sz="1200" b="1"/>
          </a:p>
          <a:p>
            <a:pPr marL="457200" lvl="0" indent="-304800" algn="l" rtl="0">
              <a:spcBef>
                <a:spcPts val="0"/>
              </a:spcBef>
              <a:spcAft>
                <a:spcPts val="0"/>
              </a:spcAft>
              <a:buSzPts val="1200"/>
              <a:buAutoNum type="arabicPeriod"/>
            </a:pPr>
            <a:r>
              <a:rPr lang="en" sz="1200" b="1"/>
              <a:t>Proposito/Expectativas de DELAC </a:t>
            </a:r>
            <a:endParaRPr sz="1200" b="1"/>
          </a:p>
          <a:p>
            <a:pPr marL="457200" lvl="0" indent="-304800" algn="l" rtl="0">
              <a:spcBef>
                <a:spcPts val="0"/>
              </a:spcBef>
              <a:spcAft>
                <a:spcPts val="0"/>
              </a:spcAft>
              <a:buSzPts val="1200"/>
              <a:buAutoNum type="arabicPeriod"/>
            </a:pPr>
            <a:r>
              <a:rPr lang="en" sz="1200" b="1"/>
              <a:t>Disciplina Positiva / Talleres para Padres </a:t>
            </a:r>
            <a:endParaRPr sz="1200" b="1"/>
          </a:p>
          <a:p>
            <a:pPr marL="457200" lvl="0" indent="-304800" algn="l" rtl="0">
              <a:spcBef>
                <a:spcPts val="0"/>
              </a:spcBef>
              <a:spcAft>
                <a:spcPts val="0"/>
              </a:spcAft>
              <a:buSzPts val="1200"/>
              <a:buAutoNum type="arabicPeriod"/>
            </a:pPr>
            <a:r>
              <a:rPr lang="en" sz="1200" b="1"/>
              <a:t>Anuncios</a:t>
            </a:r>
            <a:endParaRPr sz="1200" b="1"/>
          </a:p>
          <a:p>
            <a:pPr marL="914400" lvl="1" indent="-304800" algn="l" rtl="0">
              <a:spcBef>
                <a:spcPts val="0"/>
              </a:spcBef>
              <a:spcAft>
                <a:spcPts val="0"/>
              </a:spcAft>
              <a:buSzPts val="1200"/>
              <a:buAutoNum type="alphaLcPeriod"/>
            </a:pPr>
            <a:r>
              <a:rPr lang="en" sz="1200" b="1"/>
              <a:t>Regreso a la Escuela</a:t>
            </a:r>
            <a:endParaRPr sz="1200" b="1"/>
          </a:p>
          <a:p>
            <a:pPr marL="914400" lvl="1" indent="-304800" algn="l" rtl="0">
              <a:spcBef>
                <a:spcPts val="0"/>
              </a:spcBef>
              <a:spcAft>
                <a:spcPts val="0"/>
              </a:spcAft>
              <a:buSzPts val="1200"/>
              <a:buAutoNum type="alphaLcPeriod"/>
            </a:pPr>
            <a:r>
              <a:rPr lang="en" sz="1200" b="1"/>
              <a:t>Comida</a:t>
            </a:r>
            <a:endParaRPr sz="1200" b="1"/>
          </a:p>
          <a:p>
            <a:pPr marL="914400" lvl="1" indent="-304800" algn="l" rtl="0">
              <a:spcBef>
                <a:spcPts val="0"/>
              </a:spcBef>
              <a:spcAft>
                <a:spcPts val="0"/>
              </a:spcAft>
              <a:buSzPts val="1200"/>
              <a:buAutoNum type="alphaLcPeriod"/>
            </a:pPr>
            <a:r>
              <a:rPr lang="en" sz="1200" b="1"/>
              <a:t>ELACs/ DELAC - Opcion Virtual</a:t>
            </a:r>
            <a:endParaRPr sz="1200" b="1"/>
          </a:p>
          <a:p>
            <a:pPr marL="914400" lvl="1" indent="-304800" algn="l" rtl="0">
              <a:spcBef>
                <a:spcPts val="0"/>
              </a:spcBef>
              <a:spcAft>
                <a:spcPts val="0"/>
              </a:spcAft>
              <a:buSzPts val="1200"/>
              <a:buAutoNum type="alphaLcPeriod"/>
            </a:pPr>
            <a:r>
              <a:rPr lang="en" sz="1200" b="1"/>
              <a:t>Tutoria </a:t>
            </a:r>
            <a:endParaRPr sz="1200" b="1"/>
          </a:p>
          <a:p>
            <a:pPr marL="914400" lvl="1" indent="-304800" algn="l" rtl="0">
              <a:spcBef>
                <a:spcPts val="0"/>
              </a:spcBef>
              <a:spcAft>
                <a:spcPts val="0"/>
              </a:spcAft>
              <a:buSzPts val="1200"/>
              <a:buAutoNum type="alphaLcPeriod"/>
            </a:pPr>
            <a:r>
              <a:rPr lang="en" sz="1200" b="1"/>
              <a:t>Salud Mental </a:t>
            </a:r>
            <a:endParaRPr sz="1200" b="1"/>
          </a:p>
          <a:p>
            <a:pPr marL="457200" lvl="0" indent="-304800" algn="l" rtl="0">
              <a:spcBef>
                <a:spcPts val="0"/>
              </a:spcBef>
              <a:spcAft>
                <a:spcPts val="0"/>
              </a:spcAft>
              <a:buSzPts val="1200"/>
              <a:buAutoNum type="arabicPeriod"/>
            </a:pPr>
            <a:r>
              <a:rPr lang="en" sz="1200" b="1"/>
              <a:t>Recursos de la Comunidad</a:t>
            </a:r>
            <a:endParaRPr sz="1200" b="1"/>
          </a:p>
          <a:p>
            <a:pPr marL="457200" lvl="0" indent="-304800" algn="l" rtl="0">
              <a:spcBef>
                <a:spcPts val="0"/>
              </a:spcBef>
              <a:spcAft>
                <a:spcPts val="0"/>
              </a:spcAft>
              <a:buSzPts val="1200"/>
              <a:buAutoNum type="arabicPeriod"/>
            </a:pPr>
            <a:r>
              <a:rPr lang="en" sz="1200" b="1"/>
              <a:t>Resultados de Encuesta 2020-2021</a:t>
            </a:r>
            <a:endParaRPr sz="1200" b="1"/>
          </a:p>
          <a:p>
            <a:pPr marL="457200" lvl="0" indent="-304800" algn="l" rtl="0">
              <a:spcBef>
                <a:spcPts val="0"/>
              </a:spcBef>
              <a:spcAft>
                <a:spcPts val="0"/>
              </a:spcAft>
              <a:buSzPts val="1200"/>
              <a:buAutoNum type="arabicPeriod"/>
            </a:pPr>
            <a:r>
              <a:rPr lang="en" sz="1200" b="1"/>
              <a:t>Recomendaciones de AVUHSD </a:t>
            </a:r>
            <a:endParaRPr sz="1200" b="1"/>
          </a:p>
          <a:p>
            <a:pPr marL="457200" lvl="0" indent="-304800" algn="l" rtl="0">
              <a:spcBef>
                <a:spcPts val="0"/>
              </a:spcBef>
              <a:spcAft>
                <a:spcPts val="0"/>
              </a:spcAft>
              <a:buSzPts val="1200"/>
              <a:buAutoNum type="arabicPeriod"/>
            </a:pPr>
            <a:r>
              <a:rPr lang="en" sz="1200" b="1"/>
              <a:t>Recomendaciones para la siguiente junta</a:t>
            </a:r>
            <a:endParaRPr sz="1200" b="1"/>
          </a:p>
          <a:p>
            <a:pPr marL="457200" lvl="0" indent="-304800" algn="l" rtl="0">
              <a:spcBef>
                <a:spcPts val="0"/>
              </a:spcBef>
              <a:spcAft>
                <a:spcPts val="0"/>
              </a:spcAft>
              <a:buSzPts val="1200"/>
              <a:buAutoNum type="arabicPeriod"/>
            </a:pPr>
            <a:r>
              <a:rPr lang="en" sz="1200" b="1"/>
              <a:t>Session de Preguntas</a:t>
            </a:r>
            <a:endParaRPr sz="1200" b="1"/>
          </a:p>
        </p:txBody>
      </p:sp>
      <p:sp>
        <p:nvSpPr>
          <p:cNvPr id="799" name="Google Shape;799;p18"/>
          <p:cNvSpPr txBox="1">
            <a:spLocks noGrp="1"/>
          </p:cNvSpPr>
          <p:nvPr>
            <p:ph type="body" idx="1"/>
          </p:nvPr>
        </p:nvSpPr>
        <p:spPr>
          <a:xfrm>
            <a:off x="389550" y="1352550"/>
            <a:ext cx="3657000" cy="3420900"/>
          </a:xfrm>
          <a:prstGeom prst="rect">
            <a:avLst/>
          </a:prstGeom>
        </p:spPr>
        <p:txBody>
          <a:bodyPr spcFirstLastPara="1" wrap="square" lIns="0" tIns="0" rIns="0" bIns="0" anchor="t" anchorCtr="0">
            <a:noAutofit/>
          </a:bodyPr>
          <a:lstStyle/>
          <a:p>
            <a:pPr marL="457200" lvl="0" indent="-304800" algn="l" rtl="0">
              <a:spcBef>
                <a:spcPts val="600"/>
              </a:spcBef>
              <a:spcAft>
                <a:spcPts val="0"/>
              </a:spcAft>
              <a:buClr>
                <a:schemeClr val="accent5"/>
              </a:buClr>
              <a:buSzPts val="1200"/>
              <a:buAutoNum type="arabicPeriod"/>
            </a:pPr>
            <a:r>
              <a:rPr lang="en" sz="1200" b="1">
                <a:solidFill>
                  <a:schemeClr val="accent5"/>
                </a:solidFill>
              </a:rPr>
              <a:t>Welcome</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DELAC Purpose/Expectations</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Disciplina Positiva/Parent PD</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Announcements</a:t>
            </a:r>
            <a:endParaRPr sz="1200" b="1">
              <a:solidFill>
                <a:schemeClr val="accent5"/>
              </a:solidFill>
            </a:endParaRPr>
          </a:p>
          <a:p>
            <a:pPr marL="914400" lvl="1" indent="-304800" algn="l" rtl="0">
              <a:spcBef>
                <a:spcPts val="0"/>
              </a:spcBef>
              <a:spcAft>
                <a:spcPts val="0"/>
              </a:spcAft>
              <a:buClr>
                <a:schemeClr val="accent5"/>
              </a:buClr>
              <a:buSzPts val="1200"/>
              <a:buAutoNum type="alphaLcPeriod"/>
            </a:pPr>
            <a:r>
              <a:rPr lang="en" sz="1200" b="1">
                <a:solidFill>
                  <a:schemeClr val="accent5"/>
                </a:solidFill>
              </a:rPr>
              <a:t>Back to School Updates</a:t>
            </a:r>
            <a:endParaRPr sz="1200" b="1">
              <a:solidFill>
                <a:schemeClr val="accent5"/>
              </a:solidFill>
            </a:endParaRPr>
          </a:p>
          <a:p>
            <a:pPr marL="914400" lvl="1" indent="-304800" algn="l" rtl="0">
              <a:spcBef>
                <a:spcPts val="0"/>
              </a:spcBef>
              <a:spcAft>
                <a:spcPts val="0"/>
              </a:spcAft>
              <a:buClr>
                <a:schemeClr val="accent5"/>
              </a:buClr>
              <a:buSzPts val="1200"/>
              <a:buAutoNum type="alphaLcPeriod"/>
            </a:pPr>
            <a:r>
              <a:rPr lang="en" sz="1200" b="1">
                <a:solidFill>
                  <a:schemeClr val="accent5"/>
                </a:solidFill>
              </a:rPr>
              <a:t>Meals</a:t>
            </a:r>
            <a:endParaRPr sz="1200" b="1">
              <a:solidFill>
                <a:schemeClr val="accent5"/>
              </a:solidFill>
            </a:endParaRPr>
          </a:p>
          <a:p>
            <a:pPr marL="914400" lvl="1" indent="-304800" algn="l" rtl="0">
              <a:spcBef>
                <a:spcPts val="0"/>
              </a:spcBef>
              <a:spcAft>
                <a:spcPts val="0"/>
              </a:spcAft>
              <a:buClr>
                <a:schemeClr val="accent5"/>
              </a:buClr>
              <a:buSzPts val="1200"/>
              <a:buAutoNum type="alphaLcPeriod"/>
            </a:pPr>
            <a:r>
              <a:rPr lang="en" sz="1200" b="1">
                <a:solidFill>
                  <a:schemeClr val="accent5"/>
                </a:solidFill>
              </a:rPr>
              <a:t>School ELACs/DELACs -Virtual Option</a:t>
            </a:r>
            <a:endParaRPr sz="1200" b="1">
              <a:solidFill>
                <a:schemeClr val="accent5"/>
              </a:solidFill>
            </a:endParaRPr>
          </a:p>
          <a:p>
            <a:pPr marL="914400" lvl="1" indent="-304800" algn="l" rtl="0">
              <a:spcBef>
                <a:spcPts val="0"/>
              </a:spcBef>
              <a:spcAft>
                <a:spcPts val="0"/>
              </a:spcAft>
              <a:buClr>
                <a:schemeClr val="accent5"/>
              </a:buClr>
              <a:buSzPts val="1200"/>
              <a:buAutoNum type="alphaLcPeriod"/>
            </a:pPr>
            <a:r>
              <a:rPr lang="en" sz="1200" b="1">
                <a:solidFill>
                  <a:schemeClr val="accent5"/>
                </a:solidFill>
              </a:rPr>
              <a:t>Tutoring </a:t>
            </a:r>
            <a:endParaRPr sz="1200" b="1">
              <a:solidFill>
                <a:schemeClr val="accent5"/>
              </a:solidFill>
            </a:endParaRPr>
          </a:p>
          <a:p>
            <a:pPr marL="914400" lvl="1" indent="-304800" algn="l" rtl="0">
              <a:spcBef>
                <a:spcPts val="0"/>
              </a:spcBef>
              <a:spcAft>
                <a:spcPts val="0"/>
              </a:spcAft>
              <a:buClr>
                <a:schemeClr val="accent5"/>
              </a:buClr>
              <a:buSzPts val="1200"/>
              <a:buAutoNum type="alphaLcPeriod"/>
            </a:pPr>
            <a:r>
              <a:rPr lang="en" sz="1200" b="1">
                <a:solidFill>
                  <a:schemeClr val="accent5"/>
                </a:solidFill>
              </a:rPr>
              <a:t>Mental Health</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Community Resources</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2020-2021 Survey Results </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Recommendations to the AVUHSD</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Next Meeting Agenda Items</a:t>
            </a:r>
            <a:endParaRPr sz="1200" b="1">
              <a:solidFill>
                <a:schemeClr val="accent5"/>
              </a:solidFill>
            </a:endParaRPr>
          </a:p>
          <a:p>
            <a:pPr marL="457200" lvl="0" indent="-304800" algn="l" rtl="0">
              <a:spcBef>
                <a:spcPts val="0"/>
              </a:spcBef>
              <a:spcAft>
                <a:spcPts val="0"/>
              </a:spcAft>
              <a:buClr>
                <a:schemeClr val="accent5"/>
              </a:buClr>
              <a:buSzPts val="1200"/>
              <a:buAutoNum type="arabicPeriod"/>
            </a:pPr>
            <a:r>
              <a:rPr lang="en" sz="1200" b="1">
                <a:solidFill>
                  <a:schemeClr val="accent5"/>
                </a:solidFill>
              </a:rPr>
              <a:t>Q &amp; A Session</a:t>
            </a:r>
            <a:endParaRPr sz="1200" b="1">
              <a:solidFill>
                <a:schemeClr val="accent5"/>
              </a:solidFill>
            </a:endParaRPr>
          </a:p>
        </p:txBody>
      </p:sp>
      <p:sp>
        <p:nvSpPr>
          <p:cNvPr id="800" name="Google Shape;800;p1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9"/>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endParaRPr sz="1600"/>
          </a:p>
          <a:p>
            <a:pPr marL="0" lvl="0" indent="0" algn="ctr" rtl="0">
              <a:spcBef>
                <a:spcPts val="1000"/>
              </a:spcBef>
              <a:spcAft>
                <a:spcPts val="0"/>
              </a:spcAft>
              <a:buNone/>
            </a:pPr>
            <a:r>
              <a:rPr lang="en" sz="1600"/>
              <a:t>“To give our best so that those we serve are inspired and empowered to become their best.”</a:t>
            </a:r>
            <a:endParaRPr sz="1600"/>
          </a:p>
          <a:p>
            <a:pPr marL="0" lvl="0" indent="0" algn="ctr" rtl="0">
              <a:spcBef>
                <a:spcPts val="1000"/>
              </a:spcBef>
              <a:spcAft>
                <a:spcPts val="0"/>
              </a:spcAft>
              <a:buNone/>
            </a:pPr>
            <a:endParaRPr sz="1600"/>
          </a:p>
          <a:p>
            <a:pPr marL="0" lvl="0" indent="0" algn="ctr" rtl="0">
              <a:lnSpc>
                <a:spcPct val="100000"/>
              </a:lnSpc>
              <a:spcBef>
                <a:spcPts val="1000"/>
              </a:spcBef>
              <a:spcAft>
                <a:spcPts val="0"/>
              </a:spcAft>
              <a:buNone/>
            </a:pPr>
            <a:r>
              <a:rPr lang="en" sz="2000">
                <a:solidFill>
                  <a:srgbClr val="000000"/>
                </a:solidFill>
                <a:latin typeface="Patrick Hand"/>
                <a:ea typeface="Patrick Hand"/>
                <a:cs typeface="Patrick Hand"/>
                <a:sym typeface="Patrick Hand"/>
              </a:rPr>
              <a:t>NUESTRO PORQUE</a:t>
            </a:r>
            <a:r>
              <a:rPr lang="en" sz="1400">
                <a:solidFill>
                  <a:srgbClr val="000000"/>
                </a:solidFill>
                <a:latin typeface="Nunito Light"/>
                <a:ea typeface="Nunito Light"/>
                <a:cs typeface="Nunito Light"/>
                <a:sym typeface="Nunito Light"/>
              </a:rPr>
              <a:t> </a:t>
            </a:r>
            <a:endParaRPr sz="1600"/>
          </a:p>
          <a:p>
            <a:pPr marL="0" lvl="0" indent="0" algn="ctr" rtl="0">
              <a:spcBef>
                <a:spcPts val="600"/>
              </a:spcBef>
              <a:spcAft>
                <a:spcPts val="1000"/>
              </a:spcAft>
              <a:buNone/>
            </a:pPr>
            <a:r>
              <a:rPr lang="en" sz="1600"/>
              <a:t>“Dar lo mejor todos los días para que aquellos quienes servimos estén inspirados y empoderados para convertirse en su mejor versión”</a:t>
            </a:r>
            <a:endParaRPr sz="1600"/>
          </a:p>
        </p:txBody>
      </p:sp>
      <p:sp>
        <p:nvSpPr>
          <p:cNvPr id="806" name="Google Shape;806;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807" name="Google Shape;807;p19"/>
          <p:cNvSpPr/>
          <p:nvPr/>
        </p:nvSpPr>
        <p:spPr>
          <a:xfrm rot="10800000">
            <a:off x="3429567" y="14820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txBox="1"/>
          <p:nvPr/>
        </p:nvSpPr>
        <p:spPr>
          <a:xfrm>
            <a:off x="2854400" y="1048875"/>
            <a:ext cx="3033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latin typeface="Patrick Hand"/>
                <a:ea typeface="Patrick Hand"/>
                <a:cs typeface="Patrick Hand"/>
                <a:sym typeface="Patrick Hand"/>
              </a:rPr>
              <a:t>OUR WHY</a:t>
            </a:r>
            <a:endParaRPr sz="2400">
              <a:latin typeface="Patrick Hand"/>
              <a:ea typeface="Patrick Hand"/>
              <a:cs typeface="Patrick Hand"/>
              <a:sym typeface="Patrick Hand"/>
            </a:endParaRPr>
          </a:p>
        </p:txBody>
      </p:sp>
      <p:sp>
        <p:nvSpPr>
          <p:cNvPr id="809" name="Google Shape;809;p19"/>
          <p:cNvSpPr/>
          <p:nvPr/>
        </p:nvSpPr>
        <p:spPr>
          <a:xfrm rot="10800000">
            <a:off x="3607617" y="29816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20"/>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DELAC Responsibilities</a:t>
            </a:r>
            <a:endParaRPr/>
          </a:p>
          <a:p>
            <a:pPr marL="0" lvl="0" indent="0" algn="l" rtl="0">
              <a:spcBef>
                <a:spcPts val="0"/>
              </a:spcBef>
              <a:spcAft>
                <a:spcPts val="0"/>
              </a:spcAft>
              <a:buNone/>
            </a:pPr>
            <a:endParaRPr/>
          </a:p>
        </p:txBody>
      </p:sp>
      <p:sp>
        <p:nvSpPr>
          <p:cNvPr id="815" name="Google Shape;815;p20"/>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400">
                <a:solidFill>
                  <a:srgbClr val="000000"/>
                </a:solidFill>
                <a:highlight>
                  <a:schemeClr val="lt1"/>
                </a:highlight>
                <a:latin typeface="Arial"/>
                <a:ea typeface="Arial"/>
                <a:cs typeface="Arial"/>
                <a:sym typeface="Arial"/>
              </a:rPr>
              <a:t>T</a:t>
            </a:r>
            <a:r>
              <a:rPr lang="en" sz="1200">
                <a:solidFill>
                  <a:srgbClr val="000000"/>
                </a:solidFill>
                <a:highlight>
                  <a:schemeClr val="lt1"/>
                </a:highlight>
                <a:latin typeface="Arial"/>
                <a:ea typeface="Arial"/>
                <a:cs typeface="Arial"/>
                <a:sym typeface="Arial"/>
              </a:rPr>
              <a:t>he DELAC shall advise the school district governing board on at least the following tasks:</a:t>
            </a:r>
            <a:endParaRPr sz="1200">
              <a:solidFill>
                <a:srgbClr val="000000"/>
              </a:solidFill>
              <a:highlight>
                <a:schemeClr val="lt1"/>
              </a:highlight>
              <a:latin typeface="Arial"/>
              <a:ea typeface="Arial"/>
              <a:cs typeface="Arial"/>
              <a:sym typeface="Arial"/>
            </a:endParaRPr>
          </a:p>
          <a:p>
            <a:pPr marL="596900" lvl="0" indent="-304800" algn="l" rtl="0">
              <a:lnSpc>
                <a:spcPct val="115000"/>
              </a:lnSpc>
              <a:spcBef>
                <a:spcPts val="120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Development of a district master plan for education programs and services for English learners. </a:t>
            </a:r>
            <a:r>
              <a:rPr lang="en" sz="1200">
                <a:solidFill>
                  <a:srgbClr val="000000"/>
                </a:solidFill>
                <a:highlight>
                  <a:srgbClr val="FFFF00"/>
                </a:highlight>
                <a:latin typeface="Arial"/>
                <a:ea typeface="Arial"/>
                <a:cs typeface="Arial"/>
                <a:sym typeface="Arial"/>
              </a:rPr>
              <a:t>The district master plan will take into consideration the school site master plans.</a:t>
            </a:r>
            <a:endParaRPr sz="1200">
              <a:solidFill>
                <a:srgbClr val="000000"/>
              </a:solidFill>
              <a:highlight>
                <a:srgbClr val="FFFF00"/>
              </a:highlight>
              <a:latin typeface="Arial"/>
              <a:ea typeface="Arial"/>
              <a:cs typeface="Arial"/>
              <a:sym typeface="Arial"/>
            </a:endParaRPr>
          </a:p>
          <a:p>
            <a:pPr marL="596900" lvl="0" indent="-304800" algn="l" rtl="0">
              <a:lnSpc>
                <a:spcPct val="115000"/>
              </a:lnSpc>
              <a:spcBef>
                <a:spcPts val="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Conducting of a district wide</a:t>
            </a:r>
            <a:r>
              <a:rPr lang="en" sz="1200">
                <a:solidFill>
                  <a:srgbClr val="000000"/>
                </a:solidFill>
                <a:highlight>
                  <a:srgbClr val="FFFF00"/>
                </a:highlight>
                <a:latin typeface="Arial"/>
                <a:ea typeface="Arial"/>
                <a:cs typeface="Arial"/>
                <a:sym typeface="Arial"/>
              </a:rPr>
              <a:t> needs assessment </a:t>
            </a:r>
            <a:r>
              <a:rPr lang="en" sz="1200">
                <a:solidFill>
                  <a:srgbClr val="000000"/>
                </a:solidFill>
                <a:highlight>
                  <a:schemeClr val="lt1"/>
                </a:highlight>
                <a:latin typeface="Arial"/>
                <a:ea typeface="Arial"/>
                <a:cs typeface="Arial"/>
                <a:sym typeface="Arial"/>
              </a:rPr>
              <a:t>on a school-by-school basis.</a:t>
            </a:r>
            <a:endParaRPr sz="1200">
              <a:solidFill>
                <a:srgbClr val="000000"/>
              </a:solidFill>
              <a:highlight>
                <a:schemeClr val="lt1"/>
              </a:highlight>
              <a:latin typeface="Arial"/>
              <a:ea typeface="Arial"/>
              <a:cs typeface="Arial"/>
              <a:sym typeface="Arial"/>
            </a:endParaRPr>
          </a:p>
          <a:p>
            <a:pPr marL="596900" lvl="0" indent="-304800" algn="l" rtl="0">
              <a:lnSpc>
                <a:spcPct val="115000"/>
              </a:lnSpc>
              <a:spcBef>
                <a:spcPts val="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Establishment of </a:t>
            </a:r>
            <a:r>
              <a:rPr lang="en" sz="1200">
                <a:solidFill>
                  <a:srgbClr val="000000"/>
                </a:solidFill>
                <a:highlight>
                  <a:srgbClr val="FFFF00"/>
                </a:highlight>
                <a:latin typeface="Arial"/>
                <a:ea typeface="Arial"/>
                <a:cs typeface="Arial"/>
                <a:sym typeface="Arial"/>
              </a:rPr>
              <a:t>district program, goals, and objectives </a:t>
            </a:r>
            <a:r>
              <a:rPr lang="en" sz="1200">
                <a:solidFill>
                  <a:srgbClr val="000000"/>
                </a:solidFill>
                <a:highlight>
                  <a:schemeClr val="lt1"/>
                </a:highlight>
                <a:latin typeface="Arial"/>
                <a:ea typeface="Arial"/>
                <a:cs typeface="Arial"/>
                <a:sym typeface="Arial"/>
              </a:rPr>
              <a:t>for programs and services for English learners.</a:t>
            </a:r>
            <a:endParaRPr sz="1200">
              <a:solidFill>
                <a:srgbClr val="000000"/>
              </a:solidFill>
              <a:highlight>
                <a:schemeClr val="lt1"/>
              </a:highlight>
              <a:latin typeface="Arial"/>
              <a:ea typeface="Arial"/>
              <a:cs typeface="Arial"/>
              <a:sym typeface="Arial"/>
            </a:endParaRPr>
          </a:p>
          <a:p>
            <a:pPr marL="596900" lvl="0" indent="-304800" algn="l" rtl="0">
              <a:lnSpc>
                <a:spcPct val="115000"/>
              </a:lnSpc>
              <a:spcBef>
                <a:spcPts val="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Development of a plan to ensure </a:t>
            </a:r>
            <a:r>
              <a:rPr lang="en" sz="1200">
                <a:solidFill>
                  <a:srgbClr val="000000"/>
                </a:solidFill>
                <a:highlight>
                  <a:srgbClr val="FFFF00"/>
                </a:highlight>
                <a:latin typeface="Arial"/>
                <a:ea typeface="Arial"/>
                <a:cs typeface="Arial"/>
                <a:sym typeface="Arial"/>
              </a:rPr>
              <a:t>compliance</a:t>
            </a:r>
            <a:r>
              <a:rPr lang="en" sz="1200">
                <a:solidFill>
                  <a:srgbClr val="000000"/>
                </a:solidFill>
                <a:highlight>
                  <a:schemeClr val="lt1"/>
                </a:highlight>
                <a:latin typeface="Arial"/>
                <a:ea typeface="Arial"/>
                <a:cs typeface="Arial"/>
                <a:sym typeface="Arial"/>
              </a:rPr>
              <a:t> with any applicable teacher and/or teacher aide requirements.</a:t>
            </a:r>
            <a:endParaRPr sz="1200">
              <a:solidFill>
                <a:srgbClr val="000000"/>
              </a:solidFill>
              <a:highlight>
                <a:schemeClr val="lt1"/>
              </a:highlight>
              <a:latin typeface="Arial"/>
              <a:ea typeface="Arial"/>
              <a:cs typeface="Arial"/>
              <a:sym typeface="Arial"/>
            </a:endParaRPr>
          </a:p>
          <a:p>
            <a:pPr marL="596900" lvl="0" indent="-304800" algn="l" rtl="0">
              <a:lnSpc>
                <a:spcPct val="115000"/>
              </a:lnSpc>
              <a:spcBef>
                <a:spcPts val="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Review and comment on the school district </a:t>
            </a:r>
            <a:r>
              <a:rPr lang="en" sz="1200">
                <a:solidFill>
                  <a:srgbClr val="000000"/>
                </a:solidFill>
                <a:highlight>
                  <a:srgbClr val="FFFF00"/>
                </a:highlight>
                <a:latin typeface="Arial"/>
                <a:ea typeface="Arial"/>
                <a:cs typeface="Arial"/>
                <a:sym typeface="Arial"/>
              </a:rPr>
              <a:t>reclassification procedures.</a:t>
            </a:r>
            <a:endParaRPr sz="1200">
              <a:solidFill>
                <a:srgbClr val="000000"/>
              </a:solidFill>
              <a:highlight>
                <a:srgbClr val="FFFF00"/>
              </a:highlight>
              <a:latin typeface="Arial"/>
              <a:ea typeface="Arial"/>
              <a:cs typeface="Arial"/>
              <a:sym typeface="Arial"/>
            </a:endParaRPr>
          </a:p>
          <a:p>
            <a:pPr marL="596900" lvl="0" indent="-304800" algn="l" rtl="0">
              <a:lnSpc>
                <a:spcPct val="115000"/>
              </a:lnSpc>
              <a:spcBef>
                <a:spcPts val="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Review and comment on the</a:t>
            </a:r>
            <a:r>
              <a:rPr lang="en" sz="1200">
                <a:solidFill>
                  <a:srgbClr val="000000"/>
                </a:solidFill>
                <a:highlight>
                  <a:srgbClr val="FFFF00"/>
                </a:highlight>
                <a:latin typeface="Arial"/>
                <a:ea typeface="Arial"/>
                <a:cs typeface="Arial"/>
                <a:sym typeface="Arial"/>
              </a:rPr>
              <a:t> written notifications required to be sent to parents and guardians.</a:t>
            </a:r>
            <a:endParaRPr sz="1200">
              <a:solidFill>
                <a:srgbClr val="000000"/>
              </a:solidFill>
              <a:highlight>
                <a:srgbClr val="FFFF00"/>
              </a:highlight>
              <a:latin typeface="Arial"/>
              <a:ea typeface="Arial"/>
              <a:cs typeface="Arial"/>
              <a:sym typeface="Arial"/>
            </a:endParaRPr>
          </a:p>
          <a:p>
            <a:pPr marL="596900" lvl="0" indent="-304800" algn="l" rtl="0">
              <a:lnSpc>
                <a:spcPct val="115000"/>
              </a:lnSpc>
              <a:spcBef>
                <a:spcPts val="0"/>
              </a:spcBef>
              <a:spcAft>
                <a:spcPts val="0"/>
              </a:spcAft>
              <a:buClr>
                <a:srgbClr val="000000"/>
              </a:buClr>
              <a:buSzPts val="1200"/>
              <a:buFont typeface="Arial"/>
              <a:buAutoNum type="arabicPeriod"/>
            </a:pPr>
            <a:r>
              <a:rPr lang="en" sz="1200">
                <a:solidFill>
                  <a:srgbClr val="000000"/>
                </a:solidFill>
                <a:highlight>
                  <a:schemeClr val="lt1"/>
                </a:highlight>
                <a:latin typeface="Arial"/>
                <a:ea typeface="Arial"/>
                <a:cs typeface="Arial"/>
                <a:sym typeface="Arial"/>
              </a:rPr>
              <a:t>If the DELAC acts as the English learner parent advisory committee under California </a:t>
            </a:r>
            <a:r>
              <a:rPr lang="en" sz="1200" i="1">
                <a:solidFill>
                  <a:srgbClr val="000000"/>
                </a:solidFill>
                <a:highlight>
                  <a:schemeClr val="lt1"/>
                </a:highlight>
                <a:latin typeface="Arial"/>
                <a:ea typeface="Arial"/>
                <a:cs typeface="Arial"/>
                <a:sym typeface="Arial"/>
              </a:rPr>
              <a:t>Education Code</a:t>
            </a:r>
            <a:r>
              <a:rPr lang="en" sz="1200">
                <a:solidFill>
                  <a:srgbClr val="000000"/>
                </a:solidFill>
                <a:highlight>
                  <a:schemeClr val="lt1"/>
                </a:highlight>
                <a:latin typeface="Arial"/>
                <a:ea typeface="Arial"/>
                <a:cs typeface="Arial"/>
                <a:sym typeface="Arial"/>
              </a:rPr>
              <a:t> Sections 52063(b)(1) and 52062(a)(2), the DELAC shall also review and comment on the development or annual update of the</a:t>
            </a:r>
            <a:r>
              <a:rPr lang="en" sz="1200">
                <a:solidFill>
                  <a:srgbClr val="000000"/>
                </a:solidFill>
                <a:highlight>
                  <a:srgbClr val="FFFF00"/>
                </a:highlight>
                <a:latin typeface="Arial"/>
                <a:ea typeface="Arial"/>
                <a:cs typeface="Arial"/>
                <a:sym typeface="Arial"/>
              </a:rPr>
              <a:t> Local Control and Accountability Plan (LCAP).</a:t>
            </a:r>
            <a:endParaRPr sz="1200">
              <a:solidFill>
                <a:srgbClr val="000000"/>
              </a:solidFill>
              <a:highlight>
                <a:srgbClr val="FFFF00"/>
              </a:highlight>
              <a:latin typeface="Arial"/>
              <a:ea typeface="Arial"/>
              <a:cs typeface="Arial"/>
              <a:sym typeface="Arial"/>
            </a:endParaRPr>
          </a:p>
          <a:p>
            <a:pPr marL="0" lvl="0" indent="0" algn="l" rtl="0">
              <a:lnSpc>
                <a:spcPct val="115000"/>
              </a:lnSpc>
              <a:spcBef>
                <a:spcPts val="800"/>
              </a:spcBef>
              <a:spcAft>
                <a:spcPts val="0"/>
              </a:spcAft>
              <a:buNone/>
            </a:pPr>
            <a:endParaRPr>
              <a:solidFill>
                <a:srgbClr val="39273F"/>
              </a:solidFill>
              <a:latin typeface="Kulim Park Light"/>
              <a:ea typeface="Kulim Park Light"/>
              <a:cs typeface="Kulim Park Light"/>
              <a:sym typeface="Kulim Park Light"/>
            </a:endParaRPr>
          </a:p>
          <a:p>
            <a:pPr marL="457200" lvl="0" indent="0" algn="l" rtl="0">
              <a:spcBef>
                <a:spcPts val="600"/>
              </a:spcBef>
              <a:spcAft>
                <a:spcPts val="1000"/>
              </a:spcAft>
              <a:buNone/>
            </a:pPr>
            <a:endParaRPr/>
          </a:p>
        </p:txBody>
      </p:sp>
      <p:sp>
        <p:nvSpPr>
          <p:cNvPr id="816" name="Google Shape;816;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21"/>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Responsabilidades de DELAC</a:t>
            </a:r>
            <a:endParaRPr/>
          </a:p>
        </p:txBody>
      </p:sp>
      <p:sp>
        <p:nvSpPr>
          <p:cNvPr id="822" name="Google Shape;822;p21"/>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 sz="1200">
                <a:solidFill>
                  <a:srgbClr val="000000"/>
                </a:solidFill>
                <a:latin typeface="Kulim Park Light"/>
                <a:ea typeface="Kulim Park Light"/>
                <a:cs typeface="Kulim Park Light"/>
                <a:sym typeface="Kulim Park Light"/>
              </a:rPr>
              <a:t>El DELAC deberá asesorar a la mesa directiva del distrito escolar sobre al menos las siguientes tareas:</a:t>
            </a:r>
            <a:endParaRPr sz="1200">
              <a:solidFill>
                <a:srgbClr val="000000"/>
              </a:solidFill>
              <a:latin typeface="Kulim Park Light"/>
              <a:ea typeface="Kulim Park Light"/>
              <a:cs typeface="Kulim Park Light"/>
              <a:sym typeface="Kulim Park Light"/>
            </a:endParaRPr>
          </a:p>
          <a:p>
            <a:pPr marL="457200" lvl="0" indent="-304800" algn="l" rtl="0">
              <a:lnSpc>
                <a:spcPct val="115000"/>
              </a:lnSpc>
              <a:spcBef>
                <a:spcPts val="60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Desarrollo de un plan maestro del distrito para programas y servicios educativos para estudiantes de inglés.</a:t>
            </a:r>
            <a:r>
              <a:rPr lang="en" sz="1200">
                <a:solidFill>
                  <a:srgbClr val="000000"/>
                </a:solidFill>
                <a:highlight>
                  <a:srgbClr val="FFFF00"/>
                </a:highlight>
                <a:latin typeface="Kulim Park Light"/>
                <a:ea typeface="Kulim Park Light"/>
                <a:cs typeface="Kulim Park Light"/>
                <a:sym typeface="Kulim Park Light"/>
              </a:rPr>
              <a:t> El plan maestro del distrito tomará en consideración los planes maestros del sitio escolar.</a:t>
            </a:r>
            <a:endParaRPr sz="1200">
              <a:solidFill>
                <a:srgbClr val="000000"/>
              </a:solidFill>
              <a:highlight>
                <a:srgbClr val="FFFF00"/>
              </a:highlight>
              <a:latin typeface="Kulim Park Light"/>
              <a:ea typeface="Kulim Park Light"/>
              <a:cs typeface="Kulim Park Light"/>
              <a:sym typeface="Kulim Park Light"/>
            </a:endParaRPr>
          </a:p>
          <a:p>
            <a:pPr marL="457200" lvl="0" indent="-304800" algn="l" rtl="0">
              <a:lnSpc>
                <a:spcPct val="115000"/>
              </a:lnSpc>
              <a:spcBef>
                <a:spcPts val="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Realización de una </a:t>
            </a:r>
            <a:r>
              <a:rPr lang="en" sz="1200">
                <a:solidFill>
                  <a:srgbClr val="000000"/>
                </a:solidFill>
                <a:highlight>
                  <a:srgbClr val="FFFF00"/>
                </a:highlight>
                <a:latin typeface="Kulim Park Light"/>
                <a:ea typeface="Kulim Park Light"/>
                <a:cs typeface="Kulim Park Light"/>
                <a:sym typeface="Kulim Park Light"/>
              </a:rPr>
              <a:t>evaluación de necesidades</a:t>
            </a:r>
            <a:r>
              <a:rPr lang="en" sz="1200">
                <a:solidFill>
                  <a:srgbClr val="000000"/>
                </a:solidFill>
                <a:latin typeface="Kulim Park Light"/>
                <a:ea typeface="Kulim Park Light"/>
                <a:cs typeface="Kulim Park Light"/>
                <a:sym typeface="Kulim Park Light"/>
              </a:rPr>
              <a:t> en todo el distrito escuela por escuela.</a:t>
            </a:r>
            <a:endParaRPr sz="1200">
              <a:solidFill>
                <a:srgbClr val="000000"/>
              </a:solidFill>
              <a:latin typeface="Kulim Park Light"/>
              <a:ea typeface="Kulim Park Light"/>
              <a:cs typeface="Kulim Park Light"/>
              <a:sym typeface="Kulim Park Light"/>
            </a:endParaRPr>
          </a:p>
          <a:p>
            <a:pPr marL="457200" lvl="0" indent="-304800" algn="l" rtl="0">
              <a:lnSpc>
                <a:spcPct val="115000"/>
              </a:lnSpc>
              <a:spcBef>
                <a:spcPts val="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Establecimiento de </a:t>
            </a:r>
            <a:r>
              <a:rPr lang="en" sz="1200">
                <a:solidFill>
                  <a:srgbClr val="000000"/>
                </a:solidFill>
                <a:highlight>
                  <a:srgbClr val="FFFF00"/>
                </a:highlight>
                <a:latin typeface="Kulim Park Light"/>
                <a:ea typeface="Kulim Park Light"/>
                <a:cs typeface="Kulim Park Light"/>
                <a:sym typeface="Kulim Park Light"/>
              </a:rPr>
              <a:t>programas, metas y objetivos del distrito</a:t>
            </a:r>
            <a:r>
              <a:rPr lang="en" sz="1200">
                <a:solidFill>
                  <a:srgbClr val="000000"/>
                </a:solidFill>
                <a:latin typeface="Kulim Park Light"/>
                <a:ea typeface="Kulim Park Light"/>
                <a:cs typeface="Kulim Park Light"/>
                <a:sym typeface="Kulim Park Light"/>
              </a:rPr>
              <a:t> para programas y servicios para estudiantes de inglés.</a:t>
            </a:r>
            <a:endParaRPr sz="1200">
              <a:solidFill>
                <a:srgbClr val="000000"/>
              </a:solidFill>
              <a:latin typeface="Kulim Park Light"/>
              <a:ea typeface="Kulim Park Light"/>
              <a:cs typeface="Kulim Park Light"/>
              <a:sym typeface="Kulim Park Light"/>
            </a:endParaRPr>
          </a:p>
          <a:p>
            <a:pPr marL="457200" lvl="0" indent="-304800" algn="l" rtl="0">
              <a:lnSpc>
                <a:spcPct val="115000"/>
              </a:lnSpc>
              <a:spcBef>
                <a:spcPts val="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Desarrollo de un plan para asegurar el cumplimiento de los</a:t>
            </a:r>
            <a:r>
              <a:rPr lang="en" sz="1200">
                <a:solidFill>
                  <a:srgbClr val="000000"/>
                </a:solidFill>
                <a:highlight>
                  <a:srgbClr val="FFFF00"/>
                </a:highlight>
                <a:latin typeface="Kulim Park Light"/>
                <a:ea typeface="Kulim Park Light"/>
                <a:cs typeface="Kulim Park Light"/>
                <a:sym typeface="Kulim Park Light"/>
              </a:rPr>
              <a:t> requisitos</a:t>
            </a:r>
            <a:r>
              <a:rPr lang="en" sz="1200">
                <a:solidFill>
                  <a:srgbClr val="000000"/>
                </a:solidFill>
                <a:latin typeface="Kulim Park Light"/>
                <a:ea typeface="Kulim Park Light"/>
                <a:cs typeface="Kulim Park Light"/>
                <a:sym typeface="Kulim Park Light"/>
              </a:rPr>
              <a:t> aplicables de maestros y / o asistentes de maestros.</a:t>
            </a:r>
            <a:endParaRPr sz="1200">
              <a:solidFill>
                <a:srgbClr val="000000"/>
              </a:solidFill>
              <a:latin typeface="Kulim Park Light"/>
              <a:ea typeface="Kulim Park Light"/>
              <a:cs typeface="Kulim Park Light"/>
              <a:sym typeface="Kulim Park Light"/>
            </a:endParaRPr>
          </a:p>
          <a:p>
            <a:pPr marL="457200" lvl="0" indent="-304800" algn="l" rtl="0">
              <a:lnSpc>
                <a:spcPct val="115000"/>
              </a:lnSpc>
              <a:spcBef>
                <a:spcPts val="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Revisar y comentar sobre los </a:t>
            </a:r>
            <a:r>
              <a:rPr lang="en" sz="1200">
                <a:solidFill>
                  <a:srgbClr val="000000"/>
                </a:solidFill>
                <a:highlight>
                  <a:srgbClr val="FFFF00"/>
                </a:highlight>
                <a:latin typeface="Kulim Park Light"/>
                <a:ea typeface="Kulim Park Light"/>
                <a:cs typeface="Kulim Park Light"/>
                <a:sym typeface="Kulim Park Light"/>
              </a:rPr>
              <a:t>procedimientos de reclasificación </a:t>
            </a:r>
            <a:r>
              <a:rPr lang="en" sz="1200">
                <a:solidFill>
                  <a:srgbClr val="000000"/>
                </a:solidFill>
                <a:latin typeface="Kulim Park Light"/>
                <a:ea typeface="Kulim Park Light"/>
                <a:cs typeface="Kulim Park Light"/>
                <a:sym typeface="Kulim Park Light"/>
              </a:rPr>
              <a:t>del distrito escolar.</a:t>
            </a:r>
            <a:endParaRPr sz="1200">
              <a:solidFill>
                <a:srgbClr val="000000"/>
              </a:solidFill>
              <a:latin typeface="Kulim Park Light"/>
              <a:ea typeface="Kulim Park Light"/>
              <a:cs typeface="Kulim Park Light"/>
              <a:sym typeface="Kulim Park Light"/>
            </a:endParaRPr>
          </a:p>
          <a:p>
            <a:pPr marL="457200" lvl="0" indent="-304800" algn="l" rtl="0">
              <a:lnSpc>
                <a:spcPct val="115000"/>
              </a:lnSpc>
              <a:spcBef>
                <a:spcPts val="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Revise y comente las</a:t>
            </a:r>
            <a:r>
              <a:rPr lang="en" sz="1200">
                <a:solidFill>
                  <a:srgbClr val="000000"/>
                </a:solidFill>
                <a:highlight>
                  <a:srgbClr val="FFFF00"/>
                </a:highlight>
                <a:latin typeface="Kulim Park Light"/>
                <a:ea typeface="Kulim Park Light"/>
                <a:cs typeface="Kulim Park Light"/>
                <a:sym typeface="Kulim Park Light"/>
              </a:rPr>
              <a:t> notificaciones escritas que se deben enviar a los padres y tutores.</a:t>
            </a:r>
            <a:endParaRPr sz="1200">
              <a:solidFill>
                <a:srgbClr val="000000"/>
              </a:solidFill>
              <a:highlight>
                <a:srgbClr val="FFFF00"/>
              </a:highlight>
              <a:latin typeface="Kulim Park Light"/>
              <a:ea typeface="Kulim Park Light"/>
              <a:cs typeface="Kulim Park Light"/>
              <a:sym typeface="Kulim Park Light"/>
            </a:endParaRPr>
          </a:p>
          <a:p>
            <a:pPr marL="457200" lvl="0" indent="-304800" algn="l" rtl="0">
              <a:lnSpc>
                <a:spcPct val="115000"/>
              </a:lnSpc>
              <a:spcBef>
                <a:spcPts val="0"/>
              </a:spcBef>
              <a:spcAft>
                <a:spcPts val="0"/>
              </a:spcAft>
              <a:buClr>
                <a:srgbClr val="000000"/>
              </a:buClr>
              <a:buSzPts val="1200"/>
              <a:buFont typeface="Kulim Park Light"/>
              <a:buAutoNum type="arabicPeriod"/>
            </a:pPr>
            <a:r>
              <a:rPr lang="en" sz="1200">
                <a:solidFill>
                  <a:srgbClr val="000000"/>
                </a:solidFill>
                <a:latin typeface="Kulim Park Light"/>
                <a:ea typeface="Kulim Park Light"/>
                <a:cs typeface="Kulim Park Light"/>
                <a:sym typeface="Kulim Park Light"/>
              </a:rPr>
              <a:t>Si el DELAC actúa como el comité asesor de padres de estudiantes que están aprendiendo inglés bajo las Secciones 52063 (b) (1) y 52062 (a) (2) del Código de Educación de California, el DELAC también revisará y comentará sobre el desarrollo o actualización anual del </a:t>
            </a:r>
            <a:r>
              <a:rPr lang="en" sz="1200">
                <a:solidFill>
                  <a:srgbClr val="000000"/>
                </a:solidFill>
                <a:highlight>
                  <a:srgbClr val="FFFF00"/>
                </a:highlight>
                <a:latin typeface="Kulim Park Light"/>
                <a:ea typeface="Kulim Park Light"/>
                <a:cs typeface="Kulim Park Light"/>
                <a:sym typeface="Kulim Park Light"/>
              </a:rPr>
              <a:t>Control Local y Plan de responsabilidad (LCAP).</a:t>
            </a:r>
            <a:endParaRPr>
              <a:highlight>
                <a:srgbClr val="FFFF00"/>
              </a:highlight>
            </a:endParaRPr>
          </a:p>
        </p:txBody>
      </p:sp>
      <p:sp>
        <p:nvSpPr>
          <p:cNvPr id="823" name="Google Shape;823;p2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22"/>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p>
            <a:pPr marL="0" lvl="0" indent="0" algn="l" rtl="0">
              <a:lnSpc>
                <a:spcPct val="130000"/>
              </a:lnSpc>
              <a:spcBef>
                <a:spcPts val="1200"/>
              </a:spcBef>
              <a:spcAft>
                <a:spcPts val="0"/>
              </a:spcAft>
              <a:buNone/>
            </a:pPr>
            <a:r>
              <a:rPr lang="en" sz="1150" b="1" i="1">
                <a:solidFill>
                  <a:schemeClr val="lt2"/>
                </a:solidFill>
                <a:latin typeface="Nunito"/>
                <a:ea typeface="Nunito"/>
                <a:cs typeface="Nunito"/>
                <a:sym typeface="Nunito"/>
              </a:rPr>
              <a:t>Welcome to the Antelope Valley Union High School District DELAC Meetings, we are very excited to partner up with our families, and community to support every English Learner who attends AVUHSD.  Below are topics we will be covering for the 2021-2022 school year.</a:t>
            </a:r>
            <a:endParaRPr sz="1150" b="1" i="1">
              <a:solidFill>
                <a:schemeClr val="lt2"/>
              </a:solidFill>
              <a:latin typeface="Nunito"/>
              <a:ea typeface="Nunito"/>
              <a:cs typeface="Nunito"/>
              <a:sym typeface="Nunito"/>
            </a:endParaRPr>
          </a:p>
          <a:p>
            <a:pPr marL="0" lvl="0" indent="0" algn="l" rtl="0">
              <a:lnSpc>
                <a:spcPct val="100000"/>
              </a:lnSpc>
              <a:spcBef>
                <a:spcPts val="1200"/>
              </a:spcBef>
              <a:spcAft>
                <a:spcPts val="800"/>
              </a:spcAft>
              <a:buNone/>
            </a:pPr>
            <a:r>
              <a:rPr lang="en" sz="1150" b="1" i="1">
                <a:solidFill>
                  <a:schemeClr val="lt2"/>
                </a:solidFill>
                <a:latin typeface="Nunito"/>
                <a:ea typeface="Nunito"/>
                <a:cs typeface="Nunito"/>
                <a:sym typeface="Nunito"/>
              </a:rPr>
              <a:t>Bienvenidos a las reuniones de DELAC del Distrito de las Escuelas Preparatorias del Valle del Antílope, estamos muy emocionados de asociarnos con nuestras familias y la comunidad para apoyar a todos los estudiantes de aprendices de inglés que asisten a AVUHSD. A continuación, se encuentran los temas que cubriremos para el año escolar 2021-2022.</a:t>
            </a:r>
            <a:endParaRPr sz="1700">
              <a:solidFill>
                <a:schemeClr val="lt2"/>
              </a:solidFill>
              <a:latin typeface="Nunito"/>
              <a:ea typeface="Nunito"/>
              <a:cs typeface="Nunito"/>
              <a:sym typeface="Nunito"/>
            </a:endParaRPr>
          </a:p>
        </p:txBody>
      </p:sp>
      <p:sp>
        <p:nvSpPr>
          <p:cNvPr id="829" name="Google Shape;829;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830" name="Google Shape;830;p22"/>
          <p:cNvSpPr txBox="1"/>
          <p:nvPr/>
        </p:nvSpPr>
        <p:spPr>
          <a:xfrm>
            <a:off x="2854400" y="1116325"/>
            <a:ext cx="303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Light"/>
                <a:ea typeface="Nunito Light"/>
                <a:cs typeface="Nunito Light"/>
                <a:sym typeface="Nunito Light"/>
              </a:rPr>
              <a:t>Bienvenidos! Welcome! </a:t>
            </a:r>
            <a:endParaRPr>
              <a:latin typeface="Nunito Light"/>
              <a:ea typeface="Nunito Light"/>
              <a:cs typeface="Nunito Light"/>
              <a:sym typeface="Nuni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23"/>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DELAC Expectations </a:t>
            </a:r>
            <a:endParaRPr/>
          </a:p>
        </p:txBody>
      </p:sp>
      <p:sp>
        <p:nvSpPr>
          <p:cNvPr id="836" name="Google Shape;836;p23"/>
          <p:cNvSpPr txBox="1">
            <a:spLocks noGrp="1"/>
          </p:cNvSpPr>
          <p:nvPr>
            <p:ph type="body" idx="1"/>
          </p:nvPr>
        </p:nvSpPr>
        <p:spPr>
          <a:xfrm>
            <a:off x="829000" y="1352550"/>
            <a:ext cx="3536100" cy="3341400"/>
          </a:xfrm>
          <a:prstGeom prst="rect">
            <a:avLst/>
          </a:prstGeom>
        </p:spPr>
        <p:txBody>
          <a:bodyPr spcFirstLastPara="1" wrap="square" lIns="0" tIns="0" rIns="0" bIns="0" anchor="t" anchorCtr="0">
            <a:noAutofit/>
          </a:bodyPr>
          <a:lstStyle/>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Parent Partnerships to support the English Learner Road Map and LCAP/LCP plan</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Roles and responsibilities of DELAC members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EL goals and EL Services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Reclassification Criteria</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Local Control Accountability Plan/ Funding for students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Effective collaboration and communication with other parents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Assessments: English Learner Assessment of California / ELPAC </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r>
              <a:rPr lang="en" sz="1000" b="1">
                <a:solidFill>
                  <a:srgbClr val="3F3F3F"/>
                </a:solidFill>
                <a:latin typeface="Arial"/>
                <a:ea typeface="Arial"/>
                <a:cs typeface="Arial"/>
                <a:sym typeface="Arial"/>
              </a:rPr>
              <a:t>High School Graduation/ A-G information/Attendance policy</a:t>
            </a:r>
            <a:endParaRPr sz="1000" b="1">
              <a:solidFill>
                <a:srgbClr val="3F3F3F"/>
              </a:solidFill>
              <a:latin typeface="Arial"/>
              <a:ea typeface="Arial"/>
              <a:cs typeface="Arial"/>
              <a:sym typeface="Arial"/>
            </a:endParaRPr>
          </a:p>
          <a:p>
            <a:pPr marL="0" lvl="0" indent="457200" algn="l" rtl="0">
              <a:lnSpc>
                <a:spcPct val="115000"/>
              </a:lnSpc>
              <a:spcBef>
                <a:spcPts val="1200"/>
              </a:spcBef>
              <a:spcAft>
                <a:spcPts val="0"/>
              </a:spcAft>
              <a:buNone/>
            </a:pPr>
            <a:r>
              <a:rPr lang="en" sz="1000" b="1">
                <a:solidFill>
                  <a:srgbClr val="3F3F3F"/>
                </a:solidFill>
                <a:latin typeface="Arial"/>
                <a:ea typeface="Arial"/>
                <a:cs typeface="Arial"/>
                <a:sym typeface="Arial"/>
              </a:rPr>
              <a:t>Guest Speakers to build capacity in our parents</a:t>
            </a:r>
            <a:endParaRPr sz="1000" b="1">
              <a:solidFill>
                <a:srgbClr val="3F3F3F"/>
              </a:solidFill>
              <a:latin typeface="Arial"/>
              <a:ea typeface="Arial"/>
              <a:cs typeface="Arial"/>
              <a:sym typeface="Arial"/>
            </a:endParaRPr>
          </a:p>
          <a:p>
            <a:pPr marL="457200" lvl="0" indent="0" algn="l" rtl="0">
              <a:lnSpc>
                <a:spcPct val="115000"/>
              </a:lnSpc>
              <a:spcBef>
                <a:spcPts val="1200"/>
              </a:spcBef>
              <a:spcAft>
                <a:spcPts val="0"/>
              </a:spcAft>
              <a:buNone/>
            </a:pPr>
            <a:endParaRPr sz="1100">
              <a:solidFill>
                <a:srgbClr val="000000"/>
              </a:solidFill>
              <a:latin typeface="Arial"/>
              <a:ea typeface="Arial"/>
              <a:cs typeface="Arial"/>
              <a:sym typeface="Arial"/>
            </a:endParaRPr>
          </a:p>
          <a:p>
            <a:pPr marL="457200" lvl="0" indent="0" algn="l" rtl="0">
              <a:lnSpc>
                <a:spcPct val="115000"/>
              </a:lnSpc>
              <a:spcBef>
                <a:spcPts val="1200"/>
              </a:spcBef>
              <a:spcAft>
                <a:spcPts val="0"/>
              </a:spcAft>
              <a:buNone/>
            </a:pPr>
            <a:endParaRPr sz="2000">
              <a:solidFill>
                <a:srgbClr val="000000"/>
              </a:solidFill>
              <a:latin typeface="Roboto"/>
              <a:ea typeface="Roboto"/>
              <a:cs typeface="Roboto"/>
              <a:sym typeface="Roboto"/>
            </a:endParaRPr>
          </a:p>
          <a:p>
            <a:pPr marL="0" lvl="0" indent="0" algn="l" rtl="0">
              <a:spcBef>
                <a:spcPts val="1600"/>
              </a:spcBef>
              <a:spcAft>
                <a:spcPts val="1000"/>
              </a:spcAft>
              <a:buNone/>
            </a:pPr>
            <a:endParaRPr/>
          </a:p>
        </p:txBody>
      </p:sp>
      <p:sp>
        <p:nvSpPr>
          <p:cNvPr id="837" name="Google Shape;837;p2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838" name="Google Shape;838;p23"/>
          <p:cNvSpPr txBox="1">
            <a:spLocks noGrp="1"/>
          </p:cNvSpPr>
          <p:nvPr>
            <p:ph type="body" idx="1"/>
          </p:nvPr>
        </p:nvSpPr>
        <p:spPr>
          <a:xfrm>
            <a:off x="4634400" y="1352550"/>
            <a:ext cx="3536100" cy="3341400"/>
          </a:xfrm>
          <a:prstGeom prst="rect">
            <a:avLst/>
          </a:prstGeom>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Asociaciones de padres para apoyar la hoja de ruta para los estudiantes de inglés y el plan LCAP / LCP</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Funciones y responsabilidades de los miembros de DELAC</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Metas de EL y servicios de EL</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Criterios de reclasificación</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Plan de responsabilidad de control local / financiamiento para estudiantes</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Colaboración y comunicación efectivas con otros padres</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Evaluaciones: Evaluación de estudiantes de inglés de California / ELPAC</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Graduación de la escuela Preparatoria / Información A-G / Política de asistencia</a:t>
            </a:r>
            <a:endParaRPr sz="1000" i="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000" i="1">
                <a:solidFill>
                  <a:srgbClr val="000000"/>
                </a:solidFill>
                <a:latin typeface="Arial"/>
                <a:ea typeface="Arial"/>
                <a:cs typeface="Arial"/>
                <a:sym typeface="Arial"/>
              </a:rPr>
              <a:t>Oradores invitados para fortalecer la capacidad de nuestros padres</a:t>
            </a:r>
            <a:endParaRPr sz="1000" i="1">
              <a:solidFill>
                <a:srgbClr val="000000"/>
              </a:solidFill>
              <a:latin typeface="Arial"/>
              <a:ea typeface="Arial"/>
              <a:cs typeface="Arial"/>
              <a:sym typeface="Arial"/>
            </a:endParaRPr>
          </a:p>
          <a:p>
            <a:pPr marL="457200" lvl="0" indent="0" algn="l" rtl="0">
              <a:lnSpc>
                <a:spcPct val="115000"/>
              </a:lnSpc>
              <a:spcBef>
                <a:spcPts val="1200"/>
              </a:spcBef>
              <a:spcAft>
                <a:spcPts val="0"/>
              </a:spcAft>
              <a:buNone/>
            </a:pPr>
            <a:endParaRPr sz="2000" i="1">
              <a:solidFill>
                <a:srgbClr val="000000"/>
              </a:solidFill>
              <a:latin typeface="Roboto"/>
              <a:ea typeface="Roboto"/>
              <a:cs typeface="Roboto"/>
              <a:sym typeface="Roboto"/>
            </a:endParaRPr>
          </a:p>
          <a:p>
            <a:pPr marL="0" lvl="0" indent="0" algn="l" rtl="0">
              <a:spcBef>
                <a:spcPts val="1200"/>
              </a:spcBef>
              <a:spcAft>
                <a:spcPts val="1000"/>
              </a:spcAft>
              <a:buNone/>
            </a:pPr>
            <a:endParaRPr/>
          </a:p>
        </p:txBody>
      </p:sp>
    </p:spTree>
  </p:cSld>
  <p:clrMapOvr>
    <a:masterClrMapping/>
  </p:clrMapOvr>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1467</Words>
  <Application>Microsoft Office PowerPoint</Application>
  <PresentationFormat>On-screen Show (16:9)</PresentationFormat>
  <Paragraphs>250</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Nunito Light</vt:lpstr>
      <vt:lpstr>Mali</vt:lpstr>
      <vt:lpstr>Kulim Park Light</vt:lpstr>
      <vt:lpstr>Roboto</vt:lpstr>
      <vt:lpstr>Mali SemiBold</vt:lpstr>
      <vt:lpstr>Nunito</vt:lpstr>
      <vt:lpstr>Arial</vt:lpstr>
      <vt:lpstr>Calibri</vt:lpstr>
      <vt:lpstr>Patrick Hand</vt:lpstr>
      <vt:lpstr>Ely template</vt:lpstr>
      <vt:lpstr>AVUHSD - DELAC BIENVENIDOS! WELCOME!   August 25, 2021</vt:lpstr>
      <vt:lpstr>  Para Padres de parte de Padres For Parents by Parents </vt:lpstr>
      <vt:lpstr>Nuestra Comunidad/Our Community </vt:lpstr>
      <vt:lpstr>Agenda </vt:lpstr>
      <vt:lpstr>PowerPoint Presentation</vt:lpstr>
      <vt:lpstr>DELAC Responsibilities </vt:lpstr>
      <vt:lpstr>Responsabilidades de DELAC</vt:lpstr>
      <vt:lpstr>PowerPoint Presentation</vt:lpstr>
      <vt:lpstr>DELAC Expectations </vt:lpstr>
      <vt:lpstr>DELAC Expectations </vt:lpstr>
      <vt:lpstr>Disciplina Positiva Regresa! </vt:lpstr>
      <vt:lpstr>Anuncios </vt:lpstr>
      <vt:lpstr>Regreso A La Escuela/Back To School! </vt:lpstr>
      <vt:lpstr>Vacunas! Vaccines</vt:lpstr>
      <vt:lpstr>Comida! Meals!</vt:lpstr>
      <vt:lpstr>Back to School Night/Noche de Regreso a La Escuela </vt:lpstr>
      <vt:lpstr>Tutoria/Tutoring </vt:lpstr>
      <vt:lpstr>PowerPoint Presentation</vt:lpstr>
      <vt:lpstr>PowerPoint Presentation</vt:lpstr>
      <vt:lpstr>Community Events - AMORA COLES </vt:lpstr>
      <vt:lpstr>Survey Results/Resultados de Encuesta </vt:lpstr>
      <vt:lpstr>Recommendations for the Board   Recomendaciones Para Mesa Directiva </vt:lpstr>
      <vt:lpstr>Superintendent Search Búsqueda de Superintendente </vt:lpstr>
      <vt:lpstr>PowerPoint Presentation</vt:lpstr>
      <vt:lpstr>Your EL Teams! </vt:lpstr>
      <vt:lpstr>Preguntas?  Questions?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AVUHSD - DELAC BIENVENIDOS! WELCOME!   August 25, 2021</dc:title>
  <dc:creator>Ana Pena</dc:creator>
  <cp:lastModifiedBy>Ana Pena</cp:lastModifiedBy>
  <cp:revision>1</cp:revision>
  <dcterms:modified xsi:type="dcterms:W3CDTF">2021-11-09T16:14:20Z</dcterms:modified>
</cp:coreProperties>
</file>