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6.jpg" ContentType="image/jpg"/>
  <Override PartName="/ppt/media/image27.jpg" ContentType="image/jpg"/>
  <Override PartName="/ppt/notesSlides/notesSlide1.xml" ContentType="application/vnd.openxmlformats-officedocument.presentationml.notesSlide+xml"/>
  <Override PartName="/ppt/media/image62.jpg" ContentType="image/jpg"/>
  <Override PartName="/ppt/media/image63.jpg" ContentType="image/jpg"/>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321" r:id="rId2"/>
    <p:sldId id="493" r:id="rId3"/>
    <p:sldId id="481" r:id="rId4"/>
    <p:sldId id="500" r:id="rId5"/>
    <p:sldId id="495" r:id="rId6"/>
    <p:sldId id="531" r:id="rId7"/>
    <p:sldId id="530" r:id="rId8"/>
    <p:sldId id="532" r:id="rId9"/>
    <p:sldId id="534" r:id="rId10"/>
    <p:sldId id="545" r:id="rId11"/>
    <p:sldId id="511" r:id="rId12"/>
    <p:sldId id="512" r:id="rId13"/>
    <p:sldId id="536" r:id="rId14"/>
    <p:sldId id="548" r:id="rId15"/>
    <p:sldId id="354" r:id="rId16"/>
    <p:sldId id="355" r:id="rId17"/>
    <p:sldId id="435" r:id="rId18"/>
    <p:sldId id="437" r:id="rId19"/>
    <p:sldId id="525" r:id="rId20"/>
    <p:sldId id="442" r:id="rId21"/>
    <p:sldId id="443" r:id="rId22"/>
    <p:sldId id="444" r:id="rId23"/>
    <p:sldId id="445" r:id="rId24"/>
    <p:sldId id="447" r:id="rId25"/>
    <p:sldId id="449" r:id="rId26"/>
    <p:sldId id="450" r:id="rId27"/>
    <p:sldId id="454" r:id="rId28"/>
    <p:sldId id="399" r:id="rId29"/>
    <p:sldId id="455" r:id="rId30"/>
    <p:sldId id="522" r:id="rId31"/>
    <p:sldId id="539" r:id="rId32"/>
    <p:sldId id="540" r:id="rId33"/>
    <p:sldId id="351" r:id="rId34"/>
    <p:sldId id="541" r:id="rId35"/>
    <p:sldId id="543" r:id="rId36"/>
    <p:sldId id="544" r:id="rId37"/>
    <p:sldId id="405" r:id="rId38"/>
    <p:sldId id="403" r:id="rId39"/>
    <p:sldId id="542" r:id="rId40"/>
    <p:sldId id="519" r:id="rId41"/>
    <p:sldId id="520" r:id="rId42"/>
    <p:sldId id="526" r:id="rId43"/>
    <p:sldId id="524" r:id="rId44"/>
    <p:sldId id="521" r:id="rId45"/>
    <p:sldId id="428" r:id="rId46"/>
    <p:sldId id="406" r:id="rId47"/>
    <p:sldId id="429" r:id="rId48"/>
    <p:sldId id="408" r:id="rId49"/>
    <p:sldId id="409" r:id="rId50"/>
    <p:sldId id="402" r:id="rId51"/>
  </p:sldIdLst>
  <p:sldSz cx="7658100" cy="99441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Avila" initials="VA" lastIdx="1" clrIdx="0">
    <p:extLst>
      <p:ext uri="{19B8F6BF-5375-455C-9EA6-DF929625EA0E}">
        <p15:presenceInfo xmlns:p15="http://schemas.microsoft.com/office/powerpoint/2012/main" userId="S-1-5-21-1397616273-957633742-3198875239-3982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5C5"/>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2172" autoAdjust="0"/>
  </p:normalViewPr>
  <p:slideViewPr>
    <p:cSldViewPr>
      <p:cViewPr varScale="1">
        <p:scale>
          <a:sx n="80" d="100"/>
          <a:sy n="80" d="100"/>
        </p:scale>
        <p:origin x="2898" y="102"/>
      </p:cViewPr>
      <p:guideLst>
        <p:guide orient="horz" pos="2880"/>
        <p:guide pos="2160"/>
      </p:guideLst>
    </p:cSldViewPr>
  </p:slideViewPr>
  <p:notesTextViewPr>
    <p:cViewPr>
      <p:scale>
        <a:sx n="3" d="2"/>
        <a:sy n="3" d="2"/>
      </p:scale>
      <p:origin x="0" y="0"/>
    </p:cViewPr>
  </p:notesTextViewPr>
  <p:sorterViewPr>
    <p:cViewPr>
      <p:scale>
        <a:sx n="160" d="100"/>
        <a:sy n="160" d="100"/>
      </p:scale>
      <p:origin x="0" y="0"/>
    </p:cViewPr>
  </p:sorterViewPr>
  <p:notesViewPr>
    <p:cSldViewPr>
      <p:cViewPr varScale="1">
        <p:scale>
          <a:sx n="41" d="100"/>
          <a:sy n="41" d="100"/>
        </p:scale>
        <p:origin x="2328"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7T15:04:47.417"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49B1E-9A29-421F-AB57-12AD578BE5E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5CC4295-5CFD-42F7-B990-7C222225FFDF}">
      <dgm:prSet/>
      <dgm:spPr>
        <a:solidFill>
          <a:srgbClr val="C00000"/>
        </a:solidFill>
      </dgm:spPr>
      <dgm:t>
        <a:bodyPr/>
        <a:lstStyle/>
        <a:p>
          <a:pPr algn="ctr"/>
          <a:r>
            <a:rPr lang="en-US" dirty="0" smtClean="0"/>
            <a:t>2021-2022</a:t>
          </a:r>
          <a:endParaRPr lang="en-US" dirty="0"/>
        </a:p>
      </dgm:t>
    </dgm:pt>
    <dgm:pt modelId="{21AC916D-38ED-4C08-8ED6-5300B285DE2D}" type="parTrans" cxnId="{D6C33F6E-DBC3-407D-9244-CA658EA7E2BA}">
      <dgm:prSet/>
      <dgm:spPr/>
      <dgm:t>
        <a:bodyPr/>
        <a:lstStyle/>
        <a:p>
          <a:endParaRPr lang="en-US"/>
        </a:p>
      </dgm:t>
    </dgm:pt>
    <dgm:pt modelId="{0EA33BBC-C45F-4807-89E9-EAE24C54C603}" type="sibTrans" cxnId="{D6C33F6E-DBC3-407D-9244-CA658EA7E2BA}">
      <dgm:prSet/>
      <dgm:spPr/>
      <dgm:t>
        <a:bodyPr/>
        <a:lstStyle/>
        <a:p>
          <a:endParaRPr lang="en-US"/>
        </a:p>
      </dgm:t>
    </dgm:pt>
    <dgm:pt modelId="{B7815318-5FC3-4198-8037-98873780243B}">
      <dgm:prSet/>
      <dgm:spPr>
        <a:solidFill>
          <a:srgbClr val="FFC000"/>
        </a:solidFill>
      </dgm:spPr>
      <dgm:t>
        <a:bodyPr/>
        <a:lstStyle/>
        <a:p>
          <a:pPr algn="ctr"/>
          <a:r>
            <a:rPr lang="en-US" dirty="0" smtClean="0"/>
            <a:t>ATTENDANCE  AND</a:t>
          </a:r>
          <a:endParaRPr lang="en-US" dirty="0"/>
        </a:p>
      </dgm:t>
    </dgm:pt>
    <dgm:pt modelId="{6426A79A-004E-4F72-B520-0B4841FED243}" type="parTrans" cxnId="{E68FD18C-ED0E-47E5-A7BD-DE7FDFC6F6DE}">
      <dgm:prSet/>
      <dgm:spPr/>
      <dgm:t>
        <a:bodyPr/>
        <a:lstStyle/>
        <a:p>
          <a:endParaRPr lang="en-US"/>
        </a:p>
      </dgm:t>
    </dgm:pt>
    <dgm:pt modelId="{4AE21218-B1FD-43D6-9FBE-D0F2F7C1C147}" type="sibTrans" cxnId="{E68FD18C-ED0E-47E5-A7BD-DE7FDFC6F6DE}">
      <dgm:prSet/>
      <dgm:spPr/>
      <dgm:t>
        <a:bodyPr/>
        <a:lstStyle/>
        <a:p>
          <a:endParaRPr lang="en-US"/>
        </a:p>
      </dgm:t>
    </dgm:pt>
    <dgm:pt modelId="{80ADB098-7BE3-4262-82B8-60F848A60B24}">
      <dgm:prSet/>
      <dgm:spPr>
        <a:solidFill>
          <a:srgbClr val="00B050"/>
        </a:solidFill>
      </dgm:spPr>
      <dgm:t>
        <a:bodyPr/>
        <a:lstStyle/>
        <a:p>
          <a:pPr algn="ctr"/>
          <a:r>
            <a:rPr lang="en-US" dirty="0" smtClean="0"/>
            <a:t>TRUANCY  UPDATES</a:t>
          </a:r>
          <a:endParaRPr lang="en-US" dirty="0"/>
        </a:p>
      </dgm:t>
    </dgm:pt>
    <dgm:pt modelId="{A6E15221-3203-46A0-A155-DD6A9E724DF6}" type="parTrans" cxnId="{96A18274-B579-4F46-A4CA-2CA2438F7E2E}">
      <dgm:prSet/>
      <dgm:spPr/>
      <dgm:t>
        <a:bodyPr/>
        <a:lstStyle/>
        <a:p>
          <a:endParaRPr lang="en-US"/>
        </a:p>
      </dgm:t>
    </dgm:pt>
    <dgm:pt modelId="{EAB63105-68A2-4F8D-ADBA-093569F7E801}" type="sibTrans" cxnId="{96A18274-B579-4F46-A4CA-2CA2438F7E2E}">
      <dgm:prSet/>
      <dgm:spPr/>
      <dgm:t>
        <a:bodyPr/>
        <a:lstStyle/>
        <a:p>
          <a:endParaRPr lang="en-US"/>
        </a:p>
      </dgm:t>
    </dgm:pt>
    <dgm:pt modelId="{78E35D53-DF47-406F-BCE8-7A2E95884685}" type="pres">
      <dgm:prSet presAssocID="{A5649B1E-9A29-421F-AB57-12AD578BE5ED}" presName="linear" presStyleCnt="0">
        <dgm:presLayoutVars>
          <dgm:animLvl val="lvl"/>
          <dgm:resizeHandles val="exact"/>
        </dgm:presLayoutVars>
      </dgm:prSet>
      <dgm:spPr/>
      <dgm:t>
        <a:bodyPr/>
        <a:lstStyle/>
        <a:p>
          <a:endParaRPr lang="en-US"/>
        </a:p>
      </dgm:t>
    </dgm:pt>
    <dgm:pt modelId="{EC3E6417-D016-42C4-B684-50C9E8CB9D8A}" type="pres">
      <dgm:prSet presAssocID="{85CC4295-5CFD-42F7-B990-7C222225FFDF}" presName="parentText" presStyleLbl="node1" presStyleIdx="0" presStyleCnt="3" custLinFactNeighborX="-587" custLinFactNeighborY="-20869">
        <dgm:presLayoutVars>
          <dgm:chMax val="0"/>
          <dgm:bulletEnabled val="1"/>
        </dgm:presLayoutVars>
      </dgm:prSet>
      <dgm:spPr/>
      <dgm:t>
        <a:bodyPr/>
        <a:lstStyle/>
        <a:p>
          <a:endParaRPr lang="en-US"/>
        </a:p>
      </dgm:t>
    </dgm:pt>
    <dgm:pt modelId="{1E5DA2BE-3C28-4E14-9970-C456F1948026}" type="pres">
      <dgm:prSet presAssocID="{0EA33BBC-C45F-4807-89E9-EAE24C54C603}" presName="spacer" presStyleCnt="0"/>
      <dgm:spPr/>
      <dgm:t>
        <a:bodyPr/>
        <a:lstStyle/>
        <a:p>
          <a:endParaRPr lang="en-US"/>
        </a:p>
      </dgm:t>
    </dgm:pt>
    <dgm:pt modelId="{868F59ED-D5C9-48E9-929F-135ACE99B780}" type="pres">
      <dgm:prSet presAssocID="{B7815318-5FC3-4198-8037-98873780243B}" presName="parentText" presStyleLbl="node1" presStyleIdx="1" presStyleCnt="3" custLinFactNeighborY="-3895">
        <dgm:presLayoutVars>
          <dgm:chMax val="0"/>
          <dgm:bulletEnabled val="1"/>
        </dgm:presLayoutVars>
      </dgm:prSet>
      <dgm:spPr/>
      <dgm:t>
        <a:bodyPr/>
        <a:lstStyle/>
        <a:p>
          <a:endParaRPr lang="en-US"/>
        </a:p>
      </dgm:t>
    </dgm:pt>
    <dgm:pt modelId="{EA3881E7-09E9-4EBB-8182-B1416564FF55}" type="pres">
      <dgm:prSet presAssocID="{4AE21218-B1FD-43D6-9FBE-D0F2F7C1C147}" presName="spacer" presStyleCnt="0"/>
      <dgm:spPr/>
      <dgm:t>
        <a:bodyPr/>
        <a:lstStyle/>
        <a:p>
          <a:endParaRPr lang="en-US"/>
        </a:p>
      </dgm:t>
    </dgm:pt>
    <dgm:pt modelId="{D321501C-3D5B-4D16-A408-8034D1F9C3E0}" type="pres">
      <dgm:prSet presAssocID="{80ADB098-7BE3-4262-82B8-60F848A60B24}" presName="parentText" presStyleLbl="node1" presStyleIdx="2" presStyleCnt="3" custLinFactNeighborY="62211">
        <dgm:presLayoutVars>
          <dgm:chMax val="0"/>
          <dgm:bulletEnabled val="1"/>
        </dgm:presLayoutVars>
      </dgm:prSet>
      <dgm:spPr/>
      <dgm:t>
        <a:bodyPr/>
        <a:lstStyle/>
        <a:p>
          <a:endParaRPr lang="en-US"/>
        </a:p>
      </dgm:t>
    </dgm:pt>
  </dgm:ptLst>
  <dgm:cxnLst>
    <dgm:cxn modelId="{DD960AAE-7707-495F-8F38-2003F4C30A1A}" type="presOf" srcId="{B7815318-5FC3-4198-8037-98873780243B}" destId="{868F59ED-D5C9-48E9-929F-135ACE99B780}" srcOrd="0" destOrd="0" presId="urn:microsoft.com/office/officeart/2005/8/layout/vList2"/>
    <dgm:cxn modelId="{5CF3D517-C048-4F6C-B44E-30B3A8191598}" type="presOf" srcId="{80ADB098-7BE3-4262-82B8-60F848A60B24}" destId="{D321501C-3D5B-4D16-A408-8034D1F9C3E0}" srcOrd="0" destOrd="0" presId="urn:microsoft.com/office/officeart/2005/8/layout/vList2"/>
    <dgm:cxn modelId="{CA44B909-E52E-4BAE-9746-473A39A04DF4}" type="presOf" srcId="{A5649B1E-9A29-421F-AB57-12AD578BE5ED}" destId="{78E35D53-DF47-406F-BCE8-7A2E95884685}" srcOrd="0" destOrd="0" presId="urn:microsoft.com/office/officeart/2005/8/layout/vList2"/>
    <dgm:cxn modelId="{D6C33F6E-DBC3-407D-9244-CA658EA7E2BA}" srcId="{A5649B1E-9A29-421F-AB57-12AD578BE5ED}" destId="{85CC4295-5CFD-42F7-B990-7C222225FFDF}" srcOrd="0" destOrd="0" parTransId="{21AC916D-38ED-4C08-8ED6-5300B285DE2D}" sibTransId="{0EA33BBC-C45F-4807-89E9-EAE24C54C603}"/>
    <dgm:cxn modelId="{E68FD18C-ED0E-47E5-A7BD-DE7FDFC6F6DE}" srcId="{A5649B1E-9A29-421F-AB57-12AD578BE5ED}" destId="{B7815318-5FC3-4198-8037-98873780243B}" srcOrd="1" destOrd="0" parTransId="{6426A79A-004E-4F72-B520-0B4841FED243}" sibTransId="{4AE21218-B1FD-43D6-9FBE-D0F2F7C1C147}"/>
    <dgm:cxn modelId="{96A18274-B579-4F46-A4CA-2CA2438F7E2E}" srcId="{A5649B1E-9A29-421F-AB57-12AD578BE5ED}" destId="{80ADB098-7BE3-4262-82B8-60F848A60B24}" srcOrd="2" destOrd="0" parTransId="{A6E15221-3203-46A0-A155-DD6A9E724DF6}" sibTransId="{EAB63105-68A2-4F8D-ADBA-093569F7E801}"/>
    <dgm:cxn modelId="{25762916-EFB3-4933-A907-F2411C818089}" type="presOf" srcId="{85CC4295-5CFD-42F7-B990-7C222225FFDF}" destId="{EC3E6417-D016-42C4-B684-50C9E8CB9D8A}" srcOrd="0" destOrd="0" presId="urn:microsoft.com/office/officeart/2005/8/layout/vList2"/>
    <dgm:cxn modelId="{0C1B5B53-700C-48AD-92CE-326D937FC5F4}" type="presParOf" srcId="{78E35D53-DF47-406F-BCE8-7A2E95884685}" destId="{EC3E6417-D016-42C4-B684-50C9E8CB9D8A}" srcOrd="0" destOrd="0" presId="urn:microsoft.com/office/officeart/2005/8/layout/vList2"/>
    <dgm:cxn modelId="{35C333EF-BF25-4F6C-83F3-695B11BA62CF}" type="presParOf" srcId="{78E35D53-DF47-406F-BCE8-7A2E95884685}" destId="{1E5DA2BE-3C28-4E14-9970-C456F1948026}" srcOrd="1" destOrd="0" presId="urn:microsoft.com/office/officeart/2005/8/layout/vList2"/>
    <dgm:cxn modelId="{DB2432F1-B054-45D7-83C2-9F19564069D1}" type="presParOf" srcId="{78E35D53-DF47-406F-BCE8-7A2E95884685}" destId="{868F59ED-D5C9-48E9-929F-135ACE99B780}" srcOrd="2" destOrd="0" presId="urn:microsoft.com/office/officeart/2005/8/layout/vList2"/>
    <dgm:cxn modelId="{AAA31159-77A5-438C-A0C8-688BEBDB5D51}" type="presParOf" srcId="{78E35D53-DF47-406F-BCE8-7A2E95884685}" destId="{EA3881E7-09E9-4EBB-8182-B1416564FF55}" srcOrd="3" destOrd="0" presId="urn:microsoft.com/office/officeart/2005/8/layout/vList2"/>
    <dgm:cxn modelId="{65DB1F2E-F745-496D-81E6-BBBC77A775A7}" type="presParOf" srcId="{78E35D53-DF47-406F-BCE8-7A2E95884685}" destId="{D321501C-3D5B-4D16-A408-8034D1F9C3E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E6417-D016-42C4-B684-50C9E8CB9D8A}">
      <dsp:nvSpPr>
        <dsp:cNvPr id="0" name=""/>
        <dsp:cNvSpPr/>
      </dsp:nvSpPr>
      <dsp:spPr>
        <a:xfrm>
          <a:off x="0" y="0"/>
          <a:ext cx="6490334" cy="935415"/>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2021-2022</a:t>
          </a:r>
          <a:endParaRPr lang="en-US" sz="3900" kern="1200" dirty="0"/>
        </a:p>
      </dsp:txBody>
      <dsp:txXfrm>
        <a:off x="45663" y="45663"/>
        <a:ext cx="6399008" cy="844089"/>
      </dsp:txXfrm>
    </dsp:sp>
    <dsp:sp modelId="{868F59ED-D5C9-48E9-929F-135ACE99B780}">
      <dsp:nvSpPr>
        <dsp:cNvPr id="0" name=""/>
        <dsp:cNvSpPr/>
      </dsp:nvSpPr>
      <dsp:spPr>
        <a:xfrm>
          <a:off x="0" y="1066800"/>
          <a:ext cx="6490334" cy="935415"/>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ATTENDANCE  AND</a:t>
          </a:r>
          <a:endParaRPr lang="en-US" sz="3900" kern="1200" dirty="0"/>
        </a:p>
      </dsp:txBody>
      <dsp:txXfrm>
        <a:off x="45663" y="1112463"/>
        <a:ext cx="6399008" cy="844089"/>
      </dsp:txXfrm>
    </dsp:sp>
    <dsp:sp modelId="{D321501C-3D5B-4D16-A408-8034D1F9C3E0}">
      <dsp:nvSpPr>
        <dsp:cNvPr id="0" name=""/>
        <dsp:cNvSpPr/>
      </dsp:nvSpPr>
      <dsp:spPr>
        <a:xfrm>
          <a:off x="0" y="2142351"/>
          <a:ext cx="6490334" cy="935415"/>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t>TRUANCY  UPDATES</a:t>
          </a:r>
          <a:endParaRPr lang="en-US" sz="3900" kern="1200" dirty="0"/>
        </a:p>
      </dsp:txBody>
      <dsp:txXfrm>
        <a:off x="45663" y="2188014"/>
        <a:ext cx="6399008" cy="844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259" cy="466008"/>
          </a:xfrm>
          <a:prstGeom prst="rect">
            <a:avLst/>
          </a:prstGeom>
        </p:spPr>
        <p:txBody>
          <a:bodyPr vert="horz" lIns="84687" tIns="42343" rIns="84687" bIns="42343" rtlCol="0"/>
          <a:lstStyle>
            <a:lvl1pPr algn="l">
              <a:defRPr sz="1100"/>
            </a:lvl1pPr>
          </a:lstStyle>
          <a:p>
            <a:endParaRPr lang="en-US" dirty="0"/>
          </a:p>
        </p:txBody>
      </p:sp>
      <p:sp>
        <p:nvSpPr>
          <p:cNvPr id="3" name="Date Placeholder 2"/>
          <p:cNvSpPr>
            <a:spLocks noGrp="1"/>
          </p:cNvSpPr>
          <p:nvPr>
            <p:ph type="dt" sz="quarter" idx="1"/>
          </p:nvPr>
        </p:nvSpPr>
        <p:spPr>
          <a:xfrm>
            <a:off x="3970239" y="1"/>
            <a:ext cx="3038712" cy="466008"/>
          </a:xfrm>
          <a:prstGeom prst="rect">
            <a:avLst/>
          </a:prstGeom>
        </p:spPr>
        <p:txBody>
          <a:bodyPr vert="horz" lIns="84687" tIns="42343" rIns="84687" bIns="42343" rtlCol="0"/>
          <a:lstStyle>
            <a:lvl1pPr algn="r">
              <a:defRPr sz="1100"/>
            </a:lvl1pPr>
          </a:lstStyle>
          <a:p>
            <a:fld id="{013729E0-6036-4A52-B523-5590048B1270}" type="datetimeFigureOut">
              <a:rPr lang="en-US" smtClean="0"/>
              <a:t>9/14/2021</a:t>
            </a:fld>
            <a:endParaRPr lang="en-US" dirty="0"/>
          </a:p>
        </p:txBody>
      </p:sp>
      <p:sp>
        <p:nvSpPr>
          <p:cNvPr id="4" name="Footer Placeholder 3"/>
          <p:cNvSpPr>
            <a:spLocks noGrp="1"/>
          </p:cNvSpPr>
          <p:nvPr>
            <p:ph type="ftr" sz="quarter" idx="2"/>
          </p:nvPr>
        </p:nvSpPr>
        <p:spPr>
          <a:xfrm>
            <a:off x="2" y="8830393"/>
            <a:ext cx="3037259" cy="466008"/>
          </a:xfrm>
          <a:prstGeom prst="rect">
            <a:avLst/>
          </a:prstGeom>
        </p:spPr>
        <p:txBody>
          <a:bodyPr vert="horz" lIns="84687" tIns="42343" rIns="84687" bIns="42343"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239" y="8830393"/>
            <a:ext cx="3038712" cy="466008"/>
          </a:xfrm>
          <a:prstGeom prst="rect">
            <a:avLst/>
          </a:prstGeom>
        </p:spPr>
        <p:txBody>
          <a:bodyPr vert="horz" lIns="84687" tIns="42343" rIns="84687" bIns="42343" rtlCol="0" anchor="b"/>
          <a:lstStyle>
            <a:lvl1pPr algn="r">
              <a:defRPr sz="1100"/>
            </a:lvl1pPr>
          </a:lstStyle>
          <a:p>
            <a:fld id="{30808D86-1A67-4343-A345-96E01D0B125C}" type="slidenum">
              <a:rPr lang="en-US" smtClean="0"/>
              <a:t>‹#›</a:t>
            </a:fld>
            <a:endParaRPr lang="en-US" dirty="0"/>
          </a:p>
        </p:txBody>
      </p:sp>
    </p:spTree>
    <p:extLst>
      <p:ext uri="{BB962C8B-B14F-4D97-AF65-F5344CB8AC3E}">
        <p14:creationId xmlns:p14="http://schemas.microsoft.com/office/powerpoint/2010/main" val="383770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6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7113" y="1162050"/>
            <a:ext cx="2416175" cy="3136900"/>
          </a:xfrm>
          <a:prstGeom prst="rect">
            <a:avLst/>
          </a:prstGeom>
          <a:noFill/>
          <a:ln w="12700">
            <a:solidFill>
              <a:prstClr val="black"/>
            </a:solidFill>
          </a:ln>
        </p:spPr>
      </p:sp>
      <p:sp>
        <p:nvSpPr>
          <p:cNvPr id="3" name="Notes Placeholder 2"/>
          <p:cNvSpPr>
            <a:spLocks noGrp="1"/>
          </p:cNvSpPr>
          <p:nvPr>
            <p:ph type="body" idx="1"/>
          </p:nvPr>
        </p:nvSpPr>
        <p:spPr>
          <a:xfrm>
            <a:off x="701675" y="4473578"/>
            <a:ext cx="5607050" cy="3660775"/>
          </a:xfrm>
          <a:prstGeom prst="rect">
            <a:avLst/>
          </a:prstGeom>
        </p:spPr>
        <p:txBody>
          <a:bodyPr lIns="91430" tIns="45716" rIns="91430" bIns="45716"/>
          <a:lstStyle/>
          <a:p>
            <a:endParaRPr lang="en-US" dirty="0"/>
          </a:p>
        </p:txBody>
      </p:sp>
    </p:spTree>
    <p:extLst>
      <p:ext uri="{BB962C8B-B14F-4D97-AF65-F5344CB8AC3E}">
        <p14:creationId xmlns:p14="http://schemas.microsoft.com/office/powerpoint/2010/main" val="898252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74358" y="3082671"/>
            <a:ext cx="6509385" cy="5232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48716" y="5568697"/>
            <a:ext cx="536066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28600" y="228600"/>
            <a:ext cx="7213600" cy="902690"/>
          </a:xfrm>
          <a:prstGeom prst="rect">
            <a:avLst/>
          </a:prstGeom>
          <a:blipFill>
            <a:blip r:embed="rId2" cstate="print"/>
            <a:stretch>
              <a:fillRect/>
            </a:stretch>
          </a:blipFill>
        </p:spPr>
        <p:txBody>
          <a:bodyPr wrap="square" lIns="0" tIns="0" rIns="0" bIns="0" rtlCol="0"/>
          <a:lstStyle/>
          <a:p>
            <a:endParaRPr sz="1800" dirty="0"/>
          </a:p>
        </p:txBody>
      </p:sp>
      <p:sp>
        <p:nvSpPr>
          <p:cNvPr id="17" name="bk object 17"/>
          <p:cNvSpPr/>
          <p:nvPr/>
        </p:nvSpPr>
        <p:spPr>
          <a:xfrm>
            <a:off x="228600" y="1125537"/>
            <a:ext cx="848664" cy="8589962"/>
          </a:xfrm>
          <a:prstGeom prst="rect">
            <a:avLst/>
          </a:prstGeom>
          <a:blipFill>
            <a:blip r:embed="rId3" cstate="print"/>
            <a:stretch>
              <a:fillRect/>
            </a:stretch>
          </a:blipFill>
        </p:spPr>
        <p:txBody>
          <a:bodyPr wrap="square" lIns="0" tIns="0" rIns="0" bIns="0" rtlCol="0"/>
          <a:lstStyle/>
          <a:p>
            <a:endParaRPr sz="1800" dirty="0"/>
          </a:p>
        </p:txBody>
      </p:sp>
      <p:sp>
        <p:nvSpPr>
          <p:cNvPr id="18" name="bk object 18"/>
          <p:cNvSpPr/>
          <p:nvPr/>
        </p:nvSpPr>
        <p:spPr>
          <a:xfrm>
            <a:off x="6593547" y="1125537"/>
            <a:ext cx="848652" cy="8589962"/>
          </a:xfrm>
          <a:prstGeom prst="rect">
            <a:avLst/>
          </a:prstGeom>
          <a:blipFill>
            <a:blip r:embed="rId4" cstate="print"/>
            <a:stretch>
              <a:fillRect/>
            </a:stretch>
          </a:blipFill>
        </p:spPr>
        <p:txBody>
          <a:bodyPr wrap="square" lIns="0" tIns="0" rIns="0" bIns="0" rtlCol="0"/>
          <a:lstStyle/>
          <a:p>
            <a:endParaRPr sz="1800" dirty="0"/>
          </a:p>
        </p:txBody>
      </p:sp>
      <p:sp>
        <p:nvSpPr>
          <p:cNvPr id="19" name="bk object 19"/>
          <p:cNvSpPr/>
          <p:nvPr/>
        </p:nvSpPr>
        <p:spPr>
          <a:xfrm>
            <a:off x="1071601" y="2103985"/>
            <a:ext cx="2978797" cy="2643835"/>
          </a:xfrm>
          <a:prstGeom prst="rect">
            <a:avLst/>
          </a:prstGeom>
          <a:blipFill>
            <a:blip r:embed="rId5" cstate="print"/>
            <a:stretch>
              <a:fillRect/>
            </a:stretch>
          </a:blipFill>
        </p:spPr>
        <p:txBody>
          <a:bodyPr wrap="square" lIns="0" tIns="0" rIns="0" bIns="0" rtlCol="0"/>
          <a:lstStyle/>
          <a:p>
            <a:endParaRPr sz="1800" dirty="0"/>
          </a:p>
        </p:txBody>
      </p:sp>
      <p:sp>
        <p:nvSpPr>
          <p:cNvPr id="20" name="bk object 20"/>
          <p:cNvSpPr/>
          <p:nvPr/>
        </p:nvSpPr>
        <p:spPr>
          <a:xfrm>
            <a:off x="4044735" y="2103983"/>
            <a:ext cx="2554465" cy="3098050"/>
          </a:xfrm>
          <a:prstGeom prst="rect">
            <a:avLst/>
          </a:prstGeom>
          <a:blipFill>
            <a:blip r:embed="rId6" cstate="print"/>
            <a:stretch>
              <a:fillRect/>
            </a:stretch>
          </a:blipFill>
        </p:spPr>
        <p:txBody>
          <a:bodyPr wrap="square" lIns="0" tIns="0" rIns="0" bIns="0" rtlCol="0"/>
          <a:lstStyle/>
          <a:p>
            <a:endParaRPr sz="1800" dirty="0"/>
          </a:p>
        </p:txBody>
      </p:sp>
      <p:sp>
        <p:nvSpPr>
          <p:cNvPr id="21" name="bk object 21"/>
          <p:cNvSpPr/>
          <p:nvPr/>
        </p:nvSpPr>
        <p:spPr>
          <a:xfrm>
            <a:off x="1071601" y="4742065"/>
            <a:ext cx="2978797" cy="2719578"/>
          </a:xfrm>
          <a:prstGeom prst="rect">
            <a:avLst/>
          </a:prstGeom>
          <a:blipFill>
            <a:blip r:embed="rId7" cstate="print"/>
            <a:stretch>
              <a:fillRect/>
            </a:stretch>
          </a:blipFill>
        </p:spPr>
        <p:txBody>
          <a:bodyPr wrap="square" lIns="0" tIns="0" rIns="0" bIns="0" rtlCol="0"/>
          <a:lstStyle/>
          <a:p>
            <a:endParaRPr sz="1800" dirty="0"/>
          </a:p>
        </p:txBody>
      </p:sp>
      <p:sp>
        <p:nvSpPr>
          <p:cNvPr id="22" name="bk object 22"/>
          <p:cNvSpPr/>
          <p:nvPr/>
        </p:nvSpPr>
        <p:spPr>
          <a:xfrm>
            <a:off x="4044735" y="5196283"/>
            <a:ext cx="2554465" cy="3168053"/>
          </a:xfrm>
          <a:prstGeom prst="rect">
            <a:avLst/>
          </a:prstGeom>
          <a:blipFill>
            <a:blip r:embed="rId8" cstate="print"/>
            <a:stretch>
              <a:fillRect/>
            </a:stretch>
          </a:blipFill>
        </p:spPr>
        <p:txBody>
          <a:bodyPr wrap="square" lIns="0" tIns="0" rIns="0" bIns="0" rtlCol="0"/>
          <a:lstStyle/>
          <a:p>
            <a:endParaRPr sz="1800" dirty="0"/>
          </a:p>
        </p:txBody>
      </p:sp>
      <p:sp>
        <p:nvSpPr>
          <p:cNvPr id="23" name="bk object 23"/>
          <p:cNvSpPr/>
          <p:nvPr/>
        </p:nvSpPr>
        <p:spPr>
          <a:xfrm>
            <a:off x="1071601" y="7455890"/>
            <a:ext cx="2978797" cy="2015210"/>
          </a:xfrm>
          <a:prstGeom prst="rect">
            <a:avLst/>
          </a:prstGeom>
          <a:blipFill>
            <a:blip r:embed="rId9" cstate="print"/>
            <a:stretch>
              <a:fillRect/>
            </a:stretch>
          </a:blipFill>
        </p:spPr>
        <p:txBody>
          <a:bodyPr wrap="square" lIns="0" tIns="0" rIns="0" bIns="0" rtlCol="0"/>
          <a:lstStyle/>
          <a:p>
            <a:endParaRPr sz="1800" dirty="0"/>
          </a:p>
        </p:txBody>
      </p:sp>
      <p:sp>
        <p:nvSpPr>
          <p:cNvPr id="24" name="bk object 24"/>
          <p:cNvSpPr/>
          <p:nvPr/>
        </p:nvSpPr>
        <p:spPr>
          <a:xfrm>
            <a:off x="4044735" y="8358581"/>
            <a:ext cx="2554465" cy="1112520"/>
          </a:xfrm>
          <a:prstGeom prst="rect">
            <a:avLst/>
          </a:prstGeom>
          <a:blipFill>
            <a:blip r:embed="rId10" cstate="print"/>
            <a:stretch>
              <a:fillRect/>
            </a:stretch>
          </a:blipFill>
        </p:spPr>
        <p:txBody>
          <a:bodyPr wrap="square" lIns="0" tIns="0" rIns="0" bIns="0" rtlCol="0"/>
          <a:lstStyle/>
          <a:p>
            <a:endParaRPr sz="1800" dirty="0"/>
          </a:p>
        </p:txBody>
      </p:sp>
      <p:sp>
        <p:nvSpPr>
          <p:cNvPr id="25" name="bk object 25"/>
          <p:cNvSpPr/>
          <p:nvPr/>
        </p:nvSpPr>
        <p:spPr>
          <a:xfrm>
            <a:off x="1071600" y="9546058"/>
            <a:ext cx="5527598" cy="169443"/>
          </a:xfrm>
          <a:prstGeom prst="rect">
            <a:avLst/>
          </a:prstGeom>
          <a:blipFill>
            <a:blip r:embed="rId11" cstate="print"/>
            <a:stretch>
              <a:fillRect/>
            </a:stretch>
          </a:blipFill>
        </p:spPr>
        <p:txBody>
          <a:bodyPr wrap="square" lIns="0" tIns="0" rIns="0" bIns="0" rtlCol="0"/>
          <a:lstStyle/>
          <a:p>
            <a:endParaRPr sz="1800" dirty="0"/>
          </a:p>
        </p:txBody>
      </p:sp>
      <p:sp>
        <p:nvSpPr>
          <p:cNvPr id="26" name="bk object 26"/>
          <p:cNvSpPr/>
          <p:nvPr/>
        </p:nvSpPr>
        <p:spPr>
          <a:xfrm>
            <a:off x="1208113" y="517565"/>
            <a:ext cx="5301297" cy="436981"/>
          </a:xfrm>
          <a:prstGeom prst="rect">
            <a:avLst/>
          </a:prstGeom>
          <a:blipFill>
            <a:blip r:embed="rId12" cstate="print"/>
            <a:stretch>
              <a:fillRect/>
            </a:stretch>
          </a:blipFill>
        </p:spPr>
        <p:txBody>
          <a:bodyPr wrap="square" lIns="0" tIns="0" rIns="0" bIns="0" rtlCol="0"/>
          <a:lstStyle/>
          <a:p>
            <a:endParaRPr sz="1800" dirty="0"/>
          </a:p>
        </p:txBody>
      </p:sp>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6" name="Holder 6"/>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sz="half" idx="2"/>
          </p:nvPr>
        </p:nvSpPr>
        <p:spPr>
          <a:xfrm>
            <a:off x="382906" y="2287144"/>
            <a:ext cx="333127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943922" y="2287144"/>
            <a:ext cx="333127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7" name="Holder 7"/>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1" i="0">
                <a:solidFill>
                  <a:schemeClr val="bg1"/>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5" name="Holder 5"/>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4" name="Holder 4"/>
          <p:cNvSpPr>
            <a:spLocks noGrp="1"/>
          </p:cNvSpPr>
          <p:nvPr>
            <p:ph type="sldNum" sz="quarter" idx="7"/>
          </p:nvPr>
        </p:nvSpPr>
        <p:spPr/>
        <p:txBody>
          <a:bodyPr lIns="0" tIns="0" rIns="0" bIns="0"/>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28926" y="1068572"/>
            <a:ext cx="5600246" cy="523220"/>
          </a:xfrm>
          <a:prstGeom prst="rect">
            <a:avLst/>
          </a:prstGeom>
        </p:spPr>
        <p:txBody>
          <a:bodyPr wrap="square" lIns="0" tIns="0" rIns="0" bIns="0">
            <a:spAutoFit/>
          </a:bodyPr>
          <a:lstStyle>
            <a:lvl1pPr>
              <a:defRPr sz="3400" b="1" i="0">
                <a:solidFill>
                  <a:schemeClr val="bg1"/>
                </a:solidFill>
                <a:latin typeface="Tahoma"/>
                <a:cs typeface="Tahoma"/>
              </a:defRPr>
            </a:lvl1pPr>
          </a:lstStyle>
          <a:p>
            <a:endParaRPr/>
          </a:p>
        </p:txBody>
      </p:sp>
      <p:sp>
        <p:nvSpPr>
          <p:cNvPr id="3" name="Holder 3"/>
          <p:cNvSpPr>
            <a:spLocks noGrp="1"/>
          </p:cNvSpPr>
          <p:nvPr>
            <p:ph type="body" idx="1"/>
          </p:nvPr>
        </p:nvSpPr>
        <p:spPr>
          <a:xfrm>
            <a:off x="382906" y="2287144"/>
            <a:ext cx="689228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603755" y="9248015"/>
            <a:ext cx="2450591" cy="276999"/>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382905" y="9248015"/>
            <a:ext cx="1761363"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9/14/2021</a:t>
            </a:fld>
            <a:endParaRPr lang="en-US" dirty="0"/>
          </a:p>
        </p:txBody>
      </p:sp>
      <p:sp>
        <p:nvSpPr>
          <p:cNvPr id="6" name="Holder 6"/>
          <p:cNvSpPr>
            <a:spLocks noGrp="1"/>
          </p:cNvSpPr>
          <p:nvPr>
            <p:ph type="sldNum" sz="quarter" idx="7"/>
          </p:nvPr>
        </p:nvSpPr>
        <p:spPr>
          <a:xfrm>
            <a:off x="827000" y="9377549"/>
            <a:ext cx="5503545" cy="184666"/>
          </a:xfrm>
          <a:prstGeom prst="rect">
            <a:avLst/>
          </a:prstGeom>
        </p:spPr>
        <p:txBody>
          <a:bodyPr wrap="square" lIns="0" tIns="0" rIns="0" bIns="0">
            <a:spAutoFit/>
          </a:bodyPr>
          <a:lstStyle>
            <a:lvl1pPr>
              <a:defRPr sz="1000" b="0" i="0">
                <a:solidFill>
                  <a:schemeClr val="tx1"/>
                </a:solidFill>
                <a:latin typeface="Palatino Linotype"/>
                <a:cs typeface="Palatino Linotype"/>
              </a:defRPr>
            </a:lvl1pPr>
          </a:lstStyle>
          <a:p>
            <a:pPr marL="2965450"/>
            <a:fld id="{81D60167-4931-47E6-BA6A-407CBD079E47}" type="slidenum">
              <a:rPr lang="en-US" sz="1200" spc="-25" smtClean="0"/>
              <a:pPr marL="2965450"/>
              <a:t>‹#›</a:t>
            </a:fld>
            <a:endParaRPr lang="en-US" sz="120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hyperlink" Target="https://codes.findlaw.com/tx/education-code/educ-sect-25-0916.html"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jpe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3.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jpeg"/><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80.emf"/></Relationships>
</file>

<file path=ppt/slides/_rels/slide42.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3.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4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88.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www.bisd.us/PupilServices" TargetMode="External"/><Relationship Id="rId2" Type="http://schemas.openxmlformats.org/officeDocument/2006/relationships/hyperlink" Target="http://www.bisd.us/" TargetMode="Externa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0492" y="7442773"/>
            <a:ext cx="6420801" cy="584775"/>
          </a:xfrm>
        </p:spPr>
        <p:txBody>
          <a:bodyPr/>
          <a:lstStyle/>
          <a:p>
            <a:pPr algn="ctr"/>
            <a:r>
              <a:rPr lang="en-US" sz="2000" dirty="0">
                <a:solidFill>
                  <a:srgbClr val="0070C0"/>
                </a:solidFill>
              </a:rPr>
              <a:t>Presented by Department of Pupil Services:</a:t>
            </a:r>
            <a:br>
              <a:rPr lang="en-US" sz="2000" dirty="0">
                <a:solidFill>
                  <a:srgbClr val="0070C0"/>
                </a:solidFill>
              </a:rPr>
            </a:br>
            <a:r>
              <a:rPr lang="en-US" sz="1800" dirty="0">
                <a:solidFill>
                  <a:srgbClr val="0070C0"/>
                </a:solidFill>
              </a:rPr>
              <a:t>Randy Park, Director</a:t>
            </a:r>
          </a:p>
        </p:txBody>
      </p:sp>
      <p:graphicFrame>
        <p:nvGraphicFramePr>
          <p:cNvPr id="7" name="Diagram 6"/>
          <p:cNvGraphicFramePr/>
          <p:nvPr>
            <p:extLst>
              <p:ext uri="{D42A27DB-BD31-4B8C-83A1-F6EECF244321}">
                <p14:modId xmlns:p14="http://schemas.microsoft.com/office/powerpoint/2010/main" val="2491835656"/>
              </p:ext>
            </p:extLst>
          </p:nvPr>
        </p:nvGraphicFramePr>
        <p:xfrm>
          <a:off x="580957" y="3981450"/>
          <a:ext cx="6490334" cy="3077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C:\Documents and Settings\lcgarza\My Documents\My Pictures\logo- dept of pupil_services.jpg"/>
          <p:cNvPicPr/>
          <p:nvPr/>
        </p:nvPicPr>
        <p:blipFill>
          <a:blip r:embed="rId7" cstate="print"/>
          <a:srcRect/>
          <a:stretch>
            <a:fillRect/>
          </a:stretch>
        </p:blipFill>
        <p:spPr bwMode="auto">
          <a:xfrm>
            <a:off x="2990852" y="542927"/>
            <a:ext cx="1978343" cy="1914525"/>
          </a:xfrm>
          <a:prstGeom prst="rect">
            <a:avLst/>
          </a:prstGeom>
          <a:noFill/>
          <a:ln w="9525">
            <a:noFill/>
            <a:miter lim="800000"/>
            <a:headEnd/>
            <a:tailEnd/>
          </a:ln>
        </p:spPr>
      </p:pic>
    </p:spTree>
    <p:extLst>
      <p:ext uri="{BB962C8B-B14F-4D97-AF65-F5344CB8AC3E}">
        <p14:creationId xmlns:p14="http://schemas.microsoft.com/office/powerpoint/2010/main" val="3476660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7625" y="704852"/>
            <a:ext cx="6902853" cy="646331"/>
          </a:xfrm>
          <a:prstGeom prst="rect">
            <a:avLst/>
          </a:prstGeom>
          <a:noFill/>
        </p:spPr>
        <p:txBody>
          <a:bodyPr wrap="squar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Campus Assignment and Time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0" y="2012652"/>
            <a:ext cx="7239000" cy="5594882"/>
          </a:xfrm>
          <a:prstGeom prst="rect">
            <a:avLst/>
          </a:prstGeom>
        </p:spPr>
      </p:pic>
    </p:spTree>
    <p:extLst>
      <p:ext uri="{BB962C8B-B14F-4D97-AF65-F5344CB8AC3E}">
        <p14:creationId xmlns:p14="http://schemas.microsoft.com/office/powerpoint/2010/main" val="3734322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06" r="9579" b="3876"/>
          <a:stretch/>
        </p:blipFill>
        <p:spPr>
          <a:xfrm>
            <a:off x="171450" y="2669338"/>
            <a:ext cx="6629400" cy="5655512"/>
          </a:xfrm>
          <a:prstGeom prst="rect">
            <a:avLst/>
          </a:prstGeom>
        </p:spPr>
      </p:pic>
      <p:sp>
        <p:nvSpPr>
          <p:cNvPr id="4" name="Title 3"/>
          <p:cNvSpPr>
            <a:spLocks noGrp="1"/>
          </p:cNvSpPr>
          <p:nvPr>
            <p:ph type="title"/>
          </p:nvPr>
        </p:nvSpPr>
        <p:spPr>
          <a:xfrm>
            <a:off x="540512" y="1257123"/>
            <a:ext cx="6412739" cy="1200329"/>
          </a:xfrm>
          <a:prstGeom prst="rect">
            <a:avLst/>
          </a:prstGeom>
          <a:noFill/>
        </p:spPr>
        <p:txBody>
          <a:bodyPr wrap="squar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rPr>
              <a:t>List of Assigned Campus Attendance Duties</a:t>
            </a:r>
            <a:endParaRPr lang="en-US" sz="3600" b="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6029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PEIMS Supervisor Signature Required When Assigned Time is Ended</a:t>
            </a:r>
            <a:endParaRPr lang="en-US" dirty="0"/>
          </a:p>
        </p:txBody>
      </p:sp>
      <p:sp>
        <p:nvSpPr>
          <p:cNvPr id="7" name="TextBox 6"/>
          <p:cNvSpPr txBox="1"/>
          <p:nvPr/>
        </p:nvSpPr>
        <p:spPr>
          <a:xfrm>
            <a:off x="1847851" y="3193632"/>
            <a:ext cx="975828" cy="369332"/>
          </a:xfrm>
          <a:prstGeom prst="rect">
            <a:avLst/>
          </a:prstGeom>
          <a:solidFill>
            <a:schemeClr val="bg1"/>
          </a:solidFill>
        </p:spPr>
        <p:txBody>
          <a:bodyPr wrap="square" rtlCol="0">
            <a:spAutoFit/>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450" y="2152650"/>
            <a:ext cx="6703618" cy="5181600"/>
          </a:xfrm>
          <a:prstGeom prst="rect">
            <a:avLst/>
          </a:prstGeom>
        </p:spPr>
      </p:pic>
      <p:sp>
        <p:nvSpPr>
          <p:cNvPr id="8" name="TextBox 7"/>
          <p:cNvSpPr txBox="1"/>
          <p:nvPr/>
        </p:nvSpPr>
        <p:spPr>
          <a:xfrm>
            <a:off x="552450" y="1068572"/>
            <a:ext cx="6703618" cy="369332"/>
          </a:xfrm>
          <a:prstGeom prst="rect">
            <a:avLst/>
          </a:prstGeom>
          <a:noFill/>
        </p:spPr>
        <p:txBody>
          <a:bodyPr wrap="square" rtlCol="0">
            <a:spAutoFit/>
          </a:bodyPr>
          <a:lstStyle/>
          <a:p>
            <a:pPr algn="ctr"/>
            <a:r>
              <a:rPr lang="en-US" dirty="0" smtClean="0"/>
              <a:t>Pupil Services Attendance Liaison’s Duty Log</a:t>
            </a:r>
            <a:endParaRPr lang="en-US" dirty="0"/>
          </a:p>
        </p:txBody>
      </p:sp>
      <p:sp>
        <p:nvSpPr>
          <p:cNvPr id="10" name="Right Arrow 9"/>
          <p:cNvSpPr/>
          <p:nvPr/>
        </p:nvSpPr>
        <p:spPr>
          <a:xfrm rot="18814495">
            <a:off x="1914844" y="6770202"/>
            <a:ext cx="1080580" cy="512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0584" y="6910442"/>
            <a:ext cx="2133600" cy="369332"/>
          </a:xfrm>
          <a:prstGeom prst="rect">
            <a:avLst/>
          </a:prstGeom>
          <a:noFill/>
        </p:spPr>
        <p:txBody>
          <a:bodyPr wrap="square" rtlCol="0">
            <a:spAutoFit/>
          </a:bodyPr>
          <a:lstStyle/>
          <a:p>
            <a:r>
              <a:rPr lang="en-US" dirty="0" smtClean="0"/>
              <a:t>Campus Signature</a:t>
            </a:r>
            <a:endParaRPr lang="en-US" dirty="0"/>
          </a:p>
        </p:txBody>
      </p:sp>
    </p:spTree>
    <p:extLst>
      <p:ext uri="{BB962C8B-B14F-4D97-AF65-F5344CB8AC3E}">
        <p14:creationId xmlns:p14="http://schemas.microsoft.com/office/powerpoint/2010/main" val="2590462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2632" y="2026193"/>
            <a:ext cx="3204412" cy="812530"/>
          </a:xfrm>
          <a:prstGeom prst="rect">
            <a:avLst/>
          </a:prstGeom>
        </p:spPr>
        <p:txBody>
          <a:bodyPr vert="horz" wrap="square" lIns="0" tIns="0" rIns="0" bIns="0" rtlCol="0">
            <a:spAutoFit/>
          </a:bodyPr>
          <a:lstStyle/>
          <a:p>
            <a:pPr marL="9670" marR="3868" algn="ctr">
              <a:lnSpc>
                <a:spcPct val="102499"/>
              </a:lnSpc>
            </a:pPr>
            <a:r>
              <a:rPr sz="1294" b="1" spc="4" dirty="0">
                <a:latin typeface="Arial"/>
                <a:cs typeface="Arial"/>
              </a:rPr>
              <a:t>Brownsville Independent School District  Pupil Services</a:t>
            </a:r>
            <a:r>
              <a:rPr sz="1294" b="1" spc="-30" dirty="0">
                <a:latin typeface="Arial"/>
                <a:cs typeface="Arial"/>
              </a:rPr>
              <a:t> </a:t>
            </a:r>
            <a:r>
              <a:rPr sz="1294" b="1" spc="4" dirty="0">
                <a:latin typeface="Arial"/>
                <a:cs typeface="Arial"/>
              </a:rPr>
              <a:t>Department</a:t>
            </a:r>
            <a:endParaRPr sz="1294" dirty="0">
              <a:latin typeface="Arial"/>
              <a:cs typeface="Arial"/>
            </a:endParaRPr>
          </a:p>
          <a:p>
            <a:pPr marL="351012" marR="342310" algn="ctr">
              <a:lnSpc>
                <a:spcPct val="102400"/>
              </a:lnSpc>
            </a:pPr>
            <a:r>
              <a:rPr sz="1294" b="1" spc="4" dirty="0">
                <a:latin typeface="Arial"/>
                <a:cs typeface="Arial"/>
              </a:rPr>
              <a:t>Campus </a:t>
            </a:r>
            <a:r>
              <a:rPr sz="1294" b="1" dirty="0">
                <a:latin typeface="Arial"/>
                <a:cs typeface="Arial"/>
              </a:rPr>
              <a:t>Attendance </a:t>
            </a:r>
            <a:r>
              <a:rPr sz="1294" b="1" spc="4" dirty="0">
                <a:latin typeface="Arial"/>
                <a:cs typeface="Arial"/>
              </a:rPr>
              <a:t>Monitoring  </a:t>
            </a:r>
            <a:r>
              <a:rPr sz="1294" b="1" spc="4" dirty="0" smtClean="0">
                <a:latin typeface="Arial"/>
                <a:cs typeface="Arial"/>
              </a:rPr>
              <a:t>202</a:t>
            </a:r>
            <a:r>
              <a:rPr lang="en-US" sz="1294" b="1" spc="4" dirty="0" smtClean="0">
                <a:latin typeface="Arial"/>
                <a:cs typeface="Arial"/>
              </a:rPr>
              <a:t>1</a:t>
            </a:r>
            <a:r>
              <a:rPr sz="1294" b="1" spc="4" dirty="0" smtClean="0">
                <a:latin typeface="Arial"/>
                <a:cs typeface="Arial"/>
              </a:rPr>
              <a:t>-202</a:t>
            </a:r>
            <a:r>
              <a:rPr lang="en-US" sz="1294" b="1" spc="4" dirty="0" smtClean="0">
                <a:latin typeface="Arial"/>
                <a:cs typeface="Arial"/>
              </a:rPr>
              <a:t>2</a:t>
            </a:r>
            <a:endParaRPr sz="1294" dirty="0">
              <a:latin typeface="Arial"/>
              <a:cs typeface="Arial"/>
            </a:endParaRPr>
          </a:p>
        </p:txBody>
      </p:sp>
      <p:sp>
        <p:nvSpPr>
          <p:cNvPr id="3" name="object 3"/>
          <p:cNvSpPr/>
          <p:nvPr/>
        </p:nvSpPr>
        <p:spPr>
          <a:xfrm>
            <a:off x="6419850" y="1987544"/>
            <a:ext cx="700832" cy="688068"/>
          </a:xfrm>
          <a:prstGeom prst="rect">
            <a:avLst/>
          </a:prstGeom>
          <a:blipFill>
            <a:blip r:embed="rId2" cstate="print"/>
            <a:stretch>
              <a:fillRect/>
            </a:stretch>
          </a:blipFill>
        </p:spPr>
        <p:txBody>
          <a:bodyPr wrap="square" lIns="0" tIns="0" rIns="0" bIns="0" rtlCol="0"/>
          <a:lstStyle/>
          <a:p>
            <a:endParaRPr sz="1371"/>
          </a:p>
        </p:txBody>
      </p:sp>
      <p:graphicFrame>
        <p:nvGraphicFramePr>
          <p:cNvPr id="4" name="object 4"/>
          <p:cNvGraphicFramePr>
            <a:graphicFrameLocks noGrp="1"/>
          </p:cNvGraphicFramePr>
          <p:nvPr>
            <p:extLst>
              <p:ext uri="{D42A27DB-BD31-4B8C-83A1-F6EECF244321}">
                <p14:modId xmlns:p14="http://schemas.microsoft.com/office/powerpoint/2010/main" val="1658914776"/>
              </p:ext>
            </p:extLst>
          </p:nvPr>
        </p:nvGraphicFramePr>
        <p:xfrm>
          <a:off x="532540" y="3067052"/>
          <a:ext cx="6713599" cy="4865862"/>
        </p:xfrm>
        <a:graphic>
          <a:graphicData uri="http://schemas.openxmlformats.org/drawingml/2006/table">
            <a:tbl>
              <a:tblPr firstRow="1" bandRow="1">
                <a:tableStyleId>{2D5ABB26-0587-4C30-8999-92F81FD0307C}</a:tableStyleId>
              </a:tblPr>
              <a:tblGrid>
                <a:gridCol w="2863326">
                  <a:extLst>
                    <a:ext uri="{9D8B030D-6E8A-4147-A177-3AD203B41FA5}">
                      <a16:colId xmlns:a16="http://schemas.microsoft.com/office/drawing/2014/main" val="20000"/>
                    </a:ext>
                  </a:extLst>
                </a:gridCol>
                <a:gridCol w="62947">
                  <a:extLst>
                    <a:ext uri="{9D8B030D-6E8A-4147-A177-3AD203B41FA5}">
                      <a16:colId xmlns:a16="http://schemas.microsoft.com/office/drawing/2014/main" val="20001"/>
                    </a:ext>
                  </a:extLst>
                </a:gridCol>
                <a:gridCol w="695224">
                  <a:extLst>
                    <a:ext uri="{9D8B030D-6E8A-4147-A177-3AD203B41FA5}">
                      <a16:colId xmlns:a16="http://schemas.microsoft.com/office/drawing/2014/main" val="20002"/>
                    </a:ext>
                  </a:extLst>
                </a:gridCol>
                <a:gridCol w="695031">
                  <a:extLst>
                    <a:ext uri="{9D8B030D-6E8A-4147-A177-3AD203B41FA5}">
                      <a16:colId xmlns:a16="http://schemas.microsoft.com/office/drawing/2014/main" val="20003"/>
                    </a:ext>
                  </a:extLst>
                </a:gridCol>
                <a:gridCol w="791612">
                  <a:extLst>
                    <a:ext uri="{9D8B030D-6E8A-4147-A177-3AD203B41FA5}">
                      <a16:colId xmlns:a16="http://schemas.microsoft.com/office/drawing/2014/main" val="20004"/>
                    </a:ext>
                  </a:extLst>
                </a:gridCol>
                <a:gridCol w="805275">
                  <a:extLst>
                    <a:ext uri="{9D8B030D-6E8A-4147-A177-3AD203B41FA5}">
                      <a16:colId xmlns:a16="http://schemas.microsoft.com/office/drawing/2014/main" val="20005"/>
                    </a:ext>
                  </a:extLst>
                </a:gridCol>
                <a:gridCol w="800184">
                  <a:extLst>
                    <a:ext uri="{9D8B030D-6E8A-4147-A177-3AD203B41FA5}">
                      <a16:colId xmlns:a16="http://schemas.microsoft.com/office/drawing/2014/main" val="20006"/>
                    </a:ext>
                  </a:extLst>
                </a:gridCol>
              </a:tblGrid>
              <a:tr h="179267">
                <a:tc rowSpan="2">
                  <a:txBody>
                    <a:bodyPr/>
                    <a:lstStyle/>
                    <a:p>
                      <a:pPr marL="203835" marR="199390" algn="ctr">
                        <a:lnSpc>
                          <a:spcPct val="107100"/>
                        </a:lnSpc>
                        <a:spcBef>
                          <a:spcPts val="455"/>
                        </a:spcBef>
                      </a:pPr>
                      <a:r>
                        <a:rPr sz="900" b="1" spc="15" dirty="0">
                          <a:solidFill>
                            <a:srgbClr val="FF0000"/>
                          </a:solidFill>
                          <a:latin typeface="Arial"/>
                          <a:cs typeface="Arial"/>
                        </a:rPr>
                        <a:t>Provide the </a:t>
                      </a:r>
                      <a:r>
                        <a:rPr sz="900" b="1" spc="10" dirty="0">
                          <a:solidFill>
                            <a:srgbClr val="FF0000"/>
                          </a:solidFill>
                          <a:latin typeface="Arial"/>
                          <a:cs typeface="Arial"/>
                        </a:rPr>
                        <a:t>TOTAL </a:t>
                      </a:r>
                      <a:r>
                        <a:rPr sz="900" b="1" spc="20" dirty="0">
                          <a:solidFill>
                            <a:srgbClr val="FF0000"/>
                          </a:solidFill>
                          <a:latin typeface="Arial"/>
                          <a:cs typeface="Arial"/>
                        </a:rPr>
                        <a:t># </a:t>
                      </a:r>
                      <a:r>
                        <a:rPr sz="900" b="1" spc="15" dirty="0">
                          <a:solidFill>
                            <a:srgbClr val="FF0000"/>
                          </a:solidFill>
                          <a:latin typeface="Arial"/>
                          <a:cs typeface="Arial"/>
                        </a:rPr>
                        <a:t>number </a:t>
                      </a:r>
                      <a:r>
                        <a:rPr sz="900" b="1" spc="10" dirty="0">
                          <a:solidFill>
                            <a:srgbClr val="FF0000"/>
                          </a:solidFill>
                          <a:latin typeface="Arial"/>
                          <a:cs typeface="Arial"/>
                        </a:rPr>
                        <a:t>of </a:t>
                      </a:r>
                      <a:r>
                        <a:rPr sz="900" b="1" spc="15" dirty="0">
                          <a:solidFill>
                            <a:srgbClr val="FF0000"/>
                          </a:solidFill>
                          <a:latin typeface="Arial"/>
                          <a:cs typeface="Arial"/>
                        </a:rPr>
                        <a:t>truancy</a:t>
                      </a:r>
                      <a:r>
                        <a:rPr sz="900" b="1" spc="-60" dirty="0">
                          <a:solidFill>
                            <a:srgbClr val="FF0000"/>
                          </a:solidFill>
                          <a:latin typeface="Arial"/>
                          <a:cs typeface="Arial"/>
                        </a:rPr>
                        <a:t> </a:t>
                      </a:r>
                      <a:r>
                        <a:rPr sz="900" b="1" spc="15" dirty="0">
                          <a:solidFill>
                            <a:srgbClr val="FF0000"/>
                          </a:solidFill>
                          <a:latin typeface="Arial"/>
                          <a:cs typeface="Arial"/>
                        </a:rPr>
                        <a:t>letters  </a:t>
                      </a:r>
                      <a:r>
                        <a:rPr sz="900" b="1" spc="10" dirty="0">
                          <a:solidFill>
                            <a:srgbClr val="FF0000"/>
                          </a:solidFill>
                          <a:latin typeface="Arial"/>
                          <a:cs typeface="Arial"/>
                        </a:rPr>
                        <a:t>(count </a:t>
                      </a:r>
                      <a:r>
                        <a:rPr sz="900" b="1" spc="15" dirty="0">
                          <a:solidFill>
                            <a:srgbClr val="FF0000"/>
                          </a:solidFill>
                          <a:latin typeface="Arial"/>
                          <a:cs typeface="Arial"/>
                        </a:rPr>
                        <a:t>forms </a:t>
                      </a:r>
                      <a:r>
                        <a:rPr sz="900" b="1" spc="25" dirty="0">
                          <a:solidFill>
                            <a:srgbClr val="FF0000"/>
                          </a:solidFill>
                          <a:latin typeface="Arial"/>
                          <a:cs typeface="Arial"/>
                        </a:rPr>
                        <a:t>with </a:t>
                      </a:r>
                      <a:r>
                        <a:rPr sz="900" b="1" spc="15" dirty="0">
                          <a:solidFill>
                            <a:srgbClr val="FF0000"/>
                          </a:solidFill>
                          <a:latin typeface="Arial"/>
                          <a:cs typeface="Arial"/>
                        </a:rPr>
                        <a:t>Parent Signatures) in the  appropriate blank </a:t>
                      </a:r>
                      <a:r>
                        <a:rPr sz="900" b="1" spc="10" dirty="0">
                          <a:solidFill>
                            <a:srgbClr val="FF0000"/>
                          </a:solidFill>
                          <a:latin typeface="Arial"/>
                          <a:cs typeface="Arial"/>
                        </a:rPr>
                        <a:t>for </a:t>
                      </a:r>
                      <a:r>
                        <a:rPr sz="900" b="1" spc="5" dirty="0">
                          <a:solidFill>
                            <a:srgbClr val="FF0000"/>
                          </a:solidFill>
                          <a:latin typeface="Arial"/>
                          <a:cs typeface="Arial"/>
                        </a:rPr>
                        <a:t>your</a:t>
                      </a:r>
                      <a:r>
                        <a:rPr sz="900" b="1" spc="-15" dirty="0">
                          <a:solidFill>
                            <a:srgbClr val="FF0000"/>
                          </a:solidFill>
                          <a:latin typeface="Arial"/>
                          <a:cs typeface="Arial"/>
                        </a:rPr>
                        <a:t> </a:t>
                      </a:r>
                      <a:r>
                        <a:rPr sz="900" b="1" spc="15" dirty="0">
                          <a:solidFill>
                            <a:srgbClr val="FF0000"/>
                          </a:solidFill>
                          <a:latin typeface="Arial"/>
                          <a:cs typeface="Arial"/>
                        </a:rPr>
                        <a:t>campus.</a:t>
                      </a:r>
                      <a:endParaRPr sz="900" dirty="0">
                        <a:latin typeface="Arial"/>
                        <a:cs typeface="Arial"/>
                      </a:endParaRPr>
                    </a:p>
                    <a:p>
                      <a:pPr marL="127635" marR="125095" algn="ctr">
                        <a:lnSpc>
                          <a:spcPct val="107000"/>
                        </a:lnSpc>
                      </a:pPr>
                      <a:r>
                        <a:rPr sz="900" b="1" spc="20" dirty="0">
                          <a:solidFill>
                            <a:srgbClr val="FF0000"/>
                          </a:solidFill>
                          <a:latin typeface="Arial"/>
                          <a:cs typeface="Arial"/>
                        </a:rPr>
                        <a:t>Please </a:t>
                      </a:r>
                      <a:r>
                        <a:rPr sz="900" b="1" spc="15" dirty="0">
                          <a:solidFill>
                            <a:srgbClr val="FF0000"/>
                          </a:solidFill>
                          <a:latin typeface="Arial"/>
                          <a:cs typeface="Arial"/>
                        </a:rPr>
                        <a:t>call (956) </a:t>
                      </a:r>
                      <a:r>
                        <a:rPr lang="en-US" sz="900" b="1" spc="20" dirty="0" smtClean="0">
                          <a:solidFill>
                            <a:srgbClr val="FF0000"/>
                          </a:solidFill>
                          <a:latin typeface="Arial"/>
                          <a:cs typeface="Arial"/>
                        </a:rPr>
                        <a:t>544-3966</a:t>
                      </a:r>
                      <a:r>
                        <a:rPr sz="900" b="1" spc="20" dirty="0" smtClean="0">
                          <a:solidFill>
                            <a:srgbClr val="FF0000"/>
                          </a:solidFill>
                          <a:latin typeface="Arial"/>
                          <a:cs typeface="Arial"/>
                        </a:rPr>
                        <a:t> </a:t>
                      </a:r>
                      <a:r>
                        <a:rPr sz="900" b="1" spc="10" dirty="0">
                          <a:solidFill>
                            <a:srgbClr val="FF0000"/>
                          </a:solidFill>
                          <a:latin typeface="Arial"/>
                          <a:cs typeface="Arial"/>
                        </a:rPr>
                        <a:t>if further </a:t>
                      </a:r>
                      <a:r>
                        <a:rPr sz="900" b="1" spc="15" dirty="0">
                          <a:solidFill>
                            <a:srgbClr val="FF0000"/>
                          </a:solidFill>
                          <a:latin typeface="Arial"/>
                          <a:cs typeface="Arial"/>
                        </a:rPr>
                        <a:t>assistance</a:t>
                      </a:r>
                      <a:r>
                        <a:rPr sz="900" b="1" spc="-10" dirty="0">
                          <a:solidFill>
                            <a:srgbClr val="FF0000"/>
                          </a:solidFill>
                          <a:latin typeface="Arial"/>
                          <a:cs typeface="Arial"/>
                        </a:rPr>
                        <a:t> </a:t>
                      </a:r>
                      <a:r>
                        <a:rPr sz="900" b="1" spc="15" dirty="0">
                          <a:solidFill>
                            <a:srgbClr val="FF0000"/>
                          </a:solidFill>
                          <a:latin typeface="Arial"/>
                          <a:cs typeface="Arial"/>
                        </a:rPr>
                        <a:t>is  needed.</a:t>
                      </a:r>
                      <a:endParaRPr sz="900" dirty="0">
                        <a:latin typeface="Arial"/>
                        <a:cs typeface="Arial"/>
                      </a:endParaRPr>
                    </a:p>
                  </a:txBody>
                  <a:tcPr marL="0" marR="0" marT="43995" marB="0">
                    <a:lnL w="12192">
                      <a:solidFill>
                        <a:srgbClr val="C0C0C0"/>
                      </a:solidFill>
                      <a:prstDash val="solid"/>
                    </a:lnL>
                    <a:lnT w="12192">
                      <a:solidFill>
                        <a:srgbClr val="C0C0C0"/>
                      </a:solidFill>
                      <a:prstDash val="solid"/>
                    </a:lnT>
                  </a:tcPr>
                </a:tc>
                <a:tc rowSpan="2">
                  <a:txBody>
                    <a:bodyPr/>
                    <a:lstStyle/>
                    <a:p>
                      <a:endParaRPr sz="900">
                        <a:latin typeface="Arial"/>
                        <a:cs typeface="Arial"/>
                      </a:endParaRPr>
                    </a:p>
                  </a:txBody>
                  <a:tcPr marL="0" marR="0" marT="0" marB="0">
                    <a:lnT w="12192">
                      <a:solidFill>
                        <a:srgbClr val="C0C0C0"/>
                      </a:solidFill>
                      <a:prstDash val="solid"/>
                    </a:lnT>
                    <a:solidFill>
                      <a:srgbClr val="BEBEBE"/>
                    </a:solidFill>
                  </a:tcPr>
                </a:tc>
                <a:tc rowSpan="3">
                  <a:txBody>
                    <a:bodyPr/>
                    <a:lstStyle/>
                    <a:p>
                      <a:endParaRPr sz="900" dirty="0">
                        <a:latin typeface="Arial"/>
                        <a:cs typeface="Arial"/>
                      </a:endParaRPr>
                    </a:p>
                  </a:txBody>
                  <a:tcPr marL="0" marR="0" marT="0" marB="0">
                    <a:lnR w="16763">
                      <a:solidFill>
                        <a:srgbClr val="C0C0C0"/>
                      </a:solidFill>
                      <a:prstDash val="solid"/>
                    </a:lnR>
                    <a:lnT w="12192">
                      <a:solidFill>
                        <a:srgbClr val="C0C0C0"/>
                      </a:solidFill>
                      <a:prstDash val="solid"/>
                    </a:lnT>
                    <a:lnB w="1524">
                      <a:solidFill>
                        <a:srgbClr val="FFFFFF"/>
                      </a:solidFill>
                      <a:prstDash val="solid"/>
                    </a:lnB>
                    <a:solidFill>
                      <a:srgbClr val="FFFF00"/>
                    </a:solidFill>
                  </a:tcPr>
                </a:tc>
                <a:tc gridSpan="4">
                  <a:txBody>
                    <a:bodyPr/>
                    <a:lstStyle/>
                    <a:p>
                      <a:pPr marL="466090">
                        <a:lnSpc>
                          <a:spcPct val="100000"/>
                        </a:lnSpc>
                        <a:spcBef>
                          <a:spcPts val="240"/>
                        </a:spcBef>
                      </a:pPr>
                      <a:r>
                        <a:rPr sz="900" b="1" u="heavy" spc="20" dirty="0">
                          <a:latin typeface="Arial"/>
                          <a:cs typeface="Arial"/>
                        </a:rPr>
                        <a:t>Campus </a:t>
                      </a:r>
                      <a:r>
                        <a:rPr sz="900" b="1" u="heavy" spc="15" dirty="0">
                          <a:latin typeface="Arial"/>
                          <a:cs typeface="Arial"/>
                        </a:rPr>
                        <a:t>Letters Issued </a:t>
                      </a:r>
                      <a:r>
                        <a:rPr sz="900" b="1" u="heavy" spc="10" dirty="0">
                          <a:latin typeface="Arial"/>
                          <a:cs typeface="Arial"/>
                        </a:rPr>
                        <a:t>for </a:t>
                      </a:r>
                      <a:r>
                        <a:rPr sz="900" b="1" u="heavy" spc="15" dirty="0">
                          <a:latin typeface="Arial"/>
                          <a:cs typeface="Arial"/>
                        </a:rPr>
                        <a:t>Student</a:t>
                      </a:r>
                      <a:r>
                        <a:rPr sz="900" b="1" u="heavy" spc="-30" dirty="0">
                          <a:latin typeface="Arial"/>
                          <a:cs typeface="Arial"/>
                        </a:rPr>
                        <a:t> </a:t>
                      </a:r>
                      <a:r>
                        <a:rPr sz="900" b="1" u="heavy" spc="15" dirty="0">
                          <a:latin typeface="Arial"/>
                          <a:cs typeface="Arial"/>
                        </a:rPr>
                        <a:t>Truancy</a:t>
                      </a:r>
                      <a:endParaRPr sz="900">
                        <a:latin typeface="Arial"/>
                        <a:cs typeface="Arial"/>
                      </a:endParaRPr>
                    </a:p>
                  </a:txBody>
                  <a:tcPr marL="0" marR="0" marT="23206" marB="0">
                    <a:lnL w="16763" cap="flat" cmpd="sng" algn="ctr">
                      <a:solidFill>
                        <a:srgbClr val="C0C0C0"/>
                      </a:solidFill>
                      <a:prstDash val="solid"/>
                      <a:round/>
                      <a:headEnd type="none" w="med" len="med"/>
                      <a:tailEnd type="none" w="med" len="med"/>
                    </a:lnL>
                    <a:lnR w="13715">
                      <a:solidFill>
                        <a:srgbClr val="C0C0C0"/>
                      </a:solidFill>
                      <a:prstDash val="solid"/>
                    </a:lnR>
                    <a:lnT w="12192">
                      <a:solidFill>
                        <a:srgbClr val="C0C0C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74790">
                <a:tc vMerge="1">
                  <a:txBody>
                    <a:bodyPr/>
                    <a:lstStyle/>
                    <a:p>
                      <a:endParaRPr/>
                    </a:p>
                  </a:txBody>
                  <a:tcPr marL="0" marR="0" marT="57785" marB="0">
                    <a:lnL w="12192">
                      <a:solidFill>
                        <a:srgbClr val="C0C0C0"/>
                      </a:solidFill>
                      <a:prstDash val="solid"/>
                    </a:lnL>
                    <a:lnT w="12192">
                      <a:solidFill>
                        <a:srgbClr val="C0C0C0"/>
                      </a:solidFill>
                      <a:prstDash val="solid"/>
                    </a:lnT>
                  </a:tcPr>
                </a:tc>
                <a:tc vMerge="1">
                  <a:txBody>
                    <a:bodyPr/>
                    <a:lstStyle/>
                    <a:p>
                      <a:endParaRPr/>
                    </a:p>
                  </a:txBody>
                  <a:tcPr marL="0" marR="0" marT="0" marB="0">
                    <a:lnT w="12192">
                      <a:solidFill>
                        <a:srgbClr val="C0C0C0"/>
                      </a:solidFill>
                      <a:prstDash val="solid"/>
                    </a:lnT>
                    <a:solidFill>
                      <a:srgbClr val="BEBEBE"/>
                    </a:solidFill>
                  </a:tcPr>
                </a:tc>
                <a:tc vMerge="1">
                  <a:txBody>
                    <a:bodyPr/>
                    <a:lstStyle/>
                    <a:p>
                      <a:endParaRPr/>
                    </a:p>
                  </a:txBody>
                  <a:tcPr marL="0" marR="0" marT="0" marB="0">
                    <a:lnR w="16763">
                      <a:solidFill>
                        <a:srgbClr val="C0C0C0"/>
                      </a:solidFill>
                      <a:prstDash val="solid"/>
                    </a:lnR>
                    <a:lnT w="12192">
                      <a:solidFill>
                        <a:srgbClr val="C0C0C0"/>
                      </a:solidFill>
                      <a:prstDash val="solid"/>
                    </a:lnT>
                    <a:lnB w="1524">
                      <a:solidFill>
                        <a:srgbClr val="FFFFFF"/>
                      </a:solidFill>
                      <a:prstDash val="solid"/>
                    </a:lnB>
                    <a:solidFill>
                      <a:srgbClr val="FFFF00"/>
                    </a:solidFill>
                  </a:tcPr>
                </a:tc>
                <a:tc>
                  <a:txBody>
                    <a:bodyPr/>
                    <a:lstStyle/>
                    <a:p>
                      <a:pPr marL="85090" marR="45720" indent="-31750" algn="ctr">
                        <a:lnSpc>
                          <a:spcPct val="103699"/>
                        </a:lnSpc>
                        <a:spcBef>
                          <a:spcPts val="365"/>
                        </a:spcBef>
                      </a:pPr>
                      <a:r>
                        <a:rPr sz="600" b="1" spc="-10" dirty="0">
                          <a:latin typeface="Arial"/>
                          <a:cs typeface="Arial"/>
                        </a:rPr>
                        <a:t>Attendance  Notice</a:t>
                      </a:r>
                      <a:r>
                        <a:rPr sz="600" b="1" spc="-80" dirty="0">
                          <a:latin typeface="Arial"/>
                          <a:cs typeface="Arial"/>
                        </a:rPr>
                        <a:t> </a:t>
                      </a:r>
                      <a:r>
                        <a:rPr sz="600" b="1" spc="-5" dirty="0">
                          <a:latin typeface="Arial"/>
                          <a:cs typeface="Arial"/>
                        </a:rPr>
                        <a:t>Letters</a:t>
                      </a:r>
                      <a:endParaRPr sz="600">
                        <a:latin typeface="Arial"/>
                        <a:cs typeface="Arial"/>
                      </a:endParaRPr>
                    </a:p>
                    <a:p>
                      <a:pPr marL="85090" marR="45720" algn="ctr">
                        <a:lnSpc>
                          <a:spcPct val="106700"/>
                        </a:lnSpc>
                        <a:spcBef>
                          <a:spcPts val="780"/>
                        </a:spcBef>
                      </a:pPr>
                      <a:r>
                        <a:rPr sz="700" b="1" u="sng" spc="10" dirty="0">
                          <a:latin typeface="Arial"/>
                          <a:cs typeface="Arial"/>
                        </a:rPr>
                        <a:t>3 Unexcused  </a:t>
                      </a:r>
                      <a:r>
                        <a:rPr sz="700" b="1" u="sng" spc="5" dirty="0">
                          <a:latin typeface="Arial"/>
                          <a:cs typeface="Arial"/>
                        </a:rPr>
                        <a:t>Absences</a:t>
                      </a:r>
                      <a:endParaRPr sz="700">
                        <a:latin typeface="Arial"/>
                        <a:cs typeface="Arial"/>
                      </a:endParaRPr>
                    </a:p>
                  </a:txBody>
                  <a:tcPr marL="0" marR="0" marT="35293" marB="0">
                    <a:lnL w="16763">
                      <a:solidFill>
                        <a:srgbClr val="C0C0C0"/>
                      </a:solidFill>
                      <a:prstDash val="solid"/>
                    </a:lnL>
                    <a:lnR w="16763">
                      <a:solidFill>
                        <a:srgbClr val="C0C0C0"/>
                      </a:solidFill>
                      <a:prstDash val="solid"/>
                    </a:lnR>
                    <a:lnB w="16763">
                      <a:solidFill>
                        <a:srgbClr val="C0C0C0"/>
                      </a:solidFill>
                      <a:prstDash val="solid"/>
                    </a:lnB>
                    <a:solidFill>
                      <a:srgbClr val="DCE6F0"/>
                    </a:solidFill>
                  </a:tcPr>
                </a:tc>
                <a:tc>
                  <a:txBody>
                    <a:bodyPr/>
                    <a:lstStyle/>
                    <a:p>
                      <a:pPr marL="39370" marR="38735" algn="ctr">
                        <a:lnSpc>
                          <a:spcPct val="103699"/>
                        </a:lnSpc>
                        <a:spcBef>
                          <a:spcPts val="430"/>
                        </a:spcBef>
                      </a:pPr>
                      <a:r>
                        <a:rPr sz="600" b="1" spc="-10" dirty="0">
                          <a:latin typeface="Arial"/>
                          <a:cs typeface="Arial"/>
                        </a:rPr>
                        <a:t>Student</a:t>
                      </a:r>
                      <a:r>
                        <a:rPr sz="600" b="1" spc="-75" dirty="0">
                          <a:latin typeface="Arial"/>
                          <a:cs typeface="Arial"/>
                        </a:rPr>
                        <a:t> </a:t>
                      </a:r>
                      <a:r>
                        <a:rPr sz="600" b="1" spc="-10" dirty="0">
                          <a:latin typeface="Arial"/>
                          <a:cs typeface="Arial"/>
                        </a:rPr>
                        <a:t>Attendance  Plan</a:t>
                      </a:r>
                      <a:endParaRPr sz="600">
                        <a:latin typeface="Arial"/>
                        <a:cs typeface="Arial"/>
                      </a:endParaRPr>
                    </a:p>
                    <a:p>
                      <a:pPr marL="149225" marR="116205" algn="ctr">
                        <a:lnSpc>
                          <a:spcPct val="106700"/>
                        </a:lnSpc>
                        <a:spcBef>
                          <a:spcPts val="775"/>
                        </a:spcBef>
                      </a:pPr>
                      <a:r>
                        <a:rPr sz="700" b="1" u="sng" spc="10" dirty="0">
                          <a:latin typeface="Arial"/>
                          <a:cs typeface="Arial"/>
                        </a:rPr>
                        <a:t>6 Unexcused  </a:t>
                      </a:r>
                      <a:r>
                        <a:rPr sz="700" b="1" u="sng" spc="5" dirty="0">
                          <a:latin typeface="Arial"/>
                          <a:cs typeface="Arial"/>
                        </a:rPr>
                        <a:t>Absences</a:t>
                      </a:r>
                      <a:endParaRPr sz="700">
                        <a:latin typeface="Arial"/>
                        <a:cs typeface="Arial"/>
                      </a:endParaRPr>
                    </a:p>
                  </a:txBody>
                  <a:tcPr marL="0" marR="0" marT="41578" marB="0">
                    <a:lnL w="16763">
                      <a:solidFill>
                        <a:srgbClr val="C0C0C0"/>
                      </a:solidFill>
                      <a:prstDash val="solid"/>
                    </a:lnL>
                    <a:lnR w="1447">
                      <a:solidFill>
                        <a:srgbClr val="FFFFFF"/>
                      </a:solidFill>
                      <a:prstDash val="solid"/>
                    </a:lnR>
                    <a:solidFill>
                      <a:srgbClr val="D7E3BB"/>
                    </a:solidFill>
                  </a:tcPr>
                </a:tc>
                <a:tc>
                  <a:txBody>
                    <a:bodyPr/>
                    <a:lstStyle/>
                    <a:p>
                      <a:pPr marL="180975" marR="172085" algn="ctr">
                        <a:lnSpc>
                          <a:spcPct val="103699"/>
                        </a:lnSpc>
                        <a:spcBef>
                          <a:spcPts val="430"/>
                        </a:spcBef>
                      </a:pPr>
                      <a:r>
                        <a:rPr sz="600" b="1" spc="-10" dirty="0">
                          <a:latin typeface="Arial"/>
                          <a:cs typeface="Arial"/>
                        </a:rPr>
                        <a:t>Court</a:t>
                      </a:r>
                      <a:r>
                        <a:rPr sz="600" b="1" spc="-85" dirty="0">
                          <a:latin typeface="Arial"/>
                          <a:cs typeface="Arial"/>
                        </a:rPr>
                        <a:t> </a:t>
                      </a:r>
                      <a:r>
                        <a:rPr sz="600" b="1" spc="-10" dirty="0">
                          <a:latin typeface="Arial"/>
                          <a:cs typeface="Arial"/>
                        </a:rPr>
                        <a:t>Warning  </a:t>
                      </a:r>
                      <a:r>
                        <a:rPr sz="600" b="1" spc="-5" dirty="0">
                          <a:latin typeface="Arial"/>
                          <a:cs typeface="Arial"/>
                        </a:rPr>
                        <a:t>Letters</a:t>
                      </a:r>
                      <a:endParaRPr sz="600">
                        <a:latin typeface="Arial"/>
                        <a:cs typeface="Arial"/>
                      </a:endParaRPr>
                    </a:p>
                    <a:p>
                      <a:pPr marL="112395" marR="73025" algn="ctr">
                        <a:lnSpc>
                          <a:spcPct val="106700"/>
                        </a:lnSpc>
                        <a:spcBef>
                          <a:spcPts val="775"/>
                        </a:spcBef>
                      </a:pPr>
                      <a:r>
                        <a:rPr sz="700" b="1" u="sng" spc="10" dirty="0">
                          <a:latin typeface="Arial"/>
                          <a:cs typeface="Arial"/>
                        </a:rPr>
                        <a:t>7-9 Unexcused  </a:t>
                      </a:r>
                      <a:r>
                        <a:rPr sz="700" b="1" u="sng" spc="5" dirty="0">
                          <a:latin typeface="Arial"/>
                          <a:cs typeface="Arial"/>
                        </a:rPr>
                        <a:t>Absences</a:t>
                      </a:r>
                      <a:endParaRPr sz="700">
                        <a:latin typeface="Arial"/>
                        <a:cs typeface="Arial"/>
                      </a:endParaRPr>
                    </a:p>
                  </a:txBody>
                  <a:tcPr marL="0" marR="0" marT="41578" marB="0">
                    <a:lnL w="1447">
                      <a:solidFill>
                        <a:srgbClr val="FFFFFF"/>
                      </a:solidFill>
                      <a:prstDash val="solid"/>
                    </a:lnL>
                    <a:lnR w="1524">
                      <a:solidFill>
                        <a:srgbClr val="FFFFFF"/>
                      </a:solidFill>
                      <a:prstDash val="solid"/>
                    </a:lnR>
                    <a:solidFill>
                      <a:srgbClr val="CCC0DA"/>
                    </a:solidFill>
                  </a:tcPr>
                </a:tc>
                <a:tc>
                  <a:txBody>
                    <a:bodyPr/>
                    <a:lstStyle/>
                    <a:p>
                      <a:pPr marL="78740" marR="33655" indent="-31115" algn="ctr">
                        <a:lnSpc>
                          <a:spcPct val="103699"/>
                        </a:lnSpc>
                        <a:spcBef>
                          <a:spcPts val="430"/>
                        </a:spcBef>
                      </a:pPr>
                      <a:r>
                        <a:rPr sz="600" b="1" spc="-5" dirty="0">
                          <a:latin typeface="Arial"/>
                          <a:cs typeface="Arial"/>
                        </a:rPr>
                        <a:t>Sworn </a:t>
                      </a:r>
                      <a:r>
                        <a:rPr sz="600" b="1" spc="-15" dirty="0">
                          <a:latin typeface="Arial"/>
                          <a:cs typeface="Arial"/>
                        </a:rPr>
                        <a:t>Affidavit  </a:t>
                      </a:r>
                      <a:r>
                        <a:rPr sz="600" b="1" spc="-10" dirty="0">
                          <a:latin typeface="Arial"/>
                          <a:cs typeface="Arial"/>
                        </a:rPr>
                        <a:t>Complaints</a:t>
                      </a:r>
                      <a:r>
                        <a:rPr sz="600" b="1" spc="-50" dirty="0">
                          <a:latin typeface="Arial"/>
                          <a:cs typeface="Arial"/>
                        </a:rPr>
                        <a:t> </a:t>
                      </a:r>
                      <a:r>
                        <a:rPr sz="600" b="1" spc="-10" dirty="0">
                          <a:latin typeface="Arial"/>
                          <a:cs typeface="Arial"/>
                        </a:rPr>
                        <a:t>filed</a:t>
                      </a:r>
                      <a:endParaRPr sz="600">
                        <a:latin typeface="Arial"/>
                        <a:cs typeface="Arial"/>
                      </a:endParaRPr>
                    </a:p>
                    <a:p>
                      <a:pPr marL="78740" marR="33655" algn="ctr">
                        <a:lnSpc>
                          <a:spcPct val="106700"/>
                        </a:lnSpc>
                        <a:spcBef>
                          <a:spcPts val="775"/>
                        </a:spcBef>
                      </a:pPr>
                      <a:r>
                        <a:rPr sz="700" b="1" u="sng" spc="10" dirty="0">
                          <a:latin typeface="Arial"/>
                          <a:cs typeface="Arial"/>
                        </a:rPr>
                        <a:t>10 &gt; Unexcused  </a:t>
                      </a:r>
                      <a:r>
                        <a:rPr sz="700" b="1" u="sng" spc="5" dirty="0">
                          <a:latin typeface="Arial"/>
                          <a:cs typeface="Arial"/>
                        </a:rPr>
                        <a:t>Absences</a:t>
                      </a:r>
                      <a:endParaRPr sz="700">
                        <a:latin typeface="Arial"/>
                        <a:cs typeface="Arial"/>
                      </a:endParaRPr>
                    </a:p>
                  </a:txBody>
                  <a:tcPr marL="0" marR="0" marT="41578" marB="0">
                    <a:lnL w="1524">
                      <a:solidFill>
                        <a:srgbClr val="FFFFFF"/>
                      </a:solidFill>
                      <a:prstDash val="solid"/>
                    </a:lnL>
                    <a:lnR w="12192">
                      <a:solidFill>
                        <a:srgbClr val="C0C0C0"/>
                      </a:solidFill>
                      <a:prstDash val="solid"/>
                    </a:lnR>
                    <a:solidFill>
                      <a:srgbClr val="E6B8B7"/>
                    </a:solidFill>
                  </a:tcPr>
                </a:tc>
                <a:extLst>
                  <a:ext uri="{0D108BD9-81ED-4DB2-BD59-A6C34878D82A}">
                    <a16:rowId xmlns:a16="http://schemas.microsoft.com/office/drawing/2014/main" val="10001"/>
                  </a:ext>
                </a:extLst>
              </a:tr>
              <a:tr h="93360">
                <a:tc gridSpan="2">
                  <a:txBody>
                    <a:bodyPr/>
                    <a:lstStyle/>
                    <a:p>
                      <a:endParaRPr sz="700">
                        <a:latin typeface="Arial"/>
                        <a:cs typeface="Arial"/>
                      </a:endParaRPr>
                    </a:p>
                  </a:txBody>
                  <a:tcPr marL="0" marR="0" marT="0" marB="0">
                    <a:lnL w="12192">
                      <a:solidFill>
                        <a:srgbClr val="C0C0C0"/>
                      </a:solidFill>
                      <a:prstDash val="solid"/>
                    </a:lnL>
                    <a:lnB w="1524">
                      <a:solidFill>
                        <a:srgbClr val="FFFFFF"/>
                      </a:solidFill>
                      <a:prstDash val="solid"/>
                    </a:lnB>
                    <a:solidFill>
                      <a:srgbClr val="92D050"/>
                    </a:solidFill>
                  </a:tcPr>
                </a:tc>
                <a:tc hMerge="1">
                  <a:txBody>
                    <a:bodyPr/>
                    <a:lstStyle/>
                    <a:p>
                      <a:endParaRPr/>
                    </a:p>
                  </a:txBody>
                  <a:tcPr marL="0" marR="0" marT="0" marB="0"/>
                </a:tc>
                <a:tc vMerge="1">
                  <a:txBody>
                    <a:bodyPr/>
                    <a:lstStyle/>
                    <a:p>
                      <a:endParaRPr/>
                    </a:p>
                  </a:txBody>
                  <a:tcPr marL="0" marR="0" marT="0" marB="0">
                    <a:lnR w="16763">
                      <a:solidFill>
                        <a:srgbClr val="C0C0C0"/>
                      </a:solidFill>
                      <a:prstDash val="solid"/>
                    </a:lnR>
                    <a:lnT w="12192">
                      <a:solidFill>
                        <a:srgbClr val="C0C0C0"/>
                      </a:solidFill>
                      <a:prstDash val="solid"/>
                    </a:lnT>
                    <a:lnB w="1524">
                      <a:solidFill>
                        <a:srgbClr val="FFFFFF"/>
                      </a:solidFill>
                      <a:prstDash val="solid"/>
                    </a:lnB>
                    <a:solidFill>
                      <a:srgbClr val="FFFF00"/>
                    </a:solidFill>
                  </a:tcPr>
                </a:tc>
                <a:tc gridSpan="4">
                  <a:txBody>
                    <a:bodyPr/>
                    <a:lstStyle/>
                    <a:p>
                      <a:endParaRPr sz="700">
                        <a:latin typeface="Arial"/>
                        <a:cs typeface="Arial"/>
                      </a:endParaRPr>
                    </a:p>
                  </a:txBody>
                  <a:tcPr marL="0" marR="0" marT="0" marB="0">
                    <a:lnR w="12192">
                      <a:solidFill>
                        <a:srgbClr val="C0C0C0"/>
                      </a:solidFill>
                      <a:prstDash val="solid"/>
                    </a:lnR>
                    <a:lnT w="16763" cap="flat" cmpd="sng" algn="ctr">
                      <a:solidFill>
                        <a:srgbClr val="C0C0C0"/>
                      </a:solidFill>
                      <a:prstDash val="solid"/>
                      <a:round/>
                      <a:headEnd type="none" w="med" len="med"/>
                      <a:tailEnd type="none" w="med" len="med"/>
                    </a:lnT>
                    <a:lnB w="1524">
                      <a:solidFill>
                        <a:srgbClr val="FFFFFF"/>
                      </a:solidFill>
                      <a:prstDash val="solid"/>
                    </a:lnB>
                    <a:solidFill>
                      <a:srgbClr val="92D05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329822">
                <a:tc>
                  <a:txBody>
                    <a:bodyPr/>
                    <a:lstStyle/>
                    <a:p>
                      <a:pPr marL="101600" algn="ctr">
                        <a:lnSpc>
                          <a:spcPct val="100000"/>
                        </a:lnSpc>
                        <a:spcBef>
                          <a:spcPts val="114"/>
                        </a:spcBef>
                        <a:tabLst>
                          <a:tab pos="3230880" algn="l"/>
                        </a:tabLst>
                      </a:pPr>
                      <a:r>
                        <a:rPr sz="1200" b="1" spc="20" dirty="0">
                          <a:latin typeface="Arial"/>
                          <a:cs typeface="Arial"/>
                        </a:rPr>
                        <a:t>Campus</a:t>
                      </a:r>
                      <a:r>
                        <a:rPr sz="1200" b="1" spc="-80" dirty="0">
                          <a:latin typeface="Arial"/>
                          <a:cs typeface="Arial"/>
                        </a:rPr>
                        <a:t> </a:t>
                      </a:r>
                      <a:r>
                        <a:rPr sz="1200" b="1" spc="15" dirty="0">
                          <a:latin typeface="Arial"/>
                          <a:cs typeface="Arial"/>
                        </a:rPr>
                        <a:t>Name:</a:t>
                      </a:r>
                      <a:r>
                        <a:rPr sz="1200" b="1" spc="5" dirty="0">
                          <a:latin typeface="Arial"/>
                          <a:cs typeface="Arial"/>
                        </a:rPr>
                        <a:t> </a:t>
                      </a:r>
                      <a:r>
                        <a:rPr sz="1200" b="1" u="heavy" dirty="0">
                          <a:latin typeface="Arial"/>
                          <a:cs typeface="Arial"/>
                        </a:rPr>
                        <a:t> 	</a:t>
                      </a:r>
                      <a:endParaRPr sz="1200" dirty="0">
                        <a:latin typeface="Arial"/>
                        <a:cs typeface="Arial"/>
                      </a:endParaRPr>
                    </a:p>
                  </a:txBody>
                  <a:tcPr marL="0" marR="0" marT="11119" marB="0">
                    <a:lnL w="12192">
                      <a:solidFill>
                        <a:srgbClr val="C0C0C0"/>
                      </a:solidFill>
                      <a:prstDash val="solid"/>
                    </a:lnL>
                    <a:lnR w="82296">
                      <a:solidFill>
                        <a:srgbClr val="BEBEBE"/>
                      </a:solidFill>
                      <a:prstDash val="solid"/>
                    </a:lnR>
                    <a:lnT w="1524">
                      <a:solidFill>
                        <a:srgbClr val="FFFFFF"/>
                      </a:solidFill>
                      <a:prstDash val="solid"/>
                    </a:lnT>
                    <a:lnB w="7620">
                      <a:solidFill>
                        <a:srgbClr val="C0C0C0"/>
                      </a:solidFill>
                      <a:prstDash val="solid"/>
                    </a:lnB>
                    <a:solidFill>
                      <a:srgbClr val="FBD4B4"/>
                    </a:solidFill>
                  </a:tcPr>
                </a:tc>
                <a:tc>
                  <a:txBody>
                    <a:bodyPr/>
                    <a:lstStyle/>
                    <a:p>
                      <a:endParaRPr sz="1200">
                        <a:latin typeface="Arial"/>
                        <a:cs typeface="Arial"/>
                      </a:endParaRPr>
                    </a:p>
                  </a:txBody>
                  <a:tcPr marL="0" marR="0" marT="0" marB="0">
                    <a:lnL w="82296" cap="flat" cmpd="sng" algn="ctr">
                      <a:solidFill>
                        <a:srgbClr val="BEBEBE"/>
                      </a:solidFill>
                      <a:prstDash val="solid"/>
                      <a:round/>
                      <a:headEnd type="none" w="med" len="med"/>
                      <a:tailEnd type="none" w="med" len="med"/>
                    </a:lnL>
                    <a:lnT w="1524">
                      <a:solidFill>
                        <a:srgbClr val="FFFFFF"/>
                      </a:solidFill>
                      <a:prstDash val="solid"/>
                    </a:lnT>
                    <a:lnB w="7620">
                      <a:solidFill>
                        <a:srgbClr val="C0C0C0"/>
                      </a:solidFill>
                      <a:prstDash val="solid"/>
                    </a:lnB>
                    <a:solidFill>
                      <a:srgbClr val="BEBEBE"/>
                    </a:solidFill>
                  </a:tcPr>
                </a:tc>
                <a:tc>
                  <a:txBody>
                    <a:bodyPr/>
                    <a:lstStyle/>
                    <a:p>
                      <a:endParaRPr sz="1200">
                        <a:latin typeface="Arial"/>
                        <a:cs typeface="Arial"/>
                      </a:endParaRPr>
                    </a:p>
                  </a:txBody>
                  <a:tcPr marL="0" marR="0" marT="0" marB="0">
                    <a:lnT w="1524">
                      <a:solidFill>
                        <a:srgbClr val="FFFFFF"/>
                      </a:solidFill>
                      <a:prstDash val="solid"/>
                    </a:lnT>
                    <a:lnB w="7620">
                      <a:solidFill>
                        <a:srgbClr val="C0C0C0"/>
                      </a:solidFill>
                      <a:prstDash val="solid"/>
                    </a:lnB>
                    <a:solidFill>
                      <a:srgbClr val="FBD4B4"/>
                    </a:solidFill>
                  </a:tcPr>
                </a:tc>
                <a:tc>
                  <a:txBody>
                    <a:bodyPr/>
                    <a:lstStyle/>
                    <a:p>
                      <a:pPr marL="8255" algn="ctr">
                        <a:lnSpc>
                          <a:spcPts val="1985"/>
                        </a:lnSpc>
                      </a:pPr>
                      <a:r>
                        <a:rPr sz="1300" b="1" dirty="0">
                          <a:latin typeface="Arial"/>
                          <a:cs typeface="Arial"/>
                        </a:rPr>
                        <a:t>#</a:t>
                      </a:r>
                      <a:endParaRPr sz="1300">
                        <a:latin typeface="Arial"/>
                        <a:cs typeface="Arial"/>
                      </a:endParaRPr>
                    </a:p>
                  </a:txBody>
                  <a:tcPr marL="0" marR="0" marT="0" marB="0">
                    <a:lnT w="1524">
                      <a:solidFill>
                        <a:srgbClr val="FFFFFF"/>
                      </a:solidFill>
                      <a:prstDash val="solid"/>
                    </a:lnT>
                    <a:lnB w="7620">
                      <a:solidFill>
                        <a:srgbClr val="C0C0C0"/>
                      </a:solidFill>
                      <a:prstDash val="solid"/>
                    </a:lnB>
                    <a:solidFill>
                      <a:srgbClr val="FBD4B4"/>
                    </a:solidFill>
                  </a:tcPr>
                </a:tc>
                <a:tc>
                  <a:txBody>
                    <a:bodyPr/>
                    <a:lstStyle/>
                    <a:p>
                      <a:pPr marL="9525" algn="ctr">
                        <a:lnSpc>
                          <a:spcPts val="1985"/>
                        </a:lnSpc>
                      </a:pPr>
                      <a:r>
                        <a:rPr sz="1300" b="1" dirty="0">
                          <a:latin typeface="Arial"/>
                          <a:cs typeface="Arial"/>
                        </a:rPr>
                        <a:t>#</a:t>
                      </a:r>
                      <a:endParaRPr sz="1300" dirty="0">
                        <a:latin typeface="Arial"/>
                        <a:cs typeface="Arial"/>
                      </a:endParaRPr>
                    </a:p>
                  </a:txBody>
                  <a:tcPr marL="0" marR="0" marT="0" marB="0">
                    <a:lnT w="1524">
                      <a:solidFill>
                        <a:srgbClr val="FFFFFF"/>
                      </a:solidFill>
                      <a:prstDash val="solid"/>
                    </a:lnT>
                    <a:solidFill>
                      <a:srgbClr val="FBD4B4"/>
                    </a:solidFill>
                  </a:tcPr>
                </a:tc>
                <a:tc>
                  <a:txBody>
                    <a:bodyPr/>
                    <a:lstStyle/>
                    <a:p>
                      <a:pPr marL="9525" algn="ctr">
                        <a:lnSpc>
                          <a:spcPts val="1985"/>
                        </a:lnSpc>
                      </a:pPr>
                      <a:r>
                        <a:rPr sz="1300" b="1" dirty="0">
                          <a:latin typeface="Arial"/>
                          <a:cs typeface="Arial"/>
                        </a:rPr>
                        <a:t>#</a:t>
                      </a:r>
                      <a:endParaRPr sz="1300">
                        <a:latin typeface="Arial"/>
                        <a:cs typeface="Arial"/>
                      </a:endParaRPr>
                    </a:p>
                  </a:txBody>
                  <a:tcPr marL="0" marR="0" marT="0" marB="0">
                    <a:lnT w="1524">
                      <a:solidFill>
                        <a:srgbClr val="FFFFFF"/>
                      </a:solidFill>
                      <a:prstDash val="solid"/>
                    </a:lnT>
                    <a:solidFill>
                      <a:srgbClr val="FBD4B4"/>
                    </a:solidFill>
                  </a:tcPr>
                </a:tc>
                <a:tc>
                  <a:txBody>
                    <a:bodyPr/>
                    <a:lstStyle/>
                    <a:p>
                      <a:pPr marL="16510" algn="ctr">
                        <a:lnSpc>
                          <a:spcPts val="1985"/>
                        </a:lnSpc>
                      </a:pPr>
                      <a:r>
                        <a:rPr sz="1300" b="1" dirty="0">
                          <a:latin typeface="Arial"/>
                          <a:cs typeface="Arial"/>
                        </a:rPr>
                        <a:t>#</a:t>
                      </a:r>
                      <a:endParaRPr sz="1300">
                        <a:latin typeface="Arial"/>
                        <a:cs typeface="Arial"/>
                      </a:endParaRPr>
                    </a:p>
                  </a:txBody>
                  <a:tcPr marL="0" marR="0" marT="0" marB="0">
                    <a:lnR w="12192">
                      <a:solidFill>
                        <a:srgbClr val="C0C0C0"/>
                      </a:solidFill>
                      <a:prstDash val="solid"/>
                    </a:lnR>
                    <a:lnT w="1524">
                      <a:solidFill>
                        <a:srgbClr val="FFFFFF"/>
                      </a:solidFill>
                      <a:prstDash val="solid"/>
                    </a:lnT>
                    <a:solidFill>
                      <a:srgbClr val="FBD4B4"/>
                    </a:solidFill>
                  </a:tcPr>
                </a:tc>
                <a:extLst>
                  <a:ext uri="{0D108BD9-81ED-4DB2-BD59-A6C34878D82A}">
                    <a16:rowId xmlns:a16="http://schemas.microsoft.com/office/drawing/2014/main" val="10003"/>
                  </a:ext>
                </a:extLst>
              </a:tr>
              <a:tr h="174561">
                <a:tc>
                  <a:txBody>
                    <a:bodyPr/>
                    <a:lstStyle/>
                    <a:p>
                      <a:pPr marL="41910" algn="ctr">
                        <a:lnSpc>
                          <a:spcPct val="100000"/>
                        </a:lnSpc>
                        <a:spcBef>
                          <a:spcPts val="965"/>
                        </a:spcBef>
                      </a:pPr>
                      <a:endParaRPr sz="1300" dirty="0">
                        <a:latin typeface="Arial"/>
                        <a:cs typeface="Arial"/>
                      </a:endParaRPr>
                    </a:p>
                  </a:txBody>
                  <a:tcPr marL="0" marR="0" marT="93309" marB="0">
                    <a:lnL w="12192">
                      <a:solidFill>
                        <a:srgbClr val="C0C0C0"/>
                      </a:solidFill>
                      <a:prstDash val="solid"/>
                    </a:lnL>
                    <a:lnR w="82296">
                      <a:solidFill>
                        <a:srgbClr val="BEBEBE"/>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20">
                      <a:solidFill>
                        <a:srgbClr val="C0C0C0"/>
                      </a:solidFill>
                      <a:prstDash val="solid"/>
                    </a:lnT>
                    <a:lnB w="7620">
                      <a:solidFill>
                        <a:srgbClr val="C0C0C0"/>
                      </a:solidFill>
                      <a:prstDash val="solid"/>
                    </a:lnB>
                    <a:solidFill>
                      <a:srgbClr val="BEBEBE"/>
                    </a:solidFill>
                  </a:tcPr>
                </a:tc>
                <a:tc>
                  <a:txBody>
                    <a:bodyPr/>
                    <a:lstStyle/>
                    <a:p>
                      <a:pPr>
                        <a:lnSpc>
                          <a:spcPct val="100000"/>
                        </a:lnSpc>
                        <a:spcBef>
                          <a:spcPts val="35"/>
                        </a:spcBef>
                      </a:pPr>
                      <a:endParaRPr sz="1300" dirty="0">
                        <a:latin typeface="Times New Roman"/>
                        <a:cs typeface="Times New Roman"/>
                      </a:endParaRPr>
                    </a:p>
                  </a:txBody>
                  <a:tcPr marL="0" marR="0" marT="3384"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FFFF0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B w="7620">
                      <a:solidFill>
                        <a:srgbClr val="C0C0C0"/>
                      </a:solidFill>
                      <a:prstDash val="solid"/>
                    </a:lnB>
                  </a:tcPr>
                </a:tc>
                <a:extLst>
                  <a:ext uri="{0D108BD9-81ED-4DB2-BD59-A6C34878D82A}">
                    <a16:rowId xmlns:a16="http://schemas.microsoft.com/office/drawing/2014/main" val="10004"/>
                  </a:ext>
                </a:extLst>
              </a:tr>
              <a:tr h="173383">
                <a:tc>
                  <a:txBody>
                    <a:bodyPr/>
                    <a:lstStyle/>
                    <a:p>
                      <a:endParaRPr sz="1300" dirty="0">
                        <a:latin typeface="Arial"/>
                        <a:cs typeface="Arial"/>
                      </a:endParaRPr>
                    </a:p>
                  </a:txBody>
                  <a:tcPr marL="0" marR="0" marT="0" marB="0">
                    <a:lnL w="12192">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solidFill>
                      <a:srgbClr val="92D050"/>
                    </a:solidFill>
                  </a:tcPr>
                </a:tc>
                <a:extLst>
                  <a:ext uri="{0D108BD9-81ED-4DB2-BD59-A6C34878D82A}">
                    <a16:rowId xmlns:a16="http://schemas.microsoft.com/office/drawing/2014/main" val="10005"/>
                  </a:ext>
                </a:extLst>
              </a:tr>
              <a:tr h="352527">
                <a:tc>
                  <a:txBody>
                    <a:bodyPr/>
                    <a:lstStyle/>
                    <a:p>
                      <a:pPr marL="43815" algn="ctr">
                        <a:lnSpc>
                          <a:spcPct val="100000"/>
                        </a:lnSpc>
                        <a:spcBef>
                          <a:spcPts val="965"/>
                        </a:spcBef>
                      </a:pPr>
                      <a:r>
                        <a:rPr sz="1300" spc="5" dirty="0" smtClean="0">
                          <a:latin typeface="Arial"/>
                          <a:cs typeface="Arial"/>
                        </a:rPr>
                        <a:t>Due </a:t>
                      </a:r>
                      <a:r>
                        <a:rPr sz="1300" spc="10" dirty="0" smtClean="0">
                          <a:latin typeface="Arial"/>
                          <a:cs typeface="Arial"/>
                        </a:rPr>
                        <a:t>November</a:t>
                      </a:r>
                      <a:r>
                        <a:rPr lang="en-US" sz="1300" spc="10" dirty="0" smtClean="0">
                          <a:latin typeface="Arial"/>
                          <a:cs typeface="Arial"/>
                        </a:rPr>
                        <a:t> 10</a:t>
                      </a:r>
                      <a:r>
                        <a:rPr sz="1300" spc="5" dirty="0" smtClean="0">
                          <a:latin typeface="Arial"/>
                          <a:cs typeface="Arial"/>
                        </a:rPr>
                        <a:t>,</a:t>
                      </a:r>
                      <a:r>
                        <a:rPr sz="1300" spc="-55" dirty="0" smtClean="0">
                          <a:latin typeface="Arial"/>
                          <a:cs typeface="Arial"/>
                        </a:rPr>
                        <a:t> </a:t>
                      </a:r>
                      <a:r>
                        <a:rPr sz="1300" spc="5" dirty="0" smtClean="0">
                          <a:latin typeface="Arial"/>
                          <a:cs typeface="Arial"/>
                        </a:rPr>
                        <a:t>20</a:t>
                      </a:r>
                      <a:r>
                        <a:rPr lang="en-US" sz="1300" spc="5" dirty="0" smtClean="0">
                          <a:latin typeface="Arial"/>
                          <a:cs typeface="Arial"/>
                        </a:rPr>
                        <a:t>21</a:t>
                      </a:r>
                      <a:endParaRPr sz="1300" dirty="0">
                        <a:latin typeface="Arial"/>
                        <a:cs typeface="Arial"/>
                      </a:endParaRPr>
                    </a:p>
                  </a:txBody>
                  <a:tcPr marL="0" marR="0" marT="93309" marB="0">
                    <a:lnL w="12192">
                      <a:solidFill>
                        <a:srgbClr val="C0C0C0"/>
                      </a:solidFill>
                      <a:prstDash val="solid"/>
                    </a:lnL>
                    <a:lnR w="82296">
                      <a:solidFill>
                        <a:srgbClr val="BEBEBE"/>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20">
                      <a:solidFill>
                        <a:srgbClr val="C0C0C0"/>
                      </a:solidFill>
                      <a:prstDash val="solid"/>
                    </a:lnT>
                    <a:lnB w="7620">
                      <a:solidFill>
                        <a:srgbClr val="C0C0C0"/>
                      </a:solidFill>
                      <a:prstDash val="solid"/>
                    </a:lnB>
                    <a:solidFill>
                      <a:srgbClr val="BEBEBE"/>
                    </a:solidFill>
                  </a:tcPr>
                </a:tc>
                <a:tc>
                  <a:txBody>
                    <a:bodyPr/>
                    <a:lstStyle/>
                    <a:p>
                      <a:pPr>
                        <a:lnSpc>
                          <a:spcPct val="100000"/>
                        </a:lnSpc>
                        <a:spcBef>
                          <a:spcPts val="40"/>
                        </a:spcBef>
                      </a:pPr>
                      <a:endParaRPr sz="1300" dirty="0">
                        <a:latin typeface="Times New Roman"/>
                        <a:cs typeface="Times New Roman"/>
                      </a:endParaRPr>
                    </a:p>
                    <a:p>
                      <a:pPr marL="67945">
                        <a:lnSpc>
                          <a:spcPct val="100000"/>
                        </a:lnSpc>
                      </a:pPr>
                      <a:r>
                        <a:rPr sz="1300" spc="5" dirty="0" smtClean="0">
                          <a:latin typeface="Arial"/>
                          <a:cs typeface="Arial"/>
                        </a:rPr>
                        <a:t>2nd</a:t>
                      </a:r>
                      <a:r>
                        <a:rPr sz="1300" spc="-80" dirty="0" smtClean="0">
                          <a:latin typeface="Arial"/>
                          <a:cs typeface="Arial"/>
                        </a:rPr>
                        <a:t> </a:t>
                      </a:r>
                      <a:r>
                        <a:rPr sz="1300" spc="10" dirty="0" smtClean="0">
                          <a:latin typeface="Arial"/>
                          <a:cs typeface="Arial"/>
                        </a:rPr>
                        <a:t>SW</a:t>
                      </a:r>
                      <a:endParaRPr sz="1300" dirty="0">
                        <a:latin typeface="Arial"/>
                        <a:cs typeface="Arial"/>
                      </a:endParaRPr>
                    </a:p>
                  </a:txBody>
                  <a:tcPr marL="0" marR="0" marT="3868"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FFFF0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tcPr>
                </a:tc>
                <a:extLst>
                  <a:ext uri="{0D108BD9-81ED-4DB2-BD59-A6C34878D82A}">
                    <a16:rowId xmlns:a16="http://schemas.microsoft.com/office/drawing/2014/main" val="10006"/>
                  </a:ext>
                </a:extLst>
              </a:tr>
              <a:tr h="173383">
                <a:tc>
                  <a:txBody>
                    <a:bodyPr/>
                    <a:lstStyle/>
                    <a:p>
                      <a:endParaRPr sz="1300" dirty="0">
                        <a:latin typeface="Arial"/>
                        <a:cs typeface="Arial"/>
                      </a:endParaRPr>
                    </a:p>
                  </a:txBody>
                  <a:tcPr marL="0" marR="0" marT="0" marB="0">
                    <a:lnL w="12192">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solidFill>
                      <a:srgbClr val="92D050"/>
                    </a:solidFill>
                  </a:tcPr>
                </a:tc>
                <a:extLst>
                  <a:ext uri="{0D108BD9-81ED-4DB2-BD59-A6C34878D82A}">
                    <a16:rowId xmlns:a16="http://schemas.microsoft.com/office/drawing/2014/main" val="10007"/>
                  </a:ext>
                </a:extLst>
              </a:tr>
              <a:tr h="352357">
                <a:tc>
                  <a:txBody>
                    <a:bodyPr/>
                    <a:lstStyle/>
                    <a:p>
                      <a:pPr marL="43815" algn="ctr">
                        <a:lnSpc>
                          <a:spcPct val="100000"/>
                        </a:lnSpc>
                        <a:spcBef>
                          <a:spcPts val="960"/>
                        </a:spcBef>
                      </a:pPr>
                      <a:r>
                        <a:rPr sz="1300" spc="5" dirty="0">
                          <a:latin typeface="Arial"/>
                          <a:cs typeface="Arial"/>
                        </a:rPr>
                        <a:t>Due January </a:t>
                      </a:r>
                      <a:r>
                        <a:rPr lang="en-US" sz="1300" spc="5" dirty="0" smtClean="0">
                          <a:latin typeface="Arial"/>
                          <a:cs typeface="Arial"/>
                        </a:rPr>
                        <a:t>5</a:t>
                      </a:r>
                      <a:r>
                        <a:rPr sz="1300" spc="5" dirty="0" smtClean="0">
                          <a:latin typeface="Arial"/>
                          <a:cs typeface="Arial"/>
                        </a:rPr>
                        <a:t>,</a:t>
                      </a:r>
                      <a:r>
                        <a:rPr sz="1300" spc="-60" dirty="0" smtClean="0">
                          <a:latin typeface="Arial"/>
                          <a:cs typeface="Arial"/>
                        </a:rPr>
                        <a:t> </a:t>
                      </a:r>
                      <a:r>
                        <a:rPr sz="1300" spc="5" dirty="0" smtClean="0">
                          <a:latin typeface="Arial"/>
                          <a:cs typeface="Arial"/>
                        </a:rPr>
                        <a:t>202</a:t>
                      </a:r>
                      <a:r>
                        <a:rPr lang="en-US" sz="1300" spc="5" dirty="0" smtClean="0">
                          <a:latin typeface="Arial"/>
                          <a:cs typeface="Arial"/>
                        </a:rPr>
                        <a:t>2</a:t>
                      </a:r>
                      <a:endParaRPr sz="1300" dirty="0">
                        <a:latin typeface="Arial"/>
                        <a:cs typeface="Arial"/>
                      </a:endParaRPr>
                    </a:p>
                  </a:txBody>
                  <a:tcPr marL="0" marR="0" marT="92825" marB="0">
                    <a:lnL w="12192">
                      <a:solidFill>
                        <a:srgbClr val="C0C0C0"/>
                      </a:solidFill>
                      <a:prstDash val="solid"/>
                    </a:lnL>
                    <a:lnR w="82296">
                      <a:solidFill>
                        <a:srgbClr val="BEBEBE"/>
                      </a:solidFill>
                      <a:prstDash val="solid"/>
                    </a:lnR>
                    <a:lnT w="7620">
                      <a:solidFill>
                        <a:srgbClr val="C0C0C0"/>
                      </a:solidFill>
                      <a:prstDash val="solid"/>
                    </a:lnT>
                    <a:lnB w="7620">
                      <a:solidFill>
                        <a:srgbClr val="C0C0C0"/>
                      </a:solidFill>
                      <a:prstDash val="solid"/>
                    </a:lnB>
                  </a:tcPr>
                </a:tc>
                <a:tc>
                  <a:txBody>
                    <a:bodyPr/>
                    <a:lstStyle/>
                    <a:p>
                      <a:endParaRPr sz="1300" dirty="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20">
                      <a:solidFill>
                        <a:srgbClr val="C0C0C0"/>
                      </a:solidFill>
                      <a:prstDash val="solid"/>
                    </a:lnT>
                    <a:lnB w="7620">
                      <a:solidFill>
                        <a:srgbClr val="C0C0C0"/>
                      </a:solidFill>
                      <a:prstDash val="solid"/>
                    </a:lnB>
                    <a:solidFill>
                      <a:srgbClr val="BEBEBE"/>
                    </a:solidFill>
                  </a:tcPr>
                </a:tc>
                <a:tc>
                  <a:txBody>
                    <a:bodyPr/>
                    <a:lstStyle/>
                    <a:p>
                      <a:pPr>
                        <a:lnSpc>
                          <a:spcPct val="100000"/>
                        </a:lnSpc>
                        <a:spcBef>
                          <a:spcPts val="35"/>
                        </a:spcBef>
                      </a:pPr>
                      <a:endParaRPr sz="1300" dirty="0">
                        <a:latin typeface="Times New Roman"/>
                        <a:cs typeface="Times New Roman"/>
                      </a:endParaRPr>
                    </a:p>
                    <a:p>
                      <a:pPr marL="92710">
                        <a:lnSpc>
                          <a:spcPct val="100000"/>
                        </a:lnSpc>
                      </a:pPr>
                      <a:r>
                        <a:rPr sz="1300" spc="5" dirty="0">
                          <a:latin typeface="Arial"/>
                          <a:cs typeface="Arial"/>
                        </a:rPr>
                        <a:t>3rd</a:t>
                      </a:r>
                      <a:r>
                        <a:rPr sz="1300" spc="-80" dirty="0">
                          <a:latin typeface="Arial"/>
                          <a:cs typeface="Arial"/>
                        </a:rPr>
                        <a:t> </a:t>
                      </a:r>
                      <a:r>
                        <a:rPr sz="1300" spc="10" dirty="0">
                          <a:latin typeface="Arial"/>
                          <a:cs typeface="Arial"/>
                        </a:rPr>
                        <a:t>SW</a:t>
                      </a:r>
                      <a:endParaRPr sz="1300" dirty="0">
                        <a:latin typeface="Arial"/>
                        <a:cs typeface="Arial"/>
                      </a:endParaRPr>
                    </a:p>
                  </a:txBody>
                  <a:tcPr marL="0" marR="0" marT="3384"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FFFF0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tcPr>
                </a:tc>
                <a:extLst>
                  <a:ext uri="{0D108BD9-81ED-4DB2-BD59-A6C34878D82A}">
                    <a16:rowId xmlns:a16="http://schemas.microsoft.com/office/drawing/2014/main" val="10008"/>
                  </a:ext>
                </a:extLst>
              </a:tr>
              <a:tr h="173383">
                <a:tc>
                  <a:txBody>
                    <a:bodyPr/>
                    <a:lstStyle/>
                    <a:p>
                      <a:endParaRPr sz="1300">
                        <a:latin typeface="Arial"/>
                        <a:cs typeface="Arial"/>
                      </a:endParaRPr>
                    </a:p>
                  </a:txBody>
                  <a:tcPr marL="0" marR="0" marT="0" marB="0">
                    <a:lnL w="12192">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solidFill>
                      <a:srgbClr val="92D050"/>
                    </a:solidFill>
                  </a:tcPr>
                </a:tc>
                <a:extLst>
                  <a:ext uri="{0D108BD9-81ED-4DB2-BD59-A6C34878D82A}">
                    <a16:rowId xmlns:a16="http://schemas.microsoft.com/office/drawing/2014/main" val="10009"/>
                  </a:ext>
                </a:extLst>
              </a:tr>
              <a:tr h="352611">
                <a:tc>
                  <a:txBody>
                    <a:bodyPr/>
                    <a:lstStyle/>
                    <a:p>
                      <a:pPr marL="42545" algn="ctr">
                        <a:lnSpc>
                          <a:spcPct val="100000"/>
                        </a:lnSpc>
                        <a:spcBef>
                          <a:spcPts val="965"/>
                        </a:spcBef>
                      </a:pPr>
                      <a:r>
                        <a:rPr sz="1300" spc="5" dirty="0">
                          <a:latin typeface="Arial"/>
                          <a:cs typeface="Arial"/>
                        </a:rPr>
                        <a:t>Due February </a:t>
                      </a:r>
                      <a:r>
                        <a:rPr lang="en-US" sz="1300" spc="5" dirty="0" smtClean="0">
                          <a:latin typeface="Arial"/>
                          <a:cs typeface="Arial"/>
                        </a:rPr>
                        <a:t>23</a:t>
                      </a:r>
                      <a:r>
                        <a:rPr sz="1300" spc="5" dirty="0" smtClean="0">
                          <a:latin typeface="Arial"/>
                          <a:cs typeface="Arial"/>
                        </a:rPr>
                        <a:t>,</a:t>
                      </a:r>
                      <a:r>
                        <a:rPr sz="1300" spc="-50" dirty="0" smtClean="0">
                          <a:latin typeface="Arial"/>
                          <a:cs typeface="Arial"/>
                        </a:rPr>
                        <a:t> </a:t>
                      </a:r>
                      <a:r>
                        <a:rPr sz="1300" spc="5" dirty="0" smtClean="0">
                          <a:latin typeface="Arial"/>
                          <a:cs typeface="Arial"/>
                        </a:rPr>
                        <a:t>202</a:t>
                      </a:r>
                      <a:r>
                        <a:rPr lang="en-US" sz="1300" spc="5" dirty="0" smtClean="0">
                          <a:latin typeface="Arial"/>
                          <a:cs typeface="Arial"/>
                        </a:rPr>
                        <a:t>2</a:t>
                      </a:r>
                      <a:endParaRPr sz="1300" dirty="0">
                        <a:latin typeface="Arial"/>
                        <a:cs typeface="Arial"/>
                      </a:endParaRPr>
                    </a:p>
                  </a:txBody>
                  <a:tcPr marL="0" marR="0" marT="93309" marB="0">
                    <a:lnL w="12192">
                      <a:solidFill>
                        <a:srgbClr val="C0C0C0"/>
                      </a:solidFill>
                      <a:prstDash val="solid"/>
                    </a:lnL>
                    <a:lnR w="82296">
                      <a:solidFill>
                        <a:srgbClr val="BEBEBE"/>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20">
                      <a:solidFill>
                        <a:srgbClr val="C0C0C0"/>
                      </a:solidFill>
                      <a:prstDash val="solid"/>
                    </a:lnT>
                    <a:lnB w="7620">
                      <a:solidFill>
                        <a:srgbClr val="C0C0C0"/>
                      </a:solidFill>
                      <a:prstDash val="solid"/>
                    </a:lnB>
                    <a:solidFill>
                      <a:srgbClr val="BEBEBE"/>
                    </a:solidFill>
                  </a:tcPr>
                </a:tc>
                <a:tc>
                  <a:txBody>
                    <a:bodyPr/>
                    <a:lstStyle/>
                    <a:p>
                      <a:pPr>
                        <a:lnSpc>
                          <a:spcPct val="100000"/>
                        </a:lnSpc>
                        <a:spcBef>
                          <a:spcPts val="40"/>
                        </a:spcBef>
                      </a:pPr>
                      <a:endParaRPr sz="1300" dirty="0">
                        <a:latin typeface="Times New Roman"/>
                        <a:cs typeface="Times New Roman"/>
                      </a:endParaRPr>
                    </a:p>
                    <a:p>
                      <a:pPr marL="99060">
                        <a:lnSpc>
                          <a:spcPct val="100000"/>
                        </a:lnSpc>
                      </a:pPr>
                      <a:r>
                        <a:rPr sz="1300" spc="5" dirty="0">
                          <a:latin typeface="Arial"/>
                          <a:cs typeface="Arial"/>
                        </a:rPr>
                        <a:t>4th</a:t>
                      </a:r>
                      <a:r>
                        <a:rPr sz="1300" spc="-80" dirty="0">
                          <a:latin typeface="Arial"/>
                          <a:cs typeface="Arial"/>
                        </a:rPr>
                        <a:t> </a:t>
                      </a:r>
                      <a:r>
                        <a:rPr sz="1300" spc="10" dirty="0">
                          <a:latin typeface="Arial"/>
                          <a:cs typeface="Arial"/>
                        </a:rPr>
                        <a:t>SW</a:t>
                      </a:r>
                      <a:endParaRPr sz="1300" dirty="0">
                        <a:latin typeface="Arial"/>
                        <a:cs typeface="Arial"/>
                      </a:endParaRPr>
                    </a:p>
                  </a:txBody>
                  <a:tcPr marL="0" marR="0" marT="3868"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FFFF0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tcPr>
                </a:tc>
                <a:extLst>
                  <a:ext uri="{0D108BD9-81ED-4DB2-BD59-A6C34878D82A}">
                    <a16:rowId xmlns:a16="http://schemas.microsoft.com/office/drawing/2014/main" val="10010"/>
                  </a:ext>
                </a:extLst>
              </a:tr>
              <a:tr h="173383">
                <a:tc>
                  <a:txBody>
                    <a:bodyPr/>
                    <a:lstStyle/>
                    <a:p>
                      <a:endParaRPr sz="1300">
                        <a:latin typeface="Arial"/>
                        <a:cs typeface="Arial"/>
                      </a:endParaRPr>
                    </a:p>
                  </a:txBody>
                  <a:tcPr marL="0" marR="0" marT="0" marB="0">
                    <a:lnL w="12192">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20">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20">
                      <a:solidFill>
                        <a:srgbClr val="C0C0C0"/>
                      </a:solidFill>
                      <a:prstDash val="solid"/>
                    </a:lnB>
                    <a:solidFill>
                      <a:srgbClr val="92D050"/>
                    </a:solidFill>
                  </a:tcPr>
                </a:tc>
                <a:extLst>
                  <a:ext uri="{0D108BD9-81ED-4DB2-BD59-A6C34878D82A}">
                    <a16:rowId xmlns:a16="http://schemas.microsoft.com/office/drawing/2014/main" val="10011"/>
                  </a:ext>
                </a:extLst>
              </a:tr>
              <a:tr h="352357">
                <a:tc>
                  <a:txBody>
                    <a:bodyPr/>
                    <a:lstStyle/>
                    <a:p>
                      <a:pPr marL="45085" algn="ctr">
                        <a:lnSpc>
                          <a:spcPct val="100000"/>
                        </a:lnSpc>
                        <a:spcBef>
                          <a:spcPts val="960"/>
                        </a:spcBef>
                      </a:pPr>
                      <a:r>
                        <a:rPr sz="1300" spc="5" dirty="0">
                          <a:latin typeface="Arial"/>
                          <a:cs typeface="Arial"/>
                        </a:rPr>
                        <a:t>Due April </a:t>
                      </a:r>
                      <a:r>
                        <a:rPr lang="en-US" sz="1300" spc="5" dirty="0" smtClean="0">
                          <a:latin typeface="Arial"/>
                          <a:cs typeface="Arial"/>
                        </a:rPr>
                        <a:t>20</a:t>
                      </a:r>
                      <a:r>
                        <a:rPr sz="1300" spc="5" dirty="0" smtClean="0">
                          <a:latin typeface="Arial"/>
                          <a:cs typeface="Arial"/>
                        </a:rPr>
                        <a:t>,</a:t>
                      </a:r>
                      <a:r>
                        <a:rPr sz="1300" spc="-40" dirty="0" smtClean="0">
                          <a:latin typeface="Arial"/>
                          <a:cs typeface="Arial"/>
                        </a:rPr>
                        <a:t> </a:t>
                      </a:r>
                      <a:r>
                        <a:rPr sz="1300" spc="5" dirty="0" smtClean="0">
                          <a:latin typeface="Arial"/>
                          <a:cs typeface="Arial"/>
                        </a:rPr>
                        <a:t>202</a:t>
                      </a:r>
                      <a:r>
                        <a:rPr lang="en-US" sz="1300" spc="5" dirty="0" smtClean="0">
                          <a:latin typeface="Arial"/>
                          <a:cs typeface="Arial"/>
                        </a:rPr>
                        <a:t>2</a:t>
                      </a:r>
                      <a:endParaRPr sz="1300" dirty="0">
                        <a:latin typeface="Arial"/>
                        <a:cs typeface="Arial"/>
                      </a:endParaRPr>
                    </a:p>
                  </a:txBody>
                  <a:tcPr marL="0" marR="0" marT="92825" marB="0">
                    <a:lnL w="12192">
                      <a:solidFill>
                        <a:srgbClr val="C0C0C0"/>
                      </a:solidFill>
                      <a:prstDash val="solid"/>
                    </a:lnL>
                    <a:lnR w="82296">
                      <a:solidFill>
                        <a:srgbClr val="BEBEBE"/>
                      </a:solidFill>
                      <a:prstDash val="solid"/>
                    </a:lnR>
                    <a:lnT w="7620">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20">
                      <a:solidFill>
                        <a:srgbClr val="C0C0C0"/>
                      </a:solidFill>
                      <a:prstDash val="solid"/>
                    </a:lnT>
                    <a:lnB w="7619">
                      <a:solidFill>
                        <a:srgbClr val="C0C0C0"/>
                      </a:solidFill>
                      <a:prstDash val="solid"/>
                    </a:lnB>
                    <a:solidFill>
                      <a:srgbClr val="BEBEBE"/>
                    </a:solidFill>
                  </a:tcPr>
                </a:tc>
                <a:tc>
                  <a:txBody>
                    <a:bodyPr/>
                    <a:lstStyle/>
                    <a:p>
                      <a:pPr>
                        <a:lnSpc>
                          <a:spcPct val="100000"/>
                        </a:lnSpc>
                        <a:spcBef>
                          <a:spcPts val="35"/>
                        </a:spcBef>
                      </a:pPr>
                      <a:endParaRPr sz="1300" dirty="0">
                        <a:latin typeface="Times New Roman"/>
                        <a:cs typeface="Times New Roman"/>
                      </a:endParaRPr>
                    </a:p>
                    <a:p>
                      <a:pPr marL="99060">
                        <a:lnSpc>
                          <a:spcPct val="100000"/>
                        </a:lnSpc>
                      </a:pPr>
                      <a:r>
                        <a:rPr sz="1300" spc="5" dirty="0">
                          <a:latin typeface="Arial"/>
                          <a:cs typeface="Arial"/>
                        </a:rPr>
                        <a:t>5th</a:t>
                      </a:r>
                      <a:r>
                        <a:rPr sz="1300" spc="-80" dirty="0">
                          <a:latin typeface="Arial"/>
                          <a:cs typeface="Arial"/>
                        </a:rPr>
                        <a:t> </a:t>
                      </a:r>
                      <a:r>
                        <a:rPr sz="1300" spc="10" dirty="0">
                          <a:latin typeface="Arial"/>
                          <a:cs typeface="Arial"/>
                        </a:rPr>
                        <a:t>SW</a:t>
                      </a:r>
                      <a:endParaRPr sz="1300" dirty="0">
                        <a:latin typeface="Arial"/>
                        <a:cs typeface="Arial"/>
                      </a:endParaRPr>
                    </a:p>
                  </a:txBody>
                  <a:tcPr marL="0" marR="0" marT="3384" marB="0">
                    <a:lnL w="7620">
                      <a:solidFill>
                        <a:srgbClr val="C0C0C0"/>
                      </a:solidFill>
                      <a:prstDash val="solid"/>
                    </a:lnL>
                    <a:lnR w="7620">
                      <a:solidFill>
                        <a:srgbClr val="C0C0C0"/>
                      </a:solidFill>
                      <a:prstDash val="solid"/>
                    </a:lnR>
                    <a:lnT w="7620">
                      <a:solidFill>
                        <a:srgbClr val="C0C0C0"/>
                      </a:solidFill>
                      <a:prstDash val="solid"/>
                    </a:lnT>
                    <a:lnB w="7619">
                      <a:solidFill>
                        <a:srgbClr val="C0C0C0"/>
                      </a:solidFill>
                      <a:prstDash val="solid"/>
                    </a:lnB>
                    <a:solidFill>
                      <a:srgbClr val="FFFF0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20">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20">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20">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20">
                      <a:solidFill>
                        <a:srgbClr val="C0C0C0"/>
                      </a:solidFill>
                      <a:prstDash val="solid"/>
                    </a:lnT>
                    <a:lnB w="7619">
                      <a:solidFill>
                        <a:srgbClr val="C0C0C0"/>
                      </a:solidFill>
                      <a:prstDash val="solid"/>
                    </a:lnB>
                  </a:tcPr>
                </a:tc>
                <a:extLst>
                  <a:ext uri="{0D108BD9-81ED-4DB2-BD59-A6C34878D82A}">
                    <a16:rowId xmlns:a16="http://schemas.microsoft.com/office/drawing/2014/main" val="10012"/>
                  </a:ext>
                </a:extLst>
              </a:tr>
              <a:tr h="173383">
                <a:tc>
                  <a:txBody>
                    <a:bodyPr/>
                    <a:lstStyle/>
                    <a:p>
                      <a:endParaRPr sz="1300">
                        <a:latin typeface="Arial"/>
                        <a:cs typeface="Arial"/>
                      </a:endParaRPr>
                    </a:p>
                  </a:txBody>
                  <a:tcPr marL="0" marR="0" marT="0" marB="0">
                    <a:lnL w="12192">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19">
                      <a:solidFill>
                        <a:srgbClr val="C0C0C0"/>
                      </a:solidFill>
                      <a:prstDash val="solid"/>
                    </a:lnT>
                    <a:lnB w="7619">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19">
                      <a:solidFill>
                        <a:srgbClr val="C0C0C0"/>
                      </a:solidFill>
                      <a:prstDash val="solid"/>
                    </a:lnT>
                    <a:lnB w="7619">
                      <a:solidFill>
                        <a:srgbClr val="C0C0C0"/>
                      </a:solidFill>
                      <a:prstDash val="solid"/>
                    </a:lnB>
                    <a:solidFill>
                      <a:srgbClr val="92D050"/>
                    </a:solidFill>
                  </a:tcPr>
                </a:tc>
                <a:extLst>
                  <a:ext uri="{0D108BD9-81ED-4DB2-BD59-A6C34878D82A}">
                    <a16:rowId xmlns:a16="http://schemas.microsoft.com/office/drawing/2014/main" val="10013"/>
                  </a:ext>
                </a:extLst>
              </a:tr>
              <a:tr h="352357">
                <a:tc>
                  <a:txBody>
                    <a:bodyPr/>
                    <a:lstStyle/>
                    <a:p>
                      <a:pPr marL="42545" algn="ctr">
                        <a:lnSpc>
                          <a:spcPct val="100000"/>
                        </a:lnSpc>
                        <a:spcBef>
                          <a:spcPts val="960"/>
                        </a:spcBef>
                      </a:pPr>
                      <a:endParaRPr sz="1300" dirty="0">
                        <a:latin typeface="Arial"/>
                        <a:cs typeface="Arial"/>
                      </a:endParaRPr>
                    </a:p>
                  </a:txBody>
                  <a:tcPr marL="0" marR="0" marT="92825" marB="0">
                    <a:lnL w="12192">
                      <a:solidFill>
                        <a:srgbClr val="C0C0C0"/>
                      </a:solidFill>
                      <a:prstDash val="solid"/>
                    </a:lnL>
                    <a:lnR w="82296">
                      <a:solidFill>
                        <a:srgbClr val="BEBEBE"/>
                      </a:solidFill>
                      <a:prstDash val="solid"/>
                    </a:lnR>
                    <a:lnT w="7619">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82296" cap="flat" cmpd="sng" algn="ctr">
                      <a:solidFill>
                        <a:srgbClr val="BEBEBE"/>
                      </a:solidFill>
                      <a:prstDash val="solid"/>
                      <a:round/>
                      <a:headEnd type="none" w="med" len="med"/>
                      <a:tailEnd type="none" w="med" len="med"/>
                    </a:lnL>
                    <a:lnR w="7620">
                      <a:solidFill>
                        <a:srgbClr val="C0C0C0"/>
                      </a:solidFill>
                      <a:prstDash val="solid"/>
                    </a:lnR>
                    <a:lnT w="7619">
                      <a:solidFill>
                        <a:srgbClr val="C0C0C0"/>
                      </a:solidFill>
                      <a:prstDash val="solid"/>
                    </a:lnT>
                    <a:lnB w="7619">
                      <a:solidFill>
                        <a:srgbClr val="C0C0C0"/>
                      </a:solidFill>
                      <a:prstDash val="solid"/>
                    </a:lnB>
                    <a:solidFill>
                      <a:srgbClr val="BEBEBE"/>
                    </a:solidFill>
                  </a:tcPr>
                </a:tc>
                <a:tc>
                  <a:txBody>
                    <a:bodyPr/>
                    <a:lstStyle/>
                    <a:p>
                      <a:pPr>
                        <a:lnSpc>
                          <a:spcPct val="100000"/>
                        </a:lnSpc>
                        <a:spcBef>
                          <a:spcPts val="35"/>
                        </a:spcBef>
                      </a:pPr>
                      <a:endParaRPr sz="1300" dirty="0">
                        <a:latin typeface="Arial"/>
                        <a:cs typeface="Arial"/>
                      </a:endParaRPr>
                    </a:p>
                  </a:txBody>
                  <a:tcPr marL="0" marR="0" marT="3384" marB="0">
                    <a:lnL w="7620">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solidFill>
                      <a:srgbClr val="FFFF0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19">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19">
                      <a:solidFill>
                        <a:srgbClr val="C0C0C0"/>
                      </a:solidFill>
                      <a:prstDash val="solid"/>
                    </a:lnT>
                    <a:lnB w="7619">
                      <a:solidFill>
                        <a:srgbClr val="C0C0C0"/>
                      </a:solidFill>
                      <a:prstDash val="solid"/>
                    </a:lnB>
                  </a:tcPr>
                </a:tc>
                <a:tc>
                  <a:txBody>
                    <a:bodyPr/>
                    <a:lstStyle/>
                    <a:p>
                      <a:endParaRPr sz="1300">
                        <a:latin typeface="Arial"/>
                        <a:cs typeface="Arial"/>
                      </a:endParaRPr>
                    </a:p>
                  </a:txBody>
                  <a:tcPr marL="0" marR="0" marT="0" marB="0">
                    <a:lnL w="7619">
                      <a:solidFill>
                        <a:srgbClr val="C0C0C0"/>
                      </a:solidFill>
                      <a:prstDash val="solid"/>
                    </a:lnL>
                    <a:lnR w="12192">
                      <a:solidFill>
                        <a:srgbClr val="C0C0C0"/>
                      </a:solidFill>
                      <a:prstDash val="solid"/>
                    </a:lnR>
                    <a:lnT w="7619">
                      <a:solidFill>
                        <a:srgbClr val="C0C0C0"/>
                      </a:solidFill>
                      <a:prstDash val="solid"/>
                    </a:lnT>
                    <a:lnB w="7619">
                      <a:solidFill>
                        <a:srgbClr val="C0C0C0"/>
                      </a:solidFill>
                      <a:prstDash val="solid"/>
                    </a:lnB>
                  </a:tcPr>
                </a:tc>
                <a:extLst>
                  <a:ext uri="{0D108BD9-81ED-4DB2-BD59-A6C34878D82A}">
                    <a16:rowId xmlns:a16="http://schemas.microsoft.com/office/drawing/2014/main" val="10014"/>
                  </a:ext>
                </a:extLst>
              </a:tr>
              <a:tr h="173383">
                <a:tc>
                  <a:txBody>
                    <a:bodyPr/>
                    <a:lstStyle/>
                    <a:p>
                      <a:endParaRPr sz="1300">
                        <a:latin typeface="Arial"/>
                        <a:cs typeface="Arial"/>
                      </a:endParaRPr>
                    </a:p>
                  </a:txBody>
                  <a:tcPr marL="0" marR="0" marT="0" marB="0">
                    <a:lnL w="12192">
                      <a:solidFill>
                        <a:srgbClr val="C0C0C0"/>
                      </a:solidFill>
                      <a:prstDash val="solid"/>
                    </a:lnL>
                    <a:lnR w="7620">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dirty="0">
                        <a:latin typeface="Arial"/>
                        <a:cs typeface="Arial"/>
                      </a:endParaRPr>
                    </a:p>
                  </a:txBody>
                  <a:tcPr marL="0" marR="0" marT="0" marB="0">
                    <a:lnL w="7620">
                      <a:solidFill>
                        <a:srgbClr val="C0C0C0"/>
                      </a:solidFill>
                      <a:prstDash val="solid"/>
                    </a:lnL>
                    <a:lnR w="7620">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a:latin typeface="Arial"/>
                        <a:cs typeface="Arial"/>
                      </a:endParaRPr>
                    </a:p>
                  </a:txBody>
                  <a:tcPr marL="0" marR="0" marT="0" marB="0">
                    <a:lnL w="7620">
                      <a:solidFill>
                        <a:srgbClr val="C0C0C0"/>
                      </a:solidFill>
                      <a:prstDash val="solid"/>
                    </a:lnL>
                    <a:lnR w="7619">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a:latin typeface="Arial"/>
                        <a:cs typeface="Arial"/>
                      </a:endParaRPr>
                    </a:p>
                  </a:txBody>
                  <a:tcPr marL="0" marR="0" marT="0" marB="0">
                    <a:lnL w="7619">
                      <a:solidFill>
                        <a:srgbClr val="C0C0C0"/>
                      </a:solidFill>
                      <a:prstDash val="solid"/>
                    </a:lnL>
                    <a:lnR w="7619">
                      <a:solidFill>
                        <a:srgbClr val="C0C0C0"/>
                      </a:solidFill>
                      <a:prstDash val="solid"/>
                    </a:lnR>
                    <a:lnT w="7619">
                      <a:solidFill>
                        <a:srgbClr val="C0C0C0"/>
                      </a:solidFill>
                      <a:prstDash val="solid"/>
                    </a:lnT>
                    <a:lnB w="12192">
                      <a:solidFill>
                        <a:srgbClr val="C0C0C0"/>
                      </a:solidFill>
                      <a:prstDash val="solid"/>
                    </a:lnB>
                    <a:solidFill>
                      <a:srgbClr val="92D050"/>
                    </a:solidFill>
                  </a:tcPr>
                </a:tc>
                <a:tc>
                  <a:txBody>
                    <a:bodyPr/>
                    <a:lstStyle/>
                    <a:p>
                      <a:endParaRPr sz="1300" dirty="0">
                        <a:latin typeface="Arial"/>
                        <a:cs typeface="Arial"/>
                      </a:endParaRPr>
                    </a:p>
                  </a:txBody>
                  <a:tcPr marL="0" marR="0" marT="0" marB="0">
                    <a:lnL w="7619">
                      <a:solidFill>
                        <a:srgbClr val="C0C0C0"/>
                      </a:solidFill>
                      <a:prstDash val="solid"/>
                    </a:lnL>
                    <a:lnR w="12192">
                      <a:solidFill>
                        <a:srgbClr val="C0C0C0"/>
                      </a:solidFill>
                      <a:prstDash val="solid"/>
                    </a:lnR>
                    <a:lnT w="7619">
                      <a:solidFill>
                        <a:srgbClr val="C0C0C0"/>
                      </a:solidFill>
                      <a:prstDash val="solid"/>
                    </a:lnT>
                    <a:lnB w="12192">
                      <a:solidFill>
                        <a:srgbClr val="C0C0C0"/>
                      </a:solidFill>
                      <a:prstDash val="solid"/>
                    </a:lnB>
                    <a:solidFill>
                      <a:srgbClr val="92D050"/>
                    </a:solidFill>
                  </a:tcPr>
                </a:tc>
                <a:extLst>
                  <a:ext uri="{0D108BD9-81ED-4DB2-BD59-A6C34878D82A}">
                    <a16:rowId xmlns:a16="http://schemas.microsoft.com/office/drawing/2014/main" val="10015"/>
                  </a:ext>
                </a:extLst>
              </a:tr>
            </a:tbl>
          </a:graphicData>
        </a:graphic>
      </p:graphicFrame>
      <p:sp>
        <p:nvSpPr>
          <p:cNvPr id="5" name="Title 1"/>
          <p:cNvSpPr txBox="1">
            <a:spLocks/>
          </p:cNvSpPr>
          <p:nvPr/>
        </p:nvSpPr>
        <p:spPr>
          <a:xfrm>
            <a:off x="532538" y="0"/>
            <a:ext cx="6324600" cy="1371600"/>
          </a:xfrm>
          <a:prstGeom prst="rect">
            <a:avLst/>
          </a:prstGeom>
        </p:spPr>
        <p:txBody>
          <a:bodyPr/>
          <a:lstStyle>
            <a:lvl1pPr>
              <a:defRPr>
                <a:latin typeface="+mj-lt"/>
                <a:ea typeface="+mj-ea"/>
                <a:cs typeface="+mj-cs"/>
              </a:defRPr>
            </a:lvl1pPr>
          </a:lstStyle>
          <a:p>
            <a:pPr algn="ctr"/>
            <a:r>
              <a:rPr lang="en-US" kern="0" dirty="0">
                <a:solidFill>
                  <a:schemeClr val="tx2"/>
                </a:solidFill>
              </a:rPr>
              <a:t> </a:t>
            </a:r>
            <a:br>
              <a:rPr lang="en-US" kern="0" dirty="0">
                <a:solidFill>
                  <a:schemeClr val="tx2"/>
                </a:solidFill>
              </a:rPr>
            </a:br>
            <a:r>
              <a:rPr lang="en-US" sz="3200" kern="0" dirty="0">
                <a:solidFill>
                  <a:schemeClr val="tx2"/>
                </a:solidFill>
              </a:rPr>
              <a:t>Number of Parent Signed Attendance Letters </a:t>
            </a:r>
            <a:br>
              <a:rPr lang="en-US" sz="3200" kern="0" dirty="0">
                <a:solidFill>
                  <a:schemeClr val="tx2"/>
                </a:solidFill>
              </a:rPr>
            </a:br>
            <a:r>
              <a:rPr lang="en-US" sz="3200" kern="0" dirty="0">
                <a:solidFill>
                  <a:schemeClr val="tx2"/>
                </a:solidFill>
              </a:rPr>
              <a:t>Due at End of Every SW</a:t>
            </a:r>
            <a:endParaRPr lang="en-US" sz="3200" kern="0" dirty="0">
              <a:solidFill>
                <a:sysClr val="windowText" lastClr="000000"/>
              </a:solidFill>
            </a:endParaRPr>
          </a:p>
        </p:txBody>
      </p:sp>
      <p:sp>
        <p:nvSpPr>
          <p:cNvPr id="6" name="TextBox 5"/>
          <p:cNvSpPr txBox="1"/>
          <p:nvPr/>
        </p:nvSpPr>
        <p:spPr>
          <a:xfrm>
            <a:off x="532538" y="8705850"/>
            <a:ext cx="6629400" cy="923330"/>
          </a:xfrm>
          <a:prstGeom prst="rect">
            <a:avLst/>
          </a:prstGeom>
          <a:noFill/>
        </p:spPr>
        <p:txBody>
          <a:bodyPr wrap="square" rtlCol="0">
            <a:spAutoFit/>
          </a:bodyPr>
          <a:lstStyle/>
          <a:p>
            <a:pPr algn="ctr"/>
            <a:r>
              <a:rPr lang="en-US" dirty="0"/>
              <a:t>Note: Due each Wednesday after the end of each six weeks grading period.</a:t>
            </a:r>
          </a:p>
          <a:p>
            <a:endParaRPr lang="en-US" dirty="0"/>
          </a:p>
        </p:txBody>
      </p:sp>
    </p:spTree>
    <p:extLst>
      <p:ext uri="{BB962C8B-B14F-4D97-AF65-F5344CB8AC3E}">
        <p14:creationId xmlns:p14="http://schemas.microsoft.com/office/powerpoint/2010/main" val="3136788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39157" y="1009652"/>
            <a:ext cx="2953124" cy="477823"/>
          </a:xfrm>
          <a:prstGeom prst="rect">
            <a:avLst/>
          </a:prstGeom>
        </p:spPr>
        <p:txBody>
          <a:bodyPr vert="horz" wrap="square" lIns="0" tIns="0" rIns="0" bIns="0" rtlCol="0">
            <a:spAutoFit/>
          </a:bodyPr>
          <a:lstStyle/>
          <a:p>
            <a:pPr marL="227116" marR="218983" algn="ctr"/>
            <a:r>
              <a:rPr sz="1035" b="1" spc="-5" dirty="0">
                <a:latin typeface="Arial"/>
                <a:cs typeface="Arial"/>
              </a:rPr>
              <a:t>Brownsville </a:t>
            </a:r>
            <a:r>
              <a:rPr sz="1035" b="1" spc="-10" dirty="0">
                <a:latin typeface="Arial"/>
                <a:cs typeface="Arial"/>
              </a:rPr>
              <a:t>Independent School </a:t>
            </a:r>
            <a:r>
              <a:rPr sz="1035" b="1" spc="-5" dirty="0">
                <a:latin typeface="Arial"/>
                <a:cs typeface="Arial"/>
              </a:rPr>
              <a:t>District  Pupil </a:t>
            </a:r>
            <a:r>
              <a:rPr sz="1035" b="1" spc="-10" dirty="0">
                <a:latin typeface="Arial"/>
                <a:cs typeface="Arial"/>
              </a:rPr>
              <a:t>Services</a:t>
            </a:r>
            <a:r>
              <a:rPr sz="1035" b="1" spc="-44" dirty="0">
                <a:latin typeface="Arial"/>
                <a:cs typeface="Arial"/>
              </a:rPr>
              <a:t> </a:t>
            </a:r>
            <a:r>
              <a:rPr sz="1035" b="1" spc="-10" dirty="0">
                <a:latin typeface="Arial"/>
                <a:cs typeface="Arial"/>
              </a:rPr>
              <a:t>Department</a:t>
            </a:r>
            <a:endParaRPr sz="1035" dirty="0">
              <a:latin typeface="Arial"/>
              <a:cs typeface="Arial"/>
            </a:endParaRPr>
          </a:p>
          <a:p>
            <a:pPr marL="11888" marR="5005" algn="ctr"/>
            <a:r>
              <a:rPr sz="1035" b="1" spc="-5" dirty="0">
                <a:latin typeface="Arial"/>
                <a:cs typeface="Arial"/>
              </a:rPr>
              <a:t>District's </a:t>
            </a:r>
            <a:r>
              <a:rPr sz="1035" b="1" spc="-10" dirty="0">
                <a:latin typeface="Arial"/>
                <a:cs typeface="Arial"/>
              </a:rPr>
              <a:t>Campus </a:t>
            </a:r>
            <a:r>
              <a:rPr sz="1035" b="1" spc="-15" dirty="0">
                <a:latin typeface="Arial"/>
                <a:cs typeface="Arial"/>
              </a:rPr>
              <a:t>Attendance </a:t>
            </a:r>
            <a:r>
              <a:rPr sz="1035" b="1" spc="-5" dirty="0">
                <a:latin typeface="Arial"/>
                <a:cs typeface="Arial"/>
              </a:rPr>
              <a:t>Monitoring </a:t>
            </a:r>
            <a:r>
              <a:rPr sz="1035" b="1" spc="-10" dirty="0">
                <a:latin typeface="Arial"/>
                <a:cs typeface="Arial"/>
              </a:rPr>
              <a:t>Chart  </a:t>
            </a:r>
            <a:endParaRPr sz="1035" dirty="0">
              <a:latin typeface="Arial"/>
              <a:cs typeface="Arial"/>
            </a:endParaRPr>
          </a:p>
        </p:txBody>
      </p:sp>
      <p:sp>
        <p:nvSpPr>
          <p:cNvPr id="3" name="object 3"/>
          <p:cNvSpPr/>
          <p:nvPr/>
        </p:nvSpPr>
        <p:spPr>
          <a:xfrm>
            <a:off x="6476597" y="952760"/>
            <a:ext cx="705084" cy="660713"/>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1885493" y="5303276"/>
            <a:ext cx="0" cy="392290"/>
          </a:xfrm>
          <a:custGeom>
            <a:avLst/>
            <a:gdLst/>
            <a:ahLst/>
            <a:cxnLst/>
            <a:rect l="l" t="t" r="r" b="b"/>
            <a:pathLst>
              <a:path h="398145">
                <a:moveTo>
                  <a:pt x="0" y="0"/>
                </a:moveTo>
                <a:lnTo>
                  <a:pt x="0" y="397763"/>
                </a:lnTo>
              </a:path>
            </a:pathLst>
          </a:custGeom>
          <a:ln w="4572">
            <a:solidFill>
              <a:srgbClr val="C0C0C0"/>
            </a:solidFill>
          </a:ln>
        </p:spPr>
        <p:txBody>
          <a:bodyPr wrap="square" lIns="0" tIns="0" rIns="0" bIns="0" rtlCol="0"/>
          <a:lstStyle/>
          <a:p>
            <a:endParaRPr sz="1774"/>
          </a:p>
        </p:txBody>
      </p:sp>
      <p:graphicFrame>
        <p:nvGraphicFramePr>
          <p:cNvPr id="5" name="object 5"/>
          <p:cNvGraphicFramePr>
            <a:graphicFrameLocks noGrp="1"/>
          </p:cNvGraphicFramePr>
          <p:nvPr>
            <p:extLst>
              <p:ext uri="{D42A27DB-BD31-4B8C-83A1-F6EECF244321}">
                <p14:modId xmlns:p14="http://schemas.microsoft.com/office/powerpoint/2010/main" val="185898879"/>
              </p:ext>
            </p:extLst>
          </p:nvPr>
        </p:nvGraphicFramePr>
        <p:xfrm>
          <a:off x="457923" y="1914915"/>
          <a:ext cx="7104928" cy="7381183"/>
        </p:xfrm>
        <a:graphic>
          <a:graphicData uri="http://schemas.openxmlformats.org/drawingml/2006/table">
            <a:tbl>
              <a:tblPr firstRow="1" bandRow="1">
                <a:tableStyleId>{2D5ABB26-0587-4C30-8999-92F81FD0307C}</a:tableStyleId>
              </a:tblPr>
              <a:tblGrid>
                <a:gridCol w="1420311">
                  <a:extLst>
                    <a:ext uri="{9D8B030D-6E8A-4147-A177-3AD203B41FA5}">
                      <a16:colId xmlns:a16="http://schemas.microsoft.com/office/drawing/2014/main" val="20000"/>
                    </a:ext>
                  </a:extLst>
                </a:gridCol>
                <a:gridCol w="83669">
                  <a:extLst>
                    <a:ext uri="{9D8B030D-6E8A-4147-A177-3AD203B41FA5}">
                      <a16:colId xmlns:a16="http://schemas.microsoft.com/office/drawing/2014/main" val="20001"/>
                    </a:ext>
                  </a:extLst>
                </a:gridCol>
                <a:gridCol w="153302">
                  <a:extLst>
                    <a:ext uri="{9D8B030D-6E8A-4147-A177-3AD203B41FA5}">
                      <a16:colId xmlns:a16="http://schemas.microsoft.com/office/drawing/2014/main" val="20002"/>
                    </a:ext>
                  </a:extLst>
                </a:gridCol>
                <a:gridCol w="612025">
                  <a:extLst>
                    <a:ext uri="{9D8B030D-6E8A-4147-A177-3AD203B41FA5}">
                      <a16:colId xmlns:a16="http://schemas.microsoft.com/office/drawing/2014/main" val="20003"/>
                    </a:ext>
                  </a:extLst>
                </a:gridCol>
                <a:gridCol w="584620">
                  <a:extLst>
                    <a:ext uri="{9D8B030D-6E8A-4147-A177-3AD203B41FA5}">
                      <a16:colId xmlns:a16="http://schemas.microsoft.com/office/drawing/2014/main" val="20004"/>
                    </a:ext>
                  </a:extLst>
                </a:gridCol>
                <a:gridCol w="562378">
                  <a:extLst>
                    <a:ext uri="{9D8B030D-6E8A-4147-A177-3AD203B41FA5}">
                      <a16:colId xmlns:a16="http://schemas.microsoft.com/office/drawing/2014/main" val="20005"/>
                    </a:ext>
                  </a:extLst>
                </a:gridCol>
                <a:gridCol w="547949">
                  <a:extLst>
                    <a:ext uri="{9D8B030D-6E8A-4147-A177-3AD203B41FA5}">
                      <a16:colId xmlns:a16="http://schemas.microsoft.com/office/drawing/2014/main" val="20006"/>
                    </a:ext>
                  </a:extLst>
                </a:gridCol>
                <a:gridCol w="586208">
                  <a:extLst>
                    <a:ext uri="{9D8B030D-6E8A-4147-A177-3AD203B41FA5}">
                      <a16:colId xmlns:a16="http://schemas.microsoft.com/office/drawing/2014/main" val="20007"/>
                    </a:ext>
                  </a:extLst>
                </a:gridCol>
                <a:gridCol w="597726">
                  <a:extLst>
                    <a:ext uri="{9D8B030D-6E8A-4147-A177-3AD203B41FA5}">
                      <a16:colId xmlns:a16="http://schemas.microsoft.com/office/drawing/2014/main" val="20008"/>
                    </a:ext>
                  </a:extLst>
                </a:gridCol>
                <a:gridCol w="573876">
                  <a:extLst>
                    <a:ext uri="{9D8B030D-6E8A-4147-A177-3AD203B41FA5}">
                      <a16:colId xmlns:a16="http://schemas.microsoft.com/office/drawing/2014/main" val="20009"/>
                    </a:ext>
                  </a:extLst>
                </a:gridCol>
                <a:gridCol w="545718">
                  <a:extLst>
                    <a:ext uri="{9D8B030D-6E8A-4147-A177-3AD203B41FA5}">
                      <a16:colId xmlns:a16="http://schemas.microsoft.com/office/drawing/2014/main" val="20010"/>
                    </a:ext>
                  </a:extLst>
                </a:gridCol>
                <a:gridCol w="284565">
                  <a:extLst>
                    <a:ext uri="{9D8B030D-6E8A-4147-A177-3AD203B41FA5}">
                      <a16:colId xmlns:a16="http://schemas.microsoft.com/office/drawing/2014/main" val="20011"/>
                    </a:ext>
                  </a:extLst>
                </a:gridCol>
                <a:gridCol w="244650">
                  <a:extLst>
                    <a:ext uri="{9D8B030D-6E8A-4147-A177-3AD203B41FA5}">
                      <a16:colId xmlns:a16="http://schemas.microsoft.com/office/drawing/2014/main" val="20012"/>
                    </a:ext>
                  </a:extLst>
                </a:gridCol>
                <a:gridCol w="307931">
                  <a:extLst>
                    <a:ext uri="{9D8B030D-6E8A-4147-A177-3AD203B41FA5}">
                      <a16:colId xmlns:a16="http://schemas.microsoft.com/office/drawing/2014/main" val="20013"/>
                    </a:ext>
                  </a:extLst>
                </a:gridCol>
              </a:tblGrid>
              <a:tr h="166942">
                <a:tc rowSpan="3">
                  <a:txBody>
                    <a:bodyPr/>
                    <a:lstStyle/>
                    <a:p>
                      <a:endParaRPr sz="1000" dirty="0">
                        <a:latin typeface="Arial"/>
                        <a:cs typeface="Arial"/>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rowSpan="2" gridSpan="2">
                  <a:txBody>
                    <a:bodyPr/>
                    <a:lstStyle/>
                    <a:p>
                      <a:endParaRPr sz="1000">
                        <a:latin typeface="Arial"/>
                        <a:cs typeface="Arial"/>
                      </a:endParaRPr>
                    </a:p>
                  </a:txBody>
                  <a:tcPr marL="0" marR="0" marT="0" marB="0">
                    <a:lnR w="3048">
                      <a:solidFill>
                        <a:srgbClr val="FFFFFF"/>
                      </a:solidFill>
                      <a:prstDash val="solid"/>
                    </a:lnR>
                    <a:lnT w="53340">
                      <a:solidFill>
                        <a:srgbClr val="C0C0C0"/>
                      </a:solidFill>
                      <a:prstDash val="solid"/>
                    </a:lnT>
                    <a:solidFill>
                      <a:srgbClr val="BEBEBE"/>
                    </a:solidFill>
                  </a:tcPr>
                </a:tc>
                <a:tc rowSpan="2" hMerge="1">
                  <a:txBody>
                    <a:bodyPr/>
                    <a:lstStyle/>
                    <a:p>
                      <a:endParaRPr/>
                    </a:p>
                  </a:txBody>
                  <a:tcPr marL="0" marR="0" marT="0" marB="0"/>
                </a:tc>
                <a:tc rowSpan="2" gridSpan="4">
                  <a:txBody>
                    <a:bodyPr/>
                    <a:lstStyle/>
                    <a:p>
                      <a:pPr marL="2540" algn="ctr">
                        <a:lnSpc>
                          <a:spcPct val="100000"/>
                        </a:lnSpc>
                        <a:spcBef>
                          <a:spcPts val="330"/>
                        </a:spcBef>
                      </a:pPr>
                      <a:r>
                        <a:rPr sz="800" b="1" dirty="0">
                          <a:latin typeface="Arial"/>
                          <a:cs typeface="Arial"/>
                        </a:rPr>
                        <a:t>3rd- SW </a:t>
                      </a:r>
                      <a:r>
                        <a:rPr sz="800" b="1" spc="-5" dirty="0">
                          <a:latin typeface="Arial"/>
                          <a:cs typeface="Arial"/>
                        </a:rPr>
                        <a:t>(8/14/19- 12/20/19)</a:t>
                      </a:r>
                      <a:endParaRPr sz="800">
                        <a:latin typeface="Arial"/>
                        <a:cs typeface="Arial"/>
                      </a:endParaRPr>
                    </a:p>
                    <a:p>
                      <a:pPr marL="48895" marR="41275" algn="ctr">
                        <a:lnSpc>
                          <a:spcPct val="105700"/>
                        </a:lnSpc>
                        <a:spcBef>
                          <a:spcPts val="530"/>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41294"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rowSpan="2" hMerge="1">
                  <a:txBody>
                    <a:bodyPr/>
                    <a:lstStyle/>
                    <a:p>
                      <a:endParaRPr/>
                    </a:p>
                  </a:txBody>
                  <a:tcPr marL="0" marR="0" marT="0" marB="0"/>
                </a:tc>
                <a:tc rowSpan="2" hMerge="1">
                  <a:txBody>
                    <a:bodyPr/>
                    <a:lstStyle/>
                    <a:p>
                      <a:endParaRPr/>
                    </a:p>
                  </a:txBody>
                  <a:tcPr marL="0" marR="0" marT="0" marB="0"/>
                </a:tc>
                <a:tc rowSpan="2" hMerge="1">
                  <a:txBody>
                    <a:bodyPr/>
                    <a:lstStyle/>
                    <a:p>
                      <a:endParaRPr/>
                    </a:p>
                  </a:txBody>
                  <a:tcPr marL="0" marR="0" marT="0" marB="0"/>
                </a:tc>
                <a:tc gridSpan="4">
                  <a:txBody>
                    <a:bodyPr/>
                    <a:lstStyle/>
                    <a:p>
                      <a:pPr marL="140335">
                        <a:lnSpc>
                          <a:spcPct val="100000"/>
                        </a:lnSpc>
                        <a:spcBef>
                          <a:spcPts val="484"/>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60688" marB="0">
                    <a:lnL w="73151" cap="flat" cmpd="sng" algn="ctr">
                      <a:solidFill>
                        <a:srgbClr val="BEBEBE"/>
                      </a:solidFill>
                      <a:prstDash val="solid"/>
                      <a:round/>
                      <a:headEnd type="none" w="med" len="med"/>
                      <a:tailEnd type="none" w="med" len="med"/>
                    </a:lnL>
                    <a:lnR w="9144">
                      <a:solidFill>
                        <a:srgbClr val="C0C0C0"/>
                      </a:solidFill>
                      <a:prstDash val="solid"/>
                    </a:lnR>
                    <a:lnT w="53340">
                      <a:solidFill>
                        <a:srgbClr val="C0C0C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2"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rowSpan="2" hMerge="1">
                  <a:txBody>
                    <a:bodyPr/>
                    <a:lstStyle/>
                    <a:p>
                      <a:endParaRPr/>
                    </a:p>
                  </a:txBody>
                  <a:tcPr marL="0" marR="0" marT="0" marB="0"/>
                </a:tc>
                <a:tc rowSpan="2" hMerge="1">
                  <a:txBody>
                    <a:bodyPr/>
                    <a:lstStyle/>
                    <a:p>
                      <a:endParaRPr/>
                    </a:p>
                  </a:txBody>
                  <a:tcPr marL="0" marR="0" marT="0" marB="0"/>
                </a:tc>
                <a:extLst>
                  <a:ext uri="{0D108BD9-81ED-4DB2-BD59-A6C34878D82A}">
                    <a16:rowId xmlns:a16="http://schemas.microsoft.com/office/drawing/2014/main" val="10000"/>
                  </a:ext>
                </a:extLst>
              </a:tr>
              <a:tr h="276825">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gridSpan="2" vMerge="1">
                  <a:txBody>
                    <a:bodyPr/>
                    <a:lstStyle/>
                    <a:p>
                      <a:endParaRPr/>
                    </a:p>
                  </a:txBody>
                  <a:tcPr marL="0" marR="0" marT="0" marB="0">
                    <a:lnL w="4572">
                      <a:solidFill>
                        <a:srgbClr val="C0C0C0"/>
                      </a:solidFill>
                      <a:prstDash val="solid"/>
                    </a:lnL>
                    <a:lnR w="3048">
                      <a:solidFill>
                        <a:srgbClr val="FFFFFF"/>
                      </a:solidFill>
                      <a:prstDash val="solid"/>
                    </a:lnR>
                    <a:lnT w="53340">
                      <a:solidFill>
                        <a:srgbClr val="C0C0C0"/>
                      </a:solidFill>
                      <a:prstDash val="solid"/>
                    </a:lnT>
                    <a:solidFill>
                      <a:srgbClr val="BEBEBE"/>
                    </a:solidFill>
                  </a:tcPr>
                </a:tc>
                <a:tc hMerge="1" vMerge="1">
                  <a:txBody>
                    <a:bodyPr/>
                    <a:lstStyle/>
                    <a:p>
                      <a:endParaRPr/>
                    </a:p>
                  </a:txBody>
                  <a:tcPr marL="0" marR="0" marT="0" marB="0"/>
                </a:tc>
                <a:tc gridSpan="4" vMerge="1">
                  <a:txBody>
                    <a:bodyPr/>
                    <a:lstStyle/>
                    <a:p>
                      <a:endParaRPr/>
                    </a:p>
                  </a:txBody>
                  <a:tcPr marL="0" marR="0" marT="41910" marB="0">
                    <a:lnL w="3048">
                      <a:solidFill>
                        <a:srgbClr val="FFFFFF"/>
                      </a:solidFill>
                      <a:prstDash val="solid"/>
                    </a:lnL>
                    <a:lnR w="73151">
                      <a:solidFill>
                        <a:srgbClr val="BEBEBE"/>
                      </a:solidFill>
                      <a:prstDash val="solid"/>
                    </a:lnR>
                    <a:lnT w="51866">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rowSpan="2">
                  <a:txBody>
                    <a:bodyPr/>
                    <a:lstStyle/>
                    <a:p>
                      <a:pPr>
                        <a:lnSpc>
                          <a:spcPct val="100000"/>
                        </a:lnSpc>
                      </a:pPr>
                      <a:endParaRPr sz="400">
                        <a:latin typeface="Times New Roman"/>
                        <a:cs typeface="Times New Roman"/>
                      </a:endParaRPr>
                    </a:p>
                    <a:p>
                      <a:pPr marL="50800" marR="42545" indent="50165">
                        <a:lnSpc>
                          <a:spcPct val="111100"/>
                        </a:lnSpc>
                        <a:spcBef>
                          <a:spcPts val="5"/>
                        </a:spcBef>
                      </a:pPr>
                      <a:r>
                        <a:rPr sz="400" b="1" spc="5" dirty="0">
                          <a:latin typeface="Arial"/>
                          <a:cs typeface="Arial"/>
                        </a:rPr>
                        <a:t>Attendance  </a:t>
                      </a: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02870" marR="42545" indent="-52069">
                        <a:lnSpc>
                          <a:spcPct val="103600"/>
                        </a:lnSpc>
                        <a:spcBef>
                          <a:spcPts val="370"/>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0" marB="0">
                    <a:lnL w="73151">
                      <a:solidFill>
                        <a:srgbClr val="BEBEBE"/>
                      </a:solidFill>
                      <a:prstDash val="solid"/>
                    </a:lnL>
                    <a:lnR w="9144">
                      <a:solidFill>
                        <a:srgbClr val="C0C0C0"/>
                      </a:solidFill>
                      <a:prstDash val="solid"/>
                    </a:lnR>
                    <a:lnB w="53340">
                      <a:solidFill>
                        <a:srgbClr val="8DB4E1"/>
                      </a:solidFill>
                      <a:prstDash val="solid"/>
                    </a:lnB>
                    <a:solidFill>
                      <a:srgbClr val="DCE6F0"/>
                    </a:solidFill>
                  </a:tcPr>
                </a:tc>
                <a:tc rowSpan="2">
                  <a:txBody>
                    <a:bodyPr/>
                    <a:lstStyle/>
                    <a:p>
                      <a:pPr>
                        <a:lnSpc>
                          <a:spcPct val="100000"/>
                        </a:lnSpc>
                        <a:spcBef>
                          <a:spcPts val="40"/>
                        </a:spcBef>
                      </a:pPr>
                      <a:endParaRPr sz="400">
                        <a:latin typeface="Times New Roman"/>
                        <a:cs typeface="Times New Roman"/>
                      </a:endParaRPr>
                    </a:p>
                    <a:p>
                      <a:pPr marL="49530" marR="43180" indent="-1905" algn="ctr">
                        <a:lnSpc>
                          <a:spcPct val="111100"/>
                        </a:lnSpc>
                      </a:pPr>
                      <a:r>
                        <a:rPr sz="400" b="1" spc="5" dirty="0">
                          <a:latin typeface="Arial"/>
                          <a:cs typeface="Arial"/>
                        </a:rPr>
                        <a:t>Student  Attendance</a:t>
                      </a:r>
                      <a:r>
                        <a:rPr sz="400" b="1" spc="-75" dirty="0">
                          <a:latin typeface="Arial"/>
                          <a:cs typeface="Arial"/>
                        </a:rPr>
                        <a:t> </a:t>
                      </a:r>
                      <a:r>
                        <a:rPr sz="400" b="1" spc="10" dirty="0">
                          <a:latin typeface="Arial"/>
                          <a:cs typeface="Arial"/>
                        </a:rPr>
                        <a:t>Plan</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72390" marR="67945" algn="ctr">
                        <a:lnSpc>
                          <a:spcPct val="103600"/>
                        </a:lnSpc>
                        <a:spcBef>
                          <a:spcPts val="370"/>
                        </a:spcBef>
                      </a:pPr>
                      <a:r>
                        <a:rPr sz="500" spc="5" dirty="0">
                          <a:latin typeface="Arial"/>
                          <a:cs typeface="Arial"/>
                        </a:rPr>
                        <a:t>6</a:t>
                      </a:r>
                      <a:r>
                        <a:rPr sz="500" spc="-65" dirty="0">
                          <a:latin typeface="Arial"/>
                          <a:cs typeface="Arial"/>
                        </a:rPr>
                        <a:t> </a:t>
                      </a:r>
                      <a:r>
                        <a:rPr sz="500" spc="5" dirty="0">
                          <a:latin typeface="Arial"/>
                          <a:cs typeface="Arial"/>
                        </a:rPr>
                        <a:t>Unexcused </a:t>
                      </a:r>
                      <a:r>
                        <a:rPr sz="500" dirty="0">
                          <a:latin typeface="Arial"/>
                          <a:cs typeface="Arial"/>
                        </a:rPr>
                        <a:t> </a:t>
                      </a:r>
                      <a:r>
                        <a:rPr sz="500" spc="5" dirty="0">
                          <a:latin typeface="Arial"/>
                          <a:cs typeface="Arial"/>
                        </a:rPr>
                        <a:t>Absences</a:t>
                      </a:r>
                      <a:endParaRPr sz="500">
                        <a:latin typeface="Arial"/>
                        <a:cs typeface="Arial"/>
                      </a:endParaRPr>
                    </a:p>
                  </a:txBody>
                  <a:tcPr marL="0" marR="0" marT="5005"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rowSpan="2">
                  <a:txBody>
                    <a:bodyPr/>
                    <a:lstStyle/>
                    <a:p>
                      <a:pPr>
                        <a:lnSpc>
                          <a:spcPct val="100000"/>
                        </a:lnSpc>
                        <a:spcBef>
                          <a:spcPts val="40"/>
                        </a:spcBef>
                      </a:pPr>
                      <a:endParaRPr sz="400">
                        <a:latin typeface="Times New Roman"/>
                        <a:cs typeface="Times New Roman"/>
                      </a:endParaRPr>
                    </a:p>
                    <a:p>
                      <a:pPr marL="173355" marR="57785" indent="-108585">
                        <a:lnSpc>
                          <a:spcPct val="111100"/>
                        </a:lnSpc>
                      </a:pPr>
                      <a:r>
                        <a:rPr sz="400" b="1" spc="10" dirty="0">
                          <a:latin typeface="Arial"/>
                          <a:cs typeface="Arial"/>
                        </a:rPr>
                        <a:t>Court</a:t>
                      </a:r>
                      <a:r>
                        <a:rPr sz="400" b="1" spc="-65" dirty="0">
                          <a:latin typeface="Arial"/>
                          <a:cs typeface="Arial"/>
                        </a:rPr>
                        <a:t> </a:t>
                      </a:r>
                      <a:r>
                        <a:rPr sz="400" b="1" spc="10" dirty="0">
                          <a:latin typeface="Arial"/>
                          <a:cs typeface="Arial"/>
                        </a:rPr>
                        <a:t>Warning  Letters</a:t>
                      </a:r>
                      <a:endParaRPr sz="400">
                        <a:latin typeface="Arial"/>
                        <a:cs typeface="Arial"/>
                      </a:endParaRPr>
                    </a:p>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116839" marR="24130" indent="-83820">
                        <a:lnSpc>
                          <a:spcPct val="103600"/>
                        </a:lnSpc>
                        <a:spcBef>
                          <a:spcPts val="370"/>
                        </a:spcBef>
                      </a:pPr>
                      <a:r>
                        <a:rPr sz="500" spc="5" dirty="0">
                          <a:latin typeface="Arial"/>
                          <a:cs typeface="Arial"/>
                        </a:rPr>
                        <a:t>7-9</a:t>
                      </a:r>
                      <a:r>
                        <a:rPr sz="500" spc="-55" dirty="0">
                          <a:latin typeface="Arial"/>
                          <a:cs typeface="Arial"/>
                        </a:rPr>
                        <a:t> </a:t>
                      </a:r>
                      <a:r>
                        <a:rPr sz="500" spc="5" dirty="0">
                          <a:latin typeface="Arial"/>
                          <a:cs typeface="Arial"/>
                        </a:rPr>
                        <a:t>Unexcused  Absences</a:t>
                      </a:r>
                      <a:endParaRPr sz="500">
                        <a:latin typeface="Arial"/>
                        <a:cs typeface="Arial"/>
                      </a:endParaRPr>
                    </a:p>
                  </a:txBody>
                  <a:tcPr marL="0" marR="0" marT="5005"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rowSpan="2">
                  <a:txBody>
                    <a:bodyPr/>
                    <a:lstStyle/>
                    <a:p>
                      <a:pPr>
                        <a:lnSpc>
                          <a:spcPct val="100000"/>
                        </a:lnSpc>
                        <a:spcBef>
                          <a:spcPts val="40"/>
                        </a:spcBef>
                      </a:pPr>
                      <a:endParaRPr sz="400">
                        <a:latin typeface="Times New Roman"/>
                        <a:cs typeface="Times New Roman"/>
                      </a:endParaRPr>
                    </a:p>
                    <a:p>
                      <a:pPr marL="27305" marR="14604" indent="-635" algn="ctr">
                        <a:lnSpc>
                          <a:spcPct val="111100"/>
                        </a:lnSpc>
                      </a:pPr>
                      <a:r>
                        <a:rPr sz="400" b="1" spc="15" dirty="0">
                          <a:latin typeface="Arial"/>
                          <a:cs typeface="Arial"/>
                        </a:rPr>
                        <a:t>Sworn </a:t>
                      </a:r>
                      <a:r>
                        <a:rPr sz="400" b="1" spc="5" dirty="0">
                          <a:latin typeface="Arial"/>
                          <a:cs typeface="Arial"/>
                        </a:rPr>
                        <a:t>Affidavit  </a:t>
                      </a: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p>
                      <a:pPr>
                        <a:lnSpc>
                          <a:spcPct val="100000"/>
                        </a:lnSpc>
                      </a:pPr>
                      <a:endParaRPr sz="500">
                        <a:latin typeface="Times New Roman"/>
                        <a:cs typeface="Times New Roman"/>
                      </a:endParaRPr>
                    </a:p>
                    <a:p>
                      <a:pPr>
                        <a:lnSpc>
                          <a:spcPct val="100000"/>
                        </a:lnSpc>
                        <a:spcBef>
                          <a:spcPts val="45"/>
                        </a:spcBef>
                      </a:pPr>
                      <a:endParaRPr sz="500">
                        <a:latin typeface="Times New Roman"/>
                        <a:cs typeface="Times New Roman"/>
                      </a:endParaRPr>
                    </a:p>
                    <a:p>
                      <a:pPr marL="635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1915"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5005"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5659">
                      <a:solidFill>
                        <a:srgbClr val="C0C0C0"/>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1"/>
                  </a:ext>
                </a:extLst>
              </a:tr>
              <a:tr h="367311">
                <a:tc vMerge="1">
                  <a:txBody>
                    <a:bodyPr/>
                    <a:lstStyle/>
                    <a:p>
                      <a:endParaRPr/>
                    </a:p>
                  </a:txBody>
                  <a:tcPr marL="0" marR="0" marT="0" marB="0">
                    <a:lnL w="12192">
                      <a:solidFill>
                        <a:srgbClr val="C0C0C0"/>
                      </a:solidFill>
                      <a:prstDash val="solid"/>
                    </a:lnL>
                    <a:lnT w="51866">
                      <a:solidFill>
                        <a:srgbClr val="8DB4E1"/>
                      </a:solidFill>
                      <a:prstDash val="solid"/>
                    </a:lnT>
                    <a:lnB w="53340">
                      <a:solidFill>
                        <a:srgbClr val="8DB4E1"/>
                      </a:solidFill>
                      <a:prstDash val="solid"/>
                    </a:lnB>
                  </a:tcPr>
                </a:tc>
                <a:tc>
                  <a:txBody>
                    <a:bodyPr/>
                    <a:lstStyle/>
                    <a:p>
                      <a:endParaRPr sz="500">
                        <a:latin typeface="Arial"/>
                        <a:cs typeface="Arial"/>
                      </a:endParaRPr>
                    </a:p>
                  </a:txBody>
                  <a:tcPr marL="0" marR="0" marT="0" marB="0">
                    <a:lnR w="4572">
                      <a:solidFill>
                        <a:srgbClr val="C0C0C0"/>
                      </a:solidFill>
                      <a:prstDash val="solid"/>
                    </a:lnR>
                    <a:lnB w="53340">
                      <a:solidFill>
                        <a:srgbClr val="8DB4E1"/>
                      </a:solidFill>
                      <a:prstDash val="solid"/>
                    </a:lnB>
                    <a:solidFill>
                      <a:srgbClr val="BEBEBE"/>
                    </a:solidFill>
                  </a:tcPr>
                </a:tc>
                <a:tc>
                  <a:txBody>
                    <a:bodyPr/>
                    <a:lstStyle/>
                    <a:p>
                      <a:endParaRPr sz="500">
                        <a:latin typeface="Arial"/>
                        <a:cs typeface="Arial"/>
                      </a:endParaRPr>
                    </a:p>
                  </a:txBody>
                  <a:tcPr marL="0" marR="0" marT="0" marB="0">
                    <a:lnL w="4572">
                      <a:solidFill>
                        <a:srgbClr val="C0C0C0"/>
                      </a:solidFill>
                      <a:prstDash val="solid"/>
                    </a:lnL>
                    <a:lnR w="3048">
                      <a:solidFill>
                        <a:srgbClr val="FFFFFF"/>
                      </a:solidFill>
                      <a:prstDash val="solid"/>
                    </a:lnR>
                    <a:lnB w="53340">
                      <a:solidFill>
                        <a:srgbClr val="8DB4E1"/>
                      </a:solidFill>
                      <a:prstDash val="solid"/>
                    </a:lnB>
                    <a:solidFill>
                      <a:srgbClr val="BEBEBE"/>
                    </a:solidFill>
                  </a:tcPr>
                </a:tc>
                <a:tc>
                  <a:txBody>
                    <a:bodyPr/>
                    <a:lstStyle/>
                    <a:p>
                      <a:pPr>
                        <a:lnSpc>
                          <a:spcPct val="100000"/>
                        </a:lnSpc>
                        <a:spcBef>
                          <a:spcPts val="45"/>
                        </a:spcBef>
                      </a:pPr>
                      <a:endParaRPr sz="700">
                        <a:latin typeface="Times New Roman"/>
                        <a:cs typeface="Times New Roman"/>
                      </a:endParaRPr>
                    </a:p>
                    <a:p>
                      <a:pPr algn="ctr">
                        <a:lnSpc>
                          <a:spcPct val="100000"/>
                        </a:lnSpc>
                        <a:spcBef>
                          <a:spcPts val="5"/>
                        </a:spcBef>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a:latin typeface="Arial"/>
                        <a:cs typeface="Arial"/>
                      </a:endParaRPr>
                    </a:p>
                    <a:p>
                      <a:pPr algn="ctr">
                        <a:lnSpc>
                          <a:spcPct val="100000"/>
                        </a:lnSpc>
                        <a:spcBef>
                          <a:spcPts val="70"/>
                        </a:spcBef>
                      </a:pPr>
                      <a:r>
                        <a:rPr sz="600" b="1" spc="10" dirty="0">
                          <a:latin typeface="Arial"/>
                          <a:cs typeface="Arial"/>
                        </a:rPr>
                        <a:t>Letter)</a:t>
                      </a:r>
                      <a:endParaRPr sz="600">
                        <a:latin typeface="Arial"/>
                        <a:cs typeface="Arial"/>
                      </a:endParaRPr>
                    </a:p>
                  </a:txBody>
                  <a:tcPr marL="0" marR="0" marT="5631" marB="0">
                    <a:lnL w="3048">
                      <a:solidFill>
                        <a:srgbClr val="FFFFFF"/>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61290">
                        <a:lnSpc>
                          <a:spcPct val="100000"/>
                        </a:lnSpc>
                        <a:spcBef>
                          <a:spcPts val="12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115570">
                        <a:lnSpc>
                          <a:spcPct val="100000"/>
                        </a:lnSpc>
                        <a:spcBef>
                          <a:spcPts val="12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15016" marB="0">
                    <a:lnL w="4572">
                      <a:solidFill>
                        <a:srgbClr val="C0C0C0"/>
                      </a:solidFill>
                      <a:prstDash val="solid"/>
                    </a:lnL>
                    <a:lnR w="4572">
                      <a:solidFill>
                        <a:srgbClr val="C0C0C0"/>
                      </a:solidFill>
                      <a:prstDash val="solid"/>
                    </a:lnR>
                    <a:lnT w="9144">
                      <a:solidFill>
                        <a:srgbClr val="C0C0C0"/>
                      </a:solidFill>
                      <a:prstDash val="solid"/>
                    </a:lnT>
                    <a:lnB w="53340">
                      <a:solidFill>
                        <a:srgbClr val="8DB4E1"/>
                      </a:solidFill>
                      <a:prstDash val="solid"/>
                    </a:lnB>
                    <a:solidFill>
                      <a:srgbClr val="DCE6F0"/>
                    </a:solidFill>
                  </a:tcPr>
                </a:tc>
                <a:tc>
                  <a:txBody>
                    <a:bodyPr/>
                    <a:lstStyle/>
                    <a:p>
                      <a:pPr marL="69850">
                        <a:lnSpc>
                          <a:spcPct val="100000"/>
                        </a:lnSpc>
                        <a:spcBef>
                          <a:spcPts val="12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15016" marB="0">
                    <a:lnL w="4572">
                      <a:solidFill>
                        <a:srgbClr val="C0C0C0"/>
                      </a:solidFill>
                      <a:prstDash val="solid"/>
                    </a:lnL>
                    <a:lnR w="70104">
                      <a:solidFill>
                        <a:srgbClr val="BEBEBE"/>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0" marB="0">
                    <a:lnL w="73151">
                      <a:solidFill>
                        <a:srgbClr val="BEBEBE"/>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DCE6F0"/>
                    </a:solidFill>
                  </a:tcPr>
                </a:tc>
                <a:tc vMerge="1">
                  <a:txBody>
                    <a:bodyPr/>
                    <a:lstStyle/>
                    <a:p>
                      <a:endParaRPr/>
                    </a:p>
                  </a:txBody>
                  <a:tcPr marL="0" marR="0" marT="5080" marB="0">
                    <a:lnL w="9144">
                      <a:solidFill>
                        <a:srgbClr val="C0C0C0"/>
                      </a:solidFill>
                      <a:prstDash val="solid"/>
                    </a:lnL>
                    <a:lnR w="1524">
                      <a:solidFill>
                        <a:srgbClr val="FFFFFF"/>
                      </a:solidFill>
                      <a:prstDash val="solid"/>
                    </a:lnR>
                    <a:lnB w="53340">
                      <a:solidFill>
                        <a:srgbClr val="8DB4E1"/>
                      </a:solidFill>
                      <a:prstDash val="solid"/>
                    </a:lnB>
                    <a:solidFill>
                      <a:srgbClr val="D7E3BB"/>
                    </a:solidFill>
                  </a:tcPr>
                </a:tc>
                <a:tc vMerge="1">
                  <a:txBody>
                    <a:bodyPr/>
                    <a:lstStyle/>
                    <a:p>
                      <a:endParaRPr/>
                    </a:p>
                  </a:txBody>
                  <a:tcPr marL="0" marR="0" marT="5080" marB="0">
                    <a:lnL w="1524">
                      <a:solidFill>
                        <a:srgbClr val="FFFFFF"/>
                      </a:solidFill>
                      <a:prstDash val="solid"/>
                    </a:lnL>
                    <a:lnR w="1447">
                      <a:solidFill>
                        <a:srgbClr val="FFFFFF"/>
                      </a:solidFill>
                      <a:prstDash val="solid"/>
                    </a:lnR>
                    <a:lnB w="53340">
                      <a:solidFill>
                        <a:srgbClr val="8DB4E1"/>
                      </a:solidFill>
                      <a:prstDash val="solid"/>
                    </a:lnB>
                    <a:solidFill>
                      <a:srgbClr val="CCC0DA"/>
                    </a:solidFill>
                  </a:tcPr>
                </a:tc>
                <a:tc vMerge="1">
                  <a:txBody>
                    <a:bodyPr/>
                    <a:lstStyle/>
                    <a:p>
                      <a:endParaRPr/>
                    </a:p>
                  </a:txBody>
                  <a:tcPr marL="0" marR="0" marT="5080" marB="0">
                    <a:lnL w="1447">
                      <a:solidFill>
                        <a:srgbClr val="FFFFFF"/>
                      </a:solidFill>
                      <a:prstDash val="solid"/>
                    </a:lnL>
                    <a:lnR w="9144">
                      <a:solidFill>
                        <a:srgbClr val="C0C0C0"/>
                      </a:solidFill>
                      <a:prstDash val="solid"/>
                    </a:lnR>
                    <a:lnB w="53340">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425"/>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425"/>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53340">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415"/>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53340">
                      <a:solidFill>
                        <a:srgbClr val="8DB4E1"/>
                      </a:solidFill>
                      <a:prstDash val="solid"/>
                    </a:lnB>
                    <a:solidFill>
                      <a:srgbClr val="FFFF00"/>
                    </a:solidFill>
                  </a:tcPr>
                </a:tc>
                <a:extLst>
                  <a:ext uri="{0D108BD9-81ED-4DB2-BD59-A6C34878D82A}">
                    <a16:rowId xmlns:a16="http://schemas.microsoft.com/office/drawing/2014/main" val="10002"/>
                  </a:ext>
                </a:extLst>
              </a:tr>
              <a:tr h="163672">
                <a:tc gridSpan="11">
                  <a:txBody>
                    <a:bodyPr/>
                    <a:lstStyle/>
                    <a:p>
                      <a:pPr marL="16510">
                        <a:lnSpc>
                          <a:spcPct val="100000"/>
                        </a:lnSpc>
                        <a:spcBef>
                          <a:spcPts val="55"/>
                        </a:spcBef>
                      </a:pPr>
                      <a:r>
                        <a:rPr sz="900" i="1" spc="5" dirty="0">
                          <a:latin typeface="Arial"/>
                          <a:cs typeface="Arial"/>
                        </a:rPr>
                        <a:t>HANNA </a:t>
                      </a:r>
                      <a:r>
                        <a:rPr sz="900" i="1" spc="-5" dirty="0">
                          <a:latin typeface="Arial"/>
                          <a:cs typeface="Arial"/>
                        </a:rPr>
                        <a:t>Feeder</a:t>
                      </a:r>
                      <a:r>
                        <a:rPr sz="900" i="1" spc="-65" dirty="0">
                          <a:latin typeface="Arial"/>
                          <a:cs typeface="Arial"/>
                        </a:rPr>
                        <a:t> </a:t>
                      </a:r>
                      <a:r>
                        <a:rPr sz="900" i="1" dirty="0">
                          <a:latin typeface="Arial"/>
                          <a:cs typeface="Arial"/>
                        </a:rPr>
                        <a:t>Campuses</a:t>
                      </a:r>
                      <a:endParaRPr sz="900">
                        <a:latin typeface="Arial"/>
                        <a:cs typeface="Arial"/>
                      </a:endParaRPr>
                    </a:p>
                  </a:txBody>
                  <a:tcPr marL="0" marR="0" marT="6882" marB="0">
                    <a:lnL w="12192">
                      <a:solidFill>
                        <a:srgbClr val="C0C0C0"/>
                      </a:solidFill>
                      <a:prstDash val="solid"/>
                    </a:lnL>
                    <a:lnR w="9144">
                      <a:solidFill>
                        <a:srgbClr val="C0C0C0"/>
                      </a:solidFill>
                      <a:prstDash val="solid"/>
                    </a:lnR>
                    <a:lnT w="53340">
                      <a:solidFill>
                        <a:srgbClr val="8DB4E1"/>
                      </a:solidFill>
                      <a:prstDash val="solid"/>
                    </a:lnT>
                    <a:lnB w="4572">
                      <a:solidFill>
                        <a:srgbClr val="C0C0C0"/>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a:txBody>
                    <a:bodyPr/>
                    <a:lstStyle/>
                    <a:p>
                      <a:endParaRPr sz="900">
                        <a:latin typeface="Arial"/>
                        <a:cs typeface="Arial"/>
                      </a:endParaRPr>
                    </a:p>
                  </a:txBody>
                  <a:tcPr marL="0" marR="0" marT="0" marB="0">
                    <a:lnL w="9144">
                      <a:solidFill>
                        <a:srgbClr val="C0C0C0"/>
                      </a:solidFill>
                      <a:prstDash val="solid"/>
                    </a:lnL>
                    <a:lnR w="12192">
                      <a:solidFill>
                        <a:srgbClr val="C0C0C0"/>
                      </a:solidFill>
                      <a:prstDash val="solid"/>
                    </a:lnR>
                    <a:lnT w="53340">
                      <a:solidFill>
                        <a:srgbClr val="8DB4E1"/>
                      </a:solidFill>
                      <a:prstDash val="solid"/>
                    </a:lnT>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65183">
                <a:tc>
                  <a:txBody>
                    <a:bodyPr/>
                    <a:lstStyle/>
                    <a:p>
                      <a:pPr marL="5715" algn="ctr">
                        <a:lnSpc>
                          <a:spcPct val="100000"/>
                        </a:lnSpc>
                        <a:spcBef>
                          <a:spcPts val="760"/>
                        </a:spcBef>
                      </a:pPr>
                      <a:r>
                        <a:rPr sz="1000" b="1" spc="-5" dirty="0">
                          <a:latin typeface="Arial"/>
                          <a:cs typeface="Arial"/>
                        </a:rPr>
                        <a:t>Burns</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153</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19</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27</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12</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523">
                      <a:solidFill>
                        <a:srgbClr val="000000"/>
                      </a:solidFill>
                      <a:prstDash val="solid"/>
                    </a:lnR>
                    <a:lnB w="1523">
                      <a:solidFill>
                        <a:srgbClr val="000000"/>
                      </a:solidFill>
                      <a:prstDash val="solid"/>
                    </a:lnB>
                  </a:tcPr>
                </a:tc>
                <a:tc>
                  <a:txBody>
                    <a:bodyPr/>
                    <a:lstStyle/>
                    <a:p>
                      <a:pPr marL="7048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523">
                      <a:solidFill>
                        <a:srgbClr val="000000"/>
                      </a:solidFill>
                      <a:prstDash val="solid"/>
                    </a:lnR>
                    <a:lnB w="1523">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1523">
                      <a:solidFill>
                        <a:srgbClr val="000000"/>
                      </a:solidFill>
                      <a:prstDash val="solid"/>
                    </a:lnL>
                    <a:lnR w="12192">
                      <a:solidFill>
                        <a:srgbClr val="C0C0C0"/>
                      </a:solidFill>
                      <a:prstDash val="solid"/>
                    </a:lnR>
                    <a:lnB w="1523">
                      <a:solidFill>
                        <a:srgbClr val="000000"/>
                      </a:solidFill>
                      <a:prstDash val="solid"/>
                    </a:lnB>
                  </a:tcPr>
                </a:tc>
                <a:extLst>
                  <a:ext uri="{0D108BD9-81ED-4DB2-BD59-A6C34878D82A}">
                    <a16:rowId xmlns:a16="http://schemas.microsoft.com/office/drawing/2014/main" val="10004"/>
                  </a:ext>
                </a:extLst>
              </a:tr>
              <a:tr h="270271">
                <a:tc>
                  <a:txBody>
                    <a:bodyPr/>
                    <a:lstStyle/>
                    <a:p>
                      <a:pPr marL="6985" algn="ctr">
                        <a:lnSpc>
                          <a:spcPct val="100000"/>
                        </a:lnSpc>
                        <a:spcBef>
                          <a:spcPts val="760"/>
                        </a:spcBef>
                      </a:pPr>
                      <a:r>
                        <a:rPr sz="1000" b="1" spc="-5" dirty="0">
                          <a:latin typeface="Arial"/>
                          <a:cs typeface="Arial"/>
                        </a:rPr>
                        <a:t>Egly</a:t>
                      </a:r>
                      <a:r>
                        <a:rPr sz="1000" b="1" spc="-114"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120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5"/>
                  </a:ext>
                </a:extLst>
              </a:tr>
              <a:tr h="270271">
                <a:tc>
                  <a:txBody>
                    <a:bodyPr/>
                    <a:lstStyle/>
                    <a:p>
                      <a:pPr marL="5715" algn="ctr">
                        <a:lnSpc>
                          <a:spcPct val="100000"/>
                        </a:lnSpc>
                        <a:spcBef>
                          <a:spcPts val="760"/>
                        </a:spcBef>
                      </a:pPr>
                      <a:r>
                        <a:rPr sz="1000" b="1" spc="-10" dirty="0">
                          <a:latin typeface="Arial"/>
                          <a:cs typeface="Arial"/>
                        </a:rPr>
                        <a:t>Hudson</a:t>
                      </a:r>
                      <a:r>
                        <a:rPr sz="1000" b="1" spc="-8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52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1</a:t>
                      </a: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dirty="0">
                          <a:latin typeface="Arial"/>
                          <a:cs typeface="Arial"/>
                        </a:rPr>
                        <a:t>0</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34</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6"/>
                  </a:ext>
                </a:extLst>
              </a:tr>
              <a:tr h="270906">
                <a:tc>
                  <a:txBody>
                    <a:bodyPr/>
                    <a:lstStyle/>
                    <a:p>
                      <a:pPr marL="5715" algn="ctr">
                        <a:lnSpc>
                          <a:spcPct val="100000"/>
                        </a:lnSpc>
                        <a:spcBef>
                          <a:spcPts val="765"/>
                        </a:spcBef>
                      </a:pPr>
                      <a:r>
                        <a:rPr sz="1000" b="1" spc="-10" dirty="0">
                          <a:latin typeface="Arial"/>
                          <a:cs typeface="Arial"/>
                        </a:rPr>
                        <a:t>Paredes</a:t>
                      </a:r>
                      <a:r>
                        <a:rPr sz="1000" b="1" spc="-80"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14"/>
                        </a:spcBef>
                      </a:pPr>
                      <a:r>
                        <a:rPr sz="1400" spc="20" dirty="0">
                          <a:latin typeface="Arial"/>
                          <a:cs typeface="Arial"/>
                        </a:rPr>
                        <a:t>146</a:t>
                      </a:r>
                      <a:endParaRPr sz="1400">
                        <a:latin typeface="Arial"/>
                        <a:cs typeface="Arial"/>
                      </a:endParaRPr>
                    </a:p>
                  </a:txBody>
                  <a:tcPr marL="0" marR="0" marT="51929"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14"/>
                        </a:spcBef>
                      </a:pPr>
                      <a:r>
                        <a:rPr sz="1400" spc="20" dirty="0">
                          <a:latin typeface="Arial"/>
                          <a:cs typeface="Arial"/>
                        </a:rPr>
                        <a:t>13</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5</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14"/>
                        </a:spcBef>
                      </a:pPr>
                      <a:r>
                        <a:rPr sz="1400" dirty="0">
                          <a:latin typeface="Arial"/>
                          <a:cs typeface="Arial"/>
                        </a:rPr>
                        <a:t>0</a:t>
                      </a:r>
                      <a:endParaRPr sz="1400">
                        <a:latin typeface="Arial"/>
                        <a:cs typeface="Arial"/>
                      </a:endParaRPr>
                    </a:p>
                  </a:txBody>
                  <a:tcPr marL="0" marR="0" marT="51929"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spc="20" dirty="0">
                          <a:solidFill>
                            <a:srgbClr val="FF0000"/>
                          </a:solidFill>
                          <a:latin typeface="Arial"/>
                          <a:cs typeface="Arial"/>
                        </a:rPr>
                        <a:t>119</a:t>
                      </a:r>
                      <a:endParaRPr sz="1400">
                        <a:latin typeface="Arial"/>
                        <a:cs typeface="Arial"/>
                      </a:endParaRPr>
                    </a:p>
                  </a:txBody>
                  <a:tcPr marL="0" marR="0" marT="51929"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14"/>
                        </a:spcBef>
                      </a:pPr>
                      <a:r>
                        <a:rPr sz="1400" spc="20" dirty="0">
                          <a:solidFill>
                            <a:srgbClr val="FF0000"/>
                          </a:solidFill>
                          <a:latin typeface="Arial"/>
                          <a:cs typeface="Arial"/>
                        </a:rPr>
                        <a:t>20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14"/>
                        </a:spcBef>
                      </a:pPr>
                      <a:r>
                        <a:rPr sz="1400" dirty="0">
                          <a:solidFill>
                            <a:srgbClr val="FF0000"/>
                          </a:solidFill>
                          <a:latin typeface="Arial"/>
                          <a:cs typeface="Arial"/>
                        </a:rPr>
                        <a:t>0</a:t>
                      </a:r>
                      <a:endParaRPr sz="1400">
                        <a:latin typeface="Arial"/>
                        <a:cs typeface="Arial"/>
                      </a:endParaRPr>
                    </a:p>
                  </a:txBody>
                  <a:tcPr marL="0" marR="0" marT="51929"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5"/>
                        </a:spcBef>
                      </a:pPr>
                      <a:r>
                        <a:rPr sz="1400" dirty="0">
                          <a:solidFill>
                            <a:srgbClr val="FF0000"/>
                          </a:solidFill>
                          <a:latin typeface="Arial"/>
                          <a:cs typeface="Arial"/>
                        </a:rPr>
                        <a:t>1</a:t>
                      </a:r>
                      <a:endParaRPr sz="1400">
                        <a:latin typeface="Arial"/>
                        <a:cs typeface="Arial"/>
                      </a:endParaRPr>
                    </a:p>
                  </a:txBody>
                  <a:tcPr marL="0" marR="0" marT="53181" marB="0">
                    <a:lnL w="9144">
                      <a:solidFill>
                        <a:srgbClr val="C0C0C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L="70485">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523">
                      <a:solidFill>
                        <a:srgbClr val="000000"/>
                      </a:solidFill>
                      <a:prstDash val="solid"/>
                    </a:lnR>
                    <a:lnT w="1523">
                      <a:solidFill>
                        <a:srgbClr val="000000"/>
                      </a:solidFill>
                      <a:prstDash val="solid"/>
                    </a:lnT>
                    <a:lnB w="1523">
                      <a:solidFill>
                        <a:srgbClr val="000000"/>
                      </a:solidFill>
                      <a:prstDash val="solid"/>
                    </a:lnB>
                  </a:tcPr>
                </a:tc>
                <a:tc>
                  <a:txBody>
                    <a:bodyPr/>
                    <a:lstStyle/>
                    <a:p>
                      <a:pPr marR="77470" algn="r">
                        <a:lnSpc>
                          <a:spcPct val="100000"/>
                        </a:lnSpc>
                        <a:spcBef>
                          <a:spcPts val="425"/>
                        </a:spcBef>
                      </a:pPr>
                      <a:r>
                        <a:rPr sz="1400" dirty="0">
                          <a:solidFill>
                            <a:srgbClr val="FF0000"/>
                          </a:solidFill>
                          <a:latin typeface="Arial"/>
                          <a:cs typeface="Arial"/>
                        </a:rPr>
                        <a:t>0</a:t>
                      </a:r>
                      <a:endParaRPr sz="1400">
                        <a:latin typeface="Arial"/>
                        <a:cs typeface="Arial"/>
                      </a:endParaRPr>
                    </a:p>
                  </a:txBody>
                  <a:tcPr marL="0" marR="0" marT="53181" marB="0">
                    <a:lnL w="1523">
                      <a:solidFill>
                        <a:srgbClr val="000000"/>
                      </a:solidFill>
                      <a:prstDash val="solid"/>
                    </a:lnL>
                    <a:lnR w="12192">
                      <a:solidFill>
                        <a:srgbClr val="C0C0C0"/>
                      </a:solidFill>
                      <a:prstDash val="solid"/>
                    </a:lnR>
                    <a:lnT w="1523">
                      <a:solidFill>
                        <a:srgbClr val="000000"/>
                      </a:solidFill>
                      <a:prstDash val="solid"/>
                    </a:lnT>
                    <a:lnB w="1523">
                      <a:solidFill>
                        <a:srgbClr val="000000"/>
                      </a:solidFill>
                      <a:prstDash val="solid"/>
                    </a:lnB>
                  </a:tcPr>
                </a:tc>
                <a:extLst>
                  <a:ext uri="{0D108BD9-81ED-4DB2-BD59-A6C34878D82A}">
                    <a16:rowId xmlns:a16="http://schemas.microsoft.com/office/drawing/2014/main" val="10007"/>
                  </a:ext>
                </a:extLst>
              </a:tr>
              <a:tr h="270271">
                <a:tc>
                  <a:txBody>
                    <a:bodyPr/>
                    <a:lstStyle/>
                    <a:p>
                      <a:pPr marL="6985" algn="ctr">
                        <a:lnSpc>
                          <a:spcPct val="100000"/>
                        </a:lnSpc>
                        <a:spcBef>
                          <a:spcPts val="760"/>
                        </a:spcBef>
                      </a:pPr>
                      <a:r>
                        <a:rPr sz="1000" b="1" spc="-10" dirty="0">
                          <a:latin typeface="Arial"/>
                          <a:cs typeface="Arial"/>
                        </a:rPr>
                        <a:t>Perez</a:t>
                      </a:r>
                      <a:r>
                        <a:rPr sz="1000" b="1" spc="-7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130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26</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50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14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3">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3">
                      <a:solidFill>
                        <a:srgbClr val="000000"/>
                      </a:solidFill>
                      <a:prstDash val="solid"/>
                    </a:lnT>
                    <a:lnB w="1524">
                      <a:solidFill>
                        <a:srgbClr val="000000"/>
                      </a:solidFill>
                      <a:prstDash val="solid"/>
                    </a:lnB>
                  </a:tcPr>
                </a:tc>
                <a:extLst>
                  <a:ext uri="{0D108BD9-81ED-4DB2-BD59-A6C34878D82A}">
                    <a16:rowId xmlns:a16="http://schemas.microsoft.com/office/drawing/2014/main" val="10008"/>
                  </a:ext>
                </a:extLst>
              </a:tr>
              <a:tr h="270271">
                <a:tc>
                  <a:txBody>
                    <a:bodyPr/>
                    <a:lstStyle/>
                    <a:p>
                      <a:pPr marL="5080" algn="ctr">
                        <a:lnSpc>
                          <a:spcPct val="100000"/>
                        </a:lnSpc>
                        <a:spcBef>
                          <a:spcPts val="760"/>
                        </a:spcBef>
                      </a:pPr>
                      <a:r>
                        <a:rPr sz="1000" b="1" spc="-5" dirty="0">
                          <a:latin typeface="Arial"/>
                          <a:cs typeface="Arial"/>
                        </a:rPr>
                        <a:t>Oliveira</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409"/>
                        </a:spcBef>
                      </a:pPr>
                      <a:r>
                        <a:rPr sz="1400" spc="20" dirty="0">
                          <a:latin typeface="Arial"/>
                          <a:cs typeface="Arial"/>
                        </a:rPr>
                        <a:t>99</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57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67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35</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09"/>
                  </a:ext>
                </a:extLst>
              </a:tr>
              <a:tr h="270271">
                <a:tc>
                  <a:txBody>
                    <a:bodyPr/>
                    <a:lstStyle/>
                    <a:p>
                      <a:pPr marL="5080" algn="ctr">
                        <a:lnSpc>
                          <a:spcPct val="100000"/>
                        </a:lnSpc>
                        <a:spcBef>
                          <a:spcPts val="760"/>
                        </a:spcBef>
                      </a:pPr>
                      <a:r>
                        <a:rPr sz="1000" b="1" spc="-10" dirty="0">
                          <a:latin typeface="Arial"/>
                          <a:cs typeface="Arial"/>
                        </a:rPr>
                        <a:t>Vela</a:t>
                      </a:r>
                      <a:r>
                        <a:rPr sz="1000" b="1" spc="-9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144</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48</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32</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82</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16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523">
                      <a:solidFill>
                        <a:srgbClr val="00000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0"/>
                  </a:ext>
                </a:extLst>
              </a:tr>
              <a:tr h="270271">
                <a:tc>
                  <a:txBody>
                    <a:bodyPr/>
                    <a:lstStyle/>
                    <a:p>
                      <a:pPr marL="3810" algn="ctr">
                        <a:lnSpc>
                          <a:spcPct val="100000"/>
                        </a:lnSpc>
                        <a:spcBef>
                          <a:spcPts val="760"/>
                        </a:spcBef>
                      </a:pPr>
                      <a:r>
                        <a:rPr sz="1000" b="1" spc="-5" dirty="0">
                          <a:latin typeface="Arial"/>
                          <a:cs typeface="Arial"/>
                        </a:rPr>
                        <a:t>Hanna</a:t>
                      </a:r>
                      <a:r>
                        <a:rPr sz="1000" b="1" spc="-11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2">
                  <a:txBody>
                    <a:bodyPr/>
                    <a:lstStyle/>
                    <a:p>
                      <a:endParaRPr sz="1000">
                        <a:latin typeface="Arial"/>
                        <a:cs typeface="Arial"/>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695</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224</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230</a:t>
                      </a:r>
                      <a:endParaRPr sz="1400" dirty="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40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dirty="0">
                          <a:solidFill>
                            <a:srgbClr val="FF0000"/>
                          </a:solidFill>
                          <a:latin typeface="Arial"/>
                          <a:cs typeface="Arial"/>
                        </a:rPr>
                        <a:t>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4572">
                      <a:solidFill>
                        <a:srgbClr val="C0C0C0"/>
                      </a:solidFill>
                      <a:prstDash val="solid"/>
                    </a:lnL>
                    <a:lnR w="1523">
                      <a:solidFill>
                        <a:srgbClr val="000000"/>
                      </a:solidFill>
                      <a:prstDash val="solid"/>
                    </a:lnR>
                    <a:lnT w="1524">
                      <a:solidFill>
                        <a:srgbClr val="000000"/>
                      </a:solidFill>
                      <a:prstDash val="solid"/>
                    </a:lnT>
                  </a:tcPr>
                </a:tc>
                <a:tc>
                  <a:txBody>
                    <a:bodyPr/>
                    <a:lstStyle/>
                    <a:p>
                      <a:pPr marL="7048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1523">
                      <a:solidFill>
                        <a:srgbClr val="00000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11"/>
                  </a:ext>
                </a:extLst>
              </a:tr>
              <a:tr h="225756">
                <a:tc>
                  <a:txBody>
                    <a:bodyPr/>
                    <a:lstStyle/>
                    <a:p>
                      <a:pPr marL="6350" algn="ctr">
                        <a:lnSpc>
                          <a:spcPct val="100000"/>
                        </a:lnSpc>
                        <a:spcBef>
                          <a:spcPts val="400"/>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50053" marB="0">
                    <a:lnL w="12192">
                      <a:solidFill>
                        <a:srgbClr val="C0C0C0"/>
                      </a:solidFill>
                      <a:prstDash val="solid"/>
                    </a:lnL>
                    <a:lnT w="4572">
                      <a:solidFill>
                        <a:srgbClr val="C0C0C0"/>
                      </a:solidFill>
                      <a:prstDash val="solid"/>
                    </a:lnT>
                    <a:lnB w="57912">
                      <a:solidFill>
                        <a:srgbClr val="8DB4E1"/>
                      </a:solidFill>
                      <a:prstDash val="solid"/>
                    </a:lnB>
                    <a:solidFill>
                      <a:srgbClr val="FBD4B4"/>
                    </a:solidFill>
                  </a:tcPr>
                </a:tc>
                <a:tc>
                  <a:txBody>
                    <a:bodyPr/>
                    <a:lstStyle/>
                    <a:p>
                      <a:endParaRPr sz="1000">
                        <a:latin typeface="Arial"/>
                        <a:cs typeface="Arial"/>
                      </a:endParaRPr>
                    </a:p>
                  </a:txBody>
                  <a:tcPr marL="0" marR="0" marT="0" marB="0">
                    <a:lnT w="4572">
                      <a:solidFill>
                        <a:srgbClr val="C0C0C0"/>
                      </a:solidFill>
                      <a:prstDash val="solid"/>
                    </a:lnT>
                    <a:lnB w="57912">
                      <a:solidFill>
                        <a:srgbClr val="8DB4E1"/>
                      </a:solidFill>
                      <a:prstDash val="solid"/>
                    </a:lnB>
                    <a:solidFill>
                      <a:srgbClr val="BEBEBE"/>
                    </a:solidFill>
                  </a:tcPr>
                </a:tc>
                <a:tc vMerge="1">
                  <a:txBody>
                    <a:bodyPr/>
                    <a:lstStyle/>
                    <a:p>
                      <a:endParaRPr/>
                    </a:p>
                  </a:txBody>
                  <a:tcPr marL="0" marR="0" marT="0" marB="0">
                    <a:lnT w="4572">
                      <a:solidFill>
                        <a:srgbClr val="C0C0C0"/>
                      </a:solidFill>
                      <a:prstDash val="solid"/>
                    </a:lnT>
                    <a:lnB w="62484">
                      <a:solidFill>
                        <a:srgbClr val="8DB4E1"/>
                      </a:solidFill>
                      <a:prstDash val="solid"/>
                    </a:lnB>
                    <a:solidFill>
                      <a:srgbClr val="BEBEBE"/>
                    </a:solidFill>
                  </a:tcPr>
                </a:tc>
                <a:tc>
                  <a:txBody>
                    <a:bodyPr/>
                    <a:lstStyle/>
                    <a:p>
                      <a:pPr marL="10795" algn="ctr">
                        <a:lnSpc>
                          <a:spcPct val="100000"/>
                        </a:lnSpc>
                        <a:spcBef>
                          <a:spcPts val="50"/>
                        </a:spcBef>
                      </a:pPr>
                      <a:r>
                        <a:rPr sz="1400" b="1" spc="20" dirty="0">
                          <a:latin typeface="Arial"/>
                          <a:cs typeface="Arial"/>
                        </a:rPr>
                        <a:t>1539</a:t>
                      </a:r>
                      <a:endParaRPr sz="1400">
                        <a:latin typeface="Arial"/>
                        <a:cs typeface="Arial"/>
                      </a:endParaRPr>
                    </a:p>
                  </a:txBody>
                  <a:tcPr marL="0" marR="0" marT="6257" marB="0">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242</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413</a:t>
                      </a:r>
                      <a:endParaRPr sz="1400">
                        <a:latin typeface="Arial"/>
                        <a:cs typeface="Arial"/>
                      </a:endParaRPr>
                    </a:p>
                  </a:txBody>
                  <a:tcPr marL="0" marR="0" marT="6257" marB="0">
                    <a:lnL w="4572">
                      <a:solidFill>
                        <a:srgbClr val="C0C0C0"/>
                      </a:solidFill>
                      <a:prstDash val="solid"/>
                    </a:lnL>
                    <a:lnR w="4572">
                      <a:solidFill>
                        <a:srgbClr val="C0C0C0"/>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7620" algn="ctr">
                        <a:lnSpc>
                          <a:spcPct val="100000"/>
                        </a:lnSpc>
                        <a:spcBef>
                          <a:spcPts val="50"/>
                        </a:spcBef>
                      </a:pPr>
                      <a:r>
                        <a:rPr sz="1400" b="1" spc="20" dirty="0">
                          <a:latin typeface="Arial"/>
                          <a:cs typeface="Arial"/>
                        </a:rPr>
                        <a:t>373</a:t>
                      </a:r>
                      <a:endParaRPr sz="1400">
                        <a:latin typeface="Arial"/>
                        <a:cs typeface="Arial"/>
                      </a:endParaRPr>
                    </a:p>
                  </a:txBody>
                  <a:tcPr marL="0" marR="0" marT="6257" marB="0">
                    <a:lnL w="4572">
                      <a:solidFill>
                        <a:srgbClr val="C0C0C0"/>
                      </a:solidFill>
                      <a:prstDash val="solid"/>
                    </a:lnL>
                    <a:lnR w="65532">
                      <a:solidFill>
                        <a:srgbClr val="BEBEBE"/>
                      </a:solidFill>
                      <a:prstDash val="solid"/>
                    </a:lnR>
                    <a:lnT w="4572">
                      <a:solidFill>
                        <a:srgbClr val="C0C0C0"/>
                      </a:solidFill>
                      <a:prstDash val="solid"/>
                    </a:lnT>
                    <a:lnB w="57912">
                      <a:solidFill>
                        <a:srgbClr val="8DB4E1"/>
                      </a:solidFill>
                      <a:prstDash val="solid"/>
                    </a:lnB>
                    <a:solidFill>
                      <a:srgbClr val="FBD4B4"/>
                    </a:solidFill>
                  </a:tcPr>
                </a:tc>
                <a:tc>
                  <a:txBody>
                    <a:bodyPr/>
                    <a:lstStyle/>
                    <a:p>
                      <a:pPr marL="8890" algn="ctr">
                        <a:lnSpc>
                          <a:spcPct val="100000"/>
                        </a:lnSpc>
                        <a:spcBef>
                          <a:spcPts val="50"/>
                        </a:spcBef>
                      </a:pPr>
                      <a:r>
                        <a:rPr sz="1400" b="1" spc="20" dirty="0">
                          <a:latin typeface="Arial"/>
                          <a:cs typeface="Arial"/>
                        </a:rPr>
                        <a:t>391</a:t>
                      </a:r>
                      <a:endParaRPr sz="1400">
                        <a:latin typeface="Arial"/>
                        <a:cs typeface="Arial"/>
                      </a:endParaRPr>
                    </a:p>
                  </a:txBody>
                  <a:tcPr marL="0" marR="0" marT="6257" marB="0">
                    <a:lnL w="65532">
                      <a:solidFill>
                        <a:srgbClr val="BEBEBE"/>
                      </a:solidFill>
                      <a:prstDash val="solid"/>
                    </a:lnL>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spc="20" dirty="0">
                          <a:latin typeface="Arial"/>
                          <a:cs typeface="Arial"/>
                        </a:rPr>
                        <a:t>144</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335" algn="ctr">
                        <a:lnSpc>
                          <a:spcPct val="100000"/>
                        </a:lnSpc>
                        <a:spcBef>
                          <a:spcPts val="50"/>
                        </a:spcBef>
                      </a:pPr>
                      <a:r>
                        <a:rPr sz="1400" b="1" spc="20" dirty="0">
                          <a:latin typeface="Arial"/>
                          <a:cs typeface="Arial"/>
                        </a:rPr>
                        <a:t>43</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a:txBody>
                    <a:bodyPr/>
                    <a:lstStyle/>
                    <a:p>
                      <a:pPr marL="13970" algn="ctr">
                        <a:lnSpc>
                          <a:spcPct val="100000"/>
                        </a:lnSpc>
                        <a:spcBef>
                          <a:spcPts val="50"/>
                        </a:spcBef>
                      </a:pPr>
                      <a:r>
                        <a:rPr sz="1400" b="1" dirty="0">
                          <a:latin typeface="Arial"/>
                          <a:cs typeface="Arial"/>
                        </a:rPr>
                        <a:t>0</a:t>
                      </a:r>
                      <a:endParaRPr sz="1400">
                        <a:latin typeface="Arial"/>
                        <a:cs typeface="Arial"/>
                      </a:endParaRPr>
                    </a:p>
                  </a:txBody>
                  <a:tcPr marL="0" marR="0" marT="6257" marB="0">
                    <a:lnT w="4572">
                      <a:solidFill>
                        <a:srgbClr val="C0C0C0"/>
                      </a:solidFill>
                      <a:prstDash val="solid"/>
                    </a:lnT>
                    <a:lnB w="57912">
                      <a:solidFill>
                        <a:srgbClr val="8DB4E1"/>
                      </a:solidFill>
                      <a:prstDash val="solid"/>
                    </a:lnB>
                    <a:solidFill>
                      <a:srgbClr val="FBD4B4"/>
                    </a:solidFill>
                  </a:tcPr>
                </a:tc>
                <a:tc gridSpan="3">
                  <a:txBody>
                    <a:bodyPr/>
                    <a:lstStyle/>
                    <a:p>
                      <a:pPr marL="93345">
                        <a:lnSpc>
                          <a:spcPct val="100000"/>
                        </a:lnSpc>
                        <a:spcBef>
                          <a:spcPts val="70"/>
                        </a:spcBef>
                        <a:tabLst>
                          <a:tab pos="346075" algn="l"/>
                          <a:tab pos="611505" algn="l"/>
                        </a:tabLst>
                      </a:pPr>
                      <a:r>
                        <a:rPr sz="1400" b="1" spc="20" dirty="0">
                          <a:latin typeface="Arial"/>
                          <a:cs typeface="Arial"/>
                        </a:rPr>
                        <a:t>1	0	0</a:t>
                      </a:r>
                      <a:endParaRPr sz="1400">
                        <a:latin typeface="Arial"/>
                        <a:cs typeface="Arial"/>
                      </a:endParaRPr>
                    </a:p>
                  </a:txBody>
                  <a:tcPr marL="0" marR="0" marT="8759" marB="0">
                    <a:lnR w="12192">
                      <a:solidFill>
                        <a:srgbClr val="C0C0C0"/>
                      </a:solidFill>
                      <a:prstDash val="solid"/>
                    </a:lnR>
                    <a:lnB w="64008">
                      <a:solidFill>
                        <a:srgbClr val="8DB4E1"/>
                      </a:solidFill>
                      <a:prstDash val="solid"/>
                    </a:lnB>
                    <a:solidFill>
                      <a:srgbClr val="FBD4B4"/>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223939">
                <a:tc rowSpan="4">
                  <a:txBody>
                    <a:bodyPr/>
                    <a:lstStyle/>
                    <a:p>
                      <a:endParaRPr sz="1400">
                        <a:latin typeface="Arial"/>
                        <a:cs typeface="Arial"/>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rowSpan="4" gridSpan="2">
                  <a:txBody>
                    <a:bodyPr/>
                    <a:lstStyle/>
                    <a:p>
                      <a:endParaRPr sz="1400">
                        <a:latin typeface="Arial"/>
                        <a:cs typeface="Arial"/>
                      </a:endParaRPr>
                    </a:p>
                  </a:txBody>
                  <a:tcPr marL="0" marR="0" marT="0" marB="0">
                    <a:lnT w="57912" cap="flat" cmpd="sng" algn="ctr">
                      <a:solidFill>
                        <a:srgbClr val="8DB4E1"/>
                      </a:solidFill>
                      <a:prstDash val="solid"/>
                      <a:round/>
                      <a:headEnd type="none" w="med" len="med"/>
                      <a:tailEnd type="none" w="med" len="med"/>
                    </a:lnT>
                    <a:lnB w="73151">
                      <a:solidFill>
                        <a:srgbClr val="8DB4E1"/>
                      </a:solidFill>
                      <a:prstDash val="solid"/>
                    </a:lnB>
                    <a:solidFill>
                      <a:srgbClr val="BEBEBE"/>
                    </a:solidFill>
                  </a:tcPr>
                </a:tc>
                <a:tc rowSpan="4" hMerge="1">
                  <a:txBody>
                    <a:bodyPr/>
                    <a:lstStyle/>
                    <a:p>
                      <a:endParaRPr/>
                    </a:p>
                  </a:txBody>
                  <a:tcPr marL="0" marR="0" marT="0" marB="0"/>
                </a:tc>
                <a:tc rowSpan="3" gridSpan="4">
                  <a:txBody>
                    <a:bodyPr/>
                    <a:lstStyle/>
                    <a:p>
                      <a:pPr marL="2540" algn="ctr">
                        <a:lnSpc>
                          <a:spcPct val="100000"/>
                        </a:lnSpc>
                        <a:spcBef>
                          <a:spcPts val="295"/>
                        </a:spcBef>
                      </a:pPr>
                      <a:r>
                        <a:rPr sz="800" b="1" dirty="0">
                          <a:latin typeface="Arial"/>
                          <a:cs typeface="Arial"/>
                        </a:rPr>
                        <a:t>3rd-  SW </a:t>
                      </a:r>
                      <a:r>
                        <a:rPr sz="800" b="1" spc="-5" dirty="0">
                          <a:latin typeface="Arial"/>
                          <a:cs typeface="Arial"/>
                        </a:rPr>
                        <a:t>(8/14/19-</a:t>
                      </a:r>
                      <a:r>
                        <a:rPr sz="800" b="1" dirty="0">
                          <a:latin typeface="Arial"/>
                          <a:cs typeface="Arial"/>
                        </a:rPr>
                        <a:t> </a:t>
                      </a:r>
                      <a:r>
                        <a:rPr sz="800" b="1" spc="-5" dirty="0">
                          <a:latin typeface="Arial"/>
                          <a:cs typeface="Arial"/>
                        </a:rPr>
                        <a:t>11/01/19)</a:t>
                      </a:r>
                      <a:endParaRPr sz="800">
                        <a:latin typeface="Arial"/>
                        <a:cs typeface="Arial"/>
                      </a:endParaRPr>
                    </a:p>
                    <a:p>
                      <a:pPr marL="50800" marR="41275" algn="ctr">
                        <a:lnSpc>
                          <a:spcPct val="106000"/>
                        </a:lnSpc>
                        <a:spcBef>
                          <a:spcPts val="525"/>
                        </a:spcBef>
                      </a:pPr>
                      <a:r>
                        <a:rPr sz="700" b="1" spc="5" dirty="0">
                          <a:latin typeface="Arial"/>
                          <a:cs typeface="Arial"/>
                        </a:rPr>
                        <a:t>Trend </a:t>
                      </a:r>
                      <a:r>
                        <a:rPr sz="700" b="1" spc="10" dirty="0">
                          <a:latin typeface="Arial"/>
                          <a:cs typeface="Arial"/>
                        </a:rPr>
                        <a:t>Summary </a:t>
                      </a:r>
                      <a:r>
                        <a:rPr sz="700" b="1" spc="5" dirty="0">
                          <a:latin typeface="Arial"/>
                          <a:cs typeface="Arial"/>
                        </a:rPr>
                        <a:t>Report - </a:t>
                      </a:r>
                      <a:r>
                        <a:rPr sz="700" b="1" spc="10" dirty="0">
                          <a:latin typeface="Arial"/>
                          <a:cs typeface="Arial"/>
                        </a:rPr>
                        <a:t># </a:t>
                      </a:r>
                      <a:r>
                        <a:rPr sz="700" b="1" spc="5" dirty="0">
                          <a:latin typeface="Arial"/>
                          <a:cs typeface="Arial"/>
                        </a:rPr>
                        <a:t>of </a:t>
                      </a:r>
                      <a:r>
                        <a:rPr sz="700" b="1" spc="10" dirty="0">
                          <a:latin typeface="Arial"/>
                          <a:cs typeface="Arial"/>
                        </a:rPr>
                        <a:t>Students </a:t>
                      </a:r>
                      <a:r>
                        <a:rPr sz="700" b="1" spc="15" dirty="0">
                          <a:latin typeface="Arial"/>
                          <a:cs typeface="Arial"/>
                        </a:rPr>
                        <a:t>with</a:t>
                      </a:r>
                      <a:r>
                        <a:rPr sz="700" b="1" spc="-65" dirty="0">
                          <a:latin typeface="Arial"/>
                          <a:cs typeface="Arial"/>
                        </a:rPr>
                        <a:t> </a:t>
                      </a:r>
                      <a:r>
                        <a:rPr sz="700" b="1" spc="10" dirty="0">
                          <a:latin typeface="Arial"/>
                          <a:cs typeface="Arial"/>
                        </a:rPr>
                        <a:t>2nd  </a:t>
                      </a:r>
                      <a:r>
                        <a:rPr sz="700" b="1" spc="5" dirty="0">
                          <a:latin typeface="Arial"/>
                          <a:cs typeface="Arial"/>
                        </a:rPr>
                        <a:t>Period </a:t>
                      </a:r>
                      <a:r>
                        <a:rPr sz="700" b="1" u="sng" spc="10" dirty="0">
                          <a:latin typeface="Arial"/>
                          <a:cs typeface="Arial"/>
                        </a:rPr>
                        <a:t>UNEXCUSED </a:t>
                      </a:r>
                      <a:r>
                        <a:rPr sz="700" b="1" spc="5" dirty="0">
                          <a:latin typeface="Arial"/>
                          <a:cs typeface="Arial"/>
                        </a:rPr>
                        <a:t>Absences</a:t>
                      </a:r>
                      <a:r>
                        <a:rPr sz="700" b="1" spc="-40" dirty="0">
                          <a:latin typeface="Arial"/>
                          <a:cs typeface="Arial"/>
                        </a:rPr>
                        <a:t> </a:t>
                      </a:r>
                      <a:r>
                        <a:rPr sz="700" b="1" dirty="0">
                          <a:latin typeface="Arial"/>
                          <a:cs typeface="Arial"/>
                        </a:rPr>
                        <a:t>(ABS)</a:t>
                      </a:r>
                      <a:endParaRPr sz="700">
                        <a:latin typeface="Arial"/>
                        <a:cs typeface="Arial"/>
                      </a:endParaRPr>
                    </a:p>
                  </a:txBody>
                  <a:tcPr marL="0" marR="0" marT="36914"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rowSpan="3" hMerge="1">
                  <a:txBody>
                    <a:bodyPr/>
                    <a:lstStyle/>
                    <a:p>
                      <a:endParaRPr/>
                    </a:p>
                  </a:txBody>
                  <a:tcPr marL="0" marR="0" marT="0" marB="0"/>
                </a:tc>
                <a:tc rowSpan="3" hMerge="1">
                  <a:txBody>
                    <a:bodyPr/>
                    <a:lstStyle/>
                    <a:p>
                      <a:endParaRPr/>
                    </a:p>
                  </a:txBody>
                  <a:tcPr marL="0" marR="0" marT="0" marB="0"/>
                </a:tc>
                <a:tc rowSpan="3" hMerge="1">
                  <a:txBody>
                    <a:bodyPr/>
                    <a:lstStyle/>
                    <a:p>
                      <a:endParaRPr/>
                    </a:p>
                  </a:txBody>
                  <a:tcPr marL="0" marR="0" marT="0" marB="0"/>
                </a:tc>
                <a:tc gridSpan="4">
                  <a:txBody>
                    <a:bodyPr/>
                    <a:lstStyle/>
                    <a:p>
                      <a:pPr marL="140335">
                        <a:lnSpc>
                          <a:spcPct val="100000"/>
                        </a:lnSpc>
                        <a:spcBef>
                          <a:spcPts val="455"/>
                        </a:spcBef>
                      </a:pPr>
                      <a:r>
                        <a:rPr sz="700" b="1" u="sng" spc="10" dirty="0">
                          <a:latin typeface="Arial"/>
                          <a:cs typeface="Arial"/>
                        </a:rPr>
                        <a:t>Campus </a:t>
                      </a:r>
                      <a:r>
                        <a:rPr sz="700" b="1" u="sng" spc="5" dirty="0">
                          <a:latin typeface="Arial"/>
                          <a:cs typeface="Arial"/>
                        </a:rPr>
                        <a:t>Letters Issued for </a:t>
                      </a:r>
                      <a:r>
                        <a:rPr sz="700" b="1" u="sng" spc="10" dirty="0">
                          <a:latin typeface="Arial"/>
                          <a:cs typeface="Arial"/>
                        </a:rPr>
                        <a:t>Student</a:t>
                      </a:r>
                      <a:r>
                        <a:rPr sz="700" b="1" u="sng" spc="-35" dirty="0">
                          <a:latin typeface="Arial"/>
                          <a:cs typeface="Arial"/>
                        </a:rPr>
                        <a:t> </a:t>
                      </a:r>
                      <a:r>
                        <a:rPr sz="700" b="1" u="sng" spc="5" dirty="0">
                          <a:latin typeface="Arial"/>
                          <a:cs typeface="Arial"/>
                        </a:rPr>
                        <a:t>Truancy</a:t>
                      </a:r>
                      <a:endParaRPr sz="700">
                        <a:latin typeface="Arial"/>
                        <a:cs typeface="Arial"/>
                      </a:endParaRPr>
                    </a:p>
                  </a:txBody>
                  <a:tcPr marL="0" marR="0" marT="56935" marB="0">
                    <a:lnL w="73151" cap="flat" cmpd="sng" algn="ctr">
                      <a:solidFill>
                        <a:srgbClr val="BEBEBE"/>
                      </a:solidFill>
                      <a:prstDash val="solid"/>
                      <a:round/>
                      <a:headEnd type="none" w="med" len="med"/>
                      <a:tailEnd type="none" w="med" len="med"/>
                    </a:lnL>
                    <a:lnR w="9144">
                      <a:solidFill>
                        <a:srgbClr val="C0C0C0"/>
                      </a:solidFill>
                      <a:prstDash val="solid"/>
                    </a:lnR>
                    <a:lnT w="57912">
                      <a:solidFill>
                        <a:srgbClr val="8DB4E1"/>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3" gridSpan="3">
                  <a:txBody>
                    <a:bodyPr/>
                    <a:lstStyle/>
                    <a:p>
                      <a:pPr>
                        <a:lnSpc>
                          <a:spcPct val="100000"/>
                        </a:lnSpc>
                      </a:pPr>
                      <a:endParaRPr sz="500">
                        <a:latin typeface="Times New Roman"/>
                        <a:cs typeface="Times New Roman"/>
                      </a:endParaRPr>
                    </a:p>
                    <a:p>
                      <a:pPr>
                        <a:lnSpc>
                          <a:spcPct val="100000"/>
                        </a:lnSpc>
                      </a:pPr>
                      <a:endParaRPr sz="500">
                        <a:latin typeface="Times New Roman"/>
                        <a:cs typeface="Times New Roman"/>
                      </a:endParaRPr>
                    </a:p>
                    <a:p>
                      <a:pPr marL="260350" marR="102870" indent="-143510">
                        <a:lnSpc>
                          <a:spcPct val="111100"/>
                        </a:lnSpc>
                        <a:spcBef>
                          <a:spcPts val="290"/>
                        </a:spcBef>
                      </a:pPr>
                      <a:r>
                        <a:rPr sz="400" b="1" spc="5" dirty="0">
                          <a:latin typeface="Arial"/>
                          <a:cs typeface="Arial"/>
                        </a:rPr>
                        <a:t>Truancy </a:t>
                      </a:r>
                      <a:r>
                        <a:rPr sz="400" b="1" spc="10" dirty="0">
                          <a:latin typeface="Arial"/>
                          <a:cs typeface="Arial"/>
                        </a:rPr>
                        <a:t>Cases</a:t>
                      </a:r>
                      <a:r>
                        <a:rPr sz="400" b="1" spc="-50" dirty="0">
                          <a:latin typeface="Arial"/>
                          <a:cs typeface="Arial"/>
                        </a:rPr>
                        <a:t> </a:t>
                      </a:r>
                      <a:r>
                        <a:rPr sz="400" b="1" spc="10" dirty="0">
                          <a:latin typeface="Arial"/>
                          <a:cs typeface="Arial"/>
                        </a:rPr>
                        <a:t>with  </a:t>
                      </a:r>
                      <a:r>
                        <a:rPr sz="400" b="1" spc="5" dirty="0">
                          <a:latin typeface="Arial"/>
                          <a:cs typeface="Arial"/>
                        </a:rPr>
                        <a:t>DA/Judge</a:t>
                      </a:r>
                      <a:endParaRPr sz="400">
                        <a:latin typeface="Arial"/>
                        <a:cs typeface="Arial"/>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rowSpan="3" hMerge="1">
                  <a:txBody>
                    <a:bodyPr/>
                    <a:lstStyle/>
                    <a:p>
                      <a:endParaRPr/>
                    </a:p>
                  </a:txBody>
                  <a:tcPr marL="0" marR="0" marT="0" marB="0"/>
                </a:tc>
                <a:tc rowSpan="3" hMerge="1">
                  <a:txBody>
                    <a:bodyPr/>
                    <a:lstStyle/>
                    <a:p>
                      <a:endParaRPr/>
                    </a:p>
                  </a:txBody>
                  <a:tcPr marL="0" marR="0" marT="0" marB="0"/>
                </a:tc>
                <a:extLst>
                  <a:ext uri="{0D108BD9-81ED-4DB2-BD59-A6C34878D82A}">
                    <a16:rowId xmlns:a16="http://schemas.microsoft.com/office/drawing/2014/main" val="10013"/>
                  </a:ext>
                </a:extLst>
              </a:tr>
              <a:tr h="144493">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a:lnSpc>
                          <a:spcPct val="100000"/>
                        </a:lnSpc>
                        <a:spcBef>
                          <a:spcPts val="5"/>
                        </a:spcBef>
                      </a:pPr>
                      <a:endParaRPr sz="500">
                        <a:latin typeface="Times New Roman"/>
                        <a:cs typeface="Times New Roman"/>
                      </a:endParaRPr>
                    </a:p>
                    <a:p>
                      <a:pPr marL="3810" algn="ctr">
                        <a:lnSpc>
                          <a:spcPct val="100000"/>
                        </a:lnSpc>
                      </a:pPr>
                      <a:r>
                        <a:rPr sz="400" b="1" spc="5" dirty="0">
                          <a:latin typeface="Arial"/>
                          <a:cs typeface="Arial"/>
                        </a:rPr>
                        <a:t>Attendance</a:t>
                      </a:r>
                      <a:endParaRPr sz="400">
                        <a:latin typeface="Arial"/>
                        <a:cs typeface="Arial"/>
                      </a:endParaRPr>
                    </a:p>
                  </a:txBody>
                  <a:tcPr marL="0" marR="0" marT="626" marB="0">
                    <a:lnL w="73151">
                      <a:solidFill>
                        <a:srgbClr val="BEBEBE"/>
                      </a:solidFill>
                      <a:prstDash val="solid"/>
                    </a:lnL>
                    <a:lnR w="9144">
                      <a:solidFill>
                        <a:srgbClr val="C0C0C0"/>
                      </a:solidFill>
                      <a:prstDash val="solid"/>
                    </a:lnR>
                    <a:solidFill>
                      <a:srgbClr val="DCE6F0"/>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spc="5" dirty="0">
                          <a:latin typeface="Arial"/>
                          <a:cs typeface="Arial"/>
                        </a:rPr>
                        <a:t>Student</a:t>
                      </a:r>
                      <a:endParaRPr sz="400">
                        <a:latin typeface="Arial"/>
                        <a:cs typeface="Arial"/>
                      </a:endParaRPr>
                    </a:p>
                  </a:txBody>
                  <a:tcPr marL="0" marR="0" marT="5005" marB="0">
                    <a:lnL w="9144">
                      <a:solidFill>
                        <a:srgbClr val="C0C0C0"/>
                      </a:solidFill>
                      <a:prstDash val="solid"/>
                    </a:lnL>
                    <a:solidFill>
                      <a:srgbClr val="D7E3BB"/>
                    </a:solidFill>
                  </a:tcPr>
                </a:tc>
                <a:tc>
                  <a:txBody>
                    <a:bodyPr/>
                    <a:lstStyle/>
                    <a:p>
                      <a:pPr>
                        <a:lnSpc>
                          <a:spcPct val="100000"/>
                        </a:lnSpc>
                        <a:spcBef>
                          <a:spcPts val="40"/>
                        </a:spcBef>
                      </a:pPr>
                      <a:endParaRPr sz="500">
                        <a:latin typeface="Times New Roman"/>
                        <a:cs typeface="Times New Roman"/>
                      </a:endParaRPr>
                    </a:p>
                    <a:p>
                      <a:pPr algn="ctr">
                        <a:lnSpc>
                          <a:spcPct val="100000"/>
                        </a:lnSpc>
                      </a:pPr>
                      <a:r>
                        <a:rPr sz="400" b="1" dirty="0">
                          <a:latin typeface="Arial"/>
                          <a:cs typeface="Arial"/>
                        </a:rPr>
                        <a:t>C</a:t>
                      </a:r>
                      <a:r>
                        <a:rPr sz="400" b="1" spc="-5" dirty="0">
                          <a:latin typeface="Arial"/>
                          <a:cs typeface="Arial"/>
                        </a:rPr>
                        <a:t>o</a:t>
                      </a:r>
                      <a:r>
                        <a:rPr sz="400" b="1" spc="-20" dirty="0">
                          <a:latin typeface="Arial"/>
                          <a:cs typeface="Arial"/>
                        </a:rPr>
                        <a:t>u</a:t>
                      </a:r>
                      <a:r>
                        <a:rPr sz="400" b="1" dirty="0">
                          <a:latin typeface="Arial"/>
                          <a:cs typeface="Arial"/>
                        </a:rPr>
                        <a:t>rt </a:t>
                      </a:r>
                      <a:r>
                        <a:rPr sz="400" b="1" spc="10" dirty="0">
                          <a:latin typeface="Arial"/>
                          <a:cs typeface="Arial"/>
                        </a:rPr>
                        <a:t>W</a:t>
                      </a:r>
                      <a:r>
                        <a:rPr sz="400" b="1" spc="-5" dirty="0">
                          <a:latin typeface="Arial"/>
                          <a:cs typeface="Arial"/>
                        </a:rPr>
                        <a:t>a</a:t>
                      </a:r>
                      <a:r>
                        <a:rPr sz="400" b="1" dirty="0">
                          <a:latin typeface="Arial"/>
                          <a:cs typeface="Arial"/>
                        </a:rPr>
                        <a:t>r</a:t>
                      </a:r>
                      <a:r>
                        <a:rPr sz="400" b="1" spc="-20" dirty="0">
                          <a:latin typeface="Arial"/>
                          <a:cs typeface="Arial"/>
                        </a:rPr>
                        <a:t>n</a:t>
                      </a:r>
                      <a:r>
                        <a:rPr sz="400" b="1" spc="-5" dirty="0">
                          <a:latin typeface="Arial"/>
                          <a:cs typeface="Arial"/>
                        </a:rPr>
                        <a:t>i</a:t>
                      </a:r>
                      <a:r>
                        <a:rPr sz="400" b="1" spc="-20" dirty="0">
                          <a:latin typeface="Arial"/>
                          <a:cs typeface="Arial"/>
                        </a:rPr>
                        <a:t>n</a:t>
                      </a:r>
                      <a:r>
                        <a:rPr sz="400" b="1" dirty="0">
                          <a:latin typeface="Arial"/>
                          <a:cs typeface="Arial"/>
                        </a:rPr>
                        <a:t>g</a:t>
                      </a:r>
                      <a:endParaRPr sz="400">
                        <a:latin typeface="Arial"/>
                        <a:cs typeface="Arial"/>
                      </a:endParaRPr>
                    </a:p>
                  </a:txBody>
                  <a:tcPr marL="0" marR="0" marT="5005" marB="0">
                    <a:solidFill>
                      <a:srgbClr val="CCC0DA"/>
                    </a:solidFill>
                  </a:tcPr>
                </a:tc>
                <a:tc>
                  <a:txBody>
                    <a:bodyPr/>
                    <a:lstStyle/>
                    <a:p>
                      <a:pPr>
                        <a:lnSpc>
                          <a:spcPct val="100000"/>
                        </a:lnSpc>
                        <a:spcBef>
                          <a:spcPts val="40"/>
                        </a:spcBef>
                      </a:pPr>
                      <a:endParaRPr sz="500">
                        <a:latin typeface="Times New Roman"/>
                        <a:cs typeface="Times New Roman"/>
                      </a:endParaRPr>
                    </a:p>
                    <a:p>
                      <a:pPr marL="5715" algn="ctr">
                        <a:lnSpc>
                          <a:spcPct val="100000"/>
                        </a:lnSpc>
                      </a:pPr>
                      <a:r>
                        <a:rPr sz="400" b="1" dirty="0">
                          <a:latin typeface="Arial"/>
                          <a:cs typeface="Arial"/>
                        </a:rPr>
                        <a:t>S</a:t>
                      </a:r>
                      <a:r>
                        <a:rPr sz="400" b="1" spc="-5" dirty="0">
                          <a:latin typeface="Arial"/>
                          <a:cs typeface="Arial"/>
                        </a:rPr>
                        <a:t>w</a:t>
                      </a:r>
                      <a:r>
                        <a:rPr sz="400" b="1" spc="-10" dirty="0">
                          <a:latin typeface="Arial"/>
                          <a:cs typeface="Arial"/>
                        </a:rPr>
                        <a:t>o</a:t>
                      </a:r>
                      <a:r>
                        <a:rPr sz="400" b="1" dirty="0">
                          <a:latin typeface="Arial"/>
                          <a:cs typeface="Arial"/>
                        </a:rPr>
                        <a:t>rn</a:t>
                      </a:r>
                      <a:r>
                        <a:rPr sz="400" b="1" spc="-15" dirty="0">
                          <a:latin typeface="Arial"/>
                          <a:cs typeface="Arial"/>
                        </a:rPr>
                        <a:t> </a:t>
                      </a:r>
                      <a:r>
                        <a:rPr sz="400" b="1" spc="-25" dirty="0">
                          <a:latin typeface="Arial"/>
                          <a:cs typeface="Arial"/>
                        </a:rPr>
                        <a:t>A</a:t>
                      </a:r>
                      <a:r>
                        <a:rPr sz="400" b="1" spc="-5" dirty="0">
                          <a:latin typeface="Arial"/>
                          <a:cs typeface="Arial"/>
                        </a:rPr>
                        <a:t>ffi</a:t>
                      </a:r>
                      <a:r>
                        <a:rPr sz="400" b="1" spc="-10" dirty="0">
                          <a:latin typeface="Arial"/>
                          <a:cs typeface="Arial"/>
                        </a:rPr>
                        <a:t>d</a:t>
                      </a:r>
                      <a:r>
                        <a:rPr sz="400" b="1" spc="-5" dirty="0">
                          <a:latin typeface="Arial"/>
                          <a:cs typeface="Arial"/>
                        </a:rPr>
                        <a:t>a</a:t>
                      </a:r>
                      <a:r>
                        <a:rPr sz="400" b="1" spc="-15" dirty="0">
                          <a:latin typeface="Arial"/>
                          <a:cs typeface="Arial"/>
                        </a:rPr>
                        <a:t>v</a:t>
                      </a:r>
                      <a:r>
                        <a:rPr sz="400" b="1" spc="-5" dirty="0">
                          <a:latin typeface="Arial"/>
                          <a:cs typeface="Arial"/>
                        </a:rPr>
                        <a:t>i</a:t>
                      </a:r>
                      <a:r>
                        <a:rPr sz="400" b="1" dirty="0">
                          <a:latin typeface="Arial"/>
                          <a:cs typeface="Arial"/>
                        </a:rPr>
                        <a:t>t</a:t>
                      </a:r>
                      <a:endParaRPr sz="400">
                        <a:latin typeface="Arial"/>
                        <a:cs typeface="Arial"/>
                      </a:endParaRPr>
                    </a:p>
                  </a:txBody>
                  <a:tcPr marL="0" marR="0" marT="5005"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4"/>
                  </a:ext>
                </a:extLst>
              </a:tr>
              <a:tr h="120471">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gridSpan="4" vMerge="1">
                  <a:txBody>
                    <a:bodyPr/>
                    <a:lstStyle/>
                    <a:p>
                      <a:endParaRPr/>
                    </a:p>
                  </a:txBody>
                  <a:tcPr marL="0" marR="0" marT="37465" marB="0">
                    <a:lnR w="73151">
                      <a:solidFill>
                        <a:srgbClr val="BEBEBE"/>
                      </a:solidFill>
                      <a:prstDash val="solid"/>
                    </a:lnR>
                    <a:lnT w="57912">
                      <a:solidFill>
                        <a:srgbClr val="8DB4E1"/>
                      </a:solidFill>
                      <a:prstDash val="solid"/>
                    </a:lnT>
                    <a:lnB w="9144">
                      <a:solidFill>
                        <a:srgbClr val="C0C0C0"/>
                      </a:solidFill>
                      <a:prstDash val="solid"/>
                    </a:lnB>
                    <a:solidFill>
                      <a:srgbClr val="DCE6F0"/>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a:txBody>
                    <a:bodyPr/>
                    <a:lstStyle/>
                    <a:p>
                      <a:pPr marL="2540" algn="ctr">
                        <a:lnSpc>
                          <a:spcPct val="100000"/>
                        </a:lnSpc>
                        <a:spcBef>
                          <a:spcPts val="15"/>
                        </a:spcBef>
                      </a:pPr>
                      <a:r>
                        <a:rPr sz="400" b="1" dirty="0">
                          <a:latin typeface="Arial"/>
                          <a:cs typeface="Arial"/>
                        </a:rPr>
                        <a:t>N</a:t>
                      </a:r>
                      <a:r>
                        <a:rPr sz="400" b="1" spc="-5" dirty="0">
                          <a:latin typeface="Arial"/>
                          <a:cs typeface="Arial"/>
                        </a:rPr>
                        <a:t>otic</a:t>
                      </a:r>
                      <a:r>
                        <a:rPr sz="400" b="1" dirty="0">
                          <a:latin typeface="Arial"/>
                          <a:cs typeface="Arial"/>
                        </a:rPr>
                        <a:t>e </a:t>
                      </a:r>
                      <a:r>
                        <a:rPr sz="400" b="1" spc="-10" dirty="0">
                          <a:latin typeface="Arial"/>
                          <a:cs typeface="Arial"/>
                        </a:rPr>
                        <a:t>L</a:t>
                      </a:r>
                      <a:r>
                        <a:rPr sz="400" b="1" spc="-5" dirty="0">
                          <a:latin typeface="Arial"/>
                          <a:cs typeface="Arial"/>
                        </a:rPr>
                        <a:t>ette</a:t>
                      </a:r>
                      <a:r>
                        <a:rPr sz="400" b="1" dirty="0">
                          <a:latin typeface="Arial"/>
                          <a:cs typeface="Arial"/>
                        </a:rPr>
                        <a:t>rs</a:t>
                      </a:r>
                      <a:endParaRPr sz="400">
                        <a:latin typeface="Arial"/>
                        <a:cs typeface="Arial"/>
                      </a:endParaRPr>
                    </a:p>
                  </a:txBody>
                  <a:tcPr marL="0" marR="0" marT="1877" marB="0">
                    <a:lnL w="73151">
                      <a:solidFill>
                        <a:srgbClr val="BEBEBE"/>
                      </a:solidFill>
                      <a:prstDash val="solid"/>
                    </a:lnL>
                    <a:lnR w="9144">
                      <a:solidFill>
                        <a:srgbClr val="C0C0C0"/>
                      </a:solidFill>
                      <a:prstDash val="solid"/>
                    </a:lnR>
                    <a:solidFill>
                      <a:srgbClr val="DCE6F0"/>
                    </a:solidFill>
                  </a:tcPr>
                </a:tc>
                <a:tc>
                  <a:txBody>
                    <a:bodyPr/>
                    <a:lstStyle/>
                    <a:p>
                      <a:pPr algn="ctr">
                        <a:lnSpc>
                          <a:spcPct val="100000"/>
                        </a:lnSpc>
                        <a:spcBef>
                          <a:spcPts val="15"/>
                        </a:spcBef>
                      </a:pPr>
                      <a:r>
                        <a:rPr sz="400" b="1" spc="5" dirty="0">
                          <a:latin typeface="Arial"/>
                          <a:cs typeface="Arial"/>
                        </a:rPr>
                        <a:t>Attendance</a:t>
                      </a:r>
                      <a:r>
                        <a:rPr sz="400" b="1" spc="-75" dirty="0">
                          <a:latin typeface="Arial"/>
                          <a:cs typeface="Arial"/>
                        </a:rPr>
                        <a:t> </a:t>
                      </a:r>
                      <a:r>
                        <a:rPr sz="400" b="1" spc="10" dirty="0">
                          <a:latin typeface="Arial"/>
                          <a:cs typeface="Arial"/>
                        </a:rPr>
                        <a:t>Plan</a:t>
                      </a:r>
                      <a:endParaRPr sz="400">
                        <a:latin typeface="Arial"/>
                        <a:cs typeface="Arial"/>
                      </a:endParaRPr>
                    </a:p>
                  </a:txBody>
                  <a:tcPr marL="0" marR="0" marT="1877" marB="0">
                    <a:lnL w="9144">
                      <a:solidFill>
                        <a:srgbClr val="C0C0C0"/>
                      </a:solidFill>
                      <a:prstDash val="solid"/>
                    </a:lnL>
                    <a:solidFill>
                      <a:srgbClr val="D7E3BB"/>
                    </a:solidFill>
                  </a:tcPr>
                </a:tc>
                <a:tc>
                  <a:txBody>
                    <a:bodyPr/>
                    <a:lstStyle/>
                    <a:p>
                      <a:pPr algn="ctr">
                        <a:lnSpc>
                          <a:spcPct val="100000"/>
                        </a:lnSpc>
                        <a:spcBef>
                          <a:spcPts val="15"/>
                        </a:spcBef>
                      </a:pPr>
                      <a:r>
                        <a:rPr sz="400" b="1" spc="10" dirty="0">
                          <a:latin typeface="Arial"/>
                          <a:cs typeface="Arial"/>
                        </a:rPr>
                        <a:t>Letters</a:t>
                      </a:r>
                      <a:endParaRPr sz="400">
                        <a:latin typeface="Arial"/>
                        <a:cs typeface="Arial"/>
                      </a:endParaRPr>
                    </a:p>
                  </a:txBody>
                  <a:tcPr marL="0" marR="0" marT="1877" marB="0">
                    <a:solidFill>
                      <a:srgbClr val="CCC0DA"/>
                    </a:solidFill>
                  </a:tcPr>
                </a:tc>
                <a:tc>
                  <a:txBody>
                    <a:bodyPr/>
                    <a:lstStyle/>
                    <a:p>
                      <a:pPr marL="5715" algn="ctr">
                        <a:lnSpc>
                          <a:spcPct val="100000"/>
                        </a:lnSpc>
                        <a:spcBef>
                          <a:spcPts val="15"/>
                        </a:spcBef>
                      </a:pPr>
                      <a:r>
                        <a:rPr sz="400" b="1" spc="10" dirty="0">
                          <a:latin typeface="Arial"/>
                          <a:cs typeface="Arial"/>
                        </a:rPr>
                        <a:t>Complaints</a:t>
                      </a:r>
                      <a:r>
                        <a:rPr sz="400" b="1" spc="-75" dirty="0">
                          <a:latin typeface="Arial"/>
                          <a:cs typeface="Arial"/>
                        </a:rPr>
                        <a:t> </a:t>
                      </a:r>
                      <a:r>
                        <a:rPr sz="400" b="1" spc="5" dirty="0">
                          <a:latin typeface="Arial"/>
                          <a:cs typeface="Arial"/>
                        </a:rPr>
                        <a:t>filed</a:t>
                      </a:r>
                      <a:endParaRPr sz="400">
                        <a:latin typeface="Arial"/>
                        <a:cs typeface="Arial"/>
                      </a:endParaRPr>
                    </a:p>
                  </a:txBody>
                  <a:tcPr marL="0" marR="0" marT="1877" marB="0">
                    <a:lnR w="9144">
                      <a:solidFill>
                        <a:srgbClr val="C0C0C0"/>
                      </a:solidFill>
                      <a:prstDash val="solid"/>
                    </a:lnR>
                    <a:solidFill>
                      <a:srgbClr val="E6B8B7"/>
                    </a:solidFill>
                  </a:tcPr>
                </a:tc>
                <a:tc gridSpan="3" vMerge="1">
                  <a:txBody>
                    <a:bodyPr/>
                    <a:lstStyle/>
                    <a:p>
                      <a:endParaRPr/>
                    </a:p>
                  </a:txBody>
                  <a:tcPr marL="0" marR="0" marT="0" marB="0">
                    <a:lnL w="9144">
                      <a:solidFill>
                        <a:srgbClr val="C0C0C0"/>
                      </a:solidFill>
                      <a:prstDash val="solid"/>
                    </a:lnL>
                    <a:lnR w="12192">
                      <a:solidFill>
                        <a:srgbClr val="C0C0C0"/>
                      </a:solidFill>
                      <a:prstDash val="solid"/>
                    </a:lnR>
                    <a:lnT w="64008">
                      <a:solidFill>
                        <a:srgbClr val="8DB4E1"/>
                      </a:solidFill>
                      <a:prstDash val="solid"/>
                    </a:lnT>
                    <a:lnB w="9144">
                      <a:solidFill>
                        <a:srgbClr val="C0C0C0"/>
                      </a:solidFill>
                      <a:prstDash val="solid"/>
                    </a:lnB>
                    <a:solidFill>
                      <a:srgbClr val="FFFF0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15"/>
                  </a:ext>
                </a:extLst>
              </a:tr>
              <a:tr h="369849">
                <a:tc vMerge="1">
                  <a:txBody>
                    <a:bodyPr/>
                    <a:lstStyle/>
                    <a:p>
                      <a:endParaRPr/>
                    </a:p>
                  </a:txBody>
                  <a:tcPr marL="0" marR="0" marT="0" marB="0">
                    <a:lnL w="12192">
                      <a:solidFill>
                        <a:srgbClr val="C0C0C0"/>
                      </a:solidFill>
                      <a:prstDash val="solid"/>
                    </a:lnL>
                    <a:lnT w="57912">
                      <a:solidFill>
                        <a:srgbClr val="8DB4E1"/>
                      </a:solidFill>
                      <a:prstDash val="solid"/>
                    </a:lnT>
                    <a:lnB w="73151">
                      <a:solidFill>
                        <a:srgbClr val="8DB4E1"/>
                      </a:solidFill>
                      <a:prstDash val="solid"/>
                    </a:lnB>
                  </a:tcPr>
                </a:tc>
                <a:tc gridSpan="2" vMerge="1">
                  <a:txBody>
                    <a:bodyPr/>
                    <a:lstStyle/>
                    <a:p>
                      <a:endParaRPr/>
                    </a:p>
                  </a:txBody>
                  <a:tcPr marL="0" marR="0" marT="0" marB="0">
                    <a:lnT w="62484">
                      <a:solidFill>
                        <a:srgbClr val="8DB4E1"/>
                      </a:solidFill>
                      <a:prstDash val="solid"/>
                    </a:lnT>
                    <a:lnB w="73151">
                      <a:solidFill>
                        <a:srgbClr val="8DB4E1"/>
                      </a:solidFill>
                      <a:prstDash val="solid"/>
                    </a:lnB>
                    <a:solidFill>
                      <a:srgbClr val="BEBEBE"/>
                    </a:solidFill>
                  </a:tcPr>
                </a:tc>
                <a:tc hMerge="1" vMerge="1">
                  <a:txBody>
                    <a:bodyPr/>
                    <a:lstStyle/>
                    <a:p>
                      <a:endParaRPr/>
                    </a:p>
                  </a:txBody>
                  <a:tcPr marL="0" marR="0" marT="0" marB="0"/>
                </a:tc>
                <a:tc>
                  <a:txBody>
                    <a:bodyPr/>
                    <a:lstStyle/>
                    <a:p>
                      <a:pPr>
                        <a:lnSpc>
                          <a:spcPct val="100000"/>
                        </a:lnSpc>
                        <a:spcBef>
                          <a:spcPts val="45"/>
                        </a:spcBef>
                      </a:pPr>
                      <a:endParaRPr sz="700" dirty="0">
                        <a:latin typeface="Times New Roman"/>
                        <a:cs typeface="Times New Roman"/>
                      </a:endParaRPr>
                    </a:p>
                    <a:p>
                      <a:pPr algn="ctr">
                        <a:lnSpc>
                          <a:spcPct val="100000"/>
                        </a:lnSpc>
                      </a:pPr>
                      <a:r>
                        <a:rPr sz="600" b="1" spc="10" dirty="0">
                          <a:latin typeface="Arial"/>
                          <a:cs typeface="Arial"/>
                        </a:rPr>
                        <a:t>3-5 </a:t>
                      </a:r>
                      <a:r>
                        <a:rPr sz="600" b="1" spc="15" dirty="0">
                          <a:latin typeface="Arial"/>
                          <a:cs typeface="Arial"/>
                        </a:rPr>
                        <a:t>ABS</a:t>
                      </a:r>
                      <a:r>
                        <a:rPr sz="600" b="1" spc="-70" dirty="0">
                          <a:latin typeface="Arial"/>
                          <a:cs typeface="Arial"/>
                        </a:rPr>
                        <a:t> </a:t>
                      </a:r>
                      <a:r>
                        <a:rPr sz="600" b="1" spc="10" dirty="0">
                          <a:latin typeface="Arial"/>
                          <a:cs typeface="Arial"/>
                        </a:rPr>
                        <a:t>(Attd</a:t>
                      </a:r>
                      <a:endParaRPr sz="600" dirty="0">
                        <a:latin typeface="Arial"/>
                        <a:cs typeface="Arial"/>
                      </a:endParaRPr>
                    </a:p>
                    <a:p>
                      <a:pPr algn="ctr">
                        <a:lnSpc>
                          <a:spcPct val="100000"/>
                        </a:lnSpc>
                        <a:spcBef>
                          <a:spcPts val="70"/>
                        </a:spcBef>
                      </a:pPr>
                      <a:r>
                        <a:rPr sz="600" b="1" spc="10" dirty="0">
                          <a:latin typeface="Arial"/>
                          <a:cs typeface="Arial"/>
                        </a:rPr>
                        <a:t>Letter)</a:t>
                      </a:r>
                      <a:endParaRPr sz="600" dirty="0">
                        <a:latin typeface="Arial"/>
                        <a:cs typeface="Arial"/>
                      </a:endParaRPr>
                    </a:p>
                  </a:txBody>
                  <a:tcPr marL="0" marR="0" marT="5631" marB="0">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61290">
                        <a:lnSpc>
                          <a:spcPct val="100000"/>
                        </a:lnSpc>
                        <a:spcBef>
                          <a:spcPts val="60"/>
                        </a:spcBef>
                      </a:pPr>
                      <a:r>
                        <a:rPr sz="600" b="1" spc="20" dirty="0">
                          <a:latin typeface="Arial"/>
                          <a:cs typeface="Arial"/>
                        </a:rPr>
                        <a:t>6</a:t>
                      </a:r>
                      <a:r>
                        <a:rPr sz="600" b="1" spc="-90" dirty="0">
                          <a:latin typeface="Arial"/>
                          <a:cs typeface="Arial"/>
                        </a:rPr>
                        <a:t> </a:t>
                      </a:r>
                      <a:r>
                        <a:rPr sz="600" b="1" spc="15" dirty="0">
                          <a:latin typeface="Arial"/>
                          <a:cs typeface="Arial"/>
                        </a:rPr>
                        <a:t>ABS</a:t>
                      </a:r>
                      <a:endParaRPr sz="600">
                        <a:latin typeface="Arial"/>
                        <a:cs typeface="Arial"/>
                      </a:endParaRPr>
                    </a:p>
                    <a:p>
                      <a:pPr marL="180975" marR="107950" indent="-66040">
                        <a:lnSpc>
                          <a:spcPct val="110000"/>
                        </a:lnSpc>
                      </a:pPr>
                      <a:r>
                        <a:rPr sz="600" b="1" dirty="0">
                          <a:latin typeface="Arial"/>
                          <a:cs typeface="Arial"/>
                        </a:rPr>
                        <a:t>(</a:t>
                      </a:r>
                      <a:r>
                        <a:rPr sz="600" b="1" spc="-5" dirty="0">
                          <a:latin typeface="Arial"/>
                          <a:cs typeface="Arial"/>
                        </a:rPr>
                        <a:t>S</a:t>
                      </a:r>
                      <a:r>
                        <a:rPr sz="600" b="1" dirty="0">
                          <a:latin typeface="Arial"/>
                          <a:cs typeface="Arial"/>
                        </a:rPr>
                        <a:t>t</a:t>
                      </a:r>
                      <a:r>
                        <a:rPr sz="600" b="1" spc="-5" dirty="0">
                          <a:latin typeface="Arial"/>
                          <a:cs typeface="Arial"/>
                        </a:rPr>
                        <a:t>ud</a:t>
                      </a:r>
                      <a:r>
                        <a:rPr sz="600" b="1" spc="-10" dirty="0">
                          <a:latin typeface="Arial"/>
                          <a:cs typeface="Arial"/>
                        </a:rPr>
                        <a:t>e</a:t>
                      </a:r>
                      <a:r>
                        <a:rPr sz="600" b="1" spc="-5" dirty="0">
                          <a:latin typeface="Arial"/>
                          <a:cs typeface="Arial"/>
                        </a:rPr>
                        <a:t>n</a:t>
                      </a:r>
                      <a:r>
                        <a:rPr sz="600" b="1" dirty="0">
                          <a:latin typeface="Arial"/>
                          <a:cs typeface="Arial"/>
                        </a:rPr>
                        <a:t>t  </a:t>
                      </a:r>
                      <a:r>
                        <a:rPr sz="600" b="1" spc="10" dirty="0">
                          <a:latin typeface="Arial"/>
                          <a:cs typeface="Arial"/>
                        </a:rPr>
                        <a:t>Plan)</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115570">
                        <a:lnSpc>
                          <a:spcPct val="100000"/>
                        </a:lnSpc>
                        <a:spcBef>
                          <a:spcPts val="60"/>
                        </a:spcBef>
                      </a:pPr>
                      <a:r>
                        <a:rPr sz="600" b="1" spc="10" dirty="0">
                          <a:latin typeface="Arial"/>
                          <a:cs typeface="Arial"/>
                        </a:rPr>
                        <a:t>7-9</a:t>
                      </a:r>
                      <a:r>
                        <a:rPr sz="600" b="1" spc="-80" dirty="0">
                          <a:latin typeface="Arial"/>
                          <a:cs typeface="Arial"/>
                        </a:rPr>
                        <a:t> </a:t>
                      </a:r>
                      <a:r>
                        <a:rPr sz="600" b="1" spc="15" dirty="0">
                          <a:latin typeface="Arial"/>
                          <a:cs typeface="Arial"/>
                        </a:rPr>
                        <a:t>ABS</a:t>
                      </a:r>
                      <a:endParaRPr sz="600">
                        <a:latin typeface="Arial"/>
                        <a:cs typeface="Arial"/>
                      </a:endParaRPr>
                    </a:p>
                    <a:p>
                      <a:pPr marL="93980" marR="85725" indent="53340">
                        <a:lnSpc>
                          <a:spcPct val="110000"/>
                        </a:lnSpc>
                      </a:pPr>
                      <a:r>
                        <a:rPr sz="600" b="1" spc="15" dirty="0">
                          <a:latin typeface="Arial"/>
                          <a:cs typeface="Arial"/>
                        </a:rPr>
                        <a:t>(Court  </a:t>
                      </a:r>
                      <a:r>
                        <a:rPr sz="600" b="1" spc="-15" dirty="0">
                          <a:latin typeface="Arial"/>
                          <a:cs typeface="Arial"/>
                        </a:rPr>
                        <a:t>W</a:t>
                      </a:r>
                      <a:r>
                        <a:rPr sz="600" b="1" spc="-10" dirty="0">
                          <a:latin typeface="Arial"/>
                          <a:cs typeface="Arial"/>
                        </a:rPr>
                        <a:t>a</a:t>
                      </a:r>
                      <a:r>
                        <a:rPr sz="600" b="1" dirty="0">
                          <a:latin typeface="Arial"/>
                          <a:cs typeface="Arial"/>
                        </a:rPr>
                        <a:t>r</a:t>
                      </a:r>
                      <a:r>
                        <a:rPr sz="600" b="1" spc="-5" dirty="0">
                          <a:latin typeface="Arial"/>
                          <a:cs typeface="Arial"/>
                        </a:rPr>
                        <a:t>n</a:t>
                      </a:r>
                      <a:r>
                        <a:rPr sz="600" b="1" dirty="0">
                          <a:latin typeface="Arial"/>
                          <a:cs typeface="Arial"/>
                        </a:rPr>
                        <a:t>i</a:t>
                      </a:r>
                      <a:r>
                        <a:rPr sz="600" b="1" spc="-5" dirty="0">
                          <a:latin typeface="Arial"/>
                          <a:cs typeface="Arial"/>
                        </a:rPr>
                        <a:t>ng</a:t>
                      </a:r>
                      <a:r>
                        <a:rPr sz="600" b="1" dirty="0">
                          <a:latin typeface="Arial"/>
                          <a:cs typeface="Arial"/>
                        </a:rPr>
                        <a:t>)</a:t>
                      </a:r>
                      <a:endParaRPr sz="600">
                        <a:latin typeface="Arial"/>
                        <a:cs typeface="Arial"/>
                      </a:endParaRPr>
                    </a:p>
                  </a:txBody>
                  <a:tcPr marL="0" marR="0" marT="7508" marB="0">
                    <a:lnL w="4572">
                      <a:solidFill>
                        <a:srgbClr val="C0C0C0"/>
                      </a:solidFill>
                      <a:prstDash val="solid"/>
                    </a:lnL>
                    <a:lnR w="4572">
                      <a:solidFill>
                        <a:srgbClr val="C0C0C0"/>
                      </a:solidFill>
                      <a:prstDash val="solid"/>
                    </a:lnR>
                    <a:lnT w="9144">
                      <a:solidFill>
                        <a:srgbClr val="C0C0C0"/>
                      </a:solidFill>
                      <a:prstDash val="solid"/>
                    </a:lnT>
                    <a:lnB w="79248">
                      <a:solidFill>
                        <a:srgbClr val="8DB4E1"/>
                      </a:solidFill>
                      <a:prstDash val="solid"/>
                    </a:lnB>
                    <a:solidFill>
                      <a:srgbClr val="DCE6F0"/>
                    </a:solidFill>
                  </a:tcPr>
                </a:tc>
                <a:tc>
                  <a:txBody>
                    <a:bodyPr/>
                    <a:lstStyle/>
                    <a:p>
                      <a:pPr marL="69850">
                        <a:lnSpc>
                          <a:spcPct val="100000"/>
                        </a:lnSpc>
                        <a:spcBef>
                          <a:spcPts val="60"/>
                        </a:spcBef>
                      </a:pPr>
                      <a:r>
                        <a:rPr sz="600" b="1" spc="15" dirty="0">
                          <a:latin typeface="Arial"/>
                          <a:cs typeface="Arial"/>
                        </a:rPr>
                        <a:t>10 </a:t>
                      </a:r>
                      <a:r>
                        <a:rPr sz="600" b="1" spc="20" dirty="0">
                          <a:latin typeface="Arial"/>
                          <a:cs typeface="Arial"/>
                        </a:rPr>
                        <a:t>&gt;</a:t>
                      </a:r>
                      <a:r>
                        <a:rPr sz="600" b="1" spc="-95" dirty="0">
                          <a:latin typeface="Arial"/>
                          <a:cs typeface="Arial"/>
                        </a:rPr>
                        <a:t> </a:t>
                      </a:r>
                      <a:r>
                        <a:rPr sz="600" b="1" spc="15" dirty="0">
                          <a:latin typeface="Arial"/>
                          <a:cs typeface="Arial"/>
                        </a:rPr>
                        <a:t>ABS</a:t>
                      </a:r>
                      <a:endParaRPr sz="600">
                        <a:latin typeface="Arial"/>
                        <a:cs typeface="Arial"/>
                      </a:endParaRPr>
                    </a:p>
                    <a:p>
                      <a:pPr marL="69850" marR="62230" indent="36195">
                        <a:lnSpc>
                          <a:spcPct val="110000"/>
                        </a:lnSpc>
                      </a:pPr>
                      <a:r>
                        <a:rPr sz="600" b="1" spc="20" dirty="0">
                          <a:latin typeface="Arial"/>
                          <a:cs typeface="Arial"/>
                        </a:rPr>
                        <a:t>(Sworn  </a:t>
                      </a:r>
                      <a:r>
                        <a:rPr sz="600" b="1" spc="-20" dirty="0">
                          <a:latin typeface="Arial"/>
                          <a:cs typeface="Arial"/>
                        </a:rPr>
                        <a:t>A</a:t>
                      </a:r>
                      <a:r>
                        <a:rPr sz="600" b="1" dirty="0">
                          <a:latin typeface="Arial"/>
                          <a:cs typeface="Arial"/>
                        </a:rPr>
                        <a:t>ffi</a:t>
                      </a:r>
                      <a:r>
                        <a:rPr sz="600" b="1" spc="-5" dirty="0">
                          <a:latin typeface="Arial"/>
                          <a:cs typeface="Arial"/>
                        </a:rPr>
                        <a:t>d</a:t>
                      </a:r>
                      <a:r>
                        <a:rPr sz="600" b="1" spc="-10" dirty="0">
                          <a:latin typeface="Arial"/>
                          <a:cs typeface="Arial"/>
                        </a:rPr>
                        <a:t>av</a:t>
                      </a:r>
                      <a:r>
                        <a:rPr sz="600" b="1" dirty="0">
                          <a:latin typeface="Arial"/>
                          <a:cs typeface="Arial"/>
                        </a:rPr>
                        <a:t>it)</a:t>
                      </a:r>
                      <a:endParaRPr sz="600">
                        <a:latin typeface="Arial"/>
                        <a:cs typeface="Arial"/>
                      </a:endParaRPr>
                    </a:p>
                  </a:txBody>
                  <a:tcPr marL="0" marR="0" marT="7508" marB="0">
                    <a:lnL w="4572">
                      <a:solidFill>
                        <a:srgbClr val="C0C0C0"/>
                      </a:solidFill>
                      <a:prstDash val="solid"/>
                    </a:lnL>
                    <a:lnR w="70104">
                      <a:solidFill>
                        <a:srgbClr val="BEBEBE"/>
                      </a:solidFill>
                      <a:prstDash val="solid"/>
                    </a:lnR>
                    <a:lnT w="9144">
                      <a:solidFill>
                        <a:srgbClr val="C0C0C0"/>
                      </a:solidFill>
                      <a:prstDash val="solid"/>
                    </a:lnT>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04139" marR="42545" indent="-52069">
                        <a:lnSpc>
                          <a:spcPct val="103600"/>
                        </a:lnSpc>
                        <a:spcBef>
                          <a:spcPts val="5"/>
                        </a:spcBef>
                      </a:pPr>
                      <a:r>
                        <a:rPr sz="500" spc="5" dirty="0">
                          <a:latin typeface="Arial"/>
                          <a:cs typeface="Arial"/>
                        </a:rPr>
                        <a:t>3</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70104">
                      <a:solidFill>
                        <a:srgbClr val="BEBEBE"/>
                      </a:solidFill>
                      <a:prstDash val="solid"/>
                    </a:lnL>
                    <a:lnR w="9144">
                      <a:solidFill>
                        <a:srgbClr val="C0C0C0"/>
                      </a:solidFill>
                      <a:prstDash val="solid"/>
                    </a:lnR>
                    <a:lnB w="79248">
                      <a:solidFill>
                        <a:srgbClr val="8DB4E1"/>
                      </a:solidFill>
                      <a:prstDash val="solid"/>
                    </a:lnB>
                    <a:solidFill>
                      <a:srgbClr val="DCE6F0"/>
                    </a:solidFill>
                  </a:tcPr>
                </a:tc>
                <a:tc>
                  <a:txBody>
                    <a:bodyPr/>
                    <a:lstStyle/>
                    <a:p>
                      <a:pPr>
                        <a:lnSpc>
                          <a:spcPct val="100000"/>
                        </a:lnSpc>
                        <a:spcBef>
                          <a:spcPts val="35"/>
                        </a:spcBef>
                      </a:pPr>
                      <a:endParaRPr sz="700">
                        <a:latin typeface="Times New Roman"/>
                        <a:cs typeface="Times New Roman"/>
                      </a:endParaRPr>
                    </a:p>
                    <a:p>
                      <a:pPr marL="124460" marR="68580" indent="-52069">
                        <a:lnSpc>
                          <a:spcPct val="103600"/>
                        </a:lnSpc>
                        <a:spcBef>
                          <a:spcPts val="5"/>
                        </a:spcBef>
                      </a:pPr>
                      <a:r>
                        <a:rPr sz="500" spc="5" dirty="0">
                          <a:latin typeface="Arial"/>
                          <a:cs typeface="Arial"/>
                        </a:rPr>
                        <a:t>6</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L w="9144">
                      <a:solidFill>
                        <a:srgbClr val="C0C0C0"/>
                      </a:solidFill>
                      <a:prstDash val="solid"/>
                    </a:lnL>
                    <a:lnB w="73151">
                      <a:solidFill>
                        <a:srgbClr val="8DB4E1"/>
                      </a:solidFill>
                      <a:prstDash val="solid"/>
                    </a:lnB>
                    <a:solidFill>
                      <a:srgbClr val="D7E3BB"/>
                    </a:solidFill>
                  </a:tcPr>
                </a:tc>
                <a:tc>
                  <a:txBody>
                    <a:bodyPr/>
                    <a:lstStyle/>
                    <a:p>
                      <a:pPr>
                        <a:lnSpc>
                          <a:spcPct val="100000"/>
                        </a:lnSpc>
                        <a:spcBef>
                          <a:spcPts val="35"/>
                        </a:spcBef>
                      </a:pPr>
                      <a:endParaRPr sz="700">
                        <a:latin typeface="Times New Roman"/>
                        <a:cs typeface="Times New Roman"/>
                      </a:endParaRPr>
                    </a:p>
                    <a:p>
                      <a:pPr marL="118110" marR="24765" indent="-83820">
                        <a:lnSpc>
                          <a:spcPct val="103600"/>
                        </a:lnSpc>
                        <a:spcBef>
                          <a:spcPts val="5"/>
                        </a:spcBef>
                      </a:pPr>
                      <a:r>
                        <a:rPr sz="500" spc="5" dirty="0">
                          <a:latin typeface="Arial"/>
                          <a:cs typeface="Arial"/>
                        </a:rPr>
                        <a:t>7-9</a:t>
                      </a:r>
                      <a:r>
                        <a:rPr sz="500" spc="-60" dirty="0">
                          <a:latin typeface="Arial"/>
                          <a:cs typeface="Arial"/>
                        </a:rPr>
                        <a:t> </a:t>
                      </a:r>
                      <a:r>
                        <a:rPr sz="500" spc="5" dirty="0">
                          <a:latin typeface="Arial"/>
                          <a:cs typeface="Arial"/>
                        </a:rPr>
                        <a:t>Unexcused  Absences</a:t>
                      </a:r>
                      <a:endParaRPr sz="500">
                        <a:latin typeface="Arial"/>
                        <a:cs typeface="Arial"/>
                      </a:endParaRPr>
                    </a:p>
                  </a:txBody>
                  <a:tcPr marL="0" marR="0" marT="4380" marB="0">
                    <a:lnB w="73151">
                      <a:solidFill>
                        <a:srgbClr val="8DB4E1"/>
                      </a:solidFill>
                      <a:prstDash val="solid"/>
                    </a:lnB>
                    <a:solidFill>
                      <a:srgbClr val="CCC0DA"/>
                    </a:solidFill>
                  </a:tcPr>
                </a:tc>
                <a:tc>
                  <a:txBody>
                    <a:bodyPr/>
                    <a:lstStyle/>
                    <a:p>
                      <a:pPr>
                        <a:lnSpc>
                          <a:spcPct val="100000"/>
                        </a:lnSpc>
                        <a:spcBef>
                          <a:spcPts val="15"/>
                        </a:spcBef>
                      </a:pPr>
                      <a:endParaRPr sz="500">
                        <a:latin typeface="Times New Roman"/>
                        <a:cs typeface="Times New Roman"/>
                      </a:endParaRPr>
                    </a:p>
                    <a:p>
                      <a:pPr marL="7620" algn="ctr">
                        <a:lnSpc>
                          <a:spcPct val="100000"/>
                        </a:lnSpc>
                      </a:pPr>
                      <a:r>
                        <a:rPr sz="500" spc="5" dirty="0">
                          <a:latin typeface="Arial"/>
                          <a:cs typeface="Arial"/>
                        </a:rPr>
                        <a:t>10</a:t>
                      </a:r>
                      <a:r>
                        <a:rPr sz="500" spc="-95" dirty="0">
                          <a:latin typeface="Arial"/>
                          <a:cs typeface="Arial"/>
                        </a:rPr>
                        <a:t> </a:t>
                      </a:r>
                      <a:r>
                        <a:rPr sz="500" spc="5" dirty="0">
                          <a:latin typeface="Arial"/>
                          <a:cs typeface="Arial"/>
                        </a:rPr>
                        <a:t>&gt;</a:t>
                      </a:r>
                      <a:endParaRPr sz="500">
                        <a:latin typeface="Arial"/>
                        <a:cs typeface="Arial"/>
                      </a:endParaRPr>
                    </a:p>
                    <a:p>
                      <a:pPr marL="82550" marR="67945" algn="ctr">
                        <a:lnSpc>
                          <a:spcPct val="103600"/>
                        </a:lnSpc>
                      </a:pPr>
                      <a:r>
                        <a:rPr sz="500" dirty="0">
                          <a:latin typeface="Arial"/>
                          <a:cs typeface="Arial"/>
                        </a:rPr>
                        <a:t>Un</a:t>
                      </a:r>
                      <a:r>
                        <a:rPr sz="500" spc="-5" dirty="0">
                          <a:latin typeface="Arial"/>
                          <a:cs typeface="Arial"/>
                        </a:rPr>
                        <a:t>e</a:t>
                      </a:r>
                      <a:r>
                        <a:rPr sz="500" spc="5" dirty="0">
                          <a:latin typeface="Arial"/>
                          <a:cs typeface="Arial"/>
                        </a:rPr>
                        <a:t>xc</a:t>
                      </a:r>
                      <a:r>
                        <a:rPr sz="500" dirty="0">
                          <a:latin typeface="Arial"/>
                          <a:cs typeface="Arial"/>
                        </a:rPr>
                        <a:t>used  </a:t>
                      </a:r>
                      <a:r>
                        <a:rPr sz="500" spc="5" dirty="0">
                          <a:latin typeface="Arial"/>
                          <a:cs typeface="Arial"/>
                        </a:rPr>
                        <a:t>Absences</a:t>
                      </a:r>
                      <a:endParaRPr sz="500">
                        <a:latin typeface="Arial"/>
                        <a:cs typeface="Arial"/>
                      </a:endParaRPr>
                    </a:p>
                  </a:txBody>
                  <a:tcPr marL="0" marR="0" marT="1877" marB="0">
                    <a:lnR w="9144">
                      <a:solidFill>
                        <a:srgbClr val="C0C0C0"/>
                      </a:solidFill>
                      <a:prstDash val="solid"/>
                    </a:lnR>
                    <a:lnB w="73151">
                      <a:solidFill>
                        <a:srgbClr val="8DB4E1"/>
                      </a:solidFill>
                      <a:prstDash val="solid"/>
                    </a:lnB>
                    <a:solidFill>
                      <a:srgbClr val="E6B8B7"/>
                    </a:solidFill>
                  </a:tcPr>
                </a:tc>
                <a:tc>
                  <a:txBody>
                    <a:bodyPr/>
                    <a:lstStyle/>
                    <a:p>
                      <a:pPr>
                        <a:lnSpc>
                          <a:spcPct val="100000"/>
                        </a:lnSpc>
                      </a:pPr>
                      <a:endParaRPr sz="500">
                        <a:latin typeface="Times New Roman"/>
                        <a:cs typeface="Times New Roman"/>
                      </a:endParaRPr>
                    </a:p>
                    <a:p>
                      <a:pPr marL="60960" marR="13335" indent="-36830">
                        <a:lnSpc>
                          <a:spcPct val="108900"/>
                        </a:lnSpc>
                        <a:spcBef>
                          <a:spcPts val="390"/>
                        </a:spcBef>
                      </a:pPr>
                      <a:r>
                        <a:rPr sz="400" dirty="0">
                          <a:latin typeface="Arial"/>
                          <a:cs typeface="Arial"/>
                        </a:rPr>
                        <a:t>P</a:t>
                      </a:r>
                      <a:r>
                        <a:rPr sz="400" spc="-5" dirty="0">
                          <a:latin typeface="Arial"/>
                          <a:cs typeface="Arial"/>
                        </a:rPr>
                        <a:t>e</a:t>
                      </a:r>
                      <a:r>
                        <a:rPr sz="400" spc="-15" dirty="0">
                          <a:latin typeface="Arial"/>
                          <a:cs typeface="Arial"/>
                        </a:rPr>
                        <a:t>n</a:t>
                      </a:r>
                      <a:r>
                        <a:rPr sz="400" spc="-5" dirty="0">
                          <a:latin typeface="Arial"/>
                          <a:cs typeface="Arial"/>
                        </a:rPr>
                        <a:t>d</a:t>
                      </a:r>
                      <a:r>
                        <a:rPr sz="400" spc="-15" dirty="0">
                          <a:latin typeface="Arial"/>
                          <a:cs typeface="Arial"/>
                        </a:rPr>
                        <a:t>in</a:t>
                      </a:r>
                      <a:r>
                        <a:rPr sz="400" dirty="0">
                          <a:latin typeface="Arial"/>
                          <a:cs typeface="Arial"/>
                        </a:rPr>
                        <a:t>g  </a:t>
                      </a:r>
                      <a:r>
                        <a:rPr sz="400" spc="5" dirty="0">
                          <a:latin typeface="Arial"/>
                          <a:cs typeface="Arial"/>
                        </a:rPr>
                        <a:t>Court</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2705" marR="30480" indent="-12700">
                        <a:lnSpc>
                          <a:spcPct val="108900"/>
                        </a:lnSpc>
                        <a:spcBef>
                          <a:spcPts val="390"/>
                        </a:spcBef>
                      </a:pPr>
                      <a:r>
                        <a:rPr sz="400" dirty="0">
                          <a:latin typeface="Arial"/>
                          <a:cs typeface="Arial"/>
                        </a:rPr>
                        <a:t>C</a:t>
                      </a:r>
                      <a:r>
                        <a:rPr sz="400" spc="-5" dirty="0">
                          <a:latin typeface="Arial"/>
                          <a:cs typeface="Arial"/>
                        </a:rPr>
                        <a:t>o</a:t>
                      </a:r>
                      <a:r>
                        <a:rPr sz="400" spc="-15" dirty="0">
                          <a:latin typeface="Arial"/>
                          <a:cs typeface="Arial"/>
                        </a:rPr>
                        <a:t>u</a:t>
                      </a:r>
                      <a:r>
                        <a:rPr sz="400" spc="-5" dirty="0">
                          <a:latin typeface="Arial"/>
                          <a:cs typeface="Arial"/>
                        </a:rPr>
                        <a:t>r</a:t>
                      </a:r>
                      <a:r>
                        <a:rPr sz="400" dirty="0">
                          <a:latin typeface="Arial"/>
                          <a:cs typeface="Arial"/>
                        </a:rPr>
                        <a:t>t  H</a:t>
                      </a:r>
                      <a:r>
                        <a:rPr sz="400" spc="-5" dirty="0">
                          <a:latin typeface="Arial"/>
                          <a:cs typeface="Arial"/>
                        </a:rPr>
                        <a:t>e</a:t>
                      </a:r>
                      <a:r>
                        <a:rPr sz="400" spc="-15" dirty="0">
                          <a:latin typeface="Arial"/>
                          <a:cs typeface="Arial"/>
                        </a:rPr>
                        <a:t>l</a:t>
                      </a:r>
                      <a:r>
                        <a:rPr sz="400" dirty="0">
                          <a:latin typeface="Arial"/>
                          <a:cs typeface="Arial"/>
                        </a:rPr>
                        <a:t>d</a:t>
                      </a:r>
                      <a:endParaRPr sz="400">
                        <a:latin typeface="Arial"/>
                        <a:cs typeface="Arial"/>
                      </a:endParaRPr>
                    </a:p>
                  </a:txBody>
                  <a:tcPr marL="0" marR="0" marT="0" marB="0">
                    <a:lnL w="9144">
                      <a:solidFill>
                        <a:srgbClr val="C0C0C0"/>
                      </a:solidFill>
                      <a:prstDash val="solid"/>
                    </a:lnL>
                    <a:lnR w="9144">
                      <a:solidFill>
                        <a:srgbClr val="C0C0C0"/>
                      </a:solidFill>
                      <a:prstDash val="solid"/>
                    </a:lnR>
                    <a:lnT w="9144">
                      <a:solidFill>
                        <a:srgbClr val="C0C0C0"/>
                      </a:solidFill>
                      <a:prstDash val="solid"/>
                    </a:lnT>
                    <a:lnB w="73151">
                      <a:solidFill>
                        <a:srgbClr val="8DB4E1"/>
                      </a:solidFill>
                      <a:prstDash val="solid"/>
                    </a:lnB>
                    <a:solidFill>
                      <a:srgbClr val="FFFF00"/>
                    </a:solidFill>
                  </a:tcPr>
                </a:tc>
                <a:tc>
                  <a:txBody>
                    <a:bodyPr/>
                    <a:lstStyle/>
                    <a:p>
                      <a:pPr>
                        <a:lnSpc>
                          <a:spcPct val="100000"/>
                        </a:lnSpc>
                      </a:pPr>
                      <a:endParaRPr sz="500">
                        <a:latin typeface="Times New Roman"/>
                        <a:cs typeface="Times New Roman"/>
                      </a:endParaRPr>
                    </a:p>
                    <a:p>
                      <a:pPr marL="54610" marR="43180" indent="17780">
                        <a:lnSpc>
                          <a:spcPct val="111100"/>
                        </a:lnSpc>
                        <a:spcBef>
                          <a:spcPts val="380"/>
                        </a:spcBef>
                      </a:pPr>
                      <a:r>
                        <a:rPr sz="400" b="1" spc="5" dirty="0">
                          <a:latin typeface="Arial"/>
                          <a:cs typeface="Arial"/>
                        </a:rPr>
                        <a:t>Total  </a:t>
                      </a:r>
                      <a:r>
                        <a:rPr sz="400" b="1" dirty="0">
                          <a:latin typeface="Arial"/>
                          <a:cs typeface="Arial"/>
                        </a:rPr>
                        <a:t>C</a:t>
                      </a:r>
                      <a:r>
                        <a:rPr sz="400" b="1" spc="-5" dirty="0">
                          <a:latin typeface="Arial"/>
                          <a:cs typeface="Arial"/>
                        </a:rPr>
                        <a:t>ase</a:t>
                      </a:r>
                      <a:r>
                        <a:rPr sz="400" b="1" dirty="0">
                          <a:latin typeface="Arial"/>
                          <a:cs typeface="Arial"/>
                        </a:rPr>
                        <a:t>s</a:t>
                      </a:r>
                      <a:endParaRPr sz="400">
                        <a:latin typeface="Arial"/>
                        <a:cs typeface="Arial"/>
                      </a:endParaRPr>
                    </a:p>
                  </a:txBody>
                  <a:tcPr marL="0" marR="0" marT="0" marB="0">
                    <a:lnL w="9144">
                      <a:solidFill>
                        <a:srgbClr val="C0C0C0"/>
                      </a:solidFill>
                      <a:prstDash val="solid"/>
                    </a:lnL>
                    <a:lnR w="12192">
                      <a:solidFill>
                        <a:srgbClr val="C0C0C0"/>
                      </a:solidFill>
                      <a:prstDash val="solid"/>
                    </a:lnR>
                    <a:lnT w="9144">
                      <a:solidFill>
                        <a:srgbClr val="C0C0C0"/>
                      </a:solidFill>
                      <a:prstDash val="solid"/>
                    </a:lnT>
                    <a:lnB w="73151">
                      <a:solidFill>
                        <a:srgbClr val="8DB4E1"/>
                      </a:solidFill>
                      <a:prstDash val="solid"/>
                    </a:lnB>
                    <a:solidFill>
                      <a:srgbClr val="FFFF00"/>
                    </a:solidFill>
                  </a:tcPr>
                </a:tc>
                <a:extLst>
                  <a:ext uri="{0D108BD9-81ED-4DB2-BD59-A6C34878D82A}">
                    <a16:rowId xmlns:a16="http://schemas.microsoft.com/office/drawing/2014/main" val="10016"/>
                  </a:ext>
                </a:extLst>
              </a:tr>
              <a:tr h="279130">
                <a:tc gridSpan="4">
                  <a:txBody>
                    <a:bodyPr/>
                    <a:lstStyle/>
                    <a:p>
                      <a:pPr marL="17780">
                        <a:lnSpc>
                          <a:spcPct val="100000"/>
                        </a:lnSpc>
                        <a:spcBef>
                          <a:spcPts val="465"/>
                        </a:spcBef>
                      </a:pPr>
                      <a:r>
                        <a:rPr sz="1000" b="1" i="1" spc="-5" dirty="0">
                          <a:latin typeface="Arial"/>
                          <a:cs typeface="Arial"/>
                        </a:rPr>
                        <a:t>LOPEZ </a:t>
                      </a:r>
                      <a:r>
                        <a:rPr sz="1000" b="1" i="1" spc="-10" dirty="0">
                          <a:latin typeface="Arial"/>
                          <a:cs typeface="Arial"/>
                        </a:rPr>
                        <a:t>Feeder</a:t>
                      </a:r>
                      <a:r>
                        <a:rPr sz="1000" b="1" i="1" spc="-70" dirty="0">
                          <a:latin typeface="Arial"/>
                          <a:cs typeface="Arial"/>
                        </a:rPr>
                        <a:t> </a:t>
                      </a:r>
                      <a:r>
                        <a:rPr sz="1000" b="1" i="1" spc="-10" dirty="0">
                          <a:latin typeface="Arial"/>
                          <a:cs typeface="Arial"/>
                        </a:rPr>
                        <a:t>Campuses</a:t>
                      </a:r>
                      <a:endParaRPr sz="1000">
                        <a:latin typeface="Arial"/>
                        <a:cs typeface="Arial"/>
                      </a:endParaRPr>
                    </a:p>
                  </a:txBody>
                  <a:tcPr marL="0" marR="0" marT="58187" marB="0">
                    <a:lnL w="12192">
                      <a:solidFill>
                        <a:srgbClr val="C0C0C0"/>
                      </a:solidFill>
                      <a:prstDash val="solid"/>
                    </a:lnL>
                    <a:lnR w="4572">
                      <a:solidFill>
                        <a:srgbClr val="C0C0C0"/>
                      </a:solidFill>
                      <a:prstDash val="solid"/>
                    </a:lnR>
                    <a:lnT w="73151" cap="flat" cmpd="sng" algn="ctr">
                      <a:solidFill>
                        <a:srgbClr val="8DB4E1"/>
                      </a:solidFill>
                      <a:prstDash val="solid"/>
                      <a:round/>
                      <a:headEnd type="none" w="med" len="med"/>
                      <a:tailEnd type="none" w="med" len="med"/>
                    </a:lnT>
                    <a:lnB w="457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68580">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68580">
                      <a:solidFill>
                        <a:srgbClr val="C0C0C0"/>
                      </a:solidFill>
                      <a:prstDash val="solid"/>
                    </a:lnL>
                    <a:lnR w="4572">
                      <a:solidFill>
                        <a:srgbClr val="C0C0C0"/>
                      </a:solidFill>
                      <a:prstDash val="solid"/>
                    </a:lnR>
                    <a:lnT w="79248">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4572">
                      <a:solidFill>
                        <a:srgbClr val="C0C0C0"/>
                      </a:solidFill>
                      <a:prstDash val="solid"/>
                    </a:lnR>
                    <a:lnT w="73151">
                      <a:solidFill>
                        <a:srgbClr val="8DB4E1"/>
                      </a:solidFill>
                      <a:prstDash val="solid"/>
                    </a:lnT>
                    <a:lnB w="4572">
                      <a:solidFill>
                        <a:srgbClr val="C0C0C0"/>
                      </a:solidFill>
                      <a:prstDash val="solid"/>
                    </a:lnB>
                    <a:solidFill>
                      <a:srgbClr val="FFFF00"/>
                    </a:solidFill>
                  </a:tcPr>
                </a:tc>
                <a:tc>
                  <a:txBody>
                    <a:bodyPr/>
                    <a:lstStyle/>
                    <a:p>
                      <a:endParaRPr sz="1000">
                        <a:latin typeface="Arial"/>
                        <a:cs typeface="Arial"/>
                      </a:endParaRPr>
                    </a:p>
                  </a:txBody>
                  <a:tcPr marL="0" marR="0" marT="0" marB="0">
                    <a:lnL w="4572">
                      <a:solidFill>
                        <a:srgbClr val="C0C0C0"/>
                      </a:solidFill>
                      <a:prstDash val="solid"/>
                    </a:lnL>
                    <a:lnR w="9144">
                      <a:solidFill>
                        <a:srgbClr val="C0C0C0"/>
                      </a:solidFill>
                      <a:prstDash val="solid"/>
                    </a:lnR>
                    <a:lnT w="73151">
                      <a:solidFill>
                        <a:srgbClr val="8DB4E1"/>
                      </a:solidFill>
                      <a:prstDash val="solid"/>
                    </a:lnT>
                    <a:lnB w="4572">
                      <a:solidFill>
                        <a:srgbClr val="C0C0C0"/>
                      </a:solidFill>
                      <a:prstDash val="solid"/>
                    </a:lnB>
                    <a:solidFill>
                      <a:srgbClr val="FFFF00"/>
                    </a:solidFill>
                  </a:tcPr>
                </a:tc>
                <a:tc gridSpan="3">
                  <a:txBody>
                    <a:bodyPr/>
                    <a:lstStyle/>
                    <a:p>
                      <a:endParaRPr sz="1000">
                        <a:latin typeface="Arial"/>
                        <a:cs typeface="Arial"/>
                      </a:endParaRPr>
                    </a:p>
                  </a:txBody>
                  <a:tcPr marL="0" marR="0" marT="0" marB="0">
                    <a:lnL w="9144">
                      <a:solidFill>
                        <a:srgbClr val="C0C0C0"/>
                      </a:solidFill>
                      <a:prstDash val="solid"/>
                    </a:lnL>
                    <a:lnR w="12192">
                      <a:solidFill>
                        <a:srgbClr val="C0C0C0"/>
                      </a:solidFill>
                      <a:prstDash val="solid"/>
                    </a:lnR>
                    <a:lnT w="73151">
                      <a:solidFill>
                        <a:srgbClr val="8DB4E1"/>
                      </a:solidFill>
                      <a:prstDash val="solid"/>
                    </a:lnT>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7"/>
                  </a:ext>
                </a:extLst>
              </a:tr>
              <a:tr h="265183">
                <a:tc>
                  <a:txBody>
                    <a:bodyPr/>
                    <a:lstStyle/>
                    <a:p>
                      <a:pPr marL="6985" algn="ctr">
                        <a:lnSpc>
                          <a:spcPct val="100000"/>
                        </a:lnSpc>
                        <a:spcBef>
                          <a:spcPts val="760"/>
                        </a:spcBef>
                      </a:pPr>
                      <a:r>
                        <a:rPr sz="1000" b="1" spc="-20" dirty="0">
                          <a:latin typeface="Arial"/>
                          <a:cs typeface="Arial"/>
                        </a:rPr>
                        <a:t>Aiken</a:t>
                      </a:r>
                      <a:r>
                        <a:rPr sz="1000" b="1" spc="-9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124</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37</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L="66675">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9144">
                      <a:solidFill>
                        <a:srgbClr val="C0C0C0"/>
                      </a:solidFill>
                      <a:prstDash val="solid"/>
                    </a:lnR>
                    <a:lnB w="1524">
                      <a:solidFill>
                        <a:srgbClr val="000000"/>
                      </a:solidFill>
                      <a:prstDash val="solid"/>
                    </a:lnB>
                  </a:tcPr>
                </a:tc>
                <a:tc>
                  <a:txBody>
                    <a:bodyPr/>
                    <a:lstStyle/>
                    <a:p>
                      <a:pPr marR="77470" algn="r">
                        <a:lnSpc>
                          <a:spcPct val="100000"/>
                        </a:lnSpc>
                        <a:spcBef>
                          <a:spcPts val="380"/>
                        </a:spcBef>
                      </a:pPr>
                      <a:r>
                        <a:rPr sz="1400" dirty="0">
                          <a:solidFill>
                            <a:srgbClr val="FF0000"/>
                          </a:solidFill>
                          <a:latin typeface="Arial"/>
                          <a:cs typeface="Arial"/>
                        </a:rPr>
                        <a:t>0</a:t>
                      </a:r>
                      <a:endParaRPr sz="1400">
                        <a:latin typeface="Arial"/>
                        <a:cs typeface="Arial"/>
                      </a:endParaRPr>
                    </a:p>
                  </a:txBody>
                  <a:tcPr marL="0" marR="0" marT="47550" marB="0">
                    <a:lnL w="9144">
                      <a:solidFill>
                        <a:srgbClr val="C0C0C0"/>
                      </a:solidFill>
                      <a:prstDash val="solid"/>
                    </a:lnL>
                    <a:lnR w="12192">
                      <a:solidFill>
                        <a:srgbClr val="C0C0C0"/>
                      </a:solidFill>
                      <a:prstDash val="solid"/>
                    </a:lnR>
                    <a:lnB w="1524">
                      <a:solidFill>
                        <a:srgbClr val="000000"/>
                      </a:solidFill>
                      <a:prstDash val="solid"/>
                    </a:lnB>
                  </a:tcPr>
                </a:tc>
                <a:extLst>
                  <a:ext uri="{0D108BD9-81ED-4DB2-BD59-A6C34878D82A}">
                    <a16:rowId xmlns:a16="http://schemas.microsoft.com/office/drawing/2014/main" val="10018"/>
                  </a:ext>
                </a:extLst>
              </a:tr>
              <a:tr h="264547">
                <a:tc>
                  <a:txBody>
                    <a:bodyPr/>
                    <a:lstStyle/>
                    <a:p>
                      <a:pPr marL="6985" algn="ctr">
                        <a:lnSpc>
                          <a:spcPct val="100000"/>
                        </a:lnSpc>
                        <a:spcBef>
                          <a:spcPts val="760"/>
                        </a:spcBef>
                      </a:pPr>
                      <a:r>
                        <a:rPr sz="1000" b="1" spc="-5" dirty="0">
                          <a:latin typeface="Arial"/>
                          <a:cs typeface="Arial"/>
                        </a:rPr>
                        <a:t>Brite</a:t>
                      </a:r>
                      <a:r>
                        <a:rPr sz="1000" b="1" spc="-9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360"/>
                        </a:spcBef>
                      </a:pPr>
                      <a:r>
                        <a:rPr sz="1400" spc="-10" dirty="0">
                          <a:latin typeface="Arial"/>
                          <a:cs typeface="Arial"/>
                        </a:rPr>
                        <a:t>118</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32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latin typeface="Arial"/>
                          <a:cs typeface="Arial"/>
                        </a:rPr>
                        <a:t>23</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15</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19"/>
                  </a:ext>
                </a:extLst>
              </a:tr>
              <a:tr h="264547">
                <a:tc>
                  <a:txBody>
                    <a:bodyPr/>
                    <a:lstStyle/>
                    <a:p>
                      <a:pPr marL="6985" algn="ctr">
                        <a:lnSpc>
                          <a:spcPct val="100000"/>
                        </a:lnSpc>
                        <a:spcBef>
                          <a:spcPts val="760"/>
                        </a:spcBef>
                      </a:pPr>
                      <a:r>
                        <a:rPr sz="1000" b="1" spc="-5" dirty="0">
                          <a:latin typeface="Arial"/>
                          <a:cs typeface="Arial"/>
                        </a:rPr>
                        <a:t>El Jardin</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97</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21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9</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86</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spc="-10" dirty="0">
                          <a:solidFill>
                            <a:srgbClr val="FF0000"/>
                          </a:solidFill>
                          <a:latin typeface="Arial"/>
                          <a:cs typeface="Arial"/>
                        </a:rPr>
                        <a:t>14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0"/>
                  </a:ext>
                </a:extLst>
              </a:tr>
              <a:tr h="264547">
                <a:tc>
                  <a:txBody>
                    <a:bodyPr/>
                    <a:lstStyle/>
                    <a:p>
                      <a:pPr marL="6985" algn="ctr">
                        <a:lnSpc>
                          <a:spcPct val="100000"/>
                        </a:lnSpc>
                        <a:spcBef>
                          <a:spcPts val="760"/>
                        </a:spcBef>
                      </a:pPr>
                      <a:r>
                        <a:rPr sz="1000" b="1" spc="-5" dirty="0">
                          <a:latin typeface="Arial"/>
                          <a:cs typeface="Arial"/>
                        </a:rPr>
                        <a:t>Garza</a:t>
                      </a:r>
                      <a:r>
                        <a:rPr sz="1000" b="1" spc="-10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21</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2</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13</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1</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1"/>
                  </a:ext>
                </a:extLst>
              </a:tr>
              <a:tr h="264547">
                <a:tc>
                  <a:txBody>
                    <a:bodyPr/>
                    <a:lstStyle/>
                    <a:p>
                      <a:pPr marL="6350" algn="ctr">
                        <a:lnSpc>
                          <a:spcPct val="100000"/>
                        </a:lnSpc>
                        <a:spcBef>
                          <a:spcPts val="765"/>
                        </a:spcBef>
                      </a:pPr>
                      <a:r>
                        <a:rPr sz="1000" b="1" spc="-5" dirty="0">
                          <a:latin typeface="Arial"/>
                          <a:cs typeface="Arial"/>
                        </a:rPr>
                        <a:t>Morningside</a:t>
                      </a:r>
                      <a:r>
                        <a:rPr sz="1000" b="1" spc="-105" dirty="0">
                          <a:latin typeface="Arial"/>
                          <a:cs typeface="Arial"/>
                        </a:rPr>
                        <a:t> </a:t>
                      </a:r>
                      <a:r>
                        <a:rPr sz="1000" b="1" spc="-5" dirty="0">
                          <a:latin typeface="Arial"/>
                          <a:cs typeface="Arial"/>
                        </a:rPr>
                        <a:t>El</a:t>
                      </a:r>
                      <a:endParaRPr sz="1000">
                        <a:latin typeface="Arial"/>
                        <a:cs typeface="Arial"/>
                      </a:endParaRPr>
                    </a:p>
                  </a:txBody>
                  <a:tcPr marL="0" marR="0" marT="95726"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5"/>
                        </a:spcBef>
                      </a:pPr>
                      <a:r>
                        <a:rPr sz="1400" spc="-10" dirty="0">
                          <a:latin typeface="Arial"/>
                          <a:cs typeface="Arial"/>
                        </a:rPr>
                        <a:t>89</a:t>
                      </a:r>
                      <a:endParaRPr sz="1400">
                        <a:latin typeface="Arial"/>
                        <a:cs typeface="Arial"/>
                      </a:endParaRPr>
                    </a:p>
                  </a:txBody>
                  <a:tcPr marL="0" marR="0" marT="4567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5"/>
                        </a:spcBef>
                      </a:pPr>
                      <a:r>
                        <a:rPr sz="1400" spc="-10" dirty="0">
                          <a:latin typeface="Arial"/>
                          <a:cs typeface="Arial"/>
                        </a:rPr>
                        <a:t>10</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7</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5"/>
                        </a:spcBef>
                      </a:pPr>
                      <a:r>
                        <a:rPr sz="1400" dirty="0">
                          <a:latin typeface="Arial"/>
                          <a:cs typeface="Arial"/>
                        </a:rPr>
                        <a:t>1</a:t>
                      </a:r>
                      <a:endParaRPr sz="1400">
                        <a:latin typeface="Arial"/>
                        <a:cs typeface="Arial"/>
                      </a:endParaRPr>
                    </a:p>
                  </a:txBody>
                  <a:tcPr marL="0" marR="0" marT="4567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spc="-10" dirty="0">
                          <a:solidFill>
                            <a:srgbClr val="FF0000"/>
                          </a:solidFill>
                          <a:latin typeface="Arial"/>
                          <a:cs typeface="Arial"/>
                        </a:rPr>
                        <a:t>19</a:t>
                      </a:r>
                      <a:endParaRPr sz="1400">
                        <a:latin typeface="Arial"/>
                        <a:cs typeface="Arial"/>
                      </a:endParaRPr>
                    </a:p>
                  </a:txBody>
                  <a:tcPr marL="0" marR="0" marT="4567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5"/>
                        </a:spcBef>
                      </a:pPr>
                      <a:r>
                        <a:rPr sz="1400" dirty="0">
                          <a:solidFill>
                            <a:srgbClr val="FF0000"/>
                          </a:solidFill>
                          <a:latin typeface="Arial"/>
                          <a:cs typeface="Arial"/>
                        </a:rPr>
                        <a:t>6</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5"/>
                        </a:spcBef>
                      </a:pPr>
                      <a:r>
                        <a:rPr sz="1400" dirty="0">
                          <a:solidFill>
                            <a:srgbClr val="FF0000"/>
                          </a:solidFill>
                          <a:latin typeface="Arial"/>
                          <a:cs typeface="Arial"/>
                        </a:rPr>
                        <a:t>5</a:t>
                      </a:r>
                      <a:endParaRPr sz="1400">
                        <a:latin typeface="Arial"/>
                        <a:cs typeface="Arial"/>
                      </a:endParaRPr>
                    </a:p>
                  </a:txBody>
                  <a:tcPr marL="0" marR="0" marT="4567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5"/>
                        </a:spcBef>
                      </a:pPr>
                      <a:r>
                        <a:rPr sz="1400" dirty="0">
                          <a:solidFill>
                            <a:srgbClr val="FF0000"/>
                          </a:solidFill>
                          <a:latin typeface="Arial"/>
                          <a:cs typeface="Arial"/>
                        </a:rPr>
                        <a:t>0</a:t>
                      </a:r>
                      <a:endParaRPr sz="1400">
                        <a:latin typeface="Arial"/>
                        <a:cs typeface="Arial"/>
                      </a:endParaRPr>
                    </a:p>
                  </a:txBody>
                  <a:tcPr marL="0" marR="0" marT="4567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2"/>
                  </a:ext>
                </a:extLst>
              </a:tr>
              <a:tr h="264547">
                <a:tc>
                  <a:txBody>
                    <a:bodyPr/>
                    <a:lstStyle/>
                    <a:p>
                      <a:pPr marL="6350" algn="ctr">
                        <a:lnSpc>
                          <a:spcPct val="100000"/>
                        </a:lnSpc>
                        <a:spcBef>
                          <a:spcPts val="760"/>
                        </a:spcBef>
                      </a:pPr>
                      <a:r>
                        <a:rPr sz="1000" b="1" spc="-10" dirty="0">
                          <a:latin typeface="Arial"/>
                          <a:cs typeface="Arial"/>
                        </a:rPr>
                        <a:t>Palm Grove</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40</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1</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38</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5</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3"/>
                  </a:ext>
                </a:extLst>
              </a:tr>
              <a:tr h="264547">
                <a:tc>
                  <a:txBody>
                    <a:bodyPr/>
                    <a:lstStyle/>
                    <a:p>
                      <a:pPr marL="5080" algn="ctr">
                        <a:lnSpc>
                          <a:spcPct val="100000"/>
                        </a:lnSpc>
                        <a:spcBef>
                          <a:spcPts val="760"/>
                        </a:spcBef>
                      </a:pPr>
                      <a:r>
                        <a:rPr sz="1000" b="1" spc="-10" dirty="0">
                          <a:latin typeface="Arial"/>
                          <a:cs typeface="Arial"/>
                        </a:rPr>
                        <a:t>Southmost</a:t>
                      </a:r>
                      <a:r>
                        <a:rPr sz="1000" b="1" spc="-70" dirty="0">
                          <a:latin typeface="Arial"/>
                          <a:cs typeface="Arial"/>
                        </a:rPr>
                        <a:t> </a:t>
                      </a:r>
                      <a:r>
                        <a:rPr sz="1000" b="1" spc="-5" dirty="0">
                          <a:latin typeface="Arial"/>
                          <a:cs typeface="Arial"/>
                        </a:rPr>
                        <a:t>El</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10795" algn="ctr">
                        <a:lnSpc>
                          <a:spcPct val="100000"/>
                        </a:lnSpc>
                        <a:spcBef>
                          <a:spcPts val="360"/>
                        </a:spcBef>
                      </a:pPr>
                      <a:r>
                        <a:rPr sz="1400" spc="-10" dirty="0">
                          <a:latin typeface="Arial"/>
                          <a:cs typeface="Arial"/>
                        </a:rPr>
                        <a:t>56</a:t>
                      </a:r>
                      <a:endParaRPr sz="1400">
                        <a:latin typeface="Arial"/>
                        <a:cs typeface="Arial"/>
                      </a:endParaRPr>
                    </a:p>
                  </a:txBody>
                  <a:tcPr marL="0" marR="0" marT="45048"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8</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360"/>
                        </a:spcBef>
                      </a:pPr>
                      <a:r>
                        <a:rPr sz="1400" spc="-10" dirty="0">
                          <a:latin typeface="Arial"/>
                          <a:cs typeface="Arial"/>
                        </a:rPr>
                        <a:t>10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360"/>
                        </a:spcBef>
                      </a:pPr>
                      <a:r>
                        <a:rPr sz="1400" dirty="0">
                          <a:latin typeface="Arial"/>
                          <a:cs typeface="Arial"/>
                        </a:rPr>
                        <a:t>5</a:t>
                      </a:r>
                      <a:endParaRPr sz="1400">
                        <a:latin typeface="Arial"/>
                        <a:cs typeface="Arial"/>
                      </a:endParaRPr>
                    </a:p>
                  </a:txBody>
                  <a:tcPr marL="0" marR="0" marT="45048"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spc="-10" dirty="0">
                          <a:solidFill>
                            <a:srgbClr val="FF0000"/>
                          </a:solidFill>
                          <a:latin typeface="Arial"/>
                          <a:cs typeface="Arial"/>
                        </a:rPr>
                        <a:t>31</a:t>
                      </a:r>
                      <a:endParaRPr sz="1400">
                        <a:latin typeface="Arial"/>
                        <a:cs typeface="Arial"/>
                      </a:endParaRPr>
                    </a:p>
                  </a:txBody>
                  <a:tcPr marL="0" marR="0" marT="45048"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360"/>
                        </a:spcBef>
                      </a:pPr>
                      <a:r>
                        <a:rPr sz="1400" dirty="0">
                          <a:solidFill>
                            <a:srgbClr val="FF0000"/>
                          </a:solidFill>
                          <a:latin typeface="Arial"/>
                          <a:cs typeface="Arial"/>
                        </a:rPr>
                        <a:t>4</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360"/>
                        </a:spcBef>
                      </a:pPr>
                      <a:r>
                        <a:rPr sz="1400" dirty="0">
                          <a:solidFill>
                            <a:srgbClr val="FF0000"/>
                          </a:solidFill>
                          <a:latin typeface="Arial"/>
                          <a:cs typeface="Arial"/>
                        </a:rPr>
                        <a:t>0</a:t>
                      </a:r>
                      <a:endParaRPr sz="1400">
                        <a:latin typeface="Arial"/>
                        <a:cs typeface="Arial"/>
                      </a:endParaRPr>
                    </a:p>
                  </a:txBody>
                  <a:tcPr marL="0" marR="0" marT="45048"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375"/>
                        </a:spcBef>
                      </a:pPr>
                      <a:r>
                        <a:rPr sz="1400" dirty="0">
                          <a:solidFill>
                            <a:srgbClr val="FF0000"/>
                          </a:solidFill>
                          <a:latin typeface="Arial"/>
                          <a:cs typeface="Arial"/>
                        </a:rPr>
                        <a:t>0</a:t>
                      </a:r>
                      <a:endParaRPr sz="1400">
                        <a:latin typeface="Arial"/>
                        <a:cs typeface="Arial"/>
                      </a:endParaRPr>
                    </a:p>
                  </a:txBody>
                  <a:tcPr marL="0" marR="0" marT="46925"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4"/>
                  </a:ext>
                </a:extLst>
              </a:tr>
              <a:tr h="270271">
                <a:tc>
                  <a:txBody>
                    <a:bodyPr/>
                    <a:lstStyle/>
                    <a:p>
                      <a:pPr marL="6350" algn="ctr">
                        <a:lnSpc>
                          <a:spcPct val="100000"/>
                        </a:lnSpc>
                        <a:spcBef>
                          <a:spcPts val="760"/>
                        </a:spcBef>
                      </a:pPr>
                      <a:r>
                        <a:rPr sz="1000" b="1" spc="-5" dirty="0">
                          <a:latin typeface="Arial"/>
                          <a:cs typeface="Arial"/>
                        </a:rPr>
                        <a:t>Besteiro</a:t>
                      </a:r>
                      <a:r>
                        <a:rPr sz="1000" b="1" spc="-105"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gridSpan="2">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hMerge="1">
                  <a:txBody>
                    <a:bodyPr/>
                    <a:lstStyle/>
                    <a:p>
                      <a:endParaRPr/>
                    </a:p>
                  </a:txBody>
                  <a:tcPr marL="0" marR="0" marT="0" marB="0"/>
                </a:tc>
                <a:tc>
                  <a:txBody>
                    <a:bodyPr/>
                    <a:lstStyle/>
                    <a:p>
                      <a:pPr marL="9525" algn="ctr">
                        <a:lnSpc>
                          <a:spcPct val="100000"/>
                        </a:lnSpc>
                        <a:spcBef>
                          <a:spcPts val="409"/>
                        </a:spcBef>
                      </a:pPr>
                      <a:r>
                        <a:rPr sz="1400" spc="20" dirty="0">
                          <a:latin typeface="Arial"/>
                          <a:cs typeface="Arial"/>
                        </a:rPr>
                        <a:t>140</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17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46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215</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80</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69</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5"/>
                  </a:ext>
                </a:extLst>
              </a:tr>
              <a:tr h="270271">
                <a:tc>
                  <a:txBody>
                    <a:bodyPr/>
                    <a:lstStyle/>
                    <a:p>
                      <a:pPr marL="6350" algn="ctr">
                        <a:lnSpc>
                          <a:spcPct val="100000"/>
                        </a:lnSpc>
                        <a:spcBef>
                          <a:spcPts val="760"/>
                        </a:spcBef>
                      </a:pPr>
                      <a:r>
                        <a:rPr sz="1000" b="1" spc="-5" dirty="0">
                          <a:latin typeface="Arial"/>
                          <a:cs typeface="Arial"/>
                        </a:rPr>
                        <a:t>Lucio</a:t>
                      </a:r>
                      <a:r>
                        <a:rPr sz="1000" b="1" spc="-110" dirty="0">
                          <a:latin typeface="Arial"/>
                          <a:cs typeface="Arial"/>
                        </a:rPr>
                        <a:t> </a:t>
                      </a:r>
                      <a:r>
                        <a:rPr sz="1000" b="1" spc="-5" dirty="0">
                          <a:latin typeface="Arial"/>
                          <a:cs typeface="Arial"/>
                        </a:rPr>
                        <a:t>MS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rowSpan="3">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142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22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31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latin typeface="Arial"/>
                          <a:cs typeface="Arial"/>
                        </a:rPr>
                        <a:t>27</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795" algn="ctr">
                        <a:lnSpc>
                          <a:spcPct val="100000"/>
                        </a:lnSpc>
                        <a:spcBef>
                          <a:spcPts val="409"/>
                        </a:spcBef>
                      </a:pPr>
                      <a:r>
                        <a:rPr sz="1400" spc="20" dirty="0">
                          <a:solidFill>
                            <a:srgbClr val="FF0000"/>
                          </a:solidFill>
                          <a:latin typeface="Arial"/>
                          <a:cs typeface="Arial"/>
                        </a:rPr>
                        <a:t>66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255" algn="ctr">
                        <a:lnSpc>
                          <a:spcPct val="100000"/>
                        </a:lnSpc>
                        <a:spcBef>
                          <a:spcPts val="409"/>
                        </a:spcBef>
                      </a:pPr>
                      <a:r>
                        <a:rPr sz="1400" spc="20" dirty="0">
                          <a:solidFill>
                            <a:srgbClr val="FF0000"/>
                          </a:solidFill>
                          <a:latin typeface="Arial"/>
                          <a:cs typeface="Arial"/>
                        </a:rPr>
                        <a:t>56</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1430" algn="ctr">
                        <a:lnSpc>
                          <a:spcPct val="100000"/>
                        </a:lnSpc>
                        <a:spcBef>
                          <a:spcPts val="409"/>
                        </a:spcBef>
                      </a:pPr>
                      <a:r>
                        <a:rPr sz="1400" dirty="0">
                          <a:solidFill>
                            <a:srgbClr val="FF0000"/>
                          </a:solidFill>
                          <a:latin typeface="Arial"/>
                          <a:cs typeface="Arial"/>
                        </a:rPr>
                        <a:t>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lnB w="1524">
                      <a:solidFill>
                        <a:srgbClr val="000000"/>
                      </a:solidFill>
                      <a:prstDash val="solid"/>
                    </a:lnB>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lnB w="1524">
                      <a:solidFill>
                        <a:srgbClr val="000000"/>
                      </a:solidFill>
                      <a:prstDash val="solid"/>
                    </a:lnB>
                  </a:tcPr>
                </a:tc>
                <a:extLst>
                  <a:ext uri="{0D108BD9-81ED-4DB2-BD59-A6C34878D82A}">
                    <a16:rowId xmlns:a16="http://schemas.microsoft.com/office/drawing/2014/main" val="10026"/>
                  </a:ext>
                </a:extLst>
              </a:tr>
              <a:tr h="270271">
                <a:tc>
                  <a:txBody>
                    <a:bodyPr/>
                    <a:lstStyle/>
                    <a:p>
                      <a:pPr marL="3810" algn="ctr">
                        <a:lnSpc>
                          <a:spcPct val="100000"/>
                        </a:lnSpc>
                        <a:spcBef>
                          <a:spcPts val="760"/>
                        </a:spcBef>
                      </a:pPr>
                      <a:r>
                        <a:rPr sz="1000" b="1" spc="-10" dirty="0">
                          <a:latin typeface="Arial"/>
                          <a:cs typeface="Arial"/>
                        </a:rPr>
                        <a:t>Lopez</a:t>
                      </a:r>
                      <a:r>
                        <a:rPr sz="1000" b="1" spc="-80" dirty="0">
                          <a:latin typeface="Arial"/>
                          <a:cs typeface="Arial"/>
                        </a:rPr>
                        <a:t> </a:t>
                      </a:r>
                      <a:r>
                        <a:rPr sz="1000" b="1" spc="-5" dirty="0">
                          <a:latin typeface="Arial"/>
                          <a:cs typeface="Arial"/>
                        </a:rPr>
                        <a:t>ECHS</a:t>
                      </a:r>
                      <a:endParaRPr sz="1000">
                        <a:latin typeface="Arial"/>
                        <a:cs typeface="Arial"/>
                      </a:endParaRPr>
                    </a:p>
                  </a:txBody>
                  <a:tcPr marL="0" marR="0" marT="95101" marB="0">
                    <a:lnL w="12192">
                      <a:solidFill>
                        <a:srgbClr val="C0C0C0"/>
                      </a:solidFill>
                      <a:prstDash val="solid"/>
                    </a:lnL>
                    <a:lnT w="4572">
                      <a:solidFill>
                        <a:srgbClr val="C0C0C0"/>
                      </a:solidFill>
                      <a:prstDash val="solid"/>
                    </a:lnT>
                    <a:lnB w="4572">
                      <a:solidFill>
                        <a:srgbClr val="C0C0C0"/>
                      </a:solidFill>
                      <a:prstDash val="solid"/>
                    </a:lnB>
                  </a:tcPr>
                </a:tc>
                <a:tc>
                  <a:txBody>
                    <a:bodyPr/>
                    <a:lstStyle/>
                    <a:p>
                      <a:endParaRPr sz="1000">
                        <a:latin typeface="Arial"/>
                        <a:cs typeface="Arial"/>
                      </a:endParaRPr>
                    </a:p>
                  </a:txBody>
                  <a:tcPr marL="0" marR="0" marT="0" marB="0">
                    <a:lnT w="4572">
                      <a:solidFill>
                        <a:srgbClr val="C0C0C0"/>
                      </a:solidFill>
                      <a:prstDash val="solid"/>
                    </a:lnT>
                    <a:lnB w="457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9525" algn="ctr">
                        <a:lnSpc>
                          <a:spcPct val="100000"/>
                        </a:lnSpc>
                        <a:spcBef>
                          <a:spcPts val="409"/>
                        </a:spcBef>
                      </a:pPr>
                      <a:r>
                        <a:rPr sz="1400" spc="20" dirty="0">
                          <a:latin typeface="Arial"/>
                          <a:cs typeface="Arial"/>
                        </a:rPr>
                        <a:t>482</a:t>
                      </a:r>
                      <a:endParaRPr sz="1400">
                        <a:latin typeface="Arial"/>
                        <a:cs typeface="Arial"/>
                      </a:endParaRPr>
                    </a:p>
                  </a:txBody>
                  <a:tcPr marL="0" marR="0" marT="51303" marB="0">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latin typeface="Arial"/>
                          <a:cs typeface="Arial"/>
                        </a:rPr>
                        <a:t>82</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121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8890" algn="ctr">
                        <a:lnSpc>
                          <a:spcPct val="100000"/>
                        </a:lnSpc>
                        <a:spcBef>
                          <a:spcPts val="409"/>
                        </a:spcBef>
                      </a:pPr>
                      <a:r>
                        <a:rPr sz="1400" spc="20" dirty="0">
                          <a:latin typeface="Arial"/>
                          <a:cs typeface="Arial"/>
                        </a:rPr>
                        <a:t>109</a:t>
                      </a:r>
                      <a:endParaRPr sz="1400">
                        <a:latin typeface="Arial"/>
                        <a:cs typeface="Arial"/>
                      </a:endParaRPr>
                    </a:p>
                  </a:txBody>
                  <a:tcPr marL="0" marR="0" marT="51303" marB="0">
                    <a:lnL w="4572">
                      <a:solidFill>
                        <a:srgbClr val="C0C0C0"/>
                      </a:solidFill>
                      <a:prstDash val="solid"/>
                    </a:lnL>
                    <a:lnR w="68580">
                      <a:solidFill>
                        <a:srgbClr val="BEBEBE"/>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181</a:t>
                      </a:r>
                      <a:endParaRPr sz="1400">
                        <a:latin typeface="Arial"/>
                        <a:cs typeface="Arial"/>
                      </a:endParaRPr>
                    </a:p>
                  </a:txBody>
                  <a:tcPr marL="0" marR="0" marT="51303" marB="0">
                    <a:lnL w="68580">
                      <a:solidFill>
                        <a:srgbClr val="BEBEBE"/>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9525" algn="ctr">
                        <a:lnSpc>
                          <a:spcPct val="100000"/>
                        </a:lnSpc>
                        <a:spcBef>
                          <a:spcPts val="409"/>
                        </a:spcBef>
                      </a:pPr>
                      <a:r>
                        <a:rPr sz="1400" spc="20" dirty="0">
                          <a:solidFill>
                            <a:srgbClr val="FF0000"/>
                          </a:solidFill>
                          <a:latin typeface="Arial"/>
                          <a:cs typeface="Arial"/>
                        </a:rPr>
                        <a:t>171</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0160" algn="ctr">
                        <a:lnSpc>
                          <a:spcPct val="100000"/>
                        </a:lnSpc>
                        <a:spcBef>
                          <a:spcPts val="409"/>
                        </a:spcBef>
                      </a:pPr>
                      <a:r>
                        <a:rPr sz="1400" spc="20" dirty="0">
                          <a:solidFill>
                            <a:srgbClr val="FF0000"/>
                          </a:solidFill>
                          <a:latin typeface="Arial"/>
                          <a:cs typeface="Arial"/>
                        </a:rPr>
                        <a:t>167</a:t>
                      </a:r>
                      <a:endParaRPr sz="1400">
                        <a:latin typeface="Arial"/>
                        <a:cs typeface="Arial"/>
                      </a:endParaRPr>
                    </a:p>
                  </a:txBody>
                  <a:tcPr marL="0" marR="0" marT="51303" marB="0">
                    <a:lnL w="4572">
                      <a:solidFill>
                        <a:srgbClr val="C0C0C0"/>
                      </a:solidFill>
                      <a:prstDash val="solid"/>
                    </a:lnL>
                    <a:lnR w="4572">
                      <a:solidFill>
                        <a:srgbClr val="C0C0C0"/>
                      </a:solidFill>
                      <a:prstDash val="solid"/>
                    </a:lnR>
                    <a:lnT w="4572">
                      <a:solidFill>
                        <a:srgbClr val="C0C0C0"/>
                      </a:solidFill>
                      <a:prstDash val="solid"/>
                    </a:lnT>
                    <a:lnB w="4572">
                      <a:solidFill>
                        <a:srgbClr val="C0C0C0"/>
                      </a:solidFill>
                      <a:prstDash val="solid"/>
                    </a:lnB>
                  </a:tcPr>
                </a:tc>
                <a:tc>
                  <a:txBody>
                    <a:bodyPr/>
                    <a:lstStyle/>
                    <a:p>
                      <a:pPr marL="12065" algn="ctr">
                        <a:lnSpc>
                          <a:spcPct val="100000"/>
                        </a:lnSpc>
                        <a:spcBef>
                          <a:spcPts val="409"/>
                        </a:spcBef>
                      </a:pPr>
                      <a:r>
                        <a:rPr sz="1400" spc="20" dirty="0">
                          <a:solidFill>
                            <a:srgbClr val="FF0000"/>
                          </a:solidFill>
                          <a:latin typeface="Arial"/>
                          <a:cs typeface="Arial"/>
                        </a:rPr>
                        <a:t>130</a:t>
                      </a:r>
                      <a:endParaRPr sz="1400">
                        <a:latin typeface="Arial"/>
                        <a:cs typeface="Arial"/>
                      </a:endParaRPr>
                    </a:p>
                  </a:txBody>
                  <a:tcPr marL="0" marR="0" marT="51303" marB="0">
                    <a:lnL w="4572">
                      <a:solidFill>
                        <a:srgbClr val="C0C0C0"/>
                      </a:solidFill>
                      <a:prstDash val="solid"/>
                    </a:lnL>
                    <a:lnR w="9144">
                      <a:solidFill>
                        <a:srgbClr val="C0C0C0"/>
                      </a:solidFill>
                      <a:prstDash val="solid"/>
                    </a:lnR>
                    <a:lnT w="4572">
                      <a:solidFill>
                        <a:srgbClr val="C0C0C0"/>
                      </a:solidFill>
                      <a:prstDash val="solid"/>
                    </a:lnT>
                    <a:lnB w="4572">
                      <a:solidFill>
                        <a:srgbClr val="C0C0C0"/>
                      </a:solidFill>
                      <a:prstDash val="solid"/>
                    </a:lnB>
                  </a:tcPr>
                </a:tc>
                <a:tc>
                  <a:txBody>
                    <a:bodyPr/>
                    <a:lstStyle/>
                    <a:p>
                      <a:pPr marL="86360">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L="66675">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9144">
                      <a:solidFill>
                        <a:srgbClr val="C0C0C0"/>
                      </a:solidFill>
                      <a:prstDash val="solid"/>
                    </a:lnR>
                    <a:lnT w="1524">
                      <a:solidFill>
                        <a:srgbClr val="000000"/>
                      </a:solidFill>
                      <a:prstDash val="solid"/>
                    </a:lnT>
                  </a:tcPr>
                </a:tc>
                <a:tc>
                  <a:txBody>
                    <a:bodyPr/>
                    <a:lstStyle/>
                    <a:p>
                      <a:pPr marR="77470" algn="r">
                        <a:lnSpc>
                          <a:spcPct val="100000"/>
                        </a:lnSpc>
                        <a:spcBef>
                          <a:spcPts val="420"/>
                        </a:spcBef>
                      </a:pPr>
                      <a:r>
                        <a:rPr sz="1400" dirty="0">
                          <a:solidFill>
                            <a:srgbClr val="FF0000"/>
                          </a:solidFill>
                          <a:latin typeface="Arial"/>
                          <a:cs typeface="Arial"/>
                        </a:rPr>
                        <a:t>0</a:t>
                      </a:r>
                      <a:endParaRPr sz="1400">
                        <a:latin typeface="Arial"/>
                        <a:cs typeface="Arial"/>
                      </a:endParaRPr>
                    </a:p>
                  </a:txBody>
                  <a:tcPr marL="0" marR="0" marT="52556" marB="0">
                    <a:lnL w="9144">
                      <a:solidFill>
                        <a:srgbClr val="C0C0C0"/>
                      </a:solidFill>
                      <a:prstDash val="solid"/>
                    </a:lnL>
                    <a:lnR w="12192">
                      <a:solidFill>
                        <a:srgbClr val="C0C0C0"/>
                      </a:solidFill>
                      <a:prstDash val="solid"/>
                    </a:lnR>
                    <a:lnT w="1524">
                      <a:solidFill>
                        <a:srgbClr val="000000"/>
                      </a:solidFill>
                      <a:prstDash val="solid"/>
                    </a:lnT>
                  </a:tcPr>
                </a:tc>
                <a:extLst>
                  <a:ext uri="{0D108BD9-81ED-4DB2-BD59-A6C34878D82A}">
                    <a16:rowId xmlns:a16="http://schemas.microsoft.com/office/drawing/2014/main" val="10027"/>
                  </a:ext>
                </a:extLst>
              </a:tr>
              <a:tr h="220669">
                <a:tc>
                  <a:txBody>
                    <a:bodyPr/>
                    <a:lstStyle/>
                    <a:p>
                      <a:pPr marL="6350" algn="ctr">
                        <a:lnSpc>
                          <a:spcPct val="100000"/>
                        </a:lnSpc>
                        <a:spcBef>
                          <a:spcPts val="365"/>
                        </a:spcBef>
                      </a:pPr>
                      <a:r>
                        <a:rPr sz="1000" b="1" spc="-10" dirty="0">
                          <a:latin typeface="Arial"/>
                          <a:cs typeface="Arial"/>
                        </a:rPr>
                        <a:t>Feeder</a:t>
                      </a:r>
                      <a:r>
                        <a:rPr sz="1000" b="1" spc="-80" dirty="0">
                          <a:latin typeface="Arial"/>
                          <a:cs typeface="Arial"/>
                        </a:rPr>
                        <a:t> </a:t>
                      </a:r>
                      <a:r>
                        <a:rPr sz="1000" b="1" spc="-10" dirty="0">
                          <a:latin typeface="Arial"/>
                          <a:cs typeface="Arial"/>
                        </a:rPr>
                        <a:t>Total</a:t>
                      </a:r>
                      <a:endParaRPr sz="1000">
                        <a:latin typeface="Arial"/>
                        <a:cs typeface="Arial"/>
                      </a:endParaRPr>
                    </a:p>
                  </a:txBody>
                  <a:tcPr marL="0" marR="0" marT="45673" marB="0">
                    <a:lnL w="12192">
                      <a:solidFill>
                        <a:srgbClr val="C0C0C0"/>
                      </a:solidFill>
                      <a:prstDash val="solid"/>
                    </a:lnL>
                    <a:lnT w="4572">
                      <a:solidFill>
                        <a:srgbClr val="C0C0C0"/>
                      </a:solidFill>
                      <a:prstDash val="solid"/>
                    </a:lnT>
                    <a:lnB w="12192">
                      <a:solidFill>
                        <a:srgbClr val="C0C0C0"/>
                      </a:solidFill>
                      <a:prstDash val="solid"/>
                    </a:lnB>
                    <a:solidFill>
                      <a:srgbClr val="FFFF00"/>
                    </a:solidFill>
                  </a:tcPr>
                </a:tc>
                <a:tc>
                  <a:txBody>
                    <a:bodyPr/>
                    <a:lstStyle/>
                    <a:p>
                      <a:endParaRPr sz="1000">
                        <a:latin typeface="Arial"/>
                        <a:cs typeface="Arial"/>
                      </a:endParaRPr>
                    </a:p>
                  </a:txBody>
                  <a:tcPr marL="0" marR="0" marT="0" marB="0">
                    <a:lnT w="4572">
                      <a:solidFill>
                        <a:srgbClr val="C0C0C0"/>
                      </a:solidFill>
                      <a:prstDash val="solid"/>
                    </a:lnT>
                    <a:lnB w="12192">
                      <a:solidFill>
                        <a:srgbClr val="C0C0C0"/>
                      </a:solidFill>
                      <a:prstDash val="solid"/>
                    </a:lnB>
                    <a:solidFill>
                      <a:srgbClr val="BEBEBE"/>
                    </a:solidFill>
                  </a:tcPr>
                </a:tc>
                <a:tc vMerge="1">
                  <a:txBody>
                    <a:bodyPr/>
                    <a:lstStyle/>
                    <a:p>
                      <a:endParaRPr/>
                    </a:p>
                  </a:txBody>
                  <a:tcPr marL="0" marR="0" marT="0" marB="0">
                    <a:lnT w="4572">
                      <a:solidFill>
                        <a:srgbClr val="C0C0C0"/>
                      </a:solidFill>
                      <a:prstDash val="solid"/>
                    </a:lnT>
                    <a:lnB w="12192">
                      <a:solidFill>
                        <a:srgbClr val="C0C0C0"/>
                      </a:solidFill>
                      <a:prstDash val="solid"/>
                    </a:lnB>
                    <a:solidFill>
                      <a:srgbClr val="BEBEBE"/>
                    </a:solidFill>
                  </a:tcPr>
                </a:tc>
                <a:tc>
                  <a:txBody>
                    <a:bodyPr/>
                    <a:lstStyle/>
                    <a:p>
                      <a:pPr marL="8255" algn="ctr">
                        <a:lnSpc>
                          <a:spcPct val="100000"/>
                        </a:lnSpc>
                        <a:spcBef>
                          <a:spcPts val="15"/>
                        </a:spcBef>
                      </a:pPr>
                      <a:r>
                        <a:rPr sz="1400" spc="20" dirty="0">
                          <a:latin typeface="Arial"/>
                          <a:cs typeface="Arial"/>
                        </a:rPr>
                        <a:t>1309</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192</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335" algn="ctr">
                        <a:lnSpc>
                          <a:spcPct val="100000"/>
                        </a:lnSpc>
                        <a:spcBef>
                          <a:spcPts val="15"/>
                        </a:spcBef>
                      </a:pPr>
                      <a:r>
                        <a:rPr sz="1400" spc="20" dirty="0">
                          <a:latin typeface="Arial"/>
                          <a:cs typeface="Arial"/>
                        </a:rPr>
                        <a:t>294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214</a:t>
                      </a:r>
                      <a:endParaRPr sz="1400">
                        <a:latin typeface="Arial"/>
                        <a:cs typeface="Arial"/>
                      </a:endParaRPr>
                    </a:p>
                  </a:txBody>
                  <a:tcPr marL="0" marR="0" marT="1877" marB="0">
                    <a:lnR w="65532">
                      <a:solidFill>
                        <a:srgbClr val="BEBEBE"/>
                      </a:solidFill>
                      <a:prstDash val="solid"/>
                    </a:lnR>
                    <a:lnT w="4572">
                      <a:solidFill>
                        <a:srgbClr val="C0C0C0"/>
                      </a:solidFill>
                      <a:prstDash val="solid"/>
                    </a:lnT>
                    <a:lnB w="12192">
                      <a:solidFill>
                        <a:srgbClr val="C0C0C0"/>
                      </a:solidFill>
                      <a:prstDash val="solid"/>
                    </a:lnB>
                    <a:solidFill>
                      <a:srgbClr val="FFFF00"/>
                    </a:solidFill>
                  </a:tcPr>
                </a:tc>
                <a:tc>
                  <a:txBody>
                    <a:bodyPr/>
                    <a:lstStyle/>
                    <a:p>
                      <a:pPr marL="8890" algn="ctr">
                        <a:lnSpc>
                          <a:spcPct val="100000"/>
                        </a:lnSpc>
                        <a:spcBef>
                          <a:spcPts val="15"/>
                        </a:spcBef>
                      </a:pPr>
                      <a:r>
                        <a:rPr sz="1400" spc="20" dirty="0">
                          <a:latin typeface="Arial"/>
                          <a:cs typeface="Arial"/>
                        </a:rPr>
                        <a:t>701</a:t>
                      </a:r>
                      <a:endParaRPr sz="1400">
                        <a:latin typeface="Arial"/>
                        <a:cs typeface="Arial"/>
                      </a:endParaRPr>
                    </a:p>
                  </a:txBody>
                  <a:tcPr marL="0" marR="0" marT="1877" marB="0">
                    <a:lnL w="65532">
                      <a:solidFill>
                        <a:srgbClr val="BEBEBE"/>
                      </a:solidFill>
                      <a:prstDash val="solid"/>
                    </a:lnL>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376</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4604" algn="ctr">
                        <a:lnSpc>
                          <a:spcPct val="100000"/>
                        </a:lnSpc>
                        <a:spcBef>
                          <a:spcPts val="15"/>
                        </a:spcBef>
                      </a:pPr>
                      <a:r>
                        <a:rPr sz="1400" spc="20" dirty="0">
                          <a:latin typeface="Arial"/>
                          <a:cs typeface="Arial"/>
                        </a:rPr>
                        <a:t>321</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a:txBody>
                    <a:bodyPr/>
                    <a:lstStyle/>
                    <a:p>
                      <a:pPr marL="13970" algn="ctr">
                        <a:lnSpc>
                          <a:spcPct val="100000"/>
                        </a:lnSpc>
                        <a:spcBef>
                          <a:spcPts val="15"/>
                        </a:spcBef>
                      </a:pPr>
                      <a:r>
                        <a:rPr sz="1400" spc="20" dirty="0">
                          <a:latin typeface="Arial"/>
                          <a:cs typeface="Arial"/>
                        </a:rPr>
                        <a:t>134</a:t>
                      </a:r>
                      <a:endParaRPr sz="1400">
                        <a:latin typeface="Arial"/>
                        <a:cs typeface="Arial"/>
                      </a:endParaRPr>
                    </a:p>
                  </a:txBody>
                  <a:tcPr marL="0" marR="0" marT="1877" marB="0">
                    <a:lnT w="4572">
                      <a:solidFill>
                        <a:srgbClr val="C0C0C0"/>
                      </a:solidFill>
                      <a:prstDash val="solid"/>
                    </a:lnT>
                    <a:lnB w="12192">
                      <a:solidFill>
                        <a:srgbClr val="C0C0C0"/>
                      </a:solidFill>
                      <a:prstDash val="solid"/>
                    </a:lnB>
                    <a:solidFill>
                      <a:srgbClr val="FFFF00"/>
                    </a:solidFill>
                  </a:tcPr>
                </a:tc>
                <a:tc gridSpan="3">
                  <a:txBody>
                    <a:bodyPr/>
                    <a:lstStyle/>
                    <a:p>
                      <a:pPr marL="93345">
                        <a:lnSpc>
                          <a:spcPct val="100000"/>
                        </a:lnSpc>
                        <a:spcBef>
                          <a:spcPts val="30"/>
                        </a:spcBef>
                        <a:tabLst>
                          <a:tab pos="346075" algn="l"/>
                          <a:tab pos="611505" algn="l"/>
                        </a:tabLst>
                      </a:pPr>
                      <a:r>
                        <a:rPr sz="1400" spc="20" dirty="0">
                          <a:latin typeface="Arial"/>
                          <a:cs typeface="Arial"/>
                        </a:rPr>
                        <a:t>0	0	0</a:t>
                      </a:r>
                      <a:endParaRPr sz="1400" dirty="0">
                        <a:latin typeface="Arial"/>
                        <a:cs typeface="Arial"/>
                      </a:endParaRPr>
                    </a:p>
                  </a:txBody>
                  <a:tcPr marL="0" marR="0" marT="3754" marB="0">
                    <a:lnR w="12192">
                      <a:solidFill>
                        <a:srgbClr val="C0C0C0"/>
                      </a:solidFill>
                      <a:prstDash val="solid"/>
                    </a:lnR>
                    <a:lnB w="12192">
                      <a:solidFill>
                        <a:srgbClr val="C0C0C0"/>
                      </a:solidFill>
                      <a:prstDash val="solid"/>
                    </a:lnB>
                    <a:solidFill>
                      <a:srgbClr val="FFFF00"/>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28"/>
                  </a:ext>
                </a:extLst>
              </a:tr>
            </a:tbl>
          </a:graphicData>
        </a:graphic>
      </p:graphicFrame>
      <p:sp>
        <p:nvSpPr>
          <p:cNvPr id="6" name="Title 1"/>
          <p:cNvSpPr txBox="1">
            <a:spLocks/>
          </p:cNvSpPr>
          <p:nvPr/>
        </p:nvSpPr>
        <p:spPr>
          <a:xfrm>
            <a:off x="663058" y="43813"/>
            <a:ext cx="6305322" cy="813439"/>
          </a:xfrm>
          <a:prstGeom prst="rect">
            <a:avLst/>
          </a:prstGeom>
        </p:spPr>
        <p:txBody>
          <a:bodyPr/>
          <a:lstStyle>
            <a:lvl1pPr>
              <a:defRPr>
                <a:latin typeface="+mj-lt"/>
                <a:ea typeface="+mj-ea"/>
                <a:cs typeface="+mj-cs"/>
              </a:defRPr>
            </a:lvl1pPr>
          </a:lstStyle>
          <a:p>
            <a:pPr algn="ctr"/>
            <a:r>
              <a:rPr lang="en-US" sz="2400" b="1" kern="0" dirty="0">
                <a:solidFill>
                  <a:schemeClr val="tx2"/>
                </a:solidFill>
              </a:rPr>
              <a:t>District Campus </a:t>
            </a:r>
            <a:br>
              <a:rPr lang="en-US" sz="2400" b="1" kern="0" dirty="0">
                <a:solidFill>
                  <a:schemeClr val="tx2"/>
                </a:solidFill>
              </a:rPr>
            </a:br>
            <a:r>
              <a:rPr lang="en-US" sz="2400" b="1" kern="0" dirty="0">
                <a:solidFill>
                  <a:schemeClr val="tx2"/>
                </a:solidFill>
              </a:rPr>
              <a:t>Attendance Monitoring Chart for </a:t>
            </a:r>
            <a:r>
              <a:rPr lang="en-US" sz="2400" b="1" kern="0" dirty="0" smtClean="0">
                <a:solidFill>
                  <a:schemeClr val="tx2"/>
                </a:solidFill>
              </a:rPr>
              <a:t>2021-2022</a:t>
            </a:r>
            <a:endParaRPr lang="en-US" sz="2400" b="1" kern="0" dirty="0">
              <a:solidFill>
                <a:schemeClr val="tx2"/>
              </a:solidFill>
            </a:endParaRPr>
          </a:p>
        </p:txBody>
      </p:sp>
      <p:sp>
        <p:nvSpPr>
          <p:cNvPr id="7" name="object 11"/>
          <p:cNvSpPr/>
          <p:nvPr/>
        </p:nvSpPr>
        <p:spPr>
          <a:xfrm>
            <a:off x="521476" y="935109"/>
            <a:ext cx="690926" cy="660713"/>
          </a:xfrm>
          <a:prstGeom prst="rect">
            <a:avLst/>
          </a:prstGeom>
          <a:blipFill>
            <a:blip r:embed="rId3" cstate="print"/>
            <a:stretch>
              <a:fillRect/>
            </a:stretch>
          </a:blipFill>
        </p:spPr>
        <p:txBody>
          <a:bodyPr wrap="square" lIns="0" tIns="0" rIns="0" bIns="0" rtlCol="0"/>
          <a:lstStyle/>
          <a:p>
            <a:endParaRPr sz="1774"/>
          </a:p>
        </p:txBody>
      </p:sp>
    </p:spTree>
    <p:extLst>
      <p:ext uri="{BB962C8B-B14F-4D97-AF65-F5344CB8AC3E}">
        <p14:creationId xmlns:p14="http://schemas.microsoft.com/office/powerpoint/2010/main" val="863711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2" y="2914650"/>
            <a:ext cx="7359173" cy="5519380"/>
          </a:xfrm>
          <a:prstGeom prst="rect">
            <a:avLst/>
          </a:prstGeom>
        </p:spPr>
      </p:pic>
      <p:sp>
        <p:nvSpPr>
          <p:cNvPr id="3" name="Left Arrow 2"/>
          <p:cNvSpPr/>
          <p:nvPr/>
        </p:nvSpPr>
        <p:spPr>
          <a:xfrm rot="20105730">
            <a:off x="4370868" y="4327954"/>
            <a:ext cx="978408" cy="256032"/>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81050" y="2"/>
            <a:ext cx="6553200" cy="2585323"/>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Cameron County Procedures </a:t>
            </a:r>
          </a:p>
          <a:p>
            <a:pPr algn="ctr"/>
            <a:r>
              <a:rPr lang="en-US" sz="5400" b="1" dirty="0">
                <a:ln w="22225">
                  <a:solidFill>
                    <a:schemeClr val="accent2"/>
                  </a:solidFill>
                  <a:prstDash val="solid"/>
                </a:ln>
                <a:solidFill>
                  <a:schemeClr val="accent2">
                    <a:lumMod val="40000"/>
                    <a:lumOff val="60000"/>
                  </a:schemeClr>
                </a:solidFill>
              </a:rPr>
              <a:t>For Truancy Reform</a:t>
            </a:r>
          </a:p>
        </p:txBody>
      </p:sp>
    </p:spTree>
    <p:extLst>
      <p:ext uri="{BB962C8B-B14F-4D97-AF65-F5344CB8AC3E}">
        <p14:creationId xmlns:p14="http://schemas.microsoft.com/office/powerpoint/2010/main" val="37393166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650" y="5048250"/>
            <a:ext cx="7239000" cy="3754874"/>
          </a:xfrm>
          <a:prstGeom prst="rect">
            <a:avLst/>
          </a:prstGeom>
          <a:noFill/>
        </p:spPr>
        <p:txBody>
          <a:bodyPr wrap="square" rtlCol="0">
            <a:spAutoFit/>
          </a:bodyPr>
          <a:lstStyle/>
          <a:p>
            <a:r>
              <a:rPr lang="en-US" sz="1200" dirty="0"/>
              <a:t>“</a:t>
            </a:r>
            <a:r>
              <a:rPr lang="en-US" sz="1400" dirty="0"/>
              <a:t>As a truancy prevention measure under Subsection (a), a school district shall take one or more of the following actions:</a:t>
            </a:r>
          </a:p>
          <a:p>
            <a:r>
              <a:rPr lang="en-US" sz="1400" dirty="0"/>
              <a:t>(1) impose:</a:t>
            </a:r>
          </a:p>
          <a:p>
            <a:r>
              <a:rPr lang="en-US" sz="1400" dirty="0"/>
              <a:t>        (A) a behavior improvement plan on the student that must be signed by an employee of the school, that the school district has made a good faith effort to have signed by the student and the student's parent or guardian, and that includes:</a:t>
            </a:r>
          </a:p>
          <a:p>
            <a:pPr marL="687388" lvl="2"/>
            <a:r>
              <a:rPr lang="en-US" sz="1400" dirty="0"/>
              <a:t>(i) a specific description of the behavior that is required or prohibited for the student;</a:t>
            </a:r>
          </a:p>
          <a:p>
            <a:pPr marL="687388" lvl="2"/>
            <a:r>
              <a:rPr lang="en-US" sz="1400" dirty="0"/>
              <a:t>(ii) the period for which the plan will be effective, not to exceed 45 school days after the date the contract becomes effective;  or</a:t>
            </a:r>
          </a:p>
          <a:p>
            <a:pPr marL="687388" lvl="2"/>
            <a:r>
              <a:rPr lang="en-US" sz="1400" dirty="0"/>
              <a:t>(iii) the penalties for additional absences, including additional disciplinary action or the referral of the student to a truancy court;  or</a:t>
            </a:r>
          </a:p>
          <a:p>
            <a:r>
              <a:rPr lang="en-US" sz="1400" dirty="0"/>
              <a:t>       (B) school-based community service;  or</a:t>
            </a:r>
          </a:p>
          <a:p>
            <a:r>
              <a:rPr lang="en-US" sz="1400" dirty="0"/>
              <a:t>(2) refer the student to counseling, mediation, mentoring, a teen court program, community-based services, or other in-school or out-of-school services aimed at addressing the student's truancy.”</a:t>
            </a:r>
          </a:p>
          <a:p>
            <a:r>
              <a:rPr lang="en-US" sz="1400" dirty="0">
                <a:hlinkClick r:id="rId2" tooltip="Next »"/>
              </a:rPr>
              <a:t/>
            </a:r>
            <a:br>
              <a:rPr lang="en-US" sz="1400" dirty="0">
                <a:hlinkClick r:id="rId2" tooltip="Next »"/>
              </a:rPr>
            </a:br>
            <a:r>
              <a:rPr lang="en-US" sz="1400" dirty="0"/>
              <a:t>Education Code § 25.0915 (a-1)</a:t>
            </a:r>
            <a:endParaRPr lang="en-US" sz="1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52450" y="3295650"/>
            <a:ext cx="6934200" cy="1569660"/>
          </a:xfrm>
          <a:prstGeom prst="rect">
            <a:avLst/>
          </a:prstGeom>
          <a:noFill/>
        </p:spPr>
        <p:txBody>
          <a:bodyPr wrap="square" rtlCol="0">
            <a:spAutoFit/>
          </a:bodyPr>
          <a:lstStyle/>
          <a:p>
            <a:pPr algn="just"/>
            <a:r>
              <a:rPr lang="en-US" sz="1600" dirty="0">
                <a:latin typeface="Times New Roman" panose="02020603050405020304" pitchFamily="18" charset="0"/>
                <a:cs typeface="Times New Roman" panose="02020603050405020304" pitchFamily="18" charset="0"/>
              </a:rPr>
              <a:t>Box 4. School district must </a:t>
            </a:r>
            <a:r>
              <a:rPr lang="en-US" sz="1600" dirty="0" smtClean="0">
                <a:latin typeface="Times New Roman" panose="02020603050405020304" pitchFamily="18" charset="0"/>
                <a:cs typeface="Times New Roman" panose="02020603050405020304" pitchFamily="18" charset="0"/>
              </a:rPr>
              <a:t>take		of the following </a:t>
            </a:r>
            <a:r>
              <a:rPr lang="en-US" sz="1600" dirty="0">
                <a:latin typeface="Times New Roman" panose="02020603050405020304" pitchFamily="18" charset="0"/>
                <a:cs typeface="Times New Roman" panose="02020603050405020304" pitchFamily="18" charset="0"/>
              </a:rPr>
              <a:t>truancy prevention measures the district was required to adopt: (1) Impose a behavior improvement plan” on the student: (2) impose “school-based community service” on the student’ and (3) refer the student to counseling, mediation, mentoring, a teen court program, community-based services, or other in-school or out-of-school services aimed at addressing the student's truancy.</a:t>
            </a:r>
          </a:p>
        </p:txBody>
      </p:sp>
      <p:sp>
        <p:nvSpPr>
          <p:cNvPr id="3" name="Rectangle 2"/>
          <p:cNvSpPr/>
          <p:nvPr/>
        </p:nvSpPr>
        <p:spPr>
          <a:xfrm>
            <a:off x="0" y="400052"/>
            <a:ext cx="7410450" cy="3108543"/>
          </a:xfrm>
          <a:prstGeom prst="rect">
            <a:avLst/>
          </a:prstGeom>
          <a:noFill/>
        </p:spPr>
        <p:txBody>
          <a:bodyPr wrap="square" lIns="91440" tIns="45720" rIns="91440" bIns="45720">
            <a:spAutoFit/>
          </a:bodyPr>
          <a:lstStyle/>
          <a:p>
            <a:pPr algn="ctr"/>
            <a:r>
              <a:rPr lang="en-US" sz="4400" b="1" dirty="0">
                <a:ln w="22225">
                  <a:solidFill>
                    <a:schemeClr val="accent2"/>
                  </a:solidFill>
                  <a:prstDash val="solid"/>
                </a:ln>
                <a:solidFill>
                  <a:schemeClr val="accent2">
                    <a:lumMod val="40000"/>
                    <a:lumOff val="60000"/>
                  </a:schemeClr>
                </a:solidFill>
              </a:rPr>
              <a:t>TPM</a:t>
            </a:r>
          </a:p>
          <a:p>
            <a:pPr algn="ctr"/>
            <a:r>
              <a:rPr lang="en-US" sz="4400" b="1" u="sng" dirty="0">
                <a:ln w="22225">
                  <a:solidFill>
                    <a:schemeClr val="accent2"/>
                  </a:solidFill>
                  <a:prstDash val="solid"/>
                </a:ln>
                <a:solidFill>
                  <a:schemeClr val="accent2">
                    <a:lumMod val="40000"/>
                    <a:lumOff val="60000"/>
                  </a:schemeClr>
                </a:solidFill>
              </a:rPr>
              <a:t>Truancy Prevention Measures </a:t>
            </a:r>
          </a:p>
          <a:p>
            <a:pPr algn="ctr"/>
            <a:r>
              <a:rPr lang="en-US" sz="5400" b="1" dirty="0">
                <a:ln w="22225">
                  <a:solidFill>
                    <a:schemeClr val="accent2"/>
                  </a:solidFill>
                  <a:prstDash val="solid"/>
                </a:ln>
                <a:solidFill>
                  <a:schemeClr val="accent2">
                    <a:lumMod val="40000"/>
                    <a:lumOff val="60000"/>
                  </a:schemeClr>
                </a:solidFill>
              </a:rPr>
              <a:t>Required</a:t>
            </a:r>
          </a:p>
          <a:p>
            <a:pPr algn="ctr"/>
            <a:r>
              <a:rPr lang="en-US" sz="5400" b="1" dirty="0">
                <a:ln w="22225">
                  <a:solidFill>
                    <a:schemeClr val="accent2"/>
                  </a:solidFill>
                  <a:prstDash val="solid"/>
                </a:ln>
                <a:solidFill>
                  <a:schemeClr val="accent2">
                    <a:lumMod val="40000"/>
                    <a:lumOff val="60000"/>
                  </a:schemeClr>
                </a:solidFill>
              </a:rPr>
              <a:t> </a:t>
            </a:r>
          </a:p>
        </p:txBody>
      </p:sp>
      <p:sp>
        <p:nvSpPr>
          <p:cNvPr id="4" name="Left Arrow 3"/>
          <p:cNvSpPr/>
          <p:nvPr/>
        </p:nvSpPr>
        <p:spPr>
          <a:xfrm rot="18632015">
            <a:off x="3991072" y="2932124"/>
            <a:ext cx="676230" cy="216078"/>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295650" y="3288139"/>
            <a:ext cx="995437" cy="311925"/>
          </a:xfrm>
          <a:prstGeom prst="rect">
            <a:avLst/>
          </a:prstGeom>
          <a:solidFill>
            <a:srgbClr val="FF0000"/>
          </a:solidFill>
        </p:spPr>
        <p:txBody>
          <a:bodyPr wrap="square" rtlCol="0">
            <a:spAutoFit/>
          </a:bodyPr>
          <a:lstStyle/>
          <a:p>
            <a:endParaRPr lang="en-US" dirty="0"/>
          </a:p>
        </p:txBody>
      </p:sp>
      <p:sp>
        <p:nvSpPr>
          <p:cNvPr id="6" name="TextBox 5"/>
          <p:cNvSpPr txBox="1"/>
          <p:nvPr/>
        </p:nvSpPr>
        <p:spPr>
          <a:xfrm>
            <a:off x="4631039" y="2443020"/>
            <a:ext cx="2743200" cy="923330"/>
          </a:xfrm>
          <a:prstGeom prst="rect">
            <a:avLst/>
          </a:prstGeom>
          <a:solidFill>
            <a:srgbClr val="FFFF00"/>
          </a:solidFill>
        </p:spPr>
        <p:txBody>
          <a:bodyPr wrap="square" rtlCol="0">
            <a:spAutoFit/>
          </a:bodyPr>
          <a:lstStyle/>
          <a:p>
            <a:pPr algn="ctr"/>
            <a:r>
              <a:rPr lang="en-US" dirty="0" smtClean="0"/>
              <a:t>Cameron County </a:t>
            </a:r>
            <a:endParaRPr lang="en-US" dirty="0"/>
          </a:p>
          <a:p>
            <a:pPr algn="ctr"/>
            <a:r>
              <a:rPr lang="en-US" dirty="0"/>
              <a:t>Assistant District Attorney,  (ADA) requires “ALL 3”</a:t>
            </a:r>
          </a:p>
        </p:txBody>
      </p:sp>
      <p:sp>
        <p:nvSpPr>
          <p:cNvPr id="7" name="TextBox 6"/>
          <p:cNvSpPr txBox="1"/>
          <p:nvPr/>
        </p:nvSpPr>
        <p:spPr>
          <a:xfrm>
            <a:off x="6267450" y="5048250"/>
            <a:ext cx="1143000" cy="369332"/>
          </a:xfrm>
          <a:prstGeom prst="rect">
            <a:avLst/>
          </a:prstGeom>
          <a:solidFill>
            <a:srgbClr val="FF0000"/>
          </a:solidFill>
        </p:spPr>
        <p:txBody>
          <a:bodyPr wrap="square" rtlCol="0">
            <a:spAutoFit/>
          </a:bodyPr>
          <a:lstStyle/>
          <a:p>
            <a:endParaRPr lang="en-US" dirty="0"/>
          </a:p>
        </p:txBody>
      </p:sp>
    </p:spTree>
    <p:extLst>
      <p:ext uri="{BB962C8B-B14F-4D97-AF65-F5344CB8AC3E}">
        <p14:creationId xmlns:p14="http://schemas.microsoft.com/office/powerpoint/2010/main" val="1562649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23852" y="2399407"/>
            <a:ext cx="6934199" cy="6001643"/>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Compulsory Attendance: </a:t>
            </a:r>
            <a:r>
              <a:rPr lang="en-US" sz="2000" dirty="0">
                <a:latin typeface="Times New Roman" panose="02020603050405020304" pitchFamily="18" charset="0"/>
                <a:cs typeface="Times New Roman" panose="02020603050405020304" pitchFamily="18" charset="0"/>
              </a:rPr>
              <a:t>children ages 6-18 are required to attend school. This bill adds 18 year olds to compulsory attendance requirements.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Older students: </a:t>
            </a:r>
            <a:r>
              <a:rPr lang="en-US" sz="2000" u="sng" dirty="0">
                <a:latin typeface="Times New Roman" panose="02020603050405020304" pitchFamily="18" charset="0"/>
                <a:cs typeface="Times New Roman" panose="02020603050405020304" pitchFamily="18" charset="0"/>
              </a:rPr>
              <a:t>a referral to truancy court</a:t>
            </a:r>
            <a:r>
              <a:rPr lang="en-US" sz="2000" dirty="0">
                <a:latin typeface="Times New Roman" panose="02020603050405020304" pitchFamily="18" charset="0"/>
                <a:cs typeface="Times New Roman" panose="02020603050405020304" pitchFamily="18" charset="0"/>
              </a:rPr>
              <a:t> is </a:t>
            </a:r>
            <a:r>
              <a:rPr lang="en-US" sz="2000" u="sng" dirty="0" err="1">
                <a:latin typeface="Times New Roman" panose="02020603050405020304" pitchFamily="18" charset="0"/>
                <a:cs typeface="Times New Roman" panose="02020603050405020304" pitchFamily="18" charset="0"/>
              </a:rPr>
              <a:t>probitied</a:t>
            </a:r>
            <a:r>
              <a:rPr lang="en-US" sz="2000" u="sng" dirty="0">
                <a:latin typeface="Times New Roman" panose="02020603050405020304" pitchFamily="18" charset="0"/>
                <a:cs typeface="Times New Roman" panose="02020603050405020304" pitchFamily="18" charset="0"/>
              </a:rPr>
              <a:t> for students</a:t>
            </a:r>
            <a:r>
              <a:rPr lang="en-US" sz="2000" dirty="0">
                <a:latin typeface="Times New Roman" panose="02020603050405020304" pitchFamily="18" charset="0"/>
                <a:cs typeface="Times New Roman" panose="02020603050405020304" pitchFamily="18" charset="0"/>
              </a:rPr>
              <a:t> attending school </a:t>
            </a:r>
            <a:r>
              <a:rPr lang="en-US" sz="2000" u="sng" dirty="0">
                <a:latin typeface="Times New Roman" panose="02020603050405020304" pitchFamily="18" charset="0"/>
                <a:cs typeface="Times New Roman" panose="02020603050405020304" pitchFamily="18" charset="0"/>
              </a:rPr>
              <a:t>after their 19</a:t>
            </a:r>
            <a:r>
              <a:rPr lang="en-US" sz="2000" u="sng" baseline="30000" dirty="0">
                <a:latin typeface="Times New Roman" panose="02020603050405020304" pitchFamily="18" charset="0"/>
                <a:cs typeface="Times New Roman" panose="02020603050405020304" pitchFamily="18" charset="0"/>
              </a:rPr>
              <a:t>th</a:t>
            </a:r>
            <a:r>
              <a:rPr lang="en-US" sz="2000" u="sng" dirty="0">
                <a:latin typeface="Times New Roman" panose="02020603050405020304" pitchFamily="18" charset="0"/>
                <a:cs typeface="Times New Roman" panose="02020603050405020304" pitchFamily="18" charset="0"/>
              </a:rPr>
              <a:t> birthday</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School districts may issue a warning letter to a student attending school </a:t>
            </a:r>
            <a:r>
              <a:rPr lang="en-US" sz="2000" u="sng" dirty="0">
                <a:latin typeface="Times New Roman" panose="02020603050405020304" pitchFamily="18" charset="0"/>
                <a:cs typeface="Times New Roman" panose="02020603050405020304" pitchFamily="18" charset="0"/>
              </a:rPr>
              <a:t>after age 19 </a:t>
            </a:r>
            <a:r>
              <a:rPr lang="en-US" sz="2000" dirty="0">
                <a:latin typeface="Times New Roman" panose="02020603050405020304" pitchFamily="18" charset="0"/>
                <a:cs typeface="Times New Roman" panose="02020603050405020304" pitchFamily="18" charset="0"/>
              </a:rPr>
              <a:t>and </a:t>
            </a:r>
            <a:r>
              <a:rPr lang="en-US" sz="2000" u="sng" dirty="0">
                <a:latin typeface="Times New Roman" panose="02020603050405020304" pitchFamily="18" charset="0"/>
                <a:cs typeface="Times New Roman" panose="02020603050405020304" pitchFamily="18" charset="0"/>
              </a:rPr>
              <a:t>may revoke enrollment </a:t>
            </a:r>
            <a:r>
              <a:rPr lang="en-US" sz="2000" dirty="0">
                <a:latin typeface="Times New Roman" panose="02020603050405020304" pitchFamily="18" charset="0"/>
                <a:cs typeface="Times New Roman" panose="02020603050405020304" pitchFamily="18" charset="0"/>
              </a:rPr>
              <a:t>for the student if the person has more than 5 unexcused absences in one semester; or as an alternative, impose a behavior improvement plan on the student (see below0. a school district cannot revoke the enrollment of an older student on a day on which the student is physically present at school.</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Education Code § 25.085; Family Code § 65.002</a:t>
            </a:r>
          </a:p>
          <a:p>
            <a:endParaRPr lang="en-US" sz="2000" dirty="0">
              <a:latin typeface="Times New Roman" panose="02020603050405020304" pitchFamily="18" charset="0"/>
              <a:cs typeface="Times New Roman" panose="02020603050405020304" pitchFamily="18" charset="0"/>
            </a:endParaRPr>
          </a:p>
        </p:txBody>
      </p:sp>
      <p:sp>
        <p:nvSpPr>
          <p:cNvPr id="14" name="Rectangle 13"/>
          <p:cNvSpPr/>
          <p:nvPr/>
        </p:nvSpPr>
        <p:spPr>
          <a:xfrm>
            <a:off x="1466850" y="-133350"/>
            <a:ext cx="1254343" cy="2646878"/>
          </a:xfrm>
          <a:prstGeom prst="rect">
            <a:avLst/>
          </a:prstGeom>
          <a:noFill/>
        </p:spPr>
        <p:txBody>
          <a:bodyPr wrap="square" lIns="91440" tIns="45720" rIns="91440" bIns="45720">
            <a:spAutoFit/>
          </a:bodyPr>
          <a:lstStyle/>
          <a:p>
            <a:pPr algn="ctr"/>
            <a:r>
              <a:rPr lang="en-US" sz="16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6</a:t>
            </a:r>
          </a:p>
        </p:txBody>
      </p:sp>
      <p:sp>
        <p:nvSpPr>
          <p:cNvPr id="17" name="Rectangle 16"/>
          <p:cNvSpPr/>
          <p:nvPr/>
        </p:nvSpPr>
        <p:spPr>
          <a:xfrm>
            <a:off x="3981450" y="-133350"/>
            <a:ext cx="2462690" cy="2631490"/>
          </a:xfrm>
          <a:prstGeom prst="rect">
            <a:avLst/>
          </a:prstGeom>
          <a:noFill/>
        </p:spPr>
        <p:txBody>
          <a:bodyPr wrap="square" lIns="91440" tIns="45720" rIns="91440" bIns="45720">
            <a:spAutoFit/>
          </a:bodyPr>
          <a:lstStyle/>
          <a:p>
            <a:pPr algn="ctr"/>
            <a:r>
              <a:rPr lang="en-US" sz="16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18</a:t>
            </a:r>
          </a:p>
        </p:txBody>
      </p:sp>
      <p:sp>
        <p:nvSpPr>
          <p:cNvPr id="18" name="Rectangle 17"/>
          <p:cNvSpPr/>
          <p:nvPr/>
        </p:nvSpPr>
        <p:spPr>
          <a:xfrm>
            <a:off x="3067052" y="728424"/>
            <a:ext cx="790281" cy="923330"/>
          </a:xfrm>
          <a:prstGeom prst="rect">
            <a:avLst/>
          </a:prstGeom>
          <a:noFill/>
        </p:spPr>
        <p:txBody>
          <a:bodyPr wrap="non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to</a:t>
            </a:r>
          </a:p>
        </p:txBody>
      </p:sp>
    </p:spTree>
    <p:extLst>
      <p:ext uri="{BB962C8B-B14F-4D97-AF65-F5344CB8AC3E}">
        <p14:creationId xmlns:p14="http://schemas.microsoft.com/office/powerpoint/2010/main" val="3633454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95250" y="3191406"/>
            <a:ext cx="4186922" cy="49048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8372" y="4438650"/>
            <a:ext cx="3204478" cy="2394926"/>
          </a:xfrm>
          <a:prstGeom prst="rect">
            <a:avLst/>
          </a:prstGeom>
        </p:spPr>
      </p:pic>
      <p:sp>
        <p:nvSpPr>
          <p:cNvPr id="11" name="Rectangle 10"/>
          <p:cNvSpPr/>
          <p:nvPr/>
        </p:nvSpPr>
        <p:spPr>
          <a:xfrm>
            <a:off x="5202894" y="7473975"/>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
        <p:nvSpPr>
          <p:cNvPr id="5" name="TextBox 4"/>
          <p:cNvSpPr txBox="1"/>
          <p:nvPr/>
        </p:nvSpPr>
        <p:spPr>
          <a:xfrm>
            <a:off x="400050" y="323850"/>
            <a:ext cx="6934200" cy="2308324"/>
          </a:xfrm>
          <a:prstGeom prst="rect">
            <a:avLst/>
          </a:prstGeom>
          <a:noFill/>
        </p:spPr>
        <p:txBody>
          <a:bodyPr wrap="square" rtlCol="0">
            <a:spAutoFit/>
          </a:bodyPr>
          <a:lstStyle/>
          <a:p>
            <a:pPr algn="just"/>
            <a:r>
              <a:rPr lang="en-US" sz="3600" b="1" u="sng" dirty="0"/>
              <a:t>Warning Notice: </a:t>
            </a:r>
            <a:r>
              <a:rPr lang="en-US" sz="3600" u="sng" dirty="0"/>
              <a:t>at the beginning</a:t>
            </a:r>
            <a:r>
              <a:rPr lang="en-US" sz="3600" dirty="0"/>
              <a:t> of the school year, a district must send notice to student’s parents that if </a:t>
            </a:r>
            <a:r>
              <a:rPr lang="en-US" sz="3600" u="sng" dirty="0"/>
              <a:t>the student is absent</a:t>
            </a:r>
          </a:p>
        </p:txBody>
      </p:sp>
      <p:sp>
        <p:nvSpPr>
          <p:cNvPr id="12" name="Rectangle 11"/>
          <p:cNvSpPr/>
          <p:nvPr/>
        </p:nvSpPr>
        <p:spPr>
          <a:xfrm rot="20370963">
            <a:off x="343623" y="4332654"/>
            <a:ext cx="3561121" cy="646331"/>
          </a:xfrm>
          <a:prstGeom prst="rect">
            <a:avLst/>
          </a:prstGeom>
          <a:noFill/>
        </p:spPr>
        <p:txBody>
          <a:bodyPr wrap="squar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rPr>
              <a:t>On Website</a:t>
            </a:r>
          </a:p>
        </p:txBody>
      </p:sp>
      <p:pic>
        <p:nvPicPr>
          <p:cNvPr id="10" name="image2.png" descr="C:\Users\vavila\Desktop\MISC\logo-pupil services.png"/>
          <p:cNvPicPr/>
          <p:nvPr/>
        </p:nvPicPr>
        <p:blipFill>
          <a:blip r:embed="rId4" cstate="print"/>
          <a:stretch>
            <a:fillRect/>
          </a:stretch>
        </p:blipFill>
        <p:spPr>
          <a:xfrm>
            <a:off x="3676650" y="2809625"/>
            <a:ext cx="457200" cy="480634"/>
          </a:xfrm>
          <a:prstGeom prst="rect">
            <a:avLst/>
          </a:prstGeom>
        </p:spPr>
      </p:pic>
      <p:sp>
        <p:nvSpPr>
          <p:cNvPr id="13" name="object 11"/>
          <p:cNvSpPr/>
          <p:nvPr/>
        </p:nvSpPr>
        <p:spPr>
          <a:xfrm>
            <a:off x="586908" y="2814461"/>
            <a:ext cx="524246" cy="480634"/>
          </a:xfrm>
          <a:prstGeom prst="rect">
            <a:avLst/>
          </a:prstGeom>
          <a:blipFill>
            <a:blip r:embed="rId5" cstate="print"/>
            <a:stretch>
              <a:fillRect/>
            </a:stretch>
          </a:blipFill>
        </p:spPr>
        <p:txBody>
          <a:bodyPr wrap="square" lIns="0" tIns="0" rIns="0" bIns="0" rtlCol="0"/>
          <a:lstStyle/>
          <a:p>
            <a:endParaRPr sz="1774"/>
          </a:p>
        </p:txBody>
      </p:sp>
    </p:spTree>
    <p:extLst>
      <p:ext uri="{BB962C8B-B14F-4D97-AF65-F5344CB8AC3E}">
        <p14:creationId xmlns:p14="http://schemas.microsoft.com/office/powerpoint/2010/main" val="26313891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19250" y="1314450"/>
            <a:ext cx="5486400" cy="2677656"/>
          </a:xfrm>
          <a:prstGeom prst="rect">
            <a:avLst/>
          </a:prstGeom>
          <a:noFill/>
        </p:spPr>
        <p:txBody>
          <a:bodyPr wrap="square" rtlCol="0">
            <a:spAutoFit/>
          </a:bodyPr>
          <a:lstStyle/>
          <a:p>
            <a:r>
              <a:rPr lang="en-US" sz="2400" b="1" dirty="0"/>
              <a:t>Truancy Prevention Measures:</a:t>
            </a:r>
            <a:r>
              <a:rPr lang="en-US" sz="2400" dirty="0"/>
              <a:t> a school district is required to adopt at least the following TPM’s:</a:t>
            </a:r>
          </a:p>
          <a:p>
            <a:pPr marL="285750" indent="-285750">
              <a:buFont typeface="Arial" panose="020B0604020202020204" pitchFamily="34" charset="0"/>
              <a:buChar char="•"/>
            </a:pPr>
            <a:r>
              <a:rPr lang="en-US" sz="2400" dirty="0"/>
              <a:t>Impose a behavior improvement plan </a:t>
            </a:r>
            <a:r>
              <a:rPr lang="en-US" sz="2400" u="sng" dirty="0"/>
              <a:t>including the specific behavior</a:t>
            </a:r>
            <a:r>
              <a:rPr lang="en-US" sz="2400" dirty="0"/>
              <a:t> required or prohibited of the student and the period of time the plan will be in place;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2228850"/>
            <a:ext cx="1469710" cy="1508534"/>
          </a:xfrm>
          <a:prstGeom prst="rect">
            <a:avLst/>
          </a:prstGeom>
        </p:spPr>
      </p:pic>
      <p:sp>
        <p:nvSpPr>
          <p:cNvPr id="13" name="Rectangle 12"/>
          <p:cNvSpPr/>
          <p:nvPr/>
        </p:nvSpPr>
        <p:spPr>
          <a:xfrm>
            <a:off x="3088716" y="204572"/>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
        <p:nvSpPr>
          <p:cNvPr id="14" name="TextBox 13"/>
          <p:cNvSpPr txBox="1"/>
          <p:nvPr/>
        </p:nvSpPr>
        <p:spPr>
          <a:xfrm>
            <a:off x="5124450" y="1695450"/>
            <a:ext cx="990600" cy="369332"/>
          </a:xfrm>
          <a:prstGeom prst="rect">
            <a:avLst/>
          </a:prstGeom>
          <a:solidFill>
            <a:srgbClr val="FF0000"/>
          </a:solidFill>
        </p:spPr>
        <p:txBody>
          <a:bodyPr wrap="square" rtlCol="0">
            <a:spAutoFit/>
          </a:bodyPr>
          <a:lstStyle/>
          <a:p>
            <a:endParaRPr lang="en-US"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6838" r="16854" b="-10811"/>
          <a:stretch/>
        </p:blipFill>
        <p:spPr>
          <a:xfrm>
            <a:off x="95250" y="6038850"/>
            <a:ext cx="1676400" cy="1371600"/>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7461" t="6957" r="5506" b="3521"/>
          <a:stretch/>
        </p:blipFill>
        <p:spPr>
          <a:xfrm>
            <a:off x="95250" y="4286252"/>
            <a:ext cx="1371600" cy="1410789"/>
          </a:xfrm>
          <a:prstGeom prst="rect">
            <a:avLst/>
          </a:prstGeom>
        </p:spPr>
      </p:pic>
      <p:sp>
        <p:nvSpPr>
          <p:cNvPr id="8" name="TextBox 7"/>
          <p:cNvSpPr txBox="1"/>
          <p:nvPr/>
        </p:nvSpPr>
        <p:spPr>
          <a:xfrm>
            <a:off x="1825940" y="3992106"/>
            <a:ext cx="527971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Impose school-Based community service;</a:t>
            </a:r>
          </a:p>
          <a:p>
            <a:pPr marL="285750" indent="-285750">
              <a:buFont typeface="Arial" panose="020B0604020202020204" pitchFamily="34" charset="0"/>
              <a:buChar char="•"/>
            </a:pPr>
            <a:r>
              <a:rPr lang="en-US" sz="2400" dirty="0"/>
              <a:t>Refer the student to counseling, mediation, mentoring, teen-court, or other in-school or out-of-school services aimed at addressing the truant behavior</a:t>
            </a:r>
          </a:p>
        </p:txBody>
      </p:sp>
      <p:sp>
        <p:nvSpPr>
          <p:cNvPr id="10" name="TextBox 9"/>
          <p:cNvSpPr txBox="1"/>
          <p:nvPr/>
        </p:nvSpPr>
        <p:spPr>
          <a:xfrm>
            <a:off x="466997" y="7640715"/>
            <a:ext cx="6629400" cy="1323439"/>
          </a:xfrm>
          <a:prstGeom prst="rect">
            <a:avLst/>
          </a:prstGeom>
          <a:noFill/>
        </p:spPr>
        <p:txBody>
          <a:bodyPr wrap="square" rtlCol="0">
            <a:spAutoFit/>
          </a:bodyPr>
          <a:lstStyle/>
          <a:p>
            <a:pPr algn="ctr"/>
            <a:r>
              <a:rPr lang="en-US" sz="2000" i="1" dirty="0"/>
              <a:t>Note: guidance on sample truancy prevention measures is included in Appendix A</a:t>
            </a:r>
          </a:p>
          <a:p>
            <a:pPr algn="ctr"/>
            <a:endParaRPr lang="en-US" sz="2000" i="1" dirty="0"/>
          </a:p>
          <a:p>
            <a:r>
              <a:rPr lang="en-US" sz="2000" dirty="0">
                <a:latin typeface="Times New Roman" panose="02020603050405020304" pitchFamily="18" charset="0"/>
                <a:cs typeface="Times New Roman" panose="02020603050405020304" pitchFamily="18" charset="0"/>
              </a:rPr>
              <a:t>Education Code § 25.0915</a:t>
            </a:r>
            <a:endParaRPr lang="en-US" sz="2000" dirty="0"/>
          </a:p>
        </p:txBody>
      </p:sp>
    </p:spTree>
    <p:extLst>
      <p:ext uri="{BB962C8B-B14F-4D97-AF65-F5344CB8AC3E}">
        <p14:creationId xmlns:p14="http://schemas.microsoft.com/office/powerpoint/2010/main" val="1621141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97" y="476250"/>
            <a:ext cx="6605111" cy="1046440"/>
          </a:xfrm>
        </p:spPr>
        <p:txBody>
          <a:bodyPr/>
          <a:lstStyle/>
          <a:p>
            <a:pPr algn="ctr"/>
            <a:r>
              <a:rPr lang="en-US" b="1" dirty="0" smtClean="0">
                <a:solidFill>
                  <a:srgbClr val="FF0000"/>
                </a:solidFill>
              </a:rPr>
              <a:t>Attendance Recognition</a:t>
            </a:r>
            <a:r>
              <a:rPr lang="en-US" b="1" dirty="0">
                <a:solidFill>
                  <a:srgbClr val="FF0000"/>
                </a:solidFill>
              </a:rPr>
              <a:t/>
            </a:r>
            <a:br>
              <a:rPr lang="en-US" b="1" dirty="0">
                <a:solidFill>
                  <a:srgbClr val="FF0000"/>
                </a:solidFill>
              </a:rPr>
            </a:br>
            <a:r>
              <a:rPr lang="en-US" b="1" dirty="0" smtClean="0">
                <a:solidFill>
                  <a:srgbClr val="FF0000"/>
                </a:solidFill>
              </a:rPr>
              <a:t>SCOC</a:t>
            </a:r>
            <a:endParaRPr lang="en-US" dirty="0"/>
          </a:p>
        </p:txBody>
      </p:sp>
      <p:sp>
        <p:nvSpPr>
          <p:cNvPr id="3" name="TextBox 2"/>
          <p:cNvSpPr txBox="1"/>
          <p:nvPr/>
        </p:nvSpPr>
        <p:spPr>
          <a:xfrm>
            <a:off x="209549" y="1609072"/>
            <a:ext cx="7239000" cy="2585323"/>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School Attendance and Enrollment Requirements</a:t>
            </a:r>
          </a:p>
          <a:p>
            <a:r>
              <a:rPr lang="en-US" sz="1400" b="1" dirty="0">
                <a:latin typeface="Times New Roman" panose="02020603050405020304" pitchFamily="18" charset="0"/>
                <a:cs typeface="Times New Roman" panose="02020603050405020304" pitchFamily="18" charset="0"/>
              </a:rPr>
              <a:t>Attendance Recognition</a:t>
            </a:r>
          </a:p>
          <a:p>
            <a:r>
              <a:rPr lang="en-US" sz="1200" dirty="0">
                <a:latin typeface="Times New Roman" panose="02020603050405020304" pitchFamily="18" charset="0"/>
                <a:cs typeface="Times New Roman" panose="02020603050405020304" pitchFamily="18" charset="0"/>
              </a:rPr>
              <a:t>     Good attendance in school is directly related to student achievement. Individual Schools sponsor various programs and activities that stress the importance of good attendance. Recognizing students who have perfect attendance is one way of doing this. “PERFECT ATTENDANCE” is defined: No absences, </a:t>
            </a:r>
            <a:r>
              <a:rPr lang="en-US" sz="1200" dirty="0">
                <a:effectLst>
                  <a:glow rad="101600">
                    <a:srgbClr val="FFFF00">
                      <a:alpha val="60000"/>
                    </a:srgbClr>
                  </a:glow>
                </a:effectLst>
                <a:latin typeface="Times New Roman" panose="02020603050405020304" pitchFamily="18" charset="0"/>
                <a:cs typeface="Times New Roman" panose="02020603050405020304" pitchFamily="18" charset="0"/>
              </a:rPr>
              <a:t>tardiness, or early releases </a:t>
            </a:r>
            <a:r>
              <a:rPr lang="en-US" sz="1200" dirty="0">
                <a:latin typeface="Times New Roman" panose="02020603050405020304" pitchFamily="18" charset="0"/>
                <a:cs typeface="Times New Roman" panose="02020603050405020304" pitchFamily="18" charset="0"/>
              </a:rPr>
              <a:t>for any part of the day that the student is scheduled to be in attendance at school with the exception of documented school business or school-related activities. Students approved to participate in school-related or school-sanctioned activities shall not be counted absent from school for perfect attendance recognition. Upon early release a parent form will be signed stating the parent acknowledges that their child will not be eligible for the District Perfect Attendance Award for the six weeks and may not be eligible for the campus attendance award. The recognition of students who have perfect attendance shall be at the discretion of the school. Campus Incentives and Awards will be available </a:t>
            </a:r>
            <a:r>
              <a:rPr lang="en-US" sz="1200" dirty="0">
                <a:effectLst>
                  <a:glow rad="101600">
                    <a:srgbClr val="FFFF00">
                      <a:alpha val="60000"/>
                    </a:srgbClr>
                  </a:glow>
                </a:effectLst>
                <a:latin typeface="Times New Roman" panose="02020603050405020304" pitchFamily="18" charset="0"/>
                <a:cs typeface="Times New Roman" panose="02020603050405020304" pitchFamily="18" charset="0"/>
              </a:rPr>
              <a:t>at the end of each semester </a:t>
            </a:r>
            <a:r>
              <a:rPr lang="en-US" sz="1200" dirty="0">
                <a:latin typeface="Times New Roman" panose="02020603050405020304" pitchFamily="18" charset="0"/>
                <a:cs typeface="Times New Roman" panose="02020603050405020304" pitchFamily="18" charset="0"/>
              </a:rPr>
              <a:t>for PK-12</a:t>
            </a:r>
            <a:r>
              <a:rPr lang="en-US" sz="1200" baseline="30000" dirty="0">
                <a:latin typeface="Times New Roman" panose="02020603050405020304" pitchFamily="18" charset="0"/>
                <a:cs typeface="Times New Roman" panose="02020603050405020304" pitchFamily="18" charset="0"/>
              </a:rPr>
              <a:t>th</a:t>
            </a:r>
            <a:r>
              <a:rPr lang="en-US" sz="1200" dirty="0">
                <a:latin typeface="Times New Roman" panose="02020603050405020304" pitchFamily="18" charset="0"/>
                <a:cs typeface="Times New Roman" panose="02020603050405020304" pitchFamily="18" charset="0"/>
              </a:rPr>
              <a:t> graders who meet the District Student Attendance Goals.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1596" y="4165319"/>
            <a:ext cx="3874905" cy="5663322"/>
          </a:xfrm>
          <a:prstGeom prst="rect">
            <a:avLst/>
          </a:prstGeom>
        </p:spPr>
      </p:pic>
    </p:spTree>
    <p:extLst>
      <p:ext uri="{BB962C8B-B14F-4D97-AF65-F5344CB8AC3E}">
        <p14:creationId xmlns:p14="http://schemas.microsoft.com/office/powerpoint/2010/main" val="4146081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6699" y="6031065"/>
            <a:ext cx="4110452" cy="3082839"/>
          </a:xfrm>
          <a:prstGeom prst="rect">
            <a:avLst/>
          </a:prstGeom>
        </p:spPr>
      </p:pic>
      <p:sp>
        <p:nvSpPr>
          <p:cNvPr id="10" name="Rectangle 9"/>
          <p:cNvSpPr/>
          <p:nvPr/>
        </p:nvSpPr>
        <p:spPr>
          <a:xfrm>
            <a:off x="4307916" y="6267450"/>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pic>
        <p:nvPicPr>
          <p:cNvPr id="6" name="Picture 5"/>
          <p:cNvPicPr>
            <a:picLocks noChangeAspect="1"/>
          </p:cNvPicPr>
          <p:nvPr/>
        </p:nvPicPr>
        <p:blipFill rotWithShape="1">
          <a:blip r:embed="rId3"/>
          <a:srcRect r="1291" b="9583"/>
          <a:stretch/>
        </p:blipFill>
        <p:spPr>
          <a:xfrm>
            <a:off x="313957" y="5980153"/>
            <a:ext cx="3246392" cy="3982893"/>
          </a:xfrm>
          <a:prstGeom prst="rect">
            <a:avLst/>
          </a:prstGeom>
        </p:spPr>
      </p:pic>
      <p:sp>
        <p:nvSpPr>
          <p:cNvPr id="7" name="TextBox 6"/>
          <p:cNvSpPr txBox="1"/>
          <p:nvPr/>
        </p:nvSpPr>
        <p:spPr>
          <a:xfrm>
            <a:off x="476250" y="171452"/>
            <a:ext cx="6781800" cy="5262979"/>
          </a:xfrm>
          <a:prstGeom prst="rect">
            <a:avLst/>
          </a:prstGeom>
          <a:noFill/>
        </p:spPr>
        <p:txBody>
          <a:bodyPr wrap="square" rtlCol="0">
            <a:spAutoFit/>
          </a:bodyPr>
          <a:lstStyle/>
          <a:p>
            <a:r>
              <a:rPr lang="en-US" sz="2800" b="1" dirty="0"/>
              <a:t>Referral to court for truant conduct:</a:t>
            </a:r>
            <a:r>
              <a:rPr lang="en-US" sz="2800" dirty="0"/>
              <a:t> if a student fails to attend school without excuse on 10 or more days or parts of days within a six-month period, a school district shall refer a student to truancy court </a:t>
            </a:r>
            <a:r>
              <a:rPr lang="en-US" sz="2800" u="sng" dirty="0"/>
              <a:t>within 10 school days of the student’s 10</a:t>
            </a:r>
            <a:r>
              <a:rPr lang="en-US" sz="2800" u="sng" baseline="30000" dirty="0"/>
              <a:t>th</a:t>
            </a:r>
            <a:r>
              <a:rPr lang="en-US" sz="2800" u="sng" dirty="0"/>
              <a:t> absence.</a:t>
            </a:r>
          </a:p>
          <a:p>
            <a:endParaRPr lang="en-US" sz="2800" u="sng" dirty="0"/>
          </a:p>
          <a:p>
            <a:r>
              <a:rPr lang="en-US" sz="2800" u="sng" dirty="0"/>
              <a:t>A district may delay referral to truancy court </a:t>
            </a:r>
            <a:r>
              <a:rPr lang="en-US" sz="2800" dirty="0"/>
              <a:t>if the district is applying TPM’s and the TPM’s </a:t>
            </a:r>
            <a:r>
              <a:rPr lang="en-US" sz="2800" u="sng" dirty="0"/>
              <a:t>are succeeding, or it is not  in the best interest of the student to refer the student </a:t>
            </a:r>
            <a:r>
              <a:rPr lang="en-US" sz="2800" dirty="0"/>
              <a:t>to truancy court.</a:t>
            </a:r>
          </a:p>
        </p:txBody>
      </p:sp>
    </p:spTree>
    <p:extLst>
      <p:ext uri="{BB962C8B-B14F-4D97-AF65-F5344CB8AC3E}">
        <p14:creationId xmlns:p14="http://schemas.microsoft.com/office/powerpoint/2010/main" val="2065095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2533650"/>
            <a:ext cx="1584198" cy="1600200"/>
          </a:xfrm>
          <a:prstGeom prst="rect">
            <a:avLst/>
          </a:prstGeom>
        </p:spPr>
      </p:pic>
      <p:sp>
        <p:nvSpPr>
          <p:cNvPr id="4" name="TextBox 3"/>
          <p:cNvSpPr txBox="1"/>
          <p:nvPr/>
        </p:nvSpPr>
        <p:spPr>
          <a:xfrm>
            <a:off x="857250" y="247652"/>
            <a:ext cx="6400800" cy="8494633"/>
          </a:xfrm>
          <a:prstGeom prst="rect">
            <a:avLst/>
          </a:prstGeom>
          <a:noFill/>
        </p:spPr>
        <p:txBody>
          <a:bodyPr wrap="square" rtlCol="0">
            <a:spAutoFit/>
          </a:bodyPr>
          <a:lstStyle/>
          <a:p>
            <a:r>
              <a:rPr lang="en-US" sz="2600" u="sng" dirty="0"/>
              <a:t>A school district is prohibited from referring </a:t>
            </a:r>
            <a:r>
              <a:rPr lang="en-US" sz="2600" dirty="0"/>
              <a:t>the following students to truancy court for truant conduct and must provide counseling: </a:t>
            </a:r>
          </a:p>
          <a:p>
            <a:pPr marL="1200150" lvl="2" indent="-285750">
              <a:buFont typeface="Arial" panose="020B0604020202020204" pitchFamily="34" charset="0"/>
              <a:buChar char="•"/>
            </a:pPr>
            <a:r>
              <a:rPr lang="en-US" sz="2600" dirty="0"/>
              <a:t>Pregnant students;</a:t>
            </a:r>
          </a:p>
          <a:p>
            <a:pPr marL="1200150" lvl="2" indent="-285750">
              <a:buFont typeface="Arial" panose="020B0604020202020204" pitchFamily="34" charset="0"/>
              <a:buChar char="•"/>
            </a:pPr>
            <a:r>
              <a:rPr lang="en-US" sz="2600" dirty="0"/>
              <a:t>Students in foster care program;</a:t>
            </a:r>
          </a:p>
          <a:p>
            <a:pPr marL="1200150" lvl="2" indent="-285750">
              <a:buFont typeface="Arial" panose="020B0604020202020204" pitchFamily="34" charset="0"/>
              <a:buChar char="•"/>
            </a:pPr>
            <a:r>
              <a:rPr lang="en-US" sz="2600" dirty="0"/>
              <a:t>Homeless students;</a:t>
            </a:r>
          </a:p>
          <a:p>
            <a:pPr marL="1200150" lvl="2" indent="-285750">
              <a:buFont typeface="Arial" panose="020B0604020202020204" pitchFamily="34" charset="0"/>
              <a:buChar char="•"/>
            </a:pPr>
            <a:r>
              <a:rPr lang="en-US" sz="2600" dirty="0"/>
              <a:t>Students who are principal income earners for their family</a:t>
            </a:r>
          </a:p>
          <a:p>
            <a:pPr marL="285750" indent="-285750">
              <a:buFont typeface="Arial" panose="020B0604020202020204" pitchFamily="34" charset="0"/>
              <a:buChar char="•"/>
            </a:pPr>
            <a:endParaRPr lang="en-US" sz="2600" dirty="0"/>
          </a:p>
          <a:p>
            <a:r>
              <a:rPr lang="en-US" sz="2600" i="1" dirty="0"/>
              <a:t>Note: The Texas Office of Courts Administration’s Truancy Reform Website offers additional resources for school administrators implementing HB </a:t>
            </a:r>
            <a:r>
              <a:rPr lang="en-US" sz="2600" dirty="0"/>
              <a:t> 2398, including flowcharts for truancy court procedures and school responsibilities, available at: </a:t>
            </a:r>
            <a:r>
              <a:rPr lang="en-US" sz="2600" u="sng" dirty="0"/>
              <a:t>www.txcourts.gov/publications-training/training-materials/truancy-reform.aspx.</a:t>
            </a:r>
          </a:p>
          <a:p>
            <a:endParaRPr lang="en-US" sz="2600" dirty="0"/>
          </a:p>
          <a:p>
            <a:r>
              <a:rPr lang="en-US" sz="2600" dirty="0">
                <a:latin typeface="Times New Roman" panose="02020603050405020304" pitchFamily="18" charset="0"/>
                <a:cs typeface="Times New Roman" panose="02020603050405020304" pitchFamily="18" charset="0"/>
              </a:rPr>
              <a:t>Education Code §§ 25.0951, 25.0915. Family Code § 65.002.</a:t>
            </a:r>
            <a:endParaRPr lang="en-US" sz="2600" dirty="0"/>
          </a:p>
        </p:txBody>
      </p:sp>
    </p:spTree>
    <p:extLst>
      <p:ext uri="{BB962C8B-B14F-4D97-AF65-F5344CB8AC3E}">
        <p14:creationId xmlns:p14="http://schemas.microsoft.com/office/powerpoint/2010/main" val="911544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333" r="15333" b="9231"/>
          <a:stretch/>
        </p:blipFill>
        <p:spPr>
          <a:xfrm>
            <a:off x="19050" y="5922352"/>
            <a:ext cx="2057400" cy="186909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852" y="933452"/>
            <a:ext cx="1316287" cy="1329583"/>
          </a:xfrm>
          <a:prstGeom prst="rect">
            <a:avLst/>
          </a:prstGeom>
        </p:spPr>
      </p:pic>
      <p:sp>
        <p:nvSpPr>
          <p:cNvPr id="5" name="TextBox 4"/>
          <p:cNvSpPr txBox="1"/>
          <p:nvPr/>
        </p:nvSpPr>
        <p:spPr>
          <a:xfrm>
            <a:off x="933450" y="704852"/>
            <a:ext cx="6096000" cy="8894743"/>
          </a:xfrm>
          <a:prstGeom prst="rect">
            <a:avLst/>
          </a:prstGeom>
          <a:noFill/>
        </p:spPr>
        <p:txBody>
          <a:bodyPr wrap="square" rtlCol="0">
            <a:spAutoFit/>
          </a:bodyPr>
          <a:lstStyle/>
          <a:p>
            <a:r>
              <a:rPr lang="en-US" sz="2600" b="1" dirty="0">
                <a:latin typeface="Times New Roman" panose="02020603050405020304" pitchFamily="18" charset="0"/>
                <a:cs typeface="Times New Roman" panose="02020603050405020304" pitchFamily="18" charset="0"/>
              </a:rPr>
              <a:t>	</a:t>
            </a:r>
          </a:p>
          <a:p>
            <a:r>
              <a:rPr lang="en-US" sz="2600" b="1" dirty="0">
                <a:latin typeface="Times New Roman" panose="02020603050405020304" pitchFamily="18" charset="0"/>
                <a:cs typeface="Times New Roman" panose="02020603050405020304" pitchFamily="18" charset="0"/>
              </a:rPr>
              <a:t>	Court referral documentation: </a:t>
            </a:r>
          </a:p>
          <a:p>
            <a:endParaRPr lang="en-US" sz="2600" b="1"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referral to truancy court must still be accompanied by a statement from the school certifying that TPM’s were applied but failed; and specify </a:t>
            </a:r>
            <a:r>
              <a:rPr lang="en-US" sz="2600" u="sng" dirty="0">
                <a:latin typeface="Times New Roman" panose="02020603050405020304" pitchFamily="18" charset="0"/>
                <a:cs typeface="Times New Roman" panose="02020603050405020304" pitchFamily="18" charset="0"/>
              </a:rPr>
              <a:t>whether the student is eligible for or receives special education services.</a:t>
            </a:r>
            <a:r>
              <a:rPr lang="en-US" sz="2600" dirty="0">
                <a:latin typeface="Times New Roman" panose="02020603050405020304" pitchFamily="18" charset="0"/>
                <a:cs typeface="Times New Roman" panose="02020603050405020304" pitchFamily="18" charset="0"/>
              </a:rPr>
              <a:t> Changes to the law have increased the </a:t>
            </a:r>
            <a:r>
              <a:rPr lang="en-US" sz="2600" u="sng" dirty="0">
                <a:latin typeface="Times New Roman" panose="02020603050405020304" pitchFamily="18" charset="0"/>
                <a:cs typeface="Times New Roman" panose="02020603050405020304" pitchFamily="18" charset="0"/>
              </a:rPr>
              <a:t>discretion  that prosecutors and courts</a:t>
            </a:r>
            <a:r>
              <a:rPr lang="en-US" sz="2600" dirty="0">
                <a:latin typeface="Times New Roman" panose="02020603050405020304" pitchFamily="18" charset="0"/>
                <a:cs typeface="Times New Roman" panose="02020603050405020304" pitchFamily="18" charset="0"/>
              </a:rPr>
              <a:t> have to dismiss a petition filed by a school district alleging truant conduct for varying reasons, including but not limited to:</a:t>
            </a:r>
          </a:p>
          <a:p>
            <a:pPr marL="1200150" lvl="2" indent="-28575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Does not include information required;</a:t>
            </a:r>
          </a:p>
          <a:p>
            <a:pPr marL="1200150" lvl="2" indent="-28575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Conduct does not satisfy the elements of truant conduct;</a:t>
            </a:r>
          </a:p>
          <a:p>
            <a:pPr marL="1200150" lvl="2" indent="-285750">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Not timely filed;</a:t>
            </a:r>
          </a:p>
          <a:p>
            <a:pPr marL="1200150" lvl="2" indent="-285750">
              <a:buFont typeface="Arial" panose="020B0604020202020204" pitchFamily="34" charset="0"/>
              <a:buChar char="•"/>
            </a:pPr>
            <a:r>
              <a:rPr lang="en-US" sz="2600" u="sng" dirty="0">
                <a:latin typeface="Times New Roman" panose="02020603050405020304" pitchFamily="18" charset="0"/>
                <a:cs typeface="Times New Roman" panose="02020603050405020304" pitchFamily="18" charset="0"/>
              </a:rPr>
              <a:t>Prosecutor’s discretion</a:t>
            </a:r>
          </a:p>
          <a:p>
            <a:pPr marL="285750" indent="-285750">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Education Code §§ 25.0951, 25.0915. Family Code § 65.053</a:t>
            </a:r>
          </a:p>
        </p:txBody>
      </p:sp>
    </p:spTree>
    <p:extLst>
      <p:ext uri="{BB962C8B-B14F-4D97-AF65-F5344CB8AC3E}">
        <p14:creationId xmlns:p14="http://schemas.microsoft.com/office/powerpoint/2010/main" val="30714251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10" y="6011870"/>
            <a:ext cx="1699124" cy="20472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2" y="1104427"/>
            <a:ext cx="2020209" cy="202020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 r="17622" b="-5838"/>
          <a:stretch/>
        </p:blipFill>
        <p:spPr>
          <a:xfrm>
            <a:off x="19052" y="3737950"/>
            <a:ext cx="2077357" cy="1691300"/>
          </a:xfrm>
          <a:prstGeom prst="rect">
            <a:avLst/>
          </a:prstGeom>
        </p:spPr>
      </p:pic>
      <p:sp>
        <p:nvSpPr>
          <p:cNvPr id="5" name="TextBox 4"/>
          <p:cNvSpPr txBox="1"/>
          <p:nvPr/>
        </p:nvSpPr>
        <p:spPr>
          <a:xfrm>
            <a:off x="2228850" y="477798"/>
            <a:ext cx="5105400" cy="9294852"/>
          </a:xfrm>
          <a:prstGeom prst="rect">
            <a:avLst/>
          </a:prstGeom>
          <a:noFill/>
        </p:spPr>
        <p:txBody>
          <a:bodyPr wrap="square" rtlCol="0">
            <a:spAutoFit/>
          </a:bodyPr>
          <a:lstStyle/>
          <a:p>
            <a:r>
              <a:rPr lang="en-US" sz="2300" b="1" dirty="0">
                <a:latin typeface="Times New Roman" panose="02020603050405020304" pitchFamily="18" charset="0"/>
                <a:cs typeface="Times New Roman" panose="02020603050405020304" pitchFamily="18" charset="0"/>
              </a:rPr>
              <a:t>Parent contributing to non-attendance:</a:t>
            </a:r>
            <a:r>
              <a:rPr lang="en-US" sz="2300" dirty="0">
                <a:latin typeface="Times New Roman" panose="02020603050405020304" pitchFamily="18" charset="0"/>
                <a:cs typeface="Times New Roman" panose="02020603050405020304" pitchFamily="18" charset="0"/>
              </a:rPr>
              <a:t> a school district may still file a complaint for </a:t>
            </a:r>
            <a:r>
              <a:rPr lang="en-US" sz="2300" u="sng" dirty="0">
                <a:latin typeface="Times New Roman" panose="02020603050405020304" pitchFamily="18" charset="0"/>
                <a:cs typeface="Times New Roman" panose="02020603050405020304" pitchFamily="18" charset="0"/>
              </a:rPr>
              <a:t>criminal prosecution against a parent.</a:t>
            </a:r>
            <a:r>
              <a:rPr lang="en-US" sz="2300" dirty="0">
                <a:latin typeface="Times New Roman" panose="02020603050405020304" pitchFamily="18" charset="0"/>
                <a:cs typeface="Times New Roman" panose="02020603050405020304" pitchFamily="18" charset="0"/>
              </a:rPr>
              <a:t> State law has been amended to include that this offense may be punishable by fine only with fines ranging from: $100 for first offense to $500 for fifth and subsequent offenses.</a:t>
            </a:r>
          </a:p>
          <a:p>
            <a:endParaRPr lang="en-US" sz="2300" b="1" dirty="0">
              <a:latin typeface="Times New Roman" panose="02020603050405020304" pitchFamily="18" charset="0"/>
              <a:cs typeface="Times New Roman" panose="02020603050405020304" pitchFamily="18" charset="0"/>
            </a:endParaRPr>
          </a:p>
          <a:p>
            <a:r>
              <a:rPr lang="en-US" sz="2300" dirty="0">
                <a:latin typeface="Times New Roman" panose="02020603050405020304" pitchFamily="18" charset="0"/>
                <a:cs typeface="Times New Roman" panose="02020603050405020304" pitchFamily="18" charset="0"/>
              </a:rPr>
              <a:t>State law has been amended to require a </a:t>
            </a:r>
            <a:r>
              <a:rPr lang="en-US" sz="2300" u="sng" dirty="0">
                <a:latin typeface="Times New Roman" panose="02020603050405020304" pitchFamily="18" charset="0"/>
                <a:cs typeface="Times New Roman" panose="02020603050405020304" pitchFamily="18" charset="0"/>
              </a:rPr>
              <a:t>school district to provide evidence</a:t>
            </a:r>
            <a:r>
              <a:rPr lang="en-US" sz="2300" dirty="0">
                <a:latin typeface="Times New Roman" panose="02020603050405020304" pitchFamily="18" charset="0"/>
                <a:cs typeface="Times New Roman" panose="02020603050405020304" pitchFamily="18" charset="0"/>
              </a:rPr>
              <a:t> of the parent’s “criminal negligence” in contributing to the non-attendance of the student.</a:t>
            </a:r>
          </a:p>
          <a:p>
            <a:endParaRPr lang="en-US" sz="2300" dirty="0">
              <a:latin typeface="Times New Roman" panose="02020603050405020304" pitchFamily="18" charset="0"/>
              <a:cs typeface="Times New Roman" panose="02020603050405020304" pitchFamily="18" charset="0"/>
            </a:endParaRPr>
          </a:p>
          <a:p>
            <a:r>
              <a:rPr lang="en-US" sz="2300" i="1" u="sng" dirty="0">
                <a:latin typeface="Times New Roman" panose="02020603050405020304" pitchFamily="18" charset="0"/>
                <a:cs typeface="Times New Roman" panose="02020603050405020304" pitchFamily="18" charset="0"/>
              </a:rPr>
              <a:t>Note: evidence of “criminal negligence”</a:t>
            </a:r>
            <a:r>
              <a:rPr lang="en-US" sz="2300" dirty="0">
                <a:latin typeface="Times New Roman" panose="02020603050405020304" pitchFamily="18" charset="0"/>
                <a:cs typeface="Times New Roman" panose="02020603050405020304" pitchFamily="18" charset="0"/>
              </a:rPr>
              <a:t> </a:t>
            </a:r>
            <a:r>
              <a:rPr lang="en-US" sz="2300" i="1" dirty="0">
                <a:latin typeface="Times New Roman" panose="02020603050405020304" pitchFamily="18" charset="0"/>
                <a:cs typeface="Times New Roman" panose="02020603050405020304" pitchFamily="18" charset="0"/>
              </a:rPr>
              <a:t>can include documentation of warning notices, implementation of a behavior improvement contract signed by a parent and student, and any other information contained by the school district demonstrating an attempt to work with the student’s parents.</a:t>
            </a:r>
          </a:p>
          <a:p>
            <a:endParaRPr lang="en-US" sz="2300" i="1" dirty="0">
              <a:latin typeface="Times New Roman" panose="02020603050405020304" pitchFamily="18" charset="0"/>
              <a:cs typeface="Times New Roman" panose="02020603050405020304" pitchFamily="18" charset="0"/>
            </a:endParaRPr>
          </a:p>
          <a:p>
            <a:r>
              <a:rPr lang="en-US" sz="2300" i="1" dirty="0">
                <a:latin typeface="Times New Roman" panose="02020603050405020304" pitchFamily="18" charset="0"/>
                <a:cs typeface="Times New Roman" panose="02020603050405020304" pitchFamily="18" charset="0"/>
              </a:rPr>
              <a:t>Education Code </a:t>
            </a:r>
            <a:r>
              <a:rPr lang="en-US" sz="2300" dirty="0">
                <a:latin typeface="Times New Roman" panose="02020603050405020304" pitchFamily="18" charset="0"/>
                <a:cs typeface="Times New Roman" panose="02020603050405020304" pitchFamily="18" charset="0"/>
              </a:rPr>
              <a:t>§§ </a:t>
            </a:r>
            <a:r>
              <a:rPr lang="en-US" sz="2300" i="1" dirty="0">
                <a:latin typeface="Times New Roman" panose="02020603050405020304" pitchFamily="18" charset="0"/>
                <a:cs typeface="Times New Roman" panose="02020603050405020304" pitchFamily="18" charset="0"/>
              </a:rPr>
              <a:t>25.093, 25.0951, 25.0952</a:t>
            </a:r>
          </a:p>
        </p:txBody>
      </p:sp>
    </p:spTree>
    <p:extLst>
      <p:ext uri="{BB962C8B-B14F-4D97-AF65-F5344CB8AC3E}">
        <p14:creationId xmlns:p14="http://schemas.microsoft.com/office/powerpoint/2010/main" val="2786172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2" y="4153140"/>
            <a:ext cx="4556521" cy="4556521"/>
          </a:xfrm>
          <a:prstGeom prst="rect">
            <a:avLst/>
          </a:prstGeom>
        </p:spPr>
      </p:pic>
      <p:sp>
        <p:nvSpPr>
          <p:cNvPr id="3" name="TextBox 2"/>
          <p:cNvSpPr txBox="1"/>
          <p:nvPr/>
        </p:nvSpPr>
        <p:spPr>
          <a:xfrm>
            <a:off x="552450" y="323850"/>
            <a:ext cx="6858000" cy="3970318"/>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Truancy court:</a:t>
            </a:r>
            <a:r>
              <a:rPr lang="en-US" sz="3600" dirty="0">
                <a:latin typeface="Times New Roman" panose="02020603050405020304" pitchFamily="18" charset="0"/>
                <a:cs typeface="Times New Roman" panose="02020603050405020304" pitchFamily="18" charset="0"/>
              </a:rPr>
              <a:t> a student between the ages </a:t>
            </a:r>
            <a:r>
              <a:rPr lang="en-US" sz="3600" u="sng" dirty="0">
                <a:latin typeface="Times New Roman" panose="02020603050405020304" pitchFamily="18" charset="0"/>
                <a:cs typeface="Times New Roman" panose="02020603050405020304" pitchFamily="18" charset="0"/>
              </a:rPr>
              <a:t>of 12-18 alleged to have missed 10 or more</a:t>
            </a:r>
            <a:r>
              <a:rPr lang="en-US" sz="3600" dirty="0">
                <a:latin typeface="Times New Roman" panose="02020603050405020304" pitchFamily="18" charset="0"/>
                <a:cs typeface="Times New Roman" panose="02020603050405020304" pitchFamily="18" charset="0"/>
              </a:rPr>
              <a:t> days or parts of days within a six-month period in the same school year shall be referred to truancy court </a:t>
            </a:r>
            <a:r>
              <a:rPr lang="en-US" sz="3600" u="sng" dirty="0">
                <a:latin typeface="Times New Roman" panose="02020603050405020304" pitchFamily="18" charset="0"/>
                <a:cs typeface="Times New Roman" panose="02020603050405020304" pitchFamily="18" charset="0"/>
              </a:rPr>
              <a:t>for civil processing only</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36606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66850" y="171453"/>
            <a:ext cx="5867400" cy="8863965"/>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Times New Roman" panose="02020603050405020304" pitchFamily="18" charset="0"/>
              </a:rPr>
              <a:t>Behavior improvement plan (BIP).</a:t>
            </a:r>
          </a:p>
          <a:p>
            <a:r>
              <a:rPr lang="en-US" sz="2400" dirty="0">
                <a:solidFill>
                  <a:schemeClr val="tx2"/>
                </a:solidFill>
                <a:latin typeface="Times New Roman" panose="02020603050405020304" pitchFamily="18" charset="0"/>
                <a:cs typeface="Times New Roman" panose="02020603050405020304" pitchFamily="18" charset="0"/>
              </a:rPr>
              <a:t>As written, HB 2398 requires the BIP to include:</a:t>
            </a:r>
          </a:p>
          <a:p>
            <a:pPr marL="342900" indent="-342900">
              <a:buAutoNum type="arabicParenR"/>
            </a:pPr>
            <a:r>
              <a:rPr lang="en-US" sz="2400" dirty="0">
                <a:solidFill>
                  <a:schemeClr val="tx2"/>
                </a:solidFill>
                <a:latin typeface="Times New Roman" panose="02020603050405020304" pitchFamily="18" charset="0"/>
                <a:cs typeface="Times New Roman" panose="02020603050405020304" pitchFamily="18" charset="0"/>
              </a:rPr>
              <a:t>A specific description of the behavior that is required or prohibited for the student;</a:t>
            </a:r>
          </a:p>
          <a:p>
            <a:pPr marL="342900" indent="-342900">
              <a:buAutoNum type="arabicParenR"/>
            </a:pPr>
            <a:r>
              <a:rPr lang="en-US" sz="2400" dirty="0">
                <a:solidFill>
                  <a:schemeClr val="tx2"/>
                </a:solidFill>
                <a:latin typeface="Times New Roman" panose="02020603050405020304" pitchFamily="18" charset="0"/>
                <a:cs typeface="Times New Roman" panose="02020603050405020304" pitchFamily="18" charset="0"/>
              </a:rPr>
              <a:t>The period for which the plan is effective, not to exceed 45 school days; or</a:t>
            </a:r>
          </a:p>
          <a:p>
            <a:pPr marL="342900" indent="-342900">
              <a:buAutoNum type="arabicParenR"/>
            </a:pPr>
            <a:r>
              <a:rPr lang="en-US" sz="2400" dirty="0">
                <a:solidFill>
                  <a:schemeClr val="tx2"/>
                </a:solidFill>
                <a:latin typeface="Times New Roman" panose="02020603050405020304" pitchFamily="18" charset="0"/>
                <a:cs typeface="Times New Roman" panose="02020603050405020304" pitchFamily="18" charset="0"/>
              </a:rPr>
              <a:t>The penalties for additional absences, including disciplinary action or referral to truancy court.</a:t>
            </a:r>
          </a:p>
          <a:p>
            <a:pPr marL="342900" indent="-342900">
              <a:buAutoNum type="arabicParenR"/>
            </a:pPr>
            <a:endParaRPr lang="en-US" sz="2400" dirty="0">
              <a:solidFill>
                <a:schemeClr val="tx2"/>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In addition, the plan should set out measurable goals to improve attendance (e.g. using an alarm clock, going to bed earlier, arriving at the bust stop on time). </a:t>
            </a:r>
          </a:p>
          <a:p>
            <a:endParaRPr lang="en-US" sz="2400" dirty="0">
              <a:solidFill>
                <a:schemeClr val="tx2"/>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The plan could require the student to check in regularly with an employee mentor at the school.</a:t>
            </a:r>
          </a:p>
          <a:p>
            <a:endParaRPr lang="en-US" sz="2400" dirty="0">
              <a:solidFill>
                <a:schemeClr val="tx2"/>
              </a:solidFill>
              <a:latin typeface="Times New Roman" panose="02020603050405020304" pitchFamily="18" charset="0"/>
              <a:cs typeface="Times New Roman" panose="02020603050405020304" pitchFamily="18" charset="0"/>
            </a:endParaRPr>
          </a:p>
          <a:p>
            <a:r>
              <a:rPr lang="en-US" sz="2400" dirty="0">
                <a:solidFill>
                  <a:schemeClr val="tx2"/>
                </a:solidFill>
                <a:latin typeface="Times New Roman" panose="02020603050405020304" pitchFamily="18" charset="0"/>
                <a:cs typeface="Times New Roman" panose="02020603050405020304" pitchFamily="18" charset="0"/>
              </a:rPr>
              <a:t>The plan could also restrict certain privileges, such as off-campus lunch, until the student meets specific attendance goals.</a:t>
            </a:r>
          </a:p>
          <a:p>
            <a:endParaRPr lang="en-US" sz="1600" dirty="0">
              <a:solidFill>
                <a:schemeClr val="tx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0" y="1847850"/>
            <a:ext cx="1422400" cy="1600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60" y="8020052"/>
            <a:ext cx="1175643" cy="1220391"/>
          </a:xfrm>
          <a:prstGeom prst="rect">
            <a:avLst/>
          </a:prstGeom>
        </p:spPr>
      </p:pic>
      <p:sp>
        <p:nvSpPr>
          <p:cNvPr id="5" name="Rectangle 4"/>
          <p:cNvSpPr/>
          <p:nvPr/>
        </p:nvSpPr>
        <p:spPr>
          <a:xfrm>
            <a:off x="-60884" y="171450"/>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Tree>
    <p:extLst>
      <p:ext uri="{BB962C8B-B14F-4D97-AF65-F5344CB8AC3E}">
        <p14:creationId xmlns:p14="http://schemas.microsoft.com/office/powerpoint/2010/main" val="39454416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1463" y="323850"/>
            <a:ext cx="5886450" cy="9879628"/>
          </a:xfrm>
          <a:prstGeom prst="rect">
            <a:avLst/>
          </a:prstGeom>
          <a:noFill/>
        </p:spPr>
        <p:txBody>
          <a:bodyPr wrap="square" rtlCol="0">
            <a:spAutoFit/>
          </a:bodyPr>
          <a:lstStyle/>
          <a:p>
            <a:r>
              <a:rPr lang="en-US" sz="2400" b="1" dirty="0">
                <a:solidFill>
                  <a:schemeClr val="tx2"/>
                </a:solidFill>
              </a:rPr>
              <a:t>School-based programs.  </a:t>
            </a:r>
          </a:p>
          <a:p>
            <a:r>
              <a:rPr lang="en-US" sz="2400" dirty="0">
                <a:solidFill>
                  <a:schemeClr val="tx2"/>
                </a:solidFill>
              </a:rPr>
              <a:t>Districts should develop attendance procedures that encourage campus staff to reach out to families and determine the root causes of failure to attend school. </a:t>
            </a:r>
          </a:p>
          <a:p>
            <a:r>
              <a:rPr lang="en-US" sz="2400" dirty="0">
                <a:solidFill>
                  <a:schemeClr val="tx2"/>
                </a:solidFill>
              </a:rPr>
              <a:t>For example, parents should be immediately notified of any unexplained absence, followed by other interventions (e.g. phone calls and/or home visits) to find out what is the issue behind repeated unexcused absences. </a:t>
            </a:r>
          </a:p>
          <a:p>
            <a:endParaRPr lang="en-US" sz="2400" dirty="0">
              <a:solidFill>
                <a:schemeClr val="tx2"/>
              </a:solidFill>
            </a:endParaRPr>
          </a:p>
          <a:p>
            <a:r>
              <a:rPr lang="en-US" sz="2400" dirty="0">
                <a:solidFill>
                  <a:schemeClr val="tx2"/>
                </a:solidFill>
              </a:rPr>
              <a:t>For example, the district may offer parenting programs or meetings to ensure parents understand attendance requirements and have a plan to get students to school.</a:t>
            </a:r>
          </a:p>
          <a:p>
            <a:endParaRPr lang="en-US" sz="2400" dirty="0">
              <a:solidFill>
                <a:schemeClr val="tx2"/>
              </a:solidFill>
            </a:endParaRPr>
          </a:p>
          <a:p>
            <a:r>
              <a:rPr lang="en-US" sz="2400" dirty="0">
                <a:solidFill>
                  <a:schemeClr val="tx2"/>
                </a:solidFill>
              </a:rPr>
              <a:t>The district could require a student to attend counseling to deal with issues, or after-school tutoring to increase student engagement. </a:t>
            </a:r>
          </a:p>
          <a:p>
            <a:endParaRPr lang="en-US" sz="2400" dirty="0">
              <a:solidFill>
                <a:schemeClr val="tx2"/>
              </a:solidFill>
            </a:endParaRPr>
          </a:p>
          <a:p>
            <a:r>
              <a:rPr lang="en-US" sz="2400" dirty="0">
                <a:solidFill>
                  <a:schemeClr val="tx2"/>
                </a:solidFill>
              </a:rPr>
              <a:t>Many factors could contribute to truancy, some of which overlap with the district’s legal obligations to serve student with particular needs (pregnancy, homelessness, bullying and harassment, student with disabilities…).</a:t>
            </a:r>
          </a:p>
          <a:p>
            <a:endParaRPr lang="en-US" dirty="0">
              <a:solidFill>
                <a:schemeClr val="tx2"/>
              </a:solidFill>
            </a:endParaRPr>
          </a:p>
          <a:p>
            <a:endParaRPr lang="en-US" dirty="0">
              <a:solidFill>
                <a:schemeClr val="tx2"/>
              </a:solidFill>
            </a:endParaRPr>
          </a:p>
        </p:txBody>
      </p:sp>
      <p:sp>
        <p:nvSpPr>
          <p:cNvPr id="4" name="Minus 3"/>
          <p:cNvSpPr/>
          <p:nvPr/>
        </p:nvSpPr>
        <p:spPr>
          <a:xfrm flipV="1">
            <a:off x="628651" y="1847850"/>
            <a:ext cx="7315200" cy="7620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inus 9"/>
          <p:cNvSpPr/>
          <p:nvPr/>
        </p:nvSpPr>
        <p:spPr>
          <a:xfrm>
            <a:off x="909563" y="6953250"/>
            <a:ext cx="5205489" cy="76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inus 10"/>
          <p:cNvSpPr/>
          <p:nvPr/>
        </p:nvSpPr>
        <p:spPr>
          <a:xfrm>
            <a:off x="2457450" y="5124601"/>
            <a:ext cx="4997962" cy="7605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Minus 11"/>
          <p:cNvSpPr/>
          <p:nvPr/>
        </p:nvSpPr>
        <p:spPr>
          <a:xfrm>
            <a:off x="704850" y="8020052"/>
            <a:ext cx="6953250"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9559"/>
            <a:ext cx="1501908" cy="1489893"/>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34" y="8172452"/>
            <a:ext cx="1316287" cy="1329583"/>
          </a:xfrm>
          <a:prstGeom prst="rect">
            <a:avLst/>
          </a:prstGeom>
        </p:spPr>
      </p:pic>
      <p:sp>
        <p:nvSpPr>
          <p:cNvPr id="15" name="Rectangle 14"/>
          <p:cNvSpPr/>
          <p:nvPr/>
        </p:nvSpPr>
        <p:spPr>
          <a:xfrm>
            <a:off x="38408" y="314920"/>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
        <p:nvSpPr>
          <p:cNvPr id="16" name="Minus 15"/>
          <p:cNvSpPr/>
          <p:nvPr/>
        </p:nvSpPr>
        <p:spPr>
          <a:xfrm>
            <a:off x="628651" y="3230877"/>
            <a:ext cx="6749262"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Minus 16"/>
          <p:cNvSpPr/>
          <p:nvPr/>
        </p:nvSpPr>
        <p:spPr>
          <a:xfrm>
            <a:off x="1162050" y="3600452"/>
            <a:ext cx="3227374" cy="12188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16838" r="16854" b="-4655"/>
          <a:stretch/>
        </p:blipFill>
        <p:spPr>
          <a:xfrm>
            <a:off x="97991" y="6374162"/>
            <a:ext cx="1371600" cy="1059873"/>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7461" t="6957" r="5506" b="3521"/>
          <a:stretch/>
        </p:blipFill>
        <p:spPr>
          <a:xfrm>
            <a:off x="76119" y="4373366"/>
            <a:ext cx="1371600" cy="1410789"/>
          </a:xfrm>
          <a:prstGeom prst="rect">
            <a:avLst/>
          </a:prstGeom>
        </p:spPr>
      </p:pic>
    </p:spTree>
    <p:extLst>
      <p:ext uri="{BB962C8B-B14F-4D97-AF65-F5344CB8AC3E}">
        <p14:creationId xmlns:p14="http://schemas.microsoft.com/office/powerpoint/2010/main" val="2053406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2650" y="476252"/>
            <a:ext cx="5429250" cy="9725739"/>
          </a:xfrm>
          <a:prstGeom prst="rect">
            <a:avLst/>
          </a:prstGeom>
        </p:spPr>
        <p:txBody>
          <a:bodyPr wrap="square">
            <a:spAutoFit/>
          </a:bodyPr>
          <a:lstStyle/>
          <a:p>
            <a:r>
              <a:rPr lang="en-US" sz="3200" b="1" dirty="0">
                <a:solidFill>
                  <a:schemeClr val="tx2"/>
                </a:solidFill>
              </a:rPr>
              <a:t>A COMPREHENSIVE APPROACH TO ATTENDANCE </a:t>
            </a:r>
          </a:p>
          <a:p>
            <a:r>
              <a:rPr lang="en-US" sz="3200" b="1" dirty="0">
                <a:solidFill>
                  <a:schemeClr val="tx2"/>
                </a:solidFill>
              </a:rPr>
              <a:t> </a:t>
            </a:r>
          </a:p>
          <a:p>
            <a:r>
              <a:rPr lang="en-US" sz="3200" dirty="0">
                <a:solidFill>
                  <a:schemeClr val="tx2"/>
                </a:solidFill>
              </a:rPr>
              <a:t>Beyond providing TPM to a student in a specific instance, districts should take a universal approach to promoting a culture of attendance. </a:t>
            </a:r>
          </a:p>
          <a:p>
            <a:endParaRPr lang="en-US" sz="3200" dirty="0">
              <a:solidFill>
                <a:schemeClr val="tx2"/>
              </a:solidFill>
            </a:endParaRPr>
          </a:p>
          <a:p>
            <a:r>
              <a:rPr lang="en-US" sz="3200" dirty="0">
                <a:solidFill>
                  <a:schemeClr val="tx2"/>
                </a:solidFill>
              </a:rPr>
              <a:t>This includes training staff to talk meaningfully with students and parents about the attendance policy and the root causes of unexcused absences. </a:t>
            </a:r>
          </a:p>
          <a:p>
            <a:endParaRPr lang="en-US" sz="3200" dirty="0">
              <a:solidFill>
                <a:schemeClr val="tx2"/>
              </a:solidFill>
            </a:endParaRPr>
          </a:p>
          <a:p>
            <a:r>
              <a:rPr lang="en-US" sz="3200" dirty="0">
                <a:solidFill>
                  <a:schemeClr val="tx2"/>
                </a:solidFill>
              </a:rPr>
              <a:t>Set out attendance expectations when school begins; don’t wait for a problem.  </a:t>
            </a:r>
          </a:p>
          <a:p>
            <a:endParaRPr lang="en-US" dirty="0">
              <a:solidFill>
                <a:schemeClr val="tx2"/>
              </a:solidFill>
            </a:endParaRPr>
          </a:p>
        </p:txBody>
      </p:sp>
      <p:sp>
        <p:nvSpPr>
          <p:cNvPr id="4" name="Minus 3"/>
          <p:cNvSpPr/>
          <p:nvPr/>
        </p:nvSpPr>
        <p:spPr>
          <a:xfrm>
            <a:off x="3219450" y="9239250"/>
            <a:ext cx="23622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Minus 4"/>
          <p:cNvSpPr/>
          <p:nvPr/>
        </p:nvSpPr>
        <p:spPr>
          <a:xfrm flipV="1">
            <a:off x="1368881" y="6343650"/>
            <a:ext cx="6289221"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inus 5"/>
          <p:cNvSpPr/>
          <p:nvPr/>
        </p:nvSpPr>
        <p:spPr>
          <a:xfrm flipV="1">
            <a:off x="1314450" y="6793232"/>
            <a:ext cx="6934200" cy="16001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Minus 6"/>
          <p:cNvSpPr/>
          <p:nvPr/>
        </p:nvSpPr>
        <p:spPr>
          <a:xfrm>
            <a:off x="1368881" y="5319525"/>
            <a:ext cx="6803571" cy="129642"/>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80" y="5319525"/>
            <a:ext cx="2246541" cy="168490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6" y="7898914"/>
            <a:ext cx="1931664" cy="19695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9" y="2411250"/>
            <a:ext cx="2019713" cy="2003555"/>
          </a:xfrm>
          <a:prstGeom prst="rect">
            <a:avLst/>
          </a:prstGeom>
        </p:spPr>
      </p:pic>
      <p:sp>
        <p:nvSpPr>
          <p:cNvPr id="10" name="Rectangle 9"/>
          <p:cNvSpPr/>
          <p:nvPr/>
        </p:nvSpPr>
        <p:spPr>
          <a:xfrm>
            <a:off x="311347" y="451757"/>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Tree>
    <p:extLst>
      <p:ext uri="{BB962C8B-B14F-4D97-AF65-F5344CB8AC3E}">
        <p14:creationId xmlns:p14="http://schemas.microsoft.com/office/powerpoint/2010/main" val="5237994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491" t="13541" r="66398" b="18751"/>
          <a:stretch/>
        </p:blipFill>
        <p:spPr>
          <a:xfrm>
            <a:off x="476250" y="247652"/>
            <a:ext cx="7015088" cy="9499599"/>
          </a:xfrm>
          <a:prstGeom prst="rect">
            <a:avLst/>
          </a:prstGeom>
        </p:spPr>
      </p:pic>
    </p:spTree>
    <p:extLst>
      <p:ext uri="{BB962C8B-B14F-4D97-AF65-F5344CB8AC3E}">
        <p14:creationId xmlns:p14="http://schemas.microsoft.com/office/powerpoint/2010/main" val="4018374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7496"/>
            <a:ext cx="7658100" cy="9907554"/>
          </a:xfrm>
          <a:prstGeom prst="rect">
            <a:avLst/>
          </a:prstGeom>
        </p:spPr>
      </p:pic>
      <p:sp>
        <p:nvSpPr>
          <p:cNvPr id="5" name="Right Arrow 4"/>
          <p:cNvSpPr/>
          <p:nvPr/>
        </p:nvSpPr>
        <p:spPr>
          <a:xfrm rot="1339235">
            <a:off x="178207" y="8425879"/>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742" y="8361160"/>
            <a:ext cx="1180256" cy="1182890"/>
          </a:xfrm>
          <a:prstGeom prst="rect">
            <a:avLst/>
          </a:prstGeom>
        </p:spPr>
      </p:pic>
      <p:sp>
        <p:nvSpPr>
          <p:cNvPr id="3" name="&quot;No&quot; Symbol 2"/>
          <p:cNvSpPr/>
          <p:nvPr/>
        </p:nvSpPr>
        <p:spPr>
          <a:xfrm>
            <a:off x="5429250" y="7410450"/>
            <a:ext cx="1524000" cy="1421259"/>
          </a:xfrm>
          <a:prstGeom prst="noSmoking">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429250" y="7867650"/>
            <a:ext cx="1828800" cy="523220"/>
          </a:xfrm>
          <a:prstGeom prst="rect">
            <a:avLst/>
          </a:prstGeom>
          <a:noFill/>
        </p:spPr>
        <p:txBody>
          <a:bodyPr wrap="square" rtlCol="0">
            <a:spAutoFit/>
          </a:bodyPr>
          <a:lstStyle/>
          <a:p>
            <a:r>
              <a:rPr lang="en-US" sz="2800" b="1" dirty="0" smtClean="0"/>
              <a:t>TRUANCY</a:t>
            </a:r>
            <a:endParaRPr lang="en-US" sz="2800" b="1" dirty="0"/>
          </a:p>
        </p:txBody>
      </p:sp>
    </p:spTree>
    <p:extLst>
      <p:ext uri="{BB962C8B-B14F-4D97-AF65-F5344CB8AC3E}">
        <p14:creationId xmlns:p14="http://schemas.microsoft.com/office/powerpoint/2010/main" val="3145574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0"/>
            <a:ext cx="7658100" cy="9910482"/>
          </a:xfrm>
          <a:prstGeom prst="rect">
            <a:avLst/>
          </a:prstGeom>
        </p:spPr>
      </p:pic>
      <p:sp>
        <p:nvSpPr>
          <p:cNvPr id="4" name="Rectangle 3"/>
          <p:cNvSpPr/>
          <p:nvPr/>
        </p:nvSpPr>
        <p:spPr>
          <a:xfrm rot="20370963">
            <a:off x="2964693" y="4112231"/>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spTree>
    <p:extLst>
      <p:ext uri="{BB962C8B-B14F-4D97-AF65-F5344CB8AC3E}">
        <p14:creationId xmlns:p14="http://schemas.microsoft.com/office/powerpoint/2010/main" val="1371258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850" y="365594"/>
            <a:ext cx="5600246"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Documentation from </a:t>
            </a:r>
          </a:p>
          <a:p>
            <a:pPr algn="ctr"/>
            <a:r>
              <a:rPr lang="en-US" u="sng" kern="0" dirty="0">
                <a:solidFill>
                  <a:srgbClr val="FF0000"/>
                </a:solidFill>
              </a:rPr>
              <a:t>eSchool</a:t>
            </a:r>
            <a:r>
              <a:rPr lang="en-US" kern="0" dirty="0">
                <a:solidFill>
                  <a:srgbClr val="FF0000"/>
                </a:solidFill>
              </a:rPr>
              <a:t>:</a:t>
            </a:r>
            <a:br>
              <a:rPr lang="en-US" kern="0" dirty="0">
                <a:solidFill>
                  <a:srgbClr val="FF0000"/>
                </a:solidFill>
              </a:rPr>
            </a:br>
            <a:endParaRPr lang="en-US" kern="0" dirty="0">
              <a:solidFill>
                <a:srgbClr val="FF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0" y="365594"/>
            <a:ext cx="1180256" cy="1182890"/>
          </a:xfrm>
          <a:prstGeom prst="rect">
            <a:avLst/>
          </a:prstGeom>
        </p:spPr>
      </p:pic>
      <p:pic>
        <p:nvPicPr>
          <p:cNvPr id="5" name="Picture 4"/>
          <p:cNvPicPr>
            <a:picLocks noChangeAspect="1"/>
          </p:cNvPicPr>
          <p:nvPr/>
        </p:nvPicPr>
        <p:blipFill rotWithShape="1">
          <a:blip r:embed="rId4"/>
          <a:srcRect l="-1" t="58441" r="29441" b="19433"/>
          <a:stretch/>
        </p:blipFill>
        <p:spPr>
          <a:xfrm>
            <a:off x="344730" y="2520215"/>
            <a:ext cx="6882549" cy="2077215"/>
          </a:xfrm>
          <a:prstGeom prst="rect">
            <a:avLst/>
          </a:prstGeom>
        </p:spPr>
      </p:pic>
      <p:sp>
        <p:nvSpPr>
          <p:cNvPr id="6" name="Title 1"/>
          <p:cNvSpPr txBox="1">
            <a:spLocks/>
          </p:cNvSpPr>
          <p:nvPr/>
        </p:nvSpPr>
        <p:spPr>
          <a:xfrm>
            <a:off x="-590550" y="1771557"/>
            <a:ext cx="5600246"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Student Summary</a:t>
            </a:r>
          </a:p>
        </p:txBody>
      </p:sp>
      <p:sp>
        <p:nvSpPr>
          <p:cNvPr id="7" name="Title 1"/>
          <p:cNvSpPr txBox="1">
            <a:spLocks/>
          </p:cNvSpPr>
          <p:nvPr/>
        </p:nvSpPr>
        <p:spPr>
          <a:xfrm>
            <a:off x="-285750" y="4743450"/>
            <a:ext cx="5600246"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Student Report Card</a:t>
            </a:r>
          </a:p>
        </p:txBody>
      </p:sp>
      <p:pic>
        <p:nvPicPr>
          <p:cNvPr id="8" name="Picture 7"/>
          <p:cNvPicPr>
            <a:picLocks noChangeAspect="1"/>
          </p:cNvPicPr>
          <p:nvPr/>
        </p:nvPicPr>
        <p:blipFill rotWithShape="1">
          <a:blip r:embed="rId5"/>
          <a:srcRect l="-1" t="67748" r="30105" b="17533"/>
          <a:stretch/>
        </p:blipFill>
        <p:spPr>
          <a:xfrm>
            <a:off x="320739" y="5358896"/>
            <a:ext cx="6930533" cy="1404699"/>
          </a:xfrm>
          <a:prstGeom prst="rect">
            <a:avLst/>
          </a:prstGeom>
        </p:spPr>
      </p:pic>
      <p:sp>
        <p:nvSpPr>
          <p:cNvPr id="9" name="Title 1"/>
          <p:cNvSpPr txBox="1">
            <a:spLocks/>
          </p:cNvSpPr>
          <p:nvPr/>
        </p:nvSpPr>
        <p:spPr>
          <a:xfrm>
            <a:off x="-285750" y="7078671"/>
            <a:ext cx="5600246" cy="52322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Student Attendance</a:t>
            </a:r>
          </a:p>
        </p:txBody>
      </p:sp>
      <p:pic>
        <p:nvPicPr>
          <p:cNvPr id="10" name="Picture 9"/>
          <p:cNvPicPr>
            <a:picLocks noChangeAspect="1"/>
          </p:cNvPicPr>
          <p:nvPr/>
        </p:nvPicPr>
        <p:blipFill rotWithShape="1">
          <a:blip r:embed="rId6"/>
          <a:srcRect t="65151" r="29445" b="16234"/>
          <a:stretch/>
        </p:blipFill>
        <p:spPr>
          <a:xfrm>
            <a:off x="349674" y="7715250"/>
            <a:ext cx="6901599" cy="1752600"/>
          </a:xfrm>
          <a:prstGeom prst="rect">
            <a:avLst/>
          </a:prstGeom>
        </p:spPr>
      </p:pic>
      <p:sp>
        <p:nvSpPr>
          <p:cNvPr id="11" name="Right Arrow 10"/>
          <p:cNvSpPr/>
          <p:nvPr/>
        </p:nvSpPr>
        <p:spPr>
          <a:xfrm rot="9036323">
            <a:off x="1174597" y="3683672"/>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9036323">
            <a:off x="1403199" y="6281548"/>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9036323">
            <a:off x="1022197" y="8939791"/>
            <a:ext cx="978408" cy="3077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4762" b="4762"/>
          <a:stretch/>
        </p:blipFill>
        <p:spPr>
          <a:xfrm>
            <a:off x="5727270" y="2133443"/>
            <a:ext cx="1524000" cy="1600200"/>
          </a:xfrm>
          <a:prstGeom prst="rect">
            <a:avLst/>
          </a:prstGeom>
        </p:spPr>
      </p:pic>
    </p:spTree>
    <p:extLst>
      <p:ext uri="{BB962C8B-B14F-4D97-AF65-F5344CB8AC3E}">
        <p14:creationId xmlns:p14="http://schemas.microsoft.com/office/powerpoint/2010/main" val="23677904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9371233"/>
            <a:ext cx="6550679" cy="214546"/>
          </a:xfrm>
          <a:prstGeom prst="rect">
            <a:avLst/>
          </a:prstGeom>
        </p:spPr>
        <p:txBody>
          <a:bodyPr vert="horz" wrap="square" lIns="0" tIns="0" rIns="0" bIns="0" rtlCol="0">
            <a:spAutoFit/>
          </a:bodyPr>
          <a:lstStyle/>
          <a:p>
            <a:pPr marL="12513" marR="5005" indent="-626">
              <a:lnSpc>
                <a:spcPct val="101400"/>
              </a:lnSpc>
            </a:pPr>
            <a:r>
              <a:rPr sz="690" spc="-5" dirty="0">
                <a:latin typeface="Calibri"/>
                <a:cs typeface="Calibri"/>
              </a:rPr>
              <a:t>BISD does not discriminate </a:t>
            </a:r>
            <a:r>
              <a:rPr sz="690" spc="5" dirty="0">
                <a:latin typeface="Calibri"/>
                <a:cs typeface="Calibri"/>
              </a:rPr>
              <a:t>on </a:t>
            </a:r>
            <a:r>
              <a:rPr sz="690" spc="-10" dirty="0">
                <a:latin typeface="Calibri"/>
                <a:cs typeface="Calibri"/>
              </a:rPr>
              <a:t>the </a:t>
            </a:r>
            <a:r>
              <a:rPr sz="690" spc="-5" dirty="0">
                <a:latin typeface="Calibri"/>
                <a:cs typeface="Calibri"/>
              </a:rPr>
              <a:t>basis </a:t>
            </a:r>
            <a:r>
              <a:rPr sz="690" dirty="0">
                <a:latin typeface="Calibri"/>
                <a:cs typeface="Calibri"/>
              </a:rPr>
              <a:t>of </a:t>
            </a:r>
            <a:r>
              <a:rPr sz="690" spc="-5" dirty="0">
                <a:latin typeface="Calibri"/>
                <a:cs typeface="Calibri"/>
              </a:rPr>
              <a:t>race, color, national origin, sex, religion, age, disability </a:t>
            </a:r>
            <a:r>
              <a:rPr sz="690" dirty="0">
                <a:latin typeface="Calibri"/>
                <a:cs typeface="Calibri"/>
              </a:rPr>
              <a:t>or </a:t>
            </a:r>
            <a:r>
              <a:rPr sz="690" spc="-5" dirty="0">
                <a:latin typeface="Calibri"/>
                <a:cs typeface="Calibri"/>
              </a:rPr>
              <a:t>genetic information </a:t>
            </a:r>
            <a:r>
              <a:rPr sz="690" dirty="0">
                <a:latin typeface="Calibri"/>
                <a:cs typeface="Calibri"/>
              </a:rPr>
              <a:t>in </a:t>
            </a:r>
            <a:r>
              <a:rPr sz="690" spc="-5" dirty="0">
                <a:latin typeface="Calibri"/>
                <a:cs typeface="Calibri"/>
              </a:rPr>
              <a:t>employment </a:t>
            </a:r>
            <a:r>
              <a:rPr sz="690" dirty="0">
                <a:latin typeface="Calibri"/>
                <a:cs typeface="Calibri"/>
              </a:rPr>
              <a:t>or </a:t>
            </a:r>
            <a:r>
              <a:rPr sz="690" spc="-5" dirty="0">
                <a:latin typeface="Calibri"/>
                <a:cs typeface="Calibri"/>
              </a:rPr>
              <a:t>provision </a:t>
            </a:r>
            <a:r>
              <a:rPr sz="690" dirty="0">
                <a:latin typeface="Calibri"/>
                <a:cs typeface="Calibri"/>
              </a:rPr>
              <a:t>of </a:t>
            </a:r>
            <a:r>
              <a:rPr sz="690" spc="-5" dirty="0">
                <a:latin typeface="Calibri"/>
                <a:cs typeface="Calibri"/>
              </a:rPr>
              <a:t>services, programs </a:t>
            </a:r>
            <a:r>
              <a:rPr sz="690" dirty="0">
                <a:latin typeface="Calibri"/>
                <a:cs typeface="Calibri"/>
              </a:rPr>
              <a:t>or </a:t>
            </a:r>
            <a:r>
              <a:rPr sz="690" spc="-5" dirty="0">
                <a:latin typeface="Calibri"/>
                <a:cs typeface="Calibri"/>
              </a:rPr>
              <a:t>activities.  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genética en </a:t>
            </a:r>
            <a:r>
              <a:rPr sz="690" dirty="0">
                <a:latin typeface="Calibri"/>
                <a:cs typeface="Calibri"/>
              </a:rPr>
              <a:t>el </a:t>
            </a:r>
            <a:r>
              <a:rPr sz="690" spc="-5" dirty="0">
                <a:latin typeface="Calibri"/>
                <a:cs typeface="Calibri"/>
              </a:rPr>
              <a:t>empleo o en la provisión </a:t>
            </a:r>
            <a:r>
              <a:rPr sz="690" spc="-10" dirty="0">
                <a:latin typeface="Calibri"/>
                <a:cs typeface="Calibri"/>
              </a:rPr>
              <a:t>de </a:t>
            </a:r>
            <a:r>
              <a:rPr sz="690" spc="-5" dirty="0">
                <a:latin typeface="Calibri"/>
                <a:cs typeface="Calibri"/>
              </a:rPr>
              <a:t>servicios, programas o  </a:t>
            </a:r>
            <a:r>
              <a:rPr sz="690" spc="133" dirty="0">
                <a:latin typeface="Calibri"/>
                <a:cs typeface="Calibri"/>
              </a:rPr>
              <a:t> </a:t>
            </a:r>
            <a:r>
              <a:rPr sz="690" spc="-5" dirty="0">
                <a:latin typeface="Calibri"/>
                <a:cs typeface="Calibri"/>
              </a:rPr>
              <a:t>actividades.</a:t>
            </a:r>
            <a:endParaRPr sz="690">
              <a:latin typeface="Calibri"/>
              <a:cs typeface="Calibri"/>
            </a:endParaRPr>
          </a:p>
        </p:txBody>
      </p:sp>
      <p:sp>
        <p:nvSpPr>
          <p:cNvPr id="3" name="object 3"/>
          <p:cNvSpPr/>
          <p:nvPr/>
        </p:nvSpPr>
        <p:spPr>
          <a:xfrm>
            <a:off x="668206" y="420363"/>
            <a:ext cx="882182" cy="888439"/>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028249" y="439131"/>
            <a:ext cx="938492" cy="938492"/>
          </a:xfrm>
          <a:prstGeom prst="rect">
            <a:avLst/>
          </a:prstGeom>
          <a:blipFill>
            <a:blip r:embed="rId3" cstate="print"/>
            <a:stretch>
              <a:fillRect/>
            </a:stretch>
          </a:blipFill>
        </p:spPr>
        <p:txBody>
          <a:bodyPr wrap="square" lIns="0" tIns="0" rIns="0" bIns="0" rtlCol="0"/>
          <a:lstStyle/>
          <a:p>
            <a:endParaRPr sz="1774"/>
          </a:p>
        </p:txBody>
      </p:sp>
      <p:sp>
        <p:nvSpPr>
          <p:cNvPr id="5" name="object 5"/>
          <p:cNvSpPr txBox="1"/>
          <p:nvPr/>
        </p:nvSpPr>
        <p:spPr>
          <a:xfrm>
            <a:off x="1844951" y="454274"/>
            <a:ext cx="4080566" cy="1307007"/>
          </a:xfrm>
          <a:prstGeom prst="rect">
            <a:avLst/>
          </a:prstGeom>
        </p:spPr>
        <p:txBody>
          <a:bodyPr vert="horz" wrap="square" lIns="0" tIns="0" rIns="0" bIns="0" rtlCol="0">
            <a:spAutoFit/>
          </a:bodyPr>
          <a:lstStyle/>
          <a:p>
            <a:pPr algn="ctr">
              <a:lnSpc>
                <a:spcPct val="100000"/>
              </a:lnSpc>
            </a:pPr>
            <a:r>
              <a:rPr sz="1971" spc="-5" dirty="0">
                <a:latin typeface="Calibri"/>
                <a:cs typeface="Calibri"/>
              </a:rPr>
              <a:t>Brownsville Independent School</a:t>
            </a:r>
            <a:r>
              <a:rPr sz="1971" spc="20" dirty="0">
                <a:latin typeface="Calibri"/>
                <a:cs typeface="Calibri"/>
              </a:rPr>
              <a:t> </a:t>
            </a:r>
            <a:r>
              <a:rPr sz="1971" spc="-5" dirty="0">
                <a:latin typeface="Calibri"/>
                <a:cs typeface="Calibri"/>
              </a:rPr>
              <a:t>District</a:t>
            </a:r>
            <a:endParaRPr sz="1971" dirty="0">
              <a:latin typeface="Calibri"/>
              <a:cs typeface="Calibri"/>
            </a:endParaRPr>
          </a:p>
          <a:p>
            <a:pPr algn="ctr">
              <a:spcBef>
                <a:spcPts val="49"/>
              </a:spcBef>
            </a:pPr>
            <a:r>
              <a:rPr sz="1576" spc="-5" dirty="0">
                <a:latin typeface="Calibri"/>
                <a:cs typeface="Calibri"/>
              </a:rPr>
              <a:t>Department of Pupil</a:t>
            </a:r>
            <a:r>
              <a:rPr sz="1576" spc="-34" dirty="0">
                <a:latin typeface="Calibri"/>
                <a:cs typeface="Calibri"/>
              </a:rPr>
              <a:t> </a:t>
            </a:r>
            <a:r>
              <a:rPr sz="1576" spc="-5" dirty="0">
                <a:latin typeface="Calibri"/>
                <a:cs typeface="Calibri"/>
              </a:rPr>
              <a:t>Services</a:t>
            </a:r>
            <a:endParaRPr sz="1576" dirty="0">
              <a:latin typeface="Calibri"/>
              <a:cs typeface="Calibri"/>
            </a:endParaRPr>
          </a:p>
          <a:p>
            <a:pPr marL="33160" algn="ctr">
              <a:spcBef>
                <a:spcPts val="59"/>
              </a:spcBef>
            </a:pPr>
            <a:r>
              <a:rPr sz="1182" dirty="0">
                <a:latin typeface="Calibri"/>
                <a:cs typeface="Calibri"/>
              </a:rPr>
              <a:t>708 Palm </a:t>
            </a:r>
            <a:r>
              <a:rPr sz="1182" spc="-5" dirty="0">
                <a:latin typeface="Calibri"/>
                <a:cs typeface="Calibri"/>
              </a:rPr>
              <a:t>Blvd., Brownsville, Texas</a:t>
            </a:r>
            <a:r>
              <a:rPr sz="1182" spc="-20" dirty="0">
                <a:latin typeface="Calibri"/>
                <a:cs typeface="Calibri"/>
              </a:rPr>
              <a:t> </a:t>
            </a:r>
            <a:r>
              <a:rPr sz="1182" spc="-5" dirty="0">
                <a:latin typeface="Calibri"/>
                <a:cs typeface="Calibri"/>
              </a:rPr>
              <a:t>78521</a:t>
            </a:r>
            <a:endParaRPr sz="1182" dirty="0">
              <a:latin typeface="Calibri"/>
              <a:cs typeface="Calibri"/>
            </a:endParaRPr>
          </a:p>
          <a:p>
            <a:pPr marL="1251" algn="ctr">
              <a:spcBef>
                <a:spcPts val="20"/>
              </a:spcBef>
            </a:pPr>
            <a:r>
              <a:rPr sz="1182" spc="-5" dirty="0">
                <a:latin typeface="Calibri"/>
                <a:cs typeface="Calibri"/>
              </a:rPr>
              <a:t>(956) 544-</a:t>
            </a:r>
            <a:r>
              <a:rPr sz="1182" spc="-59" dirty="0">
                <a:latin typeface="Calibri"/>
                <a:cs typeface="Calibri"/>
              </a:rPr>
              <a:t> </a:t>
            </a:r>
            <a:r>
              <a:rPr sz="1182" spc="-5" dirty="0">
                <a:latin typeface="Calibri"/>
                <a:cs typeface="Calibri"/>
              </a:rPr>
              <a:t>3966</a:t>
            </a:r>
            <a:endParaRPr sz="1182" dirty="0">
              <a:latin typeface="Calibri"/>
              <a:cs typeface="Calibri"/>
            </a:endParaRPr>
          </a:p>
          <a:p>
            <a:pPr algn="ctr">
              <a:spcBef>
                <a:spcPts val="1044"/>
              </a:spcBef>
            </a:pPr>
            <a:r>
              <a:rPr sz="1576" u="heavy" spc="-5" dirty="0">
                <a:latin typeface="Arial"/>
                <a:cs typeface="Arial"/>
              </a:rPr>
              <a:t>Campus Attendance Monitoring</a:t>
            </a:r>
            <a:r>
              <a:rPr sz="1576" u="heavy" spc="15" dirty="0">
                <a:latin typeface="Arial"/>
                <a:cs typeface="Arial"/>
              </a:rPr>
              <a:t> </a:t>
            </a:r>
            <a:r>
              <a:rPr sz="1576" u="heavy" dirty="0">
                <a:latin typeface="Arial"/>
                <a:cs typeface="Arial"/>
              </a:rPr>
              <a:t>Checklist</a:t>
            </a:r>
            <a:endParaRPr sz="1576" dirty="0">
              <a:latin typeface="Arial"/>
              <a:cs typeface="Arial"/>
            </a:endParaRPr>
          </a:p>
        </p:txBody>
      </p:sp>
      <p:graphicFrame>
        <p:nvGraphicFramePr>
          <p:cNvPr id="6" name="object 6"/>
          <p:cNvGraphicFramePr>
            <a:graphicFrameLocks noGrp="1"/>
          </p:cNvGraphicFramePr>
          <p:nvPr/>
        </p:nvGraphicFramePr>
        <p:xfrm>
          <a:off x="277796" y="1947853"/>
          <a:ext cx="7152071" cy="1281949"/>
        </p:xfrm>
        <a:graphic>
          <a:graphicData uri="http://schemas.openxmlformats.org/drawingml/2006/table">
            <a:tbl>
              <a:tblPr firstRow="1" bandRow="1">
                <a:tableStyleId>{2D5ABB26-0587-4C30-8999-92F81FD0307C}</a:tableStyleId>
              </a:tblPr>
              <a:tblGrid>
                <a:gridCol w="2576725">
                  <a:extLst>
                    <a:ext uri="{9D8B030D-6E8A-4147-A177-3AD203B41FA5}">
                      <a16:colId xmlns:a16="http://schemas.microsoft.com/office/drawing/2014/main" val="20000"/>
                    </a:ext>
                  </a:extLst>
                </a:gridCol>
                <a:gridCol w="1857465">
                  <a:extLst>
                    <a:ext uri="{9D8B030D-6E8A-4147-A177-3AD203B41FA5}">
                      <a16:colId xmlns:a16="http://schemas.microsoft.com/office/drawing/2014/main" val="20001"/>
                    </a:ext>
                  </a:extLst>
                </a:gridCol>
                <a:gridCol w="2717881">
                  <a:extLst>
                    <a:ext uri="{9D8B030D-6E8A-4147-A177-3AD203B41FA5}">
                      <a16:colId xmlns:a16="http://schemas.microsoft.com/office/drawing/2014/main" val="20002"/>
                    </a:ext>
                  </a:extLst>
                </a:gridCol>
              </a:tblGrid>
              <a:tr h="313825">
                <a:tc>
                  <a:txBody>
                    <a:bodyPr/>
                    <a:lstStyle/>
                    <a:p>
                      <a:pPr marL="65405">
                        <a:lnSpc>
                          <a:spcPts val="1250"/>
                        </a:lnSpc>
                      </a:pPr>
                      <a:r>
                        <a:rPr sz="1100" spc="-5" dirty="0">
                          <a:latin typeface="Arial"/>
                          <a:cs typeface="Arial"/>
                        </a:rPr>
                        <a:t>Student:</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Grade:</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50"/>
                        </a:lnSpc>
                      </a:pPr>
                      <a:r>
                        <a:rPr sz="1100" spc="-5" dirty="0">
                          <a:latin typeface="Arial"/>
                          <a:cs typeface="Arial"/>
                        </a:rPr>
                        <a:t>Campus: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0"/>
                  </a:ext>
                </a:extLst>
              </a:tr>
              <a:tr h="313838">
                <a:tc>
                  <a:txBody>
                    <a:bodyPr/>
                    <a:lstStyle/>
                    <a:p>
                      <a:pPr marL="65405">
                        <a:lnSpc>
                          <a:spcPts val="1240"/>
                        </a:lnSpc>
                      </a:pPr>
                      <a:r>
                        <a:rPr sz="1100" spc="-5" dirty="0">
                          <a:latin typeface="Arial"/>
                          <a:cs typeface="Arial"/>
                        </a:rPr>
                        <a:t>School </a:t>
                      </a:r>
                      <a:r>
                        <a:rPr sz="1100" dirty="0">
                          <a:latin typeface="Arial"/>
                          <a:cs typeface="Arial"/>
                        </a:rPr>
                        <a:t>ID #</a:t>
                      </a:r>
                      <a:r>
                        <a:rPr sz="1100" spc="-75" dirty="0">
                          <a:latin typeface="Arial"/>
                          <a:cs typeface="Arial"/>
                        </a:rPr>
                        <a:t> </a:t>
                      </a:r>
                      <a:r>
                        <a:rPr sz="1100" dirty="0">
                          <a:latin typeface="Arial"/>
                          <a:cs typeface="Arial"/>
                        </a:rPr>
                        <a:t>:</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dirty="0">
                          <a:latin typeface="Arial"/>
                          <a:cs typeface="Arial"/>
                        </a:rPr>
                        <a:t>Age:</a:t>
                      </a:r>
                      <a:endParaRPr sz="1100">
                        <a:latin typeface="Arial"/>
                        <a:cs typeface="Arial"/>
                      </a:endParaRPr>
                    </a:p>
                  </a:txBody>
                  <a:tcPr marL="0" marR="0" marT="0" marB="0">
                    <a:lnL w="6096">
                      <a:solidFill>
                        <a:srgbClr val="000000"/>
                      </a:solidFill>
                      <a:prstDash val="solid"/>
                    </a:lnL>
                    <a:lnR w="6096">
                      <a:solidFill>
                        <a:srgbClr val="000000"/>
                      </a:solidFill>
                      <a:prstDash val="solid"/>
                    </a:lnR>
                    <a:lnT w="6108">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Parent/Guardian:</a:t>
                      </a:r>
                      <a:endParaRPr sz="1100">
                        <a:latin typeface="Arial"/>
                        <a:cs typeface="Arial"/>
                      </a:endParaRPr>
                    </a:p>
                  </a:txBody>
                  <a:tcPr marL="0" marR="0" marT="0" marB="0">
                    <a:lnL w="6096">
                      <a:solidFill>
                        <a:srgbClr val="000000"/>
                      </a:solidFill>
                      <a:prstDash val="solid"/>
                    </a:lnL>
                    <a:lnR w="6108">
                      <a:solidFill>
                        <a:srgbClr val="000000"/>
                      </a:solidFill>
                      <a:prstDash val="solid"/>
                    </a:lnR>
                    <a:lnT w="6108">
                      <a:solidFill>
                        <a:srgbClr val="000000"/>
                      </a:solidFill>
                      <a:prstDash val="solid"/>
                    </a:lnT>
                    <a:lnB w="6096">
                      <a:solidFill>
                        <a:srgbClr val="000000"/>
                      </a:solidFill>
                      <a:prstDash val="solid"/>
                    </a:lnB>
                  </a:tcPr>
                </a:tc>
                <a:extLst>
                  <a:ext uri="{0D108BD9-81ED-4DB2-BD59-A6C34878D82A}">
                    <a16:rowId xmlns:a16="http://schemas.microsoft.com/office/drawing/2014/main" val="10001"/>
                  </a:ext>
                </a:extLst>
              </a:tr>
              <a:tr h="326595">
                <a:tc>
                  <a:txBody>
                    <a:bodyPr/>
                    <a:lstStyle/>
                    <a:p>
                      <a:pPr marL="65405">
                        <a:lnSpc>
                          <a:spcPts val="1240"/>
                        </a:lnSpc>
                      </a:pPr>
                      <a:r>
                        <a:rPr sz="1100" dirty="0">
                          <a:latin typeface="Arial"/>
                          <a:cs typeface="Arial"/>
                        </a:rPr>
                        <a:t>DOB:</a:t>
                      </a:r>
                    </a:p>
                  </a:txBody>
                  <a:tcPr marL="0" marR="0" marT="0"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marR="64769">
                        <a:lnSpc>
                          <a:spcPts val="1260"/>
                        </a:lnSpc>
                        <a:spcBef>
                          <a:spcPts val="10"/>
                        </a:spcBef>
                      </a:pPr>
                      <a:r>
                        <a:rPr sz="1100" spc="-5" dirty="0">
                          <a:latin typeface="Arial"/>
                          <a:cs typeface="Arial"/>
                        </a:rPr>
                        <a:t>Identified </a:t>
                      </a:r>
                      <a:r>
                        <a:rPr sz="1100" spc="-10" dirty="0">
                          <a:latin typeface="Arial"/>
                          <a:cs typeface="Arial"/>
                        </a:rPr>
                        <a:t>as </a:t>
                      </a:r>
                      <a:r>
                        <a:rPr sz="1100" spc="-5" dirty="0">
                          <a:latin typeface="Arial"/>
                          <a:cs typeface="Arial"/>
                        </a:rPr>
                        <a:t>IDEA -Yes </a:t>
                      </a:r>
                      <a:r>
                        <a:rPr sz="1100" dirty="0">
                          <a:latin typeface="Arial"/>
                          <a:cs typeface="Arial"/>
                        </a:rPr>
                        <a:t>/ </a:t>
                      </a:r>
                      <a:r>
                        <a:rPr sz="1100" spc="-5" dirty="0">
                          <a:latin typeface="Arial"/>
                          <a:cs typeface="Arial"/>
                        </a:rPr>
                        <a:t>No  504 </a:t>
                      </a:r>
                      <a:r>
                        <a:rPr sz="1100" dirty="0">
                          <a:latin typeface="Arial"/>
                          <a:cs typeface="Arial"/>
                        </a:rPr>
                        <a:t>/ </a:t>
                      </a:r>
                      <a:r>
                        <a:rPr sz="1100" spc="-5" dirty="0">
                          <a:latin typeface="Arial"/>
                          <a:cs typeface="Arial"/>
                        </a:rPr>
                        <a:t>ARD</a:t>
                      </a:r>
                      <a:r>
                        <a:rPr sz="1100" spc="-50" dirty="0">
                          <a:latin typeface="Arial"/>
                          <a:cs typeface="Arial"/>
                        </a:rPr>
                        <a:t> </a:t>
                      </a:r>
                      <a:r>
                        <a:rPr sz="1100" spc="-5" dirty="0">
                          <a:latin typeface="Arial"/>
                          <a:cs typeface="Arial"/>
                        </a:rPr>
                        <a:t>Date:</a:t>
                      </a:r>
                      <a:endParaRPr sz="1100">
                        <a:latin typeface="Arial"/>
                        <a:cs typeface="Arial"/>
                      </a:endParaRPr>
                    </a:p>
                  </a:txBody>
                  <a:tcPr marL="0" marR="0" marT="1251" marB="0">
                    <a:lnL w="6096">
                      <a:solidFill>
                        <a:srgbClr val="000000"/>
                      </a:solidFill>
                      <a:prstDash val="solid"/>
                    </a:lnL>
                    <a:lnR w="6096">
                      <a:solidFill>
                        <a:srgbClr val="000000"/>
                      </a:solidFill>
                      <a:prstDash val="solid"/>
                    </a:lnR>
                    <a:lnT w="6096">
                      <a:solidFill>
                        <a:srgbClr val="000000"/>
                      </a:solidFill>
                      <a:prstDash val="solid"/>
                    </a:lnT>
                    <a:lnB w="6096">
                      <a:solidFill>
                        <a:srgbClr val="000000"/>
                      </a:solidFill>
                      <a:prstDash val="solid"/>
                    </a:lnB>
                  </a:tcPr>
                </a:tc>
                <a:tc>
                  <a:txBody>
                    <a:bodyPr/>
                    <a:lstStyle/>
                    <a:p>
                      <a:pPr marL="65405">
                        <a:lnSpc>
                          <a:spcPts val="1240"/>
                        </a:lnSpc>
                      </a:pPr>
                      <a:r>
                        <a:rPr sz="1100" spc="-5" dirty="0">
                          <a:latin typeface="Arial"/>
                          <a:cs typeface="Arial"/>
                        </a:rPr>
                        <a:t>Address:</a:t>
                      </a:r>
                      <a:endParaRPr sz="110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096">
                      <a:solidFill>
                        <a:srgbClr val="000000"/>
                      </a:solidFill>
                      <a:prstDash val="solid"/>
                    </a:lnB>
                  </a:tcPr>
                </a:tc>
                <a:extLst>
                  <a:ext uri="{0D108BD9-81ED-4DB2-BD59-A6C34878D82A}">
                    <a16:rowId xmlns:a16="http://schemas.microsoft.com/office/drawing/2014/main" val="10002"/>
                  </a:ext>
                </a:extLst>
              </a:tr>
              <a:tr h="322835">
                <a:tc>
                  <a:txBody>
                    <a:bodyPr/>
                    <a:lstStyle/>
                    <a:p>
                      <a:pPr marL="65405">
                        <a:lnSpc>
                          <a:spcPts val="1240"/>
                        </a:lnSpc>
                      </a:pPr>
                      <a:r>
                        <a:rPr sz="1100" spc="-5" dirty="0">
                          <a:latin typeface="Arial"/>
                          <a:cs typeface="Arial"/>
                        </a:rPr>
                        <a:t>Phone:</a:t>
                      </a:r>
                      <a:endParaRPr sz="1100" dirty="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10"/>
                        </a:lnSpc>
                      </a:pPr>
                      <a:r>
                        <a:rPr sz="1100" spc="-5" dirty="0">
                          <a:latin typeface="Arial"/>
                          <a:cs typeface="Arial"/>
                        </a:rPr>
                        <a:t>Chronic</a:t>
                      </a:r>
                      <a:r>
                        <a:rPr sz="1100" spc="-45" dirty="0">
                          <a:latin typeface="Arial"/>
                          <a:cs typeface="Arial"/>
                        </a:rPr>
                        <a:t> </a:t>
                      </a:r>
                      <a:r>
                        <a:rPr sz="1100" spc="-5" dirty="0">
                          <a:latin typeface="Arial"/>
                          <a:cs typeface="Arial"/>
                        </a:rPr>
                        <a:t>Illness</a:t>
                      </a:r>
                      <a:endParaRPr sz="1100">
                        <a:latin typeface="Arial"/>
                        <a:cs typeface="Arial"/>
                      </a:endParaRPr>
                    </a:p>
                    <a:p>
                      <a:pPr marL="65405">
                        <a:lnSpc>
                          <a:spcPts val="1290"/>
                        </a:lnSpc>
                        <a:tabLst>
                          <a:tab pos="1270635" algn="l"/>
                        </a:tabLst>
                      </a:pPr>
                      <a:r>
                        <a:rPr sz="1100" dirty="0">
                          <a:latin typeface="Arial"/>
                          <a:cs typeface="Arial"/>
                        </a:rPr>
                        <a:t>(on </a:t>
                      </a:r>
                      <a:r>
                        <a:rPr sz="1100" spc="-5" dirty="0">
                          <a:latin typeface="Arial"/>
                          <a:cs typeface="Arial"/>
                        </a:rPr>
                        <a:t>medication)</a:t>
                      </a:r>
                      <a:r>
                        <a:rPr sz="1100" spc="10" dirty="0">
                          <a:latin typeface="Arial"/>
                          <a:cs typeface="Arial"/>
                        </a:rPr>
                        <a:t> </a:t>
                      </a:r>
                      <a:r>
                        <a:rPr sz="1100" dirty="0">
                          <a:latin typeface="Arial"/>
                          <a:cs typeface="Arial"/>
                        </a:rPr>
                        <a:t>-	</a:t>
                      </a:r>
                      <a:r>
                        <a:rPr sz="1100" spc="-5" dirty="0">
                          <a:latin typeface="Arial"/>
                          <a:cs typeface="Arial"/>
                        </a:rPr>
                        <a:t>Yes </a:t>
                      </a:r>
                      <a:r>
                        <a:rPr sz="1100" dirty="0">
                          <a:latin typeface="Arial"/>
                          <a:cs typeface="Arial"/>
                        </a:rPr>
                        <a:t>/</a:t>
                      </a:r>
                      <a:r>
                        <a:rPr sz="1100" spc="-85" dirty="0">
                          <a:latin typeface="Arial"/>
                          <a:cs typeface="Arial"/>
                        </a:rPr>
                        <a:t> </a:t>
                      </a:r>
                      <a:r>
                        <a:rPr sz="1100" spc="-5" dirty="0">
                          <a:latin typeface="Arial"/>
                          <a:cs typeface="Arial"/>
                        </a:rPr>
                        <a:t>No</a:t>
                      </a:r>
                      <a:endParaRPr sz="1100">
                        <a:latin typeface="Arial"/>
                        <a:cs typeface="Arial"/>
                      </a:endParaRPr>
                    </a:p>
                  </a:txBody>
                  <a:tcPr marL="0" marR="0" marT="0" marB="0">
                    <a:lnL w="6096">
                      <a:solidFill>
                        <a:srgbClr val="000000"/>
                      </a:solidFill>
                      <a:prstDash val="solid"/>
                    </a:lnL>
                    <a:lnR w="6096">
                      <a:solidFill>
                        <a:srgbClr val="000000"/>
                      </a:solidFill>
                      <a:prstDash val="solid"/>
                    </a:lnR>
                    <a:lnT w="6096">
                      <a:solidFill>
                        <a:srgbClr val="000000"/>
                      </a:solidFill>
                      <a:prstDash val="solid"/>
                    </a:lnT>
                    <a:lnB w="6108">
                      <a:solidFill>
                        <a:srgbClr val="000000"/>
                      </a:solidFill>
                      <a:prstDash val="solid"/>
                    </a:lnB>
                  </a:tcPr>
                </a:tc>
                <a:tc>
                  <a:txBody>
                    <a:bodyPr/>
                    <a:lstStyle/>
                    <a:p>
                      <a:pPr marL="65405">
                        <a:lnSpc>
                          <a:spcPts val="1240"/>
                        </a:lnSpc>
                      </a:pPr>
                      <a:r>
                        <a:rPr sz="1100" dirty="0">
                          <a:latin typeface="Arial"/>
                          <a:cs typeface="Arial"/>
                        </a:rPr>
                        <a:t>Attendance</a:t>
                      </a:r>
                      <a:r>
                        <a:rPr sz="1100" spc="-100" dirty="0">
                          <a:latin typeface="Arial"/>
                          <a:cs typeface="Arial"/>
                        </a:rPr>
                        <a:t> </a:t>
                      </a:r>
                      <a:r>
                        <a:rPr sz="1100" spc="-5" dirty="0">
                          <a:latin typeface="Arial"/>
                          <a:cs typeface="Arial"/>
                        </a:rPr>
                        <a:t>Liaison:</a:t>
                      </a:r>
                      <a:endParaRPr sz="1100" dirty="0">
                        <a:latin typeface="Arial"/>
                        <a:cs typeface="Arial"/>
                      </a:endParaRPr>
                    </a:p>
                  </a:txBody>
                  <a:tcPr marL="0" marR="0" marT="0" marB="0">
                    <a:lnL w="6096">
                      <a:solidFill>
                        <a:srgbClr val="000000"/>
                      </a:solidFill>
                      <a:prstDash val="solid"/>
                    </a:lnL>
                    <a:lnR w="6108">
                      <a:solidFill>
                        <a:srgbClr val="000000"/>
                      </a:solidFill>
                      <a:prstDash val="solid"/>
                    </a:lnR>
                    <a:lnT w="6096">
                      <a:solidFill>
                        <a:srgbClr val="000000"/>
                      </a:solidFill>
                      <a:prstDash val="solid"/>
                    </a:lnT>
                    <a:lnB w="6108">
                      <a:solidFill>
                        <a:srgbClr val="000000"/>
                      </a:solidFill>
                      <a:prstDash val="solid"/>
                    </a:lnB>
                  </a:tcPr>
                </a:tc>
                <a:extLst>
                  <a:ext uri="{0D108BD9-81ED-4DB2-BD59-A6C34878D82A}">
                    <a16:rowId xmlns:a16="http://schemas.microsoft.com/office/drawing/2014/main" val="10003"/>
                  </a:ext>
                </a:extLst>
              </a:tr>
            </a:tbl>
          </a:graphicData>
        </a:graphic>
      </p:graphicFrame>
      <p:sp>
        <p:nvSpPr>
          <p:cNvPr id="7" name="object 7"/>
          <p:cNvSpPr txBox="1"/>
          <p:nvPr/>
        </p:nvSpPr>
        <p:spPr>
          <a:xfrm>
            <a:off x="380903" y="3331064"/>
            <a:ext cx="6063288" cy="1815670"/>
          </a:xfrm>
          <a:prstGeom prst="rect">
            <a:avLst/>
          </a:prstGeom>
        </p:spPr>
        <p:txBody>
          <a:bodyPr vert="horz" wrap="square" lIns="0" tIns="0" rIns="0" bIns="0" rtlCol="0">
            <a:spAutoFit/>
          </a:bodyPr>
          <a:lstStyle/>
          <a:p>
            <a:pPr marL="12513"/>
            <a:r>
              <a:rPr sz="1133" b="1" spc="-5" dirty="0">
                <a:latin typeface="Arial"/>
                <a:cs typeface="Arial"/>
              </a:rPr>
              <a:t>Complete </a:t>
            </a:r>
            <a:r>
              <a:rPr sz="1133" b="1" dirty="0">
                <a:latin typeface="Arial"/>
                <a:cs typeface="Arial"/>
              </a:rPr>
              <a:t>the </a:t>
            </a:r>
            <a:r>
              <a:rPr sz="1133" b="1" spc="-5" dirty="0">
                <a:latin typeface="Arial"/>
                <a:cs typeface="Arial"/>
              </a:rPr>
              <a:t>following </a:t>
            </a:r>
            <a:r>
              <a:rPr sz="1133" b="1" u="heavy" spc="-5" dirty="0">
                <a:latin typeface="Arial"/>
                <a:cs typeface="Arial"/>
              </a:rPr>
              <a:t>Truancy Preventative Measures </a:t>
            </a:r>
            <a:r>
              <a:rPr sz="1133" b="1" spc="-5" dirty="0">
                <a:latin typeface="Arial"/>
                <a:cs typeface="Arial"/>
              </a:rPr>
              <a:t>used and attach</a:t>
            </a:r>
            <a:r>
              <a:rPr sz="1133" b="1" spc="148" dirty="0">
                <a:latin typeface="Arial"/>
                <a:cs typeface="Arial"/>
              </a:rPr>
              <a:t> </a:t>
            </a:r>
            <a:r>
              <a:rPr sz="1133" b="1" spc="-5" dirty="0">
                <a:latin typeface="Arial"/>
                <a:cs typeface="Arial"/>
              </a:rPr>
              <a:t>documentation:</a:t>
            </a:r>
            <a:endParaRPr sz="1133" dirty="0">
              <a:latin typeface="Arial"/>
              <a:cs typeface="Arial"/>
            </a:endParaRPr>
          </a:p>
          <a:p>
            <a:pPr marL="519928" indent="-168304">
              <a:spcBef>
                <a:spcPts val="596"/>
              </a:spcBef>
              <a:buFont typeface="Symbol"/>
              <a:buChar char=""/>
              <a:tabLst>
                <a:tab pos="520554" algn="l"/>
                <a:tab pos="1929551" algn="l"/>
                <a:tab pos="3461182" algn="l"/>
                <a:tab pos="4992811" algn="l"/>
                <a:tab pos="5549027" algn="l"/>
              </a:tabLst>
            </a:pPr>
            <a:r>
              <a:rPr sz="985" dirty="0">
                <a:latin typeface="Arial"/>
                <a:cs typeface="Arial"/>
              </a:rPr>
              <a:t>Home </a:t>
            </a:r>
            <a:r>
              <a:rPr sz="985" spc="-5" dirty="0">
                <a:latin typeface="Arial"/>
                <a:cs typeface="Arial"/>
              </a:rPr>
              <a:t>Visits</a:t>
            </a:r>
            <a:r>
              <a:rPr sz="985" spc="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76"/>
              </a:spcBef>
              <a:buFont typeface="Symbol"/>
              <a:buChar char=""/>
              <a:tabLst>
                <a:tab pos="520554" algn="l"/>
                <a:tab pos="3461182" algn="l"/>
                <a:tab pos="4992185" algn="l"/>
                <a:tab pos="5549653" algn="l"/>
              </a:tabLst>
            </a:pPr>
            <a:r>
              <a:rPr sz="985" spc="-5" dirty="0">
                <a:latin typeface="Arial"/>
                <a:cs typeface="Arial"/>
              </a:rPr>
              <a:t>Parent</a:t>
            </a:r>
            <a:r>
              <a:rPr sz="985" spc="20" dirty="0">
                <a:latin typeface="Arial"/>
                <a:cs typeface="Arial"/>
              </a:rPr>
              <a:t> </a:t>
            </a:r>
            <a:r>
              <a:rPr sz="985" spc="-5" dirty="0">
                <a:latin typeface="Arial"/>
                <a:cs typeface="Arial"/>
              </a:rPr>
              <a:t>Conference</a:t>
            </a:r>
            <a:r>
              <a:rPr sz="985" spc="20"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586"/>
              </a:spcBef>
              <a:buFont typeface="Symbol"/>
              <a:buChar char=""/>
              <a:tabLst>
                <a:tab pos="520554" algn="l"/>
                <a:tab pos="3509983" algn="l"/>
                <a:tab pos="5040987" algn="l"/>
                <a:tab pos="5598455" algn="l"/>
              </a:tabLst>
            </a:pPr>
            <a:r>
              <a:rPr sz="985" spc="-5" dirty="0">
                <a:latin typeface="Arial"/>
                <a:cs typeface="Arial"/>
              </a:rPr>
              <a:t>Counseling</a:t>
            </a:r>
            <a:r>
              <a:rPr sz="985" spc="25" dirty="0">
                <a:latin typeface="Arial"/>
                <a:cs typeface="Arial"/>
              </a:rPr>
              <a:t> </a:t>
            </a:r>
            <a:r>
              <a:rPr sz="985" spc="-5" dirty="0">
                <a:latin typeface="Arial"/>
                <a:cs typeface="Arial"/>
              </a:rPr>
              <a:t>Sessions</a:t>
            </a:r>
            <a:r>
              <a:rPr sz="985" spc="25" dirty="0">
                <a:latin typeface="Arial"/>
                <a:cs typeface="Arial"/>
              </a:rPr>
              <a:t> </a:t>
            </a:r>
            <a:r>
              <a:rPr sz="985" spc="-5" dirty="0">
                <a:latin typeface="Arial"/>
                <a:cs typeface="Arial"/>
              </a:rPr>
              <a:t>Dates: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u="sng" dirty="0">
                <a:latin typeface="Arial"/>
                <a:cs typeface="Arial"/>
              </a:rPr>
              <a:t>	</a:t>
            </a:r>
            <a:endParaRPr sz="985" dirty="0">
              <a:latin typeface="Arial"/>
              <a:cs typeface="Arial"/>
            </a:endParaRPr>
          </a:p>
          <a:p>
            <a:pPr marL="519928" indent="-167678">
              <a:spcBef>
                <a:spcPts val="576"/>
              </a:spcBef>
              <a:buFont typeface="Symbol"/>
              <a:buChar char=""/>
              <a:tabLst>
                <a:tab pos="520554" algn="l"/>
                <a:tab pos="3482454" algn="l"/>
                <a:tab pos="5014083" algn="l"/>
                <a:tab pos="5570926" algn="l"/>
              </a:tabLst>
            </a:pPr>
            <a:r>
              <a:rPr sz="985" spc="-5" dirty="0">
                <a:latin typeface="Arial"/>
                <a:cs typeface="Arial"/>
              </a:rPr>
              <a:t>Attendance</a:t>
            </a:r>
            <a:r>
              <a:rPr sz="985" spc="5" dirty="0">
                <a:latin typeface="Arial"/>
                <a:cs typeface="Arial"/>
              </a:rPr>
              <a:t> </a:t>
            </a:r>
            <a:r>
              <a:rPr sz="985" spc="-5" dirty="0">
                <a:latin typeface="Arial"/>
                <a:cs typeface="Arial"/>
              </a:rPr>
              <a:t>Contract</a:t>
            </a:r>
            <a:r>
              <a:rPr sz="985" spc="5" dirty="0">
                <a:latin typeface="Arial"/>
                <a:cs typeface="Arial"/>
              </a:rPr>
              <a:t> </a:t>
            </a:r>
            <a:r>
              <a:rPr sz="985" dirty="0">
                <a:latin typeface="Arial"/>
                <a:cs typeface="Arial"/>
              </a:rPr>
              <a:t>Dates:</a:t>
            </a:r>
            <a:r>
              <a:rPr sz="985" u="sng"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7678">
              <a:spcBef>
                <a:spcPts val="576"/>
              </a:spcBef>
              <a:buFont typeface="Symbol"/>
              <a:buChar char=""/>
              <a:tabLst>
                <a:tab pos="520554" algn="l"/>
                <a:tab pos="3446165" algn="l"/>
                <a:tab pos="4977795" algn="l"/>
                <a:tab pos="5535263" algn="l"/>
              </a:tabLst>
            </a:pPr>
            <a:r>
              <a:rPr sz="985" spc="-5" dirty="0">
                <a:latin typeface="Arial"/>
                <a:cs typeface="Arial"/>
              </a:rPr>
              <a:t>Parent Escort</a:t>
            </a:r>
            <a:r>
              <a:rPr sz="985" spc="20" dirty="0">
                <a:latin typeface="Arial"/>
                <a:cs typeface="Arial"/>
              </a:rPr>
              <a:t> </a:t>
            </a:r>
            <a:r>
              <a:rPr sz="985" spc="-5" dirty="0">
                <a:latin typeface="Arial"/>
                <a:cs typeface="Arial"/>
              </a:rPr>
              <a:t>Dates:</a:t>
            </a:r>
            <a:r>
              <a:rPr sz="985" spc="5" dirty="0">
                <a:latin typeface="Arial"/>
                <a:cs typeface="Arial"/>
              </a:rPr>
              <a:t> 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88"/>
              </a:spcBef>
              <a:buSzPct val="120000"/>
              <a:buFont typeface="Symbol"/>
              <a:buChar char=""/>
              <a:tabLst>
                <a:tab pos="520554" algn="l"/>
                <a:tab pos="3474320" algn="l"/>
                <a:tab pos="5005950" algn="l"/>
                <a:tab pos="5562792" algn="l"/>
              </a:tabLst>
            </a:pPr>
            <a:r>
              <a:rPr sz="985" spc="-5" dirty="0">
                <a:latin typeface="Arial"/>
                <a:cs typeface="Arial"/>
              </a:rPr>
              <a:t>Tutoring Dates</a:t>
            </a:r>
            <a:r>
              <a:rPr sz="985" spc="30" dirty="0">
                <a:latin typeface="Arial"/>
                <a:cs typeface="Arial"/>
              </a:rPr>
              <a:t> </a:t>
            </a:r>
            <a:r>
              <a:rPr sz="985" spc="-5" dirty="0">
                <a:latin typeface="Arial"/>
                <a:cs typeface="Arial"/>
              </a:rPr>
              <a:t>Attended:</a:t>
            </a:r>
            <a:r>
              <a:rPr sz="985" spc="10"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a:p>
            <a:pPr marL="519928" indent="-168304">
              <a:spcBef>
                <a:spcPts val="778"/>
              </a:spcBef>
              <a:buSzPct val="120000"/>
              <a:buFont typeface="Symbol"/>
              <a:buChar char=""/>
              <a:tabLst>
                <a:tab pos="520554" algn="l"/>
                <a:tab pos="3508731" algn="l"/>
                <a:tab pos="5040361" algn="l"/>
                <a:tab pos="5597204" algn="l"/>
              </a:tabLst>
            </a:pPr>
            <a:r>
              <a:rPr sz="985" spc="-5" dirty="0">
                <a:latin typeface="Arial"/>
                <a:cs typeface="Arial"/>
              </a:rPr>
              <a:t>Other</a:t>
            </a:r>
            <a:r>
              <a:rPr sz="985" spc="10" dirty="0">
                <a:latin typeface="Arial"/>
                <a:cs typeface="Arial"/>
              </a:rPr>
              <a:t> </a:t>
            </a:r>
            <a:r>
              <a:rPr sz="985" spc="-5" dirty="0">
                <a:latin typeface="Arial"/>
                <a:cs typeface="Arial"/>
              </a:rPr>
              <a:t>Prevention</a:t>
            </a:r>
            <a:r>
              <a:rPr sz="985" spc="15" dirty="0">
                <a:latin typeface="Arial"/>
                <a:cs typeface="Arial"/>
              </a:rPr>
              <a:t> </a:t>
            </a:r>
            <a:r>
              <a:rPr sz="985" spc="-5" dirty="0">
                <a:latin typeface="Arial"/>
                <a:cs typeface="Arial"/>
              </a:rPr>
              <a:t>Measures:</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r>
              <a:rPr sz="985" u="sng" spc="5" dirty="0">
                <a:latin typeface="Arial"/>
                <a:cs typeface="Arial"/>
              </a:rPr>
              <a:t> 	</a:t>
            </a:r>
            <a:r>
              <a:rPr sz="985" spc="-5" dirty="0">
                <a:latin typeface="Arial"/>
                <a:cs typeface="Arial"/>
              </a:rPr>
              <a:t>_</a:t>
            </a:r>
            <a:endParaRPr sz="985" dirty="0">
              <a:latin typeface="Arial"/>
              <a:cs typeface="Arial"/>
            </a:endParaRPr>
          </a:p>
        </p:txBody>
      </p:sp>
      <p:sp>
        <p:nvSpPr>
          <p:cNvPr id="8" name="object 8"/>
          <p:cNvSpPr txBox="1"/>
          <p:nvPr/>
        </p:nvSpPr>
        <p:spPr>
          <a:xfrm>
            <a:off x="437965" y="5188278"/>
            <a:ext cx="6565695" cy="515590"/>
          </a:xfrm>
          <a:prstGeom prst="rect">
            <a:avLst/>
          </a:prstGeom>
        </p:spPr>
        <p:txBody>
          <a:bodyPr vert="horz" wrap="square" lIns="0" tIns="0" rIns="0" bIns="0" rtlCol="0">
            <a:spAutoFit/>
          </a:bodyPr>
          <a:lstStyle/>
          <a:p>
            <a:pPr marL="12513"/>
            <a:r>
              <a:rPr sz="1182" b="1" spc="-5" dirty="0">
                <a:latin typeface="Arial"/>
                <a:cs typeface="Arial"/>
              </a:rPr>
              <a:t>Attach copies of the following </a:t>
            </a:r>
            <a:r>
              <a:rPr sz="1182" b="1" u="heavy" spc="-5" dirty="0">
                <a:latin typeface="Arial"/>
                <a:cs typeface="Arial"/>
              </a:rPr>
              <a:t>Truancy Letters </a:t>
            </a:r>
            <a:r>
              <a:rPr sz="1182" b="1" dirty="0">
                <a:latin typeface="Arial"/>
                <a:cs typeface="Arial"/>
              </a:rPr>
              <a:t>with </a:t>
            </a:r>
            <a:r>
              <a:rPr sz="1182" b="1" spc="-5" dirty="0">
                <a:latin typeface="Arial"/>
                <a:cs typeface="Arial"/>
              </a:rPr>
              <a:t>parent</a:t>
            </a:r>
            <a:r>
              <a:rPr sz="1182" b="1" spc="49" dirty="0">
                <a:latin typeface="Arial"/>
                <a:cs typeface="Arial"/>
              </a:rPr>
              <a:t> </a:t>
            </a:r>
            <a:r>
              <a:rPr sz="1182" b="1" spc="-5" dirty="0">
                <a:latin typeface="Arial"/>
                <a:cs typeface="Arial"/>
              </a:rPr>
              <a:t>signatures</a:t>
            </a:r>
            <a:r>
              <a:rPr sz="1182" spc="-5" dirty="0">
                <a:latin typeface="Arial"/>
                <a:cs typeface="Arial"/>
              </a:rPr>
              <a:t>:</a:t>
            </a:r>
            <a:endParaRPr sz="1182" dirty="0">
              <a:latin typeface="Arial"/>
              <a:cs typeface="Arial"/>
            </a:endParaRPr>
          </a:p>
          <a:p>
            <a:pPr marL="462992" marR="8759" indent="-168304" algn="r">
              <a:spcBef>
                <a:spcPts val="15"/>
              </a:spcBef>
              <a:buFont typeface="Symbol"/>
              <a:buChar char=""/>
              <a:tabLst>
                <a:tab pos="463617" algn="l"/>
                <a:tab pos="5258719" algn="l"/>
                <a:tab pos="6253527" algn="l"/>
              </a:tabLst>
            </a:pPr>
            <a:r>
              <a:rPr sz="1084" spc="-5" dirty="0">
                <a:latin typeface="Arial"/>
                <a:cs typeface="Arial"/>
              </a:rPr>
              <a:t>Student has </a:t>
            </a:r>
            <a:r>
              <a:rPr sz="1084" b="1" u="heavy" dirty="0">
                <a:latin typeface="Arial"/>
                <a:cs typeface="Arial"/>
              </a:rPr>
              <a:t>3 </a:t>
            </a:r>
            <a:r>
              <a:rPr sz="1084" b="1" u="heavy" spc="-5" dirty="0">
                <a:latin typeface="Arial"/>
                <a:cs typeface="Arial"/>
              </a:rPr>
              <a:t>unexcused absences </a:t>
            </a:r>
            <a:r>
              <a:rPr sz="1084" spc="-5" dirty="0">
                <a:latin typeface="Arial"/>
                <a:cs typeface="Arial"/>
              </a:rPr>
              <a:t>-“Attendance </a:t>
            </a:r>
            <a:r>
              <a:rPr sz="1084" dirty="0">
                <a:latin typeface="Arial"/>
                <a:cs typeface="Arial"/>
              </a:rPr>
              <a:t>Notice </a:t>
            </a:r>
            <a:r>
              <a:rPr sz="1084" spc="-5" dirty="0">
                <a:latin typeface="Arial"/>
                <a:cs typeface="Arial"/>
              </a:rPr>
              <a:t>Letter”  issued </a:t>
            </a:r>
            <a:r>
              <a:rPr sz="1084" spc="-10" dirty="0">
                <a:latin typeface="Arial"/>
                <a:cs typeface="Arial"/>
              </a:rPr>
              <a:t>on</a:t>
            </a:r>
            <a:r>
              <a:rPr sz="1084" spc="89" dirty="0">
                <a:latin typeface="Arial"/>
                <a:cs typeface="Arial"/>
              </a:rPr>
              <a:t> </a:t>
            </a:r>
            <a:r>
              <a:rPr sz="1084" dirty="0">
                <a:latin typeface="Arial"/>
                <a:cs typeface="Arial"/>
              </a:rPr>
              <a:t>date</a:t>
            </a:r>
            <a:r>
              <a:rPr lang="en-US" sz="1084" dirty="0">
                <a:latin typeface="Arial"/>
                <a:cs typeface="Arial"/>
              </a:rPr>
              <a:t> _______________</a:t>
            </a:r>
            <a:endParaRPr sz="1084" dirty="0">
              <a:latin typeface="Arial"/>
              <a:cs typeface="Arial"/>
            </a:endParaRPr>
          </a:p>
          <a:p>
            <a:pPr marR="5005" algn="r">
              <a:spcBef>
                <a:spcPts val="10"/>
              </a:spcBef>
              <a:tabLst>
                <a:tab pos="991680" algn="l"/>
              </a:tabLst>
            </a:pPr>
            <a:r>
              <a:rPr sz="1084" u="sng" dirty="0">
                <a:latin typeface="Arial"/>
                <a:cs typeface="Arial"/>
              </a:rPr>
              <a:t> 	</a:t>
            </a:r>
            <a:endParaRPr sz="1084" dirty="0">
              <a:latin typeface="Arial"/>
              <a:cs typeface="Arial"/>
            </a:endParaRPr>
          </a:p>
        </p:txBody>
      </p:sp>
      <p:sp>
        <p:nvSpPr>
          <p:cNvPr id="9" name="object 9"/>
          <p:cNvSpPr txBox="1"/>
          <p:nvPr/>
        </p:nvSpPr>
        <p:spPr>
          <a:xfrm>
            <a:off x="720264" y="5537148"/>
            <a:ext cx="6298537" cy="500522"/>
          </a:xfrm>
          <a:prstGeom prst="rect">
            <a:avLst/>
          </a:prstGeom>
        </p:spPr>
        <p:txBody>
          <a:bodyPr vert="horz" wrap="square" lIns="0" tIns="0" rIns="0" bIns="0" rtlCol="0">
            <a:spAutoFit/>
          </a:bodyPr>
          <a:lstStyle/>
          <a:p>
            <a:pPr marL="180192" indent="-167678">
              <a:buFont typeface="Symbol"/>
              <a:buChar char=""/>
              <a:tabLst>
                <a:tab pos="180817" algn="l"/>
              </a:tabLst>
            </a:pPr>
            <a:r>
              <a:rPr sz="1084" spc="-5" dirty="0">
                <a:latin typeface="Arial"/>
                <a:cs typeface="Arial"/>
              </a:rPr>
              <a:t>Student has </a:t>
            </a:r>
            <a:r>
              <a:rPr sz="1084" b="1" u="heavy" dirty="0">
                <a:latin typeface="Arial"/>
                <a:cs typeface="Arial"/>
              </a:rPr>
              <a:t>5 </a:t>
            </a:r>
            <a:r>
              <a:rPr sz="1084" b="1" u="heavy" spc="-5" dirty="0">
                <a:latin typeface="Arial"/>
                <a:cs typeface="Arial"/>
              </a:rPr>
              <a:t>unexcused absences </a:t>
            </a:r>
            <a:r>
              <a:rPr sz="1084" spc="-5" dirty="0">
                <a:latin typeface="Arial"/>
                <a:cs typeface="Arial"/>
              </a:rPr>
              <a:t>-“Student Attendance Plan” issued </a:t>
            </a:r>
            <a:r>
              <a:rPr sz="1084" spc="-10" dirty="0">
                <a:latin typeface="Arial"/>
                <a:cs typeface="Arial"/>
              </a:rPr>
              <a:t>on</a:t>
            </a:r>
            <a:r>
              <a:rPr sz="1084" spc="103" dirty="0">
                <a:latin typeface="Arial"/>
                <a:cs typeface="Arial"/>
              </a:rPr>
              <a:t> </a:t>
            </a:r>
            <a:r>
              <a:rPr sz="1084" dirty="0">
                <a:latin typeface="Arial"/>
                <a:cs typeface="Arial"/>
              </a:rPr>
              <a:t>date</a:t>
            </a:r>
          </a:p>
          <a:p>
            <a:pPr marL="180192" indent="-167678">
              <a:spcBef>
                <a:spcPts val="25"/>
              </a:spcBef>
              <a:buFont typeface="Symbol"/>
              <a:buChar char=""/>
              <a:tabLst>
                <a:tab pos="180817" algn="l"/>
                <a:tab pos="6262912" algn="l"/>
              </a:tabLst>
            </a:pPr>
            <a:r>
              <a:rPr sz="1084" spc="-5" dirty="0">
                <a:latin typeface="Arial"/>
                <a:cs typeface="Arial"/>
              </a:rPr>
              <a:t>Student has </a:t>
            </a:r>
            <a:r>
              <a:rPr sz="1084" b="1" u="heavy" dirty="0">
                <a:latin typeface="Arial"/>
                <a:cs typeface="Arial"/>
              </a:rPr>
              <a:t>7 </a:t>
            </a:r>
            <a:r>
              <a:rPr sz="1084" b="1" u="heavy" spc="-5" dirty="0">
                <a:latin typeface="Arial"/>
                <a:cs typeface="Arial"/>
              </a:rPr>
              <a:t>unexcused absences</a:t>
            </a:r>
            <a:r>
              <a:rPr sz="1084" spc="-5" dirty="0">
                <a:latin typeface="Arial"/>
                <a:cs typeface="Arial"/>
              </a:rPr>
              <a:t>-“Court Warning Notice Letter” issued on</a:t>
            </a:r>
            <a:r>
              <a:rPr sz="1084" spc="123"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a:p>
            <a:pPr marL="180192" indent="-167678">
              <a:spcBef>
                <a:spcPts val="25"/>
              </a:spcBef>
              <a:buFont typeface="Symbol"/>
              <a:buChar char=""/>
              <a:tabLst>
                <a:tab pos="180817" algn="l"/>
                <a:tab pos="5290627" algn="l"/>
                <a:tab pos="6285436" algn="l"/>
              </a:tabLst>
            </a:pPr>
            <a:r>
              <a:rPr sz="1084" spc="-5" dirty="0">
                <a:latin typeface="Arial"/>
                <a:cs typeface="Arial"/>
              </a:rPr>
              <a:t>Student has </a:t>
            </a:r>
            <a:r>
              <a:rPr sz="1084" b="1" u="heavy" dirty="0">
                <a:latin typeface="Arial"/>
                <a:cs typeface="Arial"/>
              </a:rPr>
              <a:t>9 </a:t>
            </a:r>
            <a:r>
              <a:rPr sz="1084" b="1" u="heavy" spc="-5" dirty="0">
                <a:latin typeface="Arial"/>
                <a:cs typeface="Arial"/>
              </a:rPr>
              <a:t>unexcused absences</a:t>
            </a:r>
            <a:r>
              <a:rPr sz="1084" spc="-5" dirty="0">
                <a:latin typeface="Arial"/>
                <a:cs typeface="Arial"/>
              </a:rPr>
              <a:t>-“Principal Plan” issued on</a:t>
            </a:r>
            <a:r>
              <a:rPr sz="1084" spc="84" dirty="0">
                <a:latin typeface="Arial"/>
                <a:cs typeface="Arial"/>
              </a:rPr>
              <a:t> </a:t>
            </a:r>
            <a:r>
              <a:rPr sz="1084" spc="-5" dirty="0">
                <a:latin typeface="Arial"/>
                <a:cs typeface="Arial"/>
              </a:rPr>
              <a:t>date-	</a:t>
            </a:r>
            <a:r>
              <a:rPr sz="1084" u="sng" spc="-5" dirty="0">
                <a:latin typeface="Arial"/>
                <a:cs typeface="Arial"/>
              </a:rPr>
              <a:t> 	</a:t>
            </a:r>
            <a:endParaRPr sz="1084" dirty="0">
              <a:latin typeface="Arial"/>
              <a:cs typeface="Arial"/>
            </a:endParaRPr>
          </a:p>
        </p:txBody>
      </p:sp>
      <p:sp>
        <p:nvSpPr>
          <p:cNvPr id="10" name="object 10"/>
          <p:cNvSpPr/>
          <p:nvPr/>
        </p:nvSpPr>
        <p:spPr>
          <a:xfrm>
            <a:off x="6149003" y="6350508"/>
            <a:ext cx="824622" cy="0"/>
          </a:xfrm>
          <a:custGeom>
            <a:avLst/>
            <a:gdLst/>
            <a:ahLst/>
            <a:cxnLst/>
            <a:rect l="l" t="t" r="r" b="b"/>
            <a:pathLst>
              <a:path w="836929">
                <a:moveTo>
                  <a:pt x="0" y="0"/>
                </a:moveTo>
                <a:lnTo>
                  <a:pt x="836676" y="0"/>
                </a:lnTo>
              </a:path>
            </a:pathLst>
          </a:custGeom>
          <a:ln w="15239">
            <a:solidFill>
              <a:srgbClr val="000000"/>
            </a:solidFill>
          </a:ln>
        </p:spPr>
        <p:txBody>
          <a:bodyPr wrap="square" lIns="0" tIns="0" rIns="0" bIns="0" rtlCol="0"/>
          <a:lstStyle/>
          <a:p>
            <a:endParaRPr sz="1774"/>
          </a:p>
        </p:txBody>
      </p:sp>
      <p:sp>
        <p:nvSpPr>
          <p:cNvPr id="11" name="object 11"/>
          <p:cNvSpPr/>
          <p:nvPr/>
        </p:nvSpPr>
        <p:spPr>
          <a:xfrm>
            <a:off x="4874157" y="6704882"/>
            <a:ext cx="1729955" cy="0"/>
          </a:xfrm>
          <a:custGeom>
            <a:avLst/>
            <a:gdLst/>
            <a:ahLst/>
            <a:cxnLst/>
            <a:rect l="l" t="t" r="r" b="b"/>
            <a:pathLst>
              <a:path w="1755775">
                <a:moveTo>
                  <a:pt x="0" y="0"/>
                </a:moveTo>
                <a:lnTo>
                  <a:pt x="1755648" y="0"/>
                </a:lnTo>
              </a:path>
            </a:pathLst>
          </a:custGeom>
          <a:ln w="15239">
            <a:solidFill>
              <a:srgbClr val="000000"/>
            </a:solidFill>
          </a:ln>
        </p:spPr>
        <p:txBody>
          <a:bodyPr wrap="square" lIns="0" tIns="0" rIns="0" bIns="0" rtlCol="0"/>
          <a:lstStyle/>
          <a:p>
            <a:endParaRPr sz="1774"/>
          </a:p>
        </p:txBody>
      </p:sp>
      <p:sp>
        <p:nvSpPr>
          <p:cNvPr id="12" name="object 12"/>
          <p:cNvSpPr txBox="1"/>
          <p:nvPr/>
        </p:nvSpPr>
        <p:spPr>
          <a:xfrm>
            <a:off x="437964" y="6190338"/>
            <a:ext cx="6821590" cy="1342044"/>
          </a:xfrm>
          <a:prstGeom prst="rect">
            <a:avLst/>
          </a:prstGeom>
        </p:spPr>
        <p:txBody>
          <a:bodyPr vert="horz" wrap="square" lIns="0" tIns="0" rIns="0" bIns="0" rtlCol="0">
            <a:spAutoFit/>
          </a:bodyPr>
          <a:lstStyle/>
          <a:p>
            <a:pPr marL="12513" algn="just"/>
            <a:r>
              <a:rPr sz="1084" b="1" spc="-15" dirty="0">
                <a:latin typeface="Arial"/>
                <a:cs typeface="Arial"/>
              </a:rPr>
              <a:t>As </a:t>
            </a:r>
            <a:r>
              <a:rPr sz="1084" b="1" spc="-5" dirty="0">
                <a:latin typeface="Arial"/>
                <a:cs typeface="Arial"/>
              </a:rPr>
              <a:t>per </a:t>
            </a:r>
            <a:r>
              <a:rPr sz="1084" b="1" dirty="0">
                <a:latin typeface="Arial"/>
                <a:cs typeface="Arial"/>
              </a:rPr>
              <a:t>T.E.C.§ </a:t>
            </a:r>
            <a:r>
              <a:rPr sz="1084" b="1" spc="-5" dirty="0">
                <a:latin typeface="Arial"/>
                <a:cs typeface="Arial"/>
              </a:rPr>
              <a:t>25.0951a, Complaint </a:t>
            </a:r>
            <a:r>
              <a:rPr sz="1084" b="1" dirty="0">
                <a:latin typeface="Arial"/>
                <a:cs typeface="Arial"/>
              </a:rPr>
              <a:t>is to </a:t>
            </a:r>
            <a:r>
              <a:rPr sz="1084" b="1" spc="-5" dirty="0">
                <a:latin typeface="Arial"/>
                <a:cs typeface="Arial"/>
              </a:rPr>
              <a:t>be filed </a:t>
            </a:r>
            <a:r>
              <a:rPr sz="1084" b="1" dirty="0">
                <a:latin typeface="Arial"/>
                <a:cs typeface="Arial"/>
              </a:rPr>
              <a:t>within </a:t>
            </a:r>
            <a:r>
              <a:rPr sz="1084" b="1" spc="-5" dirty="0">
                <a:latin typeface="Arial"/>
                <a:cs typeface="Arial"/>
              </a:rPr>
              <a:t>10 school </a:t>
            </a:r>
            <a:r>
              <a:rPr sz="1084" b="1" spc="-10" dirty="0">
                <a:latin typeface="Arial"/>
                <a:cs typeface="Arial"/>
              </a:rPr>
              <a:t>days </a:t>
            </a:r>
            <a:r>
              <a:rPr sz="1084" b="1" spc="-5" dirty="0">
                <a:latin typeface="Arial"/>
                <a:cs typeface="Arial"/>
              </a:rPr>
              <a:t>of </a:t>
            </a:r>
            <a:r>
              <a:rPr sz="1084" b="1" dirty="0">
                <a:latin typeface="Arial"/>
                <a:cs typeface="Arial"/>
              </a:rPr>
              <a:t>the </a:t>
            </a:r>
            <a:r>
              <a:rPr sz="1084" b="1" spc="-5" dirty="0">
                <a:latin typeface="Arial"/>
                <a:cs typeface="Arial"/>
              </a:rPr>
              <a:t>student’s 10</a:t>
            </a:r>
            <a:r>
              <a:rPr sz="1035" b="1" spc="-7" baseline="31746" dirty="0">
                <a:latin typeface="Arial"/>
                <a:cs typeface="Arial"/>
              </a:rPr>
              <a:t>th</a:t>
            </a:r>
            <a:r>
              <a:rPr sz="1035" b="1" spc="192" baseline="31746" dirty="0">
                <a:latin typeface="Arial"/>
                <a:cs typeface="Arial"/>
              </a:rPr>
              <a:t> </a:t>
            </a:r>
            <a:r>
              <a:rPr sz="1084" b="1" spc="-5" dirty="0">
                <a:latin typeface="Arial"/>
                <a:cs typeface="Arial"/>
              </a:rPr>
              <a:t>absence</a:t>
            </a:r>
            <a:endParaRPr sz="1084" dirty="0">
              <a:latin typeface="Arial"/>
              <a:cs typeface="Arial"/>
            </a:endParaRPr>
          </a:p>
          <a:p>
            <a:pPr marL="519928" marR="596885" indent="-225240">
              <a:lnSpc>
                <a:spcPts val="1360"/>
              </a:lnSpc>
              <a:spcBef>
                <a:spcPts val="112"/>
              </a:spcBef>
              <a:buFont typeface="Symbol"/>
              <a:buChar char=""/>
              <a:tabLst>
                <a:tab pos="462992" algn="l"/>
                <a:tab pos="6141533" algn="l"/>
              </a:tabLst>
            </a:pPr>
            <a:r>
              <a:rPr sz="1182" dirty="0">
                <a:latin typeface="Arial"/>
                <a:cs typeface="Arial"/>
              </a:rPr>
              <a:t>Attach copy </a:t>
            </a:r>
            <a:r>
              <a:rPr sz="1182" spc="-5" dirty="0">
                <a:latin typeface="Arial"/>
                <a:cs typeface="Arial"/>
              </a:rPr>
              <a:t>of “Sworn Complaint Affidavit” issued</a:t>
            </a:r>
            <a:r>
              <a:rPr sz="1182" dirty="0">
                <a:latin typeface="Arial"/>
                <a:cs typeface="Arial"/>
              </a:rPr>
              <a:t> </a:t>
            </a:r>
            <a:r>
              <a:rPr sz="1182" spc="-5" dirty="0">
                <a:latin typeface="Arial"/>
                <a:cs typeface="Arial"/>
              </a:rPr>
              <a:t>on</a:t>
            </a:r>
            <a:r>
              <a:rPr sz="1182" spc="-10" dirty="0">
                <a:latin typeface="Arial"/>
                <a:cs typeface="Arial"/>
              </a:rPr>
              <a:t> </a:t>
            </a:r>
            <a:r>
              <a:rPr sz="1182" spc="-5" dirty="0">
                <a:latin typeface="Arial"/>
                <a:cs typeface="Arial"/>
              </a:rPr>
              <a:t>date-  </a:t>
            </a:r>
            <a:r>
              <a:rPr sz="1182" u="sng" dirty="0">
                <a:latin typeface="Arial"/>
                <a:cs typeface="Arial"/>
              </a:rPr>
              <a:t> 	</a:t>
            </a:r>
            <a:r>
              <a:rPr sz="1182" dirty="0">
                <a:latin typeface="Arial"/>
                <a:cs typeface="Arial"/>
              </a:rPr>
              <a:t> </a:t>
            </a:r>
            <a:r>
              <a:rPr sz="1182" spc="-5" dirty="0">
                <a:latin typeface="Arial"/>
                <a:cs typeface="Arial"/>
              </a:rPr>
              <a:t>                                    </a:t>
            </a:r>
            <a:r>
              <a:rPr sz="1182" spc="177" dirty="0">
                <a:latin typeface="Arial"/>
                <a:cs typeface="Arial"/>
              </a:rPr>
              <a:t> </a:t>
            </a:r>
            <a:r>
              <a:rPr sz="1182" spc="-5" dirty="0">
                <a:latin typeface="Arial"/>
                <a:cs typeface="Arial"/>
              </a:rPr>
              <a:t>(Must be turned in to Pupil Services within 5 </a:t>
            </a:r>
            <a:r>
              <a:rPr sz="1182" spc="-10" dirty="0">
                <a:latin typeface="Arial"/>
                <a:cs typeface="Arial"/>
              </a:rPr>
              <a:t>days </a:t>
            </a:r>
            <a:r>
              <a:rPr sz="1182" dirty="0">
                <a:latin typeface="Arial"/>
                <a:cs typeface="Arial"/>
              </a:rPr>
              <a:t>after </a:t>
            </a:r>
            <a:r>
              <a:rPr sz="1182" spc="-5" dirty="0">
                <a:latin typeface="Arial"/>
                <a:cs typeface="Arial"/>
              </a:rPr>
              <a:t>the </a:t>
            </a:r>
            <a:r>
              <a:rPr sz="1182" b="1" spc="-5" dirty="0">
                <a:latin typeface="Arial"/>
                <a:cs typeface="Arial"/>
              </a:rPr>
              <a:t>10</a:t>
            </a:r>
            <a:r>
              <a:rPr sz="1182" b="1" spc="-7" baseline="27777" dirty="0">
                <a:latin typeface="Arial"/>
                <a:cs typeface="Arial"/>
              </a:rPr>
              <a:t>th </a:t>
            </a:r>
            <a:r>
              <a:rPr sz="1182" b="1" spc="-5" dirty="0">
                <a:latin typeface="Arial"/>
                <a:cs typeface="Arial"/>
              </a:rPr>
              <a:t>unexcused</a:t>
            </a:r>
            <a:r>
              <a:rPr sz="1182" b="1" spc="108" dirty="0">
                <a:latin typeface="Arial"/>
                <a:cs typeface="Arial"/>
              </a:rPr>
              <a:t> </a:t>
            </a:r>
            <a:r>
              <a:rPr sz="1182" b="1" spc="-5" dirty="0">
                <a:latin typeface="Arial"/>
                <a:cs typeface="Arial"/>
              </a:rPr>
              <a:t>absence</a:t>
            </a:r>
            <a:r>
              <a:rPr sz="1182" spc="-5" dirty="0">
                <a:latin typeface="Arial"/>
                <a:cs typeface="Arial"/>
              </a:rPr>
              <a:t>)</a:t>
            </a:r>
            <a:endParaRPr sz="1182" dirty="0">
              <a:latin typeface="Arial"/>
              <a:cs typeface="Arial"/>
            </a:endParaRPr>
          </a:p>
          <a:p>
            <a:pPr>
              <a:spcBef>
                <a:spcPts val="15"/>
              </a:spcBef>
            </a:pPr>
            <a:endParaRPr sz="1133" dirty="0">
              <a:latin typeface="Times New Roman"/>
              <a:cs typeface="Times New Roman"/>
            </a:endParaRPr>
          </a:p>
          <a:p>
            <a:pPr marL="12513" marR="5005" algn="just">
              <a:lnSpc>
                <a:spcPct val="96000"/>
              </a:lnSpc>
            </a:pPr>
            <a:r>
              <a:rPr sz="1084" b="1" spc="-15" dirty="0">
                <a:latin typeface="Arial"/>
                <a:cs typeface="Arial"/>
              </a:rPr>
              <a:t>As </a:t>
            </a:r>
            <a:r>
              <a:rPr sz="1084" b="1" spc="-5" dirty="0">
                <a:latin typeface="Arial"/>
                <a:cs typeface="Arial"/>
              </a:rPr>
              <a:t>per FEC Local and FEC Legal</a:t>
            </a:r>
            <a:r>
              <a:rPr sz="1084" spc="-5" dirty="0">
                <a:latin typeface="Arial"/>
                <a:cs typeface="Arial"/>
              </a:rPr>
              <a:t>, in order </a:t>
            </a:r>
            <a:r>
              <a:rPr sz="1084" dirty="0">
                <a:latin typeface="Arial"/>
                <a:cs typeface="Arial"/>
              </a:rPr>
              <a:t>to </a:t>
            </a:r>
            <a:r>
              <a:rPr sz="1084" spc="-5" dirty="0">
                <a:latin typeface="Arial"/>
                <a:cs typeface="Arial"/>
              </a:rPr>
              <a:t>receive credit or </a:t>
            </a:r>
            <a:r>
              <a:rPr sz="1084" dirty="0">
                <a:latin typeface="Arial"/>
                <a:cs typeface="Arial"/>
              </a:rPr>
              <a:t>a </a:t>
            </a:r>
            <a:r>
              <a:rPr sz="1084" spc="-5" dirty="0">
                <a:latin typeface="Arial"/>
                <a:cs typeface="Arial"/>
              </a:rPr>
              <a:t>final </a:t>
            </a:r>
            <a:r>
              <a:rPr sz="1084" dirty="0">
                <a:latin typeface="Arial"/>
                <a:cs typeface="Arial"/>
              </a:rPr>
              <a:t>grade for a class, a </a:t>
            </a:r>
            <a:r>
              <a:rPr sz="1084" spc="-5" dirty="0">
                <a:latin typeface="Arial"/>
                <a:cs typeface="Arial"/>
              </a:rPr>
              <a:t>student </a:t>
            </a:r>
            <a:r>
              <a:rPr sz="1084" spc="-10" dirty="0">
                <a:latin typeface="Arial"/>
                <a:cs typeface="Arial"/>
              </a:rPr>
              <a:t>is </a:t>
            </a:r>
            <a:r>
              <a:rPr sz="1084" spc="-5" dirty="0">
                <a:latin typeface="Arial"/>
                <a:cs typeface="Arial"/>
              </a:rPr>
              <a:t>required </a:t>
            </a:r>
            <a:r>
              <a:rPr sz="1084" dirty="0">
                <a:latin typeface="Arial"/>
                <a:cs typeface="Arial"/>
              </a:rPr>
              <a:t>to  attend </a:t>
            </a:r>
            <a:r>
              <a:rPr sz="1084" spc="-5" dirty="0">
                <a:latin typeface="Arial"/>
                <a:cs typeface="Arial"/>
              </a:rPr>
              <a:t>class 90% </a:t>
            </a:r>
            <a:r>
              <a:rPr sz="1084" spc="-10" dirty="0">
                <a:latin typeface="Arial"/>
                <a:cs typeface="Arial"/>
              </a:rPr>
              <a:t>of </a:t>
            </a:r>
            <a:r>
              <a:rPr sz="1084" dirty="0">
                <a:latin typeface="Arial"/>
                <a:cs typeface="Arial"/>
              </a:rPr>
              <a:t>the </a:t>
            </a:r>
            <a:r>
              <a:rPr sz="1084" spc="-5" dirty="0">
                <a:latin typeface="Arial"/>
                <a:cs typeface="Arial"/>
              </a:rPr>
              <a:t>day’s </a:t>
            </a:r>
            <a:r>
              <a:rPr sz="1084" dirty="0">
                <a:latin typeface="Arial"/>
                <a:cs typeface="Arial"/>
              </a:rPr>
              <a:t>the </a:t>
            </a:r>
            <a:r>
              <a:rPr sz="1084" spc="-5" dirty="0">
                <a:latin typeface="Arial"/>
                <a:cs typeface="Arial"/>
              </a:rPr>
              <a:t>class is offered regardless </a:t>
            </a:r>
            <a:r>
              <a:rPr sz="1084" spc="-10" dirty="0">
                <a:latin typeface="Arial"/>
                <a:cs typeface="Arial"/>
              </a:rPr>
              <a:t>of </a:t>
            </a:r>
            <a:r>
              <a:rPr sz="1084" spc="-5" dirty="0">
                <a:latin typeface="Arial"/>
                <a:cs typeface="Arial"/>
              </a:rPr>
              <a:t>whether the student’s absences are Excused or  Unexcused. For more information, refer </a:t>
            </a:r>
            <a:r>
              <a:rPr sz="1084" dirty="0">
                <a:latin typeface="Arial"/>
                <a:cs typeface="Arial"/>
              </a:rPr>
              <a:t>to the </a:t>
            </a:r>
            <a:r>
              <a:rPr sz="1084" spc="-5" dirty="0">
                <a:latin typeface="Arial"/>
                <a:cs typeface="Arial"/>
              </a:rPr>
              <a:t>Attendance </a:t>
            </a:r>
            <a:r>
              <a:rPr sz="1084" dirty="0">
                <a:latin typeface="Arial"/>
                <a:cs typeface="Arial"/>
              </a:rPr>
              <a:t>for </a:t>
            </a:r>
            <a:r>
              <a:rPr sz="1084" spc="-5" dirty="0">
                <a:latin typeface="Arial"/>
                <a:cs typeface="Arial"/>
              </a:rPr>
              <a:t>Credit (No Credit Policy) section </a:t>
            </a:r>
            <a:r>
              <a:rPr sz="1084" spc="-10" dirty="0">
                <a:latin typeface="Arial"/>
                <a:cs typeface="Arial"/>
              </a:rPr>
              <a:t>of </a:t>
            </a:r>
            <a:r>
              <a:rPr sz="1084" spc="-5" dirty="0">
                <a:latin typeface="Arial"/>
                <a:cs typeface="Arial"/>
              </a:rPr>
              <a:t>the 2015-2016  </a:t>
            </a:r>
            <a:r>
              <a:rPr sz="1084" dirty="0">
                <a:latin typeface="Arial"/>
                <a:cs typeface="Arial"/>
              </a:rPr>
              <a:t>BISD </a:t>
            </a:r>
            <a:r>
              <a:rPr sz="1084" spc="-5" dirty="0">
                <a:latin typeface="Arial"/>
                <a:cs typeface="Arial"/>
              </a:rPr>
              <a:t>Student </a:t>
            </a:r>
            <a:r>
              <a:rPr sz="1084" dirty="0">
                <a:latin typeface="Arial"/>
                <a:cs typeface="Arial"/>
              </a:rPr>
              <a:t>– </a:t>
            </a:r>
            <a:r>
              <a:rPr sz="1084" spc="-5" dirty="0">
                <a:latin typeface="Arial"/>
                <a:cs typeface="Arial"/>
              </a:rPr>
              <a:t>Parent</a:t>
            </a:r>
            <a:r>
              <a:rPr sz="1084" spc="-34" dirty="0">
                <a:latin typeface="Arial"/>
                <a:cs typeface="Arial"/>
              </a:rPr>
              <a:t> </a:t>
            </a:r>
            <a:r>
              <a:rPr sz="1084" spc="-5" dirty="0">
                <a:latin typeface="Arial"/>
                <a:cs typeface="Arial"/>
              </a:rPr>
              <a:t>Handbook.</a:t>
            </a:r>
            <a:endParaRPr sz="1084" dirty="0">
              <a:latin typeface="Arial"/>
              <a:cs typeface="Arial"/>
            </a:endParaRPr>
          </a:p>
        </p:txBody>
      </p:sp>
      <p:sp>
        <p:nvSpPr>
          <p:cNvPr id="13" name="object 13"/>
          <p:cNvSpPr txBox="1"/>
          <p:nvPr/>
        </p:nvSpPr>
        <p:spPr>
          <a:xfrm>
            <a:off x="437964" y="8012769"/>
            <a:ext cx="5323756" cy="181909"/>
          </a:xfrm>
          <a:prstGeom prst="rect">
            <a:avLst/>
          </a:prstGeom>
        </p:spPr>
        <p:txBody>
          <a:bodyPr vert="horz" wrap="square" lIns="0" tIns="0" rIns="0" bIns="0" rtlCol="0">
            <a:spAutoFit/>
          </a:bodyPr>
          <a:lstStyle/>
          <a:p>
            <a:pPr marL="12513">
              <a:tabLst>
                <a:tab pos="1749361" algn="l"/>
                <a:tab pos="3615721" algn="l"/>
                <a:tab pos="4910223" algn="l"/>
              </a:tabLst>
            </a:pPr>
            <a:r>
              <a:rPr sz="1182" spc="-5" dirty="0">
                <a:latin typeface="Arial"/>
                <a:cs typeface="Arial"/>
              </a:rPr>
              <a:t>Administrator</a:t>
            </a:r>
            <a:r>
              <a:rPr sz="1182" spc="5" dirty="0">
                <a:latin typeface="Arial"/>
                <a:cs typeface="Arial"/>
              </a:rPr>
              <a:t> </a:t>
            </a:r>
            <a:r>
              <a:rPr sz="1182" spc="-5" dirty="0">
                <a:latin typeface="Arial"/>
                <a:cs typeface="Arial"/>
              </a:rPr>
              <a:t>Signature	</a:t>
            </a:r>
            <a:r>
              <a:rPr sz="1182" dirty="0">
                <a:latin typeface="Arial"/>
                <a:cs typeface="Arial"/>
              </a:rPr>
              <a:t>/</a:t>
            </a:r>
            <a:r>
              <a:rPr sz="1182" spc="-10" dirty="0">
                <a:latin typeface="Arial"/>
                <a:cs typeface="Arial"/>
              </a:rPr>
              <a:t> </a:t>
            </a:r>
            <a:r>
              <a:rPr sz="1182" spc="-5" dirty="0">
                <a:latin typeface="Arial"/>
                <a:cs typeface="Arial"/>
              </a:rPr>
              <a:t>Date	Parent</a:t>
            </a:r>
            <a:r>
              <a:rPr sz="1182" spc="5" dirty="0">
                <a:latin typeface="Arial"/>
                <a:cs typeface="Arial"/>
              </a:rPr>
              <a:t> </a:t>
            </a:r>
            <a:r>
              <a:rPr sz="1182" spc="-5" dirty="0">
                <a:latin typeface="Arial"/>
                <a:cs typeface="Arial"/>
              </a:rPr>
              <a:t>Signature	</a:t>
            </a:r>
            <a:r>
              <a:rPr sz="1182" dirty="0">
                <a:latin typeface="Arial"/>
                <a:cs typeface="Arial"/>
              </a:rPr>
              <a:t>/</a:t>
            </a:r>
            <a:r>
              <a:rPr sz="1182" spc="-94" dirty="0">
                <a:latin typeface="Arial"/>
                <a:cs typeface="Arial"/>
              </a:rPr>
              <a:t> </a:t>
            </a:r>
            <a:r>
              <a:rPr sz="1182" spc="-5" dirty="0">
                <a:latin typeface="Arial"/>
                <a:cs typeface="Arial"/>
              </a:rPr>
              <a:t>Date</a:t>
            </a:r>
            <a:endParaRPr sz="1182">
              <a:latin typeface="Arial"/>
              <a:cs typeface="Arial"/>
            </a:endParaRPr>
          </a:p>
        </p:txBody>
      </p:sp>
      <p:sp>
        <p:nvSpPr>
          <p:cNvPr id="14" name="object 14"/>
          <p:cNvSpPr txBox="1"/>
          <p:nvPr/>
        </p:nvSpPr>
        <p:spPr>
          <a:xfrm>
            <a:off x="325346" y="8846149"/>
            <a:ext cx="7046203" cy="181909"/>
          </a:xfrm>
          <a:prstGeom prst="rect">
            <a:avLst/>
          </a:prstGeom>
        </p:spPr>
        <p:txBody>
          <a:bodyPr vert="horz" wrap="square" lIns="0" tIns="0" rIns="0" bIns="0" rtlCol="0">
            <a:spAutoFit/>
          </a:bodyPr>
          <a:lstStyle/>
          <a:p>
            <a:pPr marL="12513"/>
            <a:r>
              <a:rPr sz="1182" spc="-5" dirty="0">
                <a:latin typeface="Arial"/>
                <a:cs typeface="Arial"/>
              </a:rPr>
              <a:t>Submit copy of this Checklist </a:t>
            </a:r>
            <a:r>
              <a:rPr sz="1182" dirty="0">
                <a:latin typeface="Arial"/>
                <a:cs typeface="Arial"/>
              </a:rPr>
              <a:t>form </a:t>
            </a:r>
            <a:r>
              <a:rPr sz="1182" spc="-5" dirty="0">
                <a:latin typeface="Arial"/>
                <a:cs typeface="Arial"/>
              </a:rPr>
              <a:t>with Court Letters and all documentation to Pupil Services</a:t>
            </a:r>
            <a:r>
              <a:rPr sz="1182" spc="158" dirty="0">
                <a:latin typeface="Arial"/>
                <a:cs typeface="Arial"/>
              </a:rPr>
              <a:t> </a:t>
            </a:r>
            <a:r>
              <a:rPr sz="1182" spc="-5" dirty="0">
                <a:latin typeface="Arial"/>
                <a:cs typeface="Arial"/>
              </a:rPr>
              <a:t>Department.</a:t>
            </a:r>
            <a:endParaRPr sz="1182">
              <a:latin typeface="Arial"/>
              <a:cs typeface="Arial"/>
            </a:endParaRPr>
          </a:p>
        </p:txBody>
      </p:sp>
      <p:sp>
        <p:nvSpPr>
          <p:cNvPr id="15" name="object 15"/>
          <p:cNvSpPr txBox="1"/>
          <p:nvPr/>
        </p:nvSpPr>
        <p:spPr>
          <a:xfrm>
            <a:off x="408557" y="8368770"/>
            <a:ext cx="6843488" cy="373833"/>
          </a:xfrm>
          <a:prstGeom prst="rect">
            <a:avLst/>
          </a:prstGeom>
          <a:ln w="9525">
            <a:solidFill>
              <a:srgbClr val="000000"/>
            </a:solidFill>
          </a:ln>
        </p:spPr>
        <p:txBody>
          <a:bodyPr vert="horz" wrap="square" lIns="0" tIns="33160" rIns="0" bIns="0" rtlCol="0">
            <a:spAutoFit/>
          </a:bodyPr>
          <a:lstStyle/>
          <a:p>
            <a:pPr marL="89470" marR="93850">
              <a:lnSpc>
                <a:spcPct val="101800"/>
              </a:lnSpc>
              <a:spcBef>
                <a:spcPts val="261"/>
              </a:spcBef>
              <a:tabLst>
                <a:tab pos="2010263" algn="l"/>
                <a:tab pos="3974852" algn="l"/>
                <a:tab pos="6712139" algn="l"/>
              </a:tabLst>
            </a:pPr>
            <a:r>
              <a:rPr sz="1084" u="sng" dirty="0">
                <a:latin typeface="Calibri"/>
                <a:cs typeface="Calibri"/>
              </a:rPr>
              <a:t> 	</a:t>
            </a:r>
            <a:r>
              <a:rPr sz="1084" spc="-10" dirty="0">
                <a:latin typeface="Calibri"/>
                <a:cs typeface="Calibri"/>
              </a:rPr>
              <a:t> </a:t>
            </a:r>
            <a:r>
              <a:rPr sz="1084" dirty="0">
                <a:latin typeface="Calibri"/>
                <a:cs typeface="Calibri"/>
              </a:rPr>
              <a:t>made </a:t>
            </a:r>
            <a:r>
              <a:rPr sz="1084" spc="-5" dirty="0">
                <a:latin typeface="Calibri"/>
                <a:cs typeface="Calibri"/>
              </a:rPr>
              <a:t>Contact </a:t>
            </a:r>
            <a:r>
              <a:rPr sz="1084" dirty="0">
                <a:latin typeface="Calibri"/>
                <a:cs typeface="Calibri"/>
              </a:rPr>
              <a:t>with the </a:t>
            </a:r>
            <a:r>
              <a:rPr sz="1084" spc="-5" dirty="0">
                <a:latin typeface="Calibri"/>
                <a:cs typeface="Calibri"/>
              </a:rPr>
              <a:t>Parent by: </a:t>
            </a:r>
            <a:r>
              <a:rPr sz="1084" dirty="0">
                <a:latin typeface="Calibri"/>
                <a:cs typeface="Calibri"/>
              </a:rPr>
              <a:t>1) </a:t>
            </a:r>
            <a:r>
              <a:rPr sz="1084" spc="-5" dirty="0">
                <a:latin typeface="Calibri"/>
                <a:cs typeface="Calibri"/>
              </a:rPr>
              <a:t>Phone Conference</a:t>
            </a:r>
            <a:r>
              <a:rPr sz="1084" spc="-10" dirty="0">
                <a:latin typeface="Calibri"/>
                <a:cs typeface="Calibri"/>
              </a:rPr>
              <a:t> </a:t>
            </a:r>
            <a:r>
              <a:rPr sz="1084" spc="-5" dirty="0">
                <a:latin typeface="Calibri"/>
                <a:cs typeface="Calibri"/>
              </a:rPr>
              <a:t>held </a:t>
            </a:r>
            <a:r>
              <a:rPr sz="1084" dirty="0">
                <a:latin typeface="Calibri"/>
                <a:cs typeface="Calibri"/>
              </a:rPr>
              <a:t>on </a:t>
            </a:r>
            <a:r>
              <a:rPr sz="1084" spc="-15" dirty="0">
                <a:latin typeface="Calibri"/>
                <a:cs typeface="Calibri"/>
              </a:rPr>
              <a:t> </a:t>
            </a:r>
            <a:r>
              <a:rPr sz="1084" u="sng" dirty="0">
                <a:latin typeface="Calibri"/>
                <a:cs typeface="Calibri"/>
              </a:rPr>
              <a:t> 	</a:t>
            </a:r>
            <a:r>
              <a:rPr sz="1084" dirty="0">
                <a:latin typeface="Calibri"/>
                <a:cs typeface="Calibri"/>
              </a:rPr>
              <a:t>                            (Name of </a:t>
            </a:r>
            <a:r>
              <a:rPr sz="1084" spc="-5" dirty="0">
                <a:latin typeface="Calibri"/>
                <a:cs typeface="Calibri"/>
              </a:rPr>
              <a:t>Campus</a:t>
            </a:r>
            <a:r>
              <a:rPr sz="1084" dirty="0">
                <a:latin typeface="Calibri"/>
                <a:cs typeface="Calibri"/>
              </a:rPr>
              <a:t> </a:t>
            </a:r>
            <a:r>
              <a:rPr sz="1084" spc="-5" dirty="0">
                <a:latin typeface="Calibri"/>
                <a:cs typeface="Calibri"/>
              </a:rPr>
              <a:t>Liaison)		</a:t>
            </a:r>
            <a:r>
              <a:rPr sz="1084" dirty="0">
                <a:latin typeface="Calibri"/>
                <a:cs typeface="Calibri"/>
              </a:rPr>
              <a:t>2) </a:t>
            </a:r>
            <a:r>
              <a:rPr sz="1084" spc="-5" dirty="0">
                <a:latin typeface="Calibri"/>
                <a:cs typeface="Calibri"/>
              </a:rPr>
              <a:t>Parent conference </a:t>
            </a:r>
            <a:r>
              <a:rPr sz="1084" dirty="0">
                <a:latin typeface="Calibri"/>
                <a:cs typeface="Calibri"/>
              </a:rPr>
              <a:t>held</a:t>
            </a:r>
            <a:r>
              <a:rPr sz="1084" spc="-39" dirty="0">
                <a:latin typeface="Calibri"/>
                <a:cs typeface="Calibri"/>
              </a:rPr>
              <a:t> </a:t>
            </a:r>
            <a:r>
              <a:rPr sz="1084" dirty="0">
                <a:latin typeface="Calibri"/>
                <a:cs typeface="Calibri"/>
              </a:rPr>
              <a:t>on</a:t>
            </a:r>
            <a:r>
              <a:rPr sz="1084" spc="-15" dirty="0">
                <a:latin typeface="Calibri"/>
                <a:cs typeface="Calibri"/>
              </a:rPr>
              <a:t> </a:t>
            </a:r>
            <a:r>
              <a:rPr sz="1084" u="sng" dirty="0">
                <a:latin typeface="Calibri"/>
                <a:cs typeface="Calibri"/>
              </a:rPr>
              <a:t> 	</a:t>
            </a:r>
            <a:r>
              <a:rPr sz="1084" u="sng" spc="-172" dirty="0">
                <a:latin typeface="Calibri"/>
                <a:cs typeface="Calibri"/>
              </a:rPr>
              <a:t> </a:t>
            </a:r>
            <a:endParaRPr sz="1084">
              <a:latin typeface="Calibri"/>
              <a:cs typeface="Calibri"/>
            </a:endParaRPr>
          </a:p>
        </p:txBody>
      </p:sp>
      <p:sp>
        <p:nvSpPr>
          <p:cNvPr id="16" name="object 16"/>
          <p:cNvSpPr/>
          <p:nvPr/>
        </p:nvSpPr>
        <p:spPr>
          <a:xfrm>
            <a:off x="450476" y="8017605"/>
            <a:ext cx="999808" cy="0"/>
          </a:xfrm>
          <a:custGeom>
            <a:avLst/>
            <a:gdLst/>
            <a:ahLst/>
            <a:cxnLst/>
            <a:rect l="l" t="t" r="r" b="b"/>
            <a:pathLst>
              <a:path w="1014730">
                <a:moveTo>
                  <a:pt x="0" y="0"/>
                </a:moveTo>
                <a:lnTo>
                  <a:pt x="1014545" y="0"/>
                </a:lnTo>
              </a:path>
            </a:pathLst>
          </a:custGeom>
          <a:ln w="6432">
            <a:solidFill>
              <a:srgbClr val="000000"/>
            </a:solidFill>
          </a:ln>
        </p:spPr>
        <p:txBody>
          <a:bodyPr wrap="square" lIns="0" tIns="0" rIns="0" bIns="0" rtlCol="0"/>
          <a:lstStyle/>
          <a:p>
            <a:endParaRPr sz="1774"/>
          </a:p>
        </p:txBody>
      </p:sp>
      <p:sp>
        <p:nvSpPr>
          <p:cNvPr id="17" name="object 17"/>
          <p:cNvSpPr/>
          <p:nvPr/>
        </p:nvSpPr>
        <p:spPr>
          <a:xfrm>
            <a:off x="1451631"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18" name="object 18"/>
          <p:cNvSpPr/>
          <p:nvPr/>
        </p:nvSpPr>
        <p:spPr>
          <a:xfrm>
            <a:off x="1952965" y="8017605"/>
            <a:ext cx="666955" cy="0"/>
          </a:xfrm>
          <a:custGeom>
            <a:avLst/>
            <a:gdLst/>
            <a:ahLst/>
            <a:cxnLst/>
            <a:rect l="l" t="t" r="r" b="b"/>
            <a:pathLst>
              <a:path w="676910">
                <a:moveTo>
                  <a:pt x="0" y="0"/>
                </a:moveTo>
                <a:lnTo>
                  <a:pt x="676363" y="0"/>
                </a:lnTo>
              </a:path>
            </a:pathLst>
          </a:custGeom>
          <a:ln w="6432">
            <a:solidFill>
              <a:srgbClr val="000000"/>
            </a:solidFill>
          </a:ln>
        </p:spPr>
        <p:txBody>
          <a:bodyPr wrap="square" lIns="0" tIns="0" rIns="0" bIns="0" rtlCol="0"/>
          <a:lstStyle/>
          <a:p>
            <a:endParaRPr sz="1774"/>
          </a:p>
        </p:txBody>
      </p:sp>
      <p:sp>
        <p:nvSpPr>
          <p:cNvPr id="19" name="object 19"/>
          <p:cNvSpPr/>
          <p:nvPr/>
        </p:nvSpPr>
        <p:spPr>
          <a:xfrm>
            <a:off x="4054398"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0" name="object 20"/>
          <p:cNvSpPr/>
          <p:nvPr/>
        </p:nvSpPr>
        <p:spPr>
          <a:xfrm>
            <a:off x="5055554" y="8017605"/>
            <a:ext cx="499904" cy="0"/>
          </a:xfrm>
          <a:custGeom>
            <a:avLst/>
            <a:gdLst/>
            <a:ahLst/>
            <a:cxnLst/>
            <a:rect l="l" t="t" r="r" b="b"/>
            <a:pathLst>
              <a:path w="507364">
                <a:moveTo>
                  <a:pt x="0" y="0"/>
                </a:moveTo>
                <a:lnTo>
                  <a:pt x="507272" y="0"/>
                </a:lnTo>
              </a:path>
            </a:pathLst>
          </a:custGeom>
          <a:ln w="6432">
            <a:solidFill>
              <a:srgbClr val="000000"/>
            </a:solidFill>
          </a:ln>
        </p:spPr>
        <p:txBody>
          <a:bodyPr wrap="square" lIns="0" tIns="0" rIns="0" bIns="0" rtlCol="0"/>
          <a:lstStyle/>
          <a:p>
            <a:endParaRPr sz="1774"/>
          </a:p>
        </p:txBody>
      </p:sp>
      <p:sp>
        <p:nvSpPr>
          <p:cNvPr id="21" name="object 21"/>
          <p:cNvSpPr/>
          <p:nvPr/>
        </p:nvSpPr>
        <p:spPr>
          <a:xfrm>
            <a:off x="5556885" y="8017605"/>
            <a:ext cx="999808" cy="0"/>
          </a:xfrm>
          <a:custGeom>
            <a:avLst/>
            <a:gdLst/>
            <a:ahLst/>
            <a:cxnLst/>
            <a:rect l="l" t="t" r="r" b="b"/>
            <a:pathLst>
              <a:path w="1014729">
                <a:moveTo>
                  <a:pt x="0" y="0"/>
                </a:moveTo>
                <a:lnTo>
                  <a:pt x="1014545" y="0"/>
                </a:lnTo>
              </a:path>
            </a:pathLst>
          </a:custGeom>
          <a:ln w="6432">
            <a:solidFill>
              <a:srgbClr val="000000"/>
            </a:solidFill>
          </a:ln>
        </p:spPr>
        <p:txBody>
          <a:bodyPr wrap="square" lIns="0" tIns="0" rIns="0" bIns="0" rtlCol="0"/>
          <a:lstStyle/>
          <a:p>
            <a:endParaRPr sz="1774"/>
          </a:p>
        </p:txBody>
      </p:sp>
      <p:sp>
        <p:nvSpPr>
          <p:cNvPr id="22" name="object 22"/>
          <p:cNvSpPr/>
          <p:nvPr/>
        </p:nvSpPr>
        <p:spPr>
          <a:xfrm>
            <a:off x="6558030" y="8017605"/>
            <a:ext cx="222736" cy="0"/>
          </a:xfrm>
          <a:custGeom>
            <a:avLst/>
            <a:gdLst/>
            <a:ahLst/>
            <a:cxnLst/>
            <a:rect l="l" t="t" r="r" b="b"/>
            <a:pathLst>
              <a:path w="226059">
                <a:moveTo>
                  <a:pt x="0" y="0"/>
                </a:moveTo>
                <a:lnTo>
                  <a:pt x="225454" y="0"/>
                </a:lnTo>
              </a:path>
            </a:pathLst>
          </a:custGeom>
          <a:ln w="6432">
            <a:solidFill>
              <a:srgbClr val="000000"/>
            </a:solidFill>
          </a:ln>
        </p:spPr>
        <p:txBody>
          <a:bodyPr wrap="square" lIns="0" tIns="0" rIns="0" bIns="0" rtlCol="0"/>
          <a:lstStyle/>
          <a:p>
            <a:endParaRPr sz="1774"/>
          </a:p>
        </p:txBody>
      </p:sp>
      <p:sp>
        <p:nvSpPr>
          <p:cNvPr id="23" name="Rectangle 22"/>
          <p:cNvSpPr/>
          <p:nvPr/>
        </p:nvSpPr>
        <p:spPr>
          <a:xfrm rot="20370963">
            <a:off x="-164745" y="938065"/>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957" y="34313"/>
            <a:ext cx="788179" cy="78993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580" y="3271342"/>
            <a:ext cx="998325" cy="1048241"/>
          </a:xfrm>
          <a:prstGeom prst="rect">
            <a:avLst/>
          </a:prstGeom>
        </p:spPr>
      </p:pic>
      <p:sp>
        <p:nvSpPr>
          <p:cNvPr id="26" name="Right Arrow 25"/>
          <p:cNvSpPr/>
          <p:nvPr/>
        </p:nvSpPr>
        <p:spPr>
          <a:xfrm rot="996602">
            <a:off x="1852510" y="2409077"/>
            <a:ext cx="97840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Arrow 26"/>
          <p:cNvSpPr/>
          <p:nvPr/>
        </p:nvSpPr>
        <p:spPr>
          <a:xfrm>
            <a:off x="1" y="4078752"/>
            <a:ext cx="753969" cy="14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Arrow 27"/>
          <p:cNvSpPr/>
          <p:nvPr/>
        </p:nvSpPr>
        <p:spPr>
          <a:xfrm>
            <a:off x="0" y="4319222"/>
            <a:ext cx="753968" cy="128146"/>
          </a:xfrm>
          <a:prstGeom prst="rightArrow">
            <a:avLst>
              <a:gd name="adj1" fmla="val 6460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p:cNvSpPr/>
          <p:nvPr/>
        </p:nvSpPr>
        <p:spPr>
          <a:xfrm>
            <a:off x="1" y="5204356"/>
            <a:ext cx="437963" cy="1117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Arrow 29"/>
          <p:cNvSpPr/>
          <p:nvPr/>
        </p:nvSpPr>
        <p:spPr>
          <a:xfrm>
            <a:off x="0" y="6366186"/>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Arrow 30"/>
          <p:cNvSpPr/>
          <p:nvPr/>
        </p:nvSpPr>
        <p:spPr>
          <a:xfrm rot="1830869">
            <a:off x="3705259" y="7729143"/>
            <a:ext cx="704850" cy="1827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rot="20050399">
            <a:off x="5154784" y="4437561"/>
            <a:ext cx="2130726" cy="830997"/>
          </a:xfrm>
          <a:prstGeom prst="rect">
            <a:avLst/>
          </a:prstGeom>
          <a:noFill/>
        </p:spPr>
        <p:txBody>
          <a:bodyPr wrap="square" lIns="91440" tIns="45720" rIns="91440" bIns="45720">
            <a:spAutoFit/>
          </a:bodyPr>
          <a:lstStyle/>
          <a:p>
            <a:pPr algn="ctr"/>
            <a:r>
              <a:rPr lang="en-US" sz="1600" dirty="0">
                <a:ln w="22225">
                  <a:solidFill>
                    <a:schemeClr val="accent2"/>
                  </a:solidFill>
                  <a:prstDash val="solid"/>
                </a:ln>
                <a:solidFill>
                  <a:schemeClr val="accent2">
                    <a:lumMod val="40000"/>
                    <a:lumOff val="60000"/>
                  </a:schemeClr>
                </a:solidFill>
              </a:rPr>
              <a:t>Must have Different </a:t>
            </a:r>
          </a:p>
          <a:p>
            <a:pPr algn="ctr"/>
            <a:r>
              <a:rPr lang="en-US" sz="1600" dirty="0">
                <a:ln w="22225">
                  <a:solidFill>
                    <a:schemeClr val="accent2"/>
                  </a:solidFill>
                  <a:prstDash val="solid"/>
                </a:ln>
                <a:solidFill>
                  <a:schemeClr val="accent2">
                    <a:lumMod val="40000"/>
                    <a:lumOff val="60000"/>
                  </a:schemeClr>
                </a:solidFill>
              </a:rPr>
              <a:t>Parent Meeting Signature Dates</a:t>
            </a:r>
          </a:p>
        </p:txBody>
      </p:sp>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r="67833" b="-5071"/>
          <a:stretch/>
        </p:blipFill>
        <p:spPr>
          <a:xfrm rot="222506">
            <a:off x="6184831" y="5229454"/>
            <a:ext cx="170387" cy="310052"/>
          </a:xfrm>
          <a:prstGeom prst="rect">
            <a:avLst/>
          </a:prstGeom>
        </p:spPr>
      </p:pic>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22721" r="34213" b="7012"/>
          <a:stretch/>
        </p:blipFill>
        <p:spPr>
          <a:xfrm rot="222506">
            <a:off x="6410609" y="5399949"/>
            <a:ext cx="228120" cy="274398"/>
          </a:xfrm>
          <a:prstGeom prst="rect">
            <a:avLst/>
          </a:prstGeom>
        </p:spPr>
      </p:pic>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l="63093" b="-1651"/>
          <a:stretch/>
        </p:blipFill>
        <p:spPr>
          <a:xfrm rot="222506">
            <a:off x="6650835" y="5707039"/>
            <a:ext cx="195492" cy="299960"/>
          </a:xfrm>
          <a:prstGeom prst="rect">
            <a:avLst/>
          </a:prstGeom>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r="67833" b="-5071"/>
          <a:stretch/>
        </p:blipFill>
        <p:spPr>
          <a:xfrm rot="222506">
            <a:off x="5558898" y="7707207"/>
            <a:ext cx="170387" cy="310052"/>
          </a:xfrm>
          <a:prstGeom prst="rect">
            <a:avLst/>
          </a:prstGeom>
        </p:spPr>
      </p:pic>
    </p:spTree>
    <p:extLst>
      <p:ext uri="{BB962C8B-B14F-4D97-AF65-F5344CB8AC3E}">
        <p14:creationId xmlns:p14="http://schemas.microsoft.com/office/powerpoint/2010/main" val="181014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3" name="object 3"/>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4" name="object 4"/>
          <p:cNvSpPr/>
          <p:nvPr/>
        </p:nvSpPr>
        <p:spPr>
          <a:xfrm>
            <a:off x="4828859" y="7716827"/>
            <a:ext cx="2331841" cy="0"/>
          </a:xfrm>
          <a:custGeom>
            <a:avLst/>
            <a:gdLst/>
            <a:ahLst/>
            <a:cxnLst/>
            <a:rect l="l" t="t" r="r" b="b"/>
            <a:pathLst>
              <a:path w="2366645">
                <a:moveTo>
                  <a:pt x="2366645" y="0"/>
                </a:moveTo>
                <a:lnTo>
                  <a:pt x="0" y="0"/>
                </a:lnTo>
              </a:path>
            </a:pathLst>
          </a:custGeom>
          <a:ln w="12700">
            <a:solidFill>
              <a:srgbClr val="000000"/>
            </a:solidFill>
          </a:ln>
        </p:spPr>
        <p:txBody>
          <a:bodyPr wrap="square" lIns="0" tIns="0" rIns="0" bIns="0" rtlCol="0"/>
          <a:lstStyle/>
          <a:p>
            <a:endParaRPr sz="1774"/>
          </a:p>
        </p:txBody>
      </p:sp>
      <p:sp>
        <p:nvSpPr>
          <p:cNvPr id="5" name="object 5"/>
          <p:cNvSpPr/>
          <p:nvPr/>
        </p:nvSpPr>
        <p:spPr>
          <a:xfrm>
            <a:off x="473001" y="7684294"/>
            <a:ext cx="2332467" cy="0"/>
          </a:xfrm>
          <a:custGeom>
            <a:avLst/>
            <a:gdLst/>
            <a:ahLst/>
            <a:cxnLst/>
            <a:rect l="l" t="t" r="r" b="b"/>
            <a:pathLst>
              <a:path w="2367280">
                <a:moveTo>
                  <a:pt x="0" y="0"/>
                </a:moveTo>
                <a:lnTo>
                  <a:pt x="2367279" y="0"/>
                </a:lnTo>
              </a:path>
            </a:pathLst>
          </a:custGeom>
          <a:ln w="12700">
            <a:solidFill>
              <a:srgbClr val="000000"/>
            </a:solidFill>
          </a:ln>
        </p:spPr>
        <p:txBody>
          <a:bodyPr wrap="square" lIns="0" tIns="0" rIns="0" bIns="0" rtlCol="0"/>
          <a:lstStyle/>
          <a:p>
            <a:endParaRPr sz="1774"/>
          </a:p>
        </p:txBody>
      </p:sp>
      <p:sp>
        <p:nvSpPr>
          <p:cNvPr id="6" name="object 6"/>
          <p:cNvSpPr/>
          <p:nvPr/>
        </p:nvSpPr>
        <p:spPr>
          <a:xfrm>
            <a:off x="1026714" y="4098000"/>
            <a:ext cx="877803" cy="0"/>
          </a:xfrm>
          <a:custGeom>
            <a:avLst/>
            <a:gdLst/>
            <a:ahLst/>
            <a:cxnLst/>
            <a:rect l="l" t="t" r="r" b="b"/>
            <a:pathLst>
              <a:path w="890905">
                <a:moveTo>
                  <a:pt x="890904" y="0"/>
                </a:moveTo>
                <a:lnTo>
                  <a:pt x="0" y="0"/>
                </a:lnTo>
              </a:path>
            </a:pathLst>
          </a:custGeom>
          <a:ln w="4781">
            <a:solidFill>
              <a:srgbClr val="000000"/>
            </a:solidFill>
          </a:ln>
        </p:spPr>
        <p:txBody>
          <a:bodyPr wrap="square" lIns="0" tIns="0" rIns="0" bIns="0" rtlCol="0"/>
          <a:lstStyle/>
          <a:p>
            <a:endParaRPr sz="1774"/>
          </a:p>
        </p:txBody>
      </p:sp>
      <p:sp>
        <p:nvSpPr>
          <p:cNvPr id="7" name="object 7"/>
          <p:cNvSpPr/>
          <p:nvPr/>
        </p:nvSpPr>
        <p:spPr>
          <a:xfrm>
            <a:off x="4054289" y="3910930"/>
            <a:ext cx="1430888" cy="193955"/>
          </a:xfrm>
          <a:custGeom>
            <a:avLst/>
            <a:gdLst/>
            <a:ahLst/>
            <a:cxnLst/>
            <a:rect l="l" t="t" r="r" b="b"/>
            <a:pathLst>
              <a:path w="1452245" h="196850">
                <a:moveTo>
                  <a:pt x="1417320" y="0"/>
                </a:moveTo>
                <a:lnTo>
                  <a:pt x="28575" y="7620"/>
                </a:lnTo>
                <a:lnTo>
                  <a:pt x="6350" y="50164"/>
                </a:lnTo>
                <a:lnTo>
                  <a:pt x="0" y="88264"/>
                </a:lnTo>
                <a:lnTo>
                  <a:pt x="120" y="104139"/>
                </a:lnTo>
                <a:lnTo>
                  <a:pt x="635" y="114935"/>
                </a:lnTo>
                <a:lnTo>
                  <a:pt x="8889" y="152400"/>
                </a:lnTo>
                <a:lnTo>
                  <a:pt x="33654" y="193039"/>
                </a:lnTo>
                <a:lnTo>
                  <a:pt x="1420495" y="196850"/>
                </a:lnTo>
                <a:lnTo>
                  <a:pt x="1427479" y="187325"/>
                </a:lnTo>
                <a:lnTo>
                  <a:pt x="1447164" y="142875"/>
                </a:lnTo>
                <a:lnTo>
                  <a:pt x="1452245" y="104139"/>
                </a:lnTo>
                <a:lnTo>
                  <a:pt x="1452245" y="90805"/>
                </a:lnTo>
                <a:lnTo>
                  <a:pt x="1445895" y="52070"/>
                </a:lnTo>
                <a:lnTo>
                  <a:pt x="1424939" y="8889"/>
                </a:lnTo>
                <a:lnTo>
                  <a:pt x="1417320" y="0"/>
                </a:lnTo>
                <a:close/>
              </a:path>
            </a:pathLst>
          </a:custGeom>
          <a:solidFill>
            <a:srgbClr val="FFD100"/>
          </a:solidFill>
        </p:spPr>
        <p:txBody>
          <a:bodyPr wrap="square" lIns="0" tIns="0" rIns="0" bIns="0" rtlCol="0"/>
          <a:lstStyle/>
          <a:p>
            <a:endParaRPr sz="1774"/>
          </a:p>
        </p:txBody>
      </p:sp>
      <p:sp>
        <p:nvSpPr>
          <p:cNvPr id="8" name="object 8"/>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sp>
        <p:nvSpPr>
          <p:cNvPr id="9" name="object 9"/>
          <p:cNvSpPr txBox="1"/>
          <p:nvPr/>
        </p:nvSpPr>
        <p:spPr>
          <a:xfrm>
            <a:off x="2098970" y="471290"/>
            <a:ext cx="3463664" cy="457984"/>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182"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a:latin typeface="Times New Roman"/>
              <a:cs typeface="Times New Roman"/>
            </a:endParaRPr>
          </a:p>
          <a:p>
            <a:pPr marL="3754"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a:latin typeface="Times New Roman"/>
              <a:cs typeface="Times New Roman"/>
            </a:endParaRPr>
          </a:p>
        </p:txBody>
      </p:sp>
      <p:sp>
        <p:nvSpPr>
          <p:cNvPr id="14" name="object 14"/>
          <p:cNvSpPr txBox="1"/>
          <p:nvPr/>
        </p:nvSpPr>
        <p:spPr>
          <a:xfrm>
            <a:off x="493523" y="9146108"/>
            <a:ext cx="6626383" cy="482384"/>
          </a:xfrm>
          <a:prstGeom prst="rect">
            <a:avLst/>
          </a:prstGeom>
        </p:spPr>
        <p:txBody>
          <a:bodyPr vert="horz" wrap="square" lIns="0" tIns="10636" rIns="0" bIns="0" rtlCol="0">
            <a:spAutoFit/>
          </a:bodyPr>
          <a:lstStyle/>
          <a:p>
            <a:pPr marL="12513" marR="5005" algn="ctr">
              <a:lnSpc>
                <a:spcPts val="897"/>
              </a:lnSpc>
              <a:spcBef>
                <a:spcPts val="84"/>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a:latin typeface="Times New Roman"/>
              <a:cs typeface="Times New Roman"/>
            </a:endParaRPr>
          </a:p>
          <a:p>
            <a:pPr marL="36289" marR="23150" algn="ctr">
              <a:lnSpc>
                <a:spcPts val="905"/>
              </a:lnSpc>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a:latin typeface="Times New Roman"/>
              <a:cs typeface="Times New Roman"/>
            </a:endParaRPr>
          </a:p>
        </p:txBody>
      </p:sp>
      <p:graphicFrame>
        <p:nvGraphicFramePr>
          <p:cNvPr id="10" name="object 10"/>
          <p:cNvGraphicFramePr>
            <a:graphicFrameLocks noGrp="1"/>
          </p:cNvGraphicFramePr>
          <p:nvPr/>
        </p:nvGraphicFramePr>
        <p:xfrm>
          <a:off x="482010" y="955302"/>
          <a:ext cx="6657790" cy="2569840"/>
        </p:xfrm>
        <a:graphic>
          <a:graphicData uri="http://schemas.openxmlformats.org/drawingml/2006/table">
            <a:tbl>
              <a:tblPr firstRow="1" bandRow="1">
                <a:tableStyleId>{2D5ABB26-0587-4C30-8999-92F81FD0307C}</a:tableStyleId>
              </a:tblPr>
              <a:tblGrid>
                <a:gridCol w="2084829">
                  <a:extLst>
                    <a:ext uri="{9D8B030D-6E8A-4147-A177-3AD203B41FA5}">
                      <a16:colId xmlns:a16="http://schemas.microsoft.com/office/drawing/2014/main" val="20000"/>
                    </a:ext>
                  </a:extLst>
                </a:gridCol>
                <a:gridCol w="2251130">
                  <a:extLst>
                    <a:ext uri="{9D8B030D-6E8A-4147-A177-3AD203B41FA5}">
                      <a16:colId xmlns:a16="http://schemas.microsoft.com/office/drawing/2014/main" val="20001"/>
                    </a:ext>
                  </a:extLst>
                </a:gridCol>
                <a:gridCol w="2321831">
                  <a:extLst>
                    <a:ext uri="{9D8B030D-6E8A-4147-A177-3AD203B41FA5}">
                      <a16:colId xmlns:a16="http://schemas.microsoft.com/office/drawing/2014/main" val="20002"/>
                    </a:ext>
                  </a:extLst>
                </a:gridCol>
              </a:tblGrid>
              <a:tr h="1545384">
                <a:tc gridSpan="3">
                  <a:txBody>
                    <a:bodyPr/>
                    <a:lstStyle/>
                    <a:p>
                      <a:pPr>
                        <a:lnSpc>
                          <a:spcPct val="100000"/>
                        </a:lnSpc>
                        <a:spcBef>
                          <a:spcPts val="40"/>
                        </a:spcBef>
                      </a:pPr>
                      <a:endParaRPr sz="1400" dirty="0">
                        <a:latin typeface="Times New Roman"/>
                        <a:cs typeface="Times New Roman"/>
                      </a:endParaRPr>
                    </a:p>
                    <a:p>
                      <a:pPr marR="184785" algn="ctr">
                        <a:lnSpc>
                          <a:spcPts val="1295"/>
                        </a:lnSpc>
                      </a:pPr>
                      <a:r>
                        <a:rPr sz="1100" dirty="0">
                          <a:solidFill>
                            <a:srgbClr val="202020"/>
                          </a:solidFill>
                          <a:latin typeface="Times New Roman"/>
                          <a:cs typeface="Times New Roman"/>
                        </a:rPr>
                        <a:t>708  </a:t>
                      </a:r>
                      <a:r>
                        <a:rPr sz="1100" spc="-5" dirty="0">
                          <a:solidFill>
                            <a:srgbClr val="202020"/>
                          </a:solidFill>
                          <a:latin typeface="Times New Roman"/>
                          <a:cs typeface="Times New Roman"/>
                        </a:rPr>
                        <a:t>Palm  Blvd. </a:t>
                      </a:r>
                      <a:r>
                        <a:rPr sz="1100" dirty="0">
                          <a:solidFill>
                            <a:srgbClr val="202020"/>
                          </a:solidFill>
                          <a:latin typeface="Times New Roman"/>
                          <a:cs typeface="Times New Roman"/>
                        </a:rPr>
                        <a:t>Suite</a:t>
                      </a:r>
                      <a:r>
                        <a:rPr sz="1100" spc="130" dirty="0">
                          <a:solidFill>
                            <a:srgbClr val="202020"/>
                          </a:solidFill>
                          <a:latin typeface="Times New Roman"/>
                          <a:cs typeface="Times New Roman"/>
                        </a:rPr>
                        <a:t> </a:t>
                      </a:r>
                      <a:r>
                        <a:rPr sz="1100" spc="55" dirty="0">
                          <a:solidFill>
                            <a:srgbClr val="202020"/>
                          </a:solidFill>
                          <a:latin typeface="Times New Roman"/>
                          <a:cs typeface="Times New Roman"/>
                        </a:rPr>
                        <a:t>121</a:t>
                      </a:r>
                      <a:endParaRPr sz="1100" dirty="0">
                        <a:latin typeface="Times New Roman"/>
                        <a:cs typeface="Times New Roman"/>
                      </a:endParaRPr>
                    </a:p>
                    <a:p>
                      <a:pPr marR="182880" algn="ctr">
                        <a:lnSpc>
                          <a:spcPts val="1265"/>
                        </a:lnSpc>
                      </a:pPr>
                      <a:r>
                        <a:rPr sz="1100" spc="-5" dirty="0">
                          <a:solidFill>
                            <a:srgbClr val="202020"/>
                          </a:solidFill>
                          <a:latin typeface="Times New Roman"/>
                          <a:cs typeface="Times New Roman"/>
                        </a:rPr>
                        <a:t>Brownsville,  </a:t>
                      </a:r>
                      <a:r>
                        <a:rPr sz="1100" spc="55" dirty="0">
                          <a:solidFill>
                            <a:srgbClr val="202020"/>
                          </a:solidFill>
                          <a:latin typeface="Times New Roman"/>
                          <a:cs typeface="Times New Roman"/>
                        </a:rPr>
                        <a:t>Texas</a:t>
                      </a:r>
                      <a:r>
                        <a:rPr sz="1100" spc="-40" dirty="0">
                          <a:solidFill>
                            <a:srgbClr val="202020"/>
                          </a:solidFill>
                          <a:latin typeface="Times New Roman"/>
                          <a:cs typeface="Times New Roman"/>
                        </a:rPr>
                        <a:t> </a:t>
                      </a:r>
                      <a:r>
                        <a:rPr sz="1100" spc="55" dirty="0">
                          <a:solidFill>
                            <a:srgbClr val="202020"/>
                          </a:solidFill>
                          <a:latin typeface="Times New Roman"/>
                          <a:cs typeface="Times New Roman"/>
                        </a:rPr>
                        <a:t>78521</a:t>
                      </a:r>
                      <a:endParaRPr sz="1100" dirty="0">
                        <a:latin typeface="Times New Roman"/>
                        <a:cs typeface="Times New Roman"/>
                      </a:endParaRPr>
                    </a:p>
                    <a:p>
                      <a:pPr marR="184150" algn="ctr">
                        <a:lnSpc>
                          <a:spcPts val="1290"/>
                        </a:lnSpc>
                      </a:pPr>
                      <a:r>
                        <a:rPr sz="1100" dirty="0">
                          <a:solidFill>
                            <a:srgbClr val="202020"/>
                          </a:solidFill>
                          <a:latin typeface="Times New Roman"/>
                          <a:cs typeface="Times New Roman"/>
                        </a:rPr>
                        <a:t>(956)</a:t>
                      </a:r>
                      <a:r>
                        <a:rPr sz="1100" spc="120" dirty="0">
                          <a:solidFill>
                            <a:srgbClr val="202020"/>
                          </a:solidFill>
                          <a:latin typeface="Times New Roman"/>
                          <a:cs typeface="Times New Roman"/>
                        </a:rPr>
                        <a:t> </a:t>
                      </a:r>
                      <a:r>
                        <a:rPr sz="1100" spc="25" dirty="0">
                          <a:solidFill>
                            <a:srgbClr val="202020"/>
                          </a:solidFill>
                          <a:latin typeface="Times New Roman"/>
                          <a:cs typeface="Times New Roman"/>
                        </a:rPr>
                        <a:t>544-3966</a:t>
                      </a:r>
                      <a:endParaRPr sz="11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27305" algn="ctr">
                        <a:lnSpc>
                          <a:spcPct val="100000"/>
                        </a:lnSpc>
                        <a:spcBef>
                          <a:spcPts val="710"/>
                        </a:spcBef>
                      </a:pPr>
                      <a:r>
                        <a:rPr sz="1600" u="sng" spc="-5" dirty="0">
                          <a:solidFill>
                            <a:srgbClr val="202020"/>
                          </a:solidFill>
                          <a:latin typeface="Times New Roman"/>
                          <a:cs typeface="Times New Roman"/>
                        </a:rPr>
                        <a:t>Attendance Notice</a:t>
                      </a:r>
                      <a:r>
                        <a:rPr sz="1600" u="sng" spc="-130" dirty="0">
                          <a:solidFill>
                            <a:srgbClr val="202020"/>
                          </a:solidFill>
                          <a:latin typeface="Times New Roman"/>
                          <a:cs typeface="Times New Roman"/>
                        </a:rPr>
                        <a:t> </a:t>
                      </a:r>
                      <a:r>
                        <a:rPr sz="1600" u="sng" spc="-15" dirty="0">
                          <a:solidFill>
                            <a:srgbClr val="202020"/>
                          </a:solidFill>
                          <a:latin typeface="Times New Roman"/>
                          <a:cs typeface="Times New Roman"/>
                        </a:rPr>
                        <a:t>Letter</a:t>
                      </a:r>
                      <a:endParaRPr sz="1600" dirty="0">
                        <a:latin typeface="Times New Roman"/>
                        <a:cs typeface="Times New Roman"/>
                      </a:endParaRPr>
                    </a:p>
                  </a:txBody>
                  <a:tcPr marL="0" marR="0" marT="5005" marB="0">
                    <a:lnB w="12192">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349870">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tabLst>
                          <a:tab pos="110934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171180">
                <a:tc>
                  <a:txBody>
                    <a:bodyPr/>
                    <a:lstStyle/>
                    <a:p>
                      <a:pPr>
                        <a:lnSpc>
                          <a:spcPts val="1230"/>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a:lnSpc>
                          <a:spcPts val="1230"/>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230"/>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329222">
                <a:tc>
                  <a:txBody>
                    <a:bodyPr/>
                    <a:lstStyle/>
                    <a:p>
                      <a:pPr>
                        <a:lnSpc>
                          <a:spcPct val="100000"/>
                        </a:lnSpc>
                        <a:spcBef>
                          <a:spcPts val="49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1941"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R="1104265">
                        <a:lnSpc>
                          <a:spcPts val="1240"/>
                        </a:lnSpc>
                        <a:spcBef>
                          <a:spcPts val="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626"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marL="1270" marR="650875">
                        <a:lnSpc>
                          <a:spcPts val="1240"/>
                        </a:lnSpc>
                        <a:spcBef>
                          <a:spcPts val="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626" marB="0">
                    <a:lnL w="12191">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3"/>
                  </a:ext>
                </a:extLst>
              </a:tr>
              <a:tr h="174184">
                <a:tc>
                  <a:txBody>
                    <a:bodyPr/>
                    <a:lstStyle/>
                    <a:p>
                      <a:pPr>
                        <a:lnSpc>
                          <a:spcPts val="1230"/>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230"/>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4"/>
                  </a:ext>
                </a:extLst>
              </a:tr>
            </a:tbl>
          </a:graphicData>
        </a:graphic>
      </p:graphicFrame>
      <p:sp>
        <p:nvSpPr>
          <p:cNvPr id="11" name="object 11"/>
          <p:cNvSpPr txBox="1"/>
          <p:nvPr/>
        </p:nvSpPr>
        <p:spPr>
          <a:xfrm>
            <a:off x="484513" y="3663793"/>
            <a:ext cx="6764028" cy="3098277"/>
          </a:xfrm>
          <a:prstGeom prst="rect">
            <a:avLst/>
          </a:prstGeom>
        </p:spPr>
        <p:txBody>
          <a:bodyPr vert="horz" wrap="square" lIns="0" tIns="0" rIns="0" bIns="0" rtlCol="0">
            <a:spAutoFit/>
          </a:bodyPr>
          <a:lstStyle/>
          <a:p>
            <a:pPr marL="12513"/>
            <a:r>
              <a:rPr sz="1084" spc="5" dirty="0">
                <a:solidFill>
                  <a:srgbClr val="202020"/>
                </a:solidFill>
                <a:latin typeface="Times New Roman"/>
                <a:cs typeface="Times New Roman"/>
              </a:rPr>
              <a:t>Dear,</a:t>
            </a:r>
            <a:endParaRPr sz="1084" dirty="0">
              <a:latin typeface="Times New Roman"/>
              <a:cs typeface="Times New Roman"/>
            </a:endParaRPr>
          </a:p>
          <a:p>
            <a:pPr marL="12513" marR="5005" algn="just">
              <a:lnSpc>
                <a:spcPct val="103600"/>
              </a:lnSpc>
              <a:spcBef>
                <a:spcPts val="636"/>
              </a:spcBef>
              <a:tabLst>
                <a:tab pos="1446539" algn="l"/>
              </a:tabLst>
            </a:pPr>
            <a:r>
              <a:rPr sz="1084" spc="49" dirty="0">
                <a:solidFill>
                  <a:srgbClr val="202020"/>
                </a:solidFill>
                <a:latin typeface="Times New Roman"/>
                <a:cs typeface="Times New Roman"/>
              </a:rPr>
              <a:t>Student,	</a:t>
            </a:r>
            <a:r>
              <a:rPr sz="1084" spc="30" dirty="0">
                <a:solidFill>
                  <a:srgbClr val="202020"/>
                </a:solidFill>
                <a:latin typeface="Times New Roman"/>
                <a:cs typeface="Times New Roman"/>
              </a:rPr>
              <a:t>,  </a:t>
            </a:r>
            <a:r>
              <a:rPr sz="1084" spc="69" dirty="0">
                <a:solidFill>
                  <a:srgbClr val="202020"/>
                </a:solidFill>
                <a:latin typeface="Arial"/>
                <a:cs typeface="Arial"/>
              </a:rPr>
              <a:t>h</a:t>
            </a:r>
            <a:r>
              <a:rPr sz="1084" spc="69" dirty="0">
                <a:solidFill>
                  <a:srgbClr val="202020"/>
                </a:solidFill>
                <a:latin typeface="Times New Roman"/>
                <a:cs typeface="Times New Roman"/>
              </a:rPr>
              <a:t>as  </a:t>
            </a:r>
            <a:r>
              <a:rPr sz="1084" spc="84" dirty="0">
                <a:solidFill>
                  <a:srgbClr val="202020"/>
                </a:solidFill>
                <a:latin typeface="Times New Roman"/>
                <a:cs typeface="Times New Roman"/>
              </a:rPr>
              <a:t>been </a:t>
            </a:r>
            <a:r>
              <a:rPr sz="1084" spc="74" dirty="0">
                <a:solidFill>
                  <a:srgbClr val="202020"/>
                </a:solidFill>
                <a:latin typeface="Times New Roman"/>
                <a:cs typeface="Times New Roman"/>
              </a:rPr>
              <a:t>absent  </a:t>
            </a:r>
            <a:r>
              <a:rPr sz="1084" spc="-5" dirty="0">
                <a:solidFill>
                  <a:srgbClr val="202020"/>
                </a:solidFill>
                <a:latin typeface="Times New Roman"/>
                <a:cs typeface="Times New Roman"/>
              </a:rPr>
              <a:t>from  </a:t>
            </a:r>
            <a:r>
              <a:rPr sz="1084" dirty="0">
                <a:solidFill>
                  <a:srgbClr val="202020"/>
                </a:solidFill>
                <a:latin typeface="Arial"/>
                <a:cs typeface="Arial"/>
              </a:rPr>
              <a:t>school  </a:t>
            </a:r>
            <a:r>
              <a:rPr sz="1084" b="1" spc="-5" dirty="0">
                <a:solidFill>
                  <a:srgbClr val="202020"/>
                </a:solidFill>
                <a:latin typeface="Arial"/>
                <a:cs typeface="Arial"/>
              </a:rPr>
              <a:t>(virtually  </a:t>
            </a:r>
            <a:r>
              <a:rPr sz="1084" b="1" dirty="0">
                <a:solidFill>
                  <a:srgbClr val="202020"/>
                </a:solidFill>
                <a:latin typeface="Arial"/>
                <a:cs typeface="Arial"/>
              </a:rPr>
              <a:t>/  </a:t>
            </a:r>
            <a:r>
              <a:rPr sz="1084" b="1" spc="-5" dirty="0">
                <a:solidFill>
                  <a:srgbClr val="202020"/>
                </a:solidFill>
                <a:latin typeface="Arial"/>
                <a:cs typeface="Arial"/>
              </a:rPr>
              <a:t>in  person) </a:t>
            </a:r>
            <a:r>
              <a:rPr sz="1084" b="1" dirty="0">
                <a:solidFill>
                  <a:srgbClr val="202020"/>
                </a:solidFill>
                <a:latin typeface="Times New Roman"/>
                <a:cs typeface="Times New Roman"/>
              </a:rPr>
              <a:t>for  </a:t>
            </a:r>
            <a:r>
              <a:rPr sz="1084" b="1" u="heavy" dirty="0">
                <a:solidFill>
                  <a:srgbClr val="202020"/>
                </a:solidFill>
                <a:latin typeface="Times New Roman"/>
                <a:cs typeface="Times New Roman"/>
              </a:rPr>
              <a:t>3  </a:t>
            </a:r>
            <a:r>
              <a:rPr sz="1084" b="1" u="heavy" spc="34" dirty="0">
                <a:solidFill>
                  <a:srgbClr val="202020"/>
                </a:solidFill>
                <a:latin typeface="Times New Roman"/>
                <a:cs typeface="Times New Roman"/>
              </a:rPr>
              <a:t> </a:t>
            </a:r>
            <a:r>
              <a:rPr sz="1084" b="1" dirty="0">
                <a:solidFill>
                  <a:srgbClr val="202020"/>
                </a:solidFill>
                <a:latin typeface="Times New Roman"/>
                <a:cs typeface="Times New Roman"/>
              </a:rPr>
              <a:t>d a y s </a:t>
            </a:r>
            <a:r>
              <a:rPr sz="1084" b="1" spc="261" dirty="0">
                <a:solidFill>
                  <a:srgbClr val="202020"/>
                </a:solidFill>
                <a:latin typeface="Times New Roman"/>
                <a:cs typeface="Times New Roman"/>
              </a:rPr>
              <a:t> </a:t>
            </a:r>
            <a:r>
              <a:rPr sz="1084" b="1" spc="49" dirty="0">
                <a:solidFill>
                  <a:srgbClr val="202020"/>
                </a:solidFill>
                <a:latin typeface="Times New Roman"/>
                <a:cs typeface="Times New Roman"/>
              </a:rPr>
              <a:t>(cumulative) </a:t>
            </a:r>
            <a:r>
              <a:rPr sz="1084" b="1" spc="25" dirty="0">
                <a:solidFill>
                  <a:srgbClr val="202020"/>
                </a:solidFill>
                <a:latin typeface="Times New Roman"/>
                <a:cs typeface="Times New Roman"/>
              </a:rPr>
              <a:t> </a:t>
            </a:r>
            <a:r>
              <a:rPr sz="1084" b="1" spc="49" dirty="0">
                <a:solidFill>
                  <a:srgbClr val="202020"/>
                </a:solidFill>
                <a:latin typeface="Times New Roman"/>
                <a:cs typeface="Times New Roman"/>
              </a:rPr>
              <a:t>without </a:t>
            </a:r>
            <a:r>
              <a:rPr sz="1084" b="1" dirty="0">
                <a:solidFill>
                  <a:srgbClr val="202020"/>
                </a:solidFill>
                <a:latin typeface="Times New Roman"/>
                <a:cs typeface="Times New Roman"/>
              </a:rPr>
              <a:t>proper </a:t>
            </a:r>
            <a:r>
              <a:rPr sz="1084" b="1" spc="54" dirty="0">
                <a:solidFill>
                  <a:srgbClr val="202020"/>
                </a:solidFill>
                <a:latin typeface="Times New Roman"/>
                <a:cs typeface="Times New Roman"/>
              </a:rPr>
              <a:t>excuse. </a:t>
            </a:r>
            <a:r>
              <a:rPr sz="1084" spc="-5" dirty="0">
                <a:solidFill>
                  <a:srgbClr val="202020"/>
                </a:solidFill>
                <a:latin typeface="Times New Roman"/>
                <a:cs typeface="Times New Roman"/>
              </a:rPr>
              <a:t>As </a:t>
            </a:r>
            <a:r>
              <a:rPr sz="1084" spc="49" dirty="0">
                <a:solidFill>
                  <a:srgbClr val="202020"/>
                </a:solidFill>
                <a:latin typeface="Arial"/>
                <a:cs typeface="Arial"/>
              </a:rPr>
              <a:t>t</a:t>
            </a:r>
            <a:r>
              <a:rPr sz="1084" spc="49" dirty="0">
                <a:solidFill>
                  <a:srgbClr val="202020"/>
                </a:solidFill>
                <a:latin typeface="Times New Roman"/>
                <a:cs typeface="Times New Roman"/>
              </a:rPr>
              <a:t>he </a:t>
            </a:r>
            <a:r>
              <a:rPr sz="1084" spc="-49" dirty="0">
                <a:solidFill>
                  <a:srgbClr val="202020"/>
                </a:solidFill>
                <a:latin typeface="Arial"/>
                <a:cs typeface="Arial"/>
              </a:rPr>
              <a:t>L</a:t>
            </a:r>
            <a:r>
              <a:rPr sz="1084" spc="-49" dirty="0">
                <a:solidFill>
                  <a:srgbClr val="202020"/>
                </a:solidFill>
                <a:latin typeface="Times New Roman"/>
                <a:cs typeface="Times New Roman"/>
              </a:rPr>
              <a:t>egal </a:t>
            </a:r>
            <a:r>
              <a:rPr sz="1084" spc="34" dirty="0">
                <a:solidFill>
                  <a:srgbClr val="202020"/>
                </a:solidFill>
                <a:latin typeface="Arial"/>
                <a:cs typeface="Arial"/>
              </a:rPr>
              <a:t>P</a:t>
            </a:r>
            <a:r>
              <a:rPr sz="1084" spc="34" dirty="0">
                <a:solidFill>
                  <a:srgbClr val="202020"/>
                </a:solidFill>
                <a:latin typeface="Times New Roman"/>
                <a:cs typeface="Times New Roman"/>
              </a:rPr>
              <a:t>arent/guardian </a:t>
            </a:r>
            <a:r>
              <a:rPr sz="1084" spc="-84" dirty="0">
                <a:solidFill>
                  <a:srgbClr val="202020"/>
                </a:solidFill>
                <a:latin typeface="Arial"/>
                <a:cs typeface="Arial"/>
              </a:rPr>
              <a:t>o</a:t>
            </a:r>
            <a:r>
              <a:rPr sz="1084" spc="-84" dirty="0">
                <a:solidFill>
                  <a:srgbClr val="202020"/>
                </a:solidFill>
                <a:latin typeface="Times New Roman"/>
                <a:cs typeface="Times New Roman"/>
              </a:rPr>
              <a:t>f </a:t>
            </a:r>
            <a:r>
              <a:rPr sz="1084" spc="-30" dirty="0">
                <a:solidFill>
                  <a:srgbClr val="202020"/>
                </a:solidFill>
                <a:latin typeface="Arial"/>
                <a:cs typeface="Arial"/>
              </a:rPr>
              <a:t>t</a:t>
            </a:r>
            <a:r>
              <a:rPr sz="1084" spc="-30" dirty="0">
                <a:solidFill>
                  <a:srgbClr val="202020"/>
                </a:solidFill>
                <a:latin typeface="Times New Roman"/>
                <a:cs typeface="Times New Roman"/>
              </a:rPr>
              <a:t>his </a:t>
            </a:r>
            <a:r>
              <a:rPr sz="1084" spc="20" dirty="0">
                <a:solidFill>
                  <a:srgbClr val="202020"/>
                </a:solidFill>
                <a:latin typeface="Arial"/>
                <a:cs typeface="Arial"/>
              </a:rPr>
              <a:t>S</a:t>
            </a:r>
            <a:r>
              <a:rPr sz="1084" spc="20" dirty="0">
                <a:solidFill>
                  <a:srgbClr val="202020"/>
                </a:solidFill>
                <a:latin typeface="Times New Roman"/>
                <a:cs typeface="Times New Roman"/>
              </a:rPr>
              <a:t>tudent, </a:t>
            </a:r>
            <a:r>
              <a:rPr sz="1084" spc="128" dirty="0">
                <a:solidFill>
                  <a:srgbClr val="202020"/>
                </a:solidFill>
                <a:latin typeface="Arial"/>
                <a:cs typeface="Arial"/>
              </a:rPr>
              <a:t>y</a:t>
            </a:r>
            <a:r>
              <a:rPr sz="1084" spc="128" dirty="0">
                <a:solidFill>
                  <a:srgbClr val="202020"/>
                </a:solidFill>
                <a:latin typeface="Times New Roman"/>
                <a:cs typeface="Times New Roman"/>
              </a:rPr>
              <a:t>ou </a:t>
            </a:r>
            <a:r>
              <a:rPr sz="1084" spc="-10" dirty="0">
                <a:solidFill>
                  <a:srgbClr val="202020"/>
                </a:solidFill>
                <a:latin typeface="Arial"/>
                <a:cs typeface="Arial"/>
              </a:rPr>
              <a:t>a</a:t>
            </a:r>
            <a:r>
              <a:rPr sz="1084" spc="-10" dirty="0">
                <a:solidFill>
                  <a:srgbClr val="202020"/>
                </a:solidFill>
                <a:latin typeface="Times New Roman"/>
                <a:cs typeface="Times New Roman"/>
              </a:rPr>
              <a:t>re </a:t>
            </a:r>
            <a:r>
              <a:rPr sz="1084" spc="34" dirty="0">
                <a:solidFill>
                  <a:srgbClr val="202020"/>
                </a:solidFill>
                <a:latin typeface="Arial"/>
                <a:cs typeface="Arial"/>
              </a:rPr>
              <a:t>r</a:t>
            </a:r>
            <a:r>
              <a:rPr sz="1084" spc="34" dirty="0">
                <a:solidFill>
                  <a:srgbClr val="202020"/>
                </a:solidFill>
                <a:latin typeface="Times New Roman"/>
                <a:cs typeface="Times New Roman"/>
              </a:rPr>
              <a:t>esponsible </a:t>
            </a:r>
            <a:r>
              <a:rPr sz="1084" spc="5" dirty="0">
                <a:solidFill>
                  <a:srgbClr val="202020"/>
                </a:solidFill>
                <a:latin typeface="Arial"/>
                <a:cs typeface="Arial"/>
              </a:rPr>
              <a:t>f</a:t>
            </a:r>
            <a:r>
              <a:rPr sz="1084" spc="5" dirty="0">
                <a:solidFill>
                  <a:srgbClr val="202020"/>
                </a:solidFill>
                <a:latin typeface="Times New Roman"/>
                <a:cs typeface="Times New Roman"/>
              </a:rPr>
              <a:t>or </a:t>
            </a:r>
            <a:r>
              <a:rPr sz="1084" spc="5" dirty="0">
                <a:solidFill>
                  <a:srgbClr val="202020"/>
                </a:solidFill>
                <a:latin typeface="Arial"/>
                <a:cs typeface="Arial"/>
              </a:rPr>
              <a:t>hi</a:t>
            </a:r>
            <a:r>
              <a:rPr sz="1084" spc="5" dirty="0">
                <a:solidFill>
                  <a:srgbClr val="202020"/>
                </a:solidFill>
                <a:latin typeface="Times New Roman"/>
                <a:cs typeface="Times New Roman"/>
              </a:rPr>
              <a:t>s/her </a:t>
            </a:r>
            <a:r>
              <a:rPr sz="1084" spc="64" dirty="0">
                <a:solidFill>
                  <a:srgbClr val="202020"/>
                </a:solidFill>
                <a:latin typeface="Times New Roman"/>
                <a:cs typeface="Times New Roman"/>
              </a:rPr>
              <a:t>attendance  </a:t>
            </a:r>
            <a:r>
              <a:rPr sz="1084" dirty="0">
                <a:solidFill>
                  <a:srgbClr val="202020"/>
                </a:solidFill>
                <a:latin typeface="Times New Roman"/>
                <a:cs typeface="Times New Roman"/>
              </a:rPr>
              <a:t>at  </a:t>
            </a:r>
            <a:r>
              <a:rPr sz="1084" spc="44" dirty="0">
                <a:solidFill>
                  <a:srgbClr val="202020"/>
                </a:solidFill>
                <a:latin typeface="Times New Roman"/>
                <a:cs typeface="Times New Roman"/>
              </a:rPr>
              <a:t>the </a:t>
            </a:r>
            <a:r>
              <a:rPr sz="1084" dirty="0">
                <a:solidFill>
                  <a:srgbClr val="202020"/>
                </a:solidFill>
                <a:latin typeface="Times New Roman"/>
                <a:cs typeface="Times New Roman"/>
              </a:rPr>
              <a:t>school </a:t>
            </a:r>
            <a:r>
              <a:rPr sz="1084" spc="69" dirty="0">
                <a:solidFill>
                  <a:srgbClr val="202020"/>
                </a:solidFill>
                <a:latin typeface="Times New Roman"/>
                <a:cs typeface="Times New Roman"/>
              </a:rPr>
              <a:t>in </a:t>
            </a:r>
            <a:r>
              <a:rPr sz="1084" spc="-5" dirty="0">
                <a:solidFill>
                  <a:srgbClr val="202020"/>
                </a:solidFill>
                <a:latin typeface="Times New Roman"/>
                <a:cs typeface="Times New Roman"/>
              </a:rPr>
              <a:t>which </a:t>
            </a:r>
            <a:r>
              <a:rPr sz="1084" spc="74" dirty="0">
                <a:solidFill>
                  <a:srgbClr val="202020"/>
                </a:solidFill>
                <a:latin typeface="Times New Roman"/>
                <a:cs typeface="Times New Roman"/>
              </a:rPr>
              <a:t>he/she </a:t>
            </a:r>
            <a:r>
              <a:rPr sz="1084" spc="-5" dirty="0">
                <a:solidFill>
                  <a:srgbClr val="202020"/>
                </a:solidFill>
                <a:latin typeface="Times New Roman"/>
                <a:cs typeface="Times New Roman"/>
              </a:rPr>
              <a:t>is</a:t>
            </a:r>
            <a:r>
              <a:rPr sz="1084" spc="143" dirty="0">
                <a:solidFill>
                  <a:srgbClr val="202020"/>
                </a:solidFill>
                <a:latin typeface="Times New Roman"/>
                <a:cs typeface="Times New Roman"/>
              </a:rPr>
              <a:t> </a:t>
            </a:r>
            <a:r>
              <a:rPr sz="1084" spc="25" dirty="0">
                <a:solidFill>
                  <a:srgbClr val="202020"/>
                </a:solidFill>
                <a:latin typeface="Times New Roman"/>
                <a:cs typeface="Times New Roman"/>
              </a:rPr>
              <a:t>enrolled.</a:t>
            </a:r>
            <a:endParaRPr sz="1084" dirty="0">
              <a:latin typeface="Times New Roman"/>
              <a:cs typeface="Times New Roman"/>
            </a:endParaRPr>
          </a:p>
          <a:p>
            <a:pPr marL="12513" marR="482387">
              <a:lnSpc>
                <a:spcPts val="1241"/>
              </a:lnSpc>
              <a:spcBef>
                <a:spcPts val="951"/>
              </a:spcBef>
            </a:pPr>
            <a:r>
              <a:rPr sz="1084" spc="-5" dirty="0">
                <a:solidFill>
                  <a:srgbClr val="202020"/>
                </a:solidFill>
                <a:latin typeface="Times New Roman"/>
                <a:cs typeface="Times New Roman"/>
              </a:rPr>
              <a:t>As per </a:t>
            </a:r>
            <a:r>
              <a:rPr sz="1084" spc="39" dirty="0">
                <a:solidFill>
                  <a:srgbClr val="202020"/>
                </a:solidFill>
                <a:latin typeface="Times New Roman"/>
                <a:cs typeface="Times New Roman"/>
              </a:rPr>
              <a:t>Texas </a:t>
            </a:r>
            <a:r>
              <a:rPr sz="1084" spc="44" dirty="0">
                <a:solidFill>
                  <a:srgbClr val="202020"/>
                </a:solidFill>
                <a:latin typeface="Times New Roman"/>
                <a:cs typeface="Times New Roman"/>
              </a:rPr>
              <a:t>Compulsory </a:t>
            </a:r>
            <a:r>
              <a:rPr sz="1084" spc="39" dirty="0">
                <a:solidFill>
                  <a:srgbClr val="202020"/>
                </a:solidFill>
                <a:latin typeface="Times New Roman"/>
                <a:cs typeface="Times New Roman"/>
              </a:rPr>
              <a:t>Attendance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(T.E.C. </a:t>
            </a:r>
            <a:r>
              <a:rPr sz="1084" spc="44" dirty="0">
                <a:solidFill>
                  <a:srgbClr val="202020"/>
                </a:solidFill>
                <a:latin typeface="Times New Roman"/>
                <a:cs typeface="Times New Roman"/>
              </a:rPr>
              <a:t>§25.093) </a:t>
            </a:r>
            <a:r>
              <a:rPr sz="1084" dirty="0">
                <a:solidFill>
                  <a:srgbClr val="202020"/>
                </a:solidFill>
                <a:latin typeface="Times New Roman"/>
                <a:cs typeface="Times New Roman"/>
              </a:rPr>
              <a:t>and </a:t>
            </a:r>
            <a:r>
              <a:rPr sz="1084" spc="-5" dirty="0">
                <a:solidFill>
                  <a:srgbClr val="202020"/>
                </a:solidFill>
                <a:latin typeface="Times New Roman"/>
                <a:cs typeface="Times New Roman"/>
              </a:rPr>
              <a:t>(T.F.C. </a:t>
            </a:r>
            <a:r>
              <a:rPr sz="1084" spc="39" dirty="0">
                <a:solidFill>
                  <a:srgbClr val="202020"/>
                </a:solidFill>
                <a:latin typeface="Times New Roman"/>
                <a:cs typeface="Times New Roman"/>
              </a:rPr>
              <a:t>§65.103) </a:t>
            </a:r>
            <a:r>
              <a:rPr sz="1084" dirty="0">
                <a:solidFill>
                  <a:srgbClr val="202020"/>
                </a:solidFill>
                <a:latin typeface="Times New Roman"/>
                <a:cs typeface="Times New Roman"/>
              </a:rPr>
              <a:t>failure to </a:t>
            </a:r>
            <a:r>
              <a:rPr sz="1084" spc="-5" dirty="0">
                <a:solidFill>
                  <a:srgbClr val="202020"/>
                </a:solidFill>
                <a:latin typeface="Times New Roman"/>
                <a:cs typeface="Times New Roman"/>
              </a:rPr>
              <a:t>comply will  result  </a:t>
            </a:r>
            <a:r>
              <a:rPr sz="1084" dirty="0">
                <a:solidFill>
                  <a:srgbClr val="202020"/>
                </a:solidFill>
                <a:latin typeface="Times New Roman"/>
                <a:cs typeface="Times New Roman"/>
              </a:rPr>
              <a:t>in </a:t>
            </a:r>
            <a:r>
              <a:rPr sz="1084" spc="-5" dirty="0">
                <a:solidFill>
                  <a:srgbClr val="202020"/>
                </a:solidFill>
                <a:latin typeface="Times New Roman"/>
                <a:cs typeface="Times New Roman"/>
              </a:rPr>
              <a:t>legal  </a:t>
            </a:r>
            <a:r>
              <a:rPr sz="1084" spc="39" dirty="0">
                <a:solidFill>
                  <a:srgbClr val="202020"/>
                </a:solidFill>
                <a:latin typeface="Times New Roman"/>
                <a:cs typeface="Times New Roman"/>
              </a:rPr>
              <a:t>prosecution. </a:t>
            </a:r>
            <a:r>
              <a:rPr sz="1084" dirty="0">
                <a:solidFill>
                  <a:srgbClr val="202020"/>
                </a:solidFill>
                <a:latin typeface="Times New Roman"/>
                <a:cs typeface="Times New Roman"/>
              </a:rPr>
              <a:t>The  </a:t>
            </a:r>
            <a:r>
              <a:rPr sz="1084" spc="-5" dirty="0">
                <a:solidFill>
                  <a:srgbClr val="202020"/>
                </a:solidFill>
                <a:latin typeface="Times New Roman"/>
                <a:cs typeface="Times New Roman"/>
              </a:rPr>
              <a:t>court  </a:t>
            </a:r>
            <a:r>
              <a:rPr sz="1084" spc="49" dirty="0">
                <a:solidFill>
                  <a:srgbClr val="202020"/>
                </a:solidFill>
                <a:latin typeface="Times New Roman"/>
                <a:cs typeface="Times New Roman"/>
              </a:rPr>
              <a:t>ordered </a:t>
            </a:r>
            <a:r>
              <a:rPr sz="1084" spc="44" dirty="0">
                <a:solidFill>
                  <a:srgbClr val="202020"/>
                </a:solidFill>
                <a:latin typeface="Times New Roman"/>
                <a:cs typeface="Times New Roman"/>
              </a:rPr>
              <a:t>penalties </a:t>
            </a:r>
            <a:r>
              <a:rPr sz="1084" dirty="0">
                <a:solidFill>
                  <a:srgbClr val="202020"/>
                </a:solidFill>
                <a:latin typeface="Times New Roman"/>
                <a:cs typeface="Times New Roman"/>
              </a:rPr>
              <a:t>and  </a:t>
            </a:r>
            <a:r>
              <a:rPr sz="1084" spc="49" dirty="0">
                <a:solidFill>
                  <a:srgbClr val="202020"/>
                </a:solidFill>
                <a:latin typeface="Times New Roman"/>
                <a:cs typeface="Times New Roman"/>
              </a:rPr>
              <a:t>remedial </a:t>
            </a:r>
            <a:r>
              <a:rPr sz="1084" spc="44" dirty="0">
                <a:solidFill>
                  <a:srgbClr val="202020"/>
                </a:solidFill>
                <a:latin typeface="Times New Roman"/>
                <a:cs typeface="Times New Roman"/>
              </a:rPr>
              <a:t>orders </a:t>
            </a:r>
            <a:r>
              <a:rPr sz="1084" spc="-5" dirty="0">
                <a:solidFill>
                  <a:srgbClr val="202020"/>
                </a:solidFill>
                <a:latin typeface="Times New Roman"/>
                <a:cs typeface="Times New Roman"/>
              </a:rPr>
              <a:t>for violating </a:t>
            </a:r>
            <a:r>
              <a:rPr sz="1084" spc="84" dirty="0">
                <a:solidFill>
                  <a:srgbClr val="202020"/>
                </a:solidFill>
                <a:latin typeface="Times New Roman"/>
                <a:cs typeface="Times New Roman"/>
              </a:rPr>
              <a:t>these </a:t>
            </a:r>
            <a:r>
              <a:rPr sz="1084" spc="-5" dirty="0">
                <a:solidFill>
                  <a:srgbClr val="202020"/>
                </a:solidFill>
                <a:latin typeface="Times New Roman"/>
                <a:cs typeface="Times New Roman"/>
              </a:rPr>
              <a:t>laws</a:t>
            </a:r>
            <a:r>
              <a:rPr sz="1084" spc="-20" dirty="0">
                <a:solidFill>
                  <a:srgbClr val="202020"/>
                </a:solidFill>
                <a:latin typeface="Times New Roman"/>
                <a:cs typeface="Times New Roman"/>
              </a:rPr>
              <a:t> </a:t>
            </a:r>
            <a:r>
              <a:rPr sz="1084" spc="54" dirty="0">
                <a:solidFill>
                  <a:srgbClr val="202020"/>
                </a:solidFill>
                <a:latin typeface="Times New Roman"/>
                <a:cs typeface="Times New Roman"/>
              </a:rPr>
              <a:t>are:</a:t>
            </a:r>
            <a:endParaRPr sz="1084" dirty="0">
              <a:latin typeface="Times New Roman"/>
              <a:cs typeface="Times New Roman"/>
            </a:endParaRPr>
          </a:p>
          <a:p>
            <a:pPr marL="240256" indent="-227742">
              <a:spcBef>
                <a:spcPts val="995"/>
              </a:spcBef>
              <a:buChar char="•"/>
              <a:tabLst>
                <a:tab pos="240256" algn="l"/>
                <a:tab pos="240881" algn="l"/>
              </a:tabLst>
            </a:pPr>
            <a:r>
              <a:rPr sz="1084" dirty="0">
                <a:solidFill>
                  <a:srgbClr val="202020"/>
                </a:solidFill>
                <a:latin typeface="Times New Roman"/>
                <a:cs typeface="Times New Roman"/>
              </a:rPr>
              <a:t>Court</a:t>
            </a:r>
            <a:r>
              <a:rPr sz="1084" spc="59" dirty="0">
                <a:solidFill>
                  <a:srgbClr val="202020"/>
                </a:solidFill>
                <a:latin typeface="Times New Roman"/>
                <a:cs typeface="Times New Roman"/>
              </a:rPr>
              <a:t> </a:t>
            </a:r>
            <a:r>
              <a:rPr sz="1084" spc="64" dirty="0">
                <a:solidFill>
                  <a:srgbClr val="202020"/>
                </a:solidFill>
                <a:latin typeface="Times New Roman"/>
                <a:cs typeface="Times New Roman"/>
              </a:rPr>
              <a:t>Costs</a:t>
            </a:r>
            <a:endParaRPr sz="1084" dirty="0">
              <a:latin typeface="Times New Roman"/>
              <a:cs typeface="Times New Roman"/>
            </a:endParaRPr>
          </a:p>
          <a:p>
            <a:pPr marL="240256" indent="-227742">
              <a:spcBef>
                <a:spcPts val="315"/>
              </a:spcBef>
              <a:buChar char="•"/>
              <a:tabLst>
                <a:tab pos="240256" algn="l"/>
                <a:tab pos="240881" algn="l"/>
              </a:tabLst>
            </a:pPr>
            <a:r>
              <a:rPr sz="1084" spc="49" dirty="0">
                <a:solidFill>
                  <a:srgbClr val="202020"/>
                </a:solidFill>
                <a:latin typeface="Times New Roman"/>
                <a:cs typeface="Times New Roman"/>
              </a:rPr>
              <a:t>Parent Escorting Student </a:t>
            </a:r>
            <a:r>
              <a:rPr sz="1084" dirty="0">
                <a:solidFill>
                  <a:srgbClr val="202020"/>
                </a:solidFill>
                <a:latin typeface="Times New Roman"/>
                <a:cs typeface="Times New Roman"/>
              </a:rPr>
              <a:t>to</a:t>
            </a:r>
            <a:r>
              <a:rPr sz="1084" spc="-64" dirty="0">
                <a:solidFill>
                  <a:srgbClr val="202020"/>
                </a:solidFill>
                <a:latin typeface="Times New Roman"/>
                <a:cs typeface="Times New Roman"/>
              </a:rPr>
              <a:t> </a:t>
            </a:r>
            <a:r>
              <a:rPr sz="1084" spc="79" dirty="0">
                <a:solidFill>
                  <a:srgbClr val="202020"/>
                </a:solidFill>
                <a:latin typeface="Times New Roman"/>
                <a:cs typeface="Times New Roman"/>
              </a:rPr>
              <a:t>Classes</a:t>
            </a:r>
            <a:endParaRPr sz="1084" dirty="0">
              <a:latin typeface="Times New Roman"/>
              <a:cs typeface="Times New Roman"/>
            </a:endParaRPr>
          </a:p>
          <a:p>
            <a:pPr marL="240256" indent="-227742">
              <a:spcBef>
                <a:spcPts val="320"/>
              </a:spcBef>
              <a:buChar char="•"/>
              <a:tabLst>
                <a:tab pos="240256" algn="l"/>
                <a:tab pos="240881" algn="l"/>
              </a:tabLst>
            </a:pPr>
            <a:r>
              <a:rPr sz="1084" spc="39" dirty="0">
                <a:solidFill>
                  <a:srgbClr val="202020"/>
                </a:solidFill>
                <a:latin typeface="Times New Roman"/>
                <a:cs typeface="Times New Roman"/>
              </a:rPr>
              <a:t>Student Performing </a:t>
            </a:r>
            <a:r>
              <a:rPr sz="1084" spc="-5" dirty="0">
                <a:solidFill>
                  <a:srgbClr val="202020"/>
                </a:solidFill>
                <a:latin typeface="Times New Roman"/>
                <a:cs typeface="Times New Roman"/>
              </a:rPr>
              <a:t>Community </a:t>
            </a:r>
            <a:r>
              <a:rPr sz="1084" spc="15" dirty="0">
                <a:solidFill>
                  <a:srgbClr val="202020"/>
                </a:solidFill>
                <a:latin typeface="Times New Roman"/>
                <a:cs typeface="Times New Roman"/>
              </a:rPr>
              <a:t>Service</a:t>
            </a:r>
            <a:r>
              <a:rPr sz="1084" spc="34" dirty="0">
                <a:solidFill>
                  <a:srgbClr val="202020"/>
                </a:solidFill>
                <a:latin typeface="Times New Roman"/>
                <a:cs typeface="Times New Roman"/>
              </a:rPr>
              <a:t> </a:t>
            </a:r>
            <a:r>
              <a:rPr sz="1084" spc="44" dirty="0">
                <a:solidFill>
                  <a:srgbClr val="202020"/>
                </a:solidFill>
                <a:latin typeface="Times New Roman"/>
                <a:cs typeface="Times New Roman"/>
              </a:rPr>
              <a:t>Hours</a:t>
            </a:r>
            <a:endParaRPr sz="1084" dirty="0">
              <a:latin typeface="Times New Roman"/>
              <a:cs typeface="Times New Roman"/>
            </a:endParaRPr>
          </a:p>
          <a:p>
            <a:pPr marL="240256" indent="-227742">
              <a:spcBef>
                <a:spcPts val="320"/>
              </a:spcBef>
              <a:buChar char="•"/>
              <a:tabLst>
                <a:tab pos="240256" algn="l"/>
                <a:tab pos="240881" algn="l"/>
              </a:tabLst>
            </a:pPr>
            <a:r>
              <a:rPr sz="1084" spc="54" dirty="0">
                <a:solidFill>
                  <a:srgbClr val="202020"/>
                </a:solidFill>
                <a:latin typeface="Times New Roman"/>
                <a:cs typeface="Times New Roman"/>
              </a:rPr>
              <a:t>Student </a:t>
            </a:r>
            <a:r>
              <a:rPr sz="1084" spc="59" dirty="0">
                <a:solidFill>
                  <a:srgbClr val="202020"/>
                </a:solidFill>
                <a:latin typeface="Times New Roman"/>
                <a:cs typeface="Times New Roman"/>
              </a:rPr>
              <a:t>Suspension </a:t>
            </a:r>
            <a:r>
              <a:rPr sz="1084" dirty="0">
                <a:solidFill>
                  <a:srgbClr val="202020"/>
                </a:solidFill>
                <a:latin typeface="Times New Roman"/>
                <a:cs typeface="Times New Roman"/>
              </a:rPr>
              <a:t>of </a:t>
            </a:r>
            <a:r>
              <a:rPr sz="1084" spc="-5" dirty="0">
                <a:solidFill>
                  <a:srgbClr val="202020"/>
                </a:solidFill>
                <a:latin typeface="Times New Roman"/>
                <a:cs typeface="Times New Roman"/>
              </a:rPr>
              <a:t>Driver’s</a:t>
            </a:r>
            <a:r>
              <a:rPr sz="1084" spc="15" dirty="0">
                <a:solidFill>
                  <a:srgbClr val="202020"/>
                </a:solidFill>
                <a:latin typeface="Times New Roman"/>
                <a:cs typeface="Times New Roman"/>
              </a:rPr>
              <a:t> </a:t>
            </a:r>
            <a:r>
              <a:rPr sz="1084" spc="44" dirty="0">
                <a:solidFill>
                  <a:srgbClr val="202020"/>
                </a:solidFill>
                <a:latin typeface="Times New Roman"/>
                <a:cs typeface="Times New Roman"/>
              </a:rPr>
              <a:t>License</a:t>
            </a:r>
            <a:endParaRPr sz="1084" dirty="0">
              <a:latin typeface="Times New Roman"/>
              <a:cs typeface="Times New Roman"/>
            </a:endParaRPr>
          </a:p>
          <a:p>
            <a:pPr marL="240256" indent="-227742">
              <a:spcBef>
                <a:spcPts val="305"/>
              </a:spcBef>
              <a:buChar char="•"/>
              <a:tabLst>
                <a:tab pos="240256" algn="l"/>
                <a:tab pos="240881" algn="l"/>
              </a:tabLst>
            </a:pPr>
            <a:r>
              <a:rPr sz="1084" spc="49" dirty="0">
                <a:solidFill>
                  <a:srgbClr val="202020"/>
                </a:solidFill>
                <a:latin typeface="Times New Roman"/>
                <a:cs typeface="Times New Roman"/>
              </a:rPr>
              <a:t>Parent </a:t>
            </a:r>
            <a:r>
              <a:rPr sz="1084" spc="44" dirty="0">
                <a:solidFill>
                  <a:srgbClr val="202020"/>
                </a:solidFill>
                <a:latin typeface="Times New Roman"/>
                <a:cs typeface="Times New Roman"/>
              </a:rPr>
              <a:t>attending </a:t>
            </a:r>
            <a:r>
              <a:rPr sz="1084" spc="49" dirty="0">
                <a:solidFill>
                  <a:srgbClr val="202020"/>
                </a:solidFill>
                <a:latin typeface="Times New Roman"/>
                <a:cs typeface="Times New Roman"/>
              </a:rPr>
              <a:t>Counseling Classes </a:t>
            </a:r>
            <a:r>
              <a:rPr sz="1084" spc="-5" dirty="0">
                <a:solidFill>
                  <a:srgbClr val="202020"/>
                </a:solidFill>
                <a:latin typeface="Times New Roman"/>
                <a:cs typeface="Times New Roman"/>
              </a:rPr>
              <a:t>&amp;/or </a:t>
            </a:r>
            <a:r>
              <a:rPr sz="1084" spc="30" dirty="0">
                <a:solidFill>
                  <a:srgbClr val="202020"/>
                </a:solidFill>
                <a:latin typeface="Times New Roman"/>
                <a:cs typeface="Times New Roman"/>
              </a:rPr>
              <a:t>Parental </a:t>
            </a:r>
            <a:r>
              <a:rPr sz="1084" spc="34" dirty="0">
                <a:solidFill>
                  <a:srgbClr val="202020"/>
                </a:solidFill>
                <a:latin typeface="Times New Roman"/>
                <a:cs typeface="Times New Roman"/>
              </a:rPr>
              <a:t>Involvement</a:t>
            </a:r>
            <a:r>
              <a:rPr sz="1084" spc="232" dirty="0">
                <a:solidFill>
                  <a:srgbClr val="202020"/>
                </a:solidFill>
                <a:latin typeface="Times New Roman"/>
                <a:cs typeface="Times New Roman"/>
              </a:rPr>
              <a:t> </a:t>
            </a:r>
            <a:r>
              <a:rPr sz="1084" spc="39" dirty="0">
                <a:solidFill>
                  <a:srgbClr val="202020"/>
                </a:solidFill>
                <a:latin typeface="Times New Roman"/>
                <a:cs typeface="Times New Roman"/>
              </a:rPr>
              <a:t>Meetings</a:t>
            </a:r>
            <a:endParaRPr sz="1084" dirty="0">
              <a:latin typeface="Times New Roman"/>
              <a:cs typeface="Times New Roman"/>
            </a:endParaRPr>
          </a:p>
          <a:p>
            <a:pPr marL="240256" indent="-227742">
              <a:spcBef>
                <a:spcPts val="315"/>
              </a:spcBef>
              <a:buChar char="•"/>
              <a:tabLst>
                <a:tab pos="240256" algn="l"/>
                <a:tab pos="240881" algn="l"/>
              </a:tabLst>
            </a:pPr>
            <a:r>
              <a:rPr sz="1084" dirty="0">
                <a:solidFill>
                  <a:srgbClr val="202020"/>
                </a:solidFill>
                <a:latin typeface="Times New Roman"/>
                <a:cs typeface="Times New Roman"/>
              </a:rPr>
              <a:t>Refer  </a:t>
            </a:r>
            <a:r>
              <a:rPr sz="1084" spc="-5" dirty="0">
                <a:solidFill>
                  <a:srgbClr val="202020"/>
                </a:solidFill>
                <a:latin typeface="Times New Roman"/>
                <a:cs typeface="Times New Roman"/>
              </a:rPr>
              <a:t>for </a:t>
            </a:r>
            <a:r>
              <a:rPr sz="1084" spc="-10" dirty="0">
                <a:solidFill>
                  <a:srgbClr val="202020"/>
                </a:solidFill>
                <a:latin typeface="Times New Roman"/>
                <a:cs typeface="Times New Roman"/>
              </a:rPr>
              <a:t>Civil</a:t>
            </a:r>
            <a:r>
              <a:rPr sz="1084" spc="-99" dirty="0">
                <a:solidFill>
                  <a:srgbClr val="202020"/>
                </a:solidFill>
                <a:latin typeface="Times New Roman"/>
                <a:cs typeface="Times New Roman"/>
              </a:rPr>
              <a:t> </a:t>
            </a:r>
            <a:r>
              <a:rPr sz="1084" dirty="0">
                <a:solidFill>
                  <a:srgbClr val="202020"/>
                </a:solidFill>
                <a:latin typeface="Times New Roman"/>
                <a:cs typeface="Times New Roman"/>
              </a:rPr>
              <a:t>Action</a:t>
            </a:r>
            <a:endParaRPr sz="1084" dirty="0">
              <a:latin typeface="Times New Roman"/>
              <a:cs typeface="Times New Roman"/>
            </a:endParaRPr>
          </a:p>
          <a:p>
            <a:pPr marL="12513" marR="422949">
              <a:lnSpc>
                <a:spcPts val="1241"/>
              </a:lnSpc>
              <a:spcBef>
                <a:spcPts val="773"/>
              </a:spcBef>
            </a:pPr>
            <a:r>
              <a:rPr sz="1084" spc="64" dirty="0">
                <a:solidFill>
                  <a:srgbClr val="202020"/>
                </a:solidFill>
                <a:latin typeface="Times New Roman"/>
                <a:cs typeface="Times New Roman"/>
              </a:rPr>
              <a:t>State </a:t>
            </a:r>
            <a:r>
              <a:rPr sz="1084" dirty="0">
                <a:solidFill>
                  <a:srgbClr val="202020"/>
                </a:solidFill>
                <a:latin typeface="Times New Roman"/>
                <a:cs typeface="Times New Roman"/>
              </a:rPr>
              <a:t>Law </a:t>
            </a:r>
            <a:r>
              <a:rPr sz="1084" spc="-5" dirty="0">
                <a:solidFill>
                  <a:srgbClr val="202020"/>
                </a:solidFill>
                <a:latin typeface="Times New Roman"/>
                <a:cs typeface="Times New Roman"/>
              </a:rPr>
              <a:t>(HB §2398) </a:t>
            </a:r>
            <a:r>
              <a:rPr sz="1084" spc="25" dirty="0">
                <a:solidFill>
                  <a:srgbClr val="202020"/>
                </a:solidFill>
                <a:latin typeface="Times New Roman"/>
                <a:cs typeface="Times New Roman"/>
              </a:rPr>
              <a:t>further </a:t>
            </a:r>
            <a:r>
              <a:rPr sz="1084" spc="44" dirty="0">
                <a:solidFill>
                  <a:srgbClr val="202020"/>
                </a:solidFill>
                <a:latin typeface="Times New Roman"/>
                <a:cs typeface="Times New Roman"/>
              </a:rPr>
              <a:t>requires </a:t>
            </a:r>
            <a:r>
              <a:rPr sz="1084" dirty="0">
                <a:solidFill>
                  <a:srgbClr val="202020"/>
                </a:solidFill>
                <a:latin typeface="Times New Roman"/>
                <a:cs typeface="Times New Roman"/>
              </a:rPr>
              <a:t>that </a:t>
            </a:r>
            <a:r>
              <a:rPr sz="1084" spc="-5" dirty="0">
                <a:solidFill>
                  <a:srgbClr val="202020"/>
                </a:solidFill>
                <a:latin typeface="Times New Roman"/>
                <a:cs typeface="Times New Roman"/>
              </a:rPr>
              <a:t>you </a:t>
            </a:r>
            <a:r>
              <a:rPr sz="1084" dirty="0">
                <a:solidFill>
                  <a:srgbClr val="202020"/>
                </a:solidFill>
                <a:latin typeface="Times New Roman"/>
                <a:cs typeface="Times New Roman"/>
              </a:rPr>
              <a:t>immediately </a:t>
            </a:r>
            <a:r>
              <a:rPr sz="1084" spc="69" dirty="0">
                <a:solidFill>
                  <a:srgbClr val="202020"/>
                </a:solidFill>
                <a:latin typeface="Times New Roman"/>
                <a:cs typeface="Times New Roman"/>
              </a:rPr>
              <a:t>schedule </a:t>
            </a:r>
            <a:r>
              <a:rPr sz="1084" dirty="0">
                <a:solidFill>
                  <a:srgbClr val="202020"/>
                </a:solidFill>
                <a:latin typeface="Times New Roman"/>
                <a:cs typeface="Times New Roman"/>
              </a:rPr>
              <a:t>a </a:t>
            </a:r>
            <a:r>
              <a:rPr sz="1084" spc="49" dirty="0">
                <a:solidFill>
                  <a:srgbClr val="202020"/>
                </a:solidFill>
                <a:latin typeface="Times New Roman"/>
                <a:cs typeface="Times New Roman"/>
              </a:rPr>
              <a:t>parent </a:t>
            </a:r>
            <a:r>
              <a:rPr sz="1084" spc="54" dirty="0">
                <a:solidFill>
                  <a:srgbClr val="202020"/>
                </a:solidFill>
                <a:latin typeface="Times New Roman"/>
                <a:cs typeface="Times New Roman"/>
              </a:rPr>
              <a:t>conference </a:t>
            </a:r>
            <a:r>
              <a:rPr sz="1084" spc="-5" dirty="0">
                <a:solidFill>
                  <a:srgbClr val="202020"/>
                </a:solidFill>
                <a:latin typeface="Times New Roman"/>
                <a:cs typeface="Times New Roman"/>
              </a:rPr>
              <a:t>with </a:t>
            </a:r>
            <a:r>
              <a:rPr sz="1084" spc="39" dirty="0">
                <a:solidFill>
                  <a:srgbClr val="202020"/>
                </a:solidFill>
                <a:latin typeface="Times New Roman"/>
                <a:cs typeface="Times New Roman"/>
              </a:rPr>
              <a:t>school  </a:t>
            </a:r>
            <a:r>
              <a:rPr sz="1084" spc="-5" dirty="0">
                <a:solidFill>
                  <a:srgbClr val="202020"/>
                </a:solidFill>
                <a:latin typeface="Times New Roman"/>
                <a:cs typeface="Times New Roman"/>
              </a:rPr>
              <a:t>officials </a:t>
            </a:r>
            <a:r>
              <a:rPr sz="1084" dirty="0">
                <a:solidFill>
                  <a:srgbClr val="202020"/>
                </a:solidFill>
                <a:latin typeface="Times New Roman"/>
                <a:cs typeface="Times New Roman"/>
              </a:rPr>
              <a:t>to </a:t>
            </a:r>
            <a:r>
              <a:rPr sz="1084" spc="49" dirty="0">
                <a:solidFill>
                  <a:srgbClr val="202020"/>
                </a:solidFill>
                <a:latin typeface="Times New Roman"/>
                <a:cs typeface="Times New Roman"/>
              </a:rPr>
              <a:t>discuss </a:t>
            </a:r>
            <a:r>
              <a:rPr sz="1084" spc="54" dirty="0">
                <a:solidFill>
                  <a:srgbClr val="202020"/>
                </a:solidFill>
                <a:latin typeface="Times New Roman"/>
                <a:cs typeface="Times New Roman"/>
              </a:rPr>
              <a:t>attendance problems. </a:t>
            </a:r>
            <a:r>
              <a:rPr sz="1084" dirty="0">
                <a:solidFill>
                  <a:srgbClr val="202020"/>
                </a:solidFill>
                <a:latin typeface="Times New Roman"/>
                <a:cs typeface="Times New Roman"/>
              </a:rPr>
              <a:t>We </a:t>
            </a:r>
            <a:r>
              <a:rPr sz="1084" spc="-5" dirty="0">
                <a:solidFill>
                  <a:srgbClr val="202020"/>
                </a:solidFill>
                <a:latin typeface="Times New Roman"/>
                <a:cs typeface="Times New Roman"/>
              </a:rPr>
              <a:t>want </a:t>
            </a:r>
            <a:r>
              <a:rPr sz="1084" dirty="0">
                <a:solidFill>
                  <a:srgbClr val="202020"/>
                </a:solidFill>
                <a:latin typeface="Times New Roman"/>
                <a:cs typeface="Times New Roman"/>
              </a:rPr>
              <a:t>to </a:t>
            </a:r>
            <a:r>
              <a:rPr sz="1084" spc="-5" dirty="0">
                <a:solidFill>
                  <a:srgbClr val="202020"/>
                </a:solidFill>
                <a:latin typeface="Times New Roman"/>
                <a:cs typeface="Times New Roman"/>
              </a:rPr>
              <a:t>work </a:t>
            </a:r>
            <a:r>
              <a:rPr sz="1084" spc="44" dirty="0">
                <a:solidFill>
                  <a:srgbClr val="202020"/>
                </a:solidFill>
                <a:latin typeface="Times New Roman"/>
                <a:cs typeface="Times New Roman"/>
              </a:rPr>
              <a:t>together </a:t>
            </a:r>
            <a:r>
              <a:rPr sz="1084" dirty="0">
                <a:solidFill>
                  <a:srgbClr val="202020"/>
                </a:solidFill>
                <a:latin typeface="Times New Roman"/>
                <a:cs typeface="Times New Roman"/>
              </a:rPr>
              <a:t>to </a:t>
            </a:r>
            <a:r>
              <a:rPr sz="1084" spc="74" dirty="0">
                <a:solidFill>
                  <a:srgbClr val="202020"/>
                </a:solidFill>
                <a:latin typeface="Times New Roman"/>
                <a:cs typeface="Times New Roman"/>
              </a:rPr>
              <a:t>ensure </a:t>
            </a:r>
            <a:r>
              <a:rPr sz="1084" spc="-5" dirty="0">
                <a:solidFill>
                  <a:srgbClr val="202020"/>
                </a:solidFill>
                <a:latin typeface="Times New Roman"/>
                <a:cs typeface="Times New Roman"/>
              </a:rPr>
              <a:t>your child </a:t>
            </a:r>
            <a:r>
              <a:rPr sz="1084" spc="59" dirty="0">
                <a:solidFill>
                  <a:srgbClr val="202020"/>
                </a:solidFill>
                <a:latin typeface="Times New Roman"/>
                <a:cs typeface="Times New Roman"/>
              </a:rPr>
              <a:t>attends </a:t>
            </a:r>
            <a:r>
              <a:rPr sz="1084" dirty="0">
                <a:solidFill>
                  <a:srgbClr val="202020"/>
                </a:solidFill>
                <a:latin typeface="Times New Roman"/>
                <a:cs typeface="Times New Roman"/>
              </a:rPr>
              <a:t>school </a:t>
            </a:r>
            <a:r>
              <a:rPr sz="1084" spc="39" dirty="0">
                <a:solidFill>
                  <a:srgbClr val="202020"/>
                </a:solidFill>
                <a:latin typeface="Times New Roman"/>
                <a:cs typeface="Times New Roman"/>
              </a:rPr>
              <a:t>to  </a:t>
            </a:r>
            <a:r>
              <a:rPr sz="1084" spc="44" dirty="0">
                <a:solidFill>
                  <a:srgbClr val="202020"/>
                </a:solidFill>
                <a:latin typeface="Times New Roman"/>
                <a:cs typeface="Times New Roman"/>
              </a:rPr>
              <a:t>receive </a:t>
            </a:r>
            <a:r>
              <a:rPr sz="1084" dirty="0">
                <a:solidFill>
                  <a:srgbClr val="202020"/>
                </a:solidFill>
                <a:latin typeface="Times New Roman"/>
                <a:cs typeface="Times New Roman"/>
              </a:rPr>
              <a:t>the </a:t>
            </a:r>
            <a:r>
              <a:rPr sz="1084" spc="64" dirty="0">
                <a:solidFill>
                  <a:srgbClr val="202020"/>
                </a:solidFill>
                <a:latin typeface="Times New Roman"/>
                <a:cs typeface="Times New Roman"/>
              </a:rPr>
              <a:t>education </a:t>
            </a:r>
            <a:r>
              <a:rPr sz="1084" spc="69" dirty="0">
                <a:solidFill>
                  <a:srgbClr val="202020"/>
                </a:solidFill>
                <a:latin typeface="Times New Roman"/>
                <a:cs typeface="Times New Roman"/>
              </a:rPr>
              <a:t>needed </a:t>
            </a:r>
            <a:r>
              <a:rPr sz="1084" dirty="0">
                <a:solidFill>
                  <a:srgbClr val="202020"/>
                </a:solidFill>
                <a:latin typeface="Times New Roman"/>
                <a:cs typeface="Times New Roman"/>
              </a:rPr>
              <a:t>to</a:t>
            </a:r>
            <a:r>
              <a:rPr sz="1084" spc="20" dirty="0">
                <a:solidFill>
                  <a:srgbClr val="202020"/>
                </a:solidFill>
                <a:latin typeface="Times New Roman"/>
                <a:cs typeface="Times New Roman"/>
              </a:rPr>
              <a:t> </a:t>
            </a:r>
            <a:r>
              <a:rPr sz="1084" spc="74" dirty="0">
                <a:solidFill>
                  <a:srgbClr val="202020"/>
                </a:solidFill>
                <a:latin typeface="Times New Roman"/>
                <a:cs typeface="Times New Roman"/>
              </a:rPr>
              <a:t>succeed.</a:t>
            </a:r>
            <a:endParaRPr sz="1084" dirty="0">
              <a:latin typeface="Times New Roman"/>
              <a:cs typeface="Times New Roman"/>
            </a:endParaRPr>
          </a:p>
        </p:txBody>
      </p:sp>
      <p:sp>
        <p:nvSpPr>
          <p:cNvPr id="12" name="object 12"/>
          <p:cNvSpPr txBox="1"/>
          <p:nvPr/>
        </p:nvSpPr>
        <p:spPr>
          <a:xfrm>
            <a:off x="872224" y="7706694"/>
            <a:ext cx="1544133" cy="166841"/>
          </a:xfrm>
          <a:prstGeom prst="rect">
            <a:avLst/>
          </a:prstGeom>
        </p:spPr>
        <p:txBody>
          <a:bodyPr vert="horz" wrap="square" lIns="0" tIns="0" rIns="0" bIns="0" rtlCol="0">
            <a:spAutoFit/>
          </a:bodyPr>
          <a:lstStyle/>
          <a:p>
            <a:pPr marL="12513"/>
            <a:r>
              <a:rPr sz="1084" spc="39" dirty="0">
                <a:solidFill>
                  <a:srgbClr val="202020"/>
                </a:solidFill>
                <a:latin typeface="Times New Roman"/>
                <a:cs typeface="Times New Roman"/>
              </a:rPr>
              <a:t>Principal/Designee </a:t>
            </a:r>
            <a:r>
              <a:rPr sz="1084" spc="25" dirty="0">
                <a:solidFill>
                  <a:srgbClr val="202020"/>
                </a:solidFill>
                <a:latin typeface="Times New Roman"/>
                <a:cs typeface="Times New Roman"/>
              </a:rPr>
              <a:t>/</a:t>
            </a:r>
            <a:r>
              <a:rPr sz="1084" spc="-74" dirty="0">
                <a:solidFill>
                  <a:srgbClr val="202020"/>
                </a:solidFill>
                <a:latin typeface="Times New Roman"/>
                <a:cs typeface="Times New Roman"/>
              </a:rPr>
              <a:t> </a:t>
            </a:r>
            <a:r>
              <a:rPr sz="1084" dirty="0">
                <a:solidFill>
                  <a:srgbClr val="202020"/>
                </a:solidFill>
                <a:latin typeface="Times New Roman"/>
                <a:cs typeface="Times New Roman"/>
              </a:rPr>
              <a:t>Date</a:t>
            </a:r>
            <a:endParaRPr sz="1084">
              <a:latin typeface="Times New Roman"/>
              <a:cs typeface="Times New Roman"/>
            </a:endParaRPr>
          </a:p>
        </p:txBody>
      </p:sp>
      <p:sp>
        <p:nvSpPr>
          <p:cNvPr id="13" name="object 13"/>
          <p:cNvSpPr txBox="1"/>
          <p:nvPr/>
        </p:nvSpPr>
        <p:spPr>
          <a:xfrm>
            <a:off x="5219898" y="7706694"/>
            <a:ext cx="1548513" cy="166841"/>
          </a:xfrm>
          <a:prstGeom prst="rect">
            <a:avLst/>
          </a:prstGeom>
        </p:spPr>
        <p:txBody>
          <a:bodyPr vert="horz" wrap="square" lIns="0" tIns="0" rIns="0" bIns="0" rtlCol="0">
            <a:spAutoFit/>
          </a:bodyPr>
          <a:lstStyle/>
          <a:p>
            <a:pPr marL="12513"/>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a:latin typeface="Times New Roman"/>
              <a:cs typeface="Times New Roman"/>
            </a:endParaRPr>
          </a:p>
        </p:txBody>
      </p:sp>
      <p:sp>
        <p:nvSpPr>
          <p:cNvPr id="15" name="Rectangle 14"/>
          <p:cNvSpPr/>
          <p:nvPr/>
        </p:nvSpPr>
        <p:spPr>
          <a:xfrm rot="20370963">
            <a:off x="175560" y="1216631"/>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027" y="0"/>
            <a:ext cx="955757" cy="95789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9850" y="4975703"/>
            <a:ext cx="1155284" cy="1213048"/>
          </a:xfrm>
          <a:prstGeom prst="rect">
            <a:avLst/>
          </a:prstGeom>
        </p:spPr>
      </p:pic>
      <p:sp>
        <p:nvSpPr>
          <p:cNvPr id="18" name="Right Arrow 17"/>
          <p:cNvSpPr/>
          <p:nvPr/>
        </p:nvSpPr>
        <p:spPr>
          <a:xfrm rot="2006852">
            <a:off x="4072325" y="7277953"/>
            <a:ext cx="704850" cy="26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20505758">
            <a:off x="4539435" y="6813263"/>
            <a:ext cx="3105150" cy="584775"/>
          </a:xfrm>
          <a:prstGeom prst="rect">
            <a:avLst/>
          </a:prstGeom>
          <a:noFill/>
        </p:spPr>
        <p:txBody>
          <a:bodyPr wrap="square" lIns="91440" tIns="45720" rIns="91440" bIns="45720">
            <a:spAutoFit/>
          </a:bodyPr>
          <a:lstStyle/>
          <a:p>
            <a:pPr algn="ctr"/>
            <a:r>
              <a:rPr lang="en-US" sz="1600" dirty="0">
                <a:ln w="22225">
                  <a:solidFill>
                    <a:schemeClr val="accent2"/>
                  </a:solidFill>
                  <a:prstDash val="solid"/>
                </a:ln>
                <a:solidFill>
                  <a:schemeClr val="accent2">
                    <a:lumMod val="40000"/>
                    <a:lumOff val="60000"/>
                  </a:schemeClr>
                </a:solidFill>
              </a:rPr>
              <a:t>Must have Different </a:t>
            </a:r>
          </a:p>
          <a:p>
            <a:pPr algn="ctr"/>
            <a:r>
              <a:rPr lang="en-US" sz="1600" dirty="0">
                <a:ln w="22225">
                  <a:solidFill>
                    <a:schemeClr val="accent2"/>
                  </a:solidFill>
                  <a:prstDash val="solid"/>
                </a:ln>
                <a:solidFill>
                  <a:schemeClr val="accent2">
                    <a:lumMod val="40000"/>
                    <a:lumOff val="60000"/>
                  </a:schemeClr>
                </a:solidFill>
              </a:rPr>
              <a:t>Parent Meeting Signature Dates</a:t>
            </a:r>
          </a:p>
        </p:txBody>
      </p:sp>
      <p:sp>
        <p:nvSpPr>
          <p:cNvPr id="21" name="Rectangle 20"/>
          <p:cNvSpPr/>
          <p:nvPr/>
        </p:nvSpPr>
        <p:spPr>
          <a:xfrm>
            <a:off x="6536118" y="6936691"/>
            <a:ext cx="344059"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1</a:t>
            </a:r>
            <a:endParaRPr lang="en-US" sz="5400" b="1" cap="none" spc="0" dirty="0">
              <a:ln/>
              <a:solidFill>
                <a:schemeClr val="accent3"/>
              </a:solidFill>
              <a:effectLst/>
            </a:endParaRPr>
          </a:p>
        </p:txBody>
      </p:sp>
      <p:sp>
        <p:nvSpPr>
          <p:cNvPr id="20" name="TextBox 19"/>
          <p:cNvSpPr txBox="1"/>
          <p:nvPr/>
        </p:nvSpPr>
        <p:spPr>
          <a:xfrm>
            <a:off x="358151" y="8094894"/>
            <a:ext cx="6755018" cy="830997"/>
          </a:xfrm>
          <a:prstGeom prst="rect">
            <a:avLst/>
          </a:prstGeom>
          <a:noFill/>
          <a:ln>
            <a:solidFill>
              <a:srgbClr val="FF0000"/>
            </a:solidFill>
          </a:ln>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US" sz="2400" b="1" dirty="0" smtClean="0">
                <a:ln/>
                <a:solidFill>
                  <a:srgbClr val="FF0000"/>
                </a:solidFill>
              </a:rPr>
              <a:t>45 Day Period begins the day this letter is given to Student/Parent.</a:t>
            </a:r>
            <a:endParaRPr lang="en-US" sz="2400" b="1" dirty="0">
              <a:ln/>
              <a:solidFill>
                <a:srgbClr val="FF0000"/>
              </a:solidFill>
            </a:endParaRPr>
          </a:p>
        </p:txBody>
      </p:sp>
    </p:spTree>
    <p:extLst>
      <p:ext uri="{BB962C8B-B14F-4D97-AF65-F5344CB8AC3E}">
        <p14:creationId xmlns:p14="http://schemas.microsoft.com/office/powerpoint/2010/main" val="1966795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16"/>
            <a:ext cx="7658100" cy="9906166"/>
          </a:xfrm>
          <a:prstGeom prst="rect">
            <a:avLst/>
          </a:prstGeom>
        </p:spPr>
      </p:pic>
      <p:sp>
        <p:nvSpPr>
          <p:cNvPr id="3" name="Rectangle 2"/>
          <p:cNvSpPr/>
          <p:nvPr/>
        </p:nvSpPr>
        <p:spPr>
          <a:xfrm rot="20370963">
            <a:off x="81796" y="1445231"/>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650" y="198231"/>
            <a:ext cx="990600" cy="992811"/>
          </a:xfrm>
          <a:prstGeom prst="rect">
            <a:avLst/>
          </a:prstGeom>
        </p:spPr>
      </p:pic>
      <p:sp>
        <p:nvSpPr>
          <p:cNvPr id="6" name="Right Arrow 5"/>
          <p:cNvSpPr/>
          <p:nvPr/>
        </p:nvSpPr>
        <p:spPr>
          <a:xfrm rot="7012628">
            <a:off x="6753300" y="7955522"/>
            <a:ext cx="874395" cy="3450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354515">
            <a:off x="5160856" y="6342229"/>
            <a:ext cx="2724150" cy="830997"/>
          </a:xfrm>
          <a:prstGeom prst="rect">
            <a:avLst/>
          </a:prstGeom>
          <a:noFill/>
        </p:spPr>
        <p:txBody>
          <a:bodyPr wrap="square" lIns="91440" tIns="45720" rIns="91440" bIns="45720">
            <a:spAutoFit/>
          </a:bodyPr>
          <a:lstStyle/>
          <a:p>
            <a:pPr algn="ctr"/>
            <a:r>
              <a:rPr lang="en-US" sz="1600" dirty="0">
                <a:ln w="22225">
                  <a:solidFill>
                    <a:schemeClr val="accent2"/>
                  </a:solidFill>
                  <a:prstDash val="solid"/>
                </a:ln>
                <a:solidFill>
                  <a:schemeClr val="accent2">
                    <a:lumMod val="40000"/>
                    <a:lumOff val="60000"/>
                  </a:schemeClr>
                </a:solidFill>
              </a:rPr>
              <a:t>Must have Different </a:t>
            </a:r>
          </a:p>
          <a:p>
            <a:pPr algn="ctr"/>
            <a:r>
              <a:rPr lang="en-US" sz="1600" dirty="0">
                <a:ln w="22225">
                  <a:solidFill>
                    <a:schemeClr val="accent2"/>
                  </a:solidFill>
                  <a:prstDash val="solid"/>
                </a:ln>
                <a:solidFill>
                  <a:schemeClr val="accent2">
                    <a:lumMod val="40000"/>
                    <a:lumOff val="60000"/>
                  </a:schemeClr>
                </a:solidFill>
              </a:rPr>
              <a:t>Parent Meeting Signature Dates</a:t>
            </a:r>
          </a:p>
        </p:txBody>
      </p:sp>
      <p:sp>
        <p:nvSpPr>
          <p:cNvPr id="11" name="Rectangle 10"/>
          <p:cNvSpPr/>
          <p:nvPr/>
        </p:nvSpPr>
        <p:spPr>
          <a:xfrm>
            <a:off x="6399850" y="7943850"/>
            <a:ext cx="246161"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2</a:t>
            </a:r>
            <a:endParaRPr lang="en-US" sz="5400" b="1" cap="none" spc="0" dirty="0">
              <a:ln/>
              <a:solidFill>
                <a:schemeClr val="accent3"/>
              </a:solidFill>
              <a:effectLst/>
            </a:endParaRPr>
          </a:p>
        </p:txBody>
      </p:sp>
    </p:spTree>
    <p:extLst>
      <p:ext uri="{BB962C8B-B14F-4D97-AF65-F5344CB8AC3E}">
        <p14:creationId xmlns:p14="http://schemas.microsoft.com/office/powerpoint/2010/main" val="3569955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454" y="7386294"/>
            <a:ext cx="6891301" cy="897938"/>
          </a:xfrm>
          <a:prstGeom prst="rect">
            <a:avLst/>
          </a:prstGeom>
        </p:spPr>
        <p:txBody>
          <a:bodyPr vert="horz" wrap="square" lIns="0" tIns="0" rIns="0" bIns="0" rtlCol="0">
            <a:spAutoFit/>
          </a:bodyPr>
          <a:lstStyle/>
          <a:p>
            <a:pPr marR="142026">
              <a:tabLst>
                <a:tab pos="1644249" algn="l"/>
                <a:tab pos="4532321" algn="l"/>
              </a:tabLst>
            </a:pPr>
            <a:r>
              <a:rPr lang="en-US" sz="1084" spc="39" dirty="0">
                <a:solidFill>
                  <a:srgbClr val="202020"/>
                </a:solidFill>
                <a:latin typeface="Times New Roman"/>
                <a:cs typeface="Times New Roman"/>
              </a:rPr>
              <a:t>__________________________________                                            __________________________________</a:t>
            </a:r>
          </a:p>
          <a:p>
            <a:pPr marR="142026" algn="ctr">
              <a:tabLst>
                <a:tab pos="1644249" algn="l"/>
                <a:tab pos="4532321" algn="l"/>
              </a:tabLst>
            </a:pPr>
            <a:r>
              <a:rPr sz="1084" spc="39" dirty="0">
                <a:solidFill>
                  <a:srgbClr val="202020"/>
                </a:solidFill>
                <a:latin typeface="Times New Roman"/>
                <a:cs typeface="Times New Roman"/>
              </a:rPr>
              <a:t>Principal/Designee	</a:t>
            </a:r>
            <a:r>
              <a:rPr sz="1084" spc="54" dirty="0">
                <a:solidFill>
                  <a:srgbClr val="202020"/>
                </a:solidFill>
                <a:latin typeface="Times New Roman"/>
                <a:cs typeface="Times New Roman"/>
              </a:rPr>
              <a:t>Date	</a:t>
            </a:r>
            <a:r>
              <a:rPr sz="1084" spc="49" dirty="0">
                <a:solidFill>
                  <a:srgbClr val="202020"/>
                </a:solidFill>
                <a:latin typeface="Times New Roman"/>
                <a:cs typeface="Times New Roman"/>
              </a:rPr>
              <a:t>Parent's </a:t>
            </a:r>
            <a:r>
              <a:rPr sz="1084" spc="54" dirty="0">
                <a:solidFill>
                  <a:srgbClr val="202020"/>
                </a:solidFill>
                <a:latin typeface="Times New Roman"/>
                <a:cs typeface="Times New Roman"/>
              </a:rPr>
              <a:t>Signature </a:t>
            </a:r>
            <a:r>
              <a:rPr sz="1084" dirty="0">
                <a:solidFill>
                  <a:srgbClr val="202020"/>
                </a:solidFill>
                <a:latin typeface="Times New Roman"/>
                <a:cs typeface="Times New Roman"/>
              </a:rPr>
              <a:t>/</a:t>
            </a:r>
            <a:r>
              <a:rPr sz="1084" spc="-69" dirty="0">
                <a:solidFill>
                  <a:srgbClr val="202020"/>
                </a:solidFill>
                <a:latin typeface="Times New Roman"/>
                <a:cs typeface="Times New Roman"/>
              </a:rPr>
              <a:t> </a:t>
            </a:r>
            <a:r>
              <a:rPr sz="1084" spc="54" dirty="0">
                <a:solidFill>
                  <a:srgbClr val="202020"/>
                </a:solidFill>
                <a:latin typeface="Times New Roman"/>
                <a:cs typeface="Times New Roman"/>
              </a:rPr>
              <a:t>Date</a:t>
            </a:r>
            <a:endParaRPr sz="1084" dirty="0">
              <a:latin typeface="Times New Roman"/>
              <a:cs typeface="Times New Roman"/>
            </a:endParaRPr>
          </a:p>
          <a:p>
            <a:pPr marL="12513">
              <a:lnSpc>
                <a:spcPts val="926"/>
              </a:lnSpc>
              <a:spcBef>
                <a:spcPts val="828"/>
              </a:spcBef>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based on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a:t>
            </a:r>
            <a:r>
              <a:rPr sz="788" spc="15" dirty="0">
                <a:solidFill>
                  <a:srgbClr val="202020"/>
                </a:solidFill>
                <a:latin typeface="Times New Roman"/>
                <a:cs typeface="Times New Roman"/>
              </a:rPr>
              <a:t>origin, </a:t>
            </a:r>
            <a:r>
              <a:rPr sz="788" spc="-5" dirty="0">
                <a:solidFill>
                  <a:srgbClr val="202020"/>
                </a:solidFill>
                <a:latin typeface="Times New Roman"/>
                <a:cs typeface="Times New Roman"/>
              </a:rPr>
              <a:t>sex, </a:t>
            </a:r>
            <a:r>
              <a:rPr sz="788" spc="5" dirty="0">
                <a:solidFill>
                  <a:srgbClr val="202020"/>
                </a:solidFill>
                <a:latin typeface="Times New Roman"/>
                <a:cs typeface="Times New Roman"/>
              </a:rPr>
              <a:t>religion,  </a:t>
            </a:r>
            <a:r>
              <a:rPr sz="788" spc="-5" dirty="0">
                <a:solidFill>
                  <a:srgbClr val="202020"/>
                </a:solidFill>
                <a:latin typeface="Times New Roman"/>
                <a:cs typeface="Times New Roman"/>
              </a:rPr>
              <a:t>age, </a:t>
            </a:r>
            <a:r>
              <a:rPr sz="788" spc="44" dirty="0">
                <a:solidFill>
                  <a:srgbClr val="202020"/>
                </a:solidFill>
                <a:latin typeface="Times New Roman"/>
                <a:cs typeface="Times New Roman"/>
              </a:rPr>
              <a:t>disability  </a:t>
            </a:r>
            <a:r>
              <a:rPr sz="788" spc="-5" dirty="0">
                <a:solidFill>
                  <a:srgbClr val="202020"/>
                </a:solidFill>
                <a:latin typeface="Times New Roman"/>
                <a:cs typeface="Times New Roman"/>
              </a:rPr>
              <a:t>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a:t>
            </a:r>
            <a:r>
              <a:rPr sz="788" spc="163" dirty="0">
                <a:solidFill>
                  <a:srgbClr val="202020"/>
                </a:solidFill>
                <a:latin typeface="Times New Roman"/>
                <a:cs typeface="Times New Roman"/>
              </a:rPr>
              <a:t> </a:t>
            </a:r>
            <a:r>
              <a:rPr sz="788" spc="-5" dirty="0">
                <a:solidFill>
                  <a:srgbClr val="202020"/>
                </a:solidFill>
                <a:latin typeface="Times New Roman"/>
                <a:cs typeface="Times New Roman"/>
              </a:rPr>
              <a:t>of</a:t>
            </a:r>
            <a:endParaRPr sz="788" dirty="0">
              <a:latin typeface="Times New Roman"/>
              <a:cs typeface="Times New Roman"/>
            </a:endParaRPr>
          </a:p>
          <a:p>
            <a:pPr marL="17519" algn="ctr">
              <a:lnSpc>
                <a:spcPts val="905"/>
              </a:lnSpc>
            </a:pP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37540" marR="5005" algn="ctr">
              <a:lnSpc>
                <a:spcPts val="936"/>
              </a:lnSpc>
              <a:spcBef>
                <a:spcPts val="15"/>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3" name="object 3"/>
          <p:cNvSpPr/>
          <p:nvPr/>
        </p:nvSpPr>
        <p:spPr>
          <a:xfrm>
            <a:off x="497402" y="926520"/>
            <a:ext cx="1173116" cy="993550"/>
          </a:xfrm>
          <a:prstGeom prst="rect">
            <a:avLst/>
          </a:prstGeom>
          <a:blipFill>
            <a:blip r:embed="rId2" cstate="print"/>
            <a:stretch>
              <a:fillRect/>
            </a:stretch>
          </a:blipFill>
        </p:spPr>
        <p:txBody>
          <a:bodyPr wrap="square" lIns="0" tIns="0" rIns="0" bIns="0" rtlCol="0"/>
          <a:lstStyle/>
          <a:p>
            <a:endParaRPr sz="1774"/>
          </a:p>
        </p:txBody>
      </p:sp>
      <p:sp>
        <p:nvSpPr>
          <p:cNvPr id="4" name="object 4"/>
          <p:cNvSpPr/>
          <p:nvPr/>
        </p:nvSpPr>
        <p:spPr>
          <a:xfrm>
            <a:off x="6222208" y="954675"/>
            <a:ext cx="938493" cy="937240"/>
          </a:xfrm>
          <a:prstGeom prst="rect">
            <a:avLst/>
          </a:prstGeom>
          <a:blipFill>
            <a:blip r:embed="rId3" cstate="print"/>
            <a:stretch>
              <a:fillRect/>
            </a:stretch>
          </a:blipFill>
        </p:spPr>
        <p:txBody>
          <a:bodyPr wrap="square" lIns="0" tIns="0" rIns="0" bIns="0" rtlCol="0"/>
          <a:lstStyle/>
          <a:p>
            <a:endParaRPr sz="1774"/>
          </a:p>
        </p:txBody>
      </p:sp>
      <p:sp>
        <p:nvSpPr>
          <p:cNvPr id="7" name="object 7"/>
          <p:cNvSpPr/>
          <p:nvPr/>
        </p:nvSpPr>
        <p:spPr>
          <a:xfrm>
            <a:off x="6209067" y="955304"/>
            <a:ext cx="917220" cy="917219"/>
          </a:xfrm>
          <a:prstGeom prst="rect">
            <a:avLst/>
          </a:prstGeom>
          <a:blipFill>
            <a:blip r:embed="rId3" cstate="print"/>
            <a:stretch>
              <a:fillRect/>
            </a:stretch>
          </a:blipFill>
        </p:spPr>
        <p:txBody>
          <a:bodyPr wrap="square" lIns="0" tIns="0" rIns="0" bIns="0" rtlCol="0"/>
          <a:lstStyle/>
          <a:p>
            <a:endParaRPr sz="1774"/>
          </a:p>
        </p:txBody>
      </p:sp>
      <p:graphicFrame>
        <p:nvGraphicFramePr>
          <p:cNvPr id="8" name="object 8"/>
          <p:cNvGraphicFramePr>
            <a:graphicFrameLocks noGrp="1"/>
          </p:cNvGraphicFramePr>
          <p:nvPr/>
        </p:nvGraphicFramePr>
        <p:xfrm>
          <a:off x="485012" y="2101263"/>
          <a:ext cx="6567694" cy="1063124"/>
        </p:xfrm>
        <a:graphic>
          <a:graphicData uri="http://schemas.openxmlformats.org/drawingml/2006/table">
            <a:tbl>
              <a:tblPr firstRow="1" bandRow="1">
                <a:tableStyleId>{2D5ABB26-0587-4C30-8999-92F81FD0307C}</a:tableStyleId>
              </a:tblPr>
              <a:tblGrid>
                <a:gridCol w="2158408">
                  <a:extLst>
                    <a:ext uri="{9D8B030D-6E8A-4147-A177-3AD203B41FA5}">
                      <a16:colId xmlns:a16="http://schemas.microsoft.com/office/drawing/2014/main" val="20000"/>
                    </a:ext>
                  </a:extLst>
                </a:gridCol>
                <a:gridCol w="2249628">
                  <a:extLst>
                    <a:ext uri="{9D8B030D-6E8A-4147-A177-3AD203B41FA5}">
                      <a16:colId xmlns:a16="http://schemas.microsoft.com/office/drawing/2014/main" val="20001"/>
                    </a:ext>
                  </a:extLst>
                </a:gridCol>
                <a:gridCol w="2159658">
                  <a:extLst>
                    <a:ext uri="{9D8B030D-6E8A-4147-A177-3AD203B41FA5}">
                      <a16:colId xmlns:a16="http://schemas.microsoft.com/office/drawing/2014/main" val="20002"/>
                    </a:ext>
                  </a:extLst>
                </a:gridCol>
              </a:tblGrid>
              <a:tr h="231245">
                <a:tc>
                  <a:txBody>
                    <a:bodyPr/>
                    <a:lstStyle/>
                    <a:p>
                      <a:pPr>
                        <a:lnSpc>
                          <a:spcPts val="1215"/>
                        </a:lnSpc>
                      </a:pPr>
                      <a:r>
                        <a:rPr sz="1100" spc="45" dirty="0">
                          <a:solidFill>
                            <a:srgbClr val="202020"/>
                          </a:solidFill>
                          <a:latin typeface="Times New Roman"/>
                          <a:cs typeface="Times New Roman"/>
                        </a:rPr>
                        <a:t>Student: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tabLst>
                          <a:tab pos="1270635" algn="l"/>
                        </a:tabLst>
                      </a:pPr>
                      <a:r>
                        <a:rPr sz="1100" spc="35" dirty="0">
                          <a:solidFill>
                            <a:srgbClr val="202020"/>
                          </a:solidFill>
                          <a:latin typeface="Times New Roman"/>
                          <a:cs typeface="Times New Roman"/>
                        </a:rPr>
                        <a:t>Grade:	Age:</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tc>
                  <a:txBody>
                    <a:bodyPr/>
                    <a:lstStyle/>
                    <a:p>
                      <a:pPr>
                        <a:lnSpc>
                          <a:spcPts val="1215"/>
                        </a:lnSpc>
                      </a:pPr>
                      <a:r>
                        <a:rPr sz="1100" spc="60" dirty="0">
                          <a:solidFill>
                            <a:srgbClr val="202020"/>
                          </a:solidFill>
                          <a:latin typeface="Times New Roman"/>
                          <a:cs typeface="Times New Roman"/>
                        </a:rPr>
                        <a:t>Campus:</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282299">
                <a:tc>
                  <a:txBody>
                    <a:bodyPr/>
                    <a:lstStyle/>
                    <a:p>
                      <a:pPr>
                        <a:lnSpc>
                          <a:spcPts val="1215"/>
                        </a:lnSpc>
                      </a:pPr>
                      <a:r>
                        <a:rPr sz="1100" dirty="0">
                          <a:solidFill>
                            <a:srgbClr val="202020"/>
                          </a:solidFill>
                          <a:latin typeface="Times New Roman"/>
                          <a:cs typeface="Times New Roman"/>
                        </a:rPr>
                        <a:t>School  </a:t>
                      </a:r>
                      <a:r>
                        <a:rPr sz="1100" spc="-10" dirty="0">
                          <a:solidFill>
                            <a:srgbClr val="202020"/>
                          </a:solidFill>
                          <a:latin typeface="Times New Roman"/>
                          <a:cs typeface="Times New Roman"/>
                        </a:rPr>
                        <a:t>ID </a:t>
                      </a:r>
                      <a:r>
                        <a:rPr sz="1100" dirty="0">
                          <a:solidFill>
                            <a:srgbClr val="202020"/>
                          </a:solidFill>
                          <a:latin typeface="Times New Roman"/>
                          <a:cs typeface="Times New Roman"/>
                        </a:rPr>
                        <a:t>#</a:t>
                      </a:r>
                      <a:r>
                        <a:rPr sz="1100" spc="30" dirty="0">
                          <a:solidFill>
                            <a:srgbClr val="202020"/>
                          </a:solidFill>
                          <a:latin typeface="Times New Roman"/>
                          <a:cs typeface="Times New Roman"/>
                        </a:rPr>
                        <a:t> </a:t>
                      </a:r>
                      <a:r>
                        <a:rPr sz="1100" dirty="0">
                          <a:solidFill>
                            <a:srgbClr val="202020"/>
                          </a:solidFill>
                          <a:latin typeface="Times New Roman"/>
                          <a:cs typeface="Times New Roman"/>
                        </a:rPr>
                        <a:t>:</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 dirty="0">
                          <a:solidFill>
                            <a:srgbClr val="202020"/>
                          </a:solidFill>
                          <a:latin typeface="Times New Roman"/>
                          <a:cs typeface="Times New Roman"/>
                        </a:rPr>
                        <a:t>DOB:</a:t>
                      </a:r>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50" dirty="0">
                          <a:solidFill>
                            <a:srgbClr val="202020"/>
                          </a:solidFill>
                          <a:latin typeface="Times New Roman"/>
                          <a:cs typeface="Times New Roman"/>
                        </a:rPr>
                        <a:t>Parent/Guardian:</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1"/>
                  </a:ext>
                </a:extLst>
              </a:tr>
              <a:tr h="322840">
                <a:tc>
                  <a:txBody>
                    <a:bodyPr/>
                    <a:lstStyle/>
                    <a:p>
                      <a:pPr>
                        <a:lnSpc>
                          <a:spcPct val="100000"/>
                        </a:lnSpc>
                        <a:spcBef>
                          <a:spcPts val="505"/>
                        </a:spcBef>
                      </a:pPr>
                      <a:r>
                        <a:rPr sz="1100" spc="50" dirty="0">
                          <a:solidFill>
                            <a:srgbClr val="202020"/>
                          </a:solidFill>
                          <a:latin typeface="Times New Roman"/>
                          <a:cs typeface="Times New Roman"/>
                        </a:rPr>
                        <a:t>Address:</a:t>
                      </a:r>
                      <a:endParaRPr sz="1100">
                        <a:latin typeface="Times New Roman"/>
                        <a:cs typeface="Times New Roman"/>
                      </a:endParaRPr>
                    </a:p>
                  </a:txBody>
                  <a:tcPr marL="0" marR="0" marT="63192"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R="1102360">
                        <a:lnSpc>
                          <a:spcPts val="1240"/>
                        </a:lnSpc>
                        <a:spcBef>
                          <a:spcPts val="15"/>
                        </a:spcBef>
                      </a:pPr>
                      <a:r>
                        <a:rPr sz="1100" spc="-5" dirty="0">
                          <a:solidFill>
                            <a:srgbClr val="202020"/>
                          </a:solidFill>
                          <a:latin typeface="Times New Roman"/>
                          <a:cs typeface="Times New Roman"/>
                        </a:rPr>
                        <a:t>Identified </a:t>
                      </a:r>
                      <a:r>
                        <a:rPr sz="1100" spc="110" dirty="0">
                          <a:solidFill>
                            <a:srgbClr val="202020"/>
                          </a:solidFill>
                          <a:latin typeface="Times New Roman"/>
                          <a:cs typeface="Times New Roman"/>
                        </a:rPr>
                        <a:t>as </a:t>
                      </a:r>
                      <a:r>
                        <a:rPr sz="1100" spc="-10" dirty="0">
                          <a:solidFill>
                            <a:srgbClr val="202020"/>
                          </a:solidFill>
                          <a:latin typeface="Times New Roman"/>
                          <a:cs typeface="Times New Roman"/>
                        </a:rPr>
                        <a:t>IDEA:  </a:t>
                      </a:r>
                      <a:r>
                        <a:rPr sz="1100" spc="-5" dirty="0">
                          <a:solidFill>
                            <a:srgbClr val="202020"/>
                          </a:solidFill>
                          <a:latin typeface="Times New Roman"/>
                          <a:cs typeface="Times New Roman"/>
                        </a:rPr>
                        <a:t>Identified </a:t>
                      </a:r>
                      <a:r>
                        <a:rPr sz="1100" spc="70" dirty="0">
                          <a:solidFill>
                            <a:srgbClr val="202020"/>
                          </a:solidFill>
                          <a:latin typeface="Times New Roman"/>
                          <a:cs typeface="Times New Roman"/>
                        </a:rPr>
                        <a:t>as</a:t>
                      </a:r>
                      <a:r>
                        <a:rPr sz="1100" spc="200" dirty="0">
                          <a:solidFill>
                            <a:srgbClr val="202020"/>
                          </a:solidFill>
                          <a:latin typeface="Times New Roman"/>
                          <a:cs typeface="Times New Roman"/>
                        </a:rPr>
                        <a:t> </a:t>
                      </a:r>
                      <a:r>
                        <a:rPr sz="1100" spc="80" dirty="0">
                          <a:solidFill>
                            <a:srgbClr val="202020"/>
                          </a:solidFill>
                          <a:latin typeface="Times New Roman"/>
                          <a:cs typeface="Times New Roman"/>
                        </a:rPr>
                        <a:t>504:</a:t>
                      </a:r>
                      <a:endParaRPr sz="1100">
                        <a:latin typeface="Times New Roman"/>
                        <a:cs typeface="Times New Roman"/>
                      </a:endParaRPr>
                    </a:p>
                  </a:txBody>
                  <a:tcPr marL="0" marR="0" marT="1877" marB="0">
                    <a:lnL w="12192">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tc>
                  <a:txBody>
                    <a:bodyPr/>
                    <a:lstStyle/>
                    <a:p>
                      <a:pPr marR="487045">
                        <a:lnSpc>
                          <a:spcPts val="1240"/>
                        </a:lnSpc>
                        <a:spcBef>
                          <a:spcPts val="15"/>
                        </a:spcBef>
                      </a:pPr>
                      <a:r>
                        <a:rPr sz="1100" spc="40" dirty="0">
                          <a:solidFill>
                            <a:srgbClr val="202020"/>
                          </a:solidFill>
                          <a:latin typeface="Times New Roman"/>
                          <a:cs typeface="Times New Roman"/>
                        </a:rPr>
                        <a:t>Counselor:  </a:t>
                      </a:r>
                      <a:r>
                        <a:rPr sz="1100" spc="35" dirty="0">
                          <a:solidFill>
                            <a:srgbClr val="202020"/>
                          </a:solidFill>
                          <a:latin typeface="Times New Roman"/>
                          <a:cs typeface="Times New Roman"/>
                        </a:rPr>
                        <a:t>Parent/Attendance</a:t>
                      </a:r>
                      <a:r>
                        <a:rPr sz="1100" spc="280" dirty="0">
                          <a:solidFill>
                            <a:srgbClr val="202020"/>
                          </a:solidFill>
                          <a:latin typeface="Times New Roman"/>
                          <a:cs typeface="Times New Roman"/>
                        </a:rPr>
                        <a:t> </a:t>
                      </a:r>
                      <a:r>
                        <a:rPr sz="1100" spc="30" dirty="0">
                          <a:solidFill>
                            <a:srgbClr val="202020"/>
                          </a:solidFill>
                          <a:latin typeface="Times New Roman"/>
                          <a:cs typeface="Times New Roman"/>
                        </a:rPr>
                        <a:t>Liaison:</a:t>
                      </a:r>
                      <a:endParaRPr sz="1100">
                        <a:latin typeface="Times New Roman"/>
                        <a:cs typeface="Times New Roman"/>
                      </a:endParaRPr>
                    </a:p>
                  </a:txBody>
                  <a:tcPr marL="0" marR="0" marT="1877" marB="0">
                    <a:lnL w="12191">
                      <a:solidFill>
                        <a:srgbClr val="000000"/>
                      </a:solidFill>
                      <a:prstDash val="solid"/>
                    </a:lnL>
                    <a:lnR w="12191">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226740">
                <a:tc>
                  <a:txBody>
                    <a:bodyPr/>
                    <a:lstStyle/>
                    <a:p>
                      <a:pPr>
                        <a:lnSpc>
                          <a:spcPts val="1215"/>
                        </a:lnSpc>
                      </a:pPr>
                      <a:r>
                        <a:rPr sz="1100" spc="65" dirty="0">
                          <a:solidFill>
                            <a:srgbClr val="202020"/>
                          </a:solidFill>
                          <a:latin typeface="Times New Roman"/>
                          <a:cs typeface="Times New Roman"/>
                        </a:rPr>
                        <a:t>Phone:</a:t>
                      </a:r>
                      <a:endParaRPr sz="11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endParaRPr sz="1100">
                        <a:latin typeface="Times New Roman"/>
                        <a:cs typeface="Times New Roman"/>
                      </a:endParaRPr>
                    </a:p>
                  </a:txBody>
                  <a:tcPr marL="0" marR="0" marT="0" marB="0">
                    <a:lnL w="12192">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tc>
                  <a:txBody>
                    <a:bodyPr/>
                    <a:lstStyle/>
                    <a:p>
                      <a:pPr>
                        <a:lnSpc>
                          <a:spcPts val="1215"/>
                        </a:lnSpc>
                      </a:pPr>
                      <a:r>
                        <a:rPr sz="1100" spc="15" dirty="0">
                          <a:solidFill>
                            <a:srgbClr val="202020"/>
                          </a:solidFill>
                          <a:latin typeface="Times New Roman"/>
                          <a:cs typeface="Times New Roman"/>
                        </a:rPr>
                        <a:t>Email:</a:t>
                      </a:r>
                      <a:endParaRPr sz="1100">
                        <a:latin typeface="Times New Roman"/>
                        <a:cs typeface="Times New Roman"/>
                      </a:endParaRPr>
                    </a:p>
                  </a:txBody>
                  <a:tcPr marL="0" marR="0" marT="0" marB="0">
                    <a:lnL w="12191">
                      <a:solidFill>
                        <a:srgbClr val="000000"/>
                      </a:solidFill>
                      <a:prstDash val="solid"/>
                    </a:lnL>
                    <a:lnR w="12191">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9" name="object 9"/>
          <p:cNvSpPr txBox="1"/>
          <p:nvPr/>
        </p:nvSpPr>
        <p:spPr>
          <a:xfrm>
            <a:off x="2067437" y="471292"/>
            <a:ext cx="3525604" cy="157041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724" dirty="0">
              <a:latin typeface="Times New Roman"/>
              <a:cs typeface="Times New Roman"/>
            </a:endParaRPr>
          </a:p>
          <a:p>
            <a:pPr marL="23150" algn="ctr">
              <a:lnSpc>
                <a:spcPts val="1276"/>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99"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20647"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21898" algn="ctr">
              <a:lnSpc>
                <a:spcPts val="1271"/>
              </a:lnSpc>
            </a:pPr>
            <a:r>
              <a:rPr sz="1084" dirty="0">
                <a:solidFill>
                  <a:srgbClr val="202020"/>
                </a:solidFill>
                <a:latin typeface="Times New Roman"/>
                <a:cs typeface="Times New Roman"/>
              </a:rPr>
              <a:t>(956)</a:t>
            </a:r>
            <a:r>
              <a:rPr sz="1084" spc="118" dirty="0">
                <a:solidFill>
                  <a:srgbClr val="202020"/>
                </a:solidFill>
                <a:latin typeface="Times New Roman"/>
                <a:cs typeface="Times New Roman"/>
              </a:rPr>
              <a:t> </a:t>
            </a:r>
            <a:r>
              <a:rPr sz="1084" spc="25" dirty="0">
                <a:solidFill>
                  <a:srgbClr val="202020"/>
                </a:solidFill>
                <a:latin typeface="Times New Roman"/>
                <a:cs typeface="Times New Roman"/>
              </a:rPr>
              <a:t>544-3966</a:t>
            </a:r>
            <a:endParaRPr sz="1084" dirty="0">
              <a:latin typeface="Times New Roman"/>
              <a:cs typeface="Times New Roman"/>
            </a:endParaRPr>
          </a:p>
          <a:p>
            <a:pPr marL="1251" algn="ctr">
              <a:spcBef>
                <a:spcPts val="1054"/>
              </a:spcBef>
            </a:pPr>
            <a:r>
              <a:rPr sz="1576" u="sng" spc="-5" dirty="0">
                <a:solidFill>
                  <a:srgbClr val="202020"/>
                </a:solidFill>
                <a:latin typeface="Times New Roman"/>
                <a:cs typeface="Times New Roman"/>
              </a:rPr>
              <a:t>Court Warning</a:t>
            </a:r>
            <a:r>
              <a:rPr sz="1576" u="sng" spc="-133" dirty="0">
                <a:solidFill>
                  <a:srgbClr val="202020"/>
                </a:solidFill>
                <a:latin typeface="Times New Roman"/>
                <a:cs typeface="Times New Roman"/>
              </a:rPr>
              <a:t> </a:t>
            </a:r>
            <a:r>
              <a:rPr sz="1576" u="sng" spc="-15" dirty="0">
                <a:solidFill>
                  <a:srgbClr val="202020"/>
                </a:solidFill>
                <a:latin typeface="Times New Roman"/>
                <a:cs typeface="Times New Roman"/>
              </a:rPr>
              <a:t>Notice</a:t>
            </a:r>
            <a:endParaRPr sz="1576" dirty="0">
              <a:latin typeface="Times New Roman"/>
              <a:cs typeface="Times New Roman"/>
            </a:endParaRPr>
          </a:p>
        </p:txBody>
      </p:sp>
      <p:sp>
        <p:nvSpPr>
          <p:cNvPr id="10" name="object 10"/>
          <p:cNvSpPr txBox="1"/>
          <p:nvPr/>
        </p:nvSpPr>
        <p:spPr>
          <a:xfrm>
            <a:off x="444452" y="3470437"/>
            <a:ext cx="6992298" cy="3163174"/>
          </a:xfrm>
          <a:prstGeom prst="rect">
            <a:avLst/>
          </a:prstGeom>
        </p:spPr>
        <p:txBody>
          <a:bodyPr vert="horz" wrap="square" lIns="0" tIns="0" rIns="0" bIns="0" rtlCol="0">
            <a:spAutoFit/>
          </a:bodyPr>
          <a:lstStyle/>
          <a:p>
            <a:pPr marL="12513"/>
            <a:r>
              <a:rPr sz="985" dirty="0">
                <a:solidFill>
                  <a:srgbClr val="202020"/>
                </a:solidFill>
                <a:latin typeface="Times New Roman"/>
                <a:cs typeface="Times New Roman"/>
              </a:rPr>
              <a:t>Dear,</a:t>
            </a:r>
            <a:endParaRPr sz="985" dirty="0">
              <a:latin typeface="Times New Roman"/>
              <a:cs typeface="Times New Roman"/>
            </a:endParaRPr>
          </a:p>
          <a:p>
            <a:pPr marL="12513" marR="391667">
              <a:lnSpc>
                <a:spcPct val="95300"/>
              </a:lnSpc>
              <a:spcBef>
                <a:spcPts val="773"/>
              </a:spcBef>
            </a:pPr>
            <a:r>
              <a:rPr sz="985" spc="-5" dirty="0">
                <a:solidFill>
                  <a:srgbClr val="202020"/>
                </a:solidFill>
                <a:latin typeface="Times New Roman"/>
                <a:cs typeface="Times New Roman"/>
              </a:rPr>
              <a:t>This is to notify you that your child </a:t>
            </a:r>
            <a:r>
              <a:rPr sz="985" spc="-10" dirty="0">
                <a:solidFill>
                  <a:srgbClr val="202020"/>
                </a:solidFill>
                <a:latin typeface="Times New Roman"/>
                <a:cs typeface="Times New Roman"/>
              </a:rPr>
              <a:t>has </a:t>
            </a:r>
            <a:r>
              <a:rPr sz="985" b="1" spc="-5" dirty="0">
                <a:solidFill>
                  <a:srgbClr val="202020"/>
                </a:solidFill>
                <a:latin typeface="Times New Roman"/>
                <a:cs typeface="Times New Roman"/>
              </a:rPr>
              <a:t>7-9 </a:t>
            </a:r>
            <a:r>
              <a:rPr sz="985" b="1" spc="44" dirty="0">
                <a:solidFill>
                  <a:srgbClr val="202020"/>
                </a:solidFill>
                <a:latin typeface="Times New Roman"/>
                <a:cs typeface="Times New Roman"/>
              </a:rPr>
              <a:t>(Seven-Nine) </a:t>
            </a:r>
            <a:r>
              <a:rPr sz="985" b="1" spc="89" dirty="0">
                <a:solidFill>
                  <a:srgbClr val="202020"/>
                </a:solidFill>
                <a:latin typeface="Times New Roman"/>
                <a:cs typeface="Times New Roman"/>
              </a:rPr>
              <a:t>unexcused </a:t>
            </a:r>
            <a:r>
              <a:rPr sz="985" b="1" spc="84" dirty="0">
                <a:solidFill>
                  <a:srgbClr val="202020"/>
                </a:solidFill>
                <a:latin typeface="Times New Roman"/>
                <a:cs typeface="Times New Roman"/>
              </a:rPr>
              <a:t>absences </a:t>
            </a:r>
            <a:r>
              <a:rPr sz="985" b="1" dirty="0">
                <a:solidFill>
                  <a:srgbClr val="202020"/>
                </a:solidFill>
                <a:latin typeface="Times New Roman"/>
                <a:cs typeface="Times New Roman"/>
              </a:rPr>
              <a:t>from </a:t>
            </a:r>
            <a:r>
              <a:rPr sz="985" b="1" spc="74" dirty="0">
                <a:solidFill>
                  <a:srgbClr val="202020"/>
                </a:solidFill>
                <a:latin typeface="Times New Roman"/>
                <a:cs typeface="Times New Roman"/>
              </a:rPr>
              <a:t>school. </a:t>
            </a:r>
            <a:r>
              <a:rPr sz="985" spc="-5" dirty="0">
                <a:solidFill>
                  <a:srgbClr val="202020"/>
                </a:solidFill>
                <a:latin typeface="Times New Roman"/>
                <a:cs typeface="Times New Roman"/>
              </a:rPr>
              <a:t>As the </a:t>
            </a:r>
            <a:r>
              <a:rPr sz="985" spc="25" dirty="0">
                <a:solidFill>
                  <a:srgbClr val="202020"/>
                </a:solidFill>
                <a:latin typeface="Times New Roman"/>
                <a:cs typeface="Times New Roman"/>
              </a:rPr>
              <a:t>legal  </a:t>
            </a:r>
            <a:r>
              <a:rPr sz="985" spc="39" dirty="0">
                <a:solidFill>
                  <a:srgbClr val="202020"/>
                </a:solidFill>
                <a:latin typeface="Times New Roman"/>
                <a:cs typeface="Times New Roman"/>
              </a:rPr>
              <a:t>parent/guardian </a:t>
            </a:r>
            <a:r>
              <a:rPr sz="985" spc="5" dirty="0">
                <a:solidFill>
                  <a:srgbClr val="202020"/>
                </a:solidFill>
                <a:latin typeface="Times New Roman"/>
                <a:cs typeface="Times New Roman"/>
              </a:rPr>
              <a:t>of </a:t>
            </a:r>
            <a:r>
              <a:rPr sz="985" spc="-5" dirty="0">
                <a:solidFill>
                  <a:srgbClr val="202020"/>
                </a:solidFill>
                <a:latin typeface="Times New Roman"/>
                <a:cs typeface="Times New Roman"/>
              </a:rPr>
              <a:t>this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you </a:t>
            </a:r>
            <a:r>
              <a:rPr sz="985" dirty="0">
                <a:solidFill>
                  <a:srgbClr val="202020"/>
                </a:solidFill>
                <a:latin typeface="Times New Roman"/>
                <a:cs typeface="Times New Roman"/>
              </a:rPr>
              <a:t>are </a:t>
            </a:r>
            <a:r>
              <a:rPr sz="985" spc="39" dirty="0">
                <a:solidFill>
                  <a:srgbClr val="202020"/>
                </a:solidFill>
                <a:latin typeface="Times New Roman"/>
                <a:cs typeface="Times New Roman"/>
              </a:rPr>
              <a:t>responsible </a:t>
            </a:r>
            <a:r>
              <a:rPr sz="98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54" dirty="0">
                <a:solidFill>
                  <a:srgbClr val="202020"/>
                </a:solidFill>
                <a:latin typeface="Times New Roman"/>
                <a:cs typeface="Times New Roman"/>
              </a:rPr>
              <a:t>attendance </a:t>
            </a:r>
            <a:r>
              <a:rPr sz="985" spc="-5" dirty="0">
                <a:solidFill>
                  <a:srgbClr val="202020"/>
                </a:solidFill>
                <a:latin typeface="Times New Roman"/>
                <a:cs typeface="Times New Roman"/>
              </a:rPr>
              <a:t>at the school in which </a:t>
            </a:r>
            <a:r>
              <a:rPr sz="985" spc="64" dirty="0">
                <a:solidFill>
                  <a:srgbClr val="202020"/>
                </a:solidFill>
                <a:latin typeface="Times New Roman"/>
                <a:cs typeface="Times New Roman"/>
              </a:rPr>
              <a:t>he/she </a:t>
            </a:r>
            <a:r>
              <a:rPr sz="985" dirty="0">
                <a:solidFill>
                  <a:srgbClr val="202020"/>
                </a:solidFill>
                <a:latin typeface="Times New Roman"/>
                <a:cs typeface="Times New Roman"/>
              </a:rPr>
              <a:t>is </a:t>
            </a:r>
            <a:r>
              <a:rPr sz="985" spc="25" dirty="0">
                <a:solidFill>
                  <a:srgbClr val="202020"/>
                </a:solidFill>
                <a:latin typeface="Times New Roman"/>
                <a:cs typeface="Times New Roman"/>
              </a:rPr>
              <a:t>enrolled  </a:t>
            </a:r>
            <a:r>
              <a:rPr sz="985" spc="-5" dirty="0">
                <a:solidFill>
                  <a:srgbClr val="202020"/>
                </a:solidFill>
                <a:latin typeface="Times New Roman"/>
                <a:cs typeface="Times New Roman"/>
              </a:rPr>
              <a:t>under the full </a:t>
            </a:r>
            <a:r>
              <a:rPr sz="985" spc="34" dirty="0">
                <a:solidFill>
                  <a:srgbClr val="202020"/>
                </a:solidFill>
                <a:latin typeface="Times New Roman"/>
                <a:cs typeface="Times New Roman"/>
              </a:rPr>
              <a:t>Compulsory Attendance </a:t>
            </a:r>
            <a:r>
              <a:rPr sz="985" spc="5" dirty="0">
                <a:solidFill>
                  <a:srgbClr val="202020"/>
                </a:solidFill>
                <a:latin typeface="Times New Roman"/>
                <a:cs typeface="Times New Roman"/>
              </a:rPr>
              <a:t>Term </a:t>
            </a:r>
            <a:r>
              <a:rPr sz="985" dirty="0">
                <a:solidFill>
                  <a:srgbClr val="202020"/>
                </a:solidFill>
                <a:latin typeface="Times New Roman"/>
                <a:cs typeface="Times New Roman"/>
              </a:rPr>
              <a:t>(T.E.C </a:t>
            </a:r>
            <a:r>
              <a:rPr sz="985" spc="-5" dirty="0">
                <a:solidFill>
                  <a:srgbClr val="202020"/>
                </a:solidFill>
                <a:latin typeface="Times New Roman"/>
                <a:cs typeface="Times New Roman"/>
              </a:rPr>
              <a:t>§ </a:t>
            </a:r>
            <a:r>
              <a:rPr sz="985" spc="34" dirty="0">
                <a:solidFill>
                  <a:srgbClr val="202020"/>
                </a:solidFill>
                <a:latin typeface="Times New Roman"/>
                <a:cs typeface="Times New Roman"/>
              </a:rPr>
              <a:t>25.085). </a:t>
            </a:r>
            <a:r>
              <a:rPr sz="985" spc="-5" dirty="0">
                <a:solidFill>
                  <a:srgbClr val="202020"/>
                </a:solidFill>
                <a:latin typeface="Times New Roman"/>
                <a:cs typeface="Times New Roman"/>
              </a:rPr>
              <a:t>A child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attend </a:t>
            </a:r>
            <a:r>
              <a:rPr sz="985" spc="-5" dirty="0">
                <a:solidFill>
                  <a:srgbClr val="202020"/>
                </a:solidFill>
                <a:latin typeface="Times New Roman"/>
                <a:cs typeface="Times New Roman"/>
              </a:rPr>
              <a:t>school </a:t>
            </a:r>
            <a:r>
              <a:rPr lang="en-US" sz="985" b="1" spc="-5" dirty="0">
                <a:solidFill>
                  <a:srgbClr val="202020"/>
                </a:solidFill>
                <a:latin typeface="Arial"/>
                <a:cs typeface="Arial"/>
              </a:rPr>
              <a:t>                                       </a:t>
            </a:r>
            <a:r>
              <a:rPr sz="985" spc="-5" dirty="0">
                <a:solidFill>
                  <a:srgbClr val="202020"/>
                </a:solidFill>
                <a:latin typeface="Times New Roman"/>
                <a:cs typeface="Times New Roman"/>
              </a:rPr>
              <a:t>may </a:t>
            </a:r>
            <a:r>
              <a:rPr sz="985" dirty="0">
                <a:solidFill>
                  <a:srgbClr val="202020"/>
                </a:solidFill>
                <a:latin typeface="Times New Roman"/>
                <a:cs typeface="Times New Roman"/>
              </a:rPr>
              <a:t>be </a:t>
            </a:r>
            <a:r>
              <a:rPr sz="985" spc="59" dirty="0">
                <a:solidFill>
                  <a:srgbClr val="202020"/>
                </a:solidFill>
                <a:latin typeface="Times New Roman"/>
                <a:cs typeface="Times New Roman"/>
              </a:rPr>
              <a:t>excused </a:t>
            </a:r>
            <a:r>
              <a:rPr sz="985" spc="5" dirty="0">
                <a:solidFill>
                  <a:srgbClr val="202020"/>
                </a:solidFill>
                <a:latin typeface="Times New Roman"/>
                <a:cs typeface="Times New Roman"/>
              </a:rPr>
              <a:t>for </a:t>
            </a:r>
            <a:r>
              <a:rPr sz="985" spc="44" dirty="0">
                <a:solidFill>
                  <a:srgbClr val="202020"/>
                </a:solidFill>
                <a:latin typeface="Times New Roman"/>
                <a:cs typeface="Times New Roman"/>
              </a:rPr>
              <a:t>temporary absences </a:t>
            </a:r>
            <a:r>
              <a:rPr sz="985" spc="-5" dirty="0">
                <a:solidFill>
                  <a:srgbClr val="202020"/>
                </a:solidFill>
                <a:latin typeface="Times New Roman"/>
                <a:cs typeface="Times New Roman"/>
              </a:rPr>
              <a:t>resulting from any </a:t>
            </a:r>
            <a:r>
              <a:rPr sz="985" spc="64" dirty="0">
                <a:solidFill>
                  <a:srgbClr val="202020"/>
                </a:solidFill>
                <a:latin typeface="Times New Roman"/>
                <a:cs typeface="Times New Roman"/>
              </a:rPr>
              <a:t>cause acceptable </a:t>
            </a:r>
            <a:r>
              <a:rPr sz="985" spc="5" dirty="0">
                <a:solidFill>
                  <a:srgbClr val="202020"/>
                </a:solidFill>
                <a:latin typeface="Times New Roman"/>
                <a:cs typeface="Times New Roman"/>
              </a:rPr>
              <a:t>by </a:t>
            </a:r>
            <a:r>
              <a:rPr sz="985" spc="30" dirty="0">
                <a:solidFill>
                  <a:srgbClr val="202020"/>
                </a:solidFill>
                <a:latin typeface="Times New Roman"/>
                <a:cs typeface="Times New Roman"/>
              </a:rPr>
              <a:t>attendance </a:t>
            </a:r>
            <a:r>
              <a:rPr sz="985" spc="25" dirty="0">
                <a:solidFill>
                  <a:srgbClr val="202020"/>
                </a:solidFill>
                <a:latin typeface="Times New Roman"/>
                <a:cs typeface="Times New Roman"/>
              </a:rPr>
              <a:t>policy  </a:t>
            </a:r>
            <a:r>
              <a:rPr sz="985" spc="-5" dirty="0">
                <a:solidFill>
                  <a:srgbClr val="202020"/>
                </a:solidFill>
                <a:latin typeface="Times New Roman"/>
                <a:cs typeface="Times New Roman"/>
              </a:rPr>
              <a:t>(T.E.C.</a:t>
            </a:r>
            <a:r>
              <a:rPr sz="985" spc="118" dirty="0">
                <a:solidFill>
                  <a:srgbClr val="202020"/>
                </a:solidFill>
                <a:latin typeface="Times New Roman"/>
                <a:cs typeface="Times New Roman"/>
              </a:rPr>
              <a:t> </a:t>
            </a:r>
            <a:r>
              <a:rPr sz="985" spc="34" dirty="0">
                <a:solidFill>
                  <a:srgbClr val="202020"/>
                </a:solidFill>
                <a:latin typeface="Times New Roman"/>
                <a:cs typeface="Times New Roman"/>
              </a:rPr>
              <a:t>§25.094).</a:t>
            </a:r>
            <a:endParaRPr sz="985" dirty="0">
              <a:latin typeface="Times New Roman"/>
              <a:cs typeface="Times New Roman"/>
            </a:endParaRPr>
          </a:p>
          <a:p>
            <a:pPr>
              <a:spcBef>
                <a:spcPts val="5"/>
              </a:spcBef>
            </a:pPr>
            <a:endParaRPr sz="985" dirty="0">
              <a:latin typeface="Times New Roman"/>
              <a:cs typeface="Times New Roman"/>
            </a:endParaRPr>
          </a:p>
          <a:p>
            <a:pPr marL="12513" marR="233999" algn="just">
              <a:lnSpc>
                <a:spcPts val="1133"/>
              </a:lnSpc>
            </a:pPr>
            <a:r>
              <a:rPr sz="985" b="1" spc="-5" dirty="0">
                <a:solidFill>
                  <a:srgbClr val="202020"/>
                </a:solidFill>
                <a:latin typeface="Times New Roman"/>
                <a:cs typeface="Times New Roman"/>
              </a:rPr>
              <a:t>After the 10th </a:t>
            </a:r>
            <a:r>
              <a:rPr sz="985" b="1" spc="84" dirty="0">
                <a:solidFill>
                  <a:srgbClr val="202020"/>
                </a:solidFill>
                <a:latin typeface="Times New Roman"/>
                <a:cs typeface="Times New Roman"/>
              </a:rPr>
              <a:t>unexcused </a:t>
            </a:r>
            <a:r>
              <a:rPr sz="985" b="1" spc="74" dirty="0">
                <a:solidFill>
                  <a:srgbClr val="202020"/>
                </a:solidFill>
                <a:latin typeface="Times New Roman"/>
                <a:cs typeface="Times New Roman"/>
              </a:rPr>
              <a:t>absence, </a:t>
            </a:r>
            <a:r>
              <a:rPr sz="985" b="1" dirty="0">
                <a:solidFill>
                  <a:srgbClr val="202020"/>
                </a:solidFill>
                <a:latin typeface="Times New Roman"/>
                <a:cs typeface="Times New Roman"/>
              </a:rPr>
              <a:t>your </a:t>
            </a:r>
            <a:r>
              <a:rPr sz="985" b="1" spc="-5" dirty="0">
                <a:solidFill>
                  <a:srgbClr val="202020"/>
                </a:solidFill>
                <a:latin typeface="Times New Roman"/>
                <a:cs typeface="Times New Roman"/>
              </a:rPr>
              <a:t>child </a:t>
            </a:r>
            <a:r>
              <a:rPr sz="985" b="1" dirty="0">
                <a:solidFill>
                  <a:srgbClr val="202020"/>
                </a:solidFill>
                <a:latin typeface="Times New Roman"/>
                <a:cs typeface="Times New Roman"/>
              </a:rPr>
              <a:t>will </a:t>
            </a:r>
            <a:r>
              <a:rPr sz="985" b="1" spc="-5" dirty="0">
                <a:solidFill>
                  <a:srgbClr val="202020"/>
                </a:solidFill>
                <a:latin typeface="Times New Roman"/>
                <a:cs typeface="Times New Roman"/>
              </a:rPr>
              <a:t>be </a:t>
            </a:r>
            <a:r>
              <a:rPr sz="985" b="1" spc="69" dirty="0">
                <a:solidFill>
                  <a:srgbClr val="202020"/>
                </a:solidFill>
                <a:latin typeface="Times New Roman"/>
                <a:cs typeface="Times New Roman"/>
              </a:rPr>
              <a:t>sent </a:t>
            </a:r>
            <a:r>
              <a:rPr sz="985" b="1" spc="-5" dirty="0">
                <a:solidFill>
                  <a:srgbClr val="202020"/>
                </a:solidFill>
                <a:latin typeface="Times New Roman"/>
                <a:cs typeface="Times New Roman"/>
              </a:rPr>
              <a:t>to Municipal Court </a:t>
            </a:r>
            <a:r>
              <a:rPr sz="985" spc="-5" dirty="0">
                <a:solidFill>
                  <a:srgbClr val="202020"/>
                </a:solidFill>
                <a:latin typeface="Times New Roman"/>
                <a:cs typeface="Times New Roman"/>
              </a:rPr>
              <a:t>for civil action. </a:t>
            </a:r>
            <a:r>
              <a:rPr sz="985" spc="-10" dirty="0">
                <a:solidFill>
                  <a:srgbClr val="202020"/>
                </a:solidFill>
                <a:latin typeface="Times New Roman"/>
                <a:cs typeface="Times New Roman"/>
              </a:rPr>
              <a:t>As </a:t>
            </a:r>
            <a:r>
              <a:rPr sz="985" dirty="0">
                <a:solidFill>
                  <a:srgbClr val="202020"/>
                </a:solidFill>
                <a:latin typeface="Times New Roman"/>
                <a:cs typeface="Times New Roman"/>
              </a:rPr>
              <a:t>per </a:t>
            </a:r>
            <a:r>
              <a:rPr sz="985" spc="54" dirty="0">
                <a:solidFill>
                  <a:srgbClr val="202020"/>
                </a:solidFill>
                <a:latin typeface="Times New Roman"/>
                <a:cs typeface="Times New Roman"/>
              </a:rPr>
              <a:t>Texas  </a:t>
            </a:r>
            <a:r>
              <a:rPr sz="985" spc="34" dirty="0">
                <a:solidFill>
                  <a:srgbClr val="202020"/>
                </a:solidFill>
                <a:latin typeface="Times New Roman"/>
                <a:cs typeface="Times New Roman"/>
              </a:rPr>
              <a:t>Compulsory </a:t>
            </a:r>
            <a:r>
              <a:rPr sz="985" spc="30" dirty="0">
                <a:solidFill>
                  <a:srgbClr val="202020"/>
                </a:solidFill>
                <a:latin typeface="Times New Roman"/>
                <a:cs typeface="Times New Roman"/>
              </a:rPr>
              <a:t>Attendance </a:t>
            </a:r>
            <a:r>
              <a:rPr sz="985" spc="-5" dirty="0">
                <a:solidFill>
                  <a:srgbClr val="202020"/>
                </a:solidFill>
                <a:latin typeface="Times New Roman"/>
                <a:cs typeface="Times New Roman"/>
              </a:rPr>
              <a:t>Law (T.E.C. </a:t>
            </a:r>
            <a:r>
              <a:rPr sz="985" spc="34" dirty="0">
                <a:solidFill>
                  <a:srgbClr val="202020"/>
                </a:solidFill>
                <a:latin typeface="Times New Roman"/>
                <a:cs typeface="Times New Roman"/>
              </a:rPr>
              <a:t>§25.093) </a:t>
            </a:r>
            <a:r>
              <a:rPr sz="985" spc="-5" dirty="0">
                <a:solidFill>
                  <a:srgbClr val="202020"/>
                </a:solidFill>
                <a:latin typeface="Times New Roman"/>
                <a:cs typeface="Times New Roman"/>
              </a:rPr>
              <a:t>and (T.F.C. </a:t>
            </a:r>
            <a:r>
              <a:rPr sz="985" spc="39" dirty="0">
                <a:solidFill>
                  <a:srgbClr val="202020"/>
                </a:solidFill>
                <a:latin typeface="Times New Roman"/>
                <a:cs typeface="Times New Roman"/>
              </a:rPr>
              <a:t>§65.103) </a:t>
            </a:r>
            <a:r>
              <a:rPr sz="985" spc="-5" dirty="0">
                <a:solidFill>
                  <a:srgbClr val="202020"/>
                </a:solidFill>
                <a:latin typeface="Times New Roman"/>
                <a:cs typeface="Times New Roman"/>
              </a:rPr>
              <a:t>failure to comply </a:t>
            </a:r>
            <a:r>
              <a:rPr sz="985" spc="-10" dirty="0">
                <a:solidFill>
                  <a:srgbClr val="202020"/>
                </a:solidFill>
                <a:latin typeface="Times New Roman"/>
                <a:cs typeface="Times New Roman"/>
              </a:rPr>
              <a:t>will </a:t>
            </a:r>
            <a:r>
              <a:rPr sz="985" spc="-5" dirty="0">
                <a:solidFill>
                  <a:srgbClr val="202020"/>
                </a:solidFill>
                <a:latin typeface="Times New Roman"/>
                <a:cs typeface="Times New Roman"/>
              </a:rPr>
              <a:t>result in civil action. </a:t>
            </a:r>
            <a:r>
              <a:rPr sz="985" spc="-64" dirty="0">
                <a:solidFill>
                  <a:srgbClr val="202020"/>
                </a:solidFill>
                <a:latin typeface="Times New Roman"/>
                <a:cs typeface="Times New Roman"/>
              </a:rPr>
              <a:t>If  </a:t>
            </a:r>
            <a:r>
              <a:rPr sz="985" spc="34" dirty="0">
                <a:solidFill>
                  <a:srgbClr val="202020"/>
                </a:solidFill>
                <a:latin typeface="Times New Roman"/>
                <a:cs typeface="Times New Roman"/>
              </a:rPr>
              <a:t>adjudicated, </a:t>
            </a:r>
            <a:r>
              <a:rPr sz="985" spc="-5" dirty="0">
                <a:solidFill>
                  <a:srgbClr val="202020"/>
                </a:solidFill>
                <a:latin typeface="Times New Roman"/>
                <a:cs typeface="Times New Roman"/>
              </a:rPr>
              <a:t>the  court  </a:t>
            </a:r>
            <a:r>
              <a:rPr sz="985" spc="30" dirty="0">
                <a:solidFill>
                  <a:srgbClr val="202020"/>
                </a:solidFill>
                <a:latin typeface="Times New Roman"/>
                <a:cs typeface="Times New Roman"/>
              </a:rPr>
              <a:t>remedial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for violating </a:t>
            </a:r>
            <a:r>
              <a:rPr sz="985" spc="74" dirty="0">
                <a:solidFill>
                  <a:srgbClr val="202020"/>
                </a:solidFill>
                <a:latin typeface="Times New Roman"/>
                <a:cs typeface="Times New Roman"/>
              </a:rPr>
              <a:t>these </a:t>
            </a:r>
            <a:r>
              <a:rPr sz="985" spc="-5" dirty="0">
                <a:solidFill>
                  <a:srgbClr val="202020"/>
                </a:solidFill>
                <a:latin typeface="Times New Roman"/>
                <a:cs typeface="Times New Roman"/>
              </a:rPr>
              <a:t>laws</a:t>
            </a:r>
            <a:r>
              <a:rPr sz="985" spc="148" dirty="0">
                <a:solidFill>
                  <a:srgbClr val="202020"/>
                </a:solidFill>
                <a:latin typeface="Times New Roman"/>
                <a:cs typeface="Times New Roman"/>
              </a:rPr>
              <a:t> </a:t>
            </a:r>
            <a:r>
              <a:rPr sz="985" spc="44" dirty="0">
                <a:solidFill>
                  <a:srgbClr val="202020"/>
                </a:solidFill>
                <a:latin typeface="Times New Roman"/>
                <a:cs typeface="Times New Roman"/>
              </a:rPr>
              <a:t>are:</a:t>
            </a:r>
            <a:endParaRPr sz="985" dirty="0">
              <a:latin typeface="Times New Roman"/>
              <a:cs typeface="Times New Roman"/>
            </a:endParaRPr>
          </a:p>
          <a:p>
            <a:pPr marL="228368" indent="-215855">
              <a:lnSpc>
                <a:spcPts val="1094"/>
              </a:lnSpc>
              <a:buChar char="•"/>
              <a:tabLst>
                <a:tab pos="228368" algn="l"/>
                <a:tab pos="228994" algn="l"/>
              </a:tabLst>
            </a:pPr>
            <a:r>
              <a:rPr sz="985" spc="-5" dirty="0">
                <a:solidFill>
                  <a:srgbClr val="202020"/>
                </a:solidFill>
                <a:latin typeface="Times New Roman"/>
                <a:cs typeface="Times New Roman"/>
              </a:rPr>
              <a:t>Court</a:t>
            </a:r>
            <a:r>
              <a:rPr sz="985" spc="74" dirty="0">
                <a:solidFill>
                  <a:srgbClr val="202020"/>
                </a:solidFill>
                <a:latin typeface="Times New Roman"/>
                <a:cs typeface="Times New Roman"/>
              </a:rPr>
              <a:t> </a:t>
            </a:r>
            <a:r>
              <a:rPr sz="985" spc="54" dirty="0">
                <a:solidFill>
                  <a:srgbClr val="202020"/>
                </a:solidFill>
                <a:latin typeface="Times New Roman"/>
                <a:cs typeface="Times New Roman"/>
              </a:rPr>
              <a:t>Costs</a:t>
            </a:r>
            <a:endParaRPr sz="985" dirty="0">
              <a:latin typeface="Times New Roman"/>
              <a:cs typeface="Times New Roman"/>
            </a:endParaRPr>
          </a:p>
          <a:p>
            <a:pPr marL="228368" indent="-215855">
              <a:spcBef>
                <a:spcPts val="296"/>
              </a:spcBef>
              <a:buChar char="•"/>
              <a:tabLst>
                <a:tab pos="228368" algn="l"/>
                <a:tab pos="228994" algn="l"/>
              </a:tabLst>
            </a:pPr>
            <a:r>
              <a:rPr sz="985" spc="39" dirty="0">
                <a:solidFill>
                  <a:srgbClr val="202020"/>
                </a:solidFill>
                <a:latin typeface="Times New Roman"/>
                <a:cs typeface="Times New Roman"/>
              </a:rPr>
              <a:t>Parent Escorting Student </a:t>
            </a:r>
            <a:r>
              <a:rPr sz="985" spc="-5" dirty="0">
                <a:solidFill>
                  <a:srgbClr val="202020"/>
                </a:solidFill>
                <a:latin typeface="Times New Roman"/>
                <a:cs typeface="Times New Roman"/>
              </a:rPr>
              <a:t>to</a:t>
            </a:r>
            <a:r>
              <a:rPr sz="985" spc="20" dirty="0">
                <a:solidFill>
                  <a:srgbClr val="202020"/>
                </a:solidFill>
                <a:latin typeface="Times New Roman"/>
                <a:cs typeface="Times New Roman"/>
              </a:rPr>
              <a:t> </a:t>
            </a:r>
            <a:r>
              <a:rPr sz="985" spc="69" dirty="0">
                <a:solidFill>
                  <a:srgbClr val="202020"/>
                </a:solidFill>
                <a:latin typeface="Times New Roman"/>
                <a:cs typeface="Times New Roman"/>
              </a:rPr>
              <a:t>Classes</a:t>
            </a:r>
            <a:endParaRPr sz="985" dirty="0">
              <a:latin typeface="Times New Roman"/>
              <a:cs typeface="Times New Roman"/>
            </a:endParaRPr>
          </a:p>
          <a:p>
            <a:pPr marL="228368" indent="-215855">
              <a:spcBef>
                <a:spcPts val="330"/>
              </a:spcBef>
              <a:buChar char="•"/>
              <a:tabLst>
                <a:tab pos="228368" algn="l"/>
                <a:tab pos="228994" algn="l"/>
              </a:tabLst>
            </a:pPr>
            <a:r>
              <a:rPr sz="985" spc="30" dirty="0">
                <a:solidFill>
                  <a:srgbClr val="202020"/>
                </a:solidFill>
                <a:latin typeface="Times New Roman"/>
                <a:cs typeface="Times New Roman"/>
              </a:rPr>
              <a:t>Student </a:t>
            </a:r>
            <a:r>
              <a:rPr sz="985" spc="34" dirty="0">
                <a:solidFill>
                  <a:srgbClr val="202020"/>
                </a:solidFill>
                <a:latin typeface="Times New Roman"/>
                <a:cs typeface="Times New Roman"/>
              </a:rPr>
              <a:t>Performing </a:t>
            </a:r>
            <a:r>
              <a:rPr sz="985" spc="-5" dirty="0">
                <a:solidFill>
                  <a:srgbClr val="202020"/>
                </a:solidFill>
                <a:latin typeface="Times New Roman"/>
                <a:cs typeface="Times New Roman"/>
              </a:rPr>
              <a:t>Community  </a:t>
            </a:r>
            <a:r>
              <a:rPr sz="985" spc="34" dirty="0">
                <a:solidFill>
                  <a:srgbClr val="202020"/>
                </a:solidFill>
                <a:latin typeface="Times New Roman"/>
                <a:cs typeface="Times New Roman"/>
              </a:rPr>
              <a:t>Service</a:t>
            </a:r>
            <a:r>
              <a:rPr sz="985" spc="74" dirty="0">
                <a:solidFill>
                  <a:srgbClr val="202020"/>
                </a:solidFill>
                <a:latin typeface="Times New Roman"/>
                <a:cs typeface="Times New Roman"/>
              </a:rPr>
              <a:t> </a:t>
            </a:r>
            <a:r>
              <a:rPr sz="985" spc="44" dirty="0">
                <a:solidFill>
                  <a:srgbClr val="202020"/>
                </a:solidFill>
                <a:latin typeface="Times New Roman"/>
                <a:cs typeface="Times New Roman"/>
              </a:rPr>
              <a:t>Hours</a:t>
            </a:r>
            <a:endParaRPr sz="985" dirty="0">
              <a:latin typeface="Times New Roman"/>
              <a:cs typeface="Times New Roman"/>
            </a:endParaRPr>
          </a:p>
          <a:p>
            <a:pPr marL="228368" indent="-215855">
              <a:spcBef>
                <a:spcPts val="315"/>
              </a:spcBef>
              <a:buChar char="•"/>
              <a:tabLst>
                <a:tab pos="228368" algn="l"/>
                <a:tab pos="228994" algn="l"/>
              </a:tabLst>
            </a:pPr>
            <a:r>
              <a:rPr sz="985" spc="49" dirty="0">
                <a:solidFill>
                  <a:srgbClr val="202020"/>
                </a:solidFill>
                <a:latin typeface="Times New Roman"/>
                <a:cs typeface="Times New Roman"/>
              </a:rPr>
              <a:t>Student </a:t>
            </a:r>
            <a:r>
              <a:rPr sz="985" spc="54" dirty="0">
                <a:solidFill>
                  <a:srgbClr val="202020"/>
                </a:solidFill>
                <a:latin typeface="Times New Roman"/>
                <a:cs typeface="Times New Roman"/>
              </a:rPr>
              <a:t>Suspension </a:t>
            </a:r>
            <a:r>
              <a:rPr sz="985" dirty="0">
                <a:solidFill>
                  <a:srgbClr val="202020"/>
                </a:solidFill>
                <a:latin typeface="Times New Roman"/>
                <a:cs typeface="Times New Roman"/>
              </a:rPr>
              <a:t>of </a:t>
            </a:r>
            <a:r>
              <a:rPr sz="985" spc="-5" dirty="0">
                <a:solidFill>
                  <a:srgbClr val="202020"/>
                </a:solidFill>
                <a:latin typeface="Times New Roman"/>
                <a:cs typeface="Times New Roman"/>
              </a:rPr>
              <a:t>Driver’s </a:t>
            </a:r>
            <a:r>
              <a:rPr sz="985" spc="39" dirty="0">
                <a:solidFill>
                  <a:srgbClr val="202020"/>
                </a:solidFill>
                <a:latin typeface="Times New Roman"/>
                <a:cs typeface="Times New Roman"/>
              </a:rPr>
              <a:t>License</a:t>
            </a:r>
            <a:endParaRPr sz="985" dirty="0">
              <a:latin typeface="Times New Roman"/>
              <a:cs typeface="Times New Roman"/>
            </a:endParaRPr>
          </a:p>
          <a:p>
            <a:pPr marL="228368" indent="-215855">
              <a:spcBef>
                <a:spcPts val="315"/>
              </a:spcBef>
              <a:buChar char="•"/>
              <a:tabLst>
                <a:tab pos="228368" algn="l"/>
                <a:tab pos="228994" algn="l"/>
              </a:tabLst>
            </a:pPr>
            <a:r>
              <a:rPr sz="985" spc="39" dirty="0">
                <a:solidFill>
                  <a:srgbClr val="202020"/>
                </a:solidFill>
                <a:latin typeface="Times New Roman"/>
                <a:cs typeface="Times New Roman"/>
              </a:rPr>
              <a:t>Parent attending </a:t>
            </a:r>
            <a:r>
              <a:rPr sz="985" spc="44" dirty="0">
                <a:solidFill>
                  <a:srgbClr val="202020"/>
                </a:solidFill>
                <a:latin typeface="Times New Roman"/>
                <a:cs typeface="Times New Roman"/>
              </a:rPr>
              <a:t>Counseling </a:t>
            </a:r>
            <a:r>
              <a:rPr sz="985" spc="39" dirty="0">
                <a:solidFill>
                  <a:srgbClr val="202020"/>
                </a:solidFill>
                <a:latin typeface="Times New Roman"/>
                <a:cs typeface="Times New Roman"/>
              </a:rPr>
              <a:t>Classes </a:t>
            </a:r>
            <a:r>
              <a:rPr sz="985" spc="-5" dirty="0">
                <a:solidFill>
                  <a:srgbClr val="202020"/>
                </a:solidFill>
                <a:latin typeface="Times New Roman"/>
                <a:cs typeface="Times New Roman"/>
              </a:rPr>
              <a:t>&amp;/or </a:t>
            </a:r>
            <a:r>
              <a:rPr sz="985" spc="25" dirty="0">
                <a:solidFill>
                  <a:srgbClr val="202020"/>
                </a:solidFill>
                <a:latin typeface="Times New Roman"/>
                <a:cs typeface="Times New Roman"/>
              </a:rPr>
              <a:t>Parental </a:t>
            </a:r>
            <a:r>
              <a:rPr sz="985" spc="30" dirty="0">
                <a:solidFill>
                  <a:srgbClr val="202020"/>
                </a:solidFill>
                <a:latin typeface="Times New Roman"/>
                <a:cs typeface="Times New Roman"/>
              </a:rPr>
              <a:t>Involvement</a:t>
            </a:r>
            <a:r>
              <a:rPr sz="985" spc="256" dirty="0">
                <a:solidFill>
                  <a:srgbClr val="202020"/>
                </a:solidFill>
                <a:latin typeface="Times New Roman"/>
                <a:cs typeface="Times New Roman"/>
              </a:rPr>
              <a:t> </a:t>
            </a:r>
            <a:r>
              <a:rPr sz="985" spc="34" dirty="0">
                <a:solidFill>
                  <a:srgbClr val="202020"/>
                </a:solidFill>
                <a:latin typeface="Times New Roman"/>
                <a:cs typeface="Times New Roman"/>
              </a:rPr>
              <a:t>Meetings</a:t>
            </a:r>
            <a:endParaRPr sz="985" dirty="0">
              <a:latin typeface="Times New Roman"/>
              <a:cs typeface="Times New Roman"/>
            </a:endParaRPr>
          </a:p>
          <a:p>
            <a:pPr marL="228368" indent="-215855">
              <a:spcBef>
                <a:spcPts val="315"/>
              </a:spcBef>
              <a:buChar char="•"/>
              <a:tabLst>
                <a:tab pos="228368" algn="l"/>
                <a:tab pos="228994" algn="l"/>
              </a:tabLst>
            </a:pPr>
            <a:r>
              <a:rPr sz="985" spc="-5" dirty="0">
                <a:solidFill>
                  <a:srgbClr val="202020"/>
                </a:solidFill>
                <a:latin typeface="Times New Roman"/>
                <a:cs typeface="Times New Roman"/>
              </a:rPr>
              <a:t>Refer  for Civil</a:t>
            </a:r>
            <a:r>
              <a:rPr sz="985" spc="-99" dirty="0">
                <a:solidFill>
                  <a:srgbClr val="202020"/>
                </a:solidFill>
                <a:latin typeface="Times New Roman"/>
                <a:cs typeface="Times New Roman"/>
              </a:rPr>
              <a:t> </a:t>
            </a:r>
            <a:r>
              <a:rPr sz="985" spc="5" dirty="0">
                <a:solidFill>
                  <a:srgbClr val="202020"/>
                </a:solidFill>
                <a:latin typeface="Times New Roman"/>
                <a:cs typeface="Times New Roman"/>
              </a:rPr>
              <a:t>Action</a:t>
            </a:r>
            <a:endParaRPr sz="985" dirty="0">
              <a:latin typeface="Times New Roman"/>
              <a:cs typeface="Times New Roman"/>
            </a:endParaRPr>
          </a:p>
          <a:p>
            <a:pPr marL="12513" marR="5005">
              <a:lnSpc>
                <a:spcPts val="1133"/>
              </a:lnSpc>
              <a:spcBef>
                <a:spcPts val="759"/>
              </a:spcBef>
            </a:pP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court </a:t>
            </a:r>
            <a:r>
              <a:rPr sz="985" spc="49" dirty="0">
                <a:solidFill>
                  <a:srgbClr val="202020"/>
                </a:solidFill>
                <a:latin typeface="Times New Roman"/>
                <a:cs typeface="Times New Roman"/>
              </a:rPr>
              <a:t>probates </a:t>
            </a:r>
            <a:r>
              <a:rPr sz="985" spc="-5" dirty="0">
                <a:solidFill>
                  <a:srgbClr val="202020"/>
                </a:solidFill>
                <a:latin typeface="Times New Roman"/>
                <a:cs typeface="Times New Roman"/>
              </a:rPr>
              <a:t>the </a:t>
            </a:r>
            <a:r>
              <a:rPr sz="985" spc="25" dirty="0">
                <a:solidFill>
                  <a:srgbClr val="202020"/>
                </a:solidFill>
                <a:latin typeface="Times New Roman"/>
                <a:cs typeface="Times New Roman"/>
              </a:rPr>
              <a:t>adjudication, </a:t>
            </a:r>
            <a:r>
              <a:rPr sz="985" spc="-5" dirty="0">
                <a:solidFill>
                  <a:srgbClr val="202020"/>
                </a:solidFill>
                <a:latin typeface="Times New Roman"/>
                <a:cs typeface="Times New Roman"/>
              </a:rPr>
              <a:t>the court may require the </a:t>
            </a:r>
            <a:r>
              <a:rPr sz="985" spc="54" dirty="0">
                <a:solidFill>
                  <a:srgbClr val="202020"/>
                </a:solidFill>
                <a:latin typeface="Times New Roman"/>
                <a:cs typeface="Times New Roman"/>
              </a:rPr>
              <a:t>respondent </a:t>
            </a:r>
            <a:r>
              <a:rPr sz="985" spc="-5" dirty="0">
                <a:solidFill>
                  <a:srgbClr val="202020"/>
                </a:solidFill>
                <a:latin typeface="Times New Roman"/>
                <a:cs typeface="Times New Roman"/>
              </a:rPr>
              <a:t>to </a:t>
            </a:r>
            <a:r>
              <a:rPr sz="985" spc="44" dirty="0">
                <a:solidFill>
                  <a:srgbClr val="202020"/>
                </a:solidFill>
                <a:latin typeface="Times New Roman"/>
                <a:cs typeface="Times New Roman"/>
              </a:rPr>
              <a:t>render </a:t>
            </a:r>
            <a:r>
              <a:rPr sz="985" spc="49" dirty="0">
                <a:solidFill>
                  <a:srgbClr val="202020"/>
                </a:solidFill>
                <a:latin typeface="Times New Roman"/>
                <a:cs typeface="Times New Roman"/>
              </a:rPr>
              <a:t>personal </a:t>
            </a:r>
            <a:r>
              <a:rPr sz="985" spc="44" dirty="0">
                <a:solidFill>
                  <a:srgbClr val="202020"/>
                </a:solidFill>
                <a:latin typeface="Times New Roman"/>
                <a:cs typeface="Times New Roman"/>
              </a:rPr>
              <a:t>services </a:t>
            </a:r>
            <a:r>
              <a:rPr sz="985" spc="-5" dirty="0">
                <a:solidFill>
                  <a:srgbClr val="202020"/>
                </a:solidFill>
                <a:latin typeface="Times New Roman"/>
                <a:cs typeface="Times New Roman"/>
              </a:rPr>
              <a:t>to a </a:t>
            </a:r>
            <a:r>
              <a:rPr sz="985" spc="20" dirty="0">
                <a:solidFill>
                  <a:srgbClr val="202020"/>
                </a:solidFill>
                <a:latin typeface="Times New Roman"/>
                <a:cs typeface="Times New Roman"/>
              </a:rPr>
              <a:t>charitable </a:t>
            </a:r>
            <a:r>
              <a:rPr sz="985" spc="25" dirty="0">
                <a:solidFill>
                  <a:srgbClr val="202020"/>
                </a:solidFill>
                <a:latin typeface="Times New Roman"/>
                <a:cs typeface="Times New Roman"/>
              </a:rPr>
              <a:t>or  </a:t>
            </a:r>
            <a:r>
              <a:rPr sz="985" spc="34" dirty="0">
                <a:solidFill>
                  <a:srgbClr val="202020"/>
                </a:solidFill>
                <a:latin typeface="Times New Roman"/>
                <a:cs typeface="Times New Roman"/>
              </a:rPr>
              <a:t>educational </a:t>
            </a:r>
            <a:r>
              <a:rPr sz="985" spc="-5" dirty="0">
                <a:solidFill>
                  <a:srgbClr val="202020"/>
                </a:solidFill>
                <a:latin typeface="Times New Roman"/>
                <a:cs typeface="Times New Roman"/>
              </a:rPr>
              <a:t>institution </a:t>
            </a:r>
            <a:r>
              <a:rPr sz="985" spc="94" dirty="0">
                <a:solidFill>
                  <a:srgbClr val="202020"/>
                </a:solidFill>
                <a:latin typeface="Times New Roman"/>
                <a:cs typeface="Times New Roman"/>
              </a:rPr>
              <a:t>as </a:t>
            </a:r>
            <a:r>
              <a:rPr sz="985" spc="-5" dirty="0">
                <a:solidFill>
                  <a:srgbClr val="202020"/>
                </a:solidFill>
                <a:latin typeface="Times New Roman"/>
                <a:cs typeface="Times New Roman"/>
              </a:rPr>
              <a:t>a condition </a:t>
            </a:r>
            <a:r>
              <a:rPr sz="985" dirty="0">
                <a:solidFill>
                  <a:srgbClr val="202020"/>
                </a:solidFill>
                <a:latin typeface="Times New Roman"/>
                <a:cs typeface="Times New Roman"/>
              </a:rPr>
              <a:t>of </a:t>
            </a:r>
            <a:r>
              <a:rPr sz="985" spc="30" dirty="0">
                <a:solidFill>
                  <a:srgbClr val="202020"/>
                </a:solidFill>
                <a:latin typeface="Times New Roman"/>
                <a:cs typeface="Times New Roman"/>
              </a:rPr>
              <a:t>probation </a:t>
            </a:r>
            <a:r>
              <a:rPr sz="985" spc="-5" dirty="0">
                <a:solidFill>
                  <a:srgbClr val="202020"/>
                </a:solidFill>
                <a:latin typeface="Times New Roman"/>
                <a:cs typeface="Times New Roman"/>
              </a:rPr>
              <a:t>(T.E.C. § </a:t>
            </a:r>
            <a:r>
              <a:rPr sz="985" spc="44" dirty="0">
                <a:solidFill>
                  <a:srgbClr val="202020"/>
                </a:solidFill>
                <a:latin typeface="Times New Roman"/>
                <a:cs typeface="Times New Roman"/>
              </a:rPr>
              <a:t>25.093). State </a:t>
            </a:r>
            <a:r>
              <a:rPr sz="985" spc="-5" dirty="0">
                <a:solidFill>
                  <a:srgbClr val="202020"/>
                </a:solidFill>
                <a:latin typeface="Times New Roman"/>
                <a:cs typeface="Times New Roman"/>
              </a:rPr>
              <a:t>Law </a:t>
            </a:r>
            <a:r>
              <a:rPr sz="985" dirty="0">
                <a:solidFill>
                  <a:srgbClr val="202020"/>
                </a:solidFill>
                <a:latin typeface="Times New Roman"/>
                <a:cs typeface="Times New Roman"/>
              </a:rPr>
              <a:t>(HB </a:t>
            </a:r>
            <a:r>
              <a:rPr sz="985" spc="-5" dirty="0">
                <a:solidFill>
                  <a:srgbClr val="202020"/>
                </a:solidFill>
                <a:latin typeface="Times New Roman"/>
                <a:cs typeface="Times New Roman"/>
              </a:rPr>
              <a:t>§2398) </a:t>
            </a:r>
            <a:r>
              <a:rPr sz="985" spc="-10" dirty="0">
                <a:solidFill>
                  <a:srgbClr val="202020"/>
                </a:solidFill>
                <a:latin typeface="Times New Roman"/>
                <a:cs typeface="Times New Roman"/>
              </a:rPr>
              <a:t>further </a:t>
            </a:r>
            <a:r>
              <a:rPr sz="985" spc="39" dirty="0">
                <a:solidFill>
                  <a:srgbClr val="202020"/>
                </a:solidFill>
                <a:latin typeface="Times New Roman"/>
                <a:cs typeface="Times New Roman"/>
              </a:rPr>
              <a:t>requires </a:t>
            </a:r>
            <a:r>
              <a:rPr sz="985" dirty="0">
                <a:solidFill>
                  <a:srgbClr val="202020"/>
                </a:solidFill>
                <a:latin typeface="Times New Roman"/>
                <a:cs typeface="Times New Roman"/>
              </a:rPr>
              <a:t>that </a:t>
            </a:r>
            <a:r>
              <a:rPr sz="985" spc="30" dirty="0">
                <a:solidFill>
                  <a:srgbClr val="202020"/>
                </a:solidFill>
                <a:latin typeface="Times New Roman"/>
                <a:cs typeface="Times New Roman"/>
              </a:rPr>
              <a:t>you  </a:t>
            </a:r>
            <a:r>
              <a:rPr sz="985" spc="-5" dirty="0">
                <a:solidFill>
                  <a:srgbClr val="202020"/>
                </a:solidFill>
                <a:latin typeface="Times New Roman"/>
                <a:cs typeface="Times New Roman"/>
              </a:rPr>
              <a:t>immediately </a:t>
            </a:r>
            <a:r>
              <a:rPr sz="985" spc="54" dirty="0">
                <a:solidFill>
                  <a:srgbClr val="202020"/>
                </a:solidFill>
                <a:latin typeface="Times New Roman"/>
                <a:cs typeface="Times New Roman"/>
              </a:rPr>
              <a:t>schedule </a:t>
            </a:r>
            <a:r>
              <a:rPr sz="985" spc="-5" dirty="0">
                <a:solidFill>
                  <a:srgbClr val="202020"/>
                </a:solidFill>
                <a:latin typeface="Times New Roman"/>
                <a:cs typeface="Times New Roman"/>
              </a:rPr>
              <a:t>a </a:t>
            </a:r>
            <a:r>
              <a:rPr sz="985" spc="39" dirty="0">
                <a:solidFill>
                  <a:srgbClr val="202020"/>
                </a:solidFill>
                <a:latin typeface="Times New Roman"/>
                <a:cs typeface="Times New Roman"/>
              </a:rPr>
              <a:t>parent </a:t>
            </a:r>
            <a:r>
              <a:rPr sz="985" spc="44" dirty="0">
                <a:solidFill>
                  <a:srgbClr val="202020"/>
                </a:solidFill>
                <a:latin typeface="Times New Roman"/>
                <a:cs typeface="Times New Roman"/>
              </a:rPr>
              <a:t>conference </a:t>
            </a:r>
            <a:r>
              <a:rPr sz="985" spc="-5" dirty="0">
                <a:solidFill>
                  <a:srgbClr val="202020"/>
                </a:solidFill>
                <a:latin typeface="Times New Roman"/>
                <a:cs typeface="Times New Roman"/>
              </a:rPr>
              <a:t>with school officials to </a:t>
            </a:r>
            <a:r>
              <a:rPr sz="985" spc="44" dirty="0">
                <a:solidFill>
                  <a:srgbClr val="202020"/>
                </a:solidFill>
                <a:latin typeface="Times New Roman"/>
                <a:cs typeface="Times New Roman"/>
              </a:rPr>
              <a:t>discuss </a:t>
            </a:r>
            <a:r>
              <a:rPr sz="985" spc="49" dirty="0">
                <a:solidFill>
                  <a:srgbClr val="202020"/>
                </a:solidFill>
                <a:latin typeface="Times New Roman"/>
                <a:cs typeface="Times New Roman"/>
              </a:rPr>
              <a:t>attendance problems. </a:t>
            </a:r>
            <a:r>
              <a:rPr sz="985" spc="-5" dirty="0">
                <a:solidFill>
                  <a:srgbClr val="202020"/>
                </a:solidFill>
                <a:latin typeface="Times New Roman"/>
                <a:cs typeface="Times New Roman"/>
              </a:rPr>
              <a:t>We want to </a:t>
            </a:r>
            <a:r>
              <a:rPr sz="985" dirty="0">
                <a:solidFill>
                  <a:srgbClr val="202020"/>
                </a:solidFill>
                <a:latin typeface="Times New Roman"/>
                <a:cs typeface="Times New Roman"/>
              </a:rPr>
              <a:t>work  </a:t>
            </a:r>
            <a:r>
              <a:rPr sz="985" spc="34" dirty="0">
                <a:solidFill>
                  <a:srgbClr val="202020"/>
                </a:solidFill>
                <a:latin typeface="Times New Roman"/>
                <a:cs typeface="Times New Roman"/>
              </a:rPr>
              <a:t>together </a:t>
            </a:r>
            <a:r>
              <a:rPr sz="985" spc="-5" dirty="0">
                <a:solidFill>
                  <a:srgbClr val="202020"/>
                </a:solidFill>
                <a:latin typeface="Times New Roman"/>
                <a:cs typeface="Times New Roman"/>
              </a:rPr>
              <a:t>to insure  this </a:t>
            </a:r>
            <a:r>
              <a:rPr sz="985" spc="49" dirty="0">
                <a:solidFill>
                  <a:srgbClr val="202020"/>
                </a:solidFill>
                <a:latin typeface="Times New Roman"/>
                <a:cs typeface="Times New Roman"/>
              </a:rPr>
              <a:t>student </a:t>
            </a:r>
            <a:r>
              <a:rPr sz="985" spc="44" dirty="0">
                <a:solidFill>
                  <a:srgbClr val="202020"/>
                </a:solidFill>
                <a:latin typeface="Times New Roman"/>
                <a:cs typeface="Times New Roman"/>
              </a:rPr>
              <a:t>attends </a:t>
            </a:r>
            <a:r>
              <a:rPr sz="985" spc="-5" dirty="0">
                <a:solidFill>
                  <a:srgbClr val="202020"/>
                </a:solidFill>
                <a:latin typeface="Times New Roman"/>
                <a:cs typeface="Times New Roman"/>
              </a:rPr>
              <a:t>school  to </a:t>
            </a:r>
            <a:r>
              <a:rPr sz="985" spc="39" dirty="0">
                <a:solidFill>
                  <a:srgbClr val="202020"/>
                </a:solidFill>
                <a:latin typeface="Times New Roman"/>
                <a:cs typeface="Times New Roman"/>
              </a:rPr>
              <a:t>receive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education </a:t>
            </a:r>
            <a:r>
              <a:rPr sz="985" spc="54" dirty="0">
                <a:solidFill>
                  <a:srgbClr val="202020"/>
                </a:solidFill>
                <a:latin typeface="Times New Roman"/>
                <a:cs typeface="Times New Roman"/>
              </a:rPr>
              <a:t>needed </a:t>
            </a:r>
            <a:r>
              <a:rPr sz="985" spc="-5" dirty="0">
                <a:solidFill>
                  <a:srgbClr val="202020"/>
                </a:solidFill>
                <a:latin typeface="Times New Roman"/>
                <a:cs typeface="Times New Roman"/>
              </a:rPr>
              <a:t>to </a:t>
            </a:r>
            <a:r>
              <a:rPr sz="985" spc="163" dirty="0">
                <a:solidFill>
                  <a:srgbClr val="202020"/>
                </a:solidFill>
                <a:latin typeface="Times New Roman"/>
                <a:cs typeface="Times New Roman"/>
              </a:rPr>
              <a:t> </a:t>
            </a:r>
            <a:r>
              <a:rPr sz="985" spc="64" dirty="0">
                <a:solidFill>
                  <a:srgbClr val="202020"/>
                </a:solidFill>
                <a:latin typeface="Times New Roman"/>
                <a:cs typeface="Times New Roman"/>
              </a:rPr>
              <a:t>succeed.</a:t>
            </a:r>
            <a:endParaRPr sz="985" dirty="0">
              <a:latin typeface="Times New Roman"/>
              <a:cs typeface="Times New Roman"/>
            </a:endParaRPr>
          </a:p>
        </p:txBody>
      </p:sp>
      <p:sp>
        <p:nvSpPr>
          <p:cNvPr id="11" name="Rectangle 10"/>
          <p:cNvSpPr/>
          <p:nvPr/>
        </p:nvSpPr>
        <p:spPr>
          <a:xfrm rot="20370963">
            <a:off x="251759" y="1554442"/>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5569" y="38980"/>
            <a:ext cx="932533" cy="934614"/>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762" b="4762"/>
          <a:stretch/>
        </p:blipFill>
        <p:spPr>
          <a:xfrm>
            <a:off x="6115384" y="4810205"/>
            <a:ext cx="1220371" cy="1281390"/>
          </a:xfrm>
          <a:prstGeom prst="rect">
            <a:avLst/>
          </a:prstGeom>
        </p:spPr>
      </p:pic>
      <p:sp>
        <p:nvSpPr>
          <p:cNvPr id="14" name="Right Arrow 13"/>
          <p:cNvSpPr/>
          <p:nvPr/>
        </p:nvSpPr>
        <p:spPr>
          <a:xfrm rot="1732384">
            <a:off x="3992205" y="7192050"/>
            <a:ext cx="704850" cy="225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rot="20505758">
            <a:off x="4358145" y="6446559"/>
            <a:ext cx="3105150" cy="584775"/>
          </a:xfrm>
          <a:prstGeom prst="rect">
            <a:avLst/>
          </a:prstGeom>
          <a:noFill/>
        </p:spPr>
        <p:txBody>
          <a:bodyPr wrap="square" lIns="91440" tIns="45720" rIns="91440" bIns="45720">
            <a:spAutoFit/>
          </a:bodyPr>
          <a:lstStyle/>
          <a:p>
            <a:pPr algn="ctr"/>
            <a:r>
              <a:rPr lang="en-US" sz="1600" dirty="0">
                <a:ln w="22225">
                  <a:solidFill>
                    <a:schemeClr val="accent2"/>
                  </a:solidFill>
                  <a:prstDash val="solid"/>
                </a:ln>
                <a:solidFill>
                  <a:schemeClr val="accent2">
                    <a:lumMod val="40000"/>
                    <a:lumOff val="60000"/>
                  </a:schemeClr>
                </a:solidFill>
              </a:rPr>
              <a:t>Must have Different </a:t>
            </a:r>
          </a:p>
          <a:p>
            <a:pPr algn="ctr"/>
            <a:r>
              <a:rPr lang="en-US" sz="1600" dirty="0">
                <a:ln w="22225">
                  <a:solidFill>
                    <a:schemeClr val="accent2"/>
                  </a:solidFill>
                  <a:prstDash val="solid"/>
                </a:ln>
                <a:solidFill>
                  <a:schemeClr val="accent2">
                    <a:lumMod val="40000"/>
                    <a:lumOff val="60000"/>
                  </a:schemeClr>
                </a:solidFill>
              </a:rPr>
              <a:t>Parent Meeting Signature Dates</a:t>
            </a:r>
          </a:p>
        </p:txBody>
      </p:sp>
      <p:sp>
        <p:nvSpPr>
          <p:cNvPr id="17" name="object 5"/>
          <p:cNvSpPr/>
          <p:nvPr/>
        </p:nvSpPr>
        <p:spPr>
          <a:xfrm>
            <a:off x="4133850" y="3981452"/>
            <a:ext cx="1295400" cy="161845"/>
          </a:xfrm>
          <a:custGeom>
            <a:avLst/>
            <a:gdLst/>
            <a:ahLst/>
            <a:cxnLst/>
            <a:rect l="l" t="t" r="r" b="b"/>
            <a:pathLst>
              <a:path w="1207770" h="146685">
                <a:moveTo>
                  <a:pt x="0" y="146303"/>
                </a:moveTo>
                <a:lnTo>
                  <a:pt x="1207312" y="146303"/>
                </a:lnTo>
                <a:lnTo>
                  <a:pt x="1207312" y="0"/>
                </a:lnTo>
                <a:lnTo>
                  <a:pt x="0" y="0"/>
                </a:lnTo>
                <a:lnTo>
                  <a:pt x="0" y="146303"/>
                </a:lnTo>
                <a:close/>
              </a:path>
            </a:pathLst>
          </a:custGeom>
          <a:solidFill>
            <a:srgbClr val="FFFF00"/>
          </a:solidFill>
        </p:spPr>
        <p:txBody>
          <a:bodyPr wrap="square" lIns="0" tIns="0" rIns="0" bIns="0" rtlCol="0"/>
          <a:lstStyle/>
          <a:p>
            <a:r>
              <a:rPr lang="en-US" sz="990" b="1" spc="-5" dirty="0">
                <a:solidFill>
                  <a:srgbClr val="202020"/>
                </a:solidFill>
                <a:latin typeface="Arial"/>
                <a:cs typeface="Arial"/>
              </a:rPr>
              <a:t>(virtually / in  person)</a:t>
            </a:r>
            <a:endParaRPr sz="990" dirty="0"/>
          </a:p>
        </p:txBody>
      </p:sp>
      <p:sp>
        <p:nvSpPr>
          <p:cNvPr id="5" name="Rectangle 4"/>
          <p:cNvSpPr/>
          <p:nvPr/>
        </p:nvSpPr>
        <p:spPr>
          <a:xfrm>
            <a:off x="5941207" y="6820810"/>
            <a:ext cx="26786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3</a:t>
            </a:r>
            <a:endParaRPr lang="en-US" sz="5400" b="1" cap="none" spc="0" dirty="0">
              <a:ln/>
              <a:solidFill>
                <a:schemeClr val="accent3"/>
              </a:solidFill>
              <a:effectLst/>
            </a:endParaRPr>
          </a:p>
        </p:txBody>
      </p:sp>
    </p:spTree>
    <p:extLst>
      <p:ext uri="{BB962C8B-B14F-4D97-AF65-F5344CB8AC3E}">
        <p14:creationId xmlns:p14="http://schemas.microsoft.com/office/powerpoint/2010/main" val="3583007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1794837286"/>
              </p:ext>
            </p:extLst>
          </p:nvPr>
        </p:nvGraphicFramePr>
        <p:xfrm>
          <a:off x="501091" y="3425438"/>
          <a:ext cx="6651786" cy="626536"/>
        </p:xfrm>
        <a:graphic>
          <a:graphicData uri="http://schemas.openxmlformats.org/drawingml/2006/table">
            <a:tbl>
              <a:tblPr firstRow="1" bandRow="1">
                <a:tableStyleId>{2D5ABB26-0587-4C30-8999-92F81FD0307C}</a:tableStyleId>
              </a:tblPr>
              <a:tblGrid>
                <a:gridCol w="3319136">
                  <a:extLst>
                    <a:ext uri="{9D8B030D-6E8A-4147-A177-3AD203B41FA5}">
                      <a16:colId xmlns:a16="http://schemas.microsoft.com/office/drawing/2014/main" val="20000"/>
                    </a:ext>
                  </a:extLst>
                </a:gridCol>
                <a:gridCol w="3332650">
                  <a:extLst>
                    <a:ext uri="{9D8B030D-6E8A-4147-A177-3AD203B41FA5}">
                      <a16:colId xmlns:a16="http://schemas.microsoft.com/office/drawing/2014/main" val="20001"/>
                    </a:ext>
                  </a:extLst>
                </a:gridCol>
              </a:tblGrid>
              <a:tr h="156164">
                <a:tc>
                  <a:txBody>
                    <a:bodyPr/>
                    <a:lstStyle/>
                    <a:p>
                      <a:pPr>
                        <a:lnSpc>
                          <a:spcPts val="1100"/>
                        </a:lnSpc>
                      </a:pPr>
                      <a:r>
                        <a:rPr sz="1000" spc="40" dirty="0">
                          <a:solidFill>
                            <a:srgbClr val="202020"/>
                          </a:solidFill>
                          <a:latin typeface="Times New Roman"/>
                          <a:cs typeface="Times New Roman"/>
                        </a:rPr>
                        <a:t>Conference</a:t>
                      </a:r>
                      <a:r>
                        <a:rPr sz="1000" spc="55" dirty="0">
                          <a:solidFill>
                            <a:srgbClr val="202020"/>
                          </a:solidFill>
                          <a:latin typeface="Times New Roman"/>
                          <a:cs typeface="Times New Roman"/>
                        </a:rPr>
                        <a:t> </a:t>
                      </a:r>
                      <a:r>
                        <a:rPr sz="1000" spc="40" dirty="0">
                          <a:solidFill>
                            <a:srgbClr val="202020"/>
                          </a:solidFill>
                          <a:latin typeface="Times New Roman"/>
                          <a:cs typeface="Times New Roman"/>
                        </a:rPr>
                        <a:t>Date: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tc>
                  <a:txBody>
                    <a:bodyPr/>
                    <a:lstStyle/>
                    <a:p>
                      <a:pPr marL="1270">
                        <a:lnSpc>
                          <a:spcPts val="1100"/>
                        </a:lnSpc>
                      </a:pPr>
                      <a:r>
                        <a:rPr sz="1000" spc="50" dirty="0">
                          <a:solidFill>
                            <a:srgbClr val="202020"/>
                          </a:solidFill>
                          <a:latin typeface="Times New Roman"/>
                          <a:cs typeface="Times New Roman"/>
                        </a:rPr>
                        <a:t>Campus:</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1">
                      <a:solidFill>
                        <a:srgbClr val="000000"/>
                      </a:solidFill>
                      <a:prstDash val="solid"/>
                    </a:lnT>
                    <a:lnB w="12192">
                      <a:solidFill>
                        <a:srgbClr val="000000"/>
                      </a:solidFill>
                      <a:prstDash val="solid"/>
                    </a:lnB>
                  </a:tcPr>
                </a:tc>
                <a:extLst>
                  <a:ext uri="{0D108BD9-81ED-4DB2-BD59-A6C34878D82A}">
                    <a16:rowId xmlns:a16="http://schemas.microsoft.com/office/drawing/2014/main" val="10000"/>
                  </a:ext>
                </a:extLst>
              </a:tr>
              <a:tr h="156165">
                <a:tc>
                  <a:txBody>
                    <a:bodyPr/>
                    <a:lstStyle/>
                    <a:p>
                      <a:pPr>
                        <a:lnSpc>
                          <a:spcPts val="1100"/>
                        </a:lnSpc>
                      </a:pPr>
                      <a:r>
                        <a:rPr sz="1000" spc="40" dirty="0">
                          <a:solidFill>
                            <a:srgbClr val="202020"/>
                          </a:solidFill>
                          <a:latin typeface="Times New Roman"/>
                          <a:cs typeface="Times New Roman"/>
                        </a:rPr>
                        <a:t>Student: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45" dirty="0">
                          <a:solidFill>
                            <a:srgbClr val="202020"/>
                          </a:solidFill>
                          <a:latin typeface="Times New Roman"/>
                          <a:cs typeface="Times New Roman"/>
                        </a:rPr>
                        <a:t>Grade:</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1"/>
                  </a:ext>
                </a:extLst>
              </a:tr>
              <a:tr h="156540">
                <a:tc>
                  <a:txBody>
                    <a:bodyPr/>
                    <a:lstStyle/>
                    <a:p>
                      <a:pPr>
                        <a:lnSpc>
                          <a:spcPts val="1100"/>
                        </a:lnSpc>
                      </a:pPr>
                      <a:r>
                        <a:rPr sz="1000" spc="-5" dirty="0">
                          <a:solidFill>
                            <a:srgbClr val="202020"/>
                          </a:solidFill>
                          <a:latin typeface="Times New Roman"/>
                          <a:cs typeface="Times New Roman"/>
                        </a:rPr>
                        <a:t>School  ID #</a:t>
                      </a:r>
                      <a:r>
                        <a:rPr sz="1000" spc="65" dirty="0">
                          <a:solidFill>
                            <a:srgbClr val="202020"/>
                          </a:solidFill>
                          <a:latin typeface="Times New Roman"/>
                          <a:cs typeface="Times New Roman"/>
                        </a:rPr>
                        <a:t> </a:t>
                      </a:r>
                      <a:r>
                        <a:rPr sz="1000" spc="-5" dirty="0">
                          <a:solidFill>
                            <a:srgbClr val="202020"/>
                          </a:solidFill>
                          <a:latin typeface="Times New Roman"/>
                          <a:cs typeface="Times New Roman"/>
                        </a:rPr>
                        <a:t>:</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tc>
                  <a:txBody>
                    <a:bodyPr/>
                    <a:lstStyle/>
                    <a:p>
                      <a:pPr marL="1270">
                        <a:lnSpc>
                          <a:spcPts val="1100"/>
                        </a:lnSpc>
                      </a:pPr>
                      <a:r>
                        <a:rPr sz="1000" spc="25" dirty="0">
                          <a:solidFill>
                            <a:srgbClr val="202020"/>
                          </a:solidFill>
                          <a:latin typeface="Times New Roman"/>
                          <a:cs typeface="Times New Roman"/>
                        </a:rPr>
                        <a:t>Parent/Guardian</a:t>
                      </a:r>
                      <a:r>
                        <a:rPr sz="1000" spc="229" dirty="0">
                          <a:solidFill>
                            <a:srgbClr val="202020"/>
                          </a:solidFill>
                          <a:latin typeface="Times New Roman"/>
                          <a:cs typeface="Times New Roman"/>
                        </a:rPr>
                        <a:t> </a:t>
                      </a:r>
                      <a:r>
                        <a:rPr sz="1000" spc="25" dirty="0">
                          <a:solidFill>
                            <a:srgbClr val="202020"/>
                          </a:solidFill>
                          <a:latin typeface="Times New Roman"/>
                          <a:cs typeface="Times New Roman"/>
                        </a:rPr>
                        <a:t>Email:</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2">
                      <a:solidFill>
                        <a:srgbClr val="000000"/>
                      </a:solidFill>
                      <a:prstDash val="solid"/>
                    </a:lnB>
                  </a:tcPr>
                </a:tc>
                <a:extLst>
                  <a:ext uri="{0D108BD9-81ED-4DB2-BD59-A6C34878D82A}">
                    <a16:rowId xmlns:a16="http://schemas.microsoft.com/office/drawing/2014/main" val="10002"/>
                  </a:ext>
                </a:extLst>
              </a:tr>
              <a:tr h="157667">
                <a:tc>
                  <a:txBody>
                    <a:bodyPr/>
                    <a:lstStyle/>
                    <a:p>
                      <a:pPr>
                        <a:lnSpc>
                          <a:spcPts val="1110"/>
                        </a:lnSpc>
                      </a:pPr>
                      <a:r>
                        <a:rPr sz="1000" spc="40" dirty="0">
                          <a:solidFill>
                            <a:srgbClr val="202020"/>
                          </a:solidFill>
                          <a:latin typeface="Times New Roman"/>
                          <a:cs typeface="Times New Roman"/>
                        </a:rPr>
                        <a:t>Parent/Guardian:</a:t>
                      </a:r>
                      <a:endParaRPr sz="100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tc>
                  <a:txBody>
                    <a:bodyPr/>
                    <a:lstStyle/>
                    <a:p>
                      <a:pPr marL="1270">
                        <a:lnSpc>
                          <a:spcPts val="1110"/>
                        </a:lnSpc>
                      </a:pPr>
                      <a:r>
                        <a:rPr sz="1000" spc="55" dirty="0">
                          <a:solidFill>
                            <a:srgbClr val="202020"/>
                          </a:solidFill>
                          <a:latin typeface="Times New Roman"/>
                          <a:cs typeface="Times New Roman"/>
                        </a:rPr>
                        <a:t>Phone:</a:t>
                      </a:r>
                      <a:endParaRPr sz="1000" dirty="0">
                        <a:latin typeface="Times New Roman"/>
                        <a:cs typeface="Times New Roman"/>
                      </a:endParaRPr>
                    </a:p>
                  </a:txBody>
                  <a:tcPr marL="0" marR="0" marT="0" marB="0">
                    <a:lnL w="12192">
                      <a:solidFill>
                        <a:srgbClr val="000000"/>
                      </a:solidFill>
                      <a:prstDash val="solid"/>
                    </a:lnL>
                    <a:lnR w="12192">
                      <a:solidFill>
                        <a:srgbClr val="000000"/>
                      </a:solidFill>
                      <a:prstDash val="solid"/>
                    </a:lnR>
                    <a:lnT w="12192">
                      <a:solidFill>
                        <a:srgbClr val="000000"/>
                      </a:solidFill>
                      <a:prstDash val="solid"/>
                    </a:lnT>
                    <a:lnB w="12191">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object 3"/>
          <p:cNvSpPr txBox="1"/>
          <p:nvPr/>
        </p:nvSpPr>
        <p:spPr>
          <a:xfrm>
            <a:off x="2101064" y="1541914"/>
            <a:ext cx="3525604" cy="1159351"/>
          </a:xfrm>
          <a:prstGeom prst="rect">
            <a:avLst/>
          </a:prstGeom>
        </p:spPr>
        <p:txBody>
          <a:bodyPr vert="horz" wrap="square" lIns="0" tIns="0" rIns="0" bIns="0" rtlCol="0">
            <a:spAutoFit/>
          </a:bodyPr>
          <a:lstStyle/>
          <a:p>
            <a:pPr algn="ctr">
              <a:lnSpc>
                <a:spcPts val="1861"/>
              </a:lnSpc>
            </a:pPr>
            <a:r>
              <a:rPr sz="1576" spc="-5" dirty="0">
                <a:solidFill>
                  <a:srgbClr val="202020"/>
                </a:solidFill>
                <a:latin typeface="Times New Roman"/>
                <a:cs typeface="Times New Roman"/>
              </a:rPr>
              <a:t>Brownsville  </a:t>
            </a:r>
            <a:r>
              <a:rPr sz="1576" spc="79" dirty="0">
                <a:solidFill>
                  <a:srgbClr val="202020"/>
                </a:solidFill>
                <a:latin typeface="Times New Roman"/>
                <a:cs typeface="Times New Roman"/>
              </a:rPr>
              <a:t>Independent </a:t>
            </a:r>
            <a:r>
              <a:rPr sz="1576" spc="-5" dirty="0">
                <a:solidFill>
                  <a:srgbClr val="202020"/>
                </a:solidFill>
                <a:latin typeface="Times New Roman"/>
                <a:cs typeface="Times New Roman"/>
              </a:rPr>
              <a:t>School</a:t>
            </a:r>
            <a:r>
              <a:rPr sz="1576" spc="301" dirty="0">
                <a:solidFill>
                  <a:srgbClr val="202020"/>
                </a:solidFill>
                <a:latin typeface="Times New Roman"/>
                <a:cs typeface="Times New Roman"/>
              </a:rPr>
              <a:t> </a:t>
            </a:r>
            <a:r>
              <a:rPr sz="1576" dirty="0">
                <a:solidFill>
                  <a:srgbClr val="202020"/>
                </a:solidFill>
                <a:latin typeface="Times New Roman"/>
                <a:cs typeface="Times New Roman"/>
              </a:rPr>
              <a:t>District</a:t>
            </a:r>
            <a:endParaRPr sz="1576" dirty="0">
              <a:latin typeface="Times New Roman"/>
              <a:cs typeface="Times New Roman"/>
            </a:endParaRPr>
          </a:p>
          <a:p>
            <a:pPr marL="5005" algn="ctr">
              <a:lnSpc>
                <a:spcPts val="1626"/>
              </a:lnSpc>
            </a:pPr>
            <a:r>
              <a:rPr sz="1379" spc="59" dirty="0">
                <a:solidFill>
                  <a:srgbClr val="202020"/>
                </a:solidFill>
                <a:latin typeface="Times New Roman"/>
                <a:cs typeface="Times New Roman"/>
              </a:rPr>
              <a:t>Department </a:t>
            </a:r>
            <a:r>
              <a:rPr sz="1379" dirty="0">
                <a:solidFill>
                  <a:srgbClr val="202020"/>
                </a:solidFill>
                <a:latin typeface="Times New Roman"/>
                <a:cs typeface="Times New Roman"/>
              </a:rPr>
              <a:t>of </a:t>
            </a:r>
            <a:r>
              <a:rPr sz="1379" spc="-5" dirty="0">
                <a:solidFill>
                  <a:srgbClr val="202020"/>
                </a:solidFill>
                <a:latin typeface="Times New Roman"/>
                <a:cs typeface="Times New Roman"/>
              </a:rPr>
              <a:t>Pupil</a:t>
            </a:r>
            <a:r>
              <a:rPr sz="1379" spc="89" dirty="0">
                <a:solidFill>
                  <a:srgbClr val="202020"/>
                </a:solidFill>
                <a:latin typeface="Times New Roman"/>
                <a:cs typeface="Times New Roman"/>
              </a:rPr>
              <a:t> </a:t>
            </a:r>
            <a:r>
              <a:rPr sz="1379" spc="74" dirty="0">
                <a:solidFill>
                  <a:srgbClr val="202020"/>
                </a:solidFill>
                <a:latin typeface="Times New Roman"/>
                <a:cs typeface="Times New Roman"/>
              </a:rPr>
              <a:t>Services</a:t>
            </a:r>
            <a:endParaRPr sz="1379" dirty="0">
              <a:latin typeface="Times New Roman"/>
              <a:cs typeface="Times New Roman"/>
            </a:endParaRPr>
          </a:p>
          <a:p>
            <a:pPr>
              <a:spcBef>
                <a:spcPts val="25"/>
              </a:spcBef>
            </a:pPr>
            <a:endParaRPr sz="1478" dirty="0">
              <a:latin typeface="Times New Roman"/>
              <a:cs typeface="Times New Roman"/>
            </a:endParaRPr>
          </a:p>
          <a:p>
            <a:pPr marL="10011" algn="ctr">
              <a:lnSpc>
                <a:spcPts val="1271"/>
              </a:lnSpc>
              <a:spcBef>
                <a:spcPts val="5"/>
              </a:spcBef>
            </a:pPr>
            <a:r>
              <a:rPr sz="1084" dirty="0">
                <a:solidFill>
                  <a:srgbClr val="202020"/>
                </a:solidFill>
                <a:latin typeface="Times New Roman"/>
                <a:cs typeface="Times New Roman"/>
              </a:rPr>
              <a:t>708  </a:t>
            </a:r>
            <a:r>
              <a:rPr sz="1084" spc="-5" dirty="0">
                <a:solidFill>
                  <a:srgbClr val="202020"/>
                </a:solidFill>
                <a:latin typeface="Times New Roman"/>
                <a:cs typeface="Times New Roman"/>
              </a:rPr>
              <a:t>Palm  Blvd. </a:t>
            </a:r>
            <a:r>
              <a:rPr sz="1084" dirty="0">
                <a:solidFill>
                  <a:srgbClr val="202020"/>
                </a:solidFill>
                <a:latin typeface="Times New Roman"/>
                <a:cs typeface="Times New Roman"/>
              </a:rPr>
              <a:t>Suite</a:t>
            </a:r>
            <a:r>
              <a:rPr sz="1084" spc="128" dirty="0">
                <a:solidFill>
                  <a:srgbClr val="202020"/>
                </a:solidFill>
                <a:latin typeface="Times New Roman"/>
                <a:cs typeface="Times New Roman"/>
              </a:rPr>
              <a:t> </a:t>
            </a:r>
            <a:r>
              <a:rPr sz="1084" spc="54" dirty="0">
                <a:solidFill>
                  <a:srgbClr val="202020"/>
                </a:solidFill>
                <a:latin typeface="Times New Roman"/>
                <a:cs typeface="Times New Roman"/>
              </a:rPr>
              <a:t>121</a:t>
            </a:r>
            <a:endParaRPr sz="1084" dirty="0">
              <a:latin typeface="Times New Roman"/>
              <a:cs typeface="Times New Roman"/>
            </a:endParaRPr>
          </a:p>
          <a:p>
            <a:pPr marL="8134" algn="ctr">
              <a:lnSpc>
                <a:spcPts val="1246"/>
              </a:lnSpc>
            </a:pPr>
            <a:r>
              <a:rPr sz="1084" spc="-5" dirty="0">
                <a:solidFill>
                  <a:srgbClr val="202020"/>
                </a:solidFill>
                <a:latin typeface="Times New Roman"/>
                <a:cs typeface="Times New Roman"/>
              </a:rPr>
              <a:t>Brownsville,  </a:t>
            </a:r>
            <a:r>
              <a:rPr sz="1084" spc="54" dirty="0">
                <a:solidFill>
                  <a:srgbClr val="202020"/>
                </a:solidFill>
                <a:latin typeface="Times New Roman"/>
                <a:cs typeface="Times New Roman"/>
              </a:rPr>
              <a:t>Texas</a:t>
            </a:r>
            <a:r>
              <a:rPr sz="1084" spc="-34" dirty="0">
                <a:solidFill>
                  <a:srgbClr val="202020"/>
                </a:solidFill>
                <a:latin typeface="Times New Roman"/>
                <a:cs typeface="Times New Roman"/>
              </a:rPr>
              <a:t> </a:t>
            </a:r>
            <a:r>
              <a:rPr sz="1084" spc="54" dirty="0">
                <a:solidFill>
                  <a:srgbClr val="202020"/>
                </a:solidFill>
                <a:latin typeface="Times New Roman"/>
                <a:cs typeface="Times New Roman"/>
              </a:rPr>
              <a:t>78521</a:t>
            </a:r>
            <a:endParaRPr sz="1084" dirty="0">
              <a:latin typeface="Times New Roman"/>
              <a:cs typeface="Times New Roman"/>
            </a:endParaRPr>
          </a:p>
          <a:p>
            <a:pPr marL="8134" algn="ctr">
              <a:lnSpc>
                <a:spcPts val="1276"/>
              </a:lnSpc>
            </a:pPr>
            <a:r>
              <a:rPr sz="1084" dirty="0">
                <a:solidFill>
                  <a:srgbClr val="202020"/>
                </a:solidFill>
                <a:latin typeface="Times New Roman"/>
                <a:cs typeface="Times New Roman"/>
              </a:rPr>
              <a:t>(956)  </a:t>
            </a:r>
            <a:r>
              <a:rPr sz="1084" spc="-5" dirty="0">
                <a:solidFill>
                  <a:srgbClr val="202020"/>
                </a:solidFill>
                <a:latin typeface="Times New Roman"/>
                <a:cs typeface="Times New Roman"/>
              </a:rPr>
              <a:t>544- </a:t>
            </a:r>
            <a:r>
              <a:rPr sz="1084" spc="59" dirty="0">
                <a:solidFill>
                  <a:srgbClr val="202020"/>
                </a:solidFill>
                <a:latin typeface="Times New Roman"/>
                <a:cs typeface="Times New Roman"/>
              </a:rPr>
              <a:t>3966</a:t>
            </a:r>
            <a:endParaRPr sz="1084" dirty="0">
              <a:latin typeface="Times New Roman"/>
              <a:cs typeface="Times New Roman"/>
            </a:endParaRPr>
          </a:p>
        </p:txBody>
      </p:sp>
      <p:sp>
        <p:nvSpPr>
          <p:cNvPr id="4" name="object 4"/>
          <p:cNvSpPr txBox="1"/>
          <p:nvPr/>
        </p:nvSpPr>
        <p:spPr>
          <a:xfrm>
            <a:off x="2463980" y="2764347"/>
            <a:ext cx="2726008" cy="505535"/>
          </a:xfrm>
          <a:prstGeom prst="rect">
            <a:avLst/>
          </a:prstGeom>
        </p:spPr>
        <p:txBody>
          <a:bodyPr vert="horz" wrap="square" lIns="0" tIns="0" rIns="0" bIns="0" rtlCol="0">
            <a:spAutoFit/>
          </a:bodyPr>
          <a:lstStyle/>
          <a:p>
            <a:pPr algn="ctr">
              <a:lnSpc>
                <a:spcPct val="100000"/>
              </a:lnSpc>
            </a:pPr>
            <a:r>
              <a:rPr sz="1576" u="sng" spc="-5" dirty="0">
                <a:solidFill>
                  <a:srgbClr val="202020"/>
                </a:solidFill>
                <a:latin typeface="Times New Roman"/>
                <a:cs typeface="Times New Roman"/>
              </a:rPr>
              <a:t>Principal's</a:t>
            </a:r>
            <a:r>
              <a:rPr sz="1576" u="sng" spc="-103" dirty="0">
                <a:solidFill>
                  <a:srgbClr val="202020"/>
                </a:solidFill>
                <a:latin typeface="Times New Roman"/>
                <a:cs typeface="Times New Roman"/>
              </a:rPr>
              <a:t> </a:t>
            </a:r>
            <a:r>
              <a:rPr sz="1576" u="sng" spc="-15" dirty="0" smtClean="0">
                <a:solidFill>
                  <a:srgbClr val="202020"/>
                </a:solidFill>
                <a:latin typeface="Times New Roman"/>
                <a:cs typeface="Times New Roman"/>
              </a:rPr>
              <a:t>Plan</a:t>
            </a:r>
            <a:endParaRPr sz="1576" dirty="0">
              <a:latin typeface="Times New Roman"/>
              <a:cs typeface="Times New Roman"/>
            </a:endParaRPr>
          </a:p>
          <a:p>
            <a:pPr algn="ctr">
              <a:spcBef>
                <a:spcPts val="788"/>
              </a:spcBef>
            </a:pPr>
            <a:r>
              <a:rPr sz="985" spc="-5" dirty="0">
                <a:solidFill>
                  <a:srgbClr val="202020"/>
                </a:solidFill>
                <a:latin typeface="Times New Roman"/>
                <a:cs typeface="Times New Roman"/>
              </a:rPr>
              <a:t>Student - Parent Attendance Contract to Regain</a:t>
            </a:r>
            <a:r>
              <a:rPr sz="985" spc="-79" dirty="0">
                <a:solidFill>
                  <a:srgbClr val="202020"/>
                </a:solidFill>
                <a:latin typeface="Times New Roman"/>
                <a:cs typeface="Times New Roman"/>
              </a:rPr>
              <a:t> </a:t>
            </a:r>
            <a:r>
              <a:rPr sz="985" spc="-15" dirty="0">
                <a:solidFill>
                  <a:srgbClr val="202020"/>
                </a:solidFill>
                <a:latin typeface="Times New Roman"/>
                <a:cs typeface="Times New Roman"/>
              </a:rPr>
              <a:t>Credit</a:t>
            </a:r>
            <a:endParaRPr sz="985" dirty="0">
              <a:latin typeface="Times New Roman"/>
              <a:cs typeface="Times New Roman"/>
            </a:endParaRPr>
          </a:p>
        </p:txBody>
      </p:sp>
      <p:sp>
        <p:nvSpPr>
          <p:cNvPr id="5" name="object 5"/>
          <p:cNvSpPr/>
          <p:nvPr/>
        </p:nvSpPr>
        <p:spPr>
          <a:xfrm>
            <a:off x="1238252" y="4362450"/>
            <a:ext cx="1471429" cy="152400"/>
          </a:xfrm>
          <a:custGeom>
            <a:avLst/>
            <a:gdLst/>
            <a:ahLst/>
            <a:cxnLst/>
            <a:rect l="l" t="t" r="r" b="b"/>
            <a:pathLst>
              <a:path w="1207770" h="146685">
                <a:moveTo>
                  <a:pt x="0" y="146303"/>
                </a:moveTo>
                <a:lnTo>
                  <a:pt x="1207312" y="146303"/>
                </a:lnTo>
                <a:lnTo>
                  <a:pt x="1207312" y="0"/>
                </a:lnTo>
                <a:lnTo>
                  <a:pt x="0" y="0"/>
                </a:lnTo>
                <a:lnTo>
                  <a:pt x="0" y="146303"/>
                </a:lnTo>
                <a:close/>
              </a:path>
            </a:pathLst>
          </a:custGeom>
          <a:solidFill>
            <a:srgbClr val="FFFF00"/>
          </a:solidFill>
        </p:spPr>
        <p:txBody>
          <a:bodyPr wrap="square" lIns="0" tIns="0" rIns="0" bIns="0" rtlCol="0"/>
          <a:lstStyle/>
          <a:p>
            <a:endParaRPr sz="1774"/>
          </a:p>
        </p:txBody>
      </p:sp>
      <p:sp>
        <p:nvSpPr>
          <p:cNvPr id="6" name="object 6"/>
          <p:cNvSpPr txBox="1"/>
          <p:nvPr/>
        </p:nvSpPr>
        <p:spPr>
          <a:xfrm>
            <a:off x="521895" y="4200861"/>
            <a:ext cx="6683945" cy="3879751"/>
          </a:xfrm>
          <a:prstGeom prst="rect">
            <a:avLst/>
          </a:prstGeom>
        </p:spPr>
        <p:txBody>
          <a:bodyPr vert="horz" wrap="square" lIns="0" tIns="6257" rIns="0" bIns="0" rtlCol="0">
            <a:spAutoFit/>
          </a:bodyPr>
          <a:lstStyle/>
          <a:p>
            <a:pPr marL="12513" marR="5005">
              <a:lnSpc>
                <a:spcPct val="95800"/>
              </a:lnSpc>
              <a:spcBef>
                <a:spcPts val="49"/>
              </a:spcBef>
            </a:pPr>
            <a:r>
              <a:rPr sz="985" spc="-5" dirty="0">
                <a:solidFill>
                  <a:srgbClr val="202020"/>
                </a:solidFill>
                <a:latin typeface="Times New Roman"/>
                <a:cs typeface="Times New Roman"/>
              </a:rPr>
              <a:t>The BISD </a:t>
            </a:r>
            <a:r>
              <a:rPr sz="985" spc="39" dirty="0">
                <a:solidFill>
                  <a:srgbClr val="202020"/>
                </a:solidFill>
                <a:latin typeface="Times New Roman"/>
                <a:cs typeface="Times New Roman"/>
              </a:rPr>
              <a:t>Student </a:t>
            </a:r>
            <a:r>
              <a:rPr sz="985" spc="44" dirty="0">
                <a:solidFill>
                  <a:srgbClr val="202020"/>
                </a:solidFill>
                <a:latin typeface="Times New Roman"/>
                <a:cs typeface="Times New Roman"/>
              </a:rPr>
              <a:t>Parent </a:t>
            </a:r>
            <a:r>
              <a:rPr sz="985" spc="54" dirty="0">
                <a:solidFill>
                  <a:srgbClr val="202020"/>
                </a:solidFill>
                <a:latin typeface="Times New Roman"/>
                <a:cs typeface="Times New Roman"/>
              </a:rPr>
              <a:t>Handbook </a:t>
            </a:r>
            <a:r>
              <a:rPr sz="985" spc="34" dirty="0">
                <a:solidFill>
                  <a:srgbClr val="202020"/>
                </a:solidFill>
                <a:latin typeface="Times New Roman"/>
                <a:cs typeface="Times New Roman"/>
              </a:rPr>
              <a:t>states </a:t>
            </a:r>
            <a:r>
              <a:rPr sz="985" spc="-5" dirty="0">
                <a:solidFill>
                  <a:srgbClr val="202020"/>
                </a:solidFill>
                <a:latin typeface="Times New Roman"/>
                <a:cs typeface="Times New Roman"/>
              </a:rPr>
              <a:t>that “in </a:t>
            </a:r>
            <a:r>
              <a:rPr sz="985" dirty="0">
                <a:solidFill>
                  <a:srgbClr val="202020"/>
                </a:solidFill>
                <a:latin typeface="Times New Roman"/>
                <a:cs typeface="Times New Roman"/>
              </a:rPr>
              <a:t>order </a:t>
            </a:r>
            <a:r>
              <a:rPr sz="985" spc="-5" dirty="0">
                <a:solidFill>
                  <a:srgbClr val="202020"/>
                </a:solidFill>
                <a:latin typeface="Times New Roman"/>
                <a:cs typeface="Times New Roman"/>
              </a:rPr>
              <a:t>to </a:t>
            </a:r>
            <a:r>
              <a:rPr sz="985" spc="34" dirty="0">
                <a:solidFill>
                  <a:srgbClr val="202020"/>
                </a:solidFill>
                <a:latin typeface="Times New Roman"/>
                <a:cs typeface="Times New Roman"/>
              </a:rPr>
              <a:t>receive </a:t>
            </a:r>
            <a:r>
              <a:rPr sz="985" dirty="0">
                <a:solidFill>
                  <a:srgbClr val="202020"/>
                </a:solidFill>
                <a:latin typeface="Times New Roman"/>
                <a:cs typeface="Times New Roman"/>
              </a:rPr>
              <a:t>credit or </a:t>
            </a:r>
            <a:r>
              <a:rPr sz="985" spc="-5" dirty="0">
                <a:solidFill>
                  <a:srgbClr val="202020"/>
                </a:solidFill>
                <a:latin typeface="Times New Roman"/>
                <a:cs typeface="Times New Roman"/>
              </a:rPr>
              <a:t>a final </a:t>
            </a:r>
            <a:r>
              <a:rPr sz="985" spc="54" dirty="0">
                <a:solidFill>
                  <a:srgbClr val="202020"/>
                </a:solidFill>
                <a:latin typeface="Times New Roman"/>
                <a:cs typeface="Times New Roman"/>
              </a:rPr>
              <a:t>grade </a:t>
            </a:r>
            <a:r>
              <a:rPr sz="985" spc="-5" dirty="0">
                <a:solidFill>
                  <a:srgbClr val="202020"/>
                </a:solidFill>
                <a:latin typeface="Times New Roman"/>
                <a:cs typeface="Times New Roman"/>
              </a:rPr>
              <a:t>for a </a:t>
            </a:r>
            <a:r>
              <a:rPr sz="985" spc="49" dirty="0">
                <a:solidFill>
                  <a:srgbClr val="202020"/>
                </a:solidFill>
                <a:latin typeface="Times New Roman"/>
                <a:cs typeface="Times New Roman"/>
              </a:rPr>
              <a:t>class, </a:t>
            </a:r>
            <a:r>
              <a:rPr sz="985" spc="-5" dirty="0">
                <a:solidFill>
                  <a:srgbClr val="202020"/>
                </a:solidFill>
                <a:latin typeface="Times New Roman"/>
                <a:cs typeface="Times New Roman"/>
              </a:rPr>
              <a:t>a </a:t>
            </a:r>
            <a:r>
              <a:rPr sz="985" spc="34" dirty="0">
                <a:solidFill>
                  <a:srgbClr val="202020"/>
                </a:solidFill>
                <a:latin typeface="Times New Roman"/>
                <a:cs typeface="Times New Roman"/>
              </a:rPr>
              <a:t>student </a:t>
            </a:r>
            <a:r>
              <a:rPr sz="985" spc="30" dirty="0">
                <a:solidFill>
                  <a:srgbClr val="202020"/>
                </a:solidFill>
                <a:latin typeface="Times New Roman"/>
                <a:cs typeface="Times New Roman"/>
              </a:rPr>
              <a:t>is </a:t>
            </a:r>
            <a:r>
              <a:rPr sz="985" spc="34" dirty="0">
                <a:solidFill>
                  <a:srgbClr val="202020"/>
                </a:solidFill>
                <a:latin typeface="Times New Roman"/>
                <a:cs typeface="Times New Roman"/>
              </a:rPr>
              <a:t>required  </a:t>
            </a:r>
            <a:r>
              <a:rPr sz="985" spc="-5" dirty="0">
                <a:solidFill>
                  <a:srgbClr val="202020"/>
                </a:solidFill>
                <a:latin typeface="Times New Roman"/>
                <a:cs typeface="Times New Roman"/>
              </a:rPr>
              <a:t>to </a:t>
            </a:r>
            <a:r>
              <a:rPr sz="985" spc="54" dirty="0">
                <a:solidFill>
                  <a:srgbClr val="202020"/>
                </a:solidFill>
                <a:latin typeface="Times New Roman"/>
                <a:cs typeface="Times New Roman"/>
              </a:rPr>
              <a:t>attend </a:t>
            </a:r>
            <a:r>
              <a:rPr sz="985" spc="49" dirty="0">
                <a:solidFill>
                  <a:srgbClr val="202020"/>
                </a:solidFill>
                <a:latin typeface="Times New Roman"/>
                <a:cs typeface="Times New Roman"/>
              </a:rPr>
              <a:t>class </a:t>
            </a:r>
            <a:r>
              <a:rPr sz="985" b="1" spc="-5" dirty="0">
                <a:solidFill>
                  <a:srgbClr val="202020"/>
                </a:solidFill>
                <a:latin typeface="Arial"/>
                <a:cs typeface="Arial"/>
              </a:rPr>
              <a:t>(virtually / </a:t>
            </a:r>
            <a:r>
              <a:rPr sz="985" b="1" dirty="0">
                <a:solidFill>
                  <a:srgbClr val="202020"/>
                </a:solidFill>
                <a:latin typeface="Arial"/>
                <a:cs typeface="Arial"/>
              </a:rPr>
              <a:t>in </a:t>
            </a:r>
            <a:r>
              <a:rPr sz="985" b="1" spc="-5" dirty="0">
                <a:solidFill>
                  <a:srgbClr val="202020"/>
                </a:solidFill>
                <a:latin typeface="Arial"/>
                <a:cs typeface="Arial"/>
              </a:rPr>
              <a:t>person) </a:t>
            </a:r>
            <a:r>
              <a:rPr sz="985" dirty="0">
                <a:solidFill>
                  <a:srgbClr val="202020"/>
                </a:solidFill>
                <a:latin typeface="Times New Roman"/>
                <a:cs typeface="Times New Roman"/>
              </a:rPr>
              <a:t>90% of </a:t>
            </a:r>
            <a:r>
              <a:rPr sz="985" spc="-5" dirty="0">
                <a:solidFill>
                  <a:srgbClr val="202020"/>
                </a:solidFill>
                <a:latin typeface="Times New Roman"/>
                <a:cs typeface="Times New Roman"/>
              </a:rPr>
              <a:t>the days </a:t>
            </a:r>
            <a:r>
              <a:rPr sz="985" spc="59" dirty="0">
                <a:solidFill>
                  <a:srgbClr val="202020"/>
                </a:solidFill>
                <a:latin typeface="Times New Roman"/>
                <a:cs typeface="Times New Roman"/>
              </a:rPr>
              <a:t>class </a:t>
            </a:r>
            <a:r>
              <a:rPr sz="985" spc="-5" dirty="0">
                <a:solidFill>
                  <a:srgbClr val="202020"/>
                </a:solidFill>
                <a:latin typeface="Times New Roman"/>
                <a:cs typeface="Times New Roman"/>
              </a:rPr>
              <a:t>is offered </a:t>
            </a:r>
            <a:r>
              <a:rPr sz="985" spc="49" dirty="0">
                <a:solidFill>
                  <a:srgbClr val="202020"/>
                </a:solidFill>
                <a:latin typeface="Times New Roman"/>
                <a:cs typeface="Times New Roman"/>
              </a:rPr>
              <a:t>regardless </a:t>
            </a:r>
            <a:r>
              <a:rPr sz="985" dirty="0">
                <a:solidFill>
                  <a:srgbClr val="202020"/>
                </a:solidFill>
                <a:latin typeface="Times New Roman"/>
                <a:cs typeface="Times New Roman"/>
              </a:rPr>
              <a:t>of </a:t>
            </a:r>
            <a:r>
              <a:rPr sz="985" spc="39" dirty="0">
                <a:solidFill>
                  <a:srgbClr val="202020"/>
                </a:solidFill>
                <a:latin typeface="Times New Roman"/>
                <a:cs typeface="Times New Roman"/>
              </a:rPr>
              <a:t>whether </a:t>
            </a:r>
            <a:r>
              <a:rPr sz="985" spc="-5" dirty="0">
                <a:solidFill>
                  <a:srgbClr val="202020"/>
                </a:solidFill>
                <a:latin typeface="Times New Roman"/>
                <a:cs typeface="Times New Roman"/>
              </a:rPr>
              <a:t>the </a:t>
            </a:r>
            <a:r>
              <a:rPr sz="985" spc="49" dirty="0">
                <a:solidFill>
                  <a:srgbClr val="202020"/>
                </a:solidFill>
                <a:latin typeface="Times New Roman"/>
                <a:cs typeface="Times New Roman"/>
              </a:rPr>
              <a:t>students </a:t>
            </a:r>
            <a:r>
              <a:rPr sz="985" spc="79" dirty="0">
                <a:solidFill>
                  <a:srgbClr val="202020"/>
                </a:solidFill>
                <a:latin typeface="Times New Roman"/>
                <a:cs typeface="Times New Roman"/>
              </a:rPr>
              <a:t>absences </a:t>
            </a:r>
            <a:r>
              <a:rPr sz="985" dirty="0">
                <a:solidFill>
                  <a:srgbClr val="202020"/>
                </a:solidFill>
                <a:latin typeface="Times New Roman"/>
                <a:cs typeface="Times New Roman"/>
              </a:rPr>
              <a:t>are  </a:t>
            </a:r>
            <a:r>
              <a:rPr sz="985" spc="59" dirty="0">
                <a:solidFill>
                  <a:srgbClr val="202020"/>
                </a:solidFill>
                <a:latin typeface="Times New Roman"/>
                <a:cs typeface="Times New Roman"/>
              </a:rPr>
              <a:t>excused </a:t>
            </a:r>
            <a:r>
              <a:rPr sz="985" dirty="0">
                <a:solidFill>
                  <a:srgbClr val="202020"/>
                </a:solidFill>
                <a:latin typeface="Times New Roman"/>
                <a:cs typeface="Times New Roman"/>
              </a:rPr>
              <a:t>or </a:t>
            </a:r>
            <a:r>
              <a:rPr sz="985" spc="54" dirty="0">
                <a:solidFill>
                  <a:srgbClr val="202020"/>
                </a:solidFill>
                <a:latin typeface="Times New Roman"/>
                <a:cs typeface="Times New Roman"/>
              </a:rPr>
              <a:t>unexcused. </a:t>
            </a:r>
            <a:r>
              <a:rPr sz="985" dirty="0">
                <a:solidFill>
                  <a:srgbClr val="202020"/>
                </a:solidFill>
                <a:latin typeface="Times New Roman"/>
                <a:cs typeface="Times New Roman"/>
              </a:rPr>
              <a:t>This </a:t>
            </a:r>
            <a:r>
              <a:rPr sz="985" spc="34" dirty="0">
                <a:solidFill>
                  <a:srgbClr val="202020"/>
                </a:solidFill>
                <a:latin typeface="Times New Roman"/>
                <a:cs typeface="Times New Roman"/>
              </a:rPr>
              <a:t>contract </a:t>
            </a:r>
            <a:r>
              <a:rPr sz="985" dirty="0">
                <a:solidFill>
                  <a:srgbClr val="202020"/>
                </a:solidFill>
                <a:latin typeface="Times New Roman"/>
                <a:cs typeface="Times New Roman"/>
              </a:rPr>
              <a:t>is </a:t>
            </a:r>
            <a:r>
              <a:rPr sz="985" spc="-5" dirty="0">
                <a:solidFill>
                  <a:srgbClr val="202020"/>
                </a:solidFill>
                <a:latin typeface="Times New Roman"/>
                <a:cs typeface="Times New Roman"/>
              </a:rPr>
              <a:t>an </a:t>
            </a:r>
            <a:r>
              <a:rPr sz="985" spc="54" dirty="0">
                <a:solidFill>
                  <a:srgbClr val="202020"/>
                </a:solidFill>
                <a:latin typeface="Times New Roman"/>
                <a:cs typeface="Times New Roman"/>
              </a:rPr>
              <a:t>agreement between </a:t>
            </a:r>
            <a:r>
              <a:rPr sz="985" spc="-5" dirty="0">
                <a:solidFill>
                  <a:srgbClr val="202020"/>
                </a:solidFill>
                <a:latin typeface="Times New Roman"/>
                <a:cs typeface="Times New Roman"/>
              </a:rPr>
              <a:t>the </a:t>
            </a:r>
            <a:r>
              <a:rPr sz="985" spc="39" dirty="0">
                <a:solidFill>
                  <a:srgbClr val="202020"/>
                </a:solidFill>
                <a:latin typeface="Times New Roman"/>
                <a:cs typeface="Times New Roman"/>
              </a:rPr>
              <a:t>student, parent/guardian, </a:t>
            </a:r>
            <a:r>
              <a:rPr sz="985" spc="-5" dirty="0">
                <a:solidFill>
                  <a:srgbClr val="202020"/>
                </a:solidFill>
                <a:latin typeface="Times New Roman"/>
                <a:cs typeface="Times New Roman"/>
              </a:rPr>
              <a:t>and </a:t>
            </a:r>
            <a:r>
              <a:rPr sz="985" spc="49" dirty="0">
                <a:solidFill>
                  <a:srgbClr val="202020"/>
                </a:solidFill>
                <a:latin typeface="Times New Roman"/>
                <a:cs typeface="Times New Roman"/>
              </a:rPr>
              <a:t>the </a:t>
            </a:r>
            <a:r>
              <a:rPr sz="985" spc="34" dirty="0">
                <a:solidFill>
                  <a:srgbClr val="202020"/>
                </a:solidFill>
                <a:latin typeface="Times New Roman"/>
                <a:cs typeface="Times New Roman"/>
              </a:rPr>
              <a:t>school </a:t>
            </a:r>
            <a:r>
              <a:rPr sz="985" dirty="0">
                <a:solidFill>
                  <a:srgbClr val="202020"/>
                </a:solidFill>
                <a:latin typeface="Times New Roman"/>
                <a:cs typeface="Times New Roman"/>
              </a:rPr>
              <a:t>to allow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dirty="0">
                <a:solidFill>
                  <a:srgbClr val="202020"/>
                </a:solidFill>
                <a:latin typeface="Times New Roman"/>
                <a:cs typeface="Times New Roman"/>
              </a:rPr>
              <a:t>an </a:t>
            </a:r>
            <a:r>
              <a:rPr sz="985" spc="-5" dirty="0">
                <a:solidFill>
                  <a:srgbClr val="202020"/>
                </a:solidFill>
                <a:latin typeface="Times New Roman"/>
                <a:cs typeface="Times New Roman"/>
              </a:rPr>
              <a:t>opportunity to regain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due to the </a:t>
            </a:r>
            <a:r>
              <a:rPr sz="985" spc="44" dirty="0">
                <a:solidFill>
                  <a:srgbClr val="202020"/>
                </a:solidFill>
                <a:latin typeface="Times New Roman"/>
                <a:cs typeface="Times New Roman"/>
              </a:rPr>
              <a:t>student’s </a:t>
            </a:r>
            <a:r>
              <a:rPr sz="985" spc="49" dirty="0">
                <a:solidFill>
                  <a:srgbClr val="202020"/>
                </a:solidFill>
                <a:latin typeface="Times New Roman"/>
                <a:cs typeface="Times New Roman"/>
              </a:rPr>
              <a:t>excessive absences. </a:t>
            </a:r>
            <a:r>
              <a:rPr sz="985" spc="-64" dirty="0">
                <a:solidFill>
                  <a:srgbClr val="202020"/>
                </a:solidFill>
                <a:latin typeface="Times New Roman"/>
                <a:cs typeface="Times New Roman"/>
              </a:rPr>
              <a:t>If </a:t>
            </a:r>
            <a:r>
              <a:rPr sz="985" spc="-5" dirty="0">
                <a:solidFill>
                  <a:srgbClr val="202020"/>
                </a:solidFill>
                <a:latin typeface="Times New Roman"/>
                <a:cs typeface="Times New Roman"/>
              </a:rPr>
              <a:t>the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fails </a:t>
            </a:r>
            <a:r>
              <a:rPr sz="985" spc="15" dirty="0">
                <a:solidFill>
                  <a:srgbClr val="202020"/>
                </a:solidFill>
                <a:latin typeface="Times New Roman"/>
                <a:cs typeface="Times New Roman"/>
              </a:rPr>
              <a:t>to </a:t>
            </a:r>
            <a:r>
              <a:rPr sz="985" spc="39" dirty="0">
                <a:solidFill>
                  <a:srgbClr val="202020"/>
                </a:solidFill>
                <a:latin typeface="Times New Roman"/>
                <a:cs typeface="Times New Roman"/>
              </a:rPr>
              <a:t>complete </a:t>
            </a:r>
            <a:r>
              <a:rPr sz="985" spc="-5" dirty="0">
                <a:solidFill>
                  <a:srgbClr val="202020"/>
                </a:solidFill>
                <a:latin typeface="Times New Roman"/>
                <a:cs typeface="Times New Roman"/>
              </a:rPr>
              <a:t>the  Principal’s Plan below, </a:t>
            </a:r>
            <a:r>
              <a:rPr sz="985" dirty="0">
                <a:solidFill>
                  <a:srgbClr val="202020"/>
                </a:solidFill>
                <a:latin typeface="Times New Roman"/>
                <a:cs typeface="Times New Roman"/>
              </a:rPr>
              <a:t>credit </a:t>
            </a:r>
            <a:r>
              <a:rPr sz="985" spc="-5" dirty="0">
                <a:solidFill>
                  <a:srgbClr val="202020"/>
                </a:solidFill>
                <a:latin typeface="Times New Roman"/>
                <a:cs typeface="Times New Roman"/>
              </a:rPr>
              <a:t>is </a:t>
            </a:r>
            <a:r>
              <a:rPr sz="985" spc="44" dirty="0">
                <a:solidFill>
                  <a:srgbClr val="202020"/>
                </a:solidFill>
                <a:latin typeface="Times New Roman"/>
                <a:cs typeface="Times New Roman"/>
              </a:rPr>
              <a:t>denied </a:t>
            </a:r>
            <a:r>
              <a:rPr sz="985" spc="-5" dirty="0">
                <a:solidFill>
                  <a:srgbClr val="202020"/>
                </a:solidFill>
                <a:latin typeface="Times New Roman"/>
                <a:cs typeface="Times New Roman"/>
              </a:rPr>
              <a:t>and the </a:t>
            </a:r>
            <a:r>
              <a:rPr sz="985" spc="44"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be </a:t>
            </a:r>
            <a:r>
              <a:rPr sz="985" spc="-5" dirty="0">
                <a:solidFill>
                  <a:srgbClr val="202020"/>
                </a:solidFill>
                <a:latin typeface="Times New Roman"/>
                <a:cs typeface="Times New Roman"/>
              </a:rPr>
              <a:t>given a “Credit Appeal </a:t>
            </a:r>
            <a:r>
              <a:rPr sz="985" spc="49" dirty="0">
                <a:solidFill>
                  <a:srgbClr val="202020"/>
                </a:solidFill>
                <a:latin typeface="Times New Roman"/>
                <a:cs typeface="Times New Roman"/>
              </a:rPr>
              <a:t>Status </a:t>
            </a:r>
            <a:r>
              <a:rPr sz="985" spc="-5" dirty="0">
                <a:solidFill>
                  <a:srgbClr val="202020"/>
                </a:solidFill>
                <a:latin typeface="Times New Roman"/>
                <a:cs typeface="Times New Roman"/>
              </a:rPr>
              <a:t>Notification” </a:t>
            </a:r>
            <a:r>
              <a:rPr sz="985" dirty="0">
                <a:solidFill>
                  <a:srgbClr val="202020"/>
                </a:solidFill>
                <a:latin typeface="Times New Roman"/>
                <a:cs typeface="Times New Roman"/>
              </a:rPr>
              <a:t>form </a:t>
            </a:r>
            <a:r>
              <a:rPr sz="985" spc="-5" dirty="0">
                <a:solidFill>
                  <a:srgbClr val="202020"/>
                </a:solidFill>
                <a:latin typeface="Times New Roman"/>
                <a:cs typeface="Times New Roman"/>
              </a:rPr>
              <a:t>at the end  </a:t>
            </a:r>
            <a:r>
              <a:rPr sz="985" dirty="0">
                <a:solidFill>
                  <a:srgbClr val="202020"/>
                </a:solidFill>
                <a:latin typeface="Times New Roman"/>
                <a:cs typeface="Times New Roman"/>
              </a:rPr>
              <a:t>of </a:t>
            </a:r>
            <a:r>
              <a:rPr sz="985" spc="-5" dirty="0">
                <a:solidFill>
                  <a:srgbClr val="202020"/>
                </a:solidFill>
                <a:latin typeface="Times New Roman"/>
                <a:cs typeface="Times New Roman"/>
              </a:rPr>
              <a:t>the  grading  </a:t>
            </a:r>
            <a:r>
              <a:rPr sz="985" dirty="0">
                <a:solidFill>
                  <a:srgbClr val="202020"/>
                </a:solidFill>
                <a:latin typeface="Times New Roman"/>
                <a:cs typeface="Times New Roman"/>
              </a:rPr>
              <a:t>period  </a:t>
            </a:r>
            <a:r>
              <a:rPr sz="985" spc="-5" dirty="0">
                <a:solidFill>
                  <a:srgbClr val="202020"/>
                </a:solidFill>
                <a:latin typeface="Times New Roman"/>
                <a:cs typeface="Times New Roman"/>
              </a:rPr>
              <a:t>and/or  instructional  year  (FEC </a:t>
            </a:r>
            <a:r>
              <a:rPr sz="985" spc="108" dirty="0">
                <a:solidFill>
                  <a:srgbClr val="202020"/>
                </a:solidFill>
                <a:latin typeface="Times New Roman"/>
                <a:cs typeface="Times New Roman"/>
              </a:rPr>
              <a:t> </a:t>
            </a:r>
            <a:r>
              <a:rPr sz="985" spc="15" dirty="0">
                <a:solidFill>
                  <a:srgbClr val="202020"/>
                </a:solidFill>
                <a:latin typeface="Times New Roman"/>
                <a:cs typeface="Times New Roman"/>
              </a:rPr>
              <a:t>Legal).</a:t>
            </a:r>
            <a:endParaRPr sz="985" dirty="0">
              <a:latin typeface="Times New Roman"/>
              <a:cs typeface="Times New Roman"/>
            </a:endParaRPr>
          </a:p>
          <a:p>
            <a:pPr>
              <a:spcBef>
                <a:spcPts val="54"/>
              </a:spcBef>
            </a:pPr>
            <a:endParaRPr sz="936" dirty="0">
              <a:latin typeface="Times New Roman"/>
              <a:cs typeface="Times New Roman"/>
            </a:endParaRPr>
          </a:p>
          <a:p>
            <a:pPr marL="12513" marR="344742">
              <a:lnSpc>
                <a:spcPts val="1133"/>
              </a:lnSpc>
            </a:pPr>
            <a:r>
              <a:rPr sz="985" b="1" spc="-5" dirty="0">
                <a:solidFill>
                  <a:srgbClr val="202020"/>
                </a:solidFill>
                <a:latin typeface="Times New Roman"/>
                <a:cs typeface="Times New Roman"/>
              </a:rPr>
              <a:t>To regain credit, the </a:t>
            </a:r>
            <a:r>
              <a:rPr sz="985" b="1" spc="39" dirty="0">
                <a:solidFill>
                  <a:srgbClr val="202020"/>
                </a:solidFill>
                <a:latin typeface="Times New Roman"/>
                <a:cs typeface="Times New Roman"/>
              </a:rPr>
              <a:t>student/parent </a:t>
            </a:r>
            <a:r>
              <a:rPr sz="985" b="1" spc="-10" dirty="0">
                <a:solidFill>
                  <a:srgbClr val="202020"/>
                </a:solidFill>
                <a:latin typeface="Times New Roman"/>
                <a:cs typeface="Times New Roman"/>
              </a:rPr>
              <a:t>must </a:t>
            </a:r>
            <a:r>
              <a:rPr sz="985" b="1" spc="59" dirty="0">
                <a:solidFill>
                  <a:srgbClr val="202020"/>
                </a:solidFill>
                <a:latin typeface="Times New Roman"/>
                <a:cs typeface="Times New Roman"/>
              </a:rPr>
              <a:t>complete </a:t>
            </a:r>
            <a:r>
              <a:rPr sz="985" b="1" dirty="0">
                <a:solidFill>
                  <a:srgbClr val="202020"/>
                </a:solidFill>
                <a:latin typeface="Times New Roman"/>
                <a:cs typeface="Times New Roman"/>
              </a:rPr>
              <a:t>all of </a:t>
            </a:r>
            <a:r>
              <a:rPr sz="985" b="1" spc="-5" dirty="0">
                <a:solidFill>
                  <a:srgbClr val="202020"/>
                </a:solidFill>
                <a:latin typeface="Times New Roman"/>
                <a:cs typeface="Times New Roman"/>
              </a:rPr>
              <a:t>the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25" dirty="0">
                <a:solidFill>
                  <a:srgbClr val="202020"/>
                </a:solidFill>
                <a:latin typeface="Times New Roman"/>
                <a:cs typeface="Times New Roman"/>
              </a:rPr>
              <a:t>Principal’s </a:t>
            </a:r>
            <a:r>
              <a:rPr sz="985" b="1" dirty="0">
                <a:solidFill>
                  <a:srgbClr val="202020"/>
                </a:solidFill>
                <a:latin typeface="Times New Roman"/>
                <a:cs typeface="Times New Roman"/>
              </a:rPr>
              <a:t>Plan </a:t>
            </a:r>
            <a:r>
              <a:rPr sz="985" b="1" spc="54" dirty="0">
                <a:solidFill>
                  <a:srgbClr val="202020"/>
                </a:solidFill>
                <a:latin typeface="Times New Roman"/>
                <a:cs typeface="Times New Roman"/>
              </a:rPr>
              <a:t>(see initialed  </a:t>
            </a:r>
            <a:r>
              <a:rPr sz="985" b="1" spc="49" dirty="0">
                <a:solidFill>
                  <a:srgbClr val="202020"/>
                </a:solidFill>
                <a:latin typeface="Times New Roman"/>
                <a:cs typeface="Times New Roman"/>
              </a:rPr>
              <a:t>items </a:t>
            </a:r>
            <a:r>
              <a:rPr sz="985" b="1" spc="44" dirty="0">
                <a:solidFill>
                  <a:srgbClr val="202020"/>
                </a:solidFill>
                <a:latin typeface="Times New Roman"/>
                <a:cs typeface="Times New Roman"/>
              </a:rPr>
              <a:t>below),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49"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 </a:t>
            </a:r>
            <a:r>
              <a:rPr sz="985" b="1" spc="64" dirty="0">
                <a:solidFill>
                  <a:srgbClr val="202020"/>
                </a:solidFill>
                <a:latin typeface="Times New Roman"/>
                <a:cs typeface="Times New Roman"/>
              </a:rPr>
              <a:t> </a:t>
            </a:r>
            <a:r>
              <a:rPr sz="985" b="1" spc="74" dirty="0">
                <a:solidFill>
                  <a:srgbClr val="202020"/>
                </a:solidFill>
                <a:latin typeface="Times New Roman"/>
                <a:cs typeface="Times New Roman"/>
              </a:rPr>
              <a:t>class:</a:t>
            </a:r>
            <a:endParaRPr sz="985" dirty="0">
              <a:latin typeface="Times New Roman"/>
              <a:cs typeface="Times New Roman"/>
            </a:endParaRPr>
          </a:p>
          <a:p>
            <a:pPr>
              <a:spcBef>
                <a:spcPts val="34"/>
              </a:spcBef>
            </a:pPr>
            <a:endParaRPr sz="838" dirty="0">
              <a:latin typeface="Times New Roman"/>
              <a:cs typeface="Times New Roman"/>
            </a:endParaRPr>
          </a:p>
          <a:p>
            <a:pPr marL="12513">
              <a:tabLst>
                <a:tab pos="214602" algn="l"/>
                <a:tab pos="2878061" algn="l"/>
                <a:tab pos="3398615" algn="l"/>
                <a:tab pos="3897896" algn="l"/>
                <a:tab pos="4424706" algn="l"/>
                <a:tab pos="4813870" algn="l"/>
                <a:tab pos="5209917"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34" dirty="0">
                <a:solidFill>
                  <a:srgbClr val="202020"/>
                </a:solidFill>
                <a:latin typeface="Times New Roman"/>
                <a:cs typeface="Times New Roman"/>
              </a:rPr>
              <a:t>attend</a:t>
            </a:r>
            <a:r>
              <a:rPr sz="985" spc="187" dirty="0">
                <a:solidFill>
                  <a:srgbClr val="202020"/>
                </a:solidFill>
                <a:latin typeface="Times New Roman"/>
                <a:cs typeface="Times New Roman"/>
              </a:rPr>
              <a:t> </a:t>
            </a:r>
            <a:r>
              <a:rPr sz="985" spc="49" dirty="0">
                <a:solidFill>
                  <a:srgbClr val="202020"/>
                </a:solidFill>
                <a:latin typeface="Times New Roman"/>
                <a:cs typeface="Times New Roman"/>
              </a:rPr>
              <a:t>OFSDP/OFSYP:    </a:t>
            </a:r>
            <a:r>
              <a:rPr sz="985" spc="153" dirty="0">
                <a:solidFill>
                  <a:srgbClr val="202020"/>
                </a:solidFill>
                <a:latin typeface="Times New Roman"/>
                <a:cs typeface="Times New Roman"/>
              </a:rPr>
              <a:t> </a:t>
            </a:r>
            <a:r>
              <a:rPr sz="985" spc="-5" dirty="0">
                <a:solidFill>
                  <a:srgbClr val="202020"/>
                </a:solidFill>
                <a:latin typeface="Times New Roman"/>
                <a:cs typeface="Times New Roman"/>
              </a:rPr>
              <a:t>Mon</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Tues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Wed</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Thurs</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Fri</a:t>
            </a: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Sat</a:t>
            </a:r>
            <a:r>
              <a:rPr sz="985" u="sng" spc="-5" dirty="0">
                <a:solidFill>
                  <a:srgbClr val="202020"/>
                </a:solidFill>
                <a:latin typeface="Times New Roman"/>
                <a:cs typeface="Times New Roman"/>
              </a:rPr>
              <a:t> 	</a:t>
            </a:r>
            <a:r>
              <a:rPr sz="985" spc="49" dirty="0">
                <a:solidFill>
                  <a:srgbClr val="202020"/>
                </a:solidFill>
                <a:latin typeface="Times New Roman"/>
                <a:cs typeface="Times New Roman"/>
              </a:rPr>
              <a:t>Summer</a:t>
            </a:r>
            <a:endParaRPr sz="985" dirty="0">
              <a:latin typeface="Times New Roman"/>
              <a:cs typeface="Times New Roman"/>
            </a:endParaRPr>
          </a:p>
          <a:p>
            <a:pPr marL="12513">
              <a:spcBef>
                <a:spcPts val="29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dirty="0">
                <a:solidFill>
                  <a:srgbClr val="202020"/>
                </a:solidFill>
                <a:latin typeface="Times New Roman"/>
                <a:cs typeface="Times New Roman"/>
              </a:rPr>
              <a:t>is </a:t>
            </a:r>
            <a:r>
              <a:rPr sz="985" spc="-5" dirty="0">
                <a:solidFill>
                  <a:srgbClr val="202020"/>
                </a:solidFill>
                <a:latin typeface="Times New Roman"/>
                <a:cs typeface="Times New Roman"/>
              </a:rPr>
              <a:t>to </a:t>
            </a:r>
            <a:r>
              <a:rPr sz="985" dirty="0">
                <a:solidFill>
                  <a:srgbClr val="202020"/>
                </a:solidFill>
                <a:latin typeface="Times New Roman"/>
                <a:cs typeface="Times New Roman"/>
              </a:rPr>
              <a:t>be  on  </a:t>
            </a:r>
            <a:r>
              <a:rPr sz="985" spc="-10" dirty="0">
                <a:solidFill>
                  <a:srgbClr val="202020"/>
                </a:solidFill>
                <a:latin typeface="Times New Roman"/>
                <a:cs typeface="Times New Roman"/>
              </a:rPr>
              <a:t>time  </a:t>
            </a:r>
            <a:r>
              <a:rPr sz="985" spc="-5" dirty="0">
                <a:solidFill>
                  <a:srgbClr val="202020"/>
                </a:solidFill>
                <a:latin typeface="Times New Roman"/>
                <a:cs typeface="Times New Roman"/>
              </a:rPr>
              <a:t>to all</a:t>
            </a:r>
            <a:r>
              <a:rPr sz="985" spc="10" dirty="0">
                <a:solidFill>
                  <a:srgbClr val="202020"/>
                </a:solidFill>
                <a:latin typeface="Times New Roman"/>
                <a:cs typeface="Times New Roman"/>
              </a:rPr>
              <a:t> </a:t>
            </a:r>
            <a:r>
              <a:rPr sz="985" spc="64" dirty="0">
                <a:solidFill>
                  <a:srgbClr val="202020"/>
                </a:solidFill>
                <a:latin typeface="Times New Roman"/>
                <a:cs typeface="Times New Roman"/>
              </a:rPr>
              <a:t>classes,</a:t>
            </a:r>
            <a:endParaRPr sz="985" dirty="0">
              <a:latin typeface="Times New Roman"/>
              <a:cs typeface="Times New Roman"/>
            </a:endParaRPr>
          </a:p>
          <a:p>
            <a:pPr marL="12513">
              <a:spcBef>
                <a:spcPts val="27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turn in </a:t>
            </a:r>
            <a:r>
              <a:rPr sz="985" spc="44" dirty="0">
                <a:solidFill>
                  <a:srgbClr val="202020"/>
                </a:solidFill>
                <a:latin typeface="Times New Roman"/>
                <a:cs typeface="Times New Roman"/>
              </a:rPr>
              <a:t>attendance </a:t>
            </a:r>
            <a:r>
              <a:rPr sz="985" spc="39" dirty="0">
                <a:solidFill>
                  <a:srgbClr val="202020"/>
                </a:solidFill>
                <a:latin typeface="Times New Roman"/>
                <a:cs typeface="Times New Roman"/>
              </a:rPr>
              <a:t>contract </a:t>
            </a:r>
            <a:r>
              <a:rPr sz="985" spc="44" dirty="0">
                <a:solidFill>
                  <a:srgbClr val="202020"/>
                </a:solidFill>
                <a:latin typeface="Times New Roman"/>
                <a:cs typeface="Times New Roman"/>
              </a:rPr>
              <a:t>signed </a:t>
            </a:r>
            <a:r>
              <a:rPr sz="985" spc="5" dirty="0">
                <a:solidFill>
                  <a:srgbClr val="202020"/>
                </a:solidFill>
                <a:latin typeface="Times New Roman"/>
                <a:cs typeface="Times New Roman"/>
              </a:rPr>
              <a:t>by </a:t>
            </a:r>
            <a:r>
              <a:rPr sz="985" spc="64" dirty="0">
                <a:solidFill>
                  <a:srgbClr val="202020"/>
                </a:solidFill>
                <a:latin typeface="Times New Roman"/>
                <a:cs typeface="Times New Roman"/>
              </a:rPr>
              <a:t>teachers </a:t>
            </a:r>
            <a:r>
              <a:rPr sz="985" spc="-5" dirty="0">
                <a:solidFill>
                  <a:srgbClr val="202020"/>
                </a:solidFill>
                <a:latin typeface="Times New Roman"/>
                <a:cs typeface="Times New Roman"/>
              </a:rPr>
              <a:t>and </a:t>
            </a:r>
            <a:r>
              <a:rPr sz="985" spc="21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meet  with </a:t>
            </a:r>
            <a:r>
              <a:rPr sz="985" spc="49" dirty="0">
                <a:solidFill>
                  <a:srgbClr val="202020"/>
                </a:solidFill>
                <a:latin typeface="Times New Roman"/>
                <a:cs typeface="Times New Roman"/>
              </a:rPr>
              <a:t>campus </a:t>
            </a:r>
            <a:r>
              <a:rPr sz="985" spc="44" dirty="0">
                <a:solidFill>
                  <a:srgbClr val="202020"/>
                </a:solidFill>
                <a:latin typeface="Times New Roman"/>
                <a:cs typeface="Times New Roman"/>
              </a:rPr>
              <a:t>counselor </a:t>
            </a:r>
            <a:r>
              <a:rPr sz="985" dirty="0">
                <a:solidFill>
                  <a:srgbClr val="202020"/>
                </a:solidFill>
                <a:latin typeface="Times New Roman"/>
                <a:cs typeface="Times New Roman"/>
              </a:rPr>
              <a:t>on  </a:t>
            </a:r>
            <a:r>
              <a:rPr sz="985" spc="-5" dirty="0">
                <a:solidFill>
                  <a:srgbClr val="202020"/>
                </a:solidFill>
                <a:latin typeface="Times New Roman"/>
                <a:cs typeface="Times New Roman"/>
              </a:rPr>
              <a:t>a  weekly</a:t>
            </a:r>
            <a:r>
              <a:rPr sz="985" spc="79" dirty="0">
                <a:solidFill>
                  <a:srgbClr val="202020"/>
                </a:solidFill>
                <a:latin typeface="Times New Roman"/>
                <a:cs typeface="Times New Roman"/>
              </a:rPr>
              <a:t> </a:t>
            </a:r>
            <a:r>
              <a:rPr sz="985" spc="54" dirty="0">
                <a:solidFill>
                  <a:srgbClr val="202020"/>
                </a:solidFill>
                <a:latin typeface="Times New Roman"/>
                <a:cs typeface="Times New Roman"/>
              </a:rPr>
              <a:t>basis,</a:t>
            </a:r>
            <a:endParaRPr sz="985" dirty="0">
              <a:latin typeface="Times New Roman"/>
              <a:cs typeface="Times New Roman"/>
            </a:endParaRPr>
          </a:p>
          <a:p>
            <a:pPr marL="12513">
              <a:spcBef>
                <a:spcPts val="280"/>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have  </a:t>
            </a:r>
            <a:r>
              <a:rPr sz="985" spc="-10" dirty="0">
                <a:solidFill>
                  <a:srgbClr val="202020"/>
                </a:solidFill>
                <a:latin typeface="Times New Roman"/>
                <a:cs typeface="Times New Roman"/>
              </a:rPr>
              <a:t>no  more  </a:t>
            </a:r>
            <a:r>
              <a:rPr sz="985" spc="-5" dirty="0">
                <a:solidFill>
                  <a:srgbClr val="202020"/>
                </a:solidFill>
                <a:latin typeface="Times New Roman"/>
                <a:cs typeface="Times New Roman"/>
              </a:rPr>
              <a:t>additional  </a:t>
            </a:r>
            <a:r>
              <a:rPr sz="985" spc="54" dirty="0">
                <a:solidFill>
                  <a:srgbClr val="202020"/>
                </a:solidFill>
                <a:latin typeface="Times New Roman"/>
                <a:cs typeface="Times New Roman"/>
              </a:rPr>
              <a:t>unexcused</a:t>
            </a:r>
            <a:r>
              <a:rPr sz="985" spc="153" dirty="0">
                <a:solidFill>
                  <a:srgbClr val="202020"/>
                </a:solidFill>
                <a:latin typeface="Times New Roman"/>
                <a:cs typeface="Times New Roman"/>
              </a:rPr>
              <a:t> </a:t>
            </a:r>
            <a:r>
              <a:rPr sz="985" spc="74" dirty="0">
                <a:solidFill>
                  <a:srgbClr val="202020"/>
                </a:solidFill>
                <a:latin typeface="Times New Roman"/>
                <a:cs typeface="Times New Roman"/>
              </a:rPr>
              <a:t>absences,</a:t>
            </a:r>
            <a:endParaRPr sz="985" dirty="0">
              <a:latin typeface="Times New Roman"/>
              <a:cs typeface="Times New Roman"/>
            </a:endParaRPr>
          </a:p>
          <a:p>
            <a:pPr marL="12513">
              <a:spcBef>
                <a:spcPts val="281"/>
              </a:spcBef>
              <a:tabLst>
                <a:tab pos="214602" algn="l"/>
              </a:tabLst>
            </a:pPr>
            <a:r>
              <a:rPr sz="985" u="sng" spc="20" dirty="0">
                <a:solidFill>
                  <a:srgbClr val="202020"/>
                </a:solidFill>
                <a:latin typeface="Times New Roman"/>
                <a:cs typeface="Times New Roman"/>
              </a:rPr>
              <a:t> 	</a:t>
            </a:r>
            <a:r>
              <a:rPr sz="985" spc="39" dirty="0">
                <a:solidFill>
                  <a:srgbClr val="202020"/>
                </a:solidFill>
                <a:latin typeface="Times New Roman"/>
                <a:cs typeface="Times New Roman"/>
              </a:rPr>
              <a:t>Student </a:t>
            </a:r>
            <a:r>
              <a:rPr sz="985" spc="-49" dirty="0">
                <a:solidFill>
                  <a:srgbClr val="202020"/>
                </a:solidFill>
                <a:latin typeface="Times New Roman"/>
                <a:cs typeface="Times New Roman"/>
              </a:rPr>
              <a:t>will </a:t>
            </a:r>
            <a:r>
              <a:rPr sz="985" dirty="0">
                <a:solidFill>
                  <a:srgbClr val="202020"/>
                </a:solidFill>
                <a:latin typeface="Times New Roman"/>
                <a:cs typeface="Times New Roman"/>
              </a:rPr>
              <a:t>only be  </a:t>
            </a:r>
            <a:r>
              <a:rPr sz="985" spc="-5" dirty="0">
                <a:solidFill>
                  <a:srgbClr val="202020"/>
                </a:solidFill>
                <a:latin typeface="Times New Roman"/>
                <a:cs typeface="Times New Roman"/>
              </a:rPr>
              <a:t>allowed  to turn  in the  medical  </a:t>
            </a:r>
            <a:r>
              <a:rPr sz="985" spc="64" dirty="0">
                <a:solidFill>
                  <a:srgbClr val="202020"/>
                </a:solidFill>
                <a:latin typeface="Times New Roman"/>
                <a:cs typeface="Times New Roman"/>
              </a:rPr>
              <a:t>excuse </a:t>
            </a:r>
            <a:r>
              <a:rPr sz="985" spc="-5" dirty="0">
                <a:solidFill>
                  <a:srgbClr val="202020"/>
                </a:solidFill>
                <a:latin typeface="Times New Roman"/>
                <a:cs typeface="Times New Roman"/>
              </a:rPr>
              <a:t>for </a:t>
            </a:r>
            <a:r>
              <a:rPr sz="985" spc="-10" dirty="0">
                <a:solidFill>
                  <a:srgbClr val="202020"/>
                </a:solidFill>
                <a:latin typeface="Times New Roman"/>
                <a:cs typeface="Times New Roman"/>
              </a:rPr>
              <a:t>his/her  </a:t>
            </a:r>
            <a:r>
              <a:rPr sz="985" spc="79" dirty="0">
                <a:solidFill>
                  <a:srgbClr val="202020"/>
                </a:solidFill>
                <a:latin typeface="Times New Roman"/>
                <a:cs typeface="Times New Roman"/>
              </a:rPr>
              <a:t>absence </a:t>
            </a:r>
            <a:r>
              <a:rPr sz="985" spc="-5" dirty="0">
                <a:solidFill>
                  <a:srgbClr val="202020"/>
                </a:solidFill>
                <a:latin typeface="Times New Roman"/>
                <a:cs typeface="Times New Roman"/>
              </a:rPr>
              <a:t>within 5 days  after  returning  to </a:t>
            </a:r>
            <a:r>
              <a:rPr sz="985" spc="192" dirty="0">
                <a:solidFill>
                  <a:srgbClr val="202020"/>
                </a:solidFill>
                <a:latin typeface="Times New Roman"/>
                <a:cs typeface="Times New Roman"/>
              </a:rPr>
              <a:t> </a:t>
            </a:r>
            <a:r>
              <a:rPr sz="985" spc="34" dirty="0">
                <a:solidFill>
                  <a:srgbClr val="202020"/>
                </a:solidFill>
                <a:latin typeface="Times New Roman"/>
                <a:cs typeface="Times New Roman"/>
              </a:rPr>
              <a:t>school.</a:t>
            </a:r>
            <a:endParaRPr sz="985" dirty="0">
              <a:latin typeface="Times New Roman"/>
              <a:cs typeface="Times New Roman"/>
            </a:endParaRPr>
          </a:p>
          <a:p>
            <a:pPr marL="12513">
              <a:spcBef>
                <a:spcPts val="266"/>
              </a:spcBef>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loss  </a:t>
            </a:r>
            <a:r>
              <a:rPr sz="985" dirty="0">
                <a:solidFill>
                  <a:srgbClr val="202020"/>
                </a:solidFill>
                <a:latin typeface="Times New Roman"/>
                <a:cs typeface="Times New Roman"/>
              </a:rPr>
              <a:t>of</a:t>
            </a:r>
            <a:r>
              <a:rPr sz="985" spc="89" dirty="0">
                <a:solidFill>
                  <a:srgbClr val="202020"/>
                </a:solidFill>
                <a:latin typeface="Times New Roman"/>
                <a:cs typeface="Times New Roman"/>
              </a:rPr>
              <a:t> </a:t>
            </a:r>
            <a:r>
              <a:rPr sz="985" spc="20" dirty="0">
                <a:solidFill>
                  <a:srgbClr val="202020"/>
                </a:solidFill>
                <a:latin typeface="Times New Roman"/>
                <a:cs typeface="Times New Roman"/>
              </a:rPr>
              <a:t>credit.</a:t>
            </a:r>
            <a:endParaRPr sz="985" dirty="0">
              <a:latin typeface="Times New Roman"/>
              <a:cs typeface="Times New Roman"/>
            </a:endParaRPr>
          </a:p>
          <a:p>
            <a:pPr marL="222737" marR="123256" indent="-210224">
              <a:lnSpc>
                <a:spcPct val="124000"/>
              </a:lnSpc>
              <a:tabLst>
                <a:tab pos="214602" algn="l"/>
              </a:tabLst>
            </a:pPr>
            <a:r>
              <a:rPr sz="985" u="sng" spc="-5" dirty="0">
                <a:solidFill>
                  <a:srgbClr val="202020"/>
                </a:solidFill>
                <a:latin typeface="Times New Roman"/>
                <a:cs typeface="Times New Roman"/>
              </a:rPr>
              <a:t> 	</a:t>
            </a:r>
            <a:r>
              <a:rPr sz="985" spc="-5" dirty="0">
                <a:solidFill>
                  <a:srgbClr val="202020"/>
                </a:solidFill>
                <a:latin typeface="Times New Roman"/>
                <a:cs typeface="Times New Roman"/>
              </a:rPr>
              <a:t>We  </a:t>
            </a:r>
            <a:r>
              <a:rPr sz="985" spc="49" dirty="0">
                <a:solidFill>
                  <a:srgbClr val="202020"/>
                </a:solidFill>
                <a:latin typeface="Times New Roman"/>
                <a:cs typeface="Times New Roman"/>
              </a:rPr>
              <a:t>understand </a:t>
            </a:r>
            <a:r>
              <a:rPr sz="985" spc="-5" dirty="0">
                <a:solidFill>
                  <a:srgbClr val="202020"/>
                </a:solidFill>
                <a:latin typeface="Times New Roman"/>
                <a:cs typeface="Times New Roman"/>
              </a:rPr>
              <a:t>that  additional  </a:t>
            </a:r>
            <a:r>
              <a:rPr sz="985" spc="79" dirty="0">
                <a:solidFill>
                  <a:srgbClr val="202020"/>
                </a:solidFill>
                <a:latin typeface="Times New Roman"/>
                <a:cs typeface="Times New Roman"/>
              </a:rPr>
              <a:t>absences </a:t>
            </a:r>
            <a:r>
              <a:rPr sz="985" spc="-5" dirty="0">
                <a:solidFill>
                  <a:srgbClr val="202020"/>
                </a:solidFill>
                <a:latin typeface="Times New Roman"/>
                <a:cs typeface="Times New Roman"/>
              </a:rPr>
              <a:t>(without  medical  </a:t>
            </a:r>
            <a:r>
              <a:rPr sz="985" spc="64" dirty="0">
                <a:solidFill>
                  <a:srgbClr val="202020"/>
                </a:solidFill>
                <a:latin typeface="Times New Roman"/>
                <a:cs typeface="Times New Roman"/>
              </a:rPr>
              <a:t>excuses) </a:t>
            </a:r>
            <a:r>
              <a:rPr sz="985" spc="-49" dirty="0">
                <a:solidFill>
                  <a:srgbClr val="202020"/>
                </a:solidFill>
                <a:latin typeface="Times New Roman"/>
                <a:cs typeface="Times New Roman"/>
              </a:rPr>
              <a:t>will </a:t>
            </a:r>
            <a:r>
              <a:rPr sz="985" spc="-5" dirty="0">
                <a:solidFill>
                  <a:srgbClr val="202020"/>
                </a:solidFill>
                <a:latin typeface="Times New Roman"/>
                <a:cs typeface="Times New Roman"/>
              </a:rPr>
              <a:t>result  </a:t>
            </a:r>
            <a:r>
              <a:rPr sz="985" dirty="0">
                <a:solidFill>
                  <a:srgbClr val="202020"/>
                </a:solidFill>
                <a:latin typeface="Times New Roman"/>
                <a:cs typeface="Times New Roman"/>
              </a:rPr>
              <a:t>in </a:t>
            </a:r>
            <a:r>
              <a:rPr sz="985" spc="-5" dirty="0">
                <a:solidFill>
                  <a:srgbClr val="202020"/>
                </a:solidFill>
                <a:latin typeface="Times New Roman"/>
                <a:cs typeface="Times New Roman"/>
              </a:rPr>
              <a:t>truancy  </a:t>
            </a:r>
            <a:r>
              <a:rPr sz="985" spc="64" dirty="0">
                <a:solidFill>
                  <a:srgbClr val="202020"/>
                </a:solidFill>
                <a:latin typeface="Times New Roman"/>
                <a:cs typeface="Times New Roman"/>
              </a:rPr>
              <a:t>charges </a:t>
            </a:r>
            <a:r>
              <a:rPr sz="985" spc="-5" dirty="0">
                <a:solidFill>
                  <a:srgbClr val="202020"/>
                </a:solidFill>
                <a:latin typeface="Times New Roman"/>
                <a:cs typeface="Times New Roman"/>
              </a:rPr>
              <a:t>being</a:t>
            </a:r>
            <a:r>
              <a:rPr sz="985" spc="89" dirty="0">
                <a:solidFill>
                  <a:srgbClr val="202020"/>
                </a:solidFill>
                <a:latin typeface="Times New Roman"/>
                <a:cs typeface="Times New Roman"/>
              </a:rPr>
              <a:t> </a:t>
            </a:r>
            <a:r>
              <a:rPr sz="985" spc="-5" dirty="0">
                <a:solidFill>
                  <a:srgbClr val="202020"/>
                </a:solidFill>
                <a:latin typeface="Times New Roman"/>
                <a:cs typeface="Times New Roman"/>
              </a:rPr>
              <a:t>filed</a:t>
            </a:r>
            <a:r>
              <a:rPr sz="985" spc="15" dirty="0">
                <a:solidFill>
                  <a:srgbClr val="202020"/>
                </a:solidFill>
                <a:latin typeface="Times New Roman"/>
                <a:cs typeface="Times New Roman"/>
              </a:rPr>
              <a:t> </a:t>
            </a:r>
            <a:r>
              <a:rPr sz="985" spc="44" dirty="0">
                <a:solidFill>
                  <a:srgbClr val="202020"/>
                </a:solidFill>
                <a:latin typeface="Times New Roman"/>
                <a:cs typeface="Times New Roman"/>
              </a:rPr>
              <a:t>against </a:t>
            </a:r>
            <a:r>
              <a:rPr sz="985" spc="25" dirty="0">
                <a:solidFill>
                  <a:srgbClr val="202020"/>
                </a:solidFill>
                <a:latin typeface="Times New Roman"/>
                <a:cs typeface="Times New Roman"/>
              </a:rPr>
              <a:t> </a:t>
            </a:r>
            <a:r>
              <a:rPr sz="985" spc="44" dirty="0">
                <a:solidFill>
                  <a:srgbClr val="202020"/>
                </a:solidFill>
                <a:latin typeface="Times New Roman"/>
                <a:cs typeface="Times New Roman"/>
              </a:rPr>
              <a:t>student </a:t>
            </a:r>
            <a:r>
              <a:rPr sz="985" spc="-5" dirty="0">
                <a:solidFill>
                  <a:srgbClr val="202020"/>
                </a:solidFill>
                <a:latin typeface="Times New Roman"/>
                <a:cs typeface="Times New Roman"/>
              </a:rPr>
              <a:t>and/or</a:t>
            </a:r>
            <a:r>
              <a:rPr sz="985" spc="192" dirty="0">
                <a:solidFill>
                  <a:srgbClr val="202020"/>
                </a:solidFill>
                <a:latin typeface="Times New Roman"/>
                <a:cs typeface="Times New Roman"/>
              </a:rPr>
              <a:t> </a:t>
            </a:r>
            <a:r>
              <a:rPr sz="985" spc="39" dirty="0">
                <a:solidFill>
                  <a:srgbClr val="202020"/>
                </a:solidFill>
                <a:latin typeface="Times New Roman"/>
                <a:cs typeface="Times New Roman"/>
              </a:rPr>
              <a:t>parent/guardian.</a:t>
            </a:r>
            <a:endParaRPr sz="985" dirty="0">
              <a:latin typeface="Times New Roman"/>
              <a:cs typeface="Times New Roman"/>
            </a:endParaRPr>
          </a:p>
          <a:p>
            <a:pPr marL="12513">
              <a:spcBef>
                <a:spcPts val="286"/>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a:spcBef>
                <a:spcPts val="281"/>
              </a:spcBef>
              <a:tabLst>
                <a:tab pos="214602" algn="l"/>
                <a:tab pos="5388857" algn="l"/>
              </a:tabLst>
            </a:pPr>
            <a:r>
              <a:rPr sz="985" u="sng" spc="10" dirty="0">
                <a:solidFill>
                  <a:srgbClr val="202020"/>
                </a:solidFill>
                <a:latin typeface="Times New Roman"/>
                <a:cs typeface="Times New Roman"/>
              </a:rPr>
              <a:t> 	</a:t>
            </a:r>
            <a:r>
              <a:rPr sz="985" spc="25" dirty="0">
                <a:solidFill>
                  <a:srgbClr val="202020"/>
                </a:solidFill>
                <a:latin typeface="Times New Roman"/>
                <a:cs typeface="Times New Roman"/>
              </a:rPr>
              <a:t>Other:</a:t>
            </a:r>
            <a:r>
              <a:rPr sz="985" spc="49" dirty="0">
                <a:solidFill>
                  <a:srgbClr val="202020"/>
                </a:solidFill>
                <a:latin typeface="Times New Roman"/>
                <a:cs typeface="Times New Roman"/>
              </a:rPr>
              <a:t> </a:t>
            </a:r>
            <a:r>
              <a:rPr sz="985" u="sng" spc="10" dirty="0">
                <a:solidFill>
                  <a:srgbClr val="202020"/>
                </a:solidFill>
                <a:latin typeface="Times New Roman"/>
                <a:cs typeface="Times New Roman"/>
              </a:rPr>
              <a:t> </a:t>
            </a:r>
            <a:r>
              <a:rPr sz="985" u="sng" dirty="0">
                <a:solidFill>
                  <a:srgbClr val="202020"/>
                </a:solidFill>
                <a:latin typeface="Times New Roman"/>
                <a:cs typeface="Times New Roman"/>
              </a:rPr>
              <a:t>	</a:t>
            </a:r>
            <a:endParaRPr sz="985" dirty="0">
              <a:latin typeface="Times New Roman"/>
              <a:cs typeface="Times New Roman"/>
            </a:endParaRPr>
          </a:p>
          <a:p>
            <a:pPr marL="12513" marR="80085">
              <a:lnSpc>
                <a:spcPts val="1133"/>
              </a:lnSpc>
              <a:spcBef>
                <a:spcPts val="783"/>
              </a:spcBef>
            </a:pPr>
            <a:r>
              <a:rPr sz="985" b="1" spc="-5" dirty="0">
                <a:solidFill>
                  <a:srgbClr val="202020"/>
                </a:solidFill>
                <a:latin typeface="Times New Roman"/>
                <a:cs typeface="Times New Roman"/>
              </a:rPr>
              <a:t>As the </a:t>
            </a:r>
            <a:r>
              <a:rPr sz="985" b="1" spc="39" dirty="0">
                <a:solidFill>
                  <a:srgbClr val="202020"/>
                </a:solidFill>
                <a:latin typeface="Times New Roman"/>
                <a:cs typeface="Times New Roman"/>
              </a:rPr>
              <a:t>student/parent, </a:t>
            </a:r>
            <a:r>
              <a:rPr sz="985" b="1" dirty="0">
                <a:solidFill>
                  <a:srgbClr val="202020"/>
                </a:solidFill>
                <a:latin typeface="Times New Roman"/>
                <a:cs typeface="Times New Roman"/>
              </a:rPr>
              <a:t>we </a:t>
            </a:r>
            <a:r>
              <a:rPr sz="985" b="1" spc="54" dirty="0">
                <a:solidFill>
                  <a:srgbClr val="202020"/>
                </a:solidFill>
                <a:latin typeface="Times New Roman"/>
                <a:cs typeface="Times New Roman"/>
              </a:rPr>
              <a:t>understand </a:t>
            </a:r>
            <a:r>
              <a:rPr sz="985" b="1" spc="49" dirty="0">
                <a:solidFill>
                  <a:srgbClr val="202020"/>
                </a:solidFill>
                <a:latin typeface="Times New Roman"/>
                <a:cs typeface="Times New Roman"/>
              </a:rPr>
              <a:t>these </a:t>
            </a:r>
            <a:r>
              <a:rPr sz="985" b="1" spc="-5" dirty="0">
                <a:solidFill>
                  <a:srgbClr val="202020"/>
                </a:solidFill>
                <a:latin typeface="Times New Roman"/>
                <a:cs typeface="Times New Roman"/>
              </a:rPr>
              <a:t>initialed terms </a:t>
            </a:r>
            <a:r>
              <a:rPr sz="985" b="1" dirty="0">
                <a:solidFill>
                  <a:srgbClr val="202020"/>
                </a:solidFill>
                <a:latin typeface="Times New Roman"/>
                <a:cs typeface="Times New Roman"/>
              </a:rPr>
              <a:t>on </a:t>
            </a:r>
            <a:r>
              <a:rPr sz="985" b="1" spc="-5" dirty="0">
                <a:solidFill>
                  <a:srgbClr val="202020"/>
                </a:solidFill>
                <a:latin typeface="Times New Roman"/>
                <a:cs typeface="Times New Roman"/>
              </a:rPr>
              <a:t>the </a:t>
            </a:r>
            <a:r>
              <a:rPr sz="985" b="1" spc="25" dirty="0">
                <a:solidFill>
                  <a:srgbClr val="202020"/>
                </a:solidFill>
                <a:latin typeface="Times New Roman"/>
                <a:cs typeface="Times New Roman"/>
              </a:rPr>
              <a:t>Principal’s </a:t>
            </a:r>
            <a:r>
              <a:rPr sz="985" b="1" spc="-5" dirty="0">
                <a:solidFill>
                  <a:srgbClr val="202020"/>
                </a:solidFill>
                <a:latin typeface="Times New Roman"/>
                <a:cs typeface="Times New Roman"/>
              </a:rPr>
              <a:t>Plan </a:t>
            </a:r>
            <a:r>
              <a:rPr sz="985" b="1" spc="-10" dirty="0">
                <a:solidFill>
                  <a:srgbClr val="202020"/>
                </a:solidFill>
                <a:latin typeface="Times New Roman"/>
                <a:cs typeface="Times New Roman"/>
              </a:rPr>
              <a:t>must </a:t>
            </a:r>
            <a:r>
              <a:rPr sz="985" b="1" spc="-5" dirty="0">
                <a:solidFill>
                  <a:srgbClr val="202020"/>
                </a:solidFill>
                <a:latin typeface="Times New Roman"/>
                <a:cs typeface="Times New Roman"/>
              </a:rPr>
              <a:t>be </a:t>
            </a:r>
            <a:r>
              <a:rPr sz="985" b="1" spc="-15" dirty="0">
                <a:solidFill>
                  <a:srgbClr val="202020"/>
                </a:solidFill>
                <a:latin typeface="Times New Roman"/>
                <a:cs typeface="Times New Roman"/>
              </a:rPr>
              <a:t>met </a:t>
            </a:r>
            <a:r>
              <a:rPr sz="985" b="1" spc="-5" dirty="0">
                <a:solidFill>
                  <a:srgbClr val="202020"/>
                </a:solidFill>
                <a:latin typeface="Times New Roman"/>
                <a:cs typeface="Times New Roman"/>
              </a:rPr>
              <a:t>to regain </a:t>
            </a:r>
            <a:r>
              <a:rPr sz="985" b="1" spc="30" dirty="0">
                <a:solidFill>
                  <a:srgbClr val="202020"/>
                </a:solidFill>
                <a:latin typeface="Times New Roman"/>
                <a:cs typeface="Times New Roman"/>
              </a:rPr>
              <a:t>credit,  </a:t>
            </a:r>
            <a:r>
              <a:rPr sz="985" b="1" spc="-5" dirty="0">
                <a:solidFill>
                  <a:srgbClr val="202020"/>
                </a:solidFill>
                <a:latin typeface="Times New Roman"/>
                <a:cs typeface="Times New Roman"/>
              </a:rPr>
              <a:t>in </a:t>
            </a:r>
            <a:r>
              <a:rPr sz="985" b="1" spc="34" dirty="0">
                <a:solidFill>
                  <a:srgbClr val="202020"/>
                </a:solidFill>
                <a:latin typeface="Times New Roman"/>
                <a:cs typeface="Times New Roman"/>
              </a:rPr>
              <a:t>addition </a:t>
            </a:r>
            <a:r>
              <a:rPr sz="985" b="1" spc="-5" dirty="0">
                <a:solidFill>
                  <a:srgbClr val="202020"/>
                </a:solidFill>
                <a:latin typeface="Times New Roman"/>
                <a:cs typeface="Times New Roman"/>
              </a:rPr>
              <a:t>to  </a:t>
            </a:r>
            <a:r>
              <a:rPr sz="985" b="1" spc="54" dirty="0">
                <a:solidFill>
                  <a:srgbClr val="202020"/>
                </a:solidFill>
                <a:latin typeface="Times New Roman"/>
                <a:cs typeface="Times New Roman"/>
              </a:rPr>
              <a:t>meeting </a:t>
            </a:r>
            <a:r>
              <a:rPr sz="985" b="1" dirty="0">
                <a:solidFill>
                  <a:srgbClr val="202020"/>
                </a:solidFill>
                <a:latin typeface="Times New Roman"/>
                <a:cs typeface="Times New Roman"/>
              </a:rPr>
              <a:t>all </a:t>
            </a:r>
            <a:r>
              <a:rPr sz="985" b="1" spc="-5" dirty="0">
                <a:solidFill>
                  <a:srgbClr val="202020"/>
                </a:solidFill>
                <a:latin typeface="Times New Roman"/>
                <a:cs typeface="Times New Roman"/>
              </a:rPr>
              <a:t>the  </a:t>
            </a:r>
            <a:r>
              <a:rPr sz="985" b="1" spc="34" dirty="0">
                <a:solidFill>
                  <a:srgbClr val="202020"/>
                </a:solidFill>
                <a:latin typeface="Times New Roman"/>
                <a:cs typeface="Times New Roman"/>
              </a:rPr>
              <a:t>instructional </a:t>
            </a:r>
            <a:r>
              <a:rPr sz="985" b="1" spc="39" dirty="0">
                <a:solidFill>
                  <a:srgbClr val="202020"/>
                </a:solidFill>
                <a:latin typeface="Times New Roman"/>
                <a:cs typeface="Times New Roman"/>
              </a:rPr>
              <a:t>requirements </a:t>
            </a:r>
            <a:r>
              <a:rPr sz="985" b="1" dirty="0">
                <a:solidFill>
                  <a:srgbClr val="202020"/>
                </a:solidFill>
                <a:latin typeface="Times New Roman"/>
                <a:cs typeface="Times New Roman"/>
              </a:rPr>
              <a:t>of  </a:t>
            </a:r>
            <a:r>
              <a:rPr sz="985" b="1" spc="-5" dirty="0">
                <a:solidFill>
                  <a:srgbClr val="202020"/>
                </a:solidFill>
                <a:latin typeface="Times New Roman"/>
                <a:cs typeface="Times New Roman"/>
              </a:rPr>
              <a:t>the</a:t>
            </a:r>
            <a:r>
              <a:rPr sz="985" b="1" dirty="0">
                <a:solidFill>
                  <a:srgbClr val="202020"/>
                </a:solidFill>
                <a:latin typeface="Times New Roman"/>
                <a:cs typeface="Times New Roman"/>
              </a:rPr>
              <a:t> </a:t>
            </a:r>
            <a:r>
              <a:rPr sz="985" b="1" spc="79" dirty="0">
                <a:solidFill>
                  <a:srgbClr val="202020"/>
                </a:solidFill>
                <a:latin typeface="Times New Roman"/>
                <a:cs typeface="Times New Roman"/>
              </a:rPr>
              <a:t>class.</a:t>
            </a:r>
            <a:endParaRPr sz="985" dirty="0">
              <a:latin typeface="Times New Roman"/>
              <a:cs typeface="Times New Roman"/>
            </a:endParaRPr>
          </a:p>
        </p:txBody>
      </p:sp>
      <p:sp>
        <p:nvSpPr>
          <p:cNvPr id="7" name="object 7"/>
          <p:cNvSpPr txBox="1"/>
          <p:nvPr/>
        </p:nvSpPr>
        <p:spPr>
          <a:xfrm>
            <a:off x="537697" y="8369609"/>
            <a:ext cx="1841947"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Parent/Guardian Signature </a:t>
            </a:r>
            <a:r>
              <a:rPr sz="985" spc="-5" dirty="0">
                <a:solidFill>
                  <a:srgbClr val="202020"/>
                </a:solidFill>
                <a:latin typeface="Times New Roman"/>
                <a:cs typeface="Times New Roman"/>
              </a:rPr>
              <a:t>/</a:t>
            </a:r>
            <a:r>
              <a:rPr sz="985" spc="20" dirty="0">
                <a:solidFill>
                  <a:srgbClr val="202020"/>
                </a:solidFill>
                <a:latin typeface="Times New Roman"/>
                <a:cs typeface="Times New Roman"/>
              </a:rPr>
              <a:t> </a:t>
            </a:r>
            <a:r>
              <a:rPr sz="985" spc="-5" dirty="0">
                <a:solidFill>
                  <a:srgbClr val="202020"/>
                </a:solidFill>
                <a:latin typeface="Times New Roman"/>
                <a:cs typeface="Times New Roman"/>
              </a:rPr>
              <a:t>Date</a:t>
            </a:r>
            <a:endParaRPr sz="985" dirty="0">
              <a:latin typeface="Times New Roman"/>
              <a:cs typeface="Times New Roman"/>
            </a:endParaRPr>
          </a:p>
        </p:txBody>
      </p:sp>
      <p:sp>
        <p:nvSpPr>
          <p:cNvPr id="8" name="object 8"/>
          <p:cNvSpPr txBox="1"/>
          <p:nvPr/>
        </p:nvSpPr>
        <p:spPr>
          <a:xfrm>
            <a:off x="5293475" y="8412907"/>
            <a:ext cx="1384589" cy="151580"/>
          </a:xfrm>
          <a:prstGeom prst="rect">
            <a:avLst/>
          </a:prstGeom>
        </p:spPr>
        <p:txBody>
          <a:bodyPr vert="horz" wrap="square" lIns="0" tIns="0" rIns="0" bIns="0" rtlCol="0">
            <a:spAutoFit/>
          </a:bodyPr>
          <a:lstStyle/>
          <a:p>
            <a:pPr marL="12513"/>
            <a:r>
              <a:rPr sz="985" spc="39" dirty="0">
                <a:solidFill>
                  <a:srgbClr val="202020"/>
                </a:solidFill>
                <a:latin typeface="Times New Roman"/>
                <a:cs typeface="Times New Roman"/>
              </a:rPr>
              <a:t>Student 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9" name="object 9"/>
          <p:cNvSpPr txBox="1"/>
          <p:nvPr/>
        </p:nvSpPr>
        <p:spPr>
          <a:xfrm>
            <a:off x="537697" y="9084138"/>
            <a:ext cx="3890991" cy="151580"/>
          </a:xfrm>
          <a:prstGeom prst="rect">
            <a:avLst/>
          </a:prstGeom>
        </p:spPr>
        <p:txBody>
          <a:bodyPr vert="horz" wrap="square" lIns="0" tIns="0" rIns="0" bIns="0" rtlCol="0">
            <a:spAutoFit/>
          </a:bodyPr>
          <a:lstStyle/>
          <a:p>
            <a:pPr marL="12513">
              <a:tabLst>
                <a:tab pos="2406310" algn="l"/>
              </a:tabLst>
            </a:pPr>
            <a:r>
              <a:rPr sz="985" spc="34" dirty="0">
                <a:solidFill>
                  <a:srgbClr val="202020"/>
                </a:solidFill>
                <a:latin typeface="Times New Roman"/>
                <a:cs typeface="Times New Roman"/>
              </a:rPr>
              <a:t>Principal/Designee Signature</a:t>
            </a:r>
            <a:r>
              <a:rPr sz="985" spc="54" dirty="0">
                <a:solidFill>
                  <a:srgbClr val="202020"/>
                </a:solidFill>
                <a:latin typeface="Times New Roman"/>
                <a:cs typeface="Times New Roman"/>
              </a:rPr>
              <a:t> </a:t>
            </a:r>
            <a:r>
              <a:rPr sz="985" spc="-5" dirty="0">
                <a:solidFill>
                  <a:srgbClr val="202020"/>
                </a:solidFill>
                <a:latin typeface="Times New Roman"/>
                <a:cs typeface="Times New Roman"/>
              </a:rPr>
              <a:t>/</a:t>
            </a:r>
            <a:r>
              <a:rPr sz="985" spc="49" dirty="0">
                <a:solidFill>
                  <a:srgbClr val="202020"/>
                </a:solidFill>
                <a:latin typeface="Times New Roman"/>
                <a:cs typeface="Times New Roman"/>
              </a:rPr>
              <a:t> </a:t>
            </a:r>
            <a:r>
              <a:rPr sz="985" spc="-5" dirty="0">
                <a:solidFill>
                  <a:srgbClr val="202020"/>
                </a:solidFill>
                <a:latin typeface="Times New Roman"/>
                <a:cs typeface="Times New Roman"/>
              </a:rPr>
              <a:t>Date	</a:t>
            </a:r>
            <a:r>
              <a:rPr sz="985" spc="39" dirty="0">
                <a:solidFill>
                  <a:srgbClr val="202020"/>
                </a:solidFill>
                <a:latin typeface="Times New Roman"/>
                <a:cs typeface="Times New Roman"/>
              </a:rPr>
              <a:t>Counselor </a:t>
            </a:r>
            <a:r>
              <a:rPr sz="985" spc="34" dirty="0">
                <a:solidFill>
                  <a:srgbClr val="202020"/>
                </a:solidFill>
                <a:latin typeface="Times New Roman"/>
                <a:cs typeface="Times New Roman"/>
              </a:rPr>
              <a:t>Signature </a:t>
            </a:r>
            <a:r>
              <a:rPr sz="985" spc="-5" dirty="0">
                <a:solidFill>
                  <a:srgbClr val="202020"/>
                </a:solidFill>
                <a:latin typeface="Times New Roman"/>
                <a:cs typeface="Times New Roman"/>
              </a:rPr>
              <a:t>/</a:t>
            </a:r>
            <a:r>
              <a:rPr sz="985" spc="5" dirty="0">
                <a:solidFill>
                  <a:srgbClr val="202020"/>
                </a:solidFill>
                <a:latin typeface="Times New Roman"/>
                <a:cs typeface="Times New Roman"/>
              </a:rPr>
              <a:t> </a:t>
            </a:r>
            <a:r>
              <a:rPr sz="985" dirty="0">
                <a:solidFill>
                  <a:srgbClr val="202020"/>
                </a:solidFill>
                <a:latin typeface="Times New Roman"/>
                <a:cs typeface="Times New Roman"/>
              </a:rPr>
              <a:t>Date</a:t>
            </a:r>
            <a:endParaRPr sz="985" dirty="0">
              <a:latin typeface="Times New Roman"/>
              <a:cs typeface="Times New Roman"/>
            </a:endParaRPr>
          </a:p>
        </p:txBody>
      </p:sp>
      <p:sp>
        <p:nvSpPr>
          <p:cNvPr id="10" name="object 10"/>
          <p:cNvSpPr txBox="1"/>
          <p:nvPr/>
        </p:nvSpPr>
        <p:spPr>
          <a:xfrm>
            <a:off x="4924020" y="9070482"/>
            <a:ext cx="2123496" cy="330475"/>
          </a:xfrm>
          <a:prstGeom prst="rect">
            <a:avLst/>
          </a:prstGeom>
        </p:spPr>
        <p:txBody>
          <a:bodyPr vert="horz" wrap="square" lIns="0" tIns="0" rIns="0" bIns="0" rtlCol="0">
            <a:spAutoFit/>
          </a:bodyPr>
          <a:lstStyle/>
          <a:p>
            <a:pPr marL="945381" marR="5005" indent="-932867">
              <a:lnSpc>
                <a:spcPct val="109000"/>
              </a:lnSpc>
            </a:pPr>
            <a:r>
              <a:rPr sz="985" spc="44" dirty="0">
                <a:solidFill>
                  <a:srgbClr val="202020"/>
                </a:solidFill>
                <a:latin typeface="Times New Roman"/>
                <a:cs typeface="Times New Roman"/>
              </a:rPr>
              <a:t>Parent/Attendance </a:t>
            </a:r>
            <a:r>
              <a:rPr sz="985" spc="-5" dirty="0">
                <a:solidFill>
                  <a:srgbClr val="202020"/>
                </a:solidFill>
                <a:latin typeface="Times New Roman"/>
                <a:cs typeface="Times New Roman"/>
              </a:rPr>
              <a:t>Liaison </a:t>
            </a:r>
            <a:r>
              <a:rPr sz="985" spc="39" dirty="0">
                <a:solidFill>
                  <a:srgbClr val="202020"/>
                </a:solidFill>
                <a:latin typeface="Times New Roman"/>
                <a:cs typeface="Times New Roman"/>
              </a:rPr>
              <a:t>Signature </a:t>
            </a:r>
            <a:r>
              <a:rPr sz="985" spc="-5" dirty="0">
                <a:solidFill>
                  <a:srgbClr val="202020"/>
                </a:solidFill>
                <a:latin typeface="Times New Roman"/>
                <a:cs typeface="Times New Roman"/>
              </a:rPr>
              <a:t>/  </a:t>
            </a:r>
            <a:r>
              <a:rPr sz="985" spc="39" dirty="0">
                <a:solidFill>
                  <a:srgbClr val="202020"/>
                </a:solidFill>
                <a:latin typeface="Times New Roman"/>
                <a:cs typeface="Times New Roman"/>
              </a:rPr>
              <a:t>Date</a:t>
            </a:r>
            <a:endParaRPr sz="985" dirty="0">
              <a:latin typeface="Times New Roman"/>
              <a:cs typeface="Times New Roman"/>
            </a:endParaRPr>
          </a:p>
        </p:txBody>
      </p:sp>
      <p:sp>
        <p:nvSpPr>
          <p:cNvPr id="11" name="object 11"/>
          <p:cNvSpPr txBox="1"/>
          <p:nvPr/>
        </p:nvSpPr>
        <p:spPr>
          <a:xfrm>
            <a:off x="537697" y="9391009"/>
            <a:ext cx="6630763" cy="471749"/>
          </a:xfrm>
          <a:prstGeom prst="rect">
            <a:avLst/>
          </a:prstGeom>
        </p:spPr>
        <p:txBody>
          <a:bodyPr vert="horz" wrap="square" lIns="0" tIns="0" rIns="0" bIns="0" rtlCol="0">
            <a:spAutoFit/>
          </a:bodyPr>
          <a:lstStyle/>
          <a:p>
            <a:pPr marL="2616533" marR="8759" indent="-2604645">
              <a:lnSpc>
                <a:spcPts val="905"/>
              </a:lnSpc>
            </a:pPr>
            <a:r>
              <a:rPr sz="788" spc="-5" dirty="0">
                <a:solidFill>
                  <a:srgbClr val="202020"/>
                </a:solidFill>
                <a:latin typeface="Times New Roman"/>
                <a:cs typeface="Times New Roman"/>
              </a:rPr>
              <a:t>BISD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not </a:t>
            </a:r>
            <a:r>
              <a:rPr sz="788" spc="15" dirty="0">
                <a:solidFill>
                  <a:srgbClr val="202020"/>
                </a:solidFill>
                <a:latin typeface="Times New Roman"/>
                <a:cs typeface="Times New Roman"/>
              </a:rPr>
              <a:t>discriminate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44" dirty="0">
                <a:solidFill>
                  <a:srgbClr val="202020"/>
                </a:solidFill>
                <a:latin typeface="Times New Roman"/>
                <a:cs typeface="Times New Roman"/>
              </a:rPr>
              <a:t>basis </a:t>
            </a:r>
            <a:r>
              <a:rPr sz="788" dirty="0">
                <a:solidFill>
                  <a:srgbClr val="202020"/>
                </a:solidFill>
                <a:latin typeface="Times New Roman"/>
                <a:cs typeface="Times New Roman"/>
              </a:rPr>
              <a:t>of </a:t>
            </a:r>
            <a:r>
              <a:rPr sz="788" spc="44" dirty="0">
                <a:solidFill>
                  <a:srgbClr val="202020"/>
                </a:solidFill>
                <a:latin typeface="Times New Roman"/>
                <a:cs typeface="Times New Roman"/>
              </a:rPr>
              <a:t>race, </a:t>
            </a:r>
            <a:r>
              <a:rPr sz="788" spc="-5" dirty="0">
                <a:solidFill>
                  <a:srgbClr val="202020"/>
                </a:solidFill>
                <a:latin typeface="Times New Roman"/>
                <a:cs typeface="Times New Roman"/>
              </a:rPr>
              <a:t>color, national origin, sex, religion, age, disability or </a:t>
            </a:r>
            <a:r>
              <a:rPr sz="788" spc="30" dirty="0">
                <a:solidFill>
                  <a:srgbClr val="202020"/>
                </a:solidFill>
                <a:latin typeface="Times New Roman"/>
                <a:cs typeface="Times New Roman"/>
              </a:rPr>
              <a:t>genetic </a:t>
            </a:r>
            <a:r>
              <a:rPr sz="788" spc="-5" dirty="0">
                <a:solidFill>
                  <a:srgbClr val="202020"/>
                </a:solidFill>
                <a:latin typeface="Times New Roman"/>
                <a:cs typeface="Times New Roman"/>
              </a:rPr>
              <a:t>information </a:t>
            </a:r>
            <a:r>
              <a:rPr sz="788" dirty="0">
                <a:solidFill>
                  <a:srgbClr val="202020"/>
                </a:solidFill>
                <a:latin typeface="Times New Roman"/>
                <a:cs typeface="Times New Roman"/>
              </a:rPr>
              <a:t>in </a:t>
            </a:r>
            <a:r>
              <a:rPr sz="788" spc="30" dirty="0">
                <a:solidFill>
                  <a:srgbClr val="202020"/>
                </a:solidFill>
                <a:latin typeface="Times New Roman"/>
                <a:cs typeface="Times New Roman"/>
              </a:rPr>
              <a:t>employment </a:t>
            </a:r>
            <a:r>
              <a:rPr sz="788" spc="-5" dirty="0">
                <a:solidFill>
                  <a:srgbClr val="202020"/>
                </a:solidFill>
                <a:latin typeface="Times New Roman"/>
                <a:cs typeface="Times New Roman"/>
              </a:rPr>
              <a:t>or provision of  </a:t>
            </a:r>
            <a:r>
              <a:rPr sz="788" spc="34" dirty="0">
                <a:solidFill>
                  <a:srgbClr val="202020"/>
                </a:solidFill>
                <a:latin typeface="Times New Roman"/>
                <a:cs typeface="Times New Roman"/>
              </a:rPr>
              <a:t>services, </a:t>
            </a:r>
            <a:r>
              <a:rPr sz="788" spc="39" dirty="0">
                <a:solidFill>
                  <a:srgbClr val="202020"/>
                </a:solidFill>
                <a:latin typeface="Times New Roman"/>
                <a:cs typeface="Times New Roman"/>
              </a:rPr>
              <a:t>programs </a:t>
            </a:r>
            <a:r>
              <a:rPr sz="788" spc="-5" dirty="0">
                <a:solidFill>
                  <a:srgbClr val="202020"/>
                </a:solidFill>
                <a:latin typeface="Times New Roman"/>
                <a:cs typeface="Times New Roman"/>
              </a:rPr>
              <a:t>or</a:t>
            </a:r>
            <a:r>
              <a:rPr sz="788" spc="5" dirty="0">
                <a:solidFill>
                  <a:srgbClr val="202020"/>
                </a:solidFill>
                <a:latin typeface="Times New Roman"/>
                <a:cs typeface="Times New Roman"/>
              </a:rPr>
              <a:t> </a:t>
            </a:r>
            <a:r>
              <a:rPr sz="788" spc="10" dirty="0">
                <a:solidFill>
                  <a:srgbClr val="202020"/>
                </a:solidFill>
                <a:latin typeface="Times New Roman"/>
                <a:cs typeface="Times New Roman"/>
              </a:rPr>
              <a:t>activities.</a:t>
            </a:r>
            <a:endParaRPr sz="788" dirty="0">
              <a:latin typeface="Times New Roman"/>
              <a:cs typeface="Times New Roman"/>
            </a:endParaRPr>
          </a:p>
          <a:p>
            <a:pPr marL="2559598" marR="5005" indent="-2500785">
              <a:lnSpc>
                <a:spcPts val="897"/>
              </a:lnSpc>
              <a:spcBef>
                <a:spcPts val="10"/>
              </a:spcBef>
            </a:pPr>
            <a:r>
              <a:rPr sz="788" spc="-5" dirty="0">
                <a:solidFill>
                  <a:srgbClr val="202020"/>
                </a:solidFill>
                <a:latin typeface="Times New Roman"/>
                <a:cs typeface="Times New Roman"/>
              </a:rPr>
              <a:t>BISD </a:t>
            </a:r>
            <a:r>
              <a:rPr sz="788" dirty="0">
                <a:solidFill>
                  <a:srgbClr val="202020"/>
                </a:solidFill>
                <a:latin typeface="Times New Roman"/>
                <a:cs typeface="Times New Roman"/>
              </a:rPr>
              <a:t>no </a:t>
            </a:r>
            <a:r>
              <a:rPr sz="788" spc="-5" dirty="0">
                <a:solidFill>
                  <a:srgbClr val="202020"/>
                </a:solidFill>
                <a:latin typeface="Times New Roman"/>
                <a:cs typeface="Times New Roman"/>
              </a:rPr>
              <a:t>discrimina </a:t>
            </a:r>
            <a:r>
              <a:rPr sz="788" dirty="0">
                <a:solidFill>
                  <a:srgbClr val="202020"/>
                </a:solidFill>
                <a:latin typeface="Times New Roman"/>
                <a:cs typeface="Times New Roman"/>
              </a:rPr>
              <a:t>a </a:t>
            </a:r>
            <a:r>
              <a:rPr sz="788" spc="64" dirty="0">
                <a:solidFill>
                  <a:srgbClr val="202020"/>
                </a:solidFill>
                <a:latin typeface="Times New Roman"/>
                <a:cs typeface="Times New Roman"/>
              </a:rPr>
              <a:t>base </a:t>
            </a:r>
            <a:r>
              <a:rPr sz="788" dirty="0">
                <a:solidFill>
                  <a:srgbClr val="202020"/>
                </a:solidFill>
                <a:latin typeface="Times New Roman"/>
                <a:cs typeface="Times New Roman"/>
              </a:rPr>
              <a:t>de </a:t>
            </a:r>
            <a:r>
              <a:rPr sz="788" spc="44" dirty="0">
                <a:solidFill>
                  <a:srgbClr val="202020"/>
                </a:solidFill>
                <a:latin typeface="Times New Roman"/>
                <a:cs typeface="Times New Roman"/>
              </a:rPr>
              <a:t>raza, </a:t>
            </a:r>
            <a:r>
              <a:rPr sz="788" spc="-5" dirty="0">
                <a:solidFill>
                  <a:srgbClr val="202020"/>
                </a:solidFill>
                <a:latin typeface="Times New Roman"/>
                <a:cs typeface="Times New Roman"/>
              </a:rPr>
              <a:t>color, origen </a:t>
            </a:r>
            <a:r>
              <a:rPr sz="788" spc="30" dirty="0">
                <a:solidFill>
                  <a:srgbClr val="202020"/>
                </a:solidFill>
                <a:latin typeface="Times New Roman"/>
                <a:cs typeface="Times New Roman"/>
              </a:rPr>
              <a:t>nacional, </a:t>
            </a:r>
            <a:r>
              <a:rPr sz="788" spc="-5" dirty="0">
                <a:solidFill>
                  <a:srgbClr val="202020"/>
                </a:solidFill>
                <a:latin typeface="Times New Roman"/>
                <a:cs typeface="Times New Roman"/>
              </a:rPr>
              <a:t>sexo, religión, </a:t>
            </a:r>
            <a:r>
              <a:rPr sz="788" spc="49" dirty="0">
                <a:solidFill>
                  <a:srgbClr val="202020"/>
                </a:solidFill>
                <a:latin typeface="Times New Roman"/>
                <a:cs typeface="Times New Roman"/>
              </a:rPr>
              <a:t>edad, discapacidad </a:t>
            </a:r>
            <a:r>
              <a:rPr sz="788" dirty="0">
                <a:solidFill>
                  <a:srgbClr val="202020"/>
                </a:solidFill>
                <a:latin typeface="Times New Roman"/>
                <a:cs typeface="Times New Roman"/>
              </a:rPr>
              <a:t>o </a:t>
            </a:r>
            <a:r>
              <a:rPr sz="788" spc="-5" dirty="0">
                <a:solidFill>
                  <a:srgbClr val="202020"/>
                </a:solidFill>
                <a:latin typeface="Times New Roman"/>
                <a:cs typeface="Times New Roman"/>
              </a:rPr>
              <a:t>información </a:t>
            </a:r>
            <a:r>
              <a:rPr sz="788" spc="30" dirty="0">
                <a:solidFill>
                  <a:srgbClr val="202020"/>
                </a:solidFill>
                <a:latin typeface="Times New Roman"/>
                <a:cs typeface="Times New Roman"/>
              </a:rPr>
              <a:t>genétic </a:t>
            </a:r>
            <a:r>
              <a:rPr sz="788" spc="-5" dirty="0">
                <a:solidFill>
                  <a:srgbClr val="202020"/>
                </a:solidFill>
                <a:latin typeface="Times New Roman"/>
                <a:cs typeface="Times New Roman"/>
              </a:rPr>
              <a:t>en el </a:t>
            </a:r>
            <a:r>
              <a:rPr sz="788" spc="34" dirty="0">
                <a:solidFill>
                  <a:srgbClr val="202020"/>
                </a:solidFill>
                <a:latin typeface="Times New Roman"/>
                <a:cs typeface="Times New Roman"/>
              </a:rPr>
              <a:t>empleo </a:t>
            </a:r>
            <a:r>
              <a:rPr sz="788" dirty="0">
                <a:solidFill>
                  <a:srgbClr val="202020"/>
                </a:solidFill>
                <a:latin typeface="Times New Roman"/>
                <a:cs typeface="Times New Roman"/>
              </a:rPr>
              <a:t>o </a:t>
            </a:r>
            <a:r>
              <a:rPr sz="788" spc="-5" dirty="0">
                <a:solidFill>
                  <a:srgbClr val="202020"/>
                </a:solidFill>
                <a:latin typeface="Times New Roman"/>
                <a:cs typeface="Times New Roman"/>
              </a:rPr>
              <a:t>en la provision </a:t>
            </a:r>
            <a:r>
              <a:rPr sz="788" spc="59" dirty="0">
                <a:solidFill>
                  <a:srgbClr val="202020"/>
                </a:solidFill>
                <a:latin typeface="Times New Roman"/>
                <a:cs typeface="Times New Roman"/>
              </a:rPr>
              <a:t>de  </a:t>
            </a:r>
            <a:r>
              <a:rPr sz="788" spc="30" dirty="0">
                <a:solidFill>
                  <a:srgbClr val="202020"/>
                </a:solidFill>
                <a:latin typeface="Times New Roman"/>
                <a:cs typeface="Times New Roman"/>
              </a:rPr>
              <a:t>servicios, </a:t>
            </a:r>
            <a:r>
              <a:rPr sz="788" spc="34" dirty="0">
                <a:solidFill>
                  <a:srgbClr val="202020"/>
                </a:solidFill>
                <a:latin typeface="Times New Roman"/>
                <a:cs typeface="Times New Roman"/>
              </a:rPr>
              <a:t>programas </a:t>
            </a:r>
            <a:r>
              <a:rPr sz="788" dirty="0">
                <a:solidFill>
                  <a:srgbClr val="202020"/>
                </a:solidFill>
                <a:latin typeface="Times New Roman"/>
                <a:cs typeface="Times New Roman"/>
              </a:rPr>
              <a:t>o</a:t>
            </a:r>
            <a:r>
              <a:rPr sz="788" spc="5" dirty="0">
                <a:solidFill>
                  <a:srgbClr val="202020"/>
                </a:solidFill>
                <a:latin typeface="Times New Roman"/>
                <a:cs typeface="Times New Roman"/>
              </a:rPr>
              <a:t> </a:t>
            </a:r>
            <a:r>
              <a:rPr sz="788" spc="30" dirty="0">
                <a:solidFill>
                  <a:srgbClr val="202020"/>
                </a:solidFill>
                <a:latin typeface="Times New Roman"/>
                <a:cs typeface="Times New Roman"/>
              </a:rPr>
              <a:t>actividades.</a:t>
            </a:r>
            <a:endParaRPr sz="788" dirty="0">
              <a:latin typeface="Times New Roman"/>
              <a:cs typeface="Times New Roman"/>
            </a:endParaRPr>
          </a:p>
        </p:txBody>
      </p:sp>
      <p:sp>
        <p:nvSpPr>
          <p:cNvPr id="12" name="TextBox 11"/>
          <p:cNvSpPr txBox="1"/>
          <p:nvPr/>
        </p:nvSpPr>
        <p:spPr>
          <a:xfrm>
            <a:off x="-18145" y="8759365"/>
            <a:ext cx="7658100" cy="369332"/>
          </a:xfrm>
          <a:prstGeom prst="rect">
            <a:avLst/>
          </a:prstGeom>
          <a:noFill/>
        </p:spPr>
        <p:txBody>
          <a:bodyPr wrap="square" rtlCol="0">
            <a:spAutoFit/>
          </a:bodyPr>
          <a:lstStyle/>
          <a:p>
            <a:r>
              <a:rPr lang="en-US" dirty="0"/>
              <a:t>_________________________________________________________________</a:t>
            </a:r>
          </a:p>
        </p:txBody>
      </p:sp>
      <p:sp>
        <p:nvSpPr>
          <p:cNvPr id="13" name="TextBox 12"/>
          <p:cNvSpPr txBox="1"/>
          <p:nvPr/>
        </p:nvSpPr>
        <p:spPr>
          <a:xfrm>
            <a:off x="34816" y="8080610"/>
            <a:ext cx="7658100" cy="369332"/>
          </a:xfrm>
          <a:prstGeom prst="rect">
            <a:avLst/>
          </a:prstGeom>
          <a:noFill/>
        </p:spPr>
        <p:txBody>
          <a:bodyPr wrap="square" rtlCol="0">
            <a:spAutoFit/>
          </a:bodyPr>
          <a:lstStyle/>
          <a:p>
            <a:r>
              <a:rPr lang="en-US" dirty="0"/>
              <a:t>___________________________		_________________________</a:t>
            </a:r>
          </a:p>
        </p:txBody>
      </p:sp>
      <p:sp>
        <p:nvSpPr>
          <p:cNvPr id="14" name="Title 1"/>
          <p:cNvSpPr txBox="1">
            <a:spLocks/>
          </p:cNvSpPr>
          <p:nvPr/>
        </p:nvSpPr>
        <p:spPr>
          <a:xfrm>
            <a:off x="375328" y="64625"/>
            <a:ext cx="6856636" cy="599420"/>
          </a:xfrm>
          <a:prstGeom prst="rect">
            <a:avLst/>
          </a:prstGeom>
        </p:spPr>
        <p:txBody>
          <a:bodyPr/>
          <a:lstStyle>
            <a:lvl1pPr>
              <a:defRPr>
                <a:latin typeface="+mj-lt"/>
                <a:ea typeface="+mj-ea"/>
                <a:cs typeface="+mj-cs"/>
              </a:defRPr>
            </a:lvl1pPr>
          </a:lstStyle>
          <a:p>
            <a:pPr algn="ctr"/>
            <a:r>
              <a:rPr lang="en-US" sz="4400" b="1" u="sng" kern="0" dirty="0">
                <a:solidFill>
                  <a:srgbClr val="FF0000"/>
                </a:solidFill>
              </a:rPr>
              <a:t>Documentation of TPM:</a:t>
            </a:r>
            <a:br>
              <a:rPr lang="en-US" sz="4400" b="1" u="sng" kern="0" dirty="0">
                <a:solidFill>
                  <a:srgbClr val="FF0000"/>
                </a:solidFill>
              </a:rPr>
            </a:br>
            <a:r>
              <a:rPr lang="en-US" sz="4400" b="1" u="sng" kern="0" dirty="0">
                <a:solidFill>
                  <a:srgbClr val="FF0000"/>
                </a:solidFill>
              </a:rPr>
              <a:t>Attendance for Credit Forms</a:t>
            </a:r>
            <a:endParaRPr lang="en-US" sz="4400" b="1" kern="0" dirty="0">
              <a:solidFill>
                <a:schemeClr val="accent1"/>
              </a:solidFill>
            </a:endParaRPr>
          </a:p>
        </p:txBody>
      </p:sp>
      <p:sp>
        <p:nvSpPr>
          <p:cNvPr id="15" name="Right Arrow 14"/>
          <p:cNvSpPr/>
          <p:nvPr/>
        </p:nvSpPr>
        <p:spPr>
          <a:xfrm rot="1883234">
            <a:off x="42517" y="8053198"/>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rot="1883234">
            <a:off x="74677" y="8788522"/>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rot="1883234">
            <a:off x="4515275" y="8111665"/>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Arrow 17"/>
          <p:cNvSpPr/>
          <p:nvPr/>
        </p:nvSpPr>
        <p:spPr>
          <a:xfrm rot="1883234">
            <a:off x="4497606" y="8764840"/>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p:cNvSpPr/>
          <p:nvPr/>
        </p:nvSpPr>
        <p:spPr>
          <a:xfrm rot="1883234">
            <a:off x="2617552" y="8804099"/>
            <a:ext cx="418712" cy="147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bject 11"/>
          <p:cNvSpPr/>
          <p:nvPr/>
        </p:nvSpPr>
        <p:spPr>
          <a:xfrm>
            <a:off x="448647" y="1503656"/>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21" name="image2.png" descr="C:\Users\vavila\Desktop\MISC\logo-pupil services.png"/>
          <p:cNvPicPr/>
          <p:nvPr/>
        </p:nvPicPr>
        <p:blipFill>
          <a:blip r:embed="rId3" cstate="print"/>
          <a:stretch>
            <a:fillRect/>
          </a:stretch>
        </p:blipFill>
        <p:spPr>
          <a:xfrm>
            <a:off x="6299778" y="1399122"/>
            <a:ext cx="932186" cy="982128"/>
          </a:xfrm>
          <a:prstGeom prst="rect">
            <a:avLst/>
          </a:prstGeom>
        </p:spPr>
      </p:pic>
      <p:sp>
        <p:nvSpPr>
          <p:cNvPr id="22" name="Right Arrow 21"/>
          <p:cNvSpPr/>
          <p:nvPr/>
        </p:nvSpPr>
        <p:spPr>
          <a:xfrm rot="13046480">
            <a:off x="6131521" y="5835167"/>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251873" y="5505450"/>
            <a:ext cx="6244177" cy="4215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6478" y="2485953"/>
            <a:ext cx="901038" cy="903050"/>
          </a:xfrm>
          <a:prstGeom prst="rect">
            <a:avLst/>
          </a:prstGeom>
        </p:spPr>
      </p:pic>
      <p:sp>
        <p:nvSpPr>
          <p:cNvPr id="24" name="TextBox 23"/>
          <p:cNvSpPr txBox="1"/>
          <p:nvPr/>
        </p:nvSpPr>
        <p:spPr>
          <a:xfrm>
            <a:off x="4667250" y="2305050"/>
            <a:ext cx="1707582" cy="369332"/>
          </a:xfrm>
          <a:prstGeom prst="rect">
            <a:avLst/>
          </a:prstGeom>
          <a:noFill/>
        </p:spPr>
        <p:txBody>
          <a:bodyPr wrap="square" rtlCol="0">
            <a:spAutoFit/>
          </a:bodyPr>
          <a:lstStyle/>
          <a:p>
            <a:r>
              <a:rPr lang="en-US" b="1" spc="-15" dirty="0" smtClean="0">
                <a:solidFill>
                  <a:srgbClr val="FF0000"/>
                </a:solidFill>
                <a:latin typeface="Times New Roman"/>
                <a:cs typeface="Times New Roman"/>
              </a:rPr>
              <a:t>OFSD </a:t>
            </a:r>
            <a:r>
              <a:rPr lang="en-US" b="1" spc="-15" dirty="0">
                <a:solidFill>
                  <a:srgbClr val="FF0000"/>
                </a:solidFill>
                <a:latin typeface="Times New Roman"/>
                <a:cs typeface="Times New Roman"/>
              </a:rPr>
              <a:t>Program</a:t>
            </a:r>
            <a:endParaRPr lang="en-US" b="1" dirty="0">
              <a:solidFill>
                <a:srgbClr val="FF0000"/>
              </a:solidFill>
            </a:endParaRPr>
          </a:p>
        </p:txBody>
      </p:sp>
      <p:sp>
        <p:nvSpPr>
          <p:cNvPr id="25" name="Right Arrow 24"/>
          <p:cNvSpPr/>
          <p:nvPr/>
        </p:nvSpPr>
        <p:spPr>
          <a:xfrm rot="9293262">
            <a:off x="4523958" y="2671448"/>
            <a:ext cx="500458" cy="2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0264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20263" y="7867399"/>
            <a:ext cx="3967753" cy="369332"/>
          </a:xfrm>
          <a:prstGeom prst="rect">
            <a:avLst/>
          </a:prstGeom>
          <a:noFill/>
        </p:spPr>
        <p:txBody>
          <a:bodyPr wrap="none" rtlCol="0">
            <a:spAutoFit/>
          </a:bodyPr>
          <a:lstStyle/>
          <a:p>
            <a:r>
              <a:rPr lang="en-US" dirty="0"/>
              <a:t>________________________________</a:t>
            </a:r>
          </a:p>
        </p:txBody>
      </p:sp>
      <p:sp>
        <p:nvSpPr>
          <p:cNvPr id="2" name="object 2"/>
          <p:cNvSpPr txBox="1"/>
          <p:nvPr/>
        </p:nvSpPr>
        <p:spPr>
          <a:xfrm>
            <a:off x="2575723" y="1288518"/>
            <a:ext cx="573732" cy="121252"/>
          </a:xfrm>
          <a:prstGeom prst="rect">
            <a:avLst/>
          </a:prstGeom>
        </p:spPr>
        <p:txBody>
          <a:bodyPr vert="horz" wrap="square" lIns="0" tIns="0" rIns="0" bIns="0" rtlCol="0">
            <a:spAutoFit/>
          </a:bodyPr>
          <a:lstStyle/>
          <a:p>
            <a:pPr marL="12513"/>
            <a:r>
              <a:rPr sz="788" spc="20" dirty="0">
                <a:solidFill>
                  <a:srgbClr val="202020"/>
                </a:solidFill>
                <a:latin typeface="Times New Roman"/>
                <a:cs typeface="Times New Roman"/>
              </a:rPr>
              <a:t>CAUSE</a:t>
            </a:r>
            <a:r>
              <a:rPr sz="788" spc="-44" dirty="0">
                <a:solidFill>
                  <a:srgbClr val="202020"/>
                </a:solidFill>
                <a:latin typeface="Times New Roman"/>
                <a:cs typeface="Times New Roman"/>
              </a:rPr>
              <a:t> </a:t>
            </a:r>
            <a:r>
              <a:rPr sz="788" spc="10" dirty="0">
                <a:solidFill>
                  <a:srgbClr val="202020"/>
                </a:solidFill>
                <a:latin typeface="Times New Roman"/>
                <a:cs typeface="Times New Roman"/>
              </a:rPr>
              <a:t>NO.</a:t>
            </a:r>
            <a:endParaRPr sz="788" dirty="0">
              <a:latin typeface="Times New Roman"/>
              <a:cs typeface="Times New Roman"/>
            </a:endParaRPr>
          </a:p>
        </p:txBody>
      </p:sp>
      <p:sp>
        <p:nvSpPr>
          <p:cNvPr id="3" name="object 3"/>
          <p:cNvSpPr txBox="1"/>
          <p:nvPr/>
        </p:nvSpPr>
        <p:spPr>
          <a:xfrm>
            <a:off x="3436417" y="1331210"/>
            <a:ext cx="1688035" cy="121252"/>
          </a:xfrm>
          <a:prstGeom prst="rect">
            <a:avLst/>
          </a:prstGeom>
        </p:spPr>
        <p:txBody>
          <a:bodyPr vert="horz" wrap="square" lIns="0" tIns="0" rIns="0" bIns="0" rtlCol="0">
            <a:spAutoFit/>
          </a:bodyPr>
          <a:lstStyle/>
          <a:p>
            <a:pPr marL="12513">
              <a:tabLst>
                <a:tab pos="1674907" algn="l"/>
              </a:tabLst>
            </a:pPr>
            <a:r>
              <a:rPr sz="788" u="sng" spc="5" dirty="0">
                <a:solidFill>
                  <a:srgbClr val="202020"/>
                </a:solidFill>
                <a:latin typeface="Times New Roman"/>
                <a:cs typeface="Times New Roman"/>
              </a:rPr>
              <a:t> 	</a:t>
            </a:r>
            <a:endParaRPr sz="788" dirty="0">
              <a:latin typeface="Times New Roman"/>
              <a:cs typeface="Times New Roman"/>
            </a:endParaRPr>
          </a:p>
        </p:txBody>
      </p:sp>
      <p:sp>
        <p:nvSpPr>
          <p:cNvPr id="4" name="object 4"/>
          <p:cNvSpPr txBox="1"/>
          <p:nvPr/>
        </p:nvSpPr>
        <p:spPr>
          <a:xfrm>
            <a:off x="390311" y="1794809"/>
            <a:ext cx="1087400" cy="230832"/>
          </a:xfrm>
          <a:prstGeom prst="rect">
            <a:avLst/>
          </a:prstGeom>
        </p:spPr>
        <p:txBody>
          <a:bodyPr vert="horz" wrap="square" lIns="0" tIns="0" rIns="0" bIns="0" rtlCol="0">
            <a:spAutoFit/>
          </a:bodyPr>
          <a:lstStyle/>
          <a:p>
            <a:pPr marL="12513" marR="5005">
              <a:lnSpc>
                <a:spcPts val="897"/>
              </a:lnSpc>
            </a:pPr>
            <a:r>
              <a:rPr sz="788" spc="-5" dirty="0">
                <a:solidFill>
                  <a:srgbClr val="202020"/>
                </a:solidFill>
                <a:latin typeface="Times New Roman"/>
                <a:cs typeface="Times New Roman"/>
              </a:rPr>
              <a:t>THE STATE </a:t>
            </a:r>
            <a:r>
              <a:rPr sz="788" spc="5" dirty="0">
                <a:solidFill>
                  <a:srgbClr val="202020"/>
                </a:solidFill>
                <a:latin typeface="Times New Roman"/>
                <a:cs typeface="Times New Roman"/>
              </a:rPr>
              <a:t>OF </a:t>
            </a:r>
            <a:r>
              <a:rPr sz="788" spc="-5" dirty="0">
                <a:solidFill>
                  <a:srgbClr val="202020"/>
                </a:solidFill>
                <a:latin typeface="Times New Roman"/>
                <a:cs typeface="Times New Roman"/>
              </a:rPr>
              <a:t>TEXAS  VS.</a:t>
            </a:r>
            <a:endParaRPr sz="788" dirty="0">
              <a:latin typeface="Times New Roman"/>
              <a:cs typeface="Times New Roman"/>
            </a:endParaRPr>
          </a:p>
        </p:txBody>
      </p:sp>
      <p:sp>
        <p:nvSpPr>
          <p:cNvPr id="5" name="object 5"/>
          <p:cNvSpPr txBox="1"/>
          <p:nvPr/>
        </p:nvSpPr>
        <p:spPr>
          <a:xfrm>
            <a:off x="5782020" y="1876912"/>
            <a:ext cx="1362066" cy="349135"/>
          </a:xfrm>
          <a:prstGeom prst="rect">
            <a:avLst/>
          </a:prstGeom>
        </p:spPr>
        <p:txBody>
          <a:bodyPr vert="horz" wrap="square" lIns="0" tIns="0" rIns="0" bIns="0" rtlCol="0">
            <a:spAutoFit/>
          </a:bodyPr>
          <a:lstStyle/>
          <a:p>
            <a:pPr marL="12513" marR="5005">
              <a:lnSpc>
                <a:spcPct val="95600"/>
              </a:lnSpc>
            </a:pPr>
            <a:r>
              <a:rPr sz="788" spc="-10" dirty="0">
                <a:solidFill>
                  <a:srgbClr val="202020"/>
                </a:solidFill>
                <a:latin typeface="Times New Roman"/>
                <a:cs typeface="Times New Roman"/>
              </a:rPr>
              <a:t>IN </a:t>
            </a:r>
            <a:r>
              <a:rPr sz="788" spc="-5" dirty="0">
                <a:solidFill>
                  <a:srgbClr val="202020"/>
                </a:solidFill>
                <a:latin typeface="Times New Roman"/>
                <a:cs typeface="Times New Roman"/>
              </a:rPr>
              <a:t>THE MUNICIPAL </a:t>
            </a:r>
            <a:r>
              <a:rPr sz="788" spc="20" dirty="0">
                <a:solidFill>
                  <a:srgbClr val="202020"/>
                </a:solidFill>
                <a:latin typeface="Times New Roman"/>
                <a:cs typeface="Times New Roman"/>
              </a:rPr>
              <a:t>COURT  </a:t>
            </a:r>
            <a:r>
              <a:rPr sz="788" spc="-5" dirty="0">
                <a:solidFill>
                  <a:srgbClr val="202020"/>
                </a:solidFill>
                <a:latin typeface="Times New Roman"/>
                <a:cs typeface="Times New Roman"/>
              </a:rPr>
              <a:t>CITY </a:t>
            </a:r>
            <a:r>
              <a:rPr sz="788" spc="5" dirty="0">
                <a:solidFill>
                  <a:srgbClr val="202020"/>
                </a:solidFill>
                <a:latin typeface="Times New Roman"/>
                <a:cs typeface="Times New Roman"/>
              </a:rPr>
              <a:t>OF </a:t>
            </a:r>
            <a:r>
              <a:rPr sz="788" spc="-5" dirty="0">
                <a:solidFill>
                  <a:srgbClr val="202020"/>
                </a:solidFill>
                <a:latin typeface="Times New Roman"/>
                <a:cs typeface="Times New Roman"/>
              </a:rPr>
              <a:t>BROWNSVILLE  CAMERON COUNTY,</a:t>
            </a:r>
            <a:r>
              <a:rPr sz="788" spc="128" dirty="0">
                <a:solidFill>
                  <a:srgbClr val="202020"/>
                </a:solidFill>
                <a:latin typeface="Times New Roman"/>
                <a:cs typeface="Times New Roman"/>
              </a:rPr>
              <a:t> </a:t>
            </a:r>
            <a:r>
              <a:rPr sz="788" spc="-5" dirty="0">
                <a:solidFill>
                  <a:srgbClr val="202020"/>
                </a:solidFill>
                <a:latin typeface="Times New Roman"/>
                <a:cs typeface="Times New Roman"/>
              </a:rPr>
              <a:t>TEXAS</a:t>
            </a:r>
            <a:endParaRPr sz="788" dirty="0">
              <a:latin typeface="Times New Roman"/>
              <a:cs typeface="Times New Roman"/>
            </a:endParaRPr>
          </a:p>
        </p:txBody>
      </p:sp>
      <p:sp>
        <p:nvSpPr>
          <p:cNvPr id="6" name="object 6"/>
          <p:cNvSpPr txBox="1"/>
          <p:nvPr/>
        </p:nvSpPr>
        <p:spPr>
          <a:xfrm>
            <a:off x="390311" y="2025641"/>
            <a:ext cx="1675522" cy="121252"/>
          </a:xfrm>
          <a:prstGeom prst="rect">
            <a:avLst/>
          </a:prstGeom>
        </p:spPr>
        <p:txBody>
          <a:bodyPr vert="horz" wrap="square" lIns="0" tIns="0" rIns="0" bIns="0" rtlCol="0">
            <a:spAutoFit/>
          </a:bodyPr>
          <a:lstStyle/>
          <a:p>
            <a:pPr marL="12513"/>
            <a:r>
              <a:rPr sz="788" spc="-5" dirty="0">
                <a:solidFill>
                  <a:srgbClr val="202020"/>
                </a:solidFill>
                <a:latin typeface="Times New Roman"/>
                <a:cs typeface="Times New Roman"/>
              </a:rPr>
              <a:t>DEFENDANT</a:t>
            </a:r>
            <a:r>
              <a:rPr sz="788" spc="39" dirty="0">
                <a:solidFill>
                  <a:srgbClr val="202020"/>
                </a:solidFill>
                <a:latin typeface="Times New Roman"/>
                <a:cs typeface="Times New Roman"/>
              </a:rPr>
              <a:t> </a:t>
            </a:r>
            <a:r>
              <a:rPr sz="788" spc="-5" dirty="0">
                <a:solidFill>
                  <a:srgbClr val="202020"/>
                </a:solidFill>
                <a:latin typeface="Times New Roman"/>
                <a:cs typeface="Times New Roman"/>
              </a:rPr>
              <a:t>(PARENT/GUARDIAN)</a:t>
            </a:r>
            <a:endParaRPr sz="788" dirty="0">
              <a:latin typeface="Times New Roman"/>
              <a:cs typeface="Times New Roman"/>
            </a:endParaRPr>
          </a:p>
        </p:txBody>
      </p:sp>
      <p:sp>
        <p:nvSpPr>
          <p:cNvPr id="7" name="object 7"/>
          <p:cNvSpPr txBox="1"/>
          <p:nvPr/>
        </p:nvSpPr>
        <p:spPr>
          <a:xfrm>
            <a:off x="3692531" y="1651704"/>
            <a:ext cx="79459" cy="480324"/>
          </a:xfrm>
          <a:prstGeom prst="rect">
            <a:avLst/>
          </a:prstGeom>
        </p:spPr>
        <p:txBody>
          <a:bodyPr vert="horz" wrap="square" lIns="0" tIns="0" rIns="0" bIns="0" rtlCol="0">
            <a:spAutoFit/>
          </a:bodyPr>
          <a:lstStyle/>
          <a:p>
            <a:pPr marL="12513">
              <a:lnSpc>
                <a:spcPts val="921"/>
              </a:lnSpc>
            </a:pPr>
            <a:r>
              <a:rPr sz="788" dirty="0">
                <a:solidFill>
                  <a:srgbClr val="202020"/>
                </a:solidFill>
                <a:latin typeface="Times New Roman"/>
                <a:cs typeface="Times New Roman"/>
              </a:rPr>
              <a:t>§</a:t>
            </a:r>
            <a:endParaRPr sz="788">
              <a:latin typeface="Times New Roman"/>
              <a:cs typeface="Times New Roman"/>
            </a:endParaRPr>
          </a:p>
          <a:p>
            <a:pPr marL="12513">
              <a:lnSpc>
                <a:spcPts val="905"/>
              </a:lnSpc>
            </a:pPr>
            <a:r>
              <a:rPr sz="788" dirty="0">
                <a:solidFill>
                  <a:srgbClr val="202020"/>
                </a:solidFill>
                <a:latin typeface="Times New Roman"/>
                <a:cs typeface="Times New Roman"/>
              </a:rPr>
              <a:t>§</a:t>
            </a:r>
            <a:endParaRPr sz="788">
              <a:latin typeface="Times New Roman"/>
              <a:cs typeface="Times New Roman"/>
            </a:endParaRPr>
          </a:p>
          <a:p>
            <a:pPr marL="15016">
              <a:lnSpc>
                <a:spcPts val="926"/>
              </a:lnSpc>
            </a:pPr>
            <a:r>
              <a:rPr sz="788" dirty="0">
                <a:solidFill>
                  <a:srgbClr val="202020"/>
                </a:solidFill>
                <a:latin typeface="Times New Roman"/>
                <a:cs typeface="Times New Roman"/>
              </a:rPr>
              <a:t>§</a:t>
            </a:r>
            <a:endParaRPr sz="788">
              <a:latin typeface="Times New Roman"/>
              <a:cs typeface="Times New Roman"/>
            </a:endParaRPr>
          </a:p>
          <a:p>
            <a:pPr marL="12513">
              <a:spcBef>
                <a:spcPts val="59"/>
              </a:spcBef>
            </a:pPr>
            <a:r>
              <a:rPr sz="788" spc="30" dirty="0">
                <a:solidFill>
                  <a:srgbClr val="202020"/>
                </a:solidFill>
                <a:latin typeface="Times New Roman"/>
                <a:cs typeface="Times New Roman"/>
              </a:rPr>
              <a:t>§</a:t>
            </a:r>
            <a:endParaRPr sz="788">
              <a:latin typeface="Times New Roman"/>
              <a:cs typeface="Times New Roman"/>
            </a:endParaRPr>
          </a:p>
        </p:txBody>
      </p:sp>
      <p:sp>
        <p:nvSpPr>
          <p:cNvPr id="8" name="object 8"/>
          <p:cNvSpPr txBox="1"/>
          <p:nvPr/>
        </p:nvSpPr>
        <p:spPr>
          <a:xfrm>
            <a:off x="478507" y="2395445"/>
            <a:ext cx="6586967" cy="1483419"/>
          </a:xfrm>
          <a:prstGeom prst="rect">
            <a:avLst/>
          </a:prstGeom>
        </p:spPr>
        <p:txBody>
          <a:bodyPr vert="horz" wrap="square" lIns="0" tIns="0" rIns="0" bIns="0" rtlCol="0">
            <a:spAutoFit/>
          </a:bodyPr>
          <a:lstStyle/>
          <a:p>
            <a:pPr marL="2714137" marR="2075958" indent="-546832">
              <a:lnSpc>
                <a:spcPts val="897"/>
              </a:lnSpc>
            </a:pPr>
            <a:r>
              <a:rPr sz="788" b="1" u="sng" dirty="0">
                <a:solidFill>
                  <a:srgbClr val="202020"/>
                </a:solidFill>
                <a:latin typeface="Times New Roman"/>
                <a:cs typeface="Times New Roman"/>
              </a:rPr>
              <a:t>PARENT </a:t>
            </a:r>
            <a:r>
              <a:rPr sz="788" b="1" u="sng" spc="-30" dirty="0">
                <a:solidFill>
                  <a:srgbClr val="202020"/>
                </a:solidFill>
                <a:latin typeface="Times New Roman"/>
                <a:cs typeface="Times New Roman"/>
              </a:rPr>
              <a:t>CONTRIBUTING </a:t>
            </a:r>
            <a:r>
              <a:rPr sz="788" b="1" u="sng" dirty="0">
                <a:solidFill>
                  <a:srgbClr val="202020"/>
                </a:solidFill>
                <a:latin typeface="Times New Roman"/>
                <a:cs typeface="Times New Roman"/>
              </a:rPr>
              <a:t>TO </a:t>
            </a:r>
            <a:r>
              <a:rPr sz="788" b="1" u="sng" spc="-15" dirty="0">
                <a:solidFill>
                  <a:srgbClr val="202020"/>
                </a:solidFill>
                <a:latin typeface="Times New Roman"/>
                <a:cs typeface="Times New Roman"/>
              </a:rPr>
              <a:t>NON-ATTENDANCE  </a:t>
            </a:r>
            <a:r>
              <a:rPr sz="788" b="1" u="sng" spc="-20" dirty="0">
                <a:solidFill>
                  <a:srgbClr val="202020"/>
                </a:solidFill>
                <a:latin typeface="Times New Roman"/>
                <a:cs typeface="Times New Roman"/>
              </a:rPr>
              <a:t>EDUCATION </a:t>
            </a:r>
            <a:r>
              <a:rPr sz="788" b="1" u="sng" spc="-5" dirty="0">
                <a:solidFill>
                  <a:srgbClr val="202020"/>
                </a:solidFill>
                <a:latin typeface="Times New Roman"/>
                <a:cs typeface="Times New Roman"/>
              </a:rPr>
              <a:t>CODE </a:t>
            </a:r>
            <a:r>
              <a:rPr sz="788" b="1" u="sng" spc="39" dirty="0">
                <a:solidFill>
                  <a:srgbClr val="202020"/>
                </a:solidFill>
                <a:latin typeface="Times New Roman"/>
                <a:cs typeface="Times New Roman"/>
              </a:rPr>
              <a:t>25.093</a:t>
            </a:r>
            <a:endParaRPr sz="788" dirty="0">
              <a:latin typeface="Times New Roman"/>
              <a:cs typeface="Times New Roman"/>
            </a:endParaRPr>
          </a:p>
          <a:p>
            <a:pPr marL="12513" marR="5005">
              <a:lnSpc>
                <a:spcPct val="95800"/>
              </a:lnSpc>
              <a:spcBef>
                <a:spcPts val="724"/>
              </a:spcBef>
            </a:pPr>
            <a:r>
              <a:rPr sz="788" spc="-5" dirty="0">
                <a:solidFill>
                  <a:srgbClr val="202020"/>
                </a:solidFill>
                <a:latin typeface="Times New Roman"/>
                <a:cs typeface="Times New Roman"/>
              </a:rPr>
              <a:t>Before </a:t>
            </a:r>
            <a:r>
              <a:rPr sz="788" dirty="0">
                <a:solidFill>
                  <a:srgbClr val="202020"/>
                </a:solidFill>
                <a:latin typeface="Times New Roman"/>
                <a:cs typeface="Times New Roman"/>
              </a:rPr>
              <a:t>me, the </a:t>
            </a:r>
            <a:r>
              <a:rPr sz="788" spc="34" dirty="0">
                <a:solidFill>
                  <a:srgbClr val="202020"/>
                </a:solidFill>
                <a:latin typeface="Times New Roman"/>
                <a:cs typeface="Times New Roman"/>
              </a:rPr>
              <a:t>undersigned </a:t>
            </a:r>
            <a:r>
              <a:rPr sz="788" spc="-5" dirty="0">
                <a:solidFill>
                  <a:srgbClr val="202020"/>
                </a:solidFill>
                <a:latin typeface="Times New Roman"/>
                <a:cs typeface="Times New Roman"/>
              </a:rPr>
              <a:t>authority, on this </a:t>
            </a:r>
            <a:r>
              <a:rPr sz="788" dirty="0">
                <a:solidFill>
                  <a:srgbClr val="202020"/>
                </a:solidFill>
                <a:latin typeface="Times New Roman"/>
                <a:cs typeface="Times New Roman"/>
              </a:rPr>
              <a:t>day </a:t>
            </a:r>
            <a:r>
              <a:rPr sz="788" spc="34" dirty="0">
                <a:solidFill>
                  <a:srgbClr val="202020"/>
                </a:solidFill>
                <a:latin typeface="Times New Roman"/>
                <a:cs typeface="Times New Roman"/>
              </a:rPr>
              <a:t>personally </a:t>
            </a:r>
            <a:r>
              <a:rPr sz="788" spc="39" dirty="0">
                <a:solidFill>
                  <a:srgbClr val="202020"/>
                </a:solidFill>
                <a:latin typeface="Times New Roman"/>
                <a:cs typeface="Times New Roman"/>
              </a:rPr>
              <a:t>appeared </a:t>
            </a:r>
            <a:r>
              <a:rPr sz="788" spc="-5" dirty="0">
                <a:solidFill>
                  <a:srgbClr val="202020"/>
                </a:solidFill>
                <a:latin typeface="Times New Roman"/>
                <a:cs typeface="Times New Roman"/>
              </a:rPr>
              <a:t>Affiant, who after being </a:t>
            </a:r>
            <a:r>
              <a:rPr sz="788" dirty="0">
                <a:solidFill>
                  <a:srgbClr val="202020"/>
                </a:solidFill>
                <a:latin typeface="Times New Roman"/>
                <a:cs typeface="Times New Roman"/>
              </a:rPr>
              <a:t>by me </a:t>
            </a:r>
            <a:r>
              <a:rPr sz="788" spc="-5" dirty="0">
                <a:solidFill>
                  <a:srgbClr val="202020"/>
                </a:solidFill>
                <a:latin typeface="Times New Roman"/>
                <a:cs typeface="Times New Roman"/>
              </a:rPr>
              <a:t>duly </a:t>
            </a:r>
            <a:r>
              <a:rPr sz="788" dirty="0">
                <a:solidFill>
                  <a:srgbClr val="202020"/>
                </a:solidFill>
                <a:latin typeface="Times New Roman"/>
                <a:cs typeface="Times New Roman"/>
              </a:rPr>
              <a:t>sworn, </a:t>
            </a:r>
            <a:r>
              <a:rPr sz="788" spc="-5" dirty="0">
                <a:solidFill>
                  <a:srgbClr val="202020"/>
                </a:solidFill>
                <a:latin typeface="Times New Roman"/>
                <a:cs typeface="Times New Roman"/>
              </a:rPr>
              <a:t>on oath </a:t>
            </a:r>
            <a:r>
              <a:rPr sz="788" spc="64" dirty="0">
                <a:solidFill>
                  <a:srgbClr val="202020"/>
                </a:solidFill>
                <a:latin typeface="Times New Roman"/>
                <a:cs typeface="Times New Roman"/>
              </a:rPr>
              <a:t>deposes </a:t>
            </a:r>
            <a:r>
              <a:rPr sz="788" spc="-5" dirty="0">
                <a:solidFill>
                  <a:srgbClr val="202020"/>
                </a:solidFill>
                <a:latin typeface="Times New Roman"/>
                <a:cs typeface="Times New Roman"/>
              </a:rPr>
              <a:t>and </a:t>
            </a:r>
            <a:r>
              <a:rPr sz="788" spc="44" dirty="0">
                <a:solidFill>
                  <a:srgbClr val="202020"/>
                </a:solidFill>
                <a:latin typeface="Times New Roman"/>
                <a:cs typeface="Times New Roman"/>
              </a:rPr>
              <a:t>says that  </a:t>
            </a:r>
            <a:r>
              <a:rPr sz="788" spc="49" dirty="0">
                <a:solidFill>
                  <a:srgbClr val="202020"/>
                </a:solidFill>
                <a:latin typeface="Times New Roman"/>
                <a:cs typeface="Times New Roman"/>
              </a:rPr>
              <a:t>he/she </a:t>
            </a:r>
            <a:r>
              <a:rPr sz="788" spc="59" dirty="0">
                <a:solidFill>
                  <a:srgbClr val="202020"/>
                </a:solidFill>
                <a:latin typeface="Times New Roman"/>
                <a:cs typeface="Times New Roman"/>
              </a:rPr>
              <a:t>does </a:t>
            </a:r>
            <a:r>
              <a:rPr sz="788" spc="-5" dirty="0">
                <a:solidFill>
                  <a:srgbClr val="202020"/>
                </a:solidFill>
                <a:latin typeface="Times New Roman"/>
                <a:cs typeface="Times New Roman"/>
              </a:rPr>
              <a:t>believe that in </a:t>
            </a:r>
            <a:r>
              <a:rPr sz="788" spc="44" dirty="0">
                <a:solidFill>
                  <a:srgbClr val="202020"/>
                </a:solidFill>
                <a:latin typeface="Times New Roman"/>
                <a:cs typeface="Times New Roman"/>
              </a:rPr>
              <a:t>Cameron </a:t>
            </a:r>
            <a:r>
              <a:rPr sz="788" spc="-5" dirty="0">
                <a:solidFill>
                  <a:srgbClr val="202020"/>
                </a:solidFill>
                <a:latin typeface="Times New Roman"/>
                <a:cs typeface="Times New Roman"/>
              </a:rPr>
              <a:t>County, </a:t>
            </a:r>
            <a:r>
              <a:rPr sz="788" spc="39" dirty="0">
                <a:solidFill>
                  <a:srgbClr val="202020"/>
                </a:solidFill>
                <a:latin typeface="Times New Roman"/>
                <a:cs typeface="Times New Roman"/>
              </a:rPr>
              <a:t>Texas, </a:t>
            </a:r>
            <a:r>
              <a:rPr sz="788" spc="-5" dirty="0">
                <a:solidFill>
                  <a:srgbClr val="202020"/>
                </a:solidFill>
                <a:latin typeface="Times New Roman"/>
                <a:cs typeface="Times New Roman"/>
              </a:rPr>
              <a:t>on </a:t>
            </a:r>
            <a:r>
              <a:rPr sz="788" dirty="0">
                <a:solidFill>
                  <a:srgbClr val="202020"/>
                </a:solidFill>
                <a:latin typeface="Times New Roman"/>
                <a:cs typeface="Times New Roman"/>
              </a:rPr>
              <a:t>the </a:t>
            </a:r>
            <a:r>
              <a:rPr sz="788" spc="-5" dirty="0">
                <a:solidFill>
                  <a:srgbClr val="202020"/>
                </a:solidFill>
                <a:latin typeface="Times New Roman"/>
                <a:cs typeface="Times New Roman"/>
              </a:rPr>
              <a:t>date </a:t>
            </a:r>
            <a:r>
              <a:rPr sz="788" spc="25" dirty="0">
                <a:solidFill>
                  <a:srgbClr val="202020"/>
                </a:solidFill>
                <a:latin typeface="Times New Roman"/>
                <a:cs typeface="Times New Roman"/>
              </a:rPr>
              <a:t>indicated </a:t>
            </a:r>
            <a:r>
              <a:rPr sz="788" spc="-5" dirty="0">
                <a:solidFill>
                  <a:srgbClr val="202020"/>
                </a:solidFill>
                <a:latin typeface="Times New Roman"/>
                <a:cs typeface="Times New Roman"/>
              </a:rPr>
              <a:t>below, which was before </a:t>
            </a:r>
            <a:r>
              <a:rPr sz="788" dirty="0">
                <a:solidFill>
                  <a:srgbClr val="202020"/>
                </a:solidFill>
                <a:latin typeface="Times New Roman"/>
                <a:cs typeface="Times New Roman"/>
              </a:rPr>
              <a:t>the </a:t>
            </a:r>
            <a:r>
              <a:rPr sz="788" spc="-5" dirty="0">
                <a:solidFill>
                  <a:srgbClr val="202020"/>
                </a:solidFill>
                <a:latin typeface="Times New Roman"/>
                <a:cs typeface="Times New Roman"/>
              </a:rPr>
              <a:t>making and </a:t>
            </a:r>
            <a:r>
              <a:rPr sz="788" spc="-25" dirty="0">
                <a:solidFill>
                  <a:srgbClr val="202020"/>
                </a:solidFill>
                <a:latin typeface="Times New Roman"/>
                <a:cs typeface="Times New Roman"/>
              </a:rPr>
              <a:t>filing </a:t>
            </a:r>
            <a:r>
              <a:rPr sz="788" spc="-5" dirty="0">
                <a:solidFill>
                  <a:srgbClr val="202020"/>
                </a:solidFill>
                <a:latin typeface="Times New Roman"/>
                <a:cs typeface="Times New Roman"/>
              </a:rPr>
              <a:t>of this Complaint, </a:t>
            </a:r>
            <a:r>
              <a:rPr sz="788" spc="34" dirty="0">
                <a:solidFill>
                  <a:srgbClr val="202020"/>
                </a:solidFill>
                <a:latin typeface="Times New Roman"/>
                <a:cs typeface="Times New Roman"/>
              </a:rPr>
              <a:t>the  defendant/parent </a:t>
            </a:r>
            <a:r>
              <a:rPr sz="788" spc="-5" dirty="0">
                <a:solidFill>
                  <a:srgbClr val="202020"/>
                </a:solidFill>
                <a:latin typeface="Times New Roman"/>
                <a:cs typeface="Times New Roman"/>
              </a:rPr>
              <a:t>(or </a:t>
            </a:r>
            <a:r>
              <a:rPr sz="788" spc="39" dirty="0">
                <a:solidFill>
                  <a:srgbClr val="202020"/>
                </a:solidFill>
                <a:latin typeface="Times New Roman"/>
                <a:cs typeface="Times New Roman"/>
              </a:rPr>
              <a:t>person standing </a:t>
            </a:r>
            <a:r>
              <a:rPr sz="788" dirty="0">
                <a:solidFill>
                  <a:srgbClr val="202020"/>
                </a:solidFill>
                <a:latin typeface="Times New Roman"/>
                <a:cs typeface="Times New Roman"/>
              </a:rPr>
              <a:t>in </a:t>
            </a:r>
            <a:r>
              <a:rPr sz="788" spc="34" dirty="0">
                <a:solidFill>
                  <a:srgbClr val="202020"/>
                </a:solidFill>
                <a:latin typeface="Times New Roman"/>
                <a:cs typeface="Times New Roman"/>
              </a:rPr>
              <a:t>parental </a:t>
            </a:r>
            <a:r>
              <a:rPr sz="788" spc="-5" dirty="0">
                <a:solidFill>
                  <a:srgbClr val="202020"/>
                </a:solidFill>
                <a:latin typeface="Times New Roman"/>
                <a:cs typeface="Times New Roman"/>
              </a:rPr>
              <a:t>relation) of </a:t>
            </a:r>
            <a:r>
              <a:rPr sz="788" dirty="0">
                <a:solidFill>
                  <a:srgbClr val="202020"/>
                </a:solidFill>
                <a:latin typeface="Times New Roman"/>
                <a:cs typeface="Times New Roman"/>
              </a:rPr>
              <a:t>a </a:t>
            </a:r>
            <a:r>
              <a:rPr sz="788" spc="-5" dirty="0">
                <a:solidFill>
                  <a:srgbClr val="202020"/>
                </a:solidFill>
                <a:latin typeface="Times New Roman"/>
                <a:cs typeface="Times New Roman"/>
              </a:rPr>
              <a:t>child being of the age </a:t>
            </a:r>
            <a:r>
              <a:rPr sz="788" spc="30" dirty="0">
                <a:solidFill>
                  <a:srgbClr val="202020"/>
                </a:solidFill>
                <a:latin typeface="Times New Roman"/>
                <a:cs typeface="Times New Roman"/>
              </a:rPr>
              <a:t>required </a:t>
            </a:r>
            <a:r>
              <a:rPr sz="788" dirty="0">
                <a:solidFill>
                  <a:srgbClr val="202020"/>
                </a:solidFill>
                <a:latin typeface="Times New Roman"/>
                <a:cs typeface="Times New Roman"/>
              </a:rPr>
              <a:t>to </a:t>
            </a:r>
            <a:r>
              <a:rPr sz="788" spc="39" dirty="0">
                <a:solidFill>
                  <a:srgbClr val="202020"/>
                </a:solidFill>
                <a:latin typeface="Times New Roman"/>
                <a:cs typeface="Times New Roman"/>
              </a:rPr>
              <a:t>attend </a:t>
            </a:r>
            <a:r>
              <a:rPr sz="788" spc="-5" dirty="0">
                <a:solidFill>
                  <a:srgbClr val="202020"/>
                </a:solidFill>
                <a:latin typeface="Times New Roman"/>
                <a:cs typeface="Times New Roman"/>
              </a:rPr>
              <a:t>school </a:t>
            </a:r>
            <a:r>
              <a:rPr sz="788" b="1" spc="-5" dirty="0">
                <a:solidFill>
                  <a:srgbClr val="202020"/>
                </a:solidFill>
                <a:latin typeface="Times New Roman"/>
                <a:cs typeface="Times New Roman"/>
              </a:rPr>
              <a:t>(virtually </a:t>
            </a:r>
            <a:r>
              <a:rPr sz="788" b="1" dirty="0">
                <a:solidFill>
                  <a:srgbClr val="202020"/>
                </a:solidFill>
                <a:latin typeface="Times New Roman"/>
                <a:cs typeface="Times New Roman"/>
              </a:rPr>
              <a:t>/ in </a:t>
            </a:r>
            <a:r>
              <a:rPr sz="788" b="1" spc="-5" dirty="0">
                <a:solidFill>
                  <a:srgbClr val="202020"/>
                </a:solidFill>
                <a:latin typeface="Times New Roman"/>
                <a:cs typeface="Times New Roman"/>
              </a:rPr>
              <a:t>person) </a:t>
            </a:r>
            <a:r>
              <a:rPr sz="788" spc="-5" dirty="0">
                <a:solidFill>
                  <a:srgbClr val="202020"/>
                </a:solidFill>
                <a:latin typeface="Times New Roman"/>
                <a:cs typeface="Times New Roman"/>
              </a:rPr>
              <a:t>under </a:t>
            </a:r>
            <a:r>
              <a:rPr sz="788" spc="34" dirty="0">
                <a:solidFill>
                  <a:srgbClr val="202020"/>
                </a:solidFill>
                <a:latin typeface="Times New Roman"/>
                <a:cs typeface="Times New Roman"/>
              </a:rPr>
              <a:t>25.085 </a:t>
            </a:r>
            <a:r>
              <a:rPr sz="788" spc="30" dirty="0">
                <a:solidFill>
                  <a:srgbClr val="202020"/>
                </a:solidFill>
                <a:latin typeface="Times New Roman"/>
                <a:cs typeface="Times New Roman"/>
              </a:rPr>
              <a:t>of  </a:t>
            </a:r>
            <a:r>
              <a:rPr sz="788" spc="34" dirty="0">
                <a:solidFill>
                  <a:srgbClr val="202020"/>
                </a:solidFill>
                <a:latin typeface="Times New Roman"/>
                <a:cs typeface="Times New Roman"/>
              </a:rPr>
              <a:t>the Education Code, </a:t>
            </a:r>
            <a:r>
              <a:rPr sz="788" spc="-5" dirty="0">
                <a:solidFill>
                  <a:srgbClr val="202020"/>
                </a:solidFill>
                <a:latin typeface="Times New Roman"/>
                <a:cs typeface="Times New Roman"/>
              </a:rPr>
              <a:t>was duly </a:t>
            </a:r>
            <a:r>
              <a:rPr sz="788" spc="34" dirty="0">
                <a:solidFill>
                  <a:srgbClr val="202020"/>
                </a:solidFill>
                <a:latin typeface="Times New Roman"/>
                <a:cs typeface="Times New Roman"/>
              </a:rPr>
              <a:t>warned </a:t>
            </a:r>
            <a:r>
              <a:rPr sz="788" spc="5" dirty="0">
                <a:solidFill>
                  <a:srgbClr val="202020"/>
                </a:solidFill>
                <a:latin typeface="Times New Roman"/>
                <a:cs typeface="Times New Roman"/>
              </a:rPr>
              <a:t>by </a:t>
            </a:r>
            <a:r>
              <a:rPr sz="788" dirty="0">
                <a:solidFill>
                  <a:srgbClr val="202020"/>
                </a:solidFill>
                <a:latin typeface="Times New Roman"/>
                <a:cs typeface="Times New Roman"/>
              </a:rPr>
              <a:t>the </a:t>
            </a:r>
            <a:r>
              <a:rPr sz="788" spc="-5" dirty="0">
                <a:solidFill>
                  <a:srgbClr val="202020"/>
                </a:solidFill>
                <a:latin typeface="Times New Roman"/>
                <a:cs typeface="Times New Roman"/>
              </a:rPr>
              <a:t>school district’s proper </a:t>
            </a:r>
            <a:r>
              <a:rPr sz="788" spc="49" dirty="0">
                <a:solidFill>
                  <a:srgbClr val="202020"/>
                </a:solidFill>
                <a:latin typeface="Times New Roman"/>
                <a:cs typeface="Times New Roman"/>
              </a:rPr>
              <a:t>attendance </a:t>
            </a:r>
            <a:r>
              <a:rPr sz="788" spc="-5" dirty="0">
                <a:solidFill>
                  <a:srgbClr val="202020"/>
                </a:solidFill>
                <a:latin typeface="Times New Roman"/>
                <a:cs typeface="Times New Roman"/>
              </a:rPr>
              <a:t>officer, that the individual’s </a:t>
            </a:r>
            <a:r>
              <a:rPr sz="788" spc="49" dirty="0">
                <a:solidFill>
                  <a:srgbClr val="202020"/>
                </a:solidFill>
                <a:latin typeface="Times New Roman"/>
                <a:cs typeface="Times New Roman"/>
              </a:rPr>
              <a:t>attendance </a:t>
            </a:r>
            <a:r>
              <a:rPr sz="788" spc="-5" dirty="0">
                <a:solidFill>
                  <a:srgbClr val="202020"/>
                </a:solidFill>
                <a:latin typeface="Times New Roman"/>
                <a:cs typeface="Times New Roman"/>
              </a:rPr>
              <a:t>at school was </a:t>
            </a:r>
            <a:r>
              <a:rPr sz="788" spc="15" dirty="0">
                <a:solidFill>
                  <a:srgbClr val="202020"/>
                </a:solidFill>
                <a:latin typeface="Times New Roman"/>
                <a:cs typeface="Times New Roman"/>
              </a:rPr>
              <a:t>immediately  </a:t>
            </a:r>
            <a:r>
              <a:rPr sz="788" spc="25" dirty="0">
                <a:solidFill>
                  <a:srgbClr val="202020"/>
                </a:solidFill>
                <a:latin typeface="Times New Roman"/>
                <a:cs typeface="Times New Roman"/>
              </a:rPr>
              <a:t>required, </a:t>
            </a:r>
            <a:r>
              <a:rPr sz="788" dirty="0">
                <a:solidFill>
                  <a:srgbClr val="202020"/>
                </a:solidFill>
                <a:latin typeface="Times New Roman"/>
                <a:cs typeface="Times New Roman"/>
              </a:rPr>
              <a:t>and </a:t>
            </a:r>
            <a:r>
              <a:rPr sz="788" spc="-5" dirty="0">
                <a:solidFill>
                  <a:srgbClr val="202020"/>
                </a:solidFill>
                <a:latin typeface="Times New Roman"/>
                <a:cs typeface="Times New Roman"/>
              </a:rPr>
              <a:t>did then and there, with criminal </a:t>
            </a:r>
            <a:r>
              <a:rPr sz="788" spc="30" dirty="0">
                <a:solidFill>
                  <a:srgbClr val="202020"/>
                </a:solidFill>
                <a:latin typeface="Times New Roman"/>
                <a:cs typeface="Times New Roman"/>
              </a:rPr>
              <a:t>negligence, </a:t>
            </a:r>
            <a:r>
              <a:rPr sz="788" dirty="0">
                <a:solidFill>
                  <a:srgbClr val="202020"/>
                </a:solidFill>
                <a:latin typeface="Times New Roman"/>
                <a:cs typeface="Times New Roman"/>
              </a:rPr>
              <a:t>fail to </a:t>
            </a:r>
            <a:r>
              <a:rPr sz="788" spc="-5" dirty="0">
                <a:solidFill>
                  <a:srgbClr val="202020"/>
                </a:solidFill>
                <a:latin typeface="Times New Roman"/>
                <a:cs typeface="Times New Roman"/>
              </a:rPr>
              <a:t>require said individual </a:t>
            </a:r>
            <a:r>
              <a:rPr sz="788" dirty="0">
                <a:solidFill>
                  <a:srgbClr val="202020"/>
                </a:solidFill>
                <a:latin typeface="Times New Roman"/>
                <a:cs typeface="Times New Roman"/>
              </a:rPr>
              <a:t>to </a:t>
            </a:r>
            <a:r>
              <a:rPr sz="788" spc="34" dirty="0">
                <a:solidFill>
                  <a:srgbClr val="202020"/>
                </a:solidFill>
                <a:latin typeface="Times New Roman"/>
                <a:cs typeface="Times New Roman"/>
              </a:rPr>
              <a:t>attend </a:t>
            </a:r>
            <a:r>
              <a:rPr sz="788" spc="-5" dirty="0">
                <a:solidFill>
                  <a:srgbClr val="202020"/>
                </a:solidFill>
                <a:latin typeface="Times New Roman"/>
                <a:cs typeface="Times New Roman"/>
              </a:rPr>
              <a:t>school </a:t>
            </a:r>
            <a:r>
              <a:rPr sz="788" spc="34" dirty="0">
                <a:solidFill>
                  <a:srgbClr val="202020"/>
                </a:solidFill>
                <a:latin typeface="Times New Roman"/>
                <a:cs typeface="Times New Roman"/>
              </a:rPr>
              <a:t>as required </a:t>
            </a:r>
            <a:r>
              <a:rPr sz="788" dirty="0">
                <a:solidFill>
                  <a:srgbClr val="202020"/>
                </a:solidFill>
                <a:latin typeface="Times New Roman"/>
                <a:cs typeface="Times New Roman"/>
              </a:rPr>
              <a:t>by </a:t>
            </a:r>
            <a:r>
              <a:rPr sz="788" spc="-5" dirty="0">
                <a:solidFill>
                  <a:srgbClr val="202020"/>
                </a:solidFill>
                <a:latin typeface="Times New Roman"/>
                <a:cs typeface="Times New Roman"/>
              </a:rPr>
              <a:t>law, </a:t>
            </a:r>
            <a:r>
              <a:rPr sz="788" dirty="0">
                <a:solidFill>
                  <a:srgbClr val="202020"/>
                </a:solidFill>
                <a:latin typeface="Times New Roman"/>
                <a:cs typeface="Times New Roman"/>
              </a:rPr>
              <a:t>said </a:t>
            </a:r>
            <a:r>
              <a:rPr sz="788" spc="-5" dirty="0">
                <a:solidFill>
                  <a:srgbClr val="202020"/>
                </a:solidFill>
                <a:latin typeface="Times New Roman"/>
                <a:cs typeface="Times New Roman"/>
              </a:rPr>
              <a:t>child not </a:t>
            </a:r>
            <a:r>
              <a:rPr sz="788" spc="30" dirty="0">
                <a:solidFill>
                  <a:srgbClr val="202020"/>
                </a:solidFill>
                <a:latin typeface="Times New Roman"/>
                <a:cs typeface="Times New Roman"/>
              </a:rPr>
              <a:t>being  </a:t>
            </a:r>
            <a:r>
              <a:rPr sz="788" spc="-5" dirty="0">
                <a:solidFill>
                  <a:srgbClr val="202020"/>
                </a:solidFill>
                <a:latin typeface="Times New Roman"/>
                <a:cs typeface="Times New Roman"/>
              </a:rPr>
              <a:t>lawfully </a:t>
            </a:r>
            <a:r>
              <a:rPr sz="788" spc="34" dirty="0">
                <a:solidFill>
                  <a:srgbClr val="202020"/>
                </a:solidFill>
                <a:latin typeface="Times New Roman"/>
                <a:cs typeface="Times New Roman"/>
              </a:rPr>
              <a:t>exempt, </a:t>
            </a:r>
            <a:r>
              <a:rPr sz="788" spc="-5" dirty="0">
                <a:solidFill>
                  <a:srgbClr val="202020"/>
                </a:solidFill>
                <a:latin typeface="Times New Roman"/>
                <a:cs typeface="Times New Roman"/>
              </a:rPr>
              <a:t>nor properly </a:t>
            </a:r>
            <a:r>
              <a:rPr sz="788" spc="54" dirty="0">
                <a:solidFill>
                  <a:srgbClr val="202020"/>
                </a:solidFill>
                <a:latin typeface="Times New Roman"/>
                <a:cs typeface="Times New Roman"/>
              </a:rPr>
              <a:t>excused </a:t>
            </a:r>
            <a:r>
              <a:rPr sz="788" spc="-5" dirty="0">
                <a:solidFill>
                  <a:srgbClr val="202020"/>
                </a:solidFill>
                <a:latin typeface="Times New Roman"/>
                <a:cs typeface="Times New Roman"/>
              </a:rPr>
              <a:t>from </a:t>
            </a:r>
            <a:r>
              <a:rPr sz="788" spc="39" dirty="0">
                <a:solidFill>
                  <a:srgbClr val="202020"/>
                </a:solidFill>
                <a:latin typeface="Times New Roman"/>
                <a:cs typeface="Times New Roman"/>
              </a:rPr>
              <a:t>attendance; </a:t>
            </a:r>
            <a:r>
              <a:rPr sz="788" dirty="0">
                <a:solidFill>
                  <a:srgbClr val="202020"/>
                </a:solidFill>
                <a:latin typeface="Times New Roman"/>
                <a:cs typeface="Times New Roman"/>
              </a:rPr>
              <a:t>and the </a:t>
            </a:r>
            <a:r>
              <a:rPr sz="788" spc="-5" dirty="0">
                <a:solidFill>
                  <a:srgbClr val="202020"/>
                </a:solidFill>
                <a:latin typeface="Times New Roman"/>
                <a:cs typeface="Times New Roman"/>
              </a:rPr>
              <a:t>individual </a:t>
            </a:r>
            <a:r>
              <a:rPr sz="788" dirty="0">
                <a:solidFill>
                  <a:srgbClr val="202020"/>
                </a:solidFill>
                <a:latin typeface="Times New Roman"/>
                <a:cs typeface="Times New Roman"/>
              </a:rPr>
              <a:t>has </a:t>
            </a:r>
            <a:r>
              <a:rPr sz="788" spc="44" dirty="0">
                <a:solidFill>
                  <a:srgbClr val="202020"/>
                </a:solidFill>
                <a:latin typeface="Times New Roman"/>
                <a:cs typeface="Times New Roman"/>
              </a:rPr>
              <a:t>unexcused </a:t>
            </a:r>
            <a:r>
              <a:rPr sz="788" spc="-5" dirty="0">
                <a:solidFill>
                  <a:srgbClr val="202020"/>
                </a:solidFill>
                <a:latin typeface="Times New Roman"/>
                <a:cs typeface="Times New Roman"/>
              </a:rPr>
              <a:t>voluntary </a:t>
            </a:r>
            <a:r>
              <a:rPr sz="788" spc="64" dirty="0">
                <a:solidFill>
                  <a:srgbClr val="202020"/>
                </a:solidFill>
                <a:latin typeface="Times New Roman"/>
                <a:cs typeface="Times New Roman"/>
              </a:rPr>
              <a:t>absences </a:t>
            </a:r>
            <a:r>
              <a:rPr sz="788" spc="-5" dirty="0">
                <a:solidFill>
                  <a:srgbClr val="202020"/>
                </a:solidFill>
                <a:latin typeface="Times New Roman"/>
                <a:cs typeface="Times New Roman"/>
              </a:rPr>
              <a:t>from school, </a:t>
            </a:r>
            <a:r>
              <a:rPr sz="788" spc="89" dirty="0">
                <a:solidFill>
                  <a:srgbClr val="202020"/>
                </a:solidFill>
                <a:latin typeface="Times New Roman"/>
                <a:cs typeface="Times New Roman"/>
              </a:rPr>
              <a:t>as </a:t>
            </a:r>
            <a:r>
              <a:rPr sz="788" spc="-5" dirty="0">
                <a:solidFill>
                  <a:srgbClr val="202020"/>
                </a:solidFill>
                <a:latin typeface="Times New Roman"/>
                <a:cs typeface="Times New Roman"/>
              </a:rPr>
              <a:t>listed </a:t>
            </a:r>
            <a:r>
              <a:rPr sz="788" dirty="0">
                <a:solidFill>
                  <a:srgbClr val="202020"/>
                </a:solidFill>
                <a:latin typeface="Times New Roman"/>
                <a:cs typeface="Times New Roman"/>
              </a:rPr>
              <a:t>in </a:t>
            </a:r>
            <a:r>
              <a:rPr sz="788" spc="-5" dirty="0">
                <a:solidFill>
                  <a:srgbClr val="202020"/>
                </a:solidFill>
                <a:latin typeface="Times New Roman"/>
                <a:cs typeface="Times New Roman"/>
              </a:rPr>
              <a:t>the </a:t>
            </a:r>
            <a:r>
              <a:rPr sz="788" spc="30" dirty="0">
                <a:solidFill>
                  <a:srgbClr val="202020"/>
                </a:solidFill>
                <a:latin typeface="Times New Roman"/>
                <a:cs typeface="Times New Roman"/>
              </a:rPr>
              <a:t>school's  </a:t>
            </a:r>
            <a:r>
              <a:rPr sz="788" spc="49" dirty="0">
                <a:solidFill>
                  <a:srgbClr val="202020"/>
                </a:solidFill>
                <a:latin typeface="Times New Roman"/>
                <a:cs typeface="Times New Roman"/>
              </a:rPr>
              <a:t>attendance </a:t>
            </a:r>
            <a:r>
              <a:rPr sz="788" spc="-5" dirty="0">
                <a:solidFill>
                  <a:srgbClr val="202020"/>
                </a:solidFill>
                <a:latin typeface="Times New Roman"/>
                <a:cs typeface="Times New Roman"/>
              </a:rPr>
              <a:t>record </a:t>
            </a:r>
            <a:r>
              <a:rPr sz="788" spc="44" dirty="0">
                <a:solidFill>
                  <a:srgbClr val="202020"/>
                </a:solidFill>
                <a:latin typeface="Times New Roman"/>
                <a:cs typeface="Times New Roman"/>
              </a:rPr>
              <a:t>attached </a:t>
            </a:r>
            <a:r>
              <a:rPr sz="788" spc="-5" dirty="0">
                <a:solidFill>
                  <a:srgbClr val="202020"/>
                </a:solidFill>
                <a:latin typeface="Times New Roman"/>
                <a:cs typeface="Times New Roman"/>
              </a:rPr>
              <a:t>and </a:t>
            </a:r>
            <a:r>
              <a:rPr sz="788" spc="59" dirty="0">
                <a:solidFill>
                  <a:srgbClr val="202020"/>
                </a:solidFill>
                <a:latin typeface="Times New Roman"/>
                <a:cs typeface="Times New Roman"/>
              </a:rPr>
              <a:t>made </a:t>
            </a:r>
            <a:r>
              <a:rPr sz="788" dirty="0">
                <a:solidFill>
                  <a:srgbClr val="202020"/>
                </a:solidFill>
                <a:latin typeface="Times New Roman"/>
                <a:cs typeface="Times New Roman"/>
              </a:rPr>
              <a:t>a part </a:t>
            </a:r>
            <a:r>
              <a:rPr sz="788" spc="-5" dirty="0">
                <a:solidFill>
                  <a:srgbClr val="202020"/>
                </a:solidFill>
                <a:latin typeface="Times New Roman"/>
                <a:cs typeface="Times New Roman"/>
              </a:rPr>
              <a:t>of this Complaint, which were since the date of </a:t>
            </a:r>
            <a:r>
              <a:rPr sz="788" dirty="0">
                <a:solidFill>
                  <a:srgbClr val="202020"/>
                </a:solidFill>
                <a:latin typeface="Times New Roman"/>
                <a:cs typeface="Times New Roman"/>
              </a:rPr>
              <a:t>the </a:t>
            </a:r>
            <a:r>
              <a:rPr sz="788" spc="-5" dirty="0">
                <a:solidFill>
                  <a:srgbClr val="202020"/>
                </a:solidFill>
                <a:latin typeface="Times New Roman"/>
                <a:cs typeface="Times New Roman"/>
              </a:rPr>
              <a:t>written warning and such </a:t>
            </a:r>
            <a:r>
              <a:rPr sz="788" spc="64" dirty="0">
                <a:solidFill>
                  <a:srgbClr val="202020"/>
                </a:solidFill>
                <a:latin typeface="Times New Roman"/>
                <a:cs typeface="Times New Roman"/>
              </a:rPr>
              <a:t>absences </a:t>
            </a:r>
            <a:r>
              <a:rPr sz="788" spc="-5" dirty="0">
                <a:solidFill>
                  <a:srgbClr val="202020"/>
                </a:solidFill>
                <a:latin typeface="Times New Roman"/>
                <a:cs typeface="Times New Roman"/>
              </a:rPr>
              <a:t>were for </a:t>
            </a:r>
            <a:r>
              <a:rPr sz="788" spc="34" dirty="0">
                <a:solidFill>
                  <a:srgbClr val="202020"/>
                </a:solidFill>
                <a:latin typeface="Times New Roman"/>
                <a:cs typeface="Times New Roman"/>
              </a:rPr>
              <a:t>the  </a:t>
            </a:r>
            <a:r>
              <a:rPr sz="788" spc="39" dirty="0">
                <a:solidFill>
                  <a:srgbClr val="202020"/>
                </a:solidFill>
                <a:latin typeface="Times New Roman"/>
                <a:cs typeface="Times New Roman"/>
              </a:rPr>
              <a:t>amount </a:t>
            </a:r>
            <a:r>
              <a:rPr sz="788" spc="-5" dirty="0">
                <a:solidFill>
                  <a:srgbClr val="202020"/>
                </a:solidFill>
                <a:latin typeface="Times New Roman"/>
                <a:cs typeface="Times New Roman"/>
              </a:rPr>
              <a:t>of </a:t>
            </a:r>
            <a:r>
              <a:rPr sz="788" dirty="0">
                <a:solidFill>
                  <a:srgbClr val="202020"/>
                </a:solidFill>
                <a:latin typeface="Times New Roman"/>
                <a:cs typeface="Times New Roman"/>
              </a:rPr>
              <a:t>time </a:t>
            </a:r>
            <a:r>
              <a:rPr sz="788" spc="25" dirty="0">
                <a:solidFill>
                  <a:srgbClr val="202020"/>
                </a:solidFill>
                <a:latin typeface="Times New Roman"/>
                <a:cs typeface="Times New Roman"/>
              </a:rPr>
              <a:t>specified </a:t>
            </a:r>
            <a:r>
              <a:rPr sz="788" spc="-5" dirty="0">
                <a:solidFill>
                  <a:srgbClr val="202020"/>
                </a:solidFill>
                <a:latin typeface="Times New Roman"/>
                <a:cs typeface="Times New Roman"/>
              </a:rPr>
              <a:t>under </a:t>
            </a:r>
            <a:r>
              <a:rPr sz="788" spc="30" dirty="0">
                <a:solidFill>
                  <a:srgbClr val="202020"/>
                </a:solidFill>
                <a:latin typeface="Times New Roman"/>
                <a:cs typeface="Times New Roman"/>
              </a:rPr>
              <a:t>Section </a:t>
            </a:r>
            <a:r>
              <a:rPr sz="788" spc="34" dirty="0">
                <a:solidFill>
                  <a:srgbClr val="202020"/>
                </a:solidFill>
                <a:latin typeface="Times New Roman"/>
                <a:cs typeface="Times New Roman"/>
              </a:rPr>
              <a:t>65.003 </a:t>
            </a:r>
            <a:r>
              <a:rPr sz="788" spc="-5" dirty="0">
                <a:solidFill>
                  <a:srgbClr val="202020"/>
                </a:solidFill>
                <a:latin typeface="Times New Roman"/>
                <a:cs typeface="Times New Roman"/>
              </a:rPr>
              <a:t>of </a:t>
            </a:r>
            <a:r>
              <a:rPr sz="788" dirty="0">
                <a:solidFill>
                  <a:srgbClr val="202020"/>
                </a:solidFill>
                <a:latin typeface="Times New Roman"/>
                <a:cs typeface="Times New Roman"/>
              </a:rPr>
              <a:t>the </a:t>
            </a:r>
            <a:r>
              <a:rPr sz="788" spc="-5" dirty="0">
                <a:solidFill>
                  <a:srgbClr val="202020"/>
                </a:solidFill>
                <a:latin typeface="Times New Roman"/>
                <a:cs typeface="Times New Roman"/>
              </a:rPr>
              <a:t>Family Code; said Affiant being an </a:t>
            </a:r>
            <a:r>
              <a:rPr sz="788" spc="49" dirty="0">
                <a:solidFill>
                  <a:srgbClr val="202020"/>
                </a:solidFill>
                <a:latin typeface="Times New Roman"/>
                <a:cs typeface="Times New Roman"/>
              </a:rPr>
              <a:t>attendance </a:t>
            </a:r>
            <a:r>
              <a:rPr sz="788" spc="-5" dirty="0">
                <a:solidFill>
                  <a:srgbClr val="202020"/>
                </a:solidFill>
                <a:latin typeface="Times New Roman"/>
                <a:cs typeface="Times New Roman"/>
              </a:rPr>
              <a:t>officer or </a:t>
            </a:r>
            <a:r>
              <a:rPr sz="788" spc="30" dirty="0">
                <a:solidFill>
                  <a:srgbClr val="202020"/>
                </a:solidFill>
                <a:latin typeface="Times New Roman"/>
                <a:cs typeface="Times New Roman"/>
              </a:rPr>
              <a:t>authorized representative </a:t>
            </a:r>
            <a:r>
              <a:rPr sz="788" dirty="0">
                <a:solidFill>
                  <a:srgbClr val="202020"/>
                </a:solidFill>
                <a:latin typeface="Times New Roman"/>
                <a:cs typeface="Times New Roman"/>
              </a:rPr>
              <a:t>of </a:t>
            </a:r>
            <a:r>
              <a:rPr sz="788" spc="-5" dirty="0">
                <a:solidFill>
                  <a:srgbClr val="202020"/>
                </a:solidFill>
                <a:latin typeface="Times New Roman"/>
                <a:cs typeface="Times New Roman"/>
              </a:rPr>
              <a:t>the </a:t>
            </a:r>
            <a:r>
              <a:rPr sz="788" spc="30" dirty="0">
                <a:solidFill>
                  <a:srgbClr val="202020"/>
                </a:solidFill>
                <a:latin typeface="Times New Roman"/>
                <a:cs typeface="Times New Roman"/>
              </a:rPr>
              <a:t>school  </a:t>
            </a:r>
            <a:r>
              <a:rPr sz="788" spc="-5" dirty="0">
                <a:solidFill>
                  <a:srgbClr val="202020"/>
                </a:solidFill>
                <a:latin typeface="Times New Roman"/>
                <a:cs typeface="Times New Roman"/>
              </a:rPr>
              <a:t>district with </a:t>
            </a:r>
            <a:r>
              <a:rPr sz="788" spc="25" dirty="0">
                <a:solidFill>
                  <a:srgbClr val="202020"/>
                </a:solidFill>
                <a:latin typeface="Times New Roman"/>
                <a:cs typeface="Times New Roman"/>
              </a:rPr>
              <a:t>personal </a:t>
            </a:r>
            <a:r>
              <a:rPr sz="788" spc="34" dirty="0">
                <a:solidFill>
                  <a:srgbClr val="202020"/>
                </a:solidFill>
                <a:latin typeface="Times New Roman"/>
                <a:cs typeface="Times New Roman"/>
              </a:rPr>
              <a:t>knowledge </a:t>
            </a:r>
            <a:r>
              <a:rPr sz="788" spc="-5" dirty="0">
                <a:solidFill>
                  <a:srgbClr val="202020"/>
                </a:solidFill>
                <a:latin typeface="Times New Roman"/>
                <a:cs typeface="Times New Roman"/>
              </a:rPr>
              <a:t>of the </a:t>
            </a:r>
            <a:r>
              <a:rPr sz="788" spc="39" dirty="0">
                <a:solidFill>
                  <a:srgbClr val="202020"/>
                </a:solidFill>
                <a:latin typeface="Times New Roman"/>
                <a:cs typeface="Times New Roman"/>
              </a:rPr>
              <a:t>attendance </a:t>
            </a:r>
            <a:r>
              <a:rPr sz="788" spc="44" dirty="0">
                <a:solidFill>
                  <a:srgbClr val="202020"/>
                </a:solidFill>
                <a:latin typeface="Times New Roman"/>
                <a:cs typeface="Times New Roman"/>
              </a:rPr>
              <a:t>records </a:t>
            </a:r>
            <a:r>
              <a:rPr sz="788" dirty="0">
                <a:solidFill>
                  <a:srgbClr val="202020"/>
                </a:solidFill>
                <a:latin typeface="Times New Roman"/>
                <a:cs typeface="Times New Roman"/>
              </a:rPr>
              <a:t>of the </a:t>
            </a:r>
            <a:r>
              <a:rPr sz="788" spc="34" dirty="0">
                <a:solidFill>
                  <a:srgbClr val="202020"/>
                </a:solidFill>
                <a:latin typeface="Times New Roman"/>
                <a:cs typeface="Times New Roman"/>
              </a:rPr>
              <a:t>student </a:t>
            </a:r>
            <a:r>
              <a:rPr sz="788" dirty="0">
                <a:solidFill>
                  <a:srgbClr val="202020"/>
                </a:solidFill>
                <a:latin typeface="Times New Roman"/>
                <a:cs typeface="Times New Roman"/>
              </a:rPr>
              <a:t>in </a:t>
            </a:r>
            <a:r>
              <a:rPr sz="788" spc="-5" dirty="0">
                <a:solidFill>
                  <a:srgbClr val="202020"/>
                </a:solidFill>
                <a:latin typeface="Times New Roman"/>
                <a:cs typeface="Times New Roman"/>
              </a:rPr>
              <a:t>the county </a:t>
            </a:r>
            <a:r>
              <a:rPr sz="788" dirty="0">
                <a:solidFill>
                  <a:srgbClr val="202020"/>
                </a:solidFill>
                <a:latin typeface="Times New Roman"/>
                <a:cs typeface="Times New Roman"/>
              </a:rPr>
              <a:t>in </a:t>
            </a:r>
            <a:r>
              <a:rPr sz="788" spc="-5" dirty="0">
                <a:solidFill>
                  <a:srgbClr val="202020"/>
                </a:solidFill>
                <a:latin typeface="Times New Roman"/>
                <a:cs typeface="Times New Roman"/>
              </a:rPr>
              <a:t>which </a:t>
            </a:r>
            <a:r>
              <a:rPr sz="788" dirty="0">
                <a:solidFill>
                  <a:srgbClr val="202020"/>
                </a:solidFill>
                <a:latin typeface="Times New Roman"/>
                <a:cs typeface="Times New Roman"/>
              </a:rPr>
              <a:t>the </a:t>
            </a:r>
            <a:r>
              <a:rPr sz="788" spc="39" dirty="0">
                <a:solidFill>
                  <a:srgbClr val="202020"/>
                </a:solidFill>
                <a:latin typeface="Times New Roman"/>
                <a:cs typeface="Times New Roman"/>
              </a:rPr>
              <a:t>defendant resides </a:t>
            </a:r>
            <a:r>
              <a:rPr sz="788" spc="-5" dirty="0">
                <a:solidFill>
                  <a:srgbClr val="202020"/>
                </a:solidFill>
                <a:latin typeface="Times New Roman"/>
                <a:cs typeface="Times New Roman"/>
              </a:rPr>
              <a:t>or </a:t>
            </a:r>
            <a:r>
              <a:rPr sz="788" dirty="0">
                <a:solidFill>
                  <a:srgbClr val="202020"/>
                </a:solidFill>
                <a:latin typeface="Times New Roman"/>
                <a:cs typeface="Times New Roman"/>
              </a:rPr>
              <a:t>in </a:t>
            </a:r>
            <a:r>
              <a:rPr sz="788" spc="-5" dirty="0">
                <a:solidFill>
                  <a:srgbClr val="202020"/>
                </a:solidFill>
                <a:latin typeface="Times New Roman"/>
                <a:cs typeface="Times New Roman"/>
              </a:rPr>
              <a:t>which the school district </a:t>
            </a:r>
            <a:r>
              <a:rPr sz="788" spc="20" dirty="0">
                <a:solidFill>
                  <a:srgbClr val="202020"/>
                </a:solidFill>
                <a:latin typeface="Times New Roman"/>
                <a:cs typeface="Times New Roman"/>
              </a:rPr>
              <a:t>is  </a:t>
            </a:r>
            <a:r>
              <a:rPr sz="788" spc="25" dirty="0">
                <a:solidFill>
                  <a:srgbClr val="202020"/>
                </a:solidFill>
                <a:latin typeface="Times New Roman"/>
                <a:cs typeface="Times New Roman"/>
              </a:rPr>
              <a:t>located;</a:t>
            </a:r>
            <a:endParaRPr sz="788" dirty="0">
              <a:latin typeface="Times New Roman"/>
              <a:cs typeface="Times New Roman"/>
            </a:endParaRPr>
          </a:p>
          <a:p>
            <a:pPr marL="12513">
              <a:lnSpc>
                <a:spcPts val="936"/>
              </a:lnSpc>
            </a:pPr>
            <a:r>
              <a:rPr sz="788" spc="-5" dirty="0">
                <a:solidFill>
                  <a:srgbClr val="202020"/>
                </a:solidFill>
                <a:latin typeface="Times New Roman"/>
                <a:cs typeface="Times New Roman"/>
              </a:rPr>
              <a:t>Against  the </a:t>
            </a:r>
            <a:r>
              <a:rPr sz="788" spc="64" dirty="0">
                <a:solidFill>
                  <a:srgbClr val="202020"/>
                </a:solidFill>
                <a:latin typeface="Times New Roman"/>
                <a:cs typeface="Times New Roman"/>
              </a:rPr>
              <a:t>peace </a:t>
            </a:r>
            <a:r>
              <a:rPr sz="788" spc="-5" dirty="0">
                <a:solidFill>
                  <a:srgbClr val="202020"/>
                </a:solidFill>
                <a:latin typeface="Times New Roman"/>
                <a:cs typeface="Times New Roman"/>
              </a:rPr>
              <a:t>and  dignity of the</a:t>
            </a:r>
            <a:r>
              <a:rPr sz="788" spc="172" dirty="0">
                <a:solidFill>
                  <a:srgbClr val="202020"/>
                </a:solidFill>
                <a:latin typeface="Times New Roman"/>
                <a:cs typeface="Times New Roman"/>
              </a:rPr>
              <a:t> </a:t>
            </a:r>
            <a:r>
              <a:rPr sz="788" spc="44" dirty="0">
                <a:solidFill>
                  <a:srgbClr val="202020"/>
                </a:solidFill>
                <a:latin typeface="Times New Roman"/>
                <a:cs typeface="Times New Roman"/>
              </a:rPr>
              <a:t>State.</a:t>
            </a:r>
            <a:endParaRPr sz="788" dirty="0">
              <a:latin typeface="Times New Roman"/>
              <a:cs typeface="Times New Roman"/>
            </a:endParaRPr>
          </a:p>
        </p:txBody>
      </p:sp>
      <p:sp>
        <p:nvSpPr>
          <p:cNvPr id="9" name="object 9"/>
          <p:cNvSpPr txBox="1"/>
          <p:nvPr/>
        </p:nvSpPr>
        <p:spPr>
          <a:xfrm>
            <a:off x="4268298" y="4044324"/>
            <a:ext cx="1998989" cy="121252"/>
          </a:xfrm>
          <a:prstGeom prst="rect">
            <a:avLst/>
          </a:prstGeom>
        </p:spPr>
        <p:txBody>
          <a:bodyPr vert="horz" wrap="square" lIns="0" tIns="0" rIns="0" bIns="0" rtlCol="0">
            <a:spAutoFit/>
          </a:bodyPr>
          <a:lstStyle/>
          <a:p>
            <a:pPr marL="12513">
              <a:tabLst>
                <a:tab pos="1423389" algn="l"/>
              </a:tabLst>
            </a:pPr>
            <a:r>
              <a:rPr sz="788" b="1" dirty="0">
                <a:solidFill>
                  <a:srgbClr val="202020"/>
                </a:solidFill>
                <a:latin typeface="Times New Roman"/>
                <a:cs typeface="Times New Roman"/>
              </a:rPr>
              <a:t>Work</a:t>
            </a:r>
            <a:r>
              <a:rPr sz="788" b="1" spc="-10" dirty="0">
                <a:solidFill>
                  <a:srgbClr val="202020"/>
                </a:solidFill>
                <a:latin typeface="Times New Roman"/>
                <a:cs typeface="Times New Roman"/>
              </a:rPr>
              <a:t> </a:t>
            </a:r>
            <a:r>
              <a:rPr sz="788" b="1" spc="25" dirty="0">
                <a:solidFill>
                  <a:srgbClr val="202020"/>
                </a:solidFill>
                <a:latin typeface="Times New Roman"/>
                <a:cs typeface="Times New Roman"/>
              </a:rPr>
              <a:t>Ph#:	</a:t>
            </a:r>
            <a:r>
              <a:rPr sz="788" b="1" spc="-5" dirty="0">
                <a:solidFill>
                  <a:srgbClr val="202020"/>
                </a:solidFill>
                <a:latin typeface="Times New Roman"/>
                <a:cs typeface="Times New Roman"/>
              </a:rPr>
              <a:t>Mobile</a:t>
            </a:r>
            <a:r>
              <a:rPr sz="788" b="1" spc="69" dirty="0">
                <a:solidFill>
                  <a:srgbClr val="202020"/>
                </a:solidFill>
                <a:latin typeface="Times New Roman"/>
                <a:cs typeface="Times New Roman"/>
              </a:rPr>
              <a:t> </a:t>
            </a:r>
            <a:r>
              <a:rPr sz="788" b="1" spc="25" dirty="0">
                <a:solidFill>
                  <a:srgbClr val="202020"/>
                </a:solidFill>
                <a:latin typeface="Times New Roman"/>
                <a:cs typeface="Times New Roman"/>
              </a:rPr>
              <a:t>Ph#:</a:t>
            </a:r>
            <a:endParaRPr sz="788" dirty="0">
              <a:latin typeface="Times New Roman"/>
              <a:cs typeface="Times New Roman"/>
            </a:endParaRPr>
          </a:p>
        </p:txBody>
      </p:sp>
      <p:sp>
        <p:nvSpPr>
          <p:cNvPr id="10" name="object 10"/>
          <p:cNvSpPr txBox="1"/>
          <p:nvPr/>
        </p:nvSpPr>
        <p:spPr>
          <a:xfrm>
            <a:off x="486014" y="4041258"/>
            <a:ext cx="927230" cy="705121"/>
          </a:xfrm>
          <a:prstGeom prst="rect">
            <a:avLst/>
          </a:prstGeom>
        </p:spPr>
        <p:txBody>
          <a:bodyPr vert="horz" wrap="square" lIns="0" tIns="0" rIns="0" bIns="0" rtlCol="0">
            <a:spAutoFit/>
          </a:bodyPr>
          <a:lstStyle/>
          <a:p>
            <a:pPr marL="12513" marR="5005">
              <a:lnSpc>
                <a:spcPct val="95800"/>
              </a:lnSpc>
            </a:pPr>
            <a:r>
              <a:rPr sz="788" b="1" spc="30" dirty="0">
                <a:solidFill>
                  <a:srgbClr val="202020"/>
                </a:solidFill>
                <a:latin typeface="Times New Roman"/>
                <a:cs typeface="Times New Roman"/>
              </a:rPr>
              <a:t>Defendant's </a:t>
            </a:r>
            <a:r>
              <a:rPr sz="788" b="1" spc="34" dirty="0">
                <a:solidFill>
                  <a:srgbClr val="202020"/>
                </a:solidFill>
                <a:latin typeface="Times New Roman"/>
                <a:cs typeface="Times New Roman"/>
              </a:rPr>
              <a:t>Name:  </a:t>
            </a:r>
            <a:r>
              <a:rPr sz="788" b="1" spc="-5" dirty="0">
                <a:solidFill>
                  <a:srgbClr val="202020"/>
                </a:solidFill>
                <a:latin typeface="Times New Roman"/>
                <a:cs typeface="Times New Roman"/>
              </a:rPr>
              <a:t>Home </a:t>
            </a:r>
            <a:r>
              <a:rPr sz="788" b="1" spc="44" dirty="0">
                <a:solidFill>
                  <a:srgbClr val="202020"/>
                </a:solidFill>
                <a:latin typeface="Times New Roman"/>
                <a:cs typeface="Times New Roman"/>
              </a:rPr>
              <a:t>Address:  </a:t>
            </a:r>
            <a:r>
              <a:rPr sz="788" b="1" spc="-5" dirty="0">
                <a:solidFill>
                  <a:srgbClr val="202020"/>
                </a:solidFill>
                <a:latin typeface="Times New Roman"/>
                <a:cs typeface="Times New Roman"/>
              </a:rPr>
              <a:t>Mailing </a:t>
            </a:r>
            <a:r>
              <a:rPr sz="788" b="1" spc="39" dirty="0">
                <a:solidFill>
                  <a:srgbClr val="202020"/>
                </a:solidFill>
                <a:latin typeface="Times New Roman"/>
                <a:cs typeface="Times New Roman"/>
              </a:rPr>
              <a:t>Address:  </a:t>
            </a:r>
            <a:r>
              <a:rPr sz="788" b="1" spc="15" dirty="0">
                <a:solidFill>
                  <a:srgbClr val="202020"/>
                </a:solidFill>
                <a:latin typeface="Times New Roman"/>
                <a:cs typeface="Times New Roman"/>
              </a:rPr>
              <a:t>Defendant's </a:t>
            </a:r>
            <a:r>
              <a:rPr sz="788" b="1" spc="25" dirty="0">
                <a:solidFill>
                  <a:srgbClr val="202020"/>
                </a:solidFill>
                <a:latin typeface="Times New Roman"/>
                <a:cs typeface="Times New Roman"/>
              </a:rPr>
              <a:t>DOB:  </a:t>
            </a:r>
            <a:r>
              <a:rPr sz="788" b="1" spc="39" dirty="0">
                <a:solidFill>
                  <a:srgbClr val="202020"/>
                </a:solidFill>
                <a:latin typeface="Times New Roman"/>
                <a:cs typeface="Times New Roman"/>
              </a:rPr>
              <a:t>School </a:t>
            </a:r>
            <a:r>
              <a:rPr sz="788" b="1" spc="49" dirty="0">
                <a:solidFill>
                  <a:srgbClr val="202020"/>
                </a:solidFill>
                <a:latin typeface="Times New Roman"/>
                <a:cs typeface="Times New Roman"/>
              </a:rPr>
              <a:t>Name:  </a:t>
            </a:r>
            <a:r>
              <a:rPr sz="788" b="1" spc="54" dirty="0">
                <a:solidFill>
                  <a:srgbClr val="202020"/>
                </a:solidFill>
                <a:latin typeface="Times New Roman"/>
                <a:cs typeface="Times New Roman"/>
              </a:rPr>
              <a:t>School</a:t>
            </a:r>
            <a:r>
              <a:rPr sz="788" b="1" spc="-20" dirty="0">
                <a:solidFill>
                  <a:srgbClr val="202020"/>
                </a:solidFill>
                <a:latin typeface="Times New Roman"/>
                <a:cs typeface="Times New Roman"/>
              </a:rPr>
              <a:t> </a:t>
            </a:r>
            <a:r>
              <a:rPr sz="788" b="1" spc="54" dirty="0">
                <a:solidFill>
                  <a:srgbClr val="202020"/>
                </a:solidFill>
                <a:latin typeface="Times New Roman"/>
                <a:cs typeface="Times New Roman"/>
              </a:rPr>
              <a:t>Address:</a:t>
            </a:r>
            <a:endParaRPr sz="788" dirty="0">
              <a:latin typeface="Times New Roman"/>
              <a:cs typeface="Times New Roman"/>
            </a:endParaRPr>
          </a:p>
        </p:txBody>
      </p:sp>
      <p:sp>
        <p:nvSpPr>
          <p:cNvPr id="11" name="object 11"/>
          <p:cNvSpPr txBox="1"/>
          <p:nvPr/>
        </p:nvSpPr>
        <p:spPr>
          <a:xfrm>
            <a:off x="2862589" y="4041257"/>
            <a:ext cx="869670" cy="705121"/>
          </a:xfrm>
          <a:prstGeom prst="rect">
            <a:avLst/>
          </a:prstGeom>
        </p:spPr>
        <p:txBody>
          <a:bodyPr vert="horz" wrap="square" lIns="0" tIns="0" rIns="0" bIns="0" rtlCol="0">
            <a:spAutoFit/>
          </a:bodyPr>
          <a:lstStyle/>
          <a:p>
            <a:pPr marL="19396" marR="321592">
              <a:lnSpc>
                <a:spcPct val="95600"/>
              </a:lnSpc>
            </a:pPr>
            <a:r>
              <a:rPr sz="788" b="1" spc="-5" dirty="0">
                <a:solidFill>
                  <a:srgbClr val="202020"/>
                </a:solidFill>
                <a:latin typeface="Times New Roman"/>
                <a:cs typeface="Times New Roman"/>
              </a:rPr>
              <a:t>Home </a:t>
            </a:r>
            <a:r>
              <a:rPr sz="788" b="1" spc="25" dirty="0">
                <a:solidFill>
                  <a:srgbClr val="202020"/>
                </a:solidFill>
                <a:latin typeface="Times New Roman"/>
                <a:cs typeface="Times New Roman"/>
              </a:rPr>
              <a:t>Ph#:  </a:t>
            </a:r>
            <a:r>
              <a:rPr sz="788" b="1" spc="-5" dirty="0">
                <a:solidFill>
                  <a:srgbClr val="202020"/>
                </a:solidFill>
                <a:latin typeface="Times New Roman"/>
                <a:cs typeface="Times New Roman"/>
              </a:rPr>
              <a:t>City/Zip:  City/Zip:</a:t>
            </a:r>
            <a:endParaRPr sz="788" dirty="0">
              <a:latin typeface="Times New Roman"/>
              <a:cs typeface="Times New Roman"/>
            </a:endParaRPr>
          </a:p>
          <a:p>
            <a:pPr marL="12513" marR="5005">
              <a:lnSpc>
                <a:spcPts val="905"/>
              </a:lnSpc>
              <a:spcBef>
                <a:spcPts val="20"/>
              </a:spcBef>
            </a:pPr>
            <a:r>
              <a:rPr sz="788" b="1" spc="34" dirty="0">
                <a:solidFill>
                  <a:srgbClr val="202020"/>
                </a:solidFill>
                <a:latin typeface="Times New Roman"/>
                <a:cs typeface="Times New Roman"/>
              </a:rPr>
              <a:t>Defendant's </a:t>
            </a:r>
            <a:r>
              <a:rPr sz="788" b="1" spc="-10" dirty="0">
                <a:solidFill>
                  <a:srgbClr val="202020"/>
                </a:solidFill>
                <a:latin typeface="Times New Roman"/>
                <a:cs typeface="Times New Roman"/>
              </a:rPr>
              <a:t>DL</a:t>
            </a:r>
            <a:r>
              <a:rPr sz="788" b="1" spc="-79" dirty="0">
                <a:solidFill>
                  <a:srgbClr val="202020"/>
                </a:solidFill>
                <a:latin typeface="Times New Roman"/>
                <a:cs typeface="Times New Roman"/>
              </a:rPr>
              <a:t> </a:t>
            </a:r>
            <a:r>
              <a:rPr sz="788" b="1" spc="10" dirty="0">
                <a:solidFill>
                  <a:srgbClr val="202020"/>
                </a:solidFill>
                <a:latin typeface="Times New Roman"/>
                <a:cs typeface="Times New Roman"/>
              </a:rPr>
              <a:t>#:  </a:t>
            </a:r>
            <a:r>
              <a:rPr sz="788" b="1" spc="49" dirty="0">
                <a:solidFill>
                  <a:srgbClr val="202020"/>
                </a:solidFill>
                <a:latin typeface="Times New Roman"/>
                <a:cs typeface="Times New Roman"/>
              </a:rPr>
              <a:t>School </a:t>
            </a:r>
            <a:r>
              <a:rPr sz="788" b="1" spc="54" dirty="0">
                <a:solidFill>
                  <a:srgbClr val="202020"/>
                </a:solidFill>
                <a:latin typeface="Times New Roman"/>
                <a:cs typeface="Times New Roman"/>
              </a:rPr>
              <a:t>Phone:  </a:t>
            </a:r>
            <a:r>
              <a:rPr sz="788" b="1" spc="-5" dirty="0">
                <a:solidFill>
                  <a:srgbClr val="202020"/>
                </a:solidFill>
                <a:latin typeface="Times New Roman"/>
                <a:cs typeface="Times New Roman"/>
              </a:rPr>
              <a:t>City/Zip:</a:t>
            </a:r>
            <a:endParaRPr sz="788" dirty="0">
              <a:latin typeface="Times New Roman"/>
              <a:cs typeface="Times New Roman"/>
            </a:endParaRPr>
          </a:p>
        </p:txBody>
      </p:sp>
      <p:sp>
        <p:nvSpPr>
          <p:cNvPr id="12" name="object 12"/>
          <p:cNvSpPr txBox="1"/>
          <p:nvPr/>
        </p:nvSpPr>
        <p:spPr>
          <a:xfrm>
            <a:off x="1275784" y="4944885"/>
            <a:ext cx="5378814" cy="523679"/>
          </a:xfrm>
          <a:prstGeom prst="rect">
            <a:avLst/>
          </a:prstGeom>
        </p:spPr>
        <p:txBody>
          <a:bodyPr vert="horz" wrap="square" lIns="0" tIns="0" rIns="0" bIns="0" rtlCol="0">
            <a:spAutoFit/>
          </a:bodyPr>
          <a:lstStyle/>
          <a:p>
            <a:pPr marL="3616972"/>
            <a:r>
              <a:rPr sz="788" spc="-5" dirty="0">
                <a:solidFill>
                  <a:srgbClr val="202020"/>
                </a:solidFill>
                <a:latin typeface="Times New Roman"/>
                <a:cs typeface="Times New Roman"/>
              </a:rPr>
              <a:t>Brownsville </a:t>
            </a:r>
            <a:r>
              <a:rPr sz="788" spc="39" dirty="0">
                <a:solidFill>
                  <a:srgbClr val="202020"/>
                </a:solidFill>
                <a:latin typeface="Times New Roman"/>
                <a:cs typeface="Times New Roman"/>
              </a:rPr>
              <a:t>Independent </a:t>
            </a:r>
            <a:r>
              <a:rPr sz="788" spc="-5" dirty="0">
                <a:solidFill>
                  <a:srgbClr val="202020"/>
                </a:solidFill>
                <a:latin typeface="Times New Roman"/>
                <a:cs typeface="Times New Roman"/>
              </a:rPr>
              <a:t>School </a:t>
            </a:r>
            <a:r>
              <a:rPr sz="788" spc="84" dirty="0">
                <a:solidFill>
                  <a:srgbClr val="202020"/>
                </a:solidFill>
                <a:latin typeface="Times New Roman"/>
                <a:cs typeface="Times New Roman"/>
              </a:rPr>
              <a:t> </a:t>
            </a:r>
            <a:r>
              <a:rPr sz="788" dirty="0">
                <a:solidFill>
                  <a:srgbClr val="202020"/>
                </a:solidFill>
                <a:latin typeface="Times New Roman"/>
                <a:cs typeface="Times New Roman"/>
              </a:rPr>
              <a:t>District</a:t>
            </a:r>
            <a:endParaRPr sz="788" dirty="0">
              <a:latin typeface="Times New Roman"/>
              <a:cs typeface="Times New Roman"/>
            </a:endParaRPr>
          </a:p>
          <a:p>
            <a:pPr marL="71952">
              <a:spcBef>
                <a:spcPts val="103"/>
              </a:spcBef>
            </a:pPr>
            <a:r>
              <a:rPr sz="788" spc="30" dirty="0">
                <a:solidFill>
                  <a:srgbClr val="202020"/>
                </a:solidFill>
                <a:latin typeface="Times New Roman"/>
                <a:cs typeface="Times New Roman"/>
              </a:rPr>
              <a:t>Signature </a:t>
            </a:r>
            <a:r>
              <a:rPr sz="788" dirty="0">
                <a:solidFill>
                  <a:srgbClr val="202020"/>
                </a:solidFill>
                <a:latin typeface="Times New Roman"/>
                <a:cs typeface="Times New Roman"/>
              </a:rPr>
              <a:t>of</a:t>
            </a:r>
            <a:r>
              <a:rPr sz="788" spc="-25" dirty="0">
                <a:solidFill>
                  <a:srgbClr val="202020"/>
                </a:solidFill>
                <a:latin typeface="Times New Roman"/>
                <a:cs typeface="Times New Roman"/>
              </a:rPr>
              <a:t> </a:t>
            </a:r>
            <a:r>
              <a:rPr sz="788" spc="-5" dirty="0">
                <a:solidFill>
                  <a:srgbClr val="202020"/>
                </a:solidFill>
                <a:latin typeface="Times New Roman"/>
                <a:cs typeface="Times New Roman"/>
              </a:rPr>
              <a:t>Affiant</a:t>
            </a:r>
            <a:endParaRPr sz="788" dirty="0">
              <a:latin typeface="Times New Roman"/>
              <a:cs typeface="Times New Roman"/>
            </a:endParaRPr>
          </a:p>
          <a:p>
            <a:pPr>
              <a:spcBef>
                <a:spcPts val="39"/>
              </a:spcBef>
            </a:pPr>
            <a:endParaRPr sz="887" dirty="0">
              <a:latin typeface="Times New Roman"/>
              <a:cs typeface="Times New Roman"/>
            </a:endParaRPr>
          </a:p>
          <a:p>
            <a:pPr marL="12513">
              <a:tabLst>
                <a:tab pos="2610902" algn="l"/>
                <a:tab pos="4175066" algn="l"/>
                <a:tab pos="4999693" algn="l"/>
              </a:tabLst>
            </a:pPr>
            <a:r>
              <a:rPr sz="788" spc="30" dirty="0">
                <a:solidFill>
                  <a:srgbClr val="202020"/>
                </a:solidFill>
                <a:latin typeface="Times New Roman"/>
                <a:cs typeface="Times New Roman"/>
              </a:rPr>
              <a:t>SWORN </a:t>
            </a:r>
            <a:r>
              <a:rPr sz="788" spc="25" dirty="0">
                <a:solidFill>
                  <a:srgbClr val="202020"/>
                </a:solidFill>
                <a:latin typeface="Times New Roman"/>
                <a:cs typeface="Times New Roman"/>
              </a:rPr>
              <a:t>TO </a:t>
            </a:r>
            <a:r>
              <a:rPr sz="788" spc="-112" dirty="0">
                <a:solidFill>
                  <a:srgbClr val="202020"/>
                </a:solidFill>
                <a:latin typeface="Times New Roman"/>
                <a:cs typeface="Times New Roman"/>
              </a:rPr>
              <a:t>&amp;  </a:t>
            </a:r>
            <a:r>
              <a:rPr sz="788" spc="20" dirty="0">
                <a:solidFill>
                  <a:srgbClr val="202020"/>
                </a:solidFill>
                <a:latin typeface="Times New Roman"/>
                <a:cs typeface="Times New Roman"/>
              </a:rPr>
              <a:t>SUBSCRIBED </a:t>
            </a:r>
            <a:r>
              <a:rPr sz="788" spc="30" dirty="0">
                <a:solidFill>
                  <a:srgbClr val="202020"/>
                </a:solidFill>
                <a:latin typeface="Times New Roman"/>
                <a:cs typeface="Times New Roman"/>
              </a:rPr>
              <a:t>before </a:t>
            </a:r>
            <a:r>
              <a:rPr sz="788" spc="59" dirty="0">
                <a:solidFill>
                  <a:srgbClr val="202020"/>
                </a:solidFill>
                <a:latin typeface="Times New Roman"/>
                <a:cs typeface="Times New Roman"/>
              </a:rPr>
              <a:t>me</a:t>
            </a:r>
            <a:r>
              <a:rPr sz="788" spc="64" dirty="0">
                <a:solidFill>
                  <a:srgbClr val="202020"/>
                </a:solidFill>
                <a:latin typeface="Times New Roman"/>
                <a:cs typeface="Times New Roman"/>
              </a:rPr>
              <a:t> </a:t>
            </a:r>
            <a:r>
              <a:rPr sz="788" spc="34" dirty="0">
                <a:solidFill>
                  <a:srgbClr val="202020"/>
                </a:solidFill>
                <a:latin typeface="Times New Roman"/>
                <a:cs typeface="Times New Roman"/>
              </a:rPr>
              <a:t>on</a:t>
            </a:r>
            <a:r>
              <a:rPr sz="788" spc="25" dirty="0">
                <a:solidFill>
                  <a:srgbClr val="202020"/>
                </a:solidFill>
                <a:latin typeface="Times New Roman"/>
                <a:cs typeface="Times New Roman"/>
              </a:rPr>
              <a:t> </a:t>
            </a:r>
            <a:r>
              <a:rPr sz="788" spc="34" dirty="0">
                <a:solidFill>
                  <a:srgbClr val="202020"/>
                </a:solidFill>
                <a:latin typeface="Times New Roman"/>
                <a:cs typeface="Times New Roman"/>
              </a:rPr>
              <a:t>the</a:t>
            </a:r>
            <a:r>
              <a:rPr sz="788" u="sng" spc="34" dirty="0">
                <a:solidFill>
                  <a:srgbClr val="202020"/>
                </a:solidFill>
                <a:latin typeface="Times New Roman"/>
                <a:cs typeface="Times New Roman"/>
              </a:rPr>
              <a:t> 	</a:t>
            </a:r>
            <a:r>
              <a:rPr sz="788" spc="30" dirty="0">
                <a:solidFill>
                  <a:srgbClr val="202020"/>
                </a:solidFill>
                <a:latin typeface="Times New Roman"/>
                <a:cs typeface="Times New Roman"/>
              </a:rPr>
              <a:t>day </a:t>
            </a:r>
            <a:r>
              <a:rPr sz="788" spc="-5" dirty="0">
                <a:solidFill>
                  <a:srgbClr val="202020"/>
                </a:solidFill>
                <a:latin typeface="Times New Roman"/>
                <a:cs typeface="Times New Roman"/>
              </a:rPr>
              <a:t>of</a:t>
            </a:r>
            <a:r>
              <a:rPr sz="788" u="sng" spc="-5" dirty="0">
                <a:solidFill>
                  <a:srgbClr val="202020"/>
                </a:solidFill>
                <a:latin typeface="Times New Roman"/>
                <a:cs typeface="Times New Roman"/>
              </a:rPr>
              <a:t> 	</a:t>
            </a:r>
            <a:r>
              <a:rPr sz="788" spc="15" dirty="0">
                <a:solidFill>
                  <a:srgbClr val="202020"/>
                </a:solidFill>
                <a:latin typeface="Times New Roman"/>
                <a:cs typeface="Times New Roman"/>
              </a:rPr>
              <a:t>, </a:t>
            </a:r>
            <a:r>
              <a:rPr sz="788" spc="54" dirty="0">
                <a:solidFill>
                  <a:srgbClr val="202020"/>
                </a:solidFill>
                <a:latin typeface="Times New Roman"/>
                <a:cs typeface="Times New Roman"/>
              </a:rPr>
              <a:t> </a:t>
            </a:r>
            <a:r>
              <a:rPr sz="788" u="sng" spc="15" dirty="0">
                <a:solidFill>
                  <a:srgbClr val="202020"/>
                </a:solidFill>
                <a:latin typeface="Times New Roman"/>
                <a:cs typeface="Times New Roman"/>
              </a:rPr>
              <a:t> </a:t>
            </a:r>
            <a:r>
              <a:rPr sz="788" u="sng" dirty="0">
                <a:solidFill>
                  <a:srgbClr val="202020"/>
                </a:solidFill>
                <a:latin typeface="Times New Roman"/>
                <a:cs typeface="Times New Roman"/>
              </a:rPr>
              <a:t>	</a:t>
            </a:r>
            <a:endParaRPr sz="788" dirty="0">
              <a:latin typeface="Times New Roman"/>
              <a:cs typeface="Times New Roman"/>
            </a:endParaRPr>
          </a:p>
        </p:txBody>
      </p:sp>
      <p:sp>
        <p:nvSpPr>
          <p:cNvPr id="13" name="object 13"/>
          <p:cNvSpPr txBox="1"/>
          <p:nvPr/>
        </p:nvSpPr>
        <p:spPr>
          <a:xfrm>
            <a:off x="1568170" y="5570329"/>
            <a:ext cx="262778" cy="121252"/>
          </a:xfrm>
          <a:prstGeom prst="rect">
            <a:avLst/>
          </a:prstGeom>
        </p:spPr>
        <p:txBody>
          <a:bodyPr vert="horz" wrap="square" lIns="0" tIns="0" rIns="0" bIns="0" rtlCol="0">
            <a:spAutoFit/>
          </a:bodyPr>
          <a:lstStyle/>
          <a:p>
            <a:pPr marL="12513"/>
            <a:r>
              <a:rPr sz="788" spc="-5" dirty="0">
                <a:solidFill>
                  <a:srgbClr val="202020"/>
                </a:solidFill>
                <a:latin typeface="Times New Roman"/>
                <a:cs typeface="Times New Roman"/>
              </a:rPr>
              <a:t>(S</a:t>
            </a:r>
            <a:r>
              <a:rPr sz="788" spc="-10" dirty="0">
                <a:solidFill>
                  <a:srgbClr val="202020"/>
                </a:solidFill>
                <a:latin typeface="Times New Roman"/>
                <a:cs typeface="Times New Roman"/>
              </a:rPr>
              <a:t>e</a:t>
            </a:r>
            <a:r>
              <a:rPr sz="788" dirty="0">
                <a:solidFill>
                  <a:srgbClr val="202020"/>
                </a:solidFill>
                <a:latin typeface="Times New Roman"/>
                <a:cs typeface="Times New Roman"/>
              </a:rPr>
              <a:t>a</a:t>
            </a:r>
            <a:r>
              <a:rPr sz="788" spc="-10" dirty="0">
                <a:solidFill>
                  <a:srgbClr val="202020"/>
                </a:solidFill>
                <a:latin typeface="Times New Roman"/>
                <a:cs typeface="Times New Roman"/>
              </a:rPr>
              <a:t>l</a:t>
            </a:r>
            <a:r>
              <a:rPr sz="788" dirty="0">
                <a:solidFill>
                  <a:srgbClr val="202020"/>
                </a:solidFill>
                <a:latin typeface="Times New Roman"/>
                <a:cs typeface="Times New Roman"/>
              </a:rPr>
              <a:t>)</a:t>
            </a:r>
            <a:endParaRPr sz="788" dirty="0">
              <a:latin typeface="Times New Roman"/>
              <a:cs typeface="Times New Roman"/>
            </a:endParaRPr>
          </a:p>
        </p:txBody>
      </p:sp>
      <p:sp>
        <p:nvSpPr>
          <p:cNvPr id="14" name="object 14"/>
          <p:cNvSpPr txBox="1"/>
          <p:nvPr/>
        </p:nvSpPr>
        <p:spPr>
          <a:xfrm>
            <a:off x="5124452" y="6175134"/>
            <a:ext cx="1315141" cy="121252"/>
          </a:xfrm>
          <a:prstGeom prst="rect">
            <a:avLst/>
          </a:prstGeom>
        </p:spPr>
        <p:txBody>
          <a:bodyPr vert="horz" wrap="square" lIns="0" tIns="0" rIns="0" bIns="0" rtlCol="0">
            <a:spAutoFit/>
          </a:bodyPr>
          <a:lstStyle/>
          <a:p>
            <a:pPr marL="12513"/>
            <a:r>
              <a:rPr sz="788" spc="-5" dirty="0">
                <a:solidFill>
                  <a:srgbClr val="202020"/>
                </a:solidFill>
                <a:latin typeface="Times New Roman"/>
                <a:cs typeface="Times New Roman"/>
              </a:rPr>
              <a:t>Notary  Public, </a:t>
            </a:r>
            <a:r>
              <a:rPr sz="788" spc="44" dirty="0">
                <a:solidFill>
                  <a:srgbClr val="202020"/>
                </a:solidFill>
                <a:latin typeface="Times New Roman"/>
                <a:cs typeface="Times New Roman"/>
              </a:rPr>
              <a:t>State </a:t>
            </a:r>
            <a:r>
              <a:rPr sz="788" spc="-5" dirty="0">
                <a:solidFill>
                  <a:srgbClr val="202020"/>
                </a:solidFill>
                <a:latin typeface="Times New Roman"/>
                <a:cs typeface="Times New Roman"/>
              </a:rPr>
              <a:t>of</a:t>
            </a:r>
            <a:r>
              <a:rPr sz="788" spc="10" dirty="0">
                <a:solidFill>
                  <a:srgbClr val="202020"/>
                </a:solidFill>
                <a:latin typeface="Times New Roman"/>
                <a:cs typeface="Times New Roman"/>
              </a:rPr>
              <a:t> </a:t>
            </a:r>
            <a:r>
              <a:rPr sz="788" spc="49" dirty="0">
                <a:solidFill>
                  <a:srgbClr val="202020"/>
                </a:solidFill>
                <a:latin typeface="Times New Roman"/>
                <a:cs typeface="Times New Roman"/>
              </a:rPr>
              <a:t>Texas</a:t>
            </a:r>
            <a:endParaRPr sz="788" dirty="0">
              <a:latin typeface="Times New Roman"/>
              <a:cs typeface="Times New Roman"/>
            </a:endParaRPr>
          </a:p>
        </p:txBody>
      </p:sp>
      <p:sp>
        <p:nvSpPr>
          <p:cNvPr id="15" name="object 15"/>
          <p:cNvSpPr txBox="1"/>
          <p:nvPr/>
        </p:nvSpPr>
        <p:spPr>
          <a:xfrm>
            <a:off x="610023" y="6381873"/>
            <a:ext cx="6672057" cy="2167453"/>
          </a:xfrm>
          <a:prstGeom prst="rect">
            <a:avLst/>
          </a:prstGeom>
        </p:spPr>
        <p:txBody>
          <a:bodyPr vert="horz" wrap="square" lIns="0" tIns="0" rIns="0" bIns="0" rtlCol="0">
            <a:spAutoFit/>
          </a:bodyPr>
          <a:lstStyle/>
          <a:p>
            <a:pPr marL="2243011">
              <a:tabLst>
                <a:tab pos="3342930" algn="l"/>
                <a:tab pos="5030976" algn="l"/>
              </a:tabLst>
            </a:pPr>
            <a:r>
              <a:rPr sz="788" spc="-5" dirty="0">
                <a:solidFill>
                  <a:srgbClr val="202020"/>
                </a:solidFill>
                <a:latin typeface="Times New Roman"/>
                <a:cs typeface="Times New Roman"/>
              </a:rPr>
              <a:t>CAUSE</a:t>
            </a:r>
            <a:r>
              <a:rPr sz="788" spc="49" dirty="0">
                <a:solidFill>
                  <a:srgbClr val="202020"/>
                </a:solidFill>
                <a:latin typeface="Times New Roman"/>
                <a:cs typeface="Times New Roman"/>
              </a:rPr>
              <a:t> </a:t>
            </a:r>
            <a:r>
              <a:rPr sz="788" spc="15" dirty="0">
                <a:solidFill>
                  <a:srgbClr val="202020"/>
                </a:solidFill>
                <a:latin typeface="Times New Roman"/>
                <a:cs typeface="Times New Roman"/>
              </a:rPr>
              <a:t>NO.	</a:t>
            </a:r>
            <a:r>
              <a:rPr sz="788" u="sng" spc="20" dirty="0">
                <a:solidFill>
                  <a:srgbClr val="202020"/>
                </a:solidFill>
                <a:latin typeface="Times New Roman"/>
                <a:cs typeface="Times New Roman"/>
              </a:rPr>
              <a:t> </a:t>
            </a:r>
            <a:r>
              <a:rPr sz="788" u="sng" spc="15" dirty="0">
                <a:solidFill>
                  <a:srgbClr val="202020"/>
                </a:solidFill>
                <a:latin typeface="Times New Roman"/>
                <a:cs typeface="Times New Roman"/>
              </a:rPr>
              <a:t>	</a:t>
            </a:r>
            <a:endParaRPr sz="788" dirty="0">
              <a:latin typeface="Times New Roman"/>
              <a:cs typeface="Times New Roman"/>
            </a:endParaRPr>
          </a:p>
          <a:p>
            <a:pPr algn="ctr">
              <a:spcBef>
                <a:spcPts val="788"/>
              </a:spcBef>
            </a:pPr>
            <a:r>
              <a:rPr sz="788" b="1" u="sng" spc="44" dirty="0">
                <a:solidFill>
                  <a:srgbClr val="202020"/>
                </a:solidFill>
                <a:latin typeface="Times New Roman"/>
                <a:cs typeface="Times New Roman"/>
              </a:rPr>
              <a:t>Probable Cause </a:t>
            </a:r>
            <a:r>
              <a:rPr sz="788" b="1" u="sng" spc="-5" dirty="0">
                <a:solidFill>
                  <a:srgbClr val="202020"/>
                </a:solidFill>
                <a:latin typeface="Times New Roman"/>
                <a:cs typeface="Times New Roman"/>
              </a:rPr>
              <a:t>Affidavit  </a:t>
            </a:r>
            <a:r>
              <a:rPr sz="788" b="1" u="sng" dirty="0">
                <a:solidFill>
                  <a:srgbClr val="202020"/>
                </a:solidFill>
                <a:latin typeface="Times New Roman"/>
                <a:cs typeface="Times New Roman"/>
              </a:rPr>
              <a:t>in </a:t>
            </a:r>
            <a:r>
              <a:rPr sz="788" b="1" u="sng" spc="25" dirty="0">
                <a:solidFill>
                  <a:srgbClr val="202020"/>
                </a:solidFill>
                <a:latin typeface="Times New Roman"/>
                <a:cs typeface="Times New Roman"/>
              </a:rPr>
              <a:t>Support </a:t>
            </a:r>
            <a:r>
              <a:rPr sz="788" b="1" u="sng" dirty="0">
                <a:solidFill>
                  <a:srgbClr val="202020"/>
                </a:solidFill>
                <a:latin typeface="Times New Roman"/>
                <a:cs typeface="Times New Roman"/>
              </a:rPr>
              <a:t>of  </a:t>
            </a:r>
            <a:r>
              <a:rPr sz="788" b="1" u="sng" spc="-5" dirty="0">
                <a:solidFill>
                  <a:srgbClr val="202020"/>
                </a:solidFill>
                <a:latin typeface="Times New Roman"/>
                <a:cs typeface="Times New Roman"/>
              </a:rPr>
              <a:t>Parent  </a:t>
            </a:r>
            <a:r>
              <a:rPr sz="788" b="1" u="sng" spc="15" dirty="0">
                <a:solidFill>
                  <a:srgbClr val="202020"/>
                </a:solidFill>
                <a:latin typeface="Times New Roman"/>
                <a:cs typeface="Times New Roman"/>
              </a:rPr>
              <a:t>Contributing </a:t>
            </a:r>
            <a:r>
              <a:rPr sz="788" b="1" u="sng" spc="-5" dirty="0">
                <a:solidFill>
                  <a:srgbClr val="202020"/>
                </a:solidFill>
                <a:latin typeface="Times New Roman"/>
                <a:cs typeface="Times New Roman"/>
              </a:rPr>
              <a:t>to</a:t>
            </a:r>
            <a:r>
              <a:rPr sz="788" b="1" u="sng" spc="74" dirty="0">
                <a:solidFill>
                  <a:srgbClr val="202020"/>
                </a:solidFill>
                <a:latin typeface="Times New Roman"/>
                <a:cs typeface="Times New Roman"/>
              </a:rPr>
              <a:t> </a:t>
            </a:r>
            <a:r>
              <a:rPr sz="788" b="1" u="sng" spc="44" dirty="0">
                <a:solidFill>
                  <a:srgbClr val="202020"/>
                </a:solidFill>
                <a:latin typeface="Times New Roman"/>
                <a:cs typeface="Times New Roman"/>
              </a:rPr>
              <a:t>Nonattendance</a:t>
            </a:r>
            <a:endParaRPr sz="788" dirty="0">
              <a:latin typeface="Times New Roman"/>
              <a:cs typeface="Times New Roman"/>
            </a:endParaRPr>
          </a:p>
          <a:p>
            <a:pPr>
              <a:spcBef>
                <a:spcPts val="15"/>
              </a:spcBef>
            </a:pPr>
            <a:endParaRPr sz="1232" dirty="0">
              <a:latin typeface="Times New Roman"/>
              <a:cs typeface="Times New Roman"/>
            </a:endParaRPr>
          </a:p>
          <a:p>
            <a:pPr marL="12513" marR="5005">
              <a:lnSpc>
                <a:spcPct val="95800"/>
              </a:lnSpc>
            </a:pPr>
            <a:r>
              <a:rPr sz="788" spc="-10" dirty="0">
                <a:solidFill>
                  <a:srgbClr val="202020"/>
                </a:solidFill>
                <a:latin typeface="Times New Roman"/>
                <a:cs typeface="Times New Roman"/>
              </a:rPr>
              <a:t>"I, </a:t>
            </a:r>
            <a:r>
              <a:rPr sz="788" dirty="0">
                <a:solidFill>
                  <a:srgbClr val="202020"/>
                </a:solidFill>
                <a:latin typeface="Times New Roman"/>
                <a:cs typeface="Times New Roman"/>
              </a:rPr>
              <a:t>the </a:t>
            </a:r>
            <a:r>
              <a:rPr sz="788" spc="39" dirty="0">
                <a:solidFill>
                  <a:srgbClr val="202020"/>
                </a:solidFill>
                <a:latin typeface="Times New Roman"/>
                <a:cs typeface="Times New Roman"/>
              </a:rPr>
              <a:t>undersigned </a:t>
            </a:r>
            <a:r>
              <a:rPr sz="788" spc="-5" dirty="0">
                <a:solidFill>
                  <a:srgbClr val="202020"/>
                </a:solidFill>
                <a:latin typeface="Times New Roman"/>
                <a:cs typeface="Times New Roman"/>
              </a:rPr>
              <a:t>Affiant, being duly </a:t>
            </a:r>
            <a:r>
              <a:rPr sz="788" dirty="0">
                <a:solidFill>
                  <a:srgbClr val="202020"/>
                </a:solidFill>
                <a:latin typeface="Times New Roman"/>
                <a:cs typeface="Times New Roman"/>
              </a:rPr>
              <a:t>sworn </a:t>
            </a:r>
            <a:r>
              <a:rPr sz="788" spc="-5" dirty="0">
                <a:solidFill>
                  <a:srgbClr val="202020"/>
                </a:solidFill>
                <a:latin typeface="Times New Roman"/>
                <a:cs typeface="Times New Roman"/>
              </a:rPr>
              <a:t>upon oath </a:t>
            </a:r>
            <a:r>
              <a:rPr sz="788" spc="44" dirty="0">
                <a:solidFill>
                  <a:srgbClr val="202020"/>
                </a:solidFill>
                <a:latin typeface="Times New Roman"/>
                <a:cs typeface="Times New Roman"/>
              </a:rPr>
              <a:t>state </a:t>
            </a:r>
            <a:r>
              <a:rPr sz="788" dirty="0">
                <a:solidFill>
                  <a:srgbClr val="202020"/>
                </a:solidFill>
                <a:latin typeface="Times New Roman"/>
                <a:cs typeface="Times New Roman"/>
              </a:rPr>
              <a:t>that </a:t>
            </a:r>
            <a:r>
              <a:rPr sz="788" spc="-49" dirty="0">
                <a:solidFill>
                  <a:srgbClr val="202020"/>
                </a:solidFill>
                <a:latin typeface="Times New Roman"/>
                <a:cs typeface="Times New Roman"/>
              </a:rPr>
              <a:t>I </a:t>
            </a:r>
            <a:r>
              <a:rPr sz="788" spc="-10" dirty="0">
                <a:solidFill>
                  <a:srgbClr val="202020"/>
                </a:solidFill>
                <a:latin typeface="Times New Roman"/>
                <a:cs typeface="Times New Roman"/>
              </a:rPr>
              <a:t>have good </a:t>
            </a:r>
            <a:r>
              <a:rPr sz="788" spc="54" dirty="0">
                <a:solidFill>
                  <a:srgbClr val="202020"/>
                </a:solidFill>
                <a:latin typeface="Times New Roman"/>
                <a:cs typeface="Times New Roman"/>
              </a:rPr>
              <a:t>reason </a:t>
            </a:r>
            <a:r>
              <a:rPr sz="788" dirty="0">
                <a:solidFill>
                  <a:srgbClr val="202020"/>
                </a:solidFill>
                <a:latin typeface="Times New Roman"/>
                <a:cs typeface="Times New Roman"/>
              </a:rPr>
              <a:t>to </a:t>
            </a:r>
            <a:r>
              <a:rPr sz="788" spc="-5" dirty="0">
                <a:solidFill>
                  <a:srgbClr val="202020"/>
                </a:solidFill>
                <a:latin typeface="Times New Roman"/>
                <a:cs typeface="Times New Roman"/>
              </a:rPr>
              <a:t>believe and </a:t>
            </a:r>
            <a:r>
              <a:rPr sz="788" dirty="0">
                <a:solidFill>
                  <a:srgbClr val="202020"/>
                </a:solidFill>
                <a:latin typeface="Times New Roman"/>
                <a:cs typeface="Times New Roman"/>
              </a:rPr>
              <a:t>do </a:t>
            </a:r>
            <a:r>
              <a:rPr sz="788" spc="-5" dirty="0">
                <a:solidFill>
                  <a:srgbClr val="202020"/>
                </a:solidFill>
                <a:latin typeface="Times New Roman"/>
                <a:cs typeface="Times New Roman"/>
              </a:rPr>
              <a:t>believe before </a:t>
            </a:r>
            <a:r>
              <a:rPr sz="788" dirty="0">
                <a:solidFill>
                  <a:srgbClr val="202020"/>
                </a:solidFill>
                <a:latin typeface="Times New Roman"/>
                <a:cs typeface="Times New Roman"/>
              </a:rPr>
              <a:t>the </a:t>
            </a:r>
            <a:r>
              <a:rPr sz="788" spc="-5" dirty="0">
                <a:solidFill>
                  <a:srgbClr val="202020"/>
                </a:solidFill>
                <a:latin typeface="Times New Roman"/>
                <a:cs typeface="Times New Roman"/>
              </a:rPr>
              <a:t>making of this </a:t>
            </a:r>
            <a:r>
              <a:rPr sz="788" spc="39" dirty="0">
                <a:solidFill>
                  <a:srgbClr val="202020"/>
                </a:solidFill>
                <a:latin typeface="Times New Roman"/>
                <a:cs typeface="Times New Roman"/>
              </a:rPr>
              <a:t>statement </a:t>
            </a:r>
            <a:r>
              <a:rPr sz="788" spc="25" dirty="0">
                <a:solidFill>
                  <a:srgbClr val="202020"/>
                </a:solidFill>
                <a:latin typeface="Times New Roman"/>
                <a:cs typeface="Times New Roman"/>
              </a:rPr>
              <a:t>that  </a:t>
            </a:r>
            <a:r>
              <a:rPr sz="788" spc="-49" dirty="0">
                <a:solidFill>
                  <a:srgbClr val="202020"/>
                </a:solidFill>
                <a:latin typeface="Times New Roman"/>
                <a:cs typeface="Times New Roman"/>
              </a:rPr>
              <a:t>I </a:t>
            </a:r>
            <a:r>
              <a:rPr sz="788" dirty="0">
                <a:solidFill>
                  <a:srgbClr val="202020"/>
                </a:solidFill>
                <a:latin typeface="Times New Roman"/>
                <a:cs typeface="Times New Roman"/>
              </a:rPr>
              <a:t>am </a:t>
            </a:r>
            <a:r>
              <a:rPr sz="788" spc="-5" dirty="0">
                <a:solidFill>
                  <a:srgbClr val="202020"/>
                </a:solidFill>
                <a:latin typeface="Times New Roman"/>
                <a:cs typeface="Times New Roman"/>
              </a:rPr>
              <a:t>the Affiant, </a:t>
            </a:r>
            <a:r>
              <a:rPr sz="788" spc="30" dirty="0">
                <a:solidFill>
                  <a:srgbClr val="202020"/>
                </a:solidFill>
                <a:latin typeface="Times New Roman"/>
                <a:cs typeface="Times New Roman"/>
              </a:rPr>
              <a:t>employed </a:t>
            </a:r>
            <a:r>
              <a:rPr sz="788" spc="5" dirty="0">
                <a:solidFill>
                  <a:srgbClr val="202020"/>
                </a:solidFill>
                <a:latin typeface="Times New Roman"/>
                <a:cs typeface="Times New Roman"/>
              </a:rPr>
              <a:t>by </a:t>
            </a:r>
            <a:r>
              <a:rPr sz="788" dirty="0">
                <a:solidFill>
                  <a:srgbClr val="202020"/>
                </a:solidFill>
                <a:latin typeface="Times New Roman"/>
                <a:cs typeface="Times New Roman"/>
              </a:rPr>
              <a:t>the </a:t>
            </a:r>
            <a:r>
              <a:rPr sz="788" spc="-5" dirty="0">
                <a:solidFill>
                  <a:srgbClr val="202020"/>
                </a:solidFill>
                <a:latin typeface="Times New Roman"/>
                <a:cs typeface="Times New Roman"/>
              </a:rPr>
              <a:t>Brownsville </a:t>
            </a:r>
            <a:r>
              <a:rPr sz="788" spc="39" dirty="0">
                <a:solidFill>
                  <a:srgbClr val="202020"/>
                </a:solidFill>
                <a:latin typeface="Times New Roman"/>
                <a:cs typeface="Times New Roman"/>
              </a:rPr>
              <a:t>Independent </a:t>
            </a:r>
            <a:r>
              <a:rPr sz="788" spc="-5" dirty="0">
                <a:solidFill>
                  <a:srgbClr val="202020"/>
                </a:solidFill>
                <a:latin typeface="Times New Roman"/>
                <a:cs typeface="Times New Roman"/>
              </a:rPr>
              <a:t>School District and was so </a:t>
            </a:r>
            <a:r>
              <a:rPr sz="788" spc="30" dirty="0">
                <a:solidFill>
                  <a:srgbClr val="202020"/>
                </a:solidFill>
                <a:latin typeface="Times New Roman"/>
                <a:cs typeface="Times New Roman"/>
              </a:rPr>
              <a:t>employed </a:t>
            </a:r>
            <a:r>
              <a:rPr sz="788" dirty="0">
                <a:solidFill>
                  <a:srgbClr val="202020"/>
                </a:solidFill>
                <a:latin typeface="Times New Roman"/>
                <a:cs typeface="Times New Roman"/>
              </a:rPr>
              <a:t>and </a:t>
            </a:r>
            <a:r>
              <a:rPr sz="788" spc="-5" dirty="0">
                <a:solidFill>
                  <a:srgbClr val="202020"/>
                </a:solidFill>
                <a:latin typeface="Times New Roman"/>
                <a:cs typeface="Times New Roman"/>
              </a:rPr>
              <a:t>acting in that </a:t>
            </a:r>
            <a:r>
              <a:rPr sz="788" spc="25" dirty="0">
                <a:solidFill>
                  <a:srgbClr val="202020"/>
                </a:solidFill>
                <a:latin typeface="Times New Roman"/>
                <a:cs typeface="Times New Roman"/>
              </a:rPr>
              <a:t>capacity </a:t>
            </a:r>
            <a:r>
              <a:rPr sz="788" spc="-5" dirty="0">
                <a:solidFill>
                  <a:srgbClr val="202020"/>
                </a:solidFill>
                <a:latin typeface="Times New Roman"/>
                <a:cs typeface="Times New Roman"/>
              </a:rPr>
              <a:t>of truancy </a:t>
            </a:r>
            <a:r>
              <a:rPr sz="788" spc="25" dirty="0">
                <a:solidFill>
                  <a:srgbClr val="202020"/>
                </a:solidFill>
                <a:latin typeface="Times New Roman"/>
                <a:cs typeface="Times New Roman"/>
              </a:rPr>
              <a:t>prevention  </a:t>
            </a:r>
            <a:r>
              <a:rPr sz="788" spc="-5" dirty="0">
                <a:solidFill>
                  <a:srgbClr val="202020"/>
                </a:solidFill>
                <a:latin typeface="Times New Roman"/>
                <a:cs typeface="Times New Roman"/>
              </a:rPr>
              <a:t>facilitator, juvenile </a:t>
            </a:r>
            <a:r>
              <a:rPr sz="788" spc="49" dirty="0">
                <a:solidFill>
                  <a:srgbClr val="202020"/>
                </a:solidFill>
                <a:latin typeface="Times New Roman"/>
                <a:cs typeface="Times New Roman"/>
              </a:rPr>
              <a:t>case </a:t>
            </a:r>
            <a:r>
              <a:rPr sz="788" spc="59" dirty="0">
                <a:solidFill>
                  <a:srgbClr val="202020"/>
                </a:solidFill>
                <a:latin typeface="Times New Roman"/>
                <a:cs typeface="Times New Roman"/>
              </a:rPr>
              <a:t>manager </a:t>
            </a:r>
            <a:r>
              <a:rPr sz="788" dirty="0">
                <a:solidFill>
                  <a:srgbClr val="202020"/>
                </a:solidFill>
                <a:latin typeface="Times New Roman"/>
                <a:cs typeface="Times New Roman"/>
              </a:rPr>
              <a:t>or </a:t>
            </a:r>
            <a:r>
              <a:rPr sz="788" spc="34" dirty="0">
                <a:solidFill>
                  <a:srgbClr val="202020"/>
                </a:solidFill>
                <a:latin typeface="Times New Roman"/>
                <a:cs typeface="Times New Roman"/>
              </a:rPr>
              <a:t>designated </a:t>
            </a:r>
            <a:r>
              <a:rPr sz="788" spc="44" dirty="0">
                <a:solidFill>
                  <a:srgbClr val="202020"/>
                </a:solidFill>
                <a:latin typeface="Times New Roman"/>
                <a:cs typeface="Times New Roman"/>
              </a:rPr>
              <a:t>employee </a:t>
            </a:r>
            <a:r>
              <a:rPr sz="788" dirty="0">
                <a:solidFill>
                  <a:srgbClr val="202020"/>
                </a:solidFill>
                <a:latin typeface="Times New Roman"/>
                <a:cs typeface="Times New Roman"/>
              </a:rPr>
              <a:t>of the </a:t>
            </a:r>
            <a:r>
              <a:rPr sz="788" spc="-5" dirty="0">
                <a:solidFill>
                  <a:srgbClr val="202020"/>
                </a:solidFill>
                <a:latin typeface="Times New Roman"/>
                <a:cs typeface="Times New Roman"/>
              </a:rPr>
              <a:t>district on the </a:t>
            </a:r>
            <a:r>
              <a:rPr sz="788" spc="39" dirty="0">
                <a:solidFill>
                  <a:srgbClr val="202020"/>
                </a:solidFill>
                <a:latin typeface="Times New Roman"/>
                <a:cs typeface="Times New Roman"/>
              </a:rPr>
              <a:t>above </a:t>
            </a:r>
            <a:r>
              <a:rPr sz="788" spc="34" dirty="0">
                <a:solidFill>
                  <a:srgbClr val="202020"/>
                </a:solidFill>
                <a:latin typeface="Times New Roman"/>
                <a:cs typeface="Times New Roman"/>
              </a:rPr>
              <a:t>indicated dates, </a:t>
            </a:r>
            <a:r>
              <a:rPr sz="788" spc="-5" dirty="0">
                <a:solidFill>
                  <a:srgbClr val="202020"/>
                </a:solidFill>
                <a:latin typeface="Times New Roman"/>
                <a:cs typeface="Times New Roman"/>
              </a:rPr>
              <a:t>when the </a:t>
            </a:r>
            <a:r>
              <a:rPr sz="788" spc="34" dirty="0">
                <a:solidFill>
                  <a:srgbClr val="202020"/>
                </a:solidFill>
                <a:latin typeface="Times New Roman"/>
                <a:cs typeface="Times New Roman"/>
              </a:rPr>
              <a:t>above </a:t>
            </a:r>
            <a:r>
              <a:rPr sz="788" spc="39" dirty="0">
                <a:solidFill>
                  <a:srgbClr val="202020"/>
                </a:solidFill>
                <a:latin typeface="Times New Roman"/>
                <a:cs typeface="Times New Roman"/>
              </a:rPr>
              <a:t>named </a:t>
            </a:r>
            <a:r>
              <a:rPr sz="788" spc="34" dirty="0">
                <a:solidFill>
                  <a:srgbClr val="202020"/>
                </a:solidFill>
                <a:latin typeface="Times New Roman"/>
                <a:cs typeface="Times New Roman"/>
              </a:rPr>
              <a:t>Defendant </a:t>
            </a:r>
            <a:r>
              <a:rPr sz="788" spc="30" dirty="0">
                <a:solidFill>
                  <a:srgbClr val="202020"/>
                </a:solidFill>
                <a:latin typeface="Times New Roman"/>
                <a:cs typeface="Times New Roman"/>
              </a:rPr>
              <a:t>violated  Section </a:t>
            </a:r>
            <a:r>
              <a:rPr sz="788" spc="34" dirty="0">
                <a:solidFill>
                  <a:srgbClr val="202020"/>
                </a:solidFill>
                <a:latin typeface="Times New Roman"/>
                <a:cs typeface="Times New Roman"/>
              </a:rPr>
              <a:t>25.093 </a:t>
            </a:r>
            <a:r>
              <a:rPr sz="788" spc="-5" dirty="0">
                <a:solidFill>
                  <a:srgbClr val="202020"/>
                </a:solidFill>
                <a:latin typeface="Times New Roman"/>
                <a:cs typeface="Times New Roman"/>
              </a:rPr>
              <a:t>of </a:t>
            </a:r>
            <a:r>
              <a:rPr sz="788" dirty="0">
                <a:solidFill>
                  <a:srgbClr val="202020"/>
                </a:solidFill>
                <a:latin typeface="Times New Roman"/>
                <a:cs typeface="Times New Roman"/>
              </a:rPr>
              <a:t>the </a:t>
            </a:r>
            <a:r>
              <a:rPr sz="788" spc="39" dirty="0">
                <a:solidFill>
                  <a:srgbClr val="202020"/>
                </a:solidFill>
                <a:latin typeface="Times New Roman"/>
                <a:cs typeface="Times New Roman"/>
              </a:rPr>
              <a:t>Texas </a:t>
            </a:r>
            <a:r>
              <a:rPr sz="788" spc="34" dirty="0">
                <a:solidFill>
                  <a:srgbClr val="202020"/>
                </a:solidFill>
                <a:latin typeface="Times New Roman"/>
                <a:cs typeface="Times New Roman"/>
              </a:rPr>
              <a:t>Education </a:t>
            </a:r>
            <a:r>
              <a:rPr sz="788" spc="39" dirty="0">
                <a:solidFill>
                  <a:srgbClr val="202020"/>
                </a:solidFill>
                <a:latin typeface="Times New Roman"/>
                <a:cs typeface="Times New Roman"/>
              </a:rPr>
              <a:t>Code, </a:t>
            </a:r>
            <a:r>
              <a:rPr sz="788" spc="-5" dirty="0">
                <a:solidFill>
                  <a:srgbClr val="202020"/>
                </a:solidFill>
                <a:latin typeface="Times New Roman"/>
                <a:cs typeface="Times New Roman"/>
              </a:rPr>
              <a:t>with criminal </a:t>
            </a:r>
            <a:r>
              <a:rPr sz="788" spc="30" dirty="0">
                <a:solidFill>
                  <a:srgbClr val="202020"/>
                </a:solidFill>
                <a:latin typeface="Times New Roman"/>
                <a:cs typeface="Times New Roman"/>
              </a:rPr>
              <a:t>negligence </a:t>
            </a:r>
            <a:r>
              <a:rPr sz="788" spc="5" dirty="0">
                <a:solidFill>
                  <a:srgbClr val="202020"/>
                </a:solidFill>
                <a:latin typeface="Times New Roman"/>
                <a:cs typeface="Times New Roman"/>
              </a:rPr>
              <a:t>by </a:t>
            </a:r>
            <a:r>
              <a:rPr sz="788" spc="-5" dirty="0">
                <a:solidFill>
                  <a:srgbClr val="202020"/>
                </a:solidFill>
                <a:latin typeface="Times New Roman"/>
                <a:cs typeface="Times New Roman"/>
              </a:rPr>
              <a:t>failing </a:t>
            </a:r>
            <a:r>
              <a:rPr sz="788" dirty="0">
                <a:solidFill>
                  <a:srgbClr val="202020"/>
                </a:solidFill>
                <a:latin typeface="Times New Roman"/>
                <a:cs typeface="Times New Roman"/>
              </a:rPr>
              <a:t>to </a:t>
            </a:r>
            <a:r>
              <a:rPr sz="788" spc="59" dirty="0">
                <a:solidFill>
                  <a:srgbClr val="202020"/>
                </a:solidFill>
                <a:latin typeface="Times New Roman"/>
                <a:cs typeface="Times New Roman"/>
              </a:rPr>
              <a:t>send </a:t>
            </a:r>
            <a:r>
              <a:rPr sz="788" dirty="0">
                <a:solidFill>
                  <a:srgbClr val="202020"/>
                </a:solidFill>
                <a:latin typeface="Times New Roman"/>
                <a:cs typeface="Times New Roman"/>
              </a:rPr>
              <a:t>the </a:t>
            </a:r>
            <a:r>
              <a:rPr sz="788" spc="44" dirty="0">
                <a:solidFill>
                  <a:srgbClr val="202020"/>
                </a:solidFill>
                <a:latin typeface="Times New Roman"/>
                <a:cs typeface="Times New Roman"/>
              </a:rPr>
              <a:t>above </a:t>
            </a:r>
            <a:r>
              <a:rPr sz="788" spc="49" dirty="0">
                <a:solidFill>
                  <a:srgbClr val="202020"/>
                </a:solidFill>
                <a:latin typeface="Times New Roman"/>
                <a:cs typeface="Times New Roman"/>
              </a:rPr>
              <a:t>named </a:t>
            </a:r>
            <a:r>
              <a:rPr sz="788" spc="34" dirty="0">
                <a:solidFill>
                  <a:srgbClr val="202020"/>
                </a:solidFill>
                <a:latin typeface="Times New Roman"/>
                <a:cs typeface="Times New Roman"/>
              </a:rPr>
              <a:t>student </a:t>
            </a:r>
            <a:r>
              <a:rPr sz="788" dirty="0">
                <a:solidFill>
                  <a:srgbClr val="202020"/>
                </a:solidFill>
                <a:latin typeface="Times New Roman"/>
                <a:cs typeface="Times New Roman"/>
              </a:rPr>
              <a:t>to </a:t>
            </a:r>
            <a:r>
              <a:rPr sz="788" spc="34" dirty="0">
                <a:solidFill>
                  <a:srgbClr val="202020"/>
                </a:solidFill>
                <a:latin typeface="Times New Roman"/>
                <a:cs typeface="Times New Roman"/>
              </a:rPr>
              <a:t>attend </a:t>
            </a:r>
            <a:r>
              <a:rPr sz="788" spc="-5" dirty="0">
                <a:solidFill>
                  <a:srgbClr val="202020"/>
                </a:solidFill>
                <a:latin typeface="Times New Roman"/>
                <a:cs typeface="Times New Roman"/>
              </a:rPr>
              <a:t>school </a:t>
            </a:r>
            <a:r>
              <a:rPr sz="788" spc="34" dirty="0">
                <a:solidFill>
                  <a:srgbClr val="202020"/>
                </a:solidFill>
                <a:latin typeface="Times New Roman"/>
                <a:cs typeface="Times New Roman"/>
              </a:rPr>
              <a:t>as required </a:t>
            </a:r>
            <a:r>
              <a:rPr sz="788" spc="5" dirty="0">
                <a:solidFill>
                  <a:srgbClr val="202020"/>
                </a:solidFill>
                <a:latin typeface="Times New Roman"/>
                <a:cs typeface="Times New Roman"/>
              </a:rPr>
              <a:t>by law  </a:t>
            </a:r>
            <a:r>
              <a:rPr sz="788" spc="-5" dirty="0">
                <a:solidFill>
                  <a:srgbClr val="202020"/>
                </a:solidFill>
                <a:latin typeface="Times New Roman"/>
                <a:cs typeface="Times New Roman"/>
              </a:rPr>
              <a:t>after having </a:t>
            </a:r>
            <a:r>
              <a:rPr sz="788" spc="54" dirty="0">
                <a:solidFill>
                  <a:srgbClr val="202020"/>
                </a:solidFill>
                <a:latin typeface="Times New Roman"/>
                <a:cs typeface="Times New Roman"/>
              </a:rPr>
              <a:t>been </a:t>
            </a:r>
            <a:r>
              <a:rPr sz="788" dirty="0">
                <a:solidFill>
                  <a:srgbClr val="202020"/>
                </a:solidFill>
                <a:latin typeface="Times New Roman"/>
                <a:cs typeface="Times New Roman"/>
              </a:rPr>
              <a:t>duly </a:t>
            </a:r>
            <a:r>
              <a:rPr sz="788" spc="34" dirty="0">
                <a:solidFill>
                  <a:srgbClr val="202020"/>
                </a:solidFill>
                <a:latin typeface="Times New Roman"/>
                <a:cs typeface="Times New Roman"/>
              </a:rPr>
              <a:t>warned </a:t>
            </a:r>
            <a:r>
              <a:rPr sz="788" dirty="0">
                <a:solidFill>
                  <a:srgbClr val="202020"/>
                </a:solidFill>
                <a:latin typeface="Times New Roman"/>
                <a:cs typeface="Times New Roman"/>
              </a:rPr>
              <a:t>in </a:t>
            </a:r>
            <a:r>
              <a:rPr sz="788" spc="-5" dirty="0">
                <a:solidFill>
                  <a:srgbClr val="202020"/>
                </a:solidFill>
                <a:latin typeface="Times New Roman"/>
                <a:cs typeface="Times New Roman"/>
              </a:rPr>
              <a:t>writing on the date indicted </a:t>
            </a:r>
            <a:r>
              <a:rPr sz="788" spc="39" dirty="0">
                <a:solidFill>
                  <a:srgbClr val="202020"/>
                </a:solidFill>
                <a:latin typeface="Times New Roman"/>
                <a:cs typeface="Times New Roman"/>
              </a:rPr>
              <a:t>above. </a:t>
            </a:r>
            <a:r>
              <a:rPr sz="788" spc="-5" dirty="0">
                <a:solidFill>
                  <a:srgbClr val="202020"/>
                </a:solidFill>
                <a:latin typeface="Times New Roman"/>
                <a:cs typeface="Times New Roman"/>
              </a:rPr>
              <a:t>The child </a:t>
            </a:r>
            <a:r>
              <a:rPr sz="788" dirty="0">
                <a:solidFill>
                  <a:srgbClr val="202020"/>
                </a:solidFill>
                <a:latin typeface="Times New Roman"/>
                <a:cs typeface="Times New Roman"/>
              </a:rPr>
              <a:t>is </a:t>
            </a:r>
            <a:r>
              <a:rPr sz="788" spc="-5" dirty="0">
                <a:solidFill>
                  <a:srgbClr val="202020"/>
                </a:solidFill>
                <a:latin typeface="Times New Roman"/>
                <a:cs typeface="Times New Roman"/>
              </a:rPr>
              <a:t>not lawfully </a:t>
            </a:r>
            <a:r>
              <a:rPr sz="788" spc="34" dirty="0">
                <a:solidFill>
                  <a:srgbClr val="202020"/>
                </a:solidFill>
                <a:latin typeface="Times New Roman"/>
                <a:cs typeface="Times New Roman"/>
              </a:rPr>
              <a:t>exempt </a:t>
            </a:r>
            <a:r>
              <a:rPr sz="788" dirty="0">
                <a:solidFill>
                  <a:srgbClr val="202020"/>
                </a:solidFill>
                <a:latin typeface="Times New Roman"/>
                <a:cs typeface="Times New Roman"/>
              </a:rPr>
              <a:t>and </a:t>
            </a:r>
            <a:r>
              <a:rPr sz="788" spc="-5" dirty="0">
                <a:solidFill>
                  <a:srgbClr val="202020"/>
                </a:solidFill>
                <a:latin typeface="Times New Roman"/>
                <a:cs typeface="Times New Roman"/>
              </a:rPr>
              <a:t>not properly </a:t>
            </a:r>
            <a:r>
              <a:rPr sz="788" spc="54" dirty="0">
                <a:solidFill>
                  <a:srgbClr val="202020"/>
                </a:solidFill>
                <a:latin typeface="Times New Roman"/>
                <a:cs typeface="Times New Roman"/>
              </a:rPr>
              <a:t>excused </a:t>
            </a:r>
            <a:r>
              <a:rPr sz="788" spc="-5" dirty="0">
                <a:solidFill>
                  <a:srgbClr val="202020"/>
                </a:solidFill>
                <a:latin typeface="Times New Roman"/>
                <a:cs typeface="Times New Roman"/>
              </a:rPr>
              <a:t>from school </a:t>
            </a:r>
            <a:r>
              <a:rPr sz="788" spc="49" dirty="0">
                <a:solidFill>
                  <a:srgbClr val="202020"/>
                </a:solidFill>
                <a:latin typeface="Times New Roman"/>
                <a:cs typeface="Times New Roman"/>
              </a:rPr>
              <a:t>attendance  </a:t>
            </a:r>
            <a:r>
              <a:rPr sz="788" spc="-5" dirty="0">
                <a:solidFill>
                  <a:srgbClr val="202020"/>
                </a:solidFill>
                <a:latin typeface="Times New Roman"/>
                <a:cs typeface="Times New Roman"/>
              </a:rPr>
              <a:t>and </a:t>
            </a:r>
            <a:r>
              <a:rPr sz="788" dirty="0">
                <a:solidFill>
                  <a:srgbClr val="202020"/>
                </a:solidFill>
                <a:latin typeface="Times New Roman"/>
                <a:cs typeface="Times New Roman"/>
              </a:rPr>
              <a:t>is </a:t>
            </a:r>
            <a:r>
              <a:rPr sz="788" spc="25" dirty="0">
                <a:solidFill>
                  <a:srgbClr val="202020"/>
                </a:solidFill>
                <a:latin typeface="Times New Roman"/>
                <a:cs typeface="Times New Roman"/>
              </a:rPr>
              <a:t>required </a:t>
            </a:r>
            <a:r>
              <a:rPr sz="788" dirty="0">
                <a:solidFill>
                  <a:srgbClr val="202020"/>
                </a:solidFill>
                <a:latin typeface="Times New Roman"/>
                <a:cs typeface="Times New Roman"/>
              </a:rPr>
              <a:t>to </a:t>
            </a:r>
            <a:r>
              <a:rPr sz="788" spc="34" dirty="0">
                <a:solidFill>
                  <a:srgbClr val="202020"/>
                </a:solidFill>
                <a:latin typeface="Times New Roman"/>
                <a:cs typeface="Times New Roman"/>
              </a:rPr>
              <a:t>attend </a:t>
            </a:r>
            <a:r>
              <a:rPr sz="788" spc="-5" dirty="0">
                <a:solidFill>
                  <a:srgbClr val="202020"/>
                </a:solidFill>
                <a:latin typeface="Times New Roman"/>
                <a:cs typeface="Times New Roman"/>
              </a:rPr>
              <a:t>school under </a:t>
            </a:r>
            <a:r>
              <a:rPr sz="788" spc="34" dirty="0">
                <a:solidFill>
                  <a:srgbClr val="202020"/>
                </a:solidFill>
                <a:latin typeface="Times New Roman"/>
                <a:cs typeface="Times New Roman"/>
              </a:rPr>
              <a:t>25.085 </a:t>
            </a:r>
            <a:r>
              <a:rPr sz="788" spc="-5" dirty="0">
                <a:solidFill>
                  <a:srgbClr val="202020"/>
                </a:solidFill>
                <a:latin typeface="Times New Roman"/>
                <a:cs typeface="Times New Roman"/>
              </a:rPr>
              <a:t>of </a:t>
            </a:r>
            <a:r>
              <a:rPr sz="788" dirty="0">
                <a:solidFill>
                  <a:srgbClr val="202020"/>
                </a:solidFill>
                <a:latin typeface="Times New Roman"/>
                <a:cs typeface="Times New Roman"/>
              </a:rPr>
              <a:t>the </a:t>
            </a:r>
            <a:r>
              <a:rPr sz="788" spc="34" dirty="0">
                <a:solidFill>
                  <a:srgbClr val="202020"/>
                </a:solidFill>
                <a:latin typeface="Times New Roman"/>
                <a:cs typeface="Times New Roman"/>
              </a:rPr>
              <a:t>Education Code. </a:t>
            </a:r>
            <a:r>
              <a:rPr sz="788" spc="-49" dirty="0">
                <a:solidFill>
                  <a:srgbClr val="202020"/>
                </a:solidFill>
                <a:latin typeface="Times New Roman"/>
                <a:cs typeface="Times New Roman"/>
              </a:rPr>
              <a:t>I </a:t>
            </a:r>
            <a:r>
              <a:rPr sz="788" spc="69" dirty="0">
                <a:solidFill>
                  <a:srgbClr val="202020"/>
                </a:solidFill>
                <a:latin typeface="Times New Roman"/>
                <a:cs typeface="Times New Roman"/>
              </a:rPr>
              <a:t>base </a:t>
            </a:r>
            <a:r>
              <a:rPr sz="788" dirty="0">
                <a:solidFill>
                  <a:srgbClr val="202020"/>
                </a:solidFill>
                <a:latin typeface="Times New Roman"/>
                <a:cs typeface="Times New Roman"/>
              </a:rPr>
              <a:t>this </a:t>
            </a:r>
            <a:r>
              <a:rPr sz="788" spc="-5" dirty="0">
                <a:solidFill>
                  <a:srgbClr val="202020"/>
                </a:solidFill>
                <a:latin typeface="Times New Roman"/>
                <a:cs typeface="Times New Roman"/>
              </a:rPr>
              <a:t>belief on </a:t>
            </a:r>
            <a:r>
              <a:rPr sz="788" dirty="0">
                <a:solidFill>
                  <a:srgbClr val="202020"/>
                </a:solidFill>
                <a:latin typeface="Times New Roman"/>
                <a:cs typeface="Times New Roman"/>
              </a:rPr>
              <a:t>my </a:t>
            </a:r>
            <a:r>
              <a:rPr sz="788" spc="30" dirty="0">
                <a:solidFill>
                  <a:srgbClr val="202020"/>
                </a:solidFill>
                <a:latin typeface="Times New Roman"/>
                <a:cs typeface="Times New Roman"/>
              </a:rPr>
              <a:t>personal </a:t>
            </a:r>
            <a:r>
              <a:rPr sz="788" spc="34" dirty="0">
                <a:solidFill>
                  <a:srgbClr val="202020"/>
                </a:solidFill>
                <a:latin typeface="Times New Roman"/>
                <a:cs typeface="Times New Roman"/>
              </a:rPr>
              <a:t>knowledge </a:t>
            </a:r>
            <a:r>
              <a:rPr sz="788" dirty="0">
                <a:solidFill>
                  <a:srgbClr val="202020"/>
                </a:solidFill>
                <a:latin typeface="Times New Roman"/>
                <a:cs typeface="Times New Roman"/>
              </a:rPr>
              <a:t>and </a:t>
            </a:r>
            <a:r>
              <a:rPr sz="788" spc="15" dirty="0">
                <a:solidFill>
                  <a:srgbClr val="202020"/>
                </a:solidFill>
                <a:latin typeface="Times New Roman"/>
                <a:cs typeface="Times New Roman"/>
              </a:rPr>
              <a:t>investigation </a:t>
            </a:r>
            <a:r>
              <a:rPr sz="788" spc="-5" dirty="0">
                <a:solidFill>
                  <a:srgbClr val="202020"/>
                </a:solidFill>
                <a:latin typeface="Times New Roman"/>
                <a:cs typeface="Times New Roman"/>
              </a:rPr>
              <a:t>which </a:t>
            </a:r>
            <a:r>
              <a:rPr sz="788" spc="25" dirty="0">
                <a:solidFill>
                  <a:srgbClr val="202020"/>
                </a:solidFill>
                <a:latin typeface="Times New Roman"/>
                <a:cs typeface="Times New Roman"/>
              </a:rPr>
              <a:t>included  </a:t>
            </a:r>
            <a:r>
              <a:rPr sz="788" spc="-5" dirty="0">
                <a:solidFill>
                  <a:srgbClr val="202020"/>
                </a:solidFill>
                <a:latin typeface="Times New Roman"/>
                <a:cs typeface="Times New Roman"/>
              </a:rPr>
              <a:t>review  of </a:t>
            </a:r>
            <a:r>
              <a:rPr sz="788" dirty="0">
                <a:solidFill>
                  <a:srgbClr val="202020"/>
                </a:solidFill>
                <a:latin typeface="Times New Roman"/>
                <a:cs typeface="Times New Roman"/>
              </a:rPr>
              <a:t>the  </a:t>
            </a:r>
            <a:r>
              <a:rPr sz="788" spc="-5" dirty="0">
                <a:solidFill>
                  <a:srgbClr val="202020"/>
                </a:solidFill>
                <a:latin typeface="Times New Roman"/>
                <a:cs typeface="Times New Roman"/>
              </a:rPr>
              <a:t>child's  school  </a:t>
            </a:r>
            <a:r>
              <a:rPr sz="788" spc="34" dirty="0">
                <a:solidFill>
                  <a:srgbClr val="202020"/>
                </a:solidFill>
                <a:latin typeface="Times New Roman"/>
                <a:cs typeface="Times New Roman"/>
              </a:rPr>
              <a:t>attendance</a:t>
            </a:r>
            <a:r>
              <a:rPr sz="788" spc="-10" dirty="0">
                <a:solidFill>
                  <a:srgbClr val="202020"/>
                </a:solidFill>
                <a:latin typeface="Times New Roman"/>
                <a:cs typeface="Times New Roman"/>
              </a:rPr>
              <a:t> </a:t>
            </a:r>
            <a:r>
              <a:rPr sz="788" spc="34" dirty="0">
                <a:solidFill>
                  <a:srgbClr val="202020"/>
                </a:solidFill>
                <a:latin typeface="Times New Roman"/>
                <a:cs typeface="Times New Roman"/>
              </a:rPr>
              <a:t>record.</a:t>
            </a:r>
            <a:endParaRPr lang="en-US" sz="788" spc="34" dirty="0">
              <a:solidFill>
                <a:srgbClr val="202020"/>
              </a:solidFill>
              <a:latin typeface="Times New Roman"/>
              <a:cs typeface="Times New Roman"/>
            </a:endParaRPr>
          </a:p>
          <a:p>
            <a:pPr marL="12513" marR="5005">
              <a:lnSpc>
                <a:spcPct val="95800"/>
              </a:lnSpc>
            </a:pPr>
            <a:endParaRPr lang="en-US" sz="788" spc="34" dirty="0">
              <a:solidFill>
                <a:srgbClr val="202020"/>
              </a:solidFill>
              <a:latin typeface="Times New Roman"/>
              <a:cs typeface="Times New Roman"/>
            </a:endParaRPr>
          </a:p>
          <a:p>
            <a:pPr marL="12513" marR="5005">
              <a:lnSpc>
                <a:spcPct val="95800"/>
              </a:lnSpc>
            </a:pPr>
            <a:endParaRPr sz="788" dirty="0">
              <a:latin typeface="Times New Roman"/>
              <a:cs typeface="Times New Roman"/>
            </a:endParaRPr>
          </a:p>
          <a:p>
            <a:pPr marR="452982" algn="r">
              <a:spcBef>
                <a:spcPts val="695"/>
              </a:spcBef>
            </a:pPr>
            <a:r>
              <a:rPr sz="788" spc="-5" dirty="0">
                <a:solidFill>
                  <a:srgbClr val="202020"/>
                </a:solidFill>
                <a:latin typeface="Times New Roman"/>
                <a:cs typeface="Times New Roman"/>
              </a:rPr>
              <a:t>Brownsville </a:t>
            </a:r>
            <a:r>
              <a:rPr sz="788" spc="39" dirty="0">
                <a:solidFill>
                  <a:srgbClr val="202020"/>
                </a:solidFill>
                <a:latin typeface="Times New Roman"/>
                <a:cs typeface="Times New Roman"/>
              </a:rPr>
              <a:t>Independent </a:t>
            </a:r>
            <a:r>
              <a:rPr sz="788" spc="-5" dirty="0">
                <a:solidFill>
                  <a:srgbClr val="202020"/>
                </a:solidFill>
                <a:latin typeface="Times New Roman"/>
                <a:cs typeface="Times New Roman"/>
              </a:rPr>
              <a:t>School </a:t>
            </a:r>
            <a:r>
              <a:rPr sz="788" spc="84" dirty="0">
                <a:solidFill>
                  <a:srgbClr val="202020"/>
                </a:solidFill>
                <a:latin typeface="Times New Roman"/>
                <a:cs typeface="Times New Roman"/>
              </a:rPr>
              <a:t> </a:t>
            </a:r>
            <a:r>
              <a:rPr sz="788" dirty="0">
                <a:solidFill>
                  <a:srgbClr val="202020"/>
                </a:solidFill>
                <a:latin typeface="Times New Roman"/>
                <a:cs typeface="Times New Roman"/>
              </a:rPr>
              <a:t>District</a:t>
            </a:r>
            <a:endParaRPr sz="788" dirty="0">
              <a:latin typeface="Times New Roman"/>
              <a:cs typeface="Times New Roman"/>
            </a:endParaRPr>
          </a:p>
          <a:p>
            <a:pPr marL="917850">
              <a:spcBef>
                <a:spcPts val="103"/>
              </a:spcBef>
            </a:pPr>
            <a:r>
              <a:rPr sz="788" spc="30" dirty="0">
                <a:solidFill>
                  <a:srgbClr val="202020"/>
                </a:solidFill>
                <a:latin typeface="Times New Roman"/>
                <a:cs typeface="Times New Roman"/>
              </a:rPr>
              <a:t>Signature </a:t>
            </a:r>
            <a:r>
              <a:rPr sz="788" dirty="0">
                <a:solidFill>
                  <a:srgbClr val="202020"/>
                </a:solidFill>
                <a:latin typeface="Times New Roman"/>
                <a:cs typeface="Times New Roman"/>
              </a:rPr>
              <a:t>of</a:t>
            </a:r>
            <a:r>
              <a:rPr sz="788" spc="-25" dirty="0">
                <a:solidFill>
                  <a:srgbClr val="202020"/>
                </a:solidFill>
                <a:latin typeface="Times New Roman"/>
                <a:cs typeface="Times New Roman"/>
              </a:rPr>
              <a:t> </a:t>
            </a:r>
            <a:r>
              <a:rPr sz="788" spc="-5" dirty="0">
                <a:solidFill>
                  <a:srgbClr val="202020"/>
                </a:solidFill>
                <a:latin typeface="Times New Roman"/>
                <a:cs typeface="Times New Roman"/>
              </a:rPr>
              <a:t>Affiant</a:t>
            </a:r>
            <a:endParaRPr sz="788" dirty="0">
              <a:latin typeface="Times New Roman"/>
              <a:cs typeface="Times New Roman"/>
            </a:endParaRPr>
          </a:p>
          <a:p>
            <a:pPr>
              <a:spcBef>
                <a:spcPts val="54"/>
              </a:spcBef>
            </a:pPr>
            <a:endParaRPr sz="690" dirty="0">
              <a:latin typeface="Times New Roman"/>
              <a:cs typeface="Times New Roman"/>
            </a:endParaRPr>
          </a:p>
          <a:p>
            <a:pPr marL="857787">
              <a:tabLst>
                <a:tab pos="3456176" algn="l"/>
                <a:tab pos="5020966" algn="l"/>
                <a:tab pos="5844967" algn="l"/>
              </a:tabLst>
            </a:pPr>
            <a:r>
              <a:rPr sz="788" spc="30" dirty="0">
                <a:solidFill>
                  <a:srgbClr val="202020"/>
                </a:solidFill>
                <a:latin typeface="Times New Roman"/>
                <a:cs typeface="Times New Roman"/>
              </a:rPr>
              <a:t>SWORN </a:t>
            </a:r>
            <a:r>
              <a:rPr sz="788" spc="25" dirty="0">
                <a:solidFill>
                  <a:srgbClr val="202020"/>
                </a:solidFill>
                <a:latin typeface="Times New Roman"/>
                <a:cs typeface="Times New Roman"/>
              </a:rPr>
              <a:t>TO </a:t>
            </a:r>
            <a:r>
              <a:rPr sz="788" spc="-112" dirty="0">
                <a:solidFill>
                  <a:srgbClr val="202020"/>
                </a:solidFill>
                <a:latin typeface="Times New Roman"/>
                <a:cs typeface="Times New Roman"/>
              </a:rPr>
              <a:t>&amp;  </a:t>
            </a:r>
            <a:r>
              <a:rPr sz="788" spc="20" dirty="0">
                <a:solidFill>
                  <a:srgbClr val="202020"/>
                </a:solidFill>
                <a:latin typeface="Times New Roman"/>
                <a:cs typeface="Times New Roman"/>
              </a:rPr>
              <a:t>SUBSCRIBED </a:t>
            </a:r>
            <a:r>
              <a:rPr sz="788" spc="30" dirty="0">
                <a:solidFill>
                  <a:srgbClr val="202020"/>
                </a:solidFill>
                <a:latin typeface="Times New Roman"/>
                <a:cs typeface="Times New Roman"/>
              </a:rPr>
              <a:t>before </a:t>
            </a:r>
            <a:r>
              <a:rPr sz="788" spc="59" dirty="0">
                <a:solidFill>
                  <a:srgbClr val="202020"/>
                </a:solidFill>
                <a:latin typeface="Times New Roman"/>
                <a:cs typeface="Times New Roman"/>
              </a:rPr>
              <a:t>me</a:t>
            </a:r>
            <a:r>
              <a:rPr sz="788" spc="64" dirty="0">
                <a:solidFill>
                  <a:srgbClr val="202020"/>
                </a:solidFill>
                <a:latin typeface="Times New Roman"/>
                <a:cs typeface="Times New Roman"/>
              </a:rPr>
              <a:t> </a:t>
            </a:r>
            <a:r>
              <a:rPr sz="788" spc="34" dirty="0">
                <a:solidFill>
                  <a:srgbClr val="202020"/>
                </a:solidFill>
                <a:latin typeface="Times New Roman"/>
                <a:cs typeface="Times New Roman"/>
              </a:rPr>
              <a:t>on</a:t>
            </a:r>
            <a:r>
              <a:rPr sz="788" spc="25" dirty="0">
                <a:solidFill>
                  <a:srgbClr val="202020"/>
                </a:solidFill>
                <a:latin typeface="Times New Roman"/>
                <a:cs typeface="Times New Roman"/>
              </a:rPr>
              <a:t> </a:t>
            </a:r>
            <a:r>
              <a:rPr sz="788" spc="34" dirty="0">
                <a:solidFill>
                  <a:srgbClr val="202020"/>
                </a:solidFill>
                <a:latin typeface="Times New Roman"/>
                <a:cs typeface="Times New Roman"/>
              </a:rPr>
              <a:t>the</a:t>
            </a:r>
            <a:r>
              <a:rPr sz="788" u="sng" spc="34" dirty="0">
                <a:solidFill>
                  <a:srgbClr val="202020"/>
                </a:solidFill>
                <a:latin typeface="Times New Roman"/>
                <a:cs typeface="Times New Roman"/>
              </a:rPr>
              <a:t> 	</a:t>
            </a:r>
            <a:r>
              <a:rPr sz="788" spc="30" dirty="0">
                <a:solidFill>
                  <a:srgbClr val="202020"/>
                </a:solidFill>
                <a:latin typeface="Times New Roman"/>
                <a:cs typeface="Times New Roman"/>
              </a:rPr>
              <a:t>day </a:t>
            </a:r>
            <a:r>
              <a:rPr sz="788" spc="-5" dirty="0">
                <a:solidFill>
                  <a:srgbClr val="202020"/>
                </a:solidFill>
                <a:latin typeface="Times New Roman"/>
                <a:cs typeface="Times New Roman"/>
              </a:rPr>
              <a:t>of</a:t>
            </a:r>
            <a:r>
              <a:rPr sz="788" u="sng" spc="-5" dirty="0">
                <a:solidFill>
                  <a:srgbClr val="202020"/>
                </a:solidFill>
                <a:latin typeface="Times New Roman"/>
                <a:cs typeface="Times New Roman"/>
              </a:rPr>
              <a:t> 	</a:t>
            </a:r>
            <a:r>
              <a:rPr sz="788" spc="15" dirty="0">
                <a:solidFill>
                  <a:srgbClr val="202020"/>
                </a:solidFill>
                <a:latin typeface="Times New Roman"/>
                <a:cs typeface="Times New Roman"/>
              </a:rPr>
              <a:t>, </a:t>
            </a:r>
            <a:r>
              <a:rPr sz="788" spc="54" dirty="0">
                <a:solidFill>
                  <a:srgbClr val="202020"/>
                </a:solidFill>
                <a:latin typeface="Times New Roman"/>
                <a:cs typeface="Times New Roman"/>
              </a:rPr>
              <a:t> </a:t>
            </a:r>
            <a:r>
              <a:rPr sz="788" u="sng" spc="15" dirty="0">
                <a:solidFill>
                  <a:srgbClr val="202020"/>
                </a:solidFill>
                <a:latin typeface="Times New Roman"/>
                <a:cs typeface="Times New Roman"/>
              </a:rPr>
              <a:t> </a:t>
            </a:r>
            <a:r>
              <a:rPr sz="788" u="sng" dirty="0">
                <a:solidFill>
                  <a:srgbClr val="202020"/>
                </a:solidFill>
                <a:latin typeface="Times New Roman"/>
                <a:cs typeface="Times New Roman"/>
              </a:rPr>
              <a:t>	</a:t>
            </a:r>
            <a:endParaRPr sz="788" dirty="0">
              <a:latin typeface="Times New Roman"/>
              <a:cs typeface="Times New Roman"/>
            </a:endParaRPr>
          </a:p>
        </p:txBody>
      </p:sp>
      <p:sp>
        <p:nvSpPr>
          <p:cNvPr id="16" name="object 16"/>
          <p:cNvSpPr txBox="1"/>
          <p:nvPr/>
        </p:nvSpPr>
        <p:spPr>
          <a:xfrm>
            <a:off x="1564061" y="8612680"/>
            <a:ext cx="262778" cy="121252"/>
          </a:xfrm>
          <a:prstGeom prst="rect">
            <a:avLst/>
          </a:prstGeom>
        </p:spPr>
        <p:txBody>
          <a:bodyPr vert="horz" wrap="square" lIns="0" tIns="0" rIns="0" bIns="0" rtlCol="0">
            <a:spAutoFit/>
          </a:bodyPr>
          <a:lstStyle/>
          <a:p>
            <a:pPr marL="12513"/>
            <a:r>
              <a:rPr sz="788" spc="-5" dirty="0">
                <a:solidFill>
                  <a:srgbClr val="202020"/>
                </a:solidFill>
                <a:latin typeface="Times New Roman"/>
                <a:cs typeface="Times New Roman"/>
              </a:rPr>
              <a:t>(S</a:t>
            </a:r>
            <a:r>
              <a:rPr sz="788" spc="-10" dirty="0">
                <a:solidFill>
                  <a:srgbClr val="202020"/>
                </a:solidFill>
                <a:latin typeface="Times New Roman"/>
                <a:cs typeface="Times New Roman"/>
              </a:rPr>
              <a:t>e</a:t>
            </a:r>
            <a:r>
              <a:rPr sz="788" dirty="0">
                <a:solidFill>
                  <a:srgbClr val="202020"/>
                </a:solidFill>
                <a:latin typeface="Times New Roman"/>
                <a:cs typeface="Times New Roman"/>
              </a:rPr>
              <a:t>a</a:t>
            </a:r>
            <a:r>
              <a:rPr sz="788" spc="-10" dirty="0">
                <a:solidFill>
                  <a:srgbClr val="202020"/>
                </a:solidFill>
                <a:latin typeface="Times New Roman"/>
                <a:cs typeface="Times New Roman"/>
              </a:rPr>
              <a:t>l</a:t>
            </a:r>
            <a:r>
              <a:rPr sz="788" dirty="0">
                <a:solidFill>
                  <a:srgbClr val="202020"/>
                </a:solidFill>
                <a:latin typeface="Times New Roman"/>
                <a:cs typeface="Times New Roman"/>
              </a:rPr>
              <a:t>)</a:t>
            </a:r>
            <a:endParaRPr sz="788" dirty="0">
              <a:latin typeface="Times New Roman"/>
              <a:cs typeface="Times New Roman"/>
            </a:endParaRPr>
          </a:p>
        </p:txBody>
      </p:sp>
      <p:sp>
        <p:nvSpPr>
          <p:cNvPr id="17" name="object 17"/>
          <p:cNvSpPr txBox="1"/>
          <p:nvPr/>
        </p:nvSpPr>
        <p:spPr>
          <a:xfrm>
            <a:off x="4905191" y="8950531"/>
            <a:ext cx="1315141" cy="121252"/>
          </a:xfrm>
          <a:prstGeom prst="rect">
            <a:avLst/>
          </a:prstGeom>
        </p:spPr>
        <p:txBody>
          <a:bodyPr vert="horz" wrap="square" lIns="0" tIns="0" rIns="0" bIns="0" rtlCol="0">
            <a:spAutoFit/>
          </a:bodyPr>
          <a:lstStyle/>
          <a:p>
            <a:pPr marL="12513"/>
            <a:r>
              <a:rPr sz="788" spc="-5" dirty="0">
                <a:solidFill>
                  <a:srgbClr val="202020"/>
                </a:solidFill>
                <a:latin typeface="Times New Roman"/>
                <a:cs typeface="Times New Roman"/>
              </a:rPr>
              <a:t>Notary  Public, </a:t>
            </a:r>
            <a:r>
              <a:rPr sz="788" spc="44" dirty="0">
                <a:solidFill>
                  <a:srgbClr val="202020"/>
                </a:solidFill>
                <a:latin typeface="Times New Roman"/>
                <a:cs typeface="Times New Roman"/>
              </a:rPr>
              <a:t>State </a:t>
            </a:r>
            <a:r>
              <a:rPr sz="788" spc="-5" dirty="0">
                <a:solidFill>
                  <a:srgbClr val="202020"/>
                </a:solidFill>
                <a:latin typeface="Times New Roman"/>
                <a:cs typeface="Times New Roman"/>
              </a:rPr>
              <a:t>of</a:t>
            </a:r>
            <a:r>
              <a:rPr sz="788" spc="10" dirty="0">
                <a:solidFill>
                  <a:srgbClr val="202020"/>
                </a:solidFill>
                <a:latin typeface="Times New Roman"/>
                <a:cs typeface="Times New Roman"/>
              </a:rPr>
              <a:t> </a:t>
            </a:r>
            <a:r>
              <a:rPr sz="788" spc="49" dirty="0">
                <a:solidFill>
                  <a:srgbClr val="202020"/>
                </a:solidFill>
                <a:latin typeface="Times New Roman"/>
                <a:cs typeface="Times New Roman"/>
              </a:rPr>
              <a:t>Texas</a:t>
            </a:r>
            <a:endParaRPr sz="788" dirty="0">
              <a:latin typeface="Times New Roman"/>
              <a:cs typeface="Times New Roman"/>
            </a:endParaRPr>
          </a:p>
        </p:txBody>
      </p:sp>
      <p:sp>
        <p:nvSpPr>
          <p:cNvPr id="18" name="Rectangle 17"/>
          <p:cNvSpPr/>
          <p:nvPr/>
        </p:nvSpPr>
        <p:spPr>
          <a:xfrm rot="20370963">
            <a:off x="78977" y="1645444"/>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sp>
        <p:nvSpPr>
          <p:cNvPr id="19" name="TextBox 18"/>
          <p:cNvSpPr txBox="1"/>
          <p:nvPr/>
        </p:nvSpPr>
        <p:spPr>
          <a:xfrm>
            <a:off x="3595687" y="8625744"/>
            <a:ext cx="3877985" cy="369332"/>
          </a:xfrm>
          <a:prstGeom prst="rect">
            <a:avLst/>
          </a:prstGeom>
          <a:noFill/>
        </p:spPr>
        <p:txBody>
          <a:bodyPr wrap="none" rtlCol="0">
            <a:spAutoFit/>
          </a:bodyPr>
          <a:lstStyle/>
          <a:p>
            <a:r>
              <a:rPr lang="en-US" dirty="0"/>
              <a:t>________________________________</a:t>
            </a:r>
          </a:p>
        </p:txBody>
      </p:sp>
      <p:sp>
        <p:nvSpPr>
          <p:cNvPr id="22" name="TextBox 21"/>
          <p:cNvSpPr txBox="1"/>
          <p:nvPr/>
        </p:nvSpPr>
        <p:spPr>
          <a:xfrm>
            <a:off x="2" y="6138480"/>
            <a:ext cx="7702213" cy="369332"/>
          </a:xfrm>
          <a:prstGeom prst="rect">
            <a:avLst/>
          </a:prstGeom>
          <a:noFill/>
        </p:spPr>
        <p:txBody>
          <a:bodyPr wrap="square" rtlCol="0">
            <a:spAutoFit/>
          </a:bodyPr>
          <a:lstStyle/>
          <a:p>
            <a:r>
              <a:rPr lang="en-US" dirty="0"/>
              <a:t>-----------------------------------------------------------------------------------------------------------</a:t>
            </a:r>
          </a:p>
        </p:txBody>
      </p:sp>
      <p:sp>
        <p:nvSpPr>
          <p:cNvPr id="23" name="TextBox 22"/>
          <p:cNvSpPr txBox="1"/>
          <p:nvPr/>
        </p:nvSpPr>
        <p:spPr>
          <a:xfrm>
            <a:off x="3595687" y="5850146"/>
            <a:ext cx="3877985" cy="369332"/>
          </a:xfrm>
          <a:prstGeom prst="rect">
            <a:avLst/>
          </a:prstGeom>
          <a:noFill/>
        </p:spPr>
        <p:txBody>
          <a:bodyPr wrap="none" rtlCol="0">
            <a:spAutoFit/>
          </a:bodyPr>
          <a:lstStyle/>
          <a:p>
            <a:r>
              <a:rPr lang="en-US" dirty="0"/>
              <a:t>________________________________</a:t>
            </a:r>
          </a:p>
        </p:txBody>
      </p:sp>
      <p:sp>
        <p:nvSpPr>
          <p:cNvPr id="24" name="TextBox 23"/>
          <p:cNvSpPr txBox="1"/>
          <p:nvPr/>
        </p:nvSpPr>
        <p:spPr>
          <a:xfrm>
            <a:off x="390313" y="4792882"/>
            <a:ext cx="3877985" cy="369332"/>
          </a:xfrm>
          <a:prstGeom prst="rect">
            <a:avLst/>
          </a:prstGeom>
          <a:noFill/>
        </p:spPr>
        <p:txBody>
          <a:bodyPr wrap="none" rtlCol="0">
            <a:spAutoFit/>
          </a:bodyPr>
          <a:lstStyle/>
          <a:p>
            <a:r>
              <a:rPr lang="en-US" dirty="0"/>
              <a:t>________________________________</a:t>
            </a:r>
          </a:p>
        </p:txBody>
      </p:sp>
      <p:sp>
        <p:nvSpPr>
          <p:cNvPr id="25" name="TextBox 24"/>
          <p:cNvSpPr txBox="1"/>
          <p:nvPr/>
        </p:nvSpPr>
        <p:spPr>
          <a:xfrm>
            <a:off x="4229507" y="4792882"/>
            <a:ext cx="3436759" cy="369332"/>
          </a:xfrm>
          <a:prstGeom prst="rect">
            <a:avLst/>
          </a:prstGeom>
          <a:noFill/>
        </p:spPr>
        <p:txBody>
          <a:bodyPr wrap="square" rtlCol="0">
            <a:spAutoFit/>
          </a:bodyPr>
          <a:lstStyle/>
          <a:p>
            <a:r>
              <a:rPr lang="en-US" dirty="0"/>
              <a:t>________________________</a:t>
            </a: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2129" y="17876"/>
            <a:ext cx="1180256" cy="1182890"/>
          </a:xfrm>
          <a:prstGeom prst="rect">
            <a:avLst/>
          </a:prstGeom>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361" y="134102"/>
            <a:ext cx="1105091" cy="1104074"/>
          </a:xfrm>
          <a:prstGeom prst="rect">
            <a:avLst/>
          </a:prstGeom>
        </p:spPr>
      </p:pic>
      <p:sp>
        <p:nvSpPr>
          <p:cNvPr id="28" name="Left Arrow 27"/>
          <p:cNvSpPr/>
          <p:nvPr/>
        </p:nvSpPr>
        <p:spPr>
          <a:xfrm rot="10285251">
            <a:off x="1656804" y="2520725"/>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51568" y="4760219"/>
            <a:ext cx="4058482" cy="323165"/>
          </a:xfrm>
          <a:prstGeom prst="rect">
            <a:avLst/>
          </a:prstGeom>
          <a:noFill/>
        </p:spPr>
        <p:txBody>
          <a:bodyPr wrap="none" lIns="91440" tIns="45720" rIns="91440" bIns="45720">
            <a:spAutoFit/>
          </a:bodyPr>
          <a:lstStyle/>
          <a:p>
            <a:pPr algn="ctr"/>
            <a:r>
              <a:rPr lang="en-US" sz="1500" b="1" dirty="0">
                <a:ln w="0"/>
                <a:solidFill>
                  <a:srgbClr val="FF0000"/>
                </a:solidFill>
              </a:rPr>
              <a:t>Administrator/Campus Representative Signature</a:t>
            </a:r>
          </a:p>
        </p:txBody>
      </p:sp>
      <p:sp>
        <p:nvSpPr>
          <p:cNvPr id="32" name="TextBox 31"/>
          <p:cNvSpPr txBox="1"/>
          <p:nvPr/>
        </p:nvSpPr>
        <p:spPr>
          <a:xfrm>
            <a:off x="4350032" y="7867399"/>
            <a:ext cx="3436759" cy="369332"/>
          </a:xfrm>
          <a:prstGeom prst="rect">
            <a:avLst/>
          </a:prstGeom>
          <a:noFill/>
        </p:spPr>
        <p:txBody>
          <a:bodyPr wrap="square" rtlCol="0">
            <a:spAutoFit/>
          </a:bodyPr>
          <a:lstStyle/>
          <a:p>
            <a:r>
              <a:rPr lang="en-US" dirty="0"/>
              <a:t>________________________</a:t>
            </a:r>
          </a:p>
        </p:txBody>
      </p:sp>
      <p:sp>
        <p:nvSpPr>
          <p:cNvPr id="33" name="object 5"/>
          <p:cNvSpPr/>
          <p:nvPr/>
        </p:nvSpPr>
        <p:spPr>
          <a:xfrm>
            <a:off x="4255379" y="2940170"/>
            <a:ext cx="914400" cy="138895"/>
          </a:xfrm>
          <a:custGeom>
            <a:avLst/>
            <a:gdLst/>
            <a:ahLst/>
            <a:cxnLst/>
            <a:rect l="l" t="t" r="r" b="b"/>
            <a:pathLst>
              <a:path w="1207770" h="146685">
                <a:moveTo>
                  <a:pt x="0" y="146303"/>
                </a:moveTo>
                <a:lnTo>
                  <a:pt x="1207312" y="146303"/>
                </a:lnTo>
                <a:lnTo>
                  <a:pt x="1207312" y="0"/>
                </a:lnTo>
                <a:lnTo>
                  <a:pt x="0" y="0"/>
                </a:lnTo>
                <a:lnTo>
                  <a:pt x="0" y="146303"/>
                </a:lnTo>
                <a:close/>
              </a:path>
            </a:pathLst>
          </a:custGeom>
          <a:solidFill>
            <a:srgbClr val="FFFF00"/>
          </a:solidFill>
        </p:spPr>
        <p:txBody>
          <a:bodyPr wrap="square" lIns="0" tIns="0" rIns="0" bIns="0" rtlCol="0"/>
          <a:lstStyle/>
          <a:p>
            <a:r>
              <a:rPr lang="en-US" sz="800" b="1" spc="-5" dirty="0">
                <a:solidFill>
                  <a:srgbClr val="202020"/>
                </a:solidFill>
                <a:latin typeface="Times New Roman"/>
                <a:cs typeface="Times New Roman"/>
              </a:rPr>
              <a:t>(virtually </a:t>
            </a:r>
            <a:r>
              <a:rPr lang="en-US" sz="800" b="1" dirty="0">
                <a:solidFill>
                  <a:srgbClr val="202020"/>
                </a:solidFill>
                <a:latin typeface="Times New Roman"/>
                <a:cs typeface="Times New Roman"/>
              </a:rPr>
              <a:t>/ in </a:t>
            </a:r>
            <a:r>
              <a:rPr lang="en-US" sz="800" b="1" spc="-5" dirty="0">
                <a:solidFill>
                  <a:srgbClr val="202020"/>
                </a:solidFill>
                <a:latin typeface="Times New Roman"/>
                <a:cs typeface="Times New Roman"/>
              </a:rPr>
              <a:t>person)</a:t>
            </a:r>
            <a:endParaRPr sz="1774" dirty="0"/>
          </a:p>
        </p:txBody>
      </p:sp>
      <p:sp>
        <p:nvSpPr>
          <p:cNvPr id="30" name="Rectangle 29"/>
          <p:cNvSpPr/>
          <p:nvPr/>
        </p:nvSpPr>
        <p:spPr>
          <a:xfrm>
            <a:off x="227769" y="7817157"/>
            <a:ext cx="4058483" cy="323165"/>
          </a:xfrm>
          <a:prstGeom prst="rect">
            <a:avLst/>
          </a:prstGeom>
          <a:noFill/>
        </p:spPr>
        <p:txBody>
          <a:bodyPr wrap="none" lIns="91440" tIns="45720" rIns="91440" bIns="45720">
            <a:spAutoFit/>
          </a:bodyPr>
          <a:lstStyle/>
          <a:p>
            <a:pPr algn="ctr"/>
            <a:r>
              <a:rPr lang="en-US" sz="1500" b="1" dirty="0">
                <a:ln w="0"/>
              </a:rPr>
              <a:t>Administrator/Campus Representative Signature</a:t>
            </a:r>
          </a:p>
        </p:txBody>
      </p:sp>
      <p:sp>
        <p:nvSpPr>
          <p:cNvPr id="20" name="TextBox 19"/>
          <p:cNvSpPr txBox="1"/>
          <p:nvPr/>
        </p:nvSpPr>
        <p:spPr>
          <a:xfrm>
            <a:off x="4351775" y="1309985"/>
            <a:ext cx="3363475" cy="461665"/>
          </a:xfrm>
          <a:prstGeom prst="rect">
            <a:avLst/>
          </a:prstGeom>
          <a:noFill/>
        </p:spPr>
        <p:txBody>
          <a:bodyPr wrap="square" rtlCol="0">
            <a:spAutoFit/>
          </a:bodyPr>
          <a:lstStyle/>
          <a:p>
            <a:r>
              <a:rPr lang="en-US" sz="2400" b="1" dirty="0" smtClean="0">
                <a:ln w="22225">
                  <a:solidFill>
                    <a:schemeClr val="accent2"/>
                  </a:solidFill>
                  <a:prstDash val="solid"/>
                </a:ln>
                <a:solidFill>
                  <a:schemeClr val="accent2">
                    <a:lumMod val="40000"/>
                    <a:lumOff val="60000"/>
                  </a:schemeClr>
                </a:solidFill>
              </a:rPr>
              <a:t>COURT PAPER WORK</a:t>
            </a:r>
            <a:endParaRPr lang="en-US" sz="2400" b="1" dirty="0">
              <a:ln w="22225">
                <a:solidFill>
                  <a:schemeClr val="accent2"/>
                </a:solidFill>
                <a:prstDash val="solid"/>
              </a:ln>
              <a:solidFill>
                <a:schemeClr val="accent2">
                  <a:lumMod val="40000"/>
                  <a:lumOff val="60000"/>
                </a:schemeClr>
              </a:solidFill>
            </a:endParaRPr>
          </a:p>
        </p:txBody>
      </p:sp>
      <p:sp>
        <p:nvSpPr>
          <p:cNvPr id="34" name="Left Arrow 33"/>
          <p:cNvSpPr/>
          <p:nvPr/>
        </p:nvSpPr>
        <p:spPr>
          <a:xfrm rot="18836515">
            <a:off x="4828420" y="1911585"/>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09534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997" y="171450"/>
            <a:ext cx="7341653" cy="9481814"/>
          </a:xfrm>
          <a:prstGeom prst="rect">
            <a:avLst/>
          </a:prstGeom>
        </p:spPr>
      </p:pic>
      <p:sp>
        <p:nvSpPr>
          <p:cNvPr id="3" name="Left Arrow 2"/>
          <p:cNvSpPr/>
          <p:nvPr/>
        </p:nvSpPr>
        <p:spPr>
          <a:xfrm rot="12143705">
            <a:off x="-50498" y="370201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eft Arrow 3"/>
          <p:cNvSpPr/>
          <p:nvPr/>
        </p:nvSpPr>
        <p:spPr>
          <a:xfrm rot="12143705">
            <a:off x="-50498" y="598801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p:cNvSpPr/>
          <p:nvPr/>
        </p:nvSpPr>
        <p:spPr>
          <a:xfrm rot="12143705">
            <a:off x="-64105" y="5090119"/>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rot="20370963">
            <a:off x="181436" y="1040048"/>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6394" y="171450"/>
            <a:ext cx="1180256" cy="1182890"/>
          </a:xfrm>
          <a:prstGeom prst="rect">
            <a:avLst/>
          </a:prstGeom>
        </p:spPr>
      </p:pic>
      <p:sp>
        <p:nvSpPr>
          <p:cNvPr id="8" name="Left Arrow 7"/>
          <p:cNvSpPr/>
          <p:nvPr/>
        </p:nvSpPr>
        <p:spPr>
          <a:xfrm rot="12143705">
            <a:off x="-64106" y="7617456"/>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p:cNvSpPr/>
          <p:nvPr/>
        </p:nvSpPr>
        <p:spPr>
          <a:xfrm rot="12143705">
            <a:off x="-64106" y="4185877"/>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12143705">
            <a:off x="-50498" y="4657643"/>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0370963">
            <a:off x="65411" y="1634179"/>
            <a:ext cx="6594627"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For Student (check all)</a:t>
            </a:r>
          </a:p>
        </p:txBody>
      </p:sp>
      <p:sp>
        <p:nvSpPr>
          <p:cNvPr id="13" name="Left Arrow 12"/>
          <p:cNvSpPr/>
          <p:nvPr/>
        </p:nvSpPr>
        <p:spPr>
          <a:xfrm rot="12143705">
            <a:off x="6651" y="813938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rot="3296448">
            <a:off x="5306686" y="3585478"/>
            <a:ext cx="2902838" cy="461665"/>
          </a:xfrm>
          <a:prstGeom prst="rect">
            <a:avLst/>
          </a:prstGeom>
          <a:noFill/>
        </p:spPr>
        <p:txBody>
          <a:bodyPr wrap="square" rtlCol="0">
            <a:spAutoFit/>
          </a:bodyPr>
          <a:lstStyle/>
          <a:p>
            <a:r>
              <a:rPr lang="en-US" sz="2400" b="1" dirty="0" smtClean="0">
                <a:ln w="22225">
                  <a:solidFill>
                    <a:schemeClr val="accent2"/>
                  </a:solidFill>
                  <a:prstDash val="solid"/>
                </a:ln>
                <a:solidFill>
                  <a:schemeClr val="accent2">
                    <a:lumMod val="40000"/>
                    <a:lumOff val="60000"/>
                  </a:schemeClr>
                </a:solidFill>
              </a:rPr>
              <a:t>COURT PAPER WORK</a:t>
            </a:r>
            <a:endParaRPr lang="en-US" sz="2400" b="1" dirty="0">
              <a:ln w="22225">
                <a:solidFill>
                  <a:schemeClr val="accent2"/>
                </a:solidFill>
                <a:prstDash val="solid"/>
              </a:ln>
              <a:solidFill>
                <a:schemeClr val="accent2">
                  <a:lumMod val="40000"/>
                  <a:lumOff val="60000"/>
                </a:schemeClr>
              </a:solidFill>
            </a:endParaRPr>
          </a:p>
        </p:txBody>
      </p:sp>
      <p:sp>
        <p:nvSpPr>
          <p:cNvPr id="15" name="Left Arrow 14"/>
          <p:cNvSpPr/>
          <p:nvPr/>
        </p:nvSpPr>
        <p:spPr>
          <a:xfrm rot="18906276">
            <a:off x="6766500" y="4763625"/>
            <a:ext cx="500181" cy="2304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8778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326" y="216190"/>
            <a:ext cx="7306356" cy="9727910"/>
          </a:xfrm>
          <a:prstGeom prst="rect">
            <a:avLst/>
          </a:prstGeom>
        </p:spPr>
      </p:pic>
      <p:sp>
        <p:nvSpPr>
          <p:cNvPr id="4" name="Rectangle 3"/>
          <p:cNvSpPr/>
          <p:nvPr/>
        </p:nvSpPr>
        <p:spPr>
          <a:xfrm rot="20370963">
            <a:off x="211373" y="1306624"/>
            <a:ext cx="352724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On Website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3650" y="171450"/>
            <a:ext cx="1180256" cy="1182890"/>
          </a:xfrm>
          <a:prstGeom prst="rect">
            <a:avLst/>
          </a:prstGeom>
        </p:spPr>
      </p:pic>
      <p:sp>
        <p:nvSpPr>
          <p:cNvPr id="6" name="Rectangle 5"/>
          <p:cNvSpPr/>
          <p:nvPr/>
        </p:nvSpPr>
        <p:spPr>
          <a:xfrm rot="20370963">
            <a:off x="288794" y="2146273"/>
            <a:ext cx="621907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For Parent (check all)</a:t>
            </a:r>
          </a:p>
        </p:txBody>
      </p:sp>
      <p:sp>
        <p:nvSpPr>
          <p:cNvPr id="7" name="Left Arrow 6"/>
          <p:cNvSpPr/>
          <p:nvPr/>
        </p:nvSpPr>
        <p:spPr>
          <a:xfrm rot="12143705">
            <a:off x="-50498" y="3854412"/>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p:cNvSpPr/>
          <p:nvPr/>
        </p:nvSpPr>
        <p:spPr>
          <a:xfrm rot="12143705">
            <a:off x="-50498" y="624208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rot="12143705">
            <a:off x="-64105" y="540388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eft Arrow 9"/>
          <p:cNvSpPr/>
          <p:nvPr/>
        </p:nvSpPr>
        <p:spPr>
          <a:xfrm rot="12143705">
            <a:off x="-64106" y="7617456"/>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12143705">
            <a:off x="-64106" y="433708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11"/>
          <p:cNvSpPr/>
          <p:nvPr/>
        </p:nvSpPr>
        <p:spPr>
          <a:xfrm rot="12143705">
            <a:off x="-50498" y="487048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 Arrow 12"/>
          <p:cNvSpPr/>
          <p:nvPr/>
        </p:nvSpPr>
        <p:spPr>
          <a:xfrm rot="12143705">
            <a:off x="6651" y="845188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rot="3296448">
            <a:off x="5306686" y="3585478"/>
            <a:ext cx="2902838" cy="461665"/>
          </a:xfrm>
          <a:prstGeom prst="rect">
            <a:avLst/>
          </a:prstGeom>
          <a:noFill/>
        </p:spPr>
        <p:txBody>
          <a:bodyPr wrap="square" rtlCol="0">
            <a:spAutoFit/>
          </a:bodyPr>
          <a:lstStyle/>
          <a:p>
            <a:r>
              <a:rPr lang="en-US" sz="2400" b="1" dirty="0" smtClean="0">
                <a:ln w="22225">
                  <a:solidFill>
                    <a:schemeClr val="accent2"/>
                  </a:solidFill>
                  <a:prstDash val="solid"/>
                </a:ln>
                <a:solidFill>
                  <a:schemeClr val="accent2">
                    <a:lumMod val="40000"/>
                    <a:lumOff val="60000"/>
                  </a:schemeClr>
                </a:solidFill>
              </a:rPr>
              <a:t>COURT PAPER WORK</a:t>
            </a:r>
            <a:endParaRPr lang="en-US" sz="2400" b="1" dirty="0">
              <a:ln w="22225">
                <a:solidFill>
                  <a:schemeClr val="accent2"/>
                </a:solidFill>
                <a:prstDash val="solid"/>
              </a:ln>
              <a:solidFill>
                <a:schemeClr val="accent2">
                  <a:lumMod val="40000"/>
                  <a:lumOff val="60000"/>
                </a:schemeClr>
              </a:solidFill>
            </a:endParaRPr>
          </a:p>
        </p:txBody>
      </p:sp>
      <p:sp>
        <p:nvSpPr>
          <p:cNvPr id="15" name="Left Arrow 14"/>
          <p:cNvSpPr/>
          <p:nvPr/>
        </p:nvSpPr>
        <p:spPr>
          <a:xfrm rot="18906276">
            <a:off x="6766500" y="4763625"/>
            <a:ext cx="500181" cy="23043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3594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58100" cy="9944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450" y="2000252"/>
            <a:ext cx="1143000" cy="1145551"/>
          </a:xfrm>
          <a:prstGeom prst="rect">
            <a:avLst/>
          </a:prstGeom>
        </p:spPr>
      </p:pic>
      <p:sp>
        <p:nvSpPr>
          <p:cNvPr id="3" name="TextBox 2"/>
          <p:cNvSpPr txBox="1"/>
          <p:nvPr/>
        </p:nvSpPr>
        <p:spPr>
          <a:xfrm rot="1730243">
            <a:off x="5191157" y="4822889"/>
            <a:ext cx="2667000" cy="646331"/>
          </a:xfrm>
          <a:prstGeom prst="rect">
            <a:avLst/>
          </a:prstGeom>
          <a:noFill/>
        </p:spPr>
        <p:txBody>
          <a:bodyPr wrap="square" rtlCol="0">
            <a:spAutoFit/>
          </a:bodyPr>
          <a:lstStyle/>
          <a:p>
            <a:r>
              <a:rPr lang="en-US" sz="3600" b="1" dirty="0" smtClean="0">
                <a:ln w="22225">
                  <a:solidFill>
                    <a:schemeClr val="accent2"/>
                  </a:solidFill>
                  <a:prstDash val="solid"/>
                </a:ln>
                <a:solidFill>
                  <a:schemeClr val="accent2">
                    <a:lumMod val="40000"/>
                    <a:lumOff val="60000"/>
                  </a:schemeClr>
                </a:solidFill>
              </a:rPr>
              <a:t>OPTIONAL</a:t>
            </a:r>
            <a:endParaRPr lang="en-US" sz="3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28324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628650"/>
            <a:ext cx="5600246" cy="1046440"/>
          </a:xfrm>
        </p:spPr>
        <p:txBody>
          <a:bodyPr/>
          <a:lstStyle/>
          <a:p>
            <a:pPr algn="ctr"/>
            <a:r>
              <a:rPr lang="en-US" dirty="0" smtClean="0">
                <a:solidFill>
                  <a:srgbClr val="FF0000"/>
                </a:solidFill>
              </a:rPr>
              <a:t>Compulsory Attendance</a:t>
            </a:r>
            <a:r>
              <a:rPr lang="en-US" dirty="0">
                <a:solidFill>
                  <a:srgbClr val="FF0000"/>
                </a:solidFill>
              </a:rPr>
              <a:t/>
            </a:r>
            <a:br>
              <a:rPr lang="en-US" dirty="0">
                <a:solidFill>
                  <a:srgbClr val="FF0000"/>
                </a:solidFill>
              </a:rPr>
            </a:br>
            <a:r>
              <a:rPr lang="en-US" dirty="0">
                <a:solidFill>
                  <a:srgbClr val="FF0000"/>
                </a:solidFill>
              </a:rPr>
              <a:t>SCOC page </a:t>
            </a:r>
            <a:r>
              <a:rPr lang="en-US" dirty="0" smtClean="0">
                <a:solidFill>
                  <a:srgbClr val="FF0000"/>
                </a:solidFill>
              </a:rPr>
              <a:t>X</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2" y="1924050"/>
            <a:ext cx="7154951" cy="4495800"/>
          </a:xfrm>
          <a:prstGeom prst="rect">
            <a:avLst/>
          </a:prstGeom>
        </p:spPr>
      </p:pic>
    </p:spTree>
    <p:extLst>
      <p:ext uri="{BB962C8B-B14F-4D97-AF65-F5344CB8AC3E}">
        <p14:creationId xmlns:p14="http://schemas.microsoft.com/office/powerpoint/2010/main" val="1222094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476250"/>
            <a:ext cx="5600246" cy="1569660"/>
          </a:xfrm>
        </p:spPr>
        <p:txBody>
          <a:bodyPr/>
          <a:lstStyle/>
          <a:p>
            <a:pPr algn="ctr"/>
            <a:r>
              <a:rPr lang="en-US" dirty="0" smtClean="0">
                <a:solidFill>
                  <a:srgbClr val="FF0000"/>
                </a:solidFill>
              </a:rPr>
              <a:t>Documentation of</a:t>
            </a:r>
            <a:br>
              <a:rPr lang="en-US" dirty="0" smtClean="0">
                <a:solidFill>
                  <a:srgbClr val="FF0000"/>
                </a:solidFill>
              </a:rPr>
            </a:br>
            <a:r>
              <a:rPr lang="en-US" u="sng" dirty="0" smtClean="0">
                <a:solidFill>
                  <a:srgbClr val="FF0000"/>
                </a:solidFill>
              </a:rPr>
              <a:t>Guidance Counseling</a:t>
            </a:r>
            <a:r>
              <a:rPr lang="en-US" dirty="0" smtClean="0">
                <a:solidFill>
                  <a:srgbClr val="FF0000"/>
                </a:solidFill>
              </a:rPr>
              <a:t/>
            </a:r>
            <a:br>
              <a:rPr lang="en-US" dirty="0" smtClean="0">
                <a:solidFill>
                  <a:srgbClr val="FF0000"/>
                </a:solidFill>
              </a:rPr>
            </a:br>
            <a:endParaRPr lang="en-US"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316" y="4678086"/>
            <a:ext cx="3972611" cy="5138786"/>
          </a:xfrm>
          <a:prstGeom prst="rect">
            <a:avLst/>
          </a:prstGeom>
        </p:spPr>
      </p:pic>
      <p:pic>
        <p:nvPicPr>
          <p:cNvPr id="4" name="Picture 3"/>
          <p:cNvPicPr>
            <a:picLocks noChangeAspect="1"/>
          </p:cNvPicPr>
          <p:nvPr/>
        </p:nvPicPr>
        <p:blipFill rotWithShape="1">
          <a:blip r:embed="rId3"/>
          <a:srcRect l="2001" t="-1432" r="5999" b="1779"/>
          <a:stretch/>
        </p:blipFill>
        <p:spPr>
          <a:xfrm>
            <a:off x="247653" y="1712161"/>
            <a:ext cx="3567793" cy="4343400"/>
          </a:xfrm>
          <a:prstGeom prst="rect">
            <a:avLst/>
          </a:prstGeom>
        </p:spPr>
      </p:pic>
      <p:sp>
        <p:nvSpPr>
          <p:cNvPr id="5" name="Left Arrow 4"/>
          <p:cNvSpPr/>
          <p:nvPr/>
        </p:nvSpPr>
        <p:spPr>
          <a:xfrm rot="20163808">
            <a:off x="2634768" y="242271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7450" y="323850"/>
            <a:ext cx="1180256" cy="118289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3825" r="13841" b="-4655"/>
          <a:stretch/>
        </p:blipFill>
        <p:spPr>
          <a:xfrm>
            <a:off x="307580" y="6369186"/>
            <a:ext cx="3276600" cy="2320925"/>
          </a:xfrm>
          <a:prstGeom prst="rect">
            <a:avLst/>
          </a:prstGeom>
        </p:spPr>
      </p:pic>
      <p:sp>
        <p:nvSpPr>
          <p:cNvPr id="8" name="Left Arrow 7"/>
          <p:cNvSpPr/>
          <p:nvPr/>
        </p:nvSpPr>
        <p:spPr>
          <a:xfrm rot="11984667">
            <a:off x="2827185" y="8696134"/>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rot="20370963">
            <a:off x="3650563" y="5509542"/>
            <a:ext cx="4291044" cy="1077218"/>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On Pupil Services Website</a:t>
            </a:r>
          </a:p>
        </p:txBody>
      </p:sp>
      <p:sp>
        <p:nvSpPr>
          <p:cNvPr id="14" name="Rectangle 13"/>
          <p:cNvSpPr/>
          <p:nvPr/>
        </p:nvSpPr>
        <p:spPr>
          <a:xfrm rot="20370963">
            <a:off x="3392208" y="1685231"/>
            <a:ext cx="3222774" cy="1569660"/>
          </a:xfrm>
          <a:prstGeom prst="rect">
            <a:avLst/>
          </a:prstGeom>
          <a:noFill/>
        </p:spPr>
        <p:txBody>
          <a:bodyPr wrap="square" lIns="91440" tIns="45720" rIns="91440" bIns="45720">
            <a:spAutoFit/>
          </a:bodyPr>
          <a:lstStyle/>
          <a:p>
            <a:pPr algn="ctr"/>
            <a:r>
              <a:rPr lang="en-US" sz="3200" b="1" dirty="0">
                <a:ln w="22225">
                  <a:solidFill>
                    <a:schemeClr val="accent2"/>
                  </a:solidFill>
                  <a:prstDash val="solid"/>
                </a:ln>
                <a:solidFill>
                  <a:schemeClr val="accent2">
                    <a:lumMod val="40000"/>
                    <a:lumOff val="60000"/>
                  </a:schemeClr>
                </a:solidFill>
              </a:rPr>
              <a:t>On Guidance Counseling Website</a:t>
            </a:r>
          </a:p>
        </p:txBody>
      </p:sp>
      <p:sp>
        <p:nvSpPr>
          <p:cNvPr id="13" name="TextBox 12"/>
          <p:cNvSpPr txBox="1"/>
          <p:nvPr/>
        </p:nvSpPr>
        <p:spPr>
          <a:xfrm rot="1730243">
            <a:off x="4994102" y="3900460"/>
            <a:ext cx="2667000" cy="646331"/>
          </a:xfrm>
          <a:prstGeom prst="rect">
            <a:avLst/>
          </a:prstGeom>
          <a:noFill/>
          <a:ln>
            <a:solidFill>
              <a:srgbClr val="FF0000"/>
            </a:solidFill>
          </a:ln>
        </p:spPr>
        <p:txBody>
          <a:bodyPr wrap="square" rtlCol="0">
            <a:spAutoFit/>
          </a:bodyPr>
          <a:lstStyle/>
          <a:p>
            <a:r>
              <a:rPr lang="en-US" sz="3600" b="1" dirty="0" smtClean="0">
                <a:ln w="22225">
                  <a:solidFill>
                    <a:schemeClr val="accent2"/>
                  </a:solidFill>
                  <a:prstDash val="solid"/>
                </a:ln>
                <a:solidFill>
                  <a:schemeClr val="accent2">
                    <a:lumMod val="40000"/>
                    <a:lumOff val="60000"/>
                  </a:schemeClr>
                </a:solidFill>
              </a:rPr>
              <a:t>OPTIONAL</a:t>
            </a:r>
            <a:endParaRPr lang="en-US" sz="36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41318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02666"/>
            <a:ext cx="5982122" cy="1046440"/>
          </a:xfrm>
        </p:spPr>
        <p:txBody>
          <a:bodyPr/>
          <a:lstStyle/>
          <a:p>
            <a:pPr algn="ctr"/>
            <a:r>
              <a:rPr lang="en-US" u="sng" dirty="0" smtClean="0">
                <a:solidFill>
                  <a:srgbClr val="FF0000"/>
                </a:solidFill>
              </a:rPr>
              <a:t>Documentation of TPM</a:t>
            </a:r>
            <a:r>
              <a:rPr lang="en-US" dirty="0" smtClean="0">
                <a:solidFill>
                  <a:srgbClr val="FF0000"/>
                </a:solidFill>
              </a:rPr>
              <a:t>:</a:t>
            </a:r>
            <a:r>
              <a:rPr lang="en-US" dirty="0">
                <a:solidFill>
                  <a:srgbClr val="FF0000"/>
                </a:solidFill>
              </a:rPr>
              <a:t/>
            </a:r>
            <a:br>
              <a:rPr lang="en-US" dirty="0">
                <a:solidFill>
                  <a:srgbClr val="FF0000"/>
                </a:solidFill>
              </a:rPr>
            </a:b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3572" y="171450"/>
            <a:ext cx="1180256" cy="1182890"/>
          </a:xfrm>
          <a:prstGeom prst="rect">
            <a:avLst/>
          </a:prstGeom>
        </p:spPr>
      </p:pic>
      <p:pic>
        <p:nvPicPr>
          <p:cNvPr id="5" name="Picture 4"/>
          <p:cNvPicPr>
            <a:picLocks noChangeAspect="1"/>
          </p:cNvPicPr>
          <p:nvPr/>
        </p:nvPicPr>
        <p:blipFill rotWithShape="1">
          <a:blip r:embed="rId3"/>
          <a:srcRect r="2564" b="118"/>
          <a:stretch/>
        </p:blipFill>
        <p:spPr>
          <a:xfrm>
            <a:off x="400052" y="1174585"/>
            <a:ext cx="3522363" cy="4693413"/>
          </a:xfrm>
          <a:prstGeom prst="rect">
            <a:avLst/>
          </a:prstGeom>
        </p:spPr>
      </p:pic>
      <p:pic>
        <p:nvPicPr>
          <p:cNvPr id="6" name="Picture 5"/>
          <p:cNvPicPr>
            <a:picLocks noChangeAspect="1"/>
          </p:cNvPicPr>
          <p:nvPr/>
        </p:nvPicPr>
        <p:blipFill rotWithShape="1">
          <a:blip r:embed="rId4"/>
          <a:srcRect l="3342" t="454" r="9991" b="396"/>
          <a:stretch/>
        </p:blipFill>
        <p:spPr>
          <a:xfrm>
            <a:off x="2915858" y="5734050"/>
            <a:ext cx="4742242" cy="4103864"/>
          </a:xfrm>
          <a:prstGeom prst="rect">
            <a:avLst/>
          </a:prstGeom>
        </p:spPr>
      </p:pic>
      <p:sp>
        <p:nvSpPr>
          <p:cNvPr id="7" name="Title 1"/>
          <p:cNvSpPr txBox="1">
            <a:spLocks/>
          </p:cNvSpPr>
          <p:nvPr/>
        </p:nvSpPr>
        <p:spPr>
          <a:xfrm>
            <a:off x="3509011" y="3260299"/>
            <a:ext cx="3810000"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smtClean="0">
                <a:solidFill>
                  <a:srgbClr val="FF0000"/>
                </a:solidFill>
              </a:rPr>
              <a:t>Behavior </a:t>
            </a:r>
            <a:r>
              <a:rPr lang="en-US" kern="0" dirty="0">
                <a:solidFill>
                  <a:srgbClr val="FF0000"/>
                </a:solidFill>
              </a:rPr>
              <a:t>Improvement Plan</a:t>
            </a:r>
          </a:p>
        </p:txBody>
      </p:sp>
      <p:sp>
        <p:nvSpPr>
          <p:cNvPr id="8" name="Title 1"/>
          <p:cNvSpPr txBox="1">
            <a:spLocks/>
          </p:cNvSpPr>
          <p:nvPr/>
        </p:nvSpPr>
        <p:spPr>
          <a:xfrm>
            <a:off x="-209552" y="6961884"/>
            <a:ext cx="3810000" cy="156966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Or An</a:t>
            </a:r>
          </a:p>
          <a:p>
            <a:pPr algn="ctr"/>
            <a:r>
              <a:rPr lang="en-US" kern="0" dirty="0">
                <a:solidFill>
                  <a:srgbClr val="FF0000"/>
                </a:solidFill>
              </a:rPr>
              <a:t>Attendance Contract </a:t>
            </a:r>
            <a:endParaRPr lang="en-US" kern="0" dirty="0"/>
          </a:p>
        </p:txBody>
      </p:sp>
      <p:sp>
        <p:nvSpPr>
          <p:cNvPr id="10" name="Left Arrow 9"/>
          <p:cNvSpPr/>
          <p:nvPr/>
        </p:nvSpPr>
        <p:spPr>
          <a:xfrm rot="12973403">
            <a:off x="2354240" y="87985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eft Arrow 10"/>
          <p:cNvSpPr/>
          <p:nvPr/>
        </p:nvSpPr>
        <p:spPr>
          <a:xfrm rot="12973403">
            <a:off x="5664368" y="8798540"/>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eft Arrow 11"/>
          <p:cNvSpPr/>
          <p:nvPr/>
        </p:nvSpPr>
        <p:spPr>
          <a:xfrm rot="19057669">
            <a:off x="3434798" y="505321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rot="19276546">
            <a:off x="628650" y="3067050"/>
            <a:ext cx="2971798" cy="584775"/>
          </a:xfrm>
          <a:prstGeom prst="rect">
            <a:avLst/>
          </a:prstGeom>
          <a:noFill/>
        </p:spPr>
        <p:txBody>
          <a:bodyPr wrap="square" rtlCol="0">
            <a:spAutoFit/>
          </a:bodyPr>
          <a:lstStyle/>
          <a:p>
            <a:r>
              <a:rPr lang="en-US" sz="3200" b="1" kern="0" dirty="0">
                <a:solidFill>
                  <a:srgbClr val="FF0000"/>
                </a:solidFill>
              </a:rPr>
              <a:t>SAMPLE</a:t>
            </a:r>
            <a:r>
              <a:rPr lang="en-US" sz="3200" b="1" kern="0" dirty="0" smtClean="0">
                <a:solidFill>
                  <a:srgbClr val="FF0000"/>
                </a:solidFill>
              </a:rPr>
              <a:t>!</a:t>
            </a:r>
            <a:endParaRPr lang="en-US" sz="3200" b="1" kern="0" dirty="0">
              <a:solidFill>
                <a:srgbClr val="FF0000"/>
              </a:solidFill>
            </a:endParaRPr>
          </a:p>
        </p:txBody>
      </p:sp>
      <p:sp>
        <p:nvSpPr>
          <p:cNvPr id="13" name="TextBox 12"/>
          <p:cNvSpPr txBox="1"/>
          <p:nvPr/>
        </p:nvSpPr>
        <p:spPr>
          <a:xfrm rot="19276546">
            <a:off x="5653893" y="7630674"/>
            <a:ext cx="1899641" cy="584775"/>
          </a:xfrm>
          <a:prstGeom prst="rect">
            <a:avLst/>
          </a:prstGeom>
          <a:noFill/>
        </p:spPr>
        <p:txBody>
          <a:bodyPr wrap="square" rtlCol="0">
            <a:spAutoFit/>
          </a:bodyPr>
          <a:lstStyle/>
          <a:p>
            <a:r>
              <a:rPr lang="en-US" sz="3200" b="1" kern="0" dirty="0">
                <a:solidFill>
                  <a:srgbClr val="FF0000"/>
                </a:solidFill>
              </a:rPr>
              <a:t>SAMPLE</a:t>
            </a:r>
            <a:r>
              <a:rPr lang="en-US" sz="3200" b="1" kern="0" dirty="0" smtClean="0">
                <a:solidFill>
                  <a:srgbClr val="FF0000"/>
                </a:solidFill>
              </a:rPr>
              <a:t>!</a:t>
            </a:r>
            <a:endParaRPr lang="en-US" sz="3200" b="1" kern="0" dirty="0">
              <a:solidFill>
                <a:srgbClr val="FF0000"/>
              </a:solidFill>
            </a:endParaRPr>
          </a:p>
        </p:txBody>
      </p:sp>
    </p:spTree>
    <p:extLst>
      <p:ext uri="{BB962C8B-B14F-4D97-AF65-F5344CB8AC3E}">
        <p14:creationId xmlns:p14="http://schemas.microsoft.com/office/powerpoint/2010/main" val="2346725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16" t="-10145" r="4416" b="11594"/>
          <a:stretch/>
        </p:blipFill>
        <p:spPr>
          <a:xfrm>
            <a:off x="171450" y="1695450"/>
            <a:ext cx="3810000" cy="5181600"/>
          </a:xfrm>
          <a:prstGeom prst="rect">
            <a:avLst/>
          </a:prstGeom>
        </p:spPr>
      </p:pic>
      <p:pic>
        <p:nvPicPr>
          <p:cNvPr id="3" name="Picture 2"/>
          <p:cNvPicPr>
            <a:picLocks noChangeAspect="1"/>
          </p:cNvPicPr>
          <p:nvPr/>
        </p:nvPicPr>
        <p:blipFill rotWithShape="1">
          <a:blip r:embed="rId3"/>
          <a:srcRect l="1295" t="-1" r="5695" b="1829"/>
          <a:stretch/>
        </p:blipFill>
        <p:spPr>
          <a:xfrm>
            <a:off x="3905250" y="4645168"/>
            <a:ext cx="3962400" cy="5424617"/>
          </a:xfrm>
          <a:prstGeom prst="rect">
            <a:avLst/>
          </a:prstGeom>
        </p:spPr>
      </p:pic>
      <p:sp>
        <p:nvSpPr>
          <p:cNvPr id="4" name="Title 1"/>
          <p:cNvSpPr txBox="1">
            <a:spLocks/>
          </p:cNvSpPr>
          <p:nvPr/>
        </p:nvSpPr>
        <p:spPr>
          <a:xfrm>
            <a:off x="247650" y="451459"/>
            <a:ext cx="6934200" cy="1046440"/>
          </a:xfrm>
          <a:prstGeom prst="rect">
            <a:avLst/>
          </a:prstGeom>
        </p:spPr>
        <p:txBody>
          <a:bodyPr/>
          <a:lstStyle>
            <a:lvl1pPr>
              <a:defRPr>
                <a:latin typeface="+mj-lt"/>
                <a:ea typeface="+mj-ea"/>
                <a:cs typeface="+mj-cs"/>
              </a:defRPr>
            </a:lvl1pPr>
          </a:lstStyle>
          <a:p>
            <a:pPr algn="ctr"/>
            <a:r>
              <a:rPr lang="en-US" sz="4400" b="1" u="sng" kern="0" dirty="0">
                <a:solidFill>
                  <a:srgbClr val="FF0000"/>
                </a:solidFill>
              </a:rPr>
              <a:t>Documentation of TPM:</a:t>
            </a:r>
          </a:p>
          <a:p>
            <a:pPr algn="ctr"/>
            <a:r>
              <a:rPr lang="en-US" sz="4400" b="1" u="sng" kern="0" dirty="0">
                <a:solidFill>
                  <a:srgbClr val="FF0000"/>
                </a:solidFill>
              </a:rPr>
              <a:t>Attendance for Credit Forms</a:t>
            </a:r>
            <a:endParaRPr lang="en-US" sz="4400" b="1" kern="0" dirty="0">
              <a:solidFill>
                <a:srgbClr val="FF0000"/>
              </a:solidFill>
            </a:endParaRPr>
          </a:p>
          <a:p>
            <a:pPr algn="ctr"/>
            <a:endParaRPr lang="en-US" sz="4400" b="1" kern="0" dirty="0">
              <a:solidFill>
                <a:srgbClr val="FF0000"/>
              </a:solidFill>
            </a:endParaRPr>
          </a:p>
          <a:p>
            <a:pPr algn="ctr"/>
            <a:r>
              <a:rPr lang="en-US" sz="4400" b="1" kern="0" dirty="0">
                <a:solidFill>
                  <a:srgbClr val="FF0000"/>
                </a:solidFill>
              </a:rPr>
              <a:t/>
            </a:r>
            <a:br>
              <a:rPr lang="en-US" sz="4400" b="1" kern="0" dirty="0">
                <a:solidFill>
                  <a:srgbClr val="FF0000"/>
                </a:solidFill>
              </a:rPr>
            </a:br>
            <a:endParaRPr lang="en-US" sz="4400" b="1" kern="0" dirty="0">
              <a:solidFill>
                <a:sysClr val="windowText" lastClr="000000"/>
              </a:solidFill>
            </a:endParaRPr>
          </a:p>
        </p:txBody>
      </p:sp>
      <p:sp>
        <p:nvSpPr>
          <p:cNvPr id="5" name="Title 1"/>
          <p:cNvSpPr txBox="1">
            <a:spLocks/>
          </p:cNvSpPr>
          <p:nvPr/>
        </p:nvSpPr>
        <p:spPr>
          <a:xfrm>
            <a:off x="3512818" y="3598728"/>
            <a:ext cx="3810000"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Student Petition for Credit</a:t>
            </a:r>
          </a:p>
        </p:txBody>
      </p:sp>
      <p:sp>
        <p:nvSpPr>
          <p:cNvPr id="6" name="Title 1"/>
          <p:cNvSpPr txBox="1">
            <a:spLocks/>
          </p:cNvSpPr>
          <p:nvPr/>
        </p:nvSpPr>
        <p:spPr>
          <a:xfrm>
            <a:off x="173568" y="7221260"/>
            <a:ext cx="4036483" cy="1046440"/>
          </a:xfrm>
          <a:prstGeom prst="rect">
            <a:avLst/>
          </a:prstGeom>
        </p:spPr>
        <p:txBody>
          <a:bodyPr wrap="square" lIns="0" tIns="0" rIns="0" bIns="0">
            <a:spAutoFit/>
          </a:bodyPr>
          <a:lstStyle>
            <a:lvl1pPr>
              <a:defRPr sz="3400" b="1" i="0">
                <a:solidFill>
                  <a:schemeClr val="bg1"/>
                </a:solidFill>
                <a:latin typeface="Tahoma"/>
                <a:ea typeface="+mj-ea"/>
                <a:cs typeface="Tahoma"/>
              </a:defRPr>
            </a:lvl1pPr>
          </a:lstStyle>
          <a:p>
            <a:pPr algn="ctr"/>
            <a:r>
              <a:rPr lang="en-US" kern="0" dirty="0">
                <a:solidFill>
                  <a:srgbClr val="FF0000"/>
                </a:solidFill>
              </a:rPr>
              <a:t>Student Make-up Activity for Credit</a:t>
            </a:r>
          </a:p>
        </p:txBody>
      </p:sp>
      <p:sp>
        <p:nvSpPr>
          <p:cNvPr id="7" name="Left Arrow 6"/>
          <p:cNvSpPr/>
          <p:nvPr/>
        </p:nvSpPr>
        <p:spPr>
          <a:xfrm rot="18921802">
            <a:off x="3416046" y="4955918"/>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p:cNvSpPr/>
          <p:nvPr/>
        </p:nvSpPr>
        <p:spPr>
          <a:xfrm rot="8069981">
            <a:off x="3992858" y="720114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 Arrow 8"/>
          <p:cNvSpPr/>
          <p:nvPr/>
        </p:nvSpPr>
        <p:spPr>
          <a:xfrm rot="18921802">
            <a:off x="1587246" y="4966501"/>
            <a:ext cx="978408" cy="2286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1608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 y="2540012"/>
            <a:ext cx="4514850" cy="6801862"/>
          </a:xfrm>
        </p:spPr>
        <p:txBody>
          <a:bodyPr/>
          <a:lstStyle/>
          <a:p>
            <a:pPr algn="ctr"/>
            <a:r>
              <a:rPr lang="en-US" dirty="0" smtClean="0">
                <a:solidFill>
                  <a:srgbClr val="FF0000"/>
                </a:solidFill>
              </a:rPr>
              <a:t>When a</a:t>
            </a:r>
            <a:br>
              <a:rPr lang="en-US" dirty="0" smtClean="0">
                <a:solidFill>
                  <a:srgbClr val="FF0000"/>
                </a:solidFill>
              </a:rPr>
            </a:br>
            <a:r>
              <a:rPr lang="en-US" dirty="0" smtClean="0">
                <a:solidFill>
                  <a:srgbClr val="FF0000"/>
                </a:solidFill>
              </a:rPr>
              <a:t>Campus completes </a:t>
            </a:r>
            <a:br>
              <a:rPr lang="en-US" dirty="0" smtClean="0">
                <a:solidFill>
                  <a:srgbClr val="FF0000"/>
                </a:solidFill>
              </a:rPr>
            </a:br>
            <a:r>
              <a:rPr lang="en-US" dirty="0" smtClean="0">
                <a:solidFill>
                  <a:srgbClr val="FF0000"/>
                </a:solidFill>
              </a:rPr>
              <a:t>a Student Truancy Court Packet,</a:t>
            </a:r>
            <a:br>
              <a:rPr lang="en-US" dirty="0" smtClean="0">
                <a:solidFill>
                  <a:srgbClr val="FF0000"/>
                </a:solidFill>
              </a:rPr>
            </a:br>
            <a:r>
              <a:rPr lang="en-US" dirty="0" smtClean="0">
                <a:solidFill>
                  <a:srgbClr val="FF0000"/>
                </a:solidFill>
              </a:rPr>
              <a:t> a </a:t>
            </a:r>
            <a:r>
              <a:rPr lang="en-US" dirty="0">
                <a:solidFill>
                  <a:srgbClr val="FF0000"/>
                </a:solidFill>
              </a:rPr>
              <a:t/>
            </a:r>
            <a:br>
              <a:rPr lang="en-US" dirty="0">
                <a:solidFill>
                  <a:srgbClr val="FF0000"/>
                </a:solidFill>
              </a:rPr>
            </a:br>
            <a:r>
              <a:rPr lang="en-US" dirty="0" smtClean="0">
                <a:solidFill>
                  <a:srgbClr val="FF0000"/>
                </a:solidFill>
              </a:rPr>
              <a:t>Parent Conference will be held with Pupil Service Administrator</a:t>
            </a:r>
            <a:br>
              <a:rPr lang="en-US" dirty="0" smtClean="0">
                <a:solidFill>
                  <a:srgbClr val="FF0000"/>
                </a:solidFill>
              </a:rPr>
            </a:br>
            <a:r>
              <a:rPr lang="en-US" dirty="0" smtClean="0">
                <a:solidFill>
                  <a:srgbClr val="FF0000"/>
                </a:solidFill>
              </a:rPr>
              <a:t>prior to sending </a:t>
            </a:r>
            <a:br>
              <a:rPr lang="en-US" dirty="0" smtClean="0">
                <a:solidFill>
                  <a:srgbClr val="FF0000"/>
                </a:solidFill>
              </a:rPr>
            </a:br>
            <a:r>
              <a:rPr lang="en-US" dirty="0" smtClean="0">
                <a:solidFill>
                  <a:srgbClr val="FF0000"/>
                </a:solidFill>
              </a:rPr>
              <a:t>the Truancy Packet </a:t>
            </a:r>
            <a:br>
              <a:rPr lang="en-US" dirty="0" smtClean="0">
                <a:solidFill>
                  <a:srgbClr val="FF0000"/>
                </a:solidFill>
              </a:rPr>
            </a:br>
            <a:r>
              <a:rPr lang="en-US" dirty="0" smtClean="0">
                <a:solidFill>
                  <a:srgbClr val="FF0000"/>
                </a:solidFill>
              </a:rPr>
              <a:t>to the </a:t>
            </a:r>
            <a:br>
              <a:rPr lang="en-US" dirty="0" smtClean="0">
                <a:solidFill>
                  <a:srgbClr val="FF0000"/>
                </a:solidFill>
              </a:rPr>
            </a:br>
            <a:r>
              <a:rPr lang="en-US" dirty="0" smtClean="0">
                <a:solidFill>
                  <a:srgbClr val="FF0000"/>
                </a:solidFill>
              </a:rPr>
              <a:t>District Attorney.</a:t>
            </a:r>
            <a:endParaRPr lang="en-US"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662" y="315700"/>
            <a:ext cx="2795038" cy="22814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61" t="6957" r="5506" b="3521"/>
          <a:stretch/>
        </p:blipFill>
        <p:spPr>
          <a:xfrm>
            <a:off x="4378781" y="5940945"/>
            <a:ext cx="3260271" cy="3353423"/>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8781" y="1432399"/>
            <a:ext cx="3184071" cy="4119345"/>
          </a:xfrm>
          <a:prstGeom prst="rect">
            <a:avLst/>
          </a:prstGeom>
        </p:spPr>
      </p:pic>
      <p:sp>
        <p:nvSpPr>
          <p:cNvPr id="10" name="Rectangle 9"/>
          <p:cNvSpPr/>
          <p:nvPr/>
        </p:nvSpPr>
        <p:spPr>
          <a:xfrm>
            <a:off x="5257747" y="502769"/>
            <a:ext cx="150233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TPM</a:t>
            </a:r>
          </a:p>
        </p:txBody>
      </p:sp>
      <p:sp>
        <p:nvSpPr>
          <p:cNvPr id="7" name="&quot;No&quot; Symbol 6"/>
          <p:cNvSpPr/>
          <p:nvPr/>
        </p:nvSpPr>
        <p:spPr>
          <a:xfrm>
            <a:off x="6877049" y="4514850"/>
            <a:ext cx="492631" cy="546156"/>
          </a:xfrm>
          <a:prstGeom prst="noSmoking">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6747050" y="4649428"/>
            <a:ext cx="914399" cy="276999"/>
          </a:xfrm>
          <a:prstGeom prst="rect">
            <a:avLst/>
          </a:prstGeom>
          <a:noFill/>
        </p:spPr>
        <p:txBody>
          <a:bodyPr wrap="square" rtlCol="0">
            <a:spAutoFit/>
          </a:bodyPr>
          <a:lstStyle/>
          <a:p>
            <a:r>
              <a:rPr lang="en-US" sz="1200" b="1" dirty="0" smtClean="0"/>
              <a:t>TRUANCY</a:t>
            </a:r>
            <a:endParaRPr lang="en-US" sz="1200" b="1" dirty="0"/>
          </a:p>
        </p:txBody>
      </p:sp>
    </p:spTree>
    <p:extLst>
      <p:ext uri="{BB962C8B-B14F-4D97-AF65-F5344CB8AC3E}">
        <p14:creationId xmlns:p14="http://schemas.microsoft.com/office/powerpoint/2010/main" val="28969916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710" y="323850"/>
            <a:ext cx="7223740" cy="9315450"/>
          </a:xfrm>
          <a:prstGeom prst="rect">
            <a:avLst/>
          </a:prstGeom>
        </p:spPr>
      </p:pic>
    </p:spTree>
    <p:extLst>
      <p:ext uri="{BB962C8B-B14F-4D97-AF65-F5344CB8AC3E}">
        <p14:creationId xmlns:p14="http://schemas.microsoft.com/office/powerpoint/2010/main" val="12785405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927" y="857250"/>
            <a:ext cx="5600246" cy="1046440"/>
          </a:xfrm>
        </p:spPr>
        <p:txBody>
          <a:bodyPr/>
          <a:lstStyle/>
          <a:p>
            <a:pPr algn="ctr"/>
            <a:r>
              <a:rPr lang="en-US" dirty="0" smtClean="0">
                <a:solidFill>
                  <a:srgbClr val="FF0000"/>
                </a:solidFill>
              </a:rPr>
              <a:t>Truancy Court Case</a:t>
            </a:r>
            <a:br>
              <a:rPr lang="en-US" dirty="0" smtClean="0">
                <a:solidFill>
                  <a:srgbClr val="FF0000"/>
                </a:solidFill>
              </a:rPr>
            </a:br>
            <a:r>
              <a:rPr lang="en-US" dirty="0" smtClean="0">
                <a:solidFill>
                  <a:srgbClr val="FF0000"/>
                </a:solidFill>
              </a:rPr>
              <a:t>Results </a:t>
            </a:r>
            <a:endParaRPr lang="en-US" dirty="0">
              <a:solidFill>
                <a:srgbClr val="FF0000"/>
              </a:solidFill>
            </a:endParaRPr>
          </a:p>
        </p:txBody>
      </p:sp>
      <p:pic>
        <p:nvPicPr>
          <p:cNvPr id="3" name="Picture 2"/>
          <p:cNvPicPr>
            <a:picLocks noChangeAspect="1"/>
          </p:cNvPicPr>
          <p:nvPr/>
        </p:nvPicPr>
        <p:blipFill>
          <a:blip r:embed="rId2"/>
          <a:stretch>
            <a:fillRect/>
          </a:stretch>
        </p:blipFill>
        <p:spPr>
          <a:xfrm>
            <a:off x="704850" y="1903691"/>
            <a:ext cx="6489014" cy="8021360"/>
          </a:xfrm>
          <a:prstGeom prst="rect">
            <a:avLst/>
          </a:prstGeom>
        </p:spPr>
      </p:pic>
    </p:spTree>
    <p:extLst>
      <p:ext uri="{BB962C8B-B14F-4D97-AF65-F5344CB8AC3E}">
        <p14:creationId xmlns:p14="http://schemas.microsoft.com/office/powerpoint/2010/main" val="6522280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613" y="857250"/>
            <a:ext cx="5600246" cy="1046440"/>
          </a:xfrm>
        </p:spPr>
        <p:txBody>
          <a:bodyPr/>
          <a:lstStyle/>
          <a:p>
            <a:pPr algn="ctr"/>
            <a:r>
              <a:rPr lang="en-US" dirty="0" smtClean="0">
                <a:solidFill>
                  <a:srgbClr val="FF0000"/>
                </a:solidFill>
              </a:rPr>
              <a:t>Truancy Court Case </a:t>
            </a:r>
            <a:br>
              <a:rPr lang="en-US" dirty="0" smtClean="0">
                <a:solidFill>
                  <a:srgbClr val="FF0000"/>
                </a:solidFill>
              </a:rPr>
            </a:br>
            <a:r>
              <a:rPr lang="en-US" dirty="0" smtClean="0">
                <a:solidFill>
                  <a:srgbClr val="FF0000"/>
                </a:solidFill>
              </a:rPr>
              <a:t>Results</a:t>
            </a:r>
            <a:endParaRPr lang="en-US" dirty="0">
              <a:solidFill>
                <a:srgbClr val="FF0000"/>
              </a:solidFill>
            </a:endParaRPr>
          </a:p>
        </p:txBody>
      </p:sp>
      <p:pic>
        <p:nvPicPr>
          <p:cNvPr id="3" name="Picture 2"/>
          <p:cNvPicPr>
            <a:picLocks noChangeAspect="1"/>
          </p:cNvPicPr>
          <p:nvPr/>
        </p:nvPicPr>
        <p:blipFill rotWithShape="1">
          <a:blip r:embed="rId2"/>
          <a:srcRect b="25539"/>
          <a:stretch/>
        </p:blipFill>
        <p:spPr>
          <a:xfrm>
            <a:off x="341022" y="2457451"/>
            <a:ext cx="7069428" cy="6604335"/>
          </a:xfrm>
          <a:prstGeom prst="rect">
            <a:avLst/>
          </a:prstGeom>
        </p:spPr>
      </p:pic>
    </p:spTree>
    <p:extLst>
      <p:ext uri="{BB962C8B-B14F-4D97-AF65-F5344CB8AC3E}">
        <p14:creationId xmlns:p14="http://schemas.microsoft.com/office/powerpoint/2010/main" val="34109265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1" y="877610"/>
            <a:ext cx="5359497" cy="1046440"/>
          </a:xfrm>
        </p:spPr>
        <p:txBody>
          <a:bodyPr/>
          <a:lstStyle/>
          <a:p>
            <a:pPr algn="ctr"/>
            <a:r>
              <a:rPr lang="en-US" dirty="0">
                <a:solidFill>
                  <a:srgbClr val="FF0000"/>
                </a:solidFill>
              </a:rPr>
              <a:t>Truancy Court Case </a:t>
            </a:r>
            <a:br>
              <a:rPr lang="en-US" dirty="0">
                <a:solidFill>
                  <a:srgbClr val="FF0000"/>
                </a:solidFill>
              </a:rPr>
            </a:br>
            <a:r>
              <a:rPr lang="en-US" dirty="0">
                <a:solidFill>
                  <a:srgbClr val="FF0000"/>
                </a:solidFill>
              </a:rPr>
              <a:t>Rejected</a:t>
            </a:r>
            <a:endParaRPr lang="en-US" b="0" dirty="0"/>
          </a:p>
        </p:txBody>
      </p:sp>
      <p:pic>
        <p:nvPicPr>
          <p:cNvPr id="3" name="Picture 2"/>
          <p:cNvPicPr>
            <a:picLocks noChangeAspect="1"/>
          </p:cNvPicPr>
          <p:nvPr/>
        </p:nvPicPr>
        <p:blipFill>
          <a:blip r:embed="rId2"/>
          <a:stretch>
            <a:fillRect/>
          </a:stretch>
        </p:blipFill>
        <p:spPr>
          <a:xfrm>
            <a:off x="1759503" y="1924050"/>
            <a:ext cx="5879549" cy="78486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33" r="15333" b="9231"/>
          <a:stretch/>
        </p:blipFill>
        <p:spPr>
          <a:xfrm>
            <a:off x="-133350" y="5200650"/>
            <a:ext cx="2286000" cy="1945298"/>
          </a:xfrm>
          <a:prstGeom prst="rect">
            <a:avLst/>
          </a:prstGeom>
        </p:spPr>
      </p:pic>
      <p:sp>
        <p:nvSpPr>
          <p:cNvPr id="6" name="Right Arrow 5"/>
          <p:cNvSpPr/>
          <p:nvPr/>
        </p:nvSpPr>
        <p:spPr>
          <a:xfrm rot="2226035">
            <a:off x="2679787" y="1578419"/>
            <a:ext cx="978408" cy="307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5850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8" y="50701"/>
            <a:ext cx="7605724" cy="9842701"/>
          </a:xfrm>
          <a:prstGeom prst="rect">
            <a:avLst/>
          </a:prstGeom>
        </p:spPr>
      </p:pic>
    </p:spTree>
    <p:extLst>
      <p:ext uri="{BB962C8B-B14F-4D97-AF65-F5344CB8AC3E}">
        <p14:creationId xmlns:p14="http://schemas.microsoft.com/office/powerpoint/2010/main" val="25421507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6" y="85856"/>
            <a:ext cx="7551391" cy="9772388"/>
          </a:xfrm>
          <a:prstGeom prst="rect">
            <a:avLst/>
          </a:prstGeom>
        </p:spPr>
      </p:pic>
    </p:spTree>
    <p:extLst>
      <p:ext uri="{BB962C8B-B14F-4D97-AF65-F5344CB8AC3E}">
        <p14:creationId xmlns:p14="http://schemas.microsoft.com/office/powerpoint/2010/main" val="26040933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2" y="403624"/>
            <a:ext cx="7099263" cy="2092881"/>
          </a:xfrm>
        </p:spPr>
        <p:txBody>
          <a:bodyPr/>
          <a:lstStyle/>
          <a:p>
            <a:pPr algn="ctr"/>
            <a:r>
              <a:rPr lang="en-US" b="1" dirty="0" smtClean="0">
                <a:solidFill>
                  <a:srgbClr val="FF0000"/>
                </a:solidFill>
              </a:rPr>
              <a:t>Truancy </a:t>
            </a:r>
            <a:br>
              <a:rPr lang="en-US" b="1" dirty="0" smtClean="0">
                <a:solidFill>
                  <a:srgbClr val="FF0000"/>
                </a:solidFill>
              </a:rPr>
            </a:br>
            <a:r>
              <a:rPr lang="en-US" b="1" dirty="0" smtClean="0">
                <a:solidFill>
                  <a:srgbClr val="FF0000"/>
                </a:solidFill>
              </a:rPr>
              <a:t>Notices to Parents</a:t>
            </a:r>
            <a:br>
              <a:rPr lang="en-US" b="1" dirty="0" smtClean="0">
                <a:solidFill>
                  <a:srgbClr val="FF0000"/>
                </a:solidFill>
              </a:rPr>
            </a:br>
            <a:r>
              <a:rPr lang="en-US" b="1" u="sng" dirty="0" smtClean="0">
                <a:solidFill>
                  <a:srgbClr val="FF0000"/>
                </a:solidFill>
              </a:rPr>
              <a:t>Warning of Absences </a:t>
            </a:r>
            <a:r>
              <a:rPr lang="en-US" b="1" dirty="0">
                <a:solidFill>
                  <a:srgbClr val="FF0000"/>
                </a:solidFill>
              </a:rPr>
              <a:t/>
            </a:r>
            <a:br>
              <a:rPr lang="en-US" b="1" dirty="0">
                <a:solidFill>
                  <a:srgbClr val="FF0000"/>
                </a:solidFill>
              </a:rPr>
            </a:br>
            <a:r>
              <a:rPr lang="en-US" b="1" dirty="0">
                <a:solidFill>
                  <a:srgbClr val="FF0000"/>
                </a:solidFill>
              </a:rPr>
              <a:t>SCOC page </a:t>
            </a:r>
            <a:r>
              <a:rPr lang="en-US" b="1" dirty="0" smtClean="0">
                <a:solidFill>
                  <a:srgbClr val="FF0000"/>
                </a:solidFill>
              </a:rPr>
              <a:t>XII</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2" y="4983204"/>
            <a:ext cx="7099263" cy="3951246"/>
          </a:xfrm>
          <a:prstGeom prst="rect">
            <a:avLst/>
          </a:prstGeom>
        </p:spPr>
      </p:pic>
      <p:pic>
        <p:nvPicPr>
          <p:cNvPr id="5" name="Picture 4"/>
          <p:cNvPicPr>
            <a:picLocks noChangeAspect="1"/>
          </p:cNvPicPr>
          <p:nvPr/>
        </p:nvPicPr>
        <p:blipFill rotWithShape="1">
          <a:blip r:embed="rId3"/>
          <a:srcRect l="8630" t="2643" r="13801" b="8957"/>
          <a:stretch/>
        </p:blipFill>
        <p:spPr>
          <a:xfrm>
            <a:off x="2784023" y="2838450"/>
            <a:ext cx="1959429" cy="1828800"/>
          </a:xfrm>
          <a:prstGeom prst="rect">
            <a:avLst/>
          </a:prstGeom>
        </p:spPr>
      </p:pic>
    </p:spTree>
    <p:extLst>
      <p:ext uri="{BB962C8B-B14F-4D97-AF65-F5344CB8AC3E}">
        <p14:creationId xmlns:p14="http://schemas.microsoft.com/office/powerpoint/2010/main" val="27498981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 y="781052"/>
            <a:ext cx="6887958" cy="2333625"/>
          </a:xfrm>
          <a:prstGeom prst="rect">
            <a:avLst/>
          </a:prstGeom>
        </p:spPr>
      </p:pic>
      <p:sp>
        <p:nvSpPr>
          <p:cNvPr id="4" name="TextBox 3"/>
          <p:cNvSpPr txBox="1"/>
          <p:nvPr/>
        </p:nvSpPr>
        <p:spPr>
          <a:xfrm>
            <a:off x="400050" y="3676650"/>
            <a:ext cx="6811758" cy="4955203"/>
          </a:xfrm>
          <a:prstGeom prst="rect">
            <a:avLst/>
          </a:prstGeom>
          <a:noFill/>
        </p:spPr>
        <p:txBody>
          <a:bodyPr wrap="square" rtlCol="0">
            <a:spAutoFit/>
          </a:bodyPr>
          <a:lstStyle/>
          <a:p>
            <a:pPr algn="ctr"/>
            <a:r>
              <a:rPr lang="en-US" sz="2800" u="sng" dirty="0"/>
              <a:t>Pupil Services Department </a:t>
            </a:r>
          </a:p>
          <a:p>
            <a:pPr algn="ctr"/>
            <a:r>
              <a:rPr lang="en-US" sz="2800" dirty="0"/>
              <a:t>Mr. Randy Park, </a:t>
            </a:r>
            <a:r>
              <a:rPr lang="en-US" sz="2800" dirty="0" smtClean="0"/>
              <a:t>Director</a:t>
            </a:r>
            <a:endParaRPr lang="en-US" sz="2800" dirty="0"/>
          </a:p>
          <a:p>
            <a:pPr algn="ctr"/>
            <a:endParaRPr lang="en-US" sz="2800" dirty="0"/>
          </a:p>
          <a:p>
            <a:pPr algn="ctr"/>
            <a:r>
              <a:rPr lang="en-US" sz="2800" u="sng" dirty="0"/>
              <a:t>Office Staff </a:t>
            </a:r>
          </a:p>
          <a:p>
            <a:pPr algn="ctr"/>
            <a:r>
              <a:rPr lang="en-US" sz="2800" dirty="0"/>
              <a:t>Ms. Veronica Cisneros, Mr. Mike Rodriguez, </a:t>
            </a:r>
          </a:p>
          <a:p>
            <a:pPr algn="ctr"/>
            <a:r>
              <a:rPr lang="en-US" sz="2800" dirty="0"/>
              <a:t>Ms. Veronica Avila</a:t>
            </a:r>
          </a:p>
          <a:p>
            <a:pPr algn="ctr"/>
            <a:endParaRPr lang="en-US" sz="2800" dirty="0"/>
          </a:p>
          <a:p>
            <a:pPr algn="ctr"/>
            <a:r>
              <a:rPr lang="en-US" sz="2800" u="sng" dirty="0"/>
              <a:t>Attendance Liaisons</a:t>
            </a:r>
          </a:p>
          <a:p>
            <a:pPr algn="ctr"/>
            <a:r>
              <a:rPr lang="en-US" sz="2800" dirty="0"/>
              <a:t>Lupita </a:t>
            </a:r>
            <a:r>
              <a:rPr lang="en-US" sz="2800" dirty="0" smtClean="0"/>
              <a:t>Cortez, and</a:t>
            </a:r>
            <a:endParaRPr lang="en-US" sz="2800" dirty="0"/>
          </a:p>
          <a:p>
            <a:pPr algn="ctr"/>
            <a:r>
              <a:rPr lang="en-US" sz="2800" dirty="0"/>
              <a:t>Luciano Villarreal </a:t>
            </a:r>
            <a:endParaRPr lang="en-US" sz="2800" u="sng" dirty="0"/>
          </a:p>
          <a:p>
            <a:pPr algn="ctr"/>
            <a:endParaRPr lang="en-US" u="sng" dirty="0"/>
          </a:p>
          <a:p>
            <a:endParaRPr lang="en-US" dirty="0"/>
          </a:p>
        </p:txBody>
      </p:sp>
    </p:spTree>
    <p:extLst>
      <p:ext uri="{BB962C8B-B14F-4D97-AF65-F5344CB8AC3E}">
        <p14:creationId xmlns:p14="http://schemas.microsoft.com/office/powerpoint/2010/main" val="41564188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6981" y="7474756"/>
            <a:ext cx="3172663" cy="369332"/>
          </a:xfrm>
          <a:prstGeom prst="rect">
            <a:avLst/>
          </a:prstGeom>
        </p:spPr>
        <p:txBody>
          <a:bodyPr wrap="none">
            <a:spAutoFit/>
          </a:bodyPr>
          <a:lstStyle/>
          <a:p>
            <a:r>
              <a:rPr lang="en-US" dirty="0">
                <a:solidFill>
                  <a:srgbClr val="000000"/>
                </a:solidFill>
                <a:latin typeface="Roboto"/>
              </a:rPr>
              <a:t>Publication Date: </a:t>
            </a:r>
            <a:r>
              <a:rPr lang="en-US" dirty="0" smtClean="0">
                <a:solidFill>
                  <a:srgbClr val="000000"/>
                </a:solidFill>
                <a:latin typeface="Roboto"/>
              </a:rPr>
              <a:t>08-22-2021</a:t>
            </a:r>
            <a:endParaRPr lang="en-US" dirty="0"/>
          </a:p>
        </p:txBody>
      </p:sp>
      <p:sp>
        <p:nvSpPr>
          <p:cNvPr id="6" name="Rectangle 5"/>
          <p:cNvSpPr/>
          <p:nvPr/>
        </p:nvSpPr>
        <p:spPr>
          <a:xfrm>
            <a:off x="4166770" y="7468076"/>
            <a:ext cx="3172663" cy="369332"/>
          </a:xfrm>
          <a:prstGeom prst="rect">
            <a:avLst/>
          </a:prstGeom>
        </p:spPr>
        <p:txBody>
          <a:bodyPr wrap="none">
            <a:spAutoFit/>
          </a:bodyPr>
          <a:lstStyle/>
          <a:p>
            <a:r>
              <a:rPr lang="en-US" dirty="0">
                <a:solidFill>
                  <a:srgbClr val="000000"/>
                </a:solidFill>
                <a:latin typeface="Roboto"/>
              </a:rPr>
              <a:t>Publication Date: </a:t>
            </a:r>
            <a:r>
              <a:rPr lang="en-US" dirty="0" smtClean="0">
                <a:solidFill>
                  <a:srgbClr val="000000"/>
                </a:solidFill>
                <a:latin typeface="Roboto"/>
              </a:rPr>
              <a:t>08-29-2021</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100" y="323850"/>
            <a:ext cx="3051048" cy="6400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1" y="7943850"/>
            <a:ext cx="3505200" cy="1676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1" y="7943850"/>
            <a:ext cx="3505200" cy="1676400"/>
          </a:xfrm>
          <a:prstGeom prst="rect">
            <a:avLst/>
          </a:prstGeom>
        </p:spPr>
      </p:pic>
    </p:spTree>
    <p:extLst>
      <p:ext uri="{BB962C8B-B14F-4D97-AF65-F5344CB8AC3E}">
        <p14:creationId xmlns:p14="http://schemas.microsoft.com/office/powerpoint/2010/main" val="2515040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Explosion 1 34"/>
          <p:cNvSpPr/>
          <p:nvPr/>
        </p:nvSpPr>
        <p:spPr>
          <a:xfrm>
            <a:off x="6326378" y="5962650"/>
            <a:ext cx="1524000" cy="1447800"/>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 y="323850"/>
            <a:ext cx="6231128" cy="9169417"/>
          </a:xfrm>
          <a:prstGeom prst="rect">
            <a:avLst/>
          </a:prstGeom>
        </p:spPr>
      </p:pic>
      <p:cxnSp>
        <p:nvCxnSpPr>
          <p:cNvPr id="33" name="Straight Arrow Connector 32"/>
          <p:cNvCxnSpPr/>
          <p:nvPr/>
        </p:nvCxnSpPr>
        <p:spPr>
          <a:xfrm flipH="1" flipV="1">
            <a:off x="6038850" y="7029450"/>
            <a:ext cx="1371600" cy="533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038850" y="5810250"/>
            <a:ext cx="1049528"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723991" y="6506715"/>
            <a:ext cx="945138" cy="369332"/>
          </a:xfrm>
          <a:prstGeom prst="rect">
            <a:avLst/>
          </a:prstGeom>
          <a:noFill/>
        </p:spPr>
        <p:txBody>
          <a:bodyPr wrap="square" rtlCol="0">
            <a:spAutoFit/>
          </a:bodyPr>
          <a:lstStyle/>
          <a:p>
            <a:r>
              <a:rPr lang="en-US" b="1" dirty="0" smtClean="0">
                <a:solidFill>
                  <a:srgbClr val="FF0000"/>
                </a:solidFill>
              </a:rPr>
              <a:t>NEW</a:t>
            </a:r>
            <a:endParaRPr lang="en-US" b="1" dirty="0">
              <a:solidFill>
                <a:srgbClr val="FF0000"/>
              </a:solidFill>
            </a:endParaRPr>
          </a:p>
        </p:txBody>
      </p:sp>
    </p:spTree>
    <p:extLst>
      <p:ext uri="{BB962C8B-B14F-4D97-AF65-F5344CB8AC3E}">
        <p14:creationId xmlns:p14="http://schemas.microsoft.com/office/powerpoint/2010/main" val="3973215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66985" y="454272"/>
            <a:ext cx="4078689" cy="1535374"/>
          </a:xfrm>
          <a:prstGeom prst="rect">
            <a:avLst/>
          </a:prstGeom>
        </p:spPr>
        <p:txBody>
          <a:bodyPr vert="horz" wrap="square" lIns="0" tIns="0" rIns="0" bIns="0" rtlCol="0">
            <a:spAutoFit/>
          </a:bodyPr>
          <a:lstStyle/>
          <a:p>
            <a:pPr algn="ctr">
              <a:lnSpc>
                <a:spcPct val="100000"/>
              </a:lnSpc>
            </a:pPr>
            <a:r>
              <a:rPr sz="1971" spc="-5" dirty="0">
                <a:latin typeface="Calibri"/>
                <a:cs typeface="Calibri"/>
              </a:rPr>
              <a:t>Brownsville Independent School District</a:t>
            </a:r>
            <a:endParaRPr sz="1971">
              <a:latin typeface="Calibri"/>
              <a:cs typeface="Calibri"/>
            </a:endParaRPr>
          </a:p>
          <a:p>
            <a:pPr marR="80085" algn="ctr">
              <a:spcBef>
                <a:spcPts val="49"/>
              </a:spcBef>
            </a:pPr>
            <a:r>
              <a:rPr sz="1576" spc="-5" dirty="0">
                <a:latin typeface="Calibri"/>
                <a:cs typeface="Calibri"/>
              </a:rPr>
              <a:t>Department of Pupil</a:t>
            </a:r>
            <a:r>
              <a:rPr sz="1576" spc="-15" dirty="0">
                <a:latin typeface="Calibri"/>
                <a:cs typeface="Calibri"/>
              </a:rPr>
              <a:t> </a:t>
            </a:r>
            <a:r>
              <a:rPr sz="1576" spc="-5" dirty="0">
                <a:latin typeface="Calibri"/>
                <a:cs typeface="Calibri"/>
              </a:rPr>
              <a:t>Services</a:t>
            </a:r>
            <a:endParaRPr sz="1576">
              <a:latin typeface="Calibri"/>
              <a:cs typeface="Calibri"/>
            </a:endParaRPr>
          </a:p>
          <a:p>
            <a:pPr marR="89470" algn="ctr">
              <a:spcBef>
                <a:spcPts val="59"/>
              </a:spcBef>
            </a:pPr>
            <a:r>
              <a:rPr sz="1182" spc="-5" dirty="0">
                <a:latin typeface="Calibri"/>
                <a:cs typeface="Calibri"/>
              </a:rPr>
              <a:t>708 </a:t>
            </a:r>
            <a:r>
              <a:rPr sz="1182" dirty="0">
                <a:latin typeface="Calibri"/>
                <a:cs typeface="Calibri"/>
              </a:rPr>
              <a:t>Palm </a:t>
            </a:r>
            <a:r>
              <a:rPr sz="1182" spc="-5" dirty="0">
                <a:latin typeface="Calibri"/>
                <a:cs typeface="Calibri"/>
              </a:rPr>
              <a:t>Blvd., Brownsville, Texas</a:t>
            </a:r>
            <a:r>
              <a:rPr sz="1182" dirty="0">
                <a:latin typeface="Calibri"/>
                <a:cs typeface="Calibri"/>
              </a:rPr>
              <a:t> </a:t>
            </a:r>
            <a:r>
              <a:rPr sz="1182" spc="-5" dirty="0">
                <a:latin typeface="Calibri"/>
                <a:cs typeface="Calibri"/>
              </a:rPr>
              <a:t>78521</a:t>
            </a:r>
            <a:endParaRPr sz="1182">
              <a:latin typeface="Calibri"/>
              <a:cs typeface="Calibri"/>
            </a:endParaRPr>
          </a:p>
          <a:p>
            <a:pPr marR="45048" algn="ctr">
              <a:spcBef>
                <a:spcPts val="20"/>
              </a:spcBef>
            </a:pPr>
            <a:r>
              <a:rPr sz="1182" spc="-5" dirty="0">
                <a:latin typeface="Calibri"/>
                <a:cs typeface="Calibri"/>
              </a:rPr>
              <a:t>Office (956)</a:t>
            </a:r>
            <a:r>
              <a:rPr sz="1182" spc="-49" dirty="0">
                <a:latin typeface="Calibri"/>
                <a:cs typeface="Calibri"/>
              </a:rPr>
              <a:t> </a:t>
            </a:r>
            <a:r>
              <a:rPr sz="1182" spc="-5" dirty="0">
                <a:latin typeface="Calibri"/>
                <a:cs typeface="Calibri"/>
              </a:rPr>
              <a:t>544-3966</a:t>
            </a:r>
            <a:endParaRPr sz="1182">
              <a:latin typeface="Calibri"/>
              <a:cs typeface="Calibri"/>
            </a:endParaRPr>
          </a:p>
          <a:p>
            <a:pPr>
              <a:lnSpc>
                <a:spcPct val="100000"/>
              </a:lnSpc>
            </a:pPr>
            <a:endParaRPr sz="1182">
              <a:latin typeface="Times New Roman"/>
              <a:cs typeface="Times New Roman"/>
            </a:endParaRPr>
          </a:p>
          <a:p>
            <a:pPr>
              <a:spcBef>
                <a:spcPts val="10"/>
              </a:spcBef>
            </a:pPr>
            <a:endParaRPr sz="1281">
              <a:latin typeface="Times New Roman"/>
              <a:cs typeface="Times New Roman"/>
            </a:endParaRPr>
          </a:p>
          <a:p>
            <a:pPr marR="7508" algn="ctr"/>
            <a:r>
              <a:rPr sz="1576" spc="-10" dirty="0">
                <a:latin typeface="Arial"/>
                <a:cs typeface="Arial"/>
              </a:rPr>
              <a:t>PreK- </a:t>
            </a:r>
            <a:r>
              <a:rPr sz="1576" spc="-5" dirty="0">
                <a:latin typeface="Arial"/>
                <a:cs typeface="Arial"/>
              </a:rPr>
              <a:t>Kinder Attendance</a:t>
            </a:r>
            <a:r>
              <a:rPr sz="1576" spc="-20" dirty="0">
                <a:latin typeface="Arial"/>
                <a:cs typeface="Arial"/>
              </a:rPr>
              <a:t> </a:t>
            </a:r>
            <a:r>
              <a:rPr sz="1576" spc="-5" dirty="0">
                <a:latin typeface="Arial"/>
                <a:cs typeface="Arial"/>
              </a:rPr>
              <a:t>Pledge</a:t>
            </a:r>
            <a:endParaRPr sz="1576">
              <a:latin typeface="Arial"/>
              <a:cs typeface="Arial"/>
            </a:endParaRPr>
          </a:p>
        </p:txBody>
      </p:sp>
      <p:sp>
        <p:nvSpPr>
          <p:cNvPr id="3" name="object 3"/>
          <p:cNvSpPr txBox="1"/>
          <p:nvPr/>
        </p:nvSpPr>
        <p:spPr>
          <a:xfrm>
            <a:off x="437966" y="2466402"/>
            <a:ext cx="3113919" cy="181909"/>
          </a:xfrm>
          <a:prstGeom prst="rect">
            <a:avLst/>
          </a:prstGeom>
        </p:spPr>
        <p:txBody>
          <a:bodyPr vert="horz" wrap="square" lIns="0" tIns="0" rIns="0" bIns="0" rtlCol="0">
            <a:spAutoFit/>
          </a:bodyPr>
          <a:lstStyle/>
          <a:p>
            <a:pPr marL="12513">
              <a:tabLst>
                <a:tab pos="3100798" algn="l"/>
              </a:tabLst>
            </a:pPr>
            <a:r>
              <a:rPr sz="1182" spc="-5" dirty="0">
                <a:latin typeface="Arial"/>
                <a:cs typeface="Arial"/>
              </a:rPr>
              <a:t>Student</a:t>
            </a:r>
            <a:r>
              <a:rPr sz="1182" spc="-69" dirty="0">
                <a:latin typeface="Arial"/>
                <a:cs typeface="Arial"/>
              </a:rPr>
              <a:t> </a:t>
            </a:r>
            <a:r>
              <a:rPr sz="1182" spc="-5" dirty="0">
                <a:latin typeface="Arial"/>
                <a:cs typeface="Arial"/>
              </a:rPr>
              <a:t>Name:</a:t>
            </a:r>
            <a:r>
              <a:rPr sz="1182" u="sng" spc="-5" dirty="0">
                <a:latin typeface="Times New Roman"/>
                <a:cs typeface="Times New Roman"/>
              </a:rPr>
              <a:t> 	</a:t>
            </a:r>
            <a:endParaRPr sz="1182">
              <a:latin typeface="Times New Roman"/>
              <a:cs typeface="Times New Roman"/>
            </a:endParaRPr>
          </a:p>
        </p:txBody>
      </p:sp>
      <p:sp>
        <p:nvSpPr>
          <p:cNvPr id="4" name="object 4"/>
          <p:cNvSpPr txBox="1"/>
          <p:nvPr/>
        </p:nvSpPr>
        <p:spPr>
          <a:xfrm>
            <a:off x="3801520" y="2466402"/>
            <a:ext cx="984166" cy="181909"/>
          </a:xfrm>
          <a:prstGeom prst="rect">
            <a:avLst/>
          </a:prstGeom>
        </p:spPr>
        <p:txBody>
          <a:bodyPr vert="horz" wrap="square" lIns="0" tIns="0" rIns="0" bIns="0" rtlCol="0">
            <a:spAutoFit/>
          </a:bodyPr>
          <a:lstStyle/>
          <a:p>
            <a:pPr marL="12513">
              <a:tabLst>
                <a:tab pos="971032" algn="l"/>
              </a:tabLst>
            </a:pPr>
            <a:r>
              <a:rPr sz="1182" spc="-5" dirty="0">
                <a:latin typeface="Arial"/>
                <a:cs typeface="Arial"/>
              </a:rPr>
              <a:t>Grade:  </a:t>
            </a:r>
            <a:r>
              <a:rPr sz="1182" u="sng" dirty="0">
                <a:latin typeface="Times New Roman"/>
                <a:cs typeface="Times New Roman"/>
              </a:rPr>
              <a:t> 	</a:t>
            </a:r>
            <a:endParaRPr sz="1182">
              <a:latin typeface="Times New Roman"/>
              <a:cs typeface="Times New Roman"/>
            </a:endParaRPr>
          </a:p>
        </p:txBody>
      </p:sp>
      <p:sp>
        <p:nvSpPr>
          <p:cNvPr id="5" name="object 5"/>
          <p:cNvSpPr txBox="1"/>
          <p:nvPr/>
        </p:nvSpPr>
        <p:spPr>
          <a:xfrm>
            <a:off x="4942730" y="2466402"/>
            <a:ext cx="2120993" cy="181909"/>
          </a:xfrm>
          <a:prstGeom prst="rect">
            <a:avLst/>
          </a:prstGeom>
        </p:spPr>
        <p:txBody>
          <a:bodyPr vert="horz" wrap="square" lIns="0" tIns="0" rIns="0" bIns="0" rtlCol="0">
            <a:spAutoFit/>
          </a:bodyPr>
          <a:lstStyle/>
          <a:p>
            <a:pPr marL="12513">
              <a:tabLst>
                <a:tab pos="2107867" algn="l"/>
              </a:tabLst>
            </a:pPr>
            <a:r>
              <a:rPr sz="1182" dirty="0">
                <a:latin typeface="Arial"/>
                <a:cs typeface="Arial"/>
              </a:rPr>
              <a:t>Teacher</a:t>
            </a:r>
            <a:r>
              <a:rPr sz="1182" spc="-15" dirty="0">
                <a:latin typeface="Arial"/>
                <a:cs typeface="Arial"/>
              </a:rPr>
              <a:t> </a:t>
            </a:r>
            <a:r>
              <a:rPr sz="1182" u="sng" dirty="0">
                <a:latin typeface="Times New Roman"/>
                <a:cs typeface="Times New Roman"/>
              </a:rPr>
              <a:t> 	</a:t>
            </a:r>
            <a:endParaRPr sz="1182">
              <a:latin typeface="Times New Roman"/>
              <a:cs typeface="Times New Roman"/>
            </a:endParaRPr>
          </a:p>
        </p:txBody>
      </p:sp>
      <p:sp>
        <p:nvSpPr>
          <p:cNvPr id="6" name="object 6"/>
          <p:cNvSpPr txBox="1"/>
          <p:nvPr/>
        </p:nvSpPr>
        <p:spPr>
          <a:xfrm>
            <a:off x="437964" y="3035002"/>
            <a:ext cx="6896670" cy="1769908"/>
          </a:xfrm>
          <a:prstGeom prst="rect">
            <a:avLst/>
          </a:prstGeom>
        </p:spPr>
        <p:txBody>
          <a:bodyPr vert="horz" wrap="square" lIns="0" tIns="0" rIns="0" bIns="0" rtlCol="0">
            <a:spAutoFit/>
          </a:bodyPr>
          <a:lstStyle/>
          <a:p>
            <a:pPr marL="12513" algn="just">
              <a:tabLst>
                <a:tab pos="2475758" algn="l"/>
              </a:tabLst>
            </a:pPr>
            <a:r>
              <a:rPr sz="1182" dirty="0">
                <a:latin typeface="Arial"/>
                <a:cs typeface="Arial"/>
              </a:rPr>
              <a:t>I,</a:t>
            </a:r>
            <a:r>
              <a:rPr sz="1182" u="sng" dirty="0">
                <a:latin typeface="Times New Roman"/>
                <a:cs typeface="Times New Roman"/>
              </a:rPr>
              <a:t>	</a:t>
            </a:r>
            <a:r>
              <a:rPr sz="1182" spc="-5" dirty="0">
                <a:latin typeface="Arial"/>
                <a:cs typeface="Arial"/>
              </a:rPr>
              <a:t>pledge </a:t>
            </a:r>
            <a:r>
              <a:rPr sz="1182" dirty="0">
                <a:latin typeface="Arial"/>
                <a:cs typeface="Arial"/>
              </a:rPr>
              <a:t>to </a:t>
            </a:r>
            <a:r>
              <a:rPr sz="1182" spc="-5" dirty="0">
                <a:latin typeface="Arial"/>
                <a:cs typeface="Arial"/>
              </a:rPr>
              <a:t>ensure that </a:t>
            </a:r>
            <a:r>
              <a:rPr sz="1182" dirty="0">
                <a:latin typeface="Arial"/>
                <a:cs typeface="Arial"/>
              </a:rPr>
              <a:t>my </a:t>
            </a:r>
            <a:r>
              <a:rPr sz="1182" spc="-5" dirty="0">
                <a:latin typeface="Arial"/>
                <a:cs typeface="Arial"/>
              </a:rPr>
              <a:t>child will attend school and meet</a:t>
            </a:r>
            <a:r>
              <a:rPr sz="1182" spc="25" dirty="0">
                <a:latin typeface="Arial"/>
                <a:cs typeface="Arial"/>
              </a:rPr>
              <a:t> </a:t>
            </a:r>
            <a:r>
              <a:rPr sz="1182" spc="-5" dirty="0">
                <a:latin typeface="Arial"/>
                <a:cs typeface="Arial"/>
              </a:rPr>
              <a:t>the</a:t>
            </a:r>
            <a:endParaRPr sz="1182" dirty="0">
              <a:latin typeface="Arial"/>
              <a:cs typeface="Arial"/>
            </a:endParaRPr>
          </a:p>
          <a:p>
            <a:pPr marL="420447">
              <a:spcBef>
                <a:spcPts val="163"/>
              </a:spcBef>
            </a:pPr>
            <a:r>
              <a:rPr sz="887" spc="-5" dirty="0">
                <a:latin typeface="Arial"/>
                <a:cs typeface="Arial"/>
              </a:rPr>
              <a:t>Parent/Guardian’s Name</a:t>
            </a:r>
            <a:r>
              <a:rPr sz="887" spc="-20" dirty="0">
                <a:latin typeface="Arial"/>
                <a:cs typeface="Arial"/>
              </a:rPr>
              <a:t> </a:t>
            </a:r>
            <a:r>
              <a:rPr sz="887" spc="-5" dirty="0">
                <a:latin typeface="Arial"/>
                <a:cs typeface="Arial"/>
              </a:rPr>
              <a:t>(Print)</a:t>
            </a:r>
            <a:endParaRPr sz="887" dirty="0">
              <a:latin typeface="Arial"/>
              <a:cs typeface="Arial"/>
            </a:endParaRPr>
          </a:p>
          <a:p>
            <a:pPr marL="12513" marR="5005" algn="just">
              <a:lnSpc>
                <a:spcPts val="1557"/>
              </a:lnSpc>
              <a:spcBef>
                <a:spcPts val="15"/>
              </a:spcBef>
            </a:pPr>
            <a:r>
              <a:rPr sz="1182" spc="-5" dirty="0">
                <a:latin typeface="Arial"/>
                <a:cs typeface="Arial"/>
              </a:rPr>
              <a:t>district’s attendance </a:t>
            </a:r>
            <a:r>
              <a:rPr sz="1182" spc="-10" dirty="0">
                <a:latin typeface="Arial"/>
                <a:cs typeface="Arial"/>
              </a:rPr>
              <a:t>goal </a:t>
            </a:r>
            <a:r>
              <a:rPr sz="1182" spc="-5" dirty="0">
                <a:latin typeface="Arial"/>
                <a:cs typeface="Arial"/>
              </a:rPr>
              <a:t>of 97.5% </a:t>
            </a:r>
            <a:r>
              <a:rPr sz="1182" dirty="0">
                <a:latin typeface="Arial"/>
                <a:cs typeface="Arial"/>
              </a:rPr>
              <a:t>for the </a:t>
            </a:r>
            <a:r>
              <a:rPr sz="1182" spc="-10" dirty="0">
                <a:latin typeface="Arial"/>
                <a:cs typeface="Arial"/>
              </a:rPr>
              <a:t>year, </a:t>
            </a:r>
            <a:r>
              <a:rPr sz="1182" spc="-5" dirty="0">
                <a:latin typeface="Arial"/>
                <a:cs typeface="Arial"/>
              </a:rPr>
              <a:t>which </a:t>
            </a:r>
            <a:r>
              <a:rPr sz="1182" dirty="0">
                <a:latin typeface="Arial"/>
                <a:cs typeface="Arial"/>
              </a:rPr>
              <a:t>means </a:t>
            </a:r>
            <a:r>
              <a:rPr sz="1182" spc="-5" dirty="0">
                <a:latin typeface="Arial"/>
                <a:cs typeface="Arial"/>
              </a:rPr>
              <a:t>that </a:t>
            </a:r>
            <a:r>
              <a:rPr sz="1182" dirty="0">
                <a:latin typeface="Arial"/>
                <a:cs typeface="Arial"/>
              </a:rPr>
              <a:t>my </a:t>
            </a:r>
            <a:r>
              <a:rPr sz="1182" spc="-5" dirty="0">
                <a:latin typeface="Arial"/>
                <a:cs typeface="Arial"/>
              </a:rPr>
              <a:t>child will </a:t>
            </a:r>
            <a:r>
              <a:rPr sz="1182" dirty="0">
                <a:latin typeface="Arial"/>
                <a:cs typeface="Arial"/>
              </a:rPr>
              <a:t>attend </a:t>
            </a:r>
            <a:r>
              <a:rPr sz="1182" spc="-5" dirty="0">
                <a:latin typeface="Arial"/>
                <a:cs typeface="Arial"/>
              </a:rPr>
              <a:t>a minimum of 174  days of </a:t>
            </a:r>
            <a:r>
              <a:rPr sz="1182" dirty="0">
                <a:latin typeface="Arial"/>
                <a:cs typeface="Arial"/>
              </a:rPr>
              <a:t>the </a:t>
            </a:r>
            <a:r>
              <a:rPr sz="1182" spc="-5" dirty="0">
                <a:latin typeface="Arial"/>
                <a:cs typeface="Arial"/>
              </a:rPr>
              <a:t>school year.  </a:t>
            </a:r>
            <a:r>
              <a:rPr sz="1182" dirty="0">
                <a:latin typeface="Arial"/>
                <a:cs typeface="Arial"/>
              </a:rPr>
              <a:t>The </a:t>
            </a:r>
            <a:r>
              <a:rPr sz="1182" spc="-5" dirty="0">
                <a:latin typeface="Arial"/>
                <a:cs typeface="Arial"/>
              </a:rPr>
              <a:t>district </a:t>
            </a:r>
            <a:r>
              <a:rPr sz="1182" spc="-10" dirty="0">
                <a:latin typeface="Arial"/>
                <a:cs typeface="Arial"/>
              </a:rPr>
              <a:t>will </a:t>
            </a:r>
            <a:r>
              <a:rPr sz="1182" dirty="0">
                <a:latin typeface="Arial"/>
                <a:cs typeface="Arial"/>
              </a:rPr>
              <a:t>accept my </a:t>
            </a:r>
            <a:r>
              <a:rPr sz="1182" spc="-5" dirty="0">
                <a:latin typeface="Arial"/>
                <a:cs typeface="Arial"/>
              </a:rPr>
              <a:t>handwritten notes </a:t>
            </a:r>
            <a:r>
              <a:rPr sz="1182" dirty="0">
                <a:latin typeface="Arial"/>
                <a:cs typeface="Arial"/>
              </a:rPr>
              <a:t>to </a:t>
            </a:r>
            <a:r>
              <a:rPr sz="1182" spc="-5" dirty="0">
                <a:latin typeface="Arial"/>
                <a:cs typeface="Arial"/>
              </a:rPr>
              <a:t>excuse only five absence</a:t>
            </a:r>
            <a:r>
              <a:rPr sz="1182" spc="250" dirty="0">
                <a:latin typeface="Arial"/>
                <a:cs typeface="Arial"/>
              </a:rPr>
              <a:t> </a:t>
            </a:r>
            <a:r>
              <a:rPr sz="1182" spc="-10" dirty="0">
                <a:latin typeface="Arial"/>
                <a:cs typeface="Arial"/>
              </a:rPr>
              <a:t>days</a:t>
            </a:r>
            <a:endParaRPr sz="1182" dirty="0">
              <a:latin typeface="Arial"/>
              <a:cs typeface="Arial"/>
            </a:endParaRPr>
          </a:p>
          <a:p>
            <a:pPr marL="12513" marR="5005" algn="just">
              <a:lnSpc>
                <a:spcPts val="1557"/>
              </a:lnSpc>
              <a:spcBef>
                <a:spcPts val="15"/>
              </a:spcBef>
            </a:pPr>
            <a:r>
              <a:rPr sz="1182" spc="-5" dirty="0">
                <a:latin typeface="Arial"/>
                <a:cs typeface="Arial"/>
              </a:rPr>
              <a:t>during </a:t>
            </a:r>
            <a:r>
              <a:rPr sz="1182" dirty="0">
                <a:latin typeface="Arial"/>
                <a:cs typeface="Arial"/>
              </a:rPr>
              <a:t>the </a:t>
            </a:r>
            <a:r>
              <a:rPr sz="1182" spc="-5" dirty="0">
                <a:latin typeface="Arial"/>
                <a:cs typeface="Arial"/>
              </a:rPr>
              <a:t>academic calendar year. </a:t>
            </a:r>
            <a:r>
              <a:rPr sz="1182" dirty="0">
                <a:latin typeface="Arial"/>
                <a:cs typeface="Arial"/>
              </a:rPr>
              <a:t>I </a:t>
            </a:r>
            <a:r>
              <a:rPr sz="1182" spc="-5" dirty="0">
                <a:latin typeface="Arial"/>
                <a:cs typeface="Arial"/>
              </a:rPr>
              <a:t>understand that </a:t>
            </a:r>
            <a:r>
              <a:rPr sz="1182" spc="-10" dirty="0">
                <a:latin typeface="Arial"/>
                <a:cs typeface="Arial"/>
              </a:rPr>
              <a:t>if </a:t>
            </a:r>
            <a:r>
              <a:rPr sz="1182" dirty="0">
                <a:latin typeface="Arial"/>
                <a:cs typeface="Arial"/>
              </a:rPr>
              <a:t>my </a:t>
            </a:r>
            <a:r>
              <a:rPr sz="1182" spc="-5" dirty="0">
                <a:latin typeface="Arial"/>
                <a:cs typeface="Arial"/>
              </a:rPr>
              <a:t>child does </a:t>
            </a:r>
            <a:r>
              <a:rPr sz="1182" dirty="0">
                <a:latin typeface="Arial"/>
                <a:cs typeface="Arial"/>
              </a:rPr>
              <a:t>not </a:t>
            </a:r>
            <a:r>
              <a:rPr sz="1182" spc="-5" dirty="0">
                <a:latin typeface="Arial"/>
                <a:cs typeface="Arial"/>
              </a:rPr>
              <a:t>comply with this goal, the  school </a:t>
            </a:r>
            <a:r>
              <a:rPr sz="1182" spc="-10" dirty="0">
                <a:latin typeface="Arial"/>
                <a:cs typeface="Arial"/>
              </a:rPr>
              <a:t>will </a:t>
            </a:r>
            <a:r>
              <a:rPr sz="1182" spc="-5" dirty="0">
                <a:latin typeface="Arial"/>
                <a:cs typeface="Arial"/>
              </a:rPr>
              <a:t>follow district policy </a:t>
            </a:r>
            <a:r>
              <a:rPr sz="1182" dirty="0">
                <a:latin typeface="Arial"/>
                <a:cs typeface="Arial"/>
              </a:rPr>
              <a:t>for </a:t>
            </a:r>
            <a:r>
              <a:rPr sz="1182" spc="-5" dirty="0">
                <a:latin typeface="Arial"/>
                <a:cs typeface="Arial"/>
              </a:rPr>
              <a:t>attendance procedures and can even file court truancy charges. Also,  </a:t>
            </a:r>
            <a:r>
              <a:rPr sz="1182" dirty="0">
                <a:latin typeface="Arial"/>
                <a:cs typeface="Arial"/>
              </a:rPr>
              <a:t>I</a:t>
            </a:r>
            <a:r>
              <a:rPr sz="1182" spc="-15" dirty="0">
                <a:latin typeface="Arial"/>
                <a:cs typeface="Arial"/>
              </a:rPr>
              <a:t> </a:t>
            </a:r>
            <a:r>
              <a:rPr sz="1182" spc="-5" dirty="0">
                <a:latin typeface="Arial"/>
                <a:cs typeface="Arial"/>
              </a:rPr>
              <a:t>know</a:t>
            </a:r>
            <a:r>
              <a:rPr sz="1182" spc="-34" dirty="0">
                <a:latin typeface="Arial"/>
                <a:cs typeface="Arial"/>
              </a:rPr>
              <a:t> </a:t>
            </a:r>
            <a:r>
              <a:rPr sz="1182" dirty="0">
                <a:latin typeface="Arial"/>
                <a:cs typeface="Arial"/>
              </a:rPr>
              <a:t>that</a:t>
            </a:r>
            <a:r>
              <a:rPr sz="1182" spc="-30" dirty="0">
                <a:latin typeface="Arial"/>
                <a:cs typeface="Arial"/>
              </a:rPr>
              <a:t> </a:t>
            </a:r>
            <a:r>
              <a:rPr sz="1182" spc="-10" dirty="0">
                <a:latin typeface="Arial"/>
                <a:cs typeface="Arial"/>
              </a:rPr>
              <a:t>if</a:t>
            </a:r>
            <a:r>
              <a:rPr sz="1182" spc="-15" dirty="0">
                <a:latin typeface="Arial"/>
                <a:cs typeface="Arial"/>
              </a:rPr>
              <a:t> </a:t>
            </a:r>
            <a:r>
              <a:rPr sz="1182" dirty="0">
                <a:latin typeface="Arial"/>
                <a:cs typeface="Arial"/>
              </a:rPr>
              <a:t>my</a:t>
            </a:r>
            <a:r>
              <a:rPr sz="1182" spc="-30" dirty="0">
                <a:latin typeface="Arial"/>
                <a:cs typeface="Arial"/>
              </a:rPr>
              <a:t> </a:t>
            </a:r>
            <a:r>
              <a:rPr sz="1182" spc="-5" dirty="0">
                <a:latin typeface="Arial"/>
                <a:cs typeface="Arial"/>
              </a:rPr>
              <a:t>child</a:t>
            </a:r>
            <a:r>
              <a:rPr sz="1182" spc="-15" dirty="0">
                <a:latin typeface="Arial"/>
                <a:cs typeface="Arial"/>
              </a:rPr>
              <a:t> </a:t>
            </a:r>
            <a:r>
              <a:rPr sz="1182" spc="-5" dirty="0">
                <a:latin typeface="Arial"/>
                <a:cs typeface="Arial"/>
              </a:rPr>
              <a:t>has</a:t>
            </a:r>
            <a:r>
              <a:rPr sz="1182" spc="-30" dirty="0">
                <a:latin typeface="Arial"/>
                <a:cs typeface="Arial"/>
              </a:rPr>
              <a:t> </a:t>
            </a:r>
            <a:r>
              <a:rPr sz="1182" dirty="0">
                <a:latin typeface="Arial"/>
                <a:cs typeface="Arial"/>
              </a:rPr>
              <a:t>more</a:t>
            </a:r>
            <a:r>
              <a:rPr sz="1182" spc="-25" dirty="0">
                <a:latin typeface="Arial"/>
                <a:cs typeface="Arial"/>
              </a:rPr>
              <a:t> </a:t>
            </a:r>
            <a:r>
              <a:rPr sz="1182" spc="-5" dirty="0">
                <a:latin typeface="Arial"/>
                <a:cs typeface="Arial"/>
              </a:rPr>
              <a:t>than</a:t>
            </a:r>
            <a:r>
              <a:rPr sz="1182" spc="-15" dirty="0">
                <a:latin typeface="Arial"/>
                <a:cs typeface="Arial"/>
              </a:rPr>
              <a:t> </a:t>
            </a:r>
            <a:r>
              <a:rPr sz="1182" spc="-5" dirty="0">
                <a:latin typeface="Arial"/>
                <a:cs typeface="Arial"/>
              </a:rPr>
              <a:t>5</a:t>
            </a:r>
            <a:r>
              <a:rPr sz="1182" spc="-25" dirty="0">
                <a:latin typeface="Arial"/>
                <a:cs typeface="Arial"/>
              </a:rPr>
              <a:t> </a:t>
            </a:r>
            <a:r>
              <a:rPr sz="1182" spc="-5" dirty="0">
                <a:latin typeface="Arial"/>
                <a:cs typeface="Arial"/>
              </a:rPr>
              <a:t>unexcused</a:t>
            </a:r>
            <a:r>
              <a:rPr sz="1182" spc="-25" dirty="0">
                <a:latin typeface="Arial"/>
                <a:cs typeface="Arial"/>
              </a:rPr>
              <a:t> </a:t>
            </a:r>
            <a:r>
              <a:rPr sz="1182" spc="-5" dirty="0">
                <a:latin typeface="Arial"/>
                <a:cs typeface="Arial"/>
              </a:rPr>
              <a:t>absences</a:t>
            </a:r>
            <a:r>
              <a:rPr sz="1182" spc="-20" dirty="0">
                <a:latin typeface="Arial"/>
                <a:cs typeface="Arial"/>
              </a:rPr>
              <a:t> </a:t>
            </a:r>
            <a:r>
              <a:rPr sz="1182" spc="-10" dirty="0">
                <a:latin typeface="Arial"/>
                <a:cs typeface="Arial"/>
              </a:rPr>
              <a:t>in</a:t>
            </a:r>
            <a:r>
              <a:rPr sz="1182" spc="-15" dirty="0">
                <a:latin typeface="Arial"/>
                <a:cs typeface="Arial"/>
              </a:rPr>
              <a:t> </a:t>
            </a:r>
            <a:r>
              <a:rPr sz="1182" spc="-5" dirty="0">
                <a:latin typeface="Arial"/>
                <a:cs typeface="Arial"/>
              </a:rPr>
              <a:t>a</a:t>
            </a:r>
            <a:r>
              <a:rPr sz="1182" spc="10" dirty="0">
                <a:latin typeface="Arial"/>
                <a:cs typeface="Arial"/>
              </a:rPr>
              <a:t> </a:t>
            </a:r>
            <a:r>
              <a:rPr sz="1182" spc="-10" dirty="0">
                <a:latin typeface="Arial"/>
                <a:cs typeface="Arial"/>
              </a:rPr>
              <a:t>semester,</a:t>
            </a:r>
            <a:r>
              <a:rPr sz="1182" spc="-15" dirty="0">
                <a:latin typeface="Arial"/>
                <a:cs typeface="Arial"/>
              </a:rPr>
              <a:t> </a:t>
            </a:r>
            <a:r>
              <a:rPr sz="1182" spc="-5" dirty="0">
                <a:latin typeface="Arial"/>
                <a:cs typeface="Arial"/>
              </a:rPr>
              <a:t>the</a:t>
            </a:r>
            <a:r>
              <a:rPr sz="1182" spc="-15" dirty="0">
                <a:latin typeface="Arial"/>
                <a:cs typeface="Arial"/>
              </a:rPr>
              <a:t> </a:t>
            </a:r>
            <a:r>
              <a:rPr sz="1182" spc="-5" dirty="0">
                <a:latin typeface="Arial"/>
                <a:cs typeface="Arial"/>
              </a:rPr>
              <a:t>district</a:t>
            </a:r>
            <a:r>
              <a:rPr sz="1182" spc="-30" dirty="0">
                <a:latin typeface="Arial"/>
                <a:cs typeface="Arial"/>
              </a:rPr>
              <a:t> </a:t>
            </a:r>
            <a:r>
              <a:rPr sz="1182" spc="-5" dirty="0">
                <a:latin typeface="Arial"/>
                <a:cs typeface="Arial"/>
              </a:rPr>
              <a:t>may</a:t>
            </a:r>
            <a:r>
              <a:rPr sz="1182" spc="-20" dirty="0">
                <a:latin typeface="Arial"/>
                <a:cs typeface="Arial"/>
              </a:rPr>
              <a:t> </a:t>
            </a:r>
            <a:r>
              <a:rPr sz="1182" spc="-5" dirty="0">
                <a:latin typeface="Arial"/>
                <a:cs typeface="Arial"/>
              </a:rPr>
              <a:t>withdraw</a:t>
            </a:r>
            <a:r>
              <a:rPr sz="1182" spc="-34" dirty="0">
                <a:latin typeface="Arial"/>
                <a:cs typeface="Arial"/>
              </a:rPr>
              <a:t> </a:t>
            </a:r>
            <a:r>
              <a:rPr sz="1182" dirty="0">
                <a:latin typeface="Arial"/>
                <a:cs typeface="Arial"/>
              </a:rPr>
              <a:t>my  </a:t>
            </a:r>
            <a:r>
              <a:rPr sz="1182" spc="-5" dirty="0">
                <a:latin typeface="Arial"/>
                <a:cs typeface="Arial"/>
              </a:rPr>
              <a:t>child from  school. </a:t>
            </a:r>
            <a:r>
              <a:rPr sz="1182" dirty="0">
                <a:latin typeface="Arial"/>
                <a:cs typeface="Arial"/>
              </a:rPr>
              <a:t>I </a:t>
            </a:r>
            <a:r>
              <a:rPr sz="1182" spc="-10" dirty="0">
                <a:latin typeface="Arial"/>
                <a:cs typeface="Arial"/>
              </a:rPr>
              <a:t>will  </a:t>
            </a:r>
            <a:r>
              <a:rPr sz="1182" spc="-5" dirty="0">
                <a:latin typeface="Arial"/>
                <a:cs typeface="Arial"/>
              </a:rPr>
              <a:t>find </a:t>
            </a:r>
            <a:r>
              <a:rPr sz="1182" dirty="0">
                <a:latin typeface="Arial"/>
                <a:cs typeface="Arial"/>
              </a:rPr>
              <a:t>more </a:t>
            </a:r>
            <a:r>
              <a:rPr sz="1182" spc="-5" dirty="0">
                <a:latin typeface="Arial"/>
                <a:cs typeface="Arial"/>
              </a:rPr>
              <a:t>information  </a:t>
            </a:r>
            <a:r>
              <a:rPr sz="1182" spc="-10" dirty="0">
                <a:latin typeface="Arial"/>
                <a:cs typeface="Arial"/>
              </a:rPr>
              <a:t>in  </a:t>
            </a:r>
            <a:r>
              <a:rPr sz="1182" spc="-5" dirty="0">
                <a:latin typeface="Arial"/>
                <a:cs typeface="Arial"/>
              </a:rPr>
              <a:t>the Student Parent Handbook.</a:t>
            </a:r>
            <a:r>
              <a:rPr lang="en-US" sz="1182" spc="-5" dirty="0">
                <a:latin typeface="Arial"/>
                <a:cs typeface="Arial"/>
              </a:rPr>
              <a:t>  </a:t>
            </a:r>
            <a:r>
              <a:rPr sz="1182" dirty="0">
                <a:latin typeface="Arial"/>
                <a:cs typeface="Arial"/>
              </a:rPr>
              <a:t>I </a:t>
            </a:r>
            <a:r>
              <a:rPr sz="1182" spc="-5" dirty="0">
                <a:latin typeface="Arial"/>
                <a:cs typeface="Arial"/>
              </a:rPr>
              <a:t>can </a:t>
            </a:r>
            <a:r>
              <a:rPr sz="1182" dirty="0">
                <a:latin typeface="Arial"/>
                <a:cs typeface="Arial"/>
              </a:rPr>
              <a:t>find </a:t>
            </a:r>
            <a:r>
              <a:rPr sz="1182" spc="-5" dirty="0">
                <a:latin typeface="Arial"/>
                <a:cs typeface="Arial"/>
              </a:rPr>
              <a:t>further</a:t>
            </a:r>
            <a:endParaRPr sz="1182" dirty="0">
              <a:latin typeface="Arial"/>
              <a:cs typeface="Arial"/>
            </a:endParaRPr>
          </a:p>
          <a:p>
            <a:pPr marL="12513" algn="just">
              <a:spcBef>
                <a:spcPts val="79"/>
              </a:spcBef>
            </a:pPr>
            <a:r>
              <a:rPr sz="1182" spc="-5" dirty="0">
                <a:latin typeface="Arial"/>
                <a:cs typeface="Arial"/>
              </a:rPr>
              <a:t>attendance information </a:t>
            </a:r>
            <a:r>
              <a:rPr sz="1182" dirty="0">
                <a:latin typeface="Arial"/>
                <a:cs typeface="Arial"/>
              </a:rPr>
              <a:t>at </a:t>
            </a:r>
            <a:r>
              <a:rPr sz="1182" u="sng" spc="-5" dirty="0">
                <a:solidFill>
                  <a:srgbClr val="0000FF"/>
                </a:solidFill>
                <a:latin typeface="Arial"/>
                <a:cs typeface="Arial"/>
                <a:hlinkClick r:id="rId2"/>
              </a:rPr>
              <a:t>www.bisd.us/ </a:t>
            </a:r>
            <a:r>
              <a:rPr sz="1182" spc="-5" dirty="0">
                <a:latin typeface="Arial"/>
                <a:cs typeface="Arial"/>
              </a:rPr>
              <a:t>Pupil</a:t>
            </a:r>
            <a:r>
              <a:rPr sz="1182" spc="10" dirty="0">
                <a:latin typeface="Arial"/>
                <a:cs typeface="Arial"/>
              </a:rPr>
              <a:t> </a:t>
            </a:r>
            <a:r>
              <a:rPr sz="1182" spc="-5" dirty="0">
                <a:latin typeface="Arial"/>
                <a:cs typeface="Arial"/>
              </a:rPr>
              <a:t>Services.</a:t>
            </a:r>
            <a:endParaRPr sz="1182" dirty="0">
              <a:latin typeface="Arial"/>
              <a:cs typeface="Arial"/>
            </a:endParaRPr>
          </a:p>
        </p:txBody>
      </p:sp>
      <p:sp>
        <p:nvSpPr>
          <p:cNvPr id="7" name="object 7"/>
          <p:cNvSpPr/>
          <p:nvPr/>
        </p:nvSpPr>
        <p:spPr>
          <a:xfrm>
            <a:off x="2096217" y="6629052"/>
            <a:ext cx="2093464" cy="0"/>
          </a:xfrm>
          <a:custGeom>
            <a:avLst/>
            <a:gdLst/>
            <a:ahLst/>
            <a:cxnLst/>
            <a:rect l="l" t="t" r="r" b="b"/>
            <a:pathLst>
              <a:path w="2124710">
                <a:moveTo>
                  <a:pt x="0" y="0"/>
                </a:moveTo>
                <a:lnTo>
                  <a:pt x="2124456" y="0"/>
                </a:lnTo>
              </a:path>
            </a:pathLst>
          </a:custGeom>
          <a:ln w="13715">
            <a:solidFill>
              <a:srgbClr val="1C1C1C"/>
            </a:solidFill>
          </a:ln>
        </p:spPr>
        <p:txBody>
          <a:bodyPr wrap="square" lIns="0" tIns="0" rIns="0" bIns="0" rtlCol="0"/>
          <a:lstStyle/>
          <a:p>
            <a:endParaRPr sz="1774"/>
          </a:p>
        </p:txBody>
      </p:sp>
      <p:sp>
        <p:nvSpPr>
          <p:cNvPr id="8" name="object 8"/>
          <p:cNvSpPr/>
          <p:nvPr/>
        </p:nvSpPr>
        <p:spPr>
          <a:xfrm>
            <a:off x="4773550" y="6629052"/>
            <a:ext cx="536192" cy="0"/>
          </a:xfrm>
          <a:custGeom>
            <a:avLst/>
            <a:gdLst/>
            <a:ahLst/>
            <a:cxnLst/>
            <a:rect l="l" t="t" r="r" b="b"/>
            <a:pathLst>
              <a:path w="544195">
                <a:moveTo>
                  <a:pt x="0" y="0"/>
                </a:moveTo>
                <a:lnTo>
                  <a:pt x="544068" y="0"/>
                </a:lnTo>
              </a:path>
            </a:pathLst>
          </a:custGeom>
          <a:ln w="13715">
            <a:solidFill>
              <a:srgbClr val="1C1C1C"/>
            </a:solidFill>
          </a:ln>
        </p:spPr>
        <p:txBody>
          <a:bodyPr wrap="square" lIns="0" tIns="0" rIns="0" bIns="0" rtlCol="0"/>
          <a:lstStyle/>
          <a:p>
            <a:endParaRPr sz="1774"/>
          </a:p>
        </p:txBody>
      </p:sp>
      <p:sp>
        <p:nvSpPr>
          <p:cNvPr id="9" name="object 9"/>
          <p:cNvSpPr txBox="1"/>
          <p:nvPr/>
        </p:nvSpPr>
        <p:spPr>
          <a:xfrm>
            <a:off x="437964" y="5228823"/>
            <a:ext cx="6861006" cy="3295197"/>
          </a:xfrm>
          <a:prstGeom prst="rect">
            <a:avLst/>
          </a:prstGeom>
        </p:spPr>
        <p:txBody>
          <a:bodyPr vert="horz" wrap="square" lIns="0" tIns="0" rIns="0" bIns="0" rtlCol="0">
            <a:spAutoFit/>
          </a:bodyPr>
          <a:lstStyle/>
          <a:p>
            <a:pPr marL="54432">
              <a:tabLst>
                <a:tab pos="4066200" algn="l"/>
              </a:tabLst>
            </a:pPr>
            <a:r>
              <a:rPr sz="1182" spc="-5" dirty="0">
                <a:latin typeface="Arial"/>
                <a:cs typeface="Arial"/>
              </a:rPr>
              <a:t>Signature</a:t>
            </a:r>
            <a:r>
              <a:rPr sz="1182" spc="5" dirty="0">
                <a:latin typeface="Arial"/>
                <a:cs typeface="Arial"/>
              </a:rPr>
              <a:t> </a:t>
            </a:r>
            <a:r>
              <a:rPr sz="1182" spc="-5" dirty="0">
                <a:latin typeface="Arial"/>
                <a:cs typeface="Arial"/>
              </a:rPr>
              <a:t>of</a:t>
            </a:r>
            <a:r>
              <a:rPr sz="1182" spc="25" dirty="0">
                <a:latin typeface="Arial"/>
                <a:cs typeface="Arial"/>
              </a:rPr>
              <a:t> </a:t>
            </a:r>
            <a:r>
              <a:rPr sz="1182" spc="-5" dirty="0">
                <a:latin typeface="Arial"/>
                <a:cs typeface="Arial"/>
              </a:rPr>
              <a:t>Parent/Guardian	Date</a:t>
            </a:r>
            <a:endParaRPr sz="1182" dirty="0">
              <a:latin typeface="Arial"/>
              <a:cs typeface="Arial"/>
            </a:endParaRPr>
          </a:p>
          <a:p>
            <a:pPr marL="12513">
              <a:spcBef>
                <a:spcPts val="1059"/>
              </a:spcBef>
            </a:pPr>
            <a:r>
              <a:rPr sz="2168" b="1" spc="-5" dirty="0">
                <a:latin typeface="Arial"/>
                <a:cs typeface="Arial"/>
              </a:rPr>
              <a:t>………………………………………………………………...</a:t>
            </a:r>
            <a:endParaRPr sz="2168" dirty="0">
              <a:latin typeface="Arial"/>
              <a:cs typeface="Arial"/>
            </a:endParaRPr>
          </a:p>
          <a:p>
            <a:pPr marL="19396" algn="ctr">
              <a:spcBef>
                <a:spcPts val="1202"/>
              </a:spcBef>
            </a:pPr>
            <a:r>
              <a:rPr sz="1576" spc="-5" dirty="0">
                <a:latin typeface="Arial"/>
                <a:cs typeface="Arial"/>
              </a:rPr>
              <a:t>PreK-Kinder Compromiso de</a:t>
            </a:r>
            <a:r>
              <a:rPr sz="1576" spc="-20" dirty="0">
                <a:latin typeface="Arial"/>
                <a:cs typeface="Arial"/>
              </a:rPr>
              <a:t> </a:t>
            </a:r>
            <a:r>
              <a:rPr sz="1576" spc="-5" dirty="0">
                <a:latin typeface="Arial"/>
                <a:cs typeface="Arial"/>
              </a:rPr>
              <a:t>Asistencia</a:t>
            </a:r>
            <a:endParaRPr sz="1576" dirty="0">
              <a:latin typeface="Arial"/>
              <a:cs typeface="Arial"/>
            </a:endParaRPr>
          </a:p>
          <a:p>
            <a:pPr marL="12513">
              <a:spcBef>
                <a:spcPts val="1276"/>
              </a:spcBef>
              <a:tabLst>
                <a:tab pos="3165242" algn="l"/>
                <a:tab pos="3653887" algn="l"/>
                <a:tab pos="4871432" algn="l"/>
                <a:tab pos="6838524" algn="l"/>
              </a:tabLst>
            </a:pPr>
            <a:r>
              <a:rPr sz="1379" spc="-5" dirty="0">
                <a:solidFill>
                  <a:srgbClr val="1C1C1C"/>
                </a:solidFill>
                <a:latin typeface="Arial"/>
                <a:cs typeface="Arial"/>
              </a:rPr>
              <a:t>Nombre</a:t>
            </a:r>
            <a:r>
              <a:rPr sz="1379" spc="5" dirty="0">
                <a:solidFill>
                  <a:srgbClr val="1C1C1C"/>
                </a:solidFill>
                <a:latin typeface="Arial"/>
                <a:cs typeface="Arial"/>
              </a:rPr>
              <a:t> </a:t>
            </a:r>
            <a:r>
              <a:rPr sz="1379" spc="-5" dirty="0">
                <a:solidFill>
                  <a:srgbClr val="1C1C1C"/>
                </a:solidFill>
                <a:latin typeface="Arial"/>
                <a:cs typeface="Arial"/>
              </a:rPr>
              <a:t>del</a:t>
            </a:r>
            <a:r>
              <a:rPr sz="1379" spc="-10" dirty="0">
                <a:solidFill>
                  <a:srgbClr val="1C1C1C"/>
                </a:solidFill>
                <a:latin typeface="Arial"/>
                <a:cs typeface="Arial"/>
              </a:rPr>
              <a:t> </a:t>
            </a:r>
            <a:r>
              <a:rPr sz="1379" spc="-5" dirty="0">
                <a:solidFill>
                  <a:srgbClr val="1C1C1C"/>
                </a:solidFill>
                <a:latin typeface="Arial"/>
                <a:cs typeface="Arial"/>
              </a:rPr>
              <a:t>Alumno:	</a:t>
            </a:r>
            <a:r>
              <a:rPr sz="1379" u="sng" spc="-5" dirty="0">
                <a:solidFill>
                  <a:srgbClr val="1C1C1C"/>
                </a:solidFill>
                <a:latin typeface="Times New Roman"/>
                <a:cs typeface="Times New Roman"/>
              </a:rPr>
              <a:t>	</a:t>
            </a:r>
            <a:r>
              <a:rPr sz="1379" spc="-5" dirty="0">
                <a:solidFill>
                  <a:srgbClr val="1C1C1C"/>
                </a:solidFill>
                <a:latin typeface="Arial"/>
                <a:cs typeface="Arial"/>
              </a:rPr>
              <a:t>Grado:	Maestra</a:t>
            </a:r>
            <a:r>
              <a:rPr sz="1379" spc="-79" dirty="0">
                <a:solidFill>
                  <a:srgbClr val="1C1C1C"/>
                </a:solidFill>
                <a:latin typeface="Arial"/>
                <a:cs typeface="Arial"/>
              </a:rPr>
              <a:t> </a:t>
            </a:r>
            <a:r>
              <a:rPr sz="1379" dirty="0">
                <a:solidFill>
                  <a:srgbClr val="1C1C1C"/>
                </a:solidFill>
                <a:latin typeface="Arial"/>
                <a:cs typeface="Arial"/>
              </a:rPr>
              <a:t>(o)</a:t>
            </a:r>
            <a:r>
              <a:rPr sz="1379" u="sng" dirty="0">
                <a:solidFill>
                  <a:srgbClr val="1C1C1C"/>
                </a:solidFill>
                <a:latin typeface="Times New Roman"/>
                <a:cs typeface="Times New Roman"/>
              </a:rPr>
              <a:t> 	</a:t>
            </a:r>
            <a:endParaRPr sz="1379" dirty="0">
              <a:latin typeface="Times New Roman"/>
              <a:cs typeface="Times New Roman"/>
            </a:endParaRPr>
          </a:p>
          <a:p>
            <a:pPr>
              <a:spcBef>
                <a:spcPts val="49"/>
              </a:spcBef>
            </a:pPr>
            <a:endParaRPr sz="1872" dirty="0">
              <a:latin typeface="Times New Roman"/>
              <a:cs typeface="Times New Roman"/>
            </a:endParaRPr>
          </a:p>
          <a:p>
            <a:pPr marL="12513">
              <a:spcBef>
                <a:spcPts val="5"/>
              </a:spcBef>
              <a:tabLst>
                <a:tab pos="2285556" algn="l"/>
              </a:tabLst>
            </a:pPr>
            <a:r>
              <a:rPr sz="1182" spc="-5" dirty="0">
                <a:solidFill>
                  <a:srgbClr val="1C1C1C"/>
                </a:solidFill>
                <a:latin typeface="Arial"/>
                <a:cs typeface="Arial"/>
              </a:rPr>
              <a:t>Yo,</a:t>
            </a:r>
            <a:r>
              <a:rPr sz="1182" u="sng" spc="-5" dirty="0">
                <a:solidFill>
                  <a:srgbClr val="1C1C1C"/>
                </a:solidFill>
                <a:latin typeface="Times New Roman"/>
                <a:cs typeface="Times New Roman"/>
              </a:rPr>
              <a:t>	</a:t>
            </a:r>
            <a:r>
              <a:rPr sz="1182" spc="-5" dirty="0">
                <a:solidFill>
                  <a:srgbClr val="1C1C1C"/>
                </a:solidFill>
                <a:latin typeface="Arial"/>
                <a:cs typeface="Arial"/>
              </a:rPr>
              <a:t>me comprometo que </a:t>
            </a:r>
            <a:r>
              <a:rPr sz="1182" dirty="0">
                <a:solidFill>
                  <a:srgbClr val="1C1C1C"/>
                </a:solidFill>
                <a:latin typeface="Arial"/>
                <a:cs typeface="Arial"/>
              </a:rPr>
              <a:t>mi </a:t>
            </a:r>
            <a:r>
              <a:rPr sz="1182" spc="-5" dirty="0">
                <a:solidFill>
                  <a:srgbClr val="1C1C1C"/>
                </a:solidFill>
                <a:latin typeface="Arial"/>
                <a:cs typeface="Arial"/>
              </a:rPr>
              <a:t>hijo/a asistirá a la escuela </a:t>
            </a:r>
            <a:r>
              <a:rPr sz="1182" dirty="0">
                <a:solidFill>
                  <a:srgbClr val="1C1C1C"/>
                </a:solidFill>
                <a:latin typeface="Arial"/>
                <a:cs typeface="Arial"/>
              </a:rPr>
              <a:t>y </a:t>
            </a:r>
            <a:r>
              <a:rPr sz="1182" spc="-5" dirty="0">
                <a:solidFill>
                  <a:srgbClr val="1C1C1C"/>
                </a:solidFill>
                <a:latin typeface="Arial"/>
                <a:cs typeface="Arial"/>
              </a:rPr>
              <a:t>cumplir</a:t>
            </a:r>
            <a:r>
              <a:rPr sz="1182" spc="25" dirty="0">
                <a:solidFill>
                  <a:srgbClr val="1C1C1C"/>
                </a:solidFill>
                <a:latin typeface="Arial"/>
                <a:cs typeface="Arial"/>
              </a:rPr>
              <a:t> </a:t>
            </a:r>
            <a:r>
              <a:rPr sz="1182" spc="-5" dirty="0">
                <a:solidFill>
                  <a:srgbClr val="1C1C1C"/>
                </a:solidFill>
                <a:latin typeface="Arial"/>
                <a:cs typeface="Arial"/>
              </a:rPr>
              <a:t>con</a:t>
            </a:r>
            <a:endParaRPr sz="1182" dirty="0">
              <a:latin typeface="Arial"/>
              <a:cs typeface="Arial"/>
            </a:endParaRPr>
          </a:p>
          <a:p>
            <a:pPr marL="357881">
              <a:spcBef>
                <a:spcPts val="177"/>
              </a:spcBef>
            </a:pPr>
            <a:r>
              <a:rPr sz="887" spc="-5" dirty="0">
                <a:latin typeface="Arial"/>
                <a:cs typeface="Arial"/>
              </a:rPr>
              <a:t>Nombre del</a:t>
            </a:r>
            <a:r>
              <a:rPr sz="887" spc="-44" dirty="0">
                <a:latin typeface="Arial"/>
                <a:cs typeface="Arial"/>
              </a:rPr>
              <a:t> </a:t>
            </a:r>
            <a:r>
              <a:rPr sz="887" spc="-5" dirty="0">
                <a:latin typeface="Arial"/>
                <a:cs typeface="Arial"/>
              </a:rPr>
              <a:t>Padre/Tutor</a:t>
            </a:r>
            <a:endParaRPr sz="887" dirty="0">
              <a:latin typeface="Arial"/>
              <a:cs typeface="Arial"/>
            </a:endParaRPr>
          </a:p>
          <a:p>
            <a:pPr marL="12513" marR="35037">
              <a:lnSpc>
                <a:spcPts val="1557"/>
              </a:lnSpc>
              <a:spcBef>
                <a:spcPts val="20"/>
              </a:spcBef>
            </a:pPr>
            <a:r>
              <a:rPr sz="1182" spc="-5" dirty="0">
                <a:solidFill>
                  <a:srgbClr val="1C1C1C"/>
                </a:solidFill>
                <a:latin typeface="Arial"/>
                <a:cs typeface="Arial"/>
              </a:rPr>
              <a:t>la meta </a:t>
            </a:r>
            <a:r>
              <a:rPr sz="1182" spc="-5" dirty="0">
                <a:latin typeface="Arial"/>
                <a:cs typeface="Arial"/>
              </a:rPr>
              <a:t>del distrito escolar de 97.5% por el año. </a:t>
            </a:r>
            <a:r>
              <a:rPr sz="1182" dirty="0">
                <a:latin typeface="Arial"/>
                <a:cs typeface="Arial"/>
              </a:rPr>
              <a:t>Esto </a:t>
            </a:r>
            <a:r>
              <a:rPr sz="1182" spc="-5" dirty="0">
                <a:latin typeface="Arial"/>
                <a:cs typeface="Arial"/>
              </a:rPr>
              <a:t>significa </a:t>
            </a:r>
            <a:r>
              <a:rPr sz="1182" spc="-10" dirty="0">
                <a:latin typeface="Arial"/>
                <a:cs typeface="Arial"/>
              </a:rPr>
              <a:t>que </a:t>
            </a:r>
            <a:r>
              <a:rPr sz="1182" dirty="0">
                <a:latin typeface="Arial"/>
                <a:cs typeface="Arial"/>
              </a:rPr>
              <a:t>mi </a:t>
            </a:r>
            <a:r>
              <a:rPr sz="1182" spc="-5" dirty="0">
                <a:latin typeface="Arial"/>
                <a:cs typeface="Arial"/>
              </a:rPr>
              <a:t>hijo/a asistirá un mínimo de </a:t>
            </a:r>
            <a:r>
              <a:rPr sz="1182" spc="-10" dirty="0">
                <a:latin typeface="Arial"/>
                <a:cs typeface="Arial"/>
              </a:rPr>
              <a:t>174  </a:t>
            </a:r>
            <a:r>
              <a:rPr sz="1182" spc="-5" dirty="0">
                <a:latin typeface="Arial"/>
                <a:cs typeface="Arial"/>
              </a:rPr>
              <a:t>días del año. El distrito aceptará </a:t>
            </a:r>
            <a:r>
              <a:rPr sz="1182" dirty="0">
                <a:latin typeface="Arial"/>
                <a:cs typeface="Arial"/>
              </a:rPr>
              <a:t>mis </a:t>
            </a:r>
            <a:r>
              <a:rPr sz="1182" spc="-5" dirty="0">
                <a:latin typeface="Arial"/>
                <a:cs typeface="Arial"/>
              </a:rPr>
              <a:t>notas escritas a mano para excusa sólo cinco días </a:t>
            </a:r>
            <a:r>
              <a:rPr sz="1182" spc="-10" dirty="0">
                <a:latin typeface="Arial"/>
                <a:cs typeface="Arial"/>
              </a:rPr>
              <a:t>de </a:t>
            </a:r>
            <a:r>
              <a:rPr sz="1182" spc="-5" dirty="0">
                <a:latin typeface="Arial"/>
                <a:cs typeface="Arial"/>
              </a:rPr>
              <a:t>ausencia  durante el año escolar.  Entiendo que la escuela </a:t>
            </a:r>
            <a:r>
              <a:rPr sz="1182" spc="-10" dirty="0">
                <a:latin typeface="Arial"/>
                <a:cs typeface="Arial"/>
              </a:rPr>
              <a:t>va </a:t>
            </a:r>
            <a:r>
              <a:rPr sz="1182" spc="-5" dirty="0">
                <a:latin typeface="Arial"/>
                <a:cs typeface="Arial"/>
              </a:rPr>
              <a:t>a seguir el protocolo </a:t>
            </a:r>
            <a:r>
              <a:rPr sz="1182" dirty="0">
                <a:latin typeface="Arial"/>
                <a:cs typeface="Arial"/>
              </a:rPr>
              <a:t>y </a:t>
            </a:r>
            <a:r>
              <a:rPr sz="1182" spc="-5" dirty="0">
                <a:latin typeface="Arial"/>
                <a:cs typeface="Arial"/>
              </a:rPr>
              <a:t>procedimientos </a:t>
            </a:r>
            <a:r>
              <a:rPr sz="1182" dirty="0">
                <a:latin typeface="Arial"/>
                <a:cs typeface="Arial"/>
              </a:rPr>
              <a:t>y</a:t>
            </a:r>
            <a:r>
              <a:rPr sz="1182" spc="153" dirty="0">
                <a:latin typeface="Arial"/>
                <a:cs typeface="Arial"/>
              </a:rPr>
              <a:t> </a:t>
            </a:r>
            <a:r>
              <a:rPr sz="1182" spc="-5" dirty="0">
                <a:latin typeface="Arial"/>
                <a:cs typeface="Arial"/>
              </a:rPr>
              <a:t>pueden</a:t>
            </a:r>
            <a:endParaRPr sz="1182" dirty="0">
              <a:latin typeface="Arial"/>
              <a:cs typeface="Arial"/>
            </a:endParaRPr>
          </a:p>
          <a:p>
            <a:pPr marL="12513" marR="35037">
              <a:lnSpc>
                <a:spcPts val="1557"/>
              </a:lnSpc>
              <a:spcBef>
                <a:spcPts val="15"/>
              </a:spcBef>
            </a:pPr>
            <a:r>
              <a:rPr sz="1182" spc="-5" dirty="0">
                <a:latin typeface="Arial"/>
                <a:cs typeface="Arial"/>
              </a:rPr>
              <a:t>poner cargos por ausencias sin permiso. Sé cuando </a:t>
            </a:r>
            <a:r>
              <a:rPr sz="1182" dirty="0">
                <a:latin typeface="Arial"/>
                <a:cs typeface="Arial"/>
              </a:rPr>
              <a:t>mi </a:t>
            </a:r>
            <a:r>
              <a:rPr sz="1182" spc="-5" dirty="0">
                <a:latin typeface="Arial"/>
                <a:cs typeface="Arial"/>
              </a:rPr>
              <a:t>hijo tiene más de 5 ausencias </a:t>
            </a:r>
            <a:r>
              <a:rPr sz="1182" spc="-10" dirty="0">
                <a:latin typeface="Arial"/>
                <a:cs typeface="Arial"/>
              </a:rPr>
              <a:t>en </a:t>
            </a:r>
            <a:r>
              <a:rPr sz="1182" spc="-5" dirty="0">
                <a:latin typeface="Arial"/>
                <a:cs typeface="Arial"/>
              </a:rPr>
              <a:t>un semestre,  el distrito puede retirar a </a:t>
            </a:r>
            <a:r>
              <a:rPr sz="1182" dirty="0">
                <a:latin typeface="Arial"/>
                <a:cs typeface="Arial"/>
              </a:rPr>
              <a:t>mi </a:t>
            </a:r>
            <a:r>
              <a:rPr sz="1182" spc="-5" dirty="0">
                <a:latin typeface="Arial"/>
                <a:cs typeface="Arial"/>
              </a:rPr>
              <a:t>niño de </a:t>
            </a:r>
            <a:r>
              <a:rPr sz="1182" spc="-10" dirty="0">
                <a:latin typeface="Arial"/>
                <a:cs typeface="Arial"/>
              </a:rPr>
              <a:t>la </a:t>
            </a:r>
            <a:r>
              <a:rPr sz="1182" spc="-5" dirty="0">
                <a:latin typeface="Arial"/>
                <a:cs typeface="Arial"/>
              </a:rPr>
              <a:t>escuela. </a:t>
            </a:r>
            <a:r>
              <a:rPr sz="1182" dirty="0">
                <a:latin typeface="Arial"/>
                <a:cs typeface="Arial"/>
              </a:rPr>
              <a:t>Voy </a:t>
            </a:r>
            <a:r>
              <a:rPr sz="1182" spc="-5" dirty="0">
                <a:latin typeface="Arial"/>
                <a:cs typeface="Arial"/>
              </a:rPr>
              <a:t>a leer más sobre esto </a:t>
            </a:r>
            <a:r>
              <a:rPr sz="1182" spc="-10" dirty="0">
                <a:latin typeface="Arial"/>
                <a:cs typeface="Arial"/>
              </a:rPr>
              <a:t>en </a:t>
            </a:r>
            <a:r>
              <a:rPr sz="1182" spc="-5" dirty="0">
                <a:latin typeface="Arial"/>
                <a:cs typeface="Arial"/>
              </a:rPr>
              <a:t>el Manual para  Estudiantes </a:t>
            </a:r>
            <a:r>
              <a:rPr sz="1182" dirty="0">
                <a:latin typeface="Arial"/>
                <a:cs typeface="Arial"/>
              </a:rPr>
              <a:t>y </a:t>
            </a:r>
            <a:r>
              <a:rPr sz="1182" spc="-5" dirty="0">
                <a:latin typeface="Arial"/>
                <a:cs typeface="Arial"/>
              </a:rPr>
              <a:t>Padres.  Puedo encontrar </a:t>
            </a:r>
            <a:r>
              <a:rPr sz="1182" dirty="0">
                <a:latin typeface="Arial"/>
                <a:cs typeface="Arial"/>
              </a:rPr>
              <a:t>más </a:t>
            </a:r>
            <a:r>
              <a:rPr sz="1182" spc="-5" dirty="0">
                <a:latin typeface="Arial"/>
                <a:cs typeface="Arial"/>
              </a:rPr>
              <a:t>información de asistencia en</a:t>
            </a:r>
            <a:r>
              <a:rPr sz="1182" spc="123" dirty="0">
                <a:latin typeface="Arial"/>
                <a:cs typeface="Arial"/>
              </a:rPr>
              <a:t> </a:t>
            </a:r>
            <a:r>
              <a:rPr sz="1182" u="sng" spc="-5" dirty="0">
                <a:solidFill>
                  <a:srgbClr val="0000FF"/>
                </a:solidFill>
                <a:latin typeface="Arial"/>
                <a:cs typeface="Arial"/>
                <a:hlinkClick r:id="rId3"/>
              </a:rPr>
              <a:t>www.bisd.us/PupilServices</a:t>
            </a:r>
            <a:r>
              <a:rPr sz="1182" spc="-5" dirty="0">
                <a:latin typeface="Arial"/>
                <a:cs typeface="Arial"/>
                <a:hlinkClick r:id="rId3"/>
              </a:rPr>
              <a:t>.</a:t>
            </a:r>
            <a:endParaRPr sz="1182" dirty="0">
              <a:latin typeface="Arial"/>
              <a:cs typeface="Arial"/>
            </a:endParaRPr>
          </a:p>
        </p:txBody>
      </p:sp>
      <p:sp>
        <p:nvSpPr>
          <p:cNvPr id="10" name="object 10"/>
          <p:cNvSpPr txBox="1"/>
          <p:nvPr/>
        </p:nvSpPr>
        <p:spPr>
          <a:xfrm>
            <a:off x="437878" y="9042856"/>
            <a:ext cx="6523775" cy="680094"/>
          </a:xfrm>
          <a:prstGeom prst="rect">
            <a:avLst/>
          </a:prstGeom>
        </p:spPr>
        <p:txBody>
          <a:bodyPr vert="horz" wrap="square" lIns="0" tIns="0" rIns="0" bIns="0" rtlCol="0">
            <a:spAutoFit/>
          </a:bodyPr>
          <a:lstStyle/>
          <a:p>
            <a:pPr marL="12513">
              <a:tabLst>
                <a:tab pos="4517305" algn="l"/>
              </a:tabLst>
            </a:pPr>
            <a:r>
              <a:rPr sz="1182" dirty="0">
                <a:latin typeface="Calibri"/>
                <a:cs typeface="Calibri"/>
              </a:rPr>
              <a:t>Firma </a:t>
            </a:r>
            <a:r>
              <a:rPr sz="1182" spc="-5" dirty="0">
                <a:latin typeface="Calibri"/>
                <a:cs typeface="Calibri"/>
              </a:rPr>
              <a:t>del</a:t>
            </a:r>
            <a:r>
              <a:rPr sz="1182" spc="25" dirty="0">
                <a:latin typeface="Calibri"/>
                <a:cs typeface="Calibri"/>
              </a:rPr>
              <a:t> </a:t>
            </a:r>
            <a:r>
              <a:rPr sz="1182" spc="-5" dirty="0">
                <a:latin typeface="Calibri"/>
                <a:cs typeface="Calibri"/>
              </a:rPr>
              <a:t>Padre/</a:t>
            </a:r>
            <a:r>
              <a:rPr sz="1182" spc="10" dirty="0">
                <a:latin typeface="Calibri"/>
                <a:cs typeface="Calibri"/>
              </a:rPr>
              <a:t> </a:t>
            </a:r>
            <a:r>
              <a:rPr sz="1182" spc="-5" dirty="0">
                <a:latin typeface="Calibri"/>
                <a:cs typeface="Calibri"/>
              </a:rPr>
              <a:t>Tutor	</a:t>
            </a:r>
            <a:r>
              <a:rPr sz="1182" dirty="0">
                <a:latin typeface="Calibri"/>
                <a:cs typeface="Calibri"/>
              </a:rPr>
              <a:t>Fecha</a:t>
            </a:r>
          </a:p>
          <a:p>
            <a:pPr>
              <a:lnSpc>
                <a:spcPct val="100000"/>
              </a:lnSpc>
            </a:pPr>
            <a:endParaRPr sz="1182" dirty="0">
              <a:latin typeface="Times New Roman"/>
              <a:cs typeface="Times New Roman"/>
            </a:endParaRPr>
          </a:p>
          <a:p>
            <a:pPr marL="12513" marR="5005">
              <a:lnSpc>
                <a:spcPct val="101400"/>
              </a:lnSpc>
              <a:spcBef>
                <a:spcPts val="764"/>
              </a:spcBef>
            </a:pPr>
            <a:r>
              <a:rPr sz="690" dirty="0">
                <a:latin typeface="Calibri"/>
                <a:cs typeface="Calibri"/>
              </a:rPr>
              <a:t>BISD </a:t>
            </a:r>
            <a:r>
              <a:rPr sz="690" spc="-5" dirty="0">
                <a:latin typeface="Calibri"/>
                <a:cs typeface="Calibri"/>
              </a:rPr>
              <a:t>does </a:t>
            </a:r>
            <a:r>
              <a:rPr sz="690" spc="-10" dirty="0">
                <a:latin typeface="Calibri"/>
                <a:cs typeface="Calibri"/>
              </a:rPr>
              <a:t>not </a:t>
            </a:r>
            <a:r>
              <a:rPr sz="690" spc="-5" dirty="0">
                <a:latin typeface="Calibri"/>
                <a:cs typeface="Calibri"/>
              </a:rPr>
              <a:t>discriminate </a:t>
            </a:r>
            <a:r>
              <a:rPr sz="690" spc="5" dirty="0">
                <a:latin typeface="Calibri"/>
                <a:cs typeface="Calibri"/>
              </a:rPr>
              <a:t>on </a:t>
            </a:r>
            <a:r>
              <a:rPr sz="690" spc="-10" dirty="0">
                <a:latin typeface="Calibri"/>
                <a:cs typeface="Calibri"/>
              </a:rPr>
              <a:t>the </a:t>
            </a:r>
            <a:r>
              <a:rPr sz="690" spc="-5" dirty="0">
                <a:latin typeface="Calibri"/>
                <a:cs typeface="Calibri"/>
              </a:rPr>
              <a:t>basis of race, color, national origin, sex, religion, age, disability or genetic information </a:t>
            </a:r>
            <a:r>
              <a:rPr sz="690" dirty="0">
                <a:latin typeface="Calibri"/>
                <a:cs typeface="Calibri"/>
              </a:rPr>
              <a:t>in </a:t>
            </a:r>
            <a:r>
              <a:rPr sz="690" spc="-5" dirty="0">
                <a:latin typeface="Calibri"/>
                <a:cs typeface="Calibri"/>
              </a:rPr>
              <a:t>employment or provision of services, programs or activities.  </a:t>
            </a:r>
            <a:r>
              <a:rPr sz="690" dirty="0">
                <a:latin typeface="Calibri"/>
                <a:cs typeface="Calibri"/>
              </a:rPr>
              <a:t>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 en </a:t>
            </a:r>
            <a:r>
              <a:rPr sz="690" dirty="0">
                <a:latin typeface="Calibri"/>
                <a:cs typeface="Calibri"/>
              </a:rPr>
              <a:t>el </a:t>
            </a:r>
            <a:r>
              <a:rPr sz="690" spc="-5" dirty="0">
                <a:latin typeface="Calibri"/>
                <a:cs typeface="Calibri"/>
              </a:rPr>
              <a:t>empleo o en la provision </a:t>
            </a:r>
            <a:r>
              <a:rPr sz="690" spc="-10" dirty="0">
                <a:latin typeface="Calibri"/>
                <a:cs typeface="Calibri"/>
              </a:rPr>
              <a:t>de </a:t>
            </a:r>
            <a:r>
              <a:rPr sz="690" spc="-5" dirty="0">
                <a:latin typeface="Calibri"/>
                <a:cs typeface="Calibri"/>
              </a:rPr>
              <a:t>servicios, programas o  </a:t>
            </a:r>
            <a:r>
              <a:rPr sz="690" spc="59" dirty="0">
                <a:latin typeface="Calibri"/>
                <a:cs typeface="Calibri"/>
              </a:rPr>
              <a:t> </a:t>
            </a:r>
            <a:r>
              <a:rPr sz="690" spc="-5" dirty="0">
                <a:latin typeface="Calibri"/>
                <a:cs typeface="Calibri"/>
              </a:rPr>
              <a:t>actividades.</a:t>
            </a:r>
            <a:endParaRPr sz="690" dirty="0">
              <a:latin typeface="Calibri"/>
              <a:cs typeface="Calibri"/>
            </a:endParaRPr>
          </a:p>
        </p:txBody>
      </p:sp>
      <p:sp>
        <p:nvSpPr>
          <p:cNvPr id="11" name="object 11"/>
          <p:cNvSpPr/>
          <p:nvPr/>
        </p:nvSpPr>
        <p:spPr>
          <a:xfrm>
            <a:off x="444951" y="250810"/>
            <a:ext cx="1045894" cy="1052976"/>
          </a:xfrm>
          <a:prstGeom prst="rect">
            <a:avLst/>
          </a:prstGeom>
          <a:blipFill>
            <a:blip r:embed="rId4" cstate="print"/>
            <a:stretch>
              <a:fillRect/>
            </a:stretch>
          </a:blipFill>
        </p:spPr>
        <p:txBody>
          <a:bodyPr wrap="square" lIns="0" tIns="0" rIns="0" bIns="0" rtlCol="0"/>
          <a:lstStyle/>
          <a:p>
            <a:endParaRPr sz="1774"/>
          </a:p>
        </p:txBody>
      </p:sp>
      <p:sp>
        <p:nvSpPr>
          <p:cNvPr id="12" name="object 12"/>
          <p:cNvSpPr/>
          <p:nvPr/>
        </p:nvSpPr>
        <p:spPr>
          <a:xfrm>
            <a:off x="489571" y="5202408"/>
            <a:ext cx="2371258" cy="0"/>
          </a:xfrm>
          <a:custGeom>
            <a:avLst/>
            <a:gdLst/>
            <a:ahLst/>
            <a:cxnLst/>
            <a:rect l="l" t="t" r="r" b="b"/>
            <a:pathLst>
              <a:path w="2406650">
                <a:moveTo>
                  <a:pt x="0" y="0"/>
                </a:moveTo>
                <a:lnTo>
                  <a:pt x="2406390" y="0"/>
                </a:lnTo>
              </a:path>
            </a:pathLst>
          </a:custGeom>
          <a:ln w="8833">
            <a:solidFill>
              <a:srgbClr val="000000"/>
            </a:solidFill>
          </a:ln>
        </p:spPr>
        <p:txBody>
          <a:bodyPr wrap="square" lIns="0" tIns="0" rIns="0" bIns="0" rtlCol="0"/>
          <a:lstStyle/>
          <a:p>
            <a:endParaRPr sz="1774"/>
          </a:p>
        </p:txBody>
      </p:sp>
      <p:sp>
        <p:nvSpPr>
          <p:cNvPr id="13" name="object 13"/>
          <p:cNvSpPr/>
          <p:nvPr/>
        </p:nvSpPr>
        <p:spPr>
          <a:xfrm>
            <a:off x="4504767" y="5204421"/>
            <a:ext cx="1422129" cy="0"/>
          </a:xfrm>
          <a:custGeom>
            <a:avLst/>
            <a:gdLst/>
            <a:ahLst/>
            <a:cxnLst/>
            <a:rect l="l" t="t" r="r" b="b"/>
            <a:pathLst>
              <a:path w="1443354">
                <a:moveTo>
                  <a:pt x="0" y="0"/>
                </a:moveTo>
                <a:lnTo>
                  <a:pt x="1443228" y="0"/>
                </a:lnTo>
              </a:path>
            </a:pathLst>
          </a:custGeom>
          <a:ln w="9601">
            <a:solidFill>
              <a:srgbClr val="000000"/>
            </a:solidFill>
          </a:ln>
        </p:spPr>
        <p:txBody>
          <a:bodyPr wrap="square" lIns="0" tIns="0" rIns="0" bIns="0" rtlCol="0"/>
          <a:lstStyle/>
          <a:p>
            <a:endParaRPr sz="1774"/>
          </a:p>
        </p:txBody>
      </p:sp>
      <p:sp>
        <p:nvSpPr>
          <p:cNvPr id="14" name="object 14"/>
          <p:cNvSpPr/>
          <p:nvPr/>
        </p:nvSpPr>
        <p:spPr>
          <a:xfrm>
            <a:off x="4773579" y="6633703"/>
            <a:ext cx="486765" cy="0"/>
          </a:xfrm>
          <a:custGeom>
            <a:avLst/>
            <a:gdLst/>
            <a:ahLst/>
            <a:cxnLst/>
            <a:rect l="l" t="t" r="r" b="b"/>
            <a:pathLst>
              <a:path w="494029">
                <a:moveTo>
                  <a:pt x="0" y="0"/>
                </a:moveTo>
                <a:lnTo>
                  <a:pt x="493913" y="0"/>
                </a:lnTo>
              </a:path>
            </a:pathLst>
          </a:custGeom>
          <a:ln w="11233">
            <a:solidFill>
              <a:srgbClr val="1B1B1B"/>
            </a:solidFill>
          </a:ln>
        </p:spPr>
        <p:txBody>
          <a:bodyPr wrap="square" lIns="0" tIns="0" rIns="0" bIns="0" rtlCol="0"/>
          <a:lstStyle/>
          <a:p>
            <a:endParaRPr sz="1774"/>
          </a:p>
        </p:txBody>
      </p:sp>
      <p:sp>
        <p:nvSpPr>
          <p:cNvPr id="15" name="object 15"/>
          <p:cNvSpPr/>
          <p:nvPr/>
        </p:nvSpPr>
        <p:spPr>
          <a:xfrm>
            <a:off x="450477" y="9014940"/>
            <a:ext cx="2908702" cy="0"/>
          </a:xfrm>
          <a:custGeom>
            <a:avLst/>
            <a:gdLst/>
            <a:ahLst/>
            <a:cxnLst/>
            <a:rect l="l" t="t" r="r" b="b"/>
            <a:pathLst>
              <a:path w="2952115">
                <a:moveTo>
                  <a:pt x="0" y="0"/>
                </a:moveTo>
                <a:lnTo>
                  <a:pt x="2951939" y="0"/>
                </a:lnTo>
              </a:path>
            </a:pathLst>
          </a:custGeom>
          <a:ln w="8833">
            <a:solidFill>
              <a:srgbClr val="000000"/>
            </a:solidFill>
          </a:ln>
        </p:spPr>
        <p:txBody>
          <a:bodyPr wrap="square" lIns="0" tIns="0" rIns="0" bIns="0" rtlCol="0"/>
          <a:lstStyle/>
          <a:p>
            <a:endParaRPr sz="1774"/>
          </a:p>
        </p:txBody>
      </p:sp>
      <p:sp>
        <p:nvSpPr>
          <p:cNvPr id="16" name="object 16"/>
          <p:cNvSpPr/>
          <p:nvPr/>
        </p:nvSpPr>
        <p:spPr>
          <a:xfrm>
            <a:off x="4955243" y="9016953"/>
            <a:ext cx="1338291" cy="0"/>
          </a:xfrm>
          <a:custGeom>
            <a:avLst/>
            <a:gdLst/>
            <a:ahLst/>
            <a:cxnLst/>
            <a:rect l="l" t="t" r="r" b="b"/>
            <a:pathLst>
              <a:path w="1358264">
                <a:moveTo>
                  <a:pt x="0" y="0"/>
                </a:moveTo>
                <a:lnTo>
                  <a:pt x="1357884" y="0"/>
                </a:lnTo>
              </a:path>
            </a:pathLst>
          </a:custGeom>
          <a:ln w="9601">
            <a:solidFill>
              <a:srgbClr val="000000"/>
            </a:solidFill>
          </a:ln>
        </p:spPr>
        <p:txBody>
          <a:bodyPr wrap="square" lIns="0" tIns="0" rIns="0" bIns="0" rtlCol="0"/>
          <a:lstStyle/>
          <a:p>
            <a:endParaRPr sz="1774"/>
          </a:p>
        </p:txBody>
      </p:sp>
      <p:pic>
        <p:nvPicPr>
          <p:cNvPr id="17" name="image2.png" descr="C:\Users\vavila\Desktop\MISC\logo-pupil services.png"/>
          <p:cNvPicPr/>
          <p:nvPr/>
        </p:nvPicPr>
        <p:blipFill>
          <a:blip r:embed="rId5" cstate="print"/>
          <a:stretch>
            <a:fillRect/>
          </a:stretch>
        </p:blipFill>
        <p:spPr>
          <a:xfrm>
            <a:off x="6275860" y="250810"/>
            <a:ext cx="1023110" cy="1052976"/>
          </a:xfrm>
          <a:prstGeom prst="rect">
            <a:avLst/>
          </a:prstGeom>
        </p:spPr>
      </p:pic>
    </p:spTree>
    <p:extLst>
      <p:ext uri="{BB962C8B-B14F-4D97-AF65-F5344CB8AC3E}">
        <p14:creationId xmlns:p14="http://schemas.microsoft.com/office/powerpoint/2010/main" val="7031860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965" y="377693"/>
            <a:ext cx="6787179" cy="9415847"/>
          </a:xfrm>
          <a:prstGeom prst="rect">
            <a:avLst/>
          </a:prstGeom>
        </p:spPr>
        <p:txBody>
          <a:bodyPr vert="horz" wrap="square" lIns="0" tIns="0" rIns="0" bIns="0" rtlCol="0">
            <a:spAutoFit/>
          </a:bodyPr>
          <a:lstStyle/>
          <a:p>
            <a:pPr algn="ctr">
              <a:lnSpc>
                <a:spcPts val="2360"/>
              </a:lnSpc>
            </a:pPr>
            <a:r>
              <a:rPr sz="1971" spc="-10" dirty="0">
                <a:latin typeface="Calibri"/>
                <a:cs typeface="Calibri"/>
              </a:rPr>
              <a:t>Brownsville Independent </a:t>
            </a:r>
            <a:r>
              <a:rPr sz="1971" spc="-5" dirty="0">
                <a:latin typeface="Calibri"/>
                <a:cs typeface="Calibri"/>
              </a:rPr>
              <a:t>School</a:t>
            </a:r>
            <a:r>
              <a:rPr sz="1971" spc="20" dirty="0">
                <a:latin typeface="Calibri"/>
                <a:cs typeface="Calibri"/>
              </a:rPr>
              <a:t> </a:t>
            </a:r>
            <a:r>
              <a:rPr sz="1971" spc="-10" dirty="0">
                <a:latin typeface="Calibri"/>
                <a:cs typeface="Calibri"/>
              </a:rPr>
              <a:t>District</a:t>
            </a:r>
            <a:endParaRPr sz="1971" dirty="0">
              <a:latin typeface="Calibri"/>
              <a:cs typeface="Calibri"/>
            </a:endParaRPr>
          </a:p>
          <a:p>
            <a:pPr algn="ctr">
              <a:lnSpc>
                <a:spcPts val="1886"/>
              </a:lnSpc>
            </a:pPr>
            <a:r>
              <a:rPr sz="1576" spc="-10" dirty="0">
                <a:latin typeface="Calibri"/>
                <a:cs typeface="Calibri"/>
              </a:rPr>
              <a:t>Department of </a:t>
            </a:r>
            <a:r>
              <a:rPr sz="1576" spc="-5" dirty="0">
                <a:latin typeface="Calibri"/>
                <a:cs typeface="Calibri"/>
              </a:rPr>
              <a:t>Pupil</a:t>
            </a:r>
            <a:r>
              <a:rPr sz="1576" spc="-163" dirty="0">
                <a:latin typeface="Calibri"/>
                <a:cs typeface="Calibri"/>
              </a:rPr>
              <a:t> </a:t>
            </a:r>
            <a:r>
              <a:rPr sz="1576" spc="-10" dirty="0">
                <a:latin typeface="Calibri"/>
                <a:cs typeface="Calibri"/>
              </a:rPr>
              <a:t>Services</a:t>
            </a:r>
            <a:endParaRPr sz="1576" dirty="0">
              <a:latin typeface="Calibri"/>
              <a:cs typeface="Calibri"/>
            </a:endParaRPr>
          </a:p>
          <a:p>
            <a:pPr marL="32535" algn="ctr">
              <a:spcBef>
                <a:spcPts val="5"/>
              </a:spcBef>
            </a:pPr>
            <a:r>
              <a:rPr sz="1182" dirty="0">
                <a:latin typeface="Calibri"/>
                <a:cs typeface="Calibri"/>
              </a:rPr>
              <a:t>708 Palm </a:t>
            </a:r>
            <a:r>
              <a:rPr sz="1182" spc="-10" dirty="0">
                <a:latin typeface="Calibri"/>
                <a:cs typeface="Calibri"/>
              </a:rPr>
              <a:t>Blvd., Brownsville, Texas</a:t>
            </a:r>
            <a:r>
              <a:rPr sz="1182" spc="-148" dirty="0">
                <a:latin typeface="Calibri"/>
                <a:cs typeface="Calibri"/>
              </a:rPr>
              <a:t> </a:t>
            </a:r>
            <a:r>
              <a:rPr sz="1182" spc="-5" dirty="0">
                <a:latin typeface="Calibri"/>
                <a:cs typeface="Calibri"/>
              </a:rPr>
              <a:t>78521</a:t>
            </a:r>
            <a:endParaRPr sz="1182" dirty="0">
              <a:latin typeface="Calibri"/>
              <a:cs typeface="Calibri"/>
            </a:endParaRPr>
          </a:p>
          <a:p>
            <a:pPr marR="65069" algn="ctr">
              <a:spcBef>
                <a:spcPts val="30"/>
              </a:spcBef>
            </a:pPr>
            <a:r>
              <a:rPr sz="1182" dirty="0">
                <a:latin typeface="Calibri"/>
                <a:cs typeface="Calibri"/>
              </a:rPr>
              <a:t>Office </a:t>
            </a:r>
            <a:r>
              <a:rPr sz="1182" spc="-10" dirty="0">
                <a:latin typeface="Calibri"/>
                <a:cs typeface="Calibri"/>
              </a:rPr>
              <a:t>(956)</a:t>
            </a:r>
            <a:r>
              <a:rPr sz="1182" spc="-138" dirty="0">
                <a:latin typeface="Calibri"/>
                <a:cs typeface="Calibri"/>
              </a:rPr>
              <a:t> </a:t>
            </a:r>
            <a:r>
              <a:rPr sz="1182" spc="-10" dirty="0">
                <a:latin typeface="Calibri"/>
                <a:cs typeface="Calibri"/>
              </a:rPr>
              <a:t>544-3966</a:t>
            </a:r>
            <a:endParaRPr sz="1182" dirty="0">
              <a:latin typeface="Calibri"/>
              <a:cs typeface="Calibri"/>
            </a:endParaRPr>
          </a:p>
          <a:p>
            <a:pPr>
              <a:lnSpc>
                <a:spcPct val="100000"/>
              </a:lnSpc>
            </a:pPr>
            <a:endParaRPr sz="1182" dirty="0">
              <a:latin typeface="Times New Roman"/>
              <a:cs typeface="Times New Roman"/>
            </a:endParaRPr>
          </a:p>
          <a:p>
            <a:pPr>
              <a:spcBef>
                <a:spcPts val="49"/>
              </a:spcBef>
            </a:pPr>
            <a:endParaRPr sz="936" dirty="0">
              <a:latin typeface="Times New Roman"/>
              <a:cs typeface="Times New Roman"/>
            </a:endParaRPr>
          </a:p>
          <a:p>
            <a:pPr marL="1757493" marR="1775639" algn="ctr">
              <a:lnSpc>
                <a:spcPct val="116900"/>
              </a:lnSpc>
              <a:tabLst>
                <a:tab pos="4069954" algn="l"/>
              </a:tabLst>
            </a:pPr>
            <a:r>
              <a:rPr sz="1576" b="1" spc="-15" dirty="0">
                <a:latin typeface="Calibri"/>
                <a:cs typeface="Calibri"/>
              </a:rPr>
              <a:t>Parent </a:t>
            </a:r>
            <a:r>
              <a:rPr sz="1576" b="1" dirty="0">
                <a:latin typeface="Calibri"/>
                <a:cs typeface="Calibri"/>
              </a:rPr>
              <a:t>School </a:t>
            </a:r>
            <a:r>
              <a:rPr sz="1576" b="1" spc="-10" dirty="0">
                <a:latin typeface="Calibri"/>
                <a:cs typeface="Calibri"/>
              </a:rPr>
              <a:t>Attendance</a:t>
            </a:r>
            <a:r>
              <a:rPr sz="1576" b="1" spc="-217" dirty="0">
                <a:latin typeface="Calibri"/>
                <a:cs typeface="Calibri"/>
              </a:rPr>
              <a:t> </a:t>
            </a:r>
            <a:r>
              <a:rPr sz="1576" b="1" spc="-20" dirty="0">
                <a:latin typeface="Calibri"/>
                <a:cs typeface="Calibri"/>
              </a:rPr>
              <a:t>Commitment  </a:t>
            </a:r>
            <a:r>
              <a:rPr sz="1576" b="1" spc="-49" dirty="0">
                <a:latin typeface="Calibri"/>
                <a:cs typeface="Calibri"/>
              </a:rPr>
              <a:t>From</a:t>
            </a:r>
            <a:r>
              <a:rPr sz="1576" b="1" u="heavy" spc="-49" dirty="0">
                <a:latin typeface="Calibri"/>
                <a:cs typeface="Calibri"/>
              </a:rPr>
              <a:t> 	</a:t>
            </a:r>
            <a:r>
              <a:rPr sz="1576" b="1" spc="-5" dirty="0">
                <a:latin typeface="Calibri"/>
                <a:cs typeface="Calibri"/>
              </a:rPr>
              <a:t>School</a:t>
            </a:r>
            <a:endParaRPr sz="1576" dirty="0">
              <a:latin typeface="Calibri"/>
              <a:cs typeface="Calibri"/>
            </a:endParaRPr>
          </a:p>
          <a:p>
            <a:pPr>
              <a:spcBef>
                <a:spcPts val="10"/>
              </a:spcBef>
            </a:pPr>
            <a:endParaRPr sz="1527" dirty="0">
              <a:latin typeface="Times New Roman"/>
              <a:cs typeface="Times New Roman"/>
            </a:endParaRPr>
          </a:p>
          <a:p>
            <a:pPr marL="12513" marR="462992">
              <a:lnSpc>
                <a:spcPct val="185800"/>
              </a:lnSpc>
              <a:spcBef>
                <a:spcPts val="5"/>
              </a:spcBef>
              <a:tabLst>
                <a:tab pos="3282867" algn="l"/>
                <a:tab pos="5126703" algn="l"/>
                <a:tab pos="6316093" algn="l"/>
              </a:tabLst>
            </a:pPr>
            <a:r>
              <a:rPr sz="1182" spc="-10" dirty="0">
                <a:latin typeface="Calibri"/>
                <a:cs typeface="Calibri"/>
              </a:rPr>
              <a:t>Student</a:t>
            </a:r>
            <a:r>
              <a:rPr sz="1182" spc="-34" dirty="0">
                <a:latin typeface="Calibri"/>
                <a:cs typeface="Calibri"/>
              </a:rPr>
              <a:t> </a:t>
            </a:r>
            <a:r>
              <a:rPr sz="1182" spc="-10" dirty="0">
                <a:latin typeface="Calibri"/>
                <a:cs typeface="Calibri"/>
              </a:rPr>
              <a:t>Name:</a:t>
            </a:r>
            <a:r>
              <a:rPr sz="1182" u="sng" spc="-10" dirty="0">
                <a:latin typeface="Calibri"/>
                <a:cs typeface="Calibri"/>
              </a:rPr>
              <a:t> 	</a:t>
            </a:r>
            <a:r>
              <a:rPr sz="1182" spc="-39" dirty="0">
                <a:latin typeface="Calibri"/>
                <a:cs typeface="Calibri"/>
              </a:rPr>
              <a:t>ID#</a:t>
            </a:r>
            <a:r>
              <a:rPr sz="1182" u="sng" spc="-39" dirty="0">
                <a:latin typeface="Calibri"/>
                <a:cs typeface="Calibri"/>
              </a:rPr>
              <a:t> 	</a:t>
            </a:r>
            <a:r>
              <a:rPr sz="1182" spc="-10" dirty="0">
                <a:latin typeface="Calibri"/>
                <a:cs typeface="Calibri"/>
              </a:rPr>
              <a:t>Grade </a:t>
            </a:r>
            <a:r>
              <a:rPr sz="1182" u="sng" spc="-10" dirty="0">
                <a:latin typeface="Calibri"/>
                <a:cs typeface="Calibri"/>
              </a:rPr>
              <a:t>	</a:t>
            </a:r>
            <a:r>
              <a:rPr sz="1182" dirty="0">
                <a:latin typeface="Calibri"/>
                <a:cs typeface="Calibri"/>
              </a:rPr>
              <a:t> Dear </a:t>
            </a:r>
            <a:r>
              <a:rPr sz="1182" spc="-10" dirty="0">
                <a:latin typeface="Calibri"/>
                <a:cs typeface="Calibri"/>
              </a:rPr>
              <a:t>Parent </a:t>
            </a:r>
            <a:r>
              <a:rPr sz="1182" spc="-5" dirty="0">
                <a:latin typeface="Calibri"/>
                <a:cs typeface="Calibri"/>
              </a:rPr>
              <a:t>and</a:t>
            </a:r>
            <a:r>
              <a:rPr sz="1182" spc="-128" dirty="0">
                <a:latin typeface="Calibri"/>
                <a:cs typeface="Calibri"/>
              </a:rPr>
              <a:t> </a:t>
            </a:r>
            <a:r>
              <a:rPr sz="1182" spc="-15" dirty="0">
                <a:latin typeface="Calibri"/>
                <a:cs typeface="Calibri"/>
              </a:rPr>
              <a:t>Student,</a:t>
            </a:r>
            <a:endParaRPr sz="1182" dirty="0">
              <a:latin typeface="Calibri"/>
              <a:cs typeface="Calibri"/>
            </a:endParaRPr>
          </a:p>
          <a:p>
            <a:pPr marL="12513" marR="6257" algn="just">
              <a:lnSpc>
                <a:spcPct val="116900"/>
              </a:lnSpc>
              <a:spcBef>
                <a:spcPts val="990"/>
              </a:spcBef>
            </a:pPr>
            <a:r>
              <a:rPr sz="1182" spc="-10" dirty="0">
                <a:latin typeface="Calibri"/>
                <a:cs typeface="Calibri"/>
              </a:rPr>
              <a:t>Good attendance in school </a:t>
            </a:r>
            <a:r>
              <a:rPr sz="1182" dirty="0">
                <a:latin typeface="Calibri"/>
                <a:cs typeface="Calibri"/>
              </a:rPr>
              <a:t>is </a:t>
            </a:r>
            <a:r>
              <a:rPr sz="1182" spc="-5" dirty="0">
                <a:latin typeface="Calibri"/>
                <a:cs typeface="Calibri"/>
              </a:rPr>
              <a:t>directly </a:t>
            </a:r>
            <a:r>
              <a:rPr sz="1182" spc="-10" dirty="0">
                <a:latin typeface="Calibri"/>
                <a:cs typeface="Calibri"/>
              </a:rPr>
              <a:t>related </a:t>
            </a:r>
            <a:r>
              <a:rPr sz="1182" dirty="0">
                <a:latin typeface="Calibri"/>
                <a:cs typeface="Calibri"/>
              </a:rPr>
              <a:t>to </a:t>
            </a:r>
            <a:r>
              <a:rPr sz="1182" spc="-10" dirty="0">
                <a:latin typeface="Calibri"/>
                <a:cs typeface="Calibri"/>
              </a:rPr>
              <a:t>student achievement. </a:t>
            </a:r>
            <a:r>
              <a:rPr sz="1182" spc="-15" dirty="0">
                <a:latin typeface="Calibri"/>
                <a:cs typeface="Calibri"/>
              </a:rPr>
              <a:t>State </a:t>
            </a:r>
            <a:r>
              <a:rPr sz="1182" spc="-10" dirty="0">
                <a:latin typeface="Calibri"/>
                <a:cs typeface="Calibri"/>
              </a:rPr>
              <a:t>attendance </a:t>
            </a:r>
            <a:r>
              <a:rPr sz="1182" dirty="0">
                <a:latin typeface="Calibri"/>
                <a:cs typeface="Calibri"/>
              </a:rPr>
              <a:t>law </a:t>
            </a:r>
            <a:r>
              <a:rPr sz="1182" spc="-10" dirty="0">
                <a:latin typeface="Calibri"/>
                <a:cs typeface="Calibri"/>
              </a:rPr>
              <a:t>requires </a:t>
            </a:r>
            <a:r>
              <a:rPr sz="1182" spc="-5" dirty="0">
                <a:latin typeface="Calibri"/>
                <a:cs typeface="Calibri"/>
              </a:rPr>
              <a:t>every </a:t>
            </a:r>
            <a:r>
              <a:rPr sz="1182" spc="-15" dirty="0">
                <a:latin typeface="Calibri"/>
                <a:cs typeface="Calibri"/>
              </a:rPr>
              <a:t>child  </a:t>
            </a:r>
            <a:r>
              <a:rPr sz="1182" spc="-10" dirty="0">
                <a:latin typeface="Calibri"/>
                <a:cs typeface="Calibri"/>
              </a:rPr>
              <a:t>between </a:t>
            </a:r>
            <a:r>
              <a:rPr sz="1182" spc="-5" dirty="0">
                <a:latin typeface="Calibri"/>
                <a:cs typeface="Calibri"/>
              </a:rPr>
              <a:t>ages of </a:t>
            </a:r>
            <a:r>
              <a:rPr sz="1182" spc="-10" dirty="0">
                <a:latin typeface="Calibri"/>
                <a:cs typeface="Calibri"/>
              </a:rPr>
              <a:t>6-18 </a:t>
            </a:r>
            <a:r>
              <a:rPr sz="1182" spc="-5" dirty="0">
                <a:latin typeface="Calibri"/>
                <a:cs typeface="Calibri"/>
              </a:rPr>
              <a:t>years old </a:t>
            </a:r>
            <a:r>
              <a:rPr sz="1182" spc="-10" dirty="0">
                <a:latin typeface="Calibri"/>
                <a:cs typeface="Calibri"/>
              </a:rPr>
              <a:t>must attend school </a:t>
            </a:r>
            <a:r>
              <a:rPr sz="1182" dirty="0">
                <a:latin typeface="Calibri"/>
                <a:cs typeface="Calibri"/>
              </a:rPr>
              <a:t>daily </a:t>
            </a:r>
            <a:r>
              <a:rPr sz="1182" spc="-10" dirty="0">
                <a:latin typeface="Calibri"/>
                <a:cs typeface="Calibri"/>
              </a:rPr>
              <a:t>(FEA </a:t>
            </a:r>
            <a:r>
              <a:rPr sz="1182" spc="-5" dirty="0">
                <a:latin typeface="Calibri"/>
                <a:cs typeface="Calibri"/>
              </a:rPr>
              <a:t>Legal). </a:t>
            </a:r>
            <a:r>
              <a:rPr sz="1182" dirty="0">
                <a:latin typeface="Calibri"/>
                <a:cs typeface="Calibri"/>
              </a:rPr>
              <a:t>A </a:t>
            </a:r>
            <a:r>
              <a:rPr sz="1182" spc="-10" dirty="0">
                <a:latin typeface="Calibri"/>
                <a:cs typeface="Calibri"/>
              </a:rPr>
              <a:t>complaint against </a:t>
            </a:r>
            <a:r>
              <a:rPr sz="1182" spc="-5" dirty="0">
                <a:latin typeface="Calibri"/>
                <a:cs typeface="Calibri"/>
              </a:rPr>
              <a:t>the parent may </a:t>
            </a:r>
            <a:r>
              <a:rPr sz="1182" spc="-10" dirty="0">
                <a:latin typeface="Calibri"/>
                <a:cs typeface="Calibri"/>
              </a:rPr>
              <a:t>be  </a:t>
            </a:r>
            <a:r>
              <a:rPr sz="1182" dirty="0">
                <a:latin typeface="Calibri"/>
                <a:cs typeface="Calibri"/>
              </a:rPr>
              <a:t>filed </a:t>
            </a:r>
            <a:r>
              <a:rPr sz="1182" spc="-10" dirty="0">
                <a:latin typeface="Calibri"/>
                <a:cs typeface="Calibri"/>
              </a:rPr>
              <a:t>in </a:t>
            </a:r>
            <a:r>
              <a:rPr sz="1182" spc="-5" dirty="0">
                <a:latin typeface="Calibri"/>
                <a:cs typeface="Calibri"/>
              </a:rPr>
              <a:t>court for the </a:t>
            </a:r>
            <a:r>
              <a:rPr sz="1182" spc="-10" dirty="0">
                <a:latin typeface="Calibri"/>
                <a:cs typeface="Calibri"/>
              </a:rPr>
              <a:t>student’s truant conduct </a:t>
            </a:r>
            <a:r>
              <a:rPr sz="1182" spc="-5" dirty="0">
                <a:latin typeface="Calibri"/>
                <a:cs typeface="Calibri"/>
              </a:rPr>
              <a:t>(House Bill 2398, TEC 25.094). The </a:t>
            </a:r>
            <a:r>
              <a:rPr sz="1182" spc="-10" dirty="0">
                <a:latin typeface="Calibri"/>
                <a:cs typeface="Calibri"/>
              </a:rPr>
              <a:t>campus </a:t>
            </a:r>
            <a:r>
              <a:rPr sz="1182" spc="-5" dirty="0">
                <a:latin typeface="Calibri"/>
                <a:cs typeface="Calibri"/>
              </a:rPr>
              <a:t>will notify </a:t>
            </a:r>
            <a:r>
              <a:rPr sz="1182" dirty="0">
                <a:latin typeface="Calibri"/>
                <a:cs typeface="Calibri"/>
              </a:rPr>
              <a:t>a  </a:t>
            </a:r>
            <a:r>
              <a:rPr sz="1182" spc="-10" dirty="0">
                <a:latin typeface="Calibri"/>
                <a:cs typeface="Calibri"/>
              </a:rPr>
              <a:t>student’s </a:t>
            </a:r>
            <a:r>
              <a:rPr sz="1182" dirty="0">
                <a:latin typeface="Calibri"/>
                <a:cs typeface="Calibri"/>
              </a:rPr>
              <a:t>parent </a:t>
            </a:r>
            <a:r>
              <a:rPr sz="1182" spc="-10" dirty="0">
                <a:latin typeface="Calibri"/>
                <a:cs typeface="Calibri"/>
              </a:rPr>
              <a:t>in </a:t>
            </a:r>
            <a:r>
              <a:rPr sz="1182" spc="-5" dirty="0">
                <a:latin typeface="Calibri"/>
                <a:cs typeface="Calibri"/>
              </a:rPr>
              <a:t>writing </a:t>
            </a:r>
            <a:r>
              <a:rPr sz="1182" dirty="0">
                <a:latin typeface="Calibri"/>
                <a:cs typeface="Calibri"/>
              </a:rPr>
              <a:t>for </a:t>
            </a:r>
            <a:r>
              <a:rPr sz="1182" spc="-10" dirty="0">
                <a:latin typeface="Calibri"/>
                <a:cs typeface="Calibri"/>
              </a:rPr>
              <a:t>failure </a:t>
            </a:r>
            <a:r>
              <a:rPr sz="1182" spc="-5" dirty="0">
                <a:latin typeface="Calibri"/>
                <a:cs typeface="Calibri"/>
              </a:rPr>
              <a:t>of </a:t>
            </a:r>
            <a:r>
              <a:rPr sz="1182" spc="-10" dirty="0">
                <a:latin typeface="Calibri"/>
                <a:cs typeface="Calibri"/>
              </a:rPr>
              <a:t>comply with Compulsory Attendance </a:t>
            </a:r>
            <a:r>
              <a:rPr sz="1182" spc="-5" dirty="0">
                <a:latin typeface="Calibri"/>
                <a:cs typeface="Calibri"/>
              </a:rPr>
              <a:t>Law </a:t>
            </a:r>
            <a:r>
              <a:rPr sz="1182" spc="-10" dirty="0">
                <a:latin typeface="Calibri"/>
                <a:cs typeface="Calibri"/>
              </a:rPr>
              <a:t>when the student </a:t>
            </a:r>
            <a:r>
              <a:rPr sz="1182" spc="-15" dirty="0">
                <a:latin typeface="Calibri"/>
                <a:cs typeface="Calibri"/>
              </a:rPr>
              <a:t>has  </a:t>
            </a:r>
            <a:r>
              <a:rPr sz="1182" spc="-10" dirty="0">
                <a:latin typeface="Calibri"/>
                <a:cs typeface="Calibri"/>
              </a:rPr>
              <a:t>unexcused absences</a:t>
            </a:r>
            <a:r>
              <a:rPr sz="1182" spc="-64" dirty="0">
                <a:latin typeface="Calibri"/>
                <a:cs typeface="Calibri"/>
              </a:rPr>
              <a:t> </a:t>
            </a:r>
            <a:r>
              <a:rPr sz="1182" dirty="0">
                <a:latin typeface="Calibri"/>
                <a:cs typeface="Calibri"/>
              </a:rPr>
              <a:t>for:</a:t>
            </a:r>
          </a:p>
          <a:p>
            <a:pPr marL="462992" indent="-225240">
              <a:spcBef>
                <a:spcPts val="246"/>
              </a:spcBef>
              <a:buFont typeface="Symbol"/>
              <a:buChar char=""/>
              <a:tabLst>
                <a:tab pos="462367" algn="l"/>
                <a:tab pos="462992" algn="l"/>
              </a:tabLst>
            </a:pPr>
            <a:r>
              <a:rPr sz="1182" dirty="0">
                <a:latin typeface="Times New Roman"/>
                <a:cs typeface="Times New Roman"/>
              </a:rPr>
              <a:t>3 </a:t>
            </a:r>
            <a:r>
              <a:rPr sz="1182" spc="-10" dirty="0">
                <a:latin typeface="Times New Roman"/>
                <a:cs typeface="Times New Roman"/>
              </a:rPr>
              <a:t>days </a:t>
            </a:r>
            <a:r>
              <a:rPr sz="1182" spc="-5" dirty="0">
                <a:latin typeface="Times New Roman"/>
                <a:cs typeface="Times New Roman"/>
              </a:rPr>
              <a:t>(cumulative) with an Attendance </a:t>
            </a:r>
            <a:r>
              <a:rPr lang="en-US" sz="1182" spc="-5" dirty="0">
                <a:latin typeface="Times New Roman"/>
                <a:cs typeface="Times New Roman"/>
              </a:rPr>
              <a:t>Notice</a:t>
            </a:r>
            <a:r>
              <a:rPr sz="1182" spc="-94" dirty="0">
                <a:latin typeface="Times New Roman"/>
                <a:cs typeface="Times New Roman"/>
              </a:rPr>
              <a:t> </a:t>
            </a:r>
            <a:r>
              <a:rPr sz="1182" spc="-5" dirty="0">
                <a:latin typeface="Times New Roman"/>
                <a:cs typeface="Times New Roman"/>
              </a:rPr>
              <a:t>Letter,</a:t>
            </a:r>
            <a:endParaRPr sz="1182" dirty="0">
              <a:latin typeface="Times New Roman"/>
              <a:cs typeface="Times New Roman"/>
            </a:endParaRPr>
          </a:p>
          <a:p>
            <a:pPr marL="462992" indent="-225240">
              <a:spcBef>
                <a:spcPts val="20"/>
              </a:spcBef>
              <a:buFont typeface="Symbol"/>
              <a:buChar char=""/>
              <a:tabLst>
                <a:tab pos="462367" algn="l"/>
                <a:tab pos="462992" algn="l"/>
              </a:tabLst>
            </a:pPr>
            <a:r>
              <a:rPr lang="en-US" sz="1182" dirty="0">
                <a:latin typeface="Times New Roman"/>
                <a:cs typeface="Times New Roman"/>
              </a:rPr>
              <a:t>5</a:t>
            </a:r>
            <a:r>
              <a:rPr sz="1182" dirty="0">
                <a:latin typeface="Times New Roman"/>
                <a:cs typeface="Times New Roman"/>
              </a:rPr>
              <a:t> </a:t>
            </a:r>
            <a:r>
              <a:rPr sz="1182" spc="-10" dirty="0">
                <a:latin typeface="Times New Roman"/>
                <a:cs typeface="Times New Roman"/>
              </a:rPr>
              <a:t>days </a:t>
            </a:r>
            <a:r>
              <a:rPr sz="1182" spc="-5" dirty="0">
                <a:latin typeface="Times New Roman"/>
                <a:cs typeface="Times New Roman"/>
              </a:rPr>
              <a:t>(cumulative) with an Attendance</a:t>
            </a:r>
            <a:r>
              <a:rPr sz="1182" spc="-39" dirty="0">
                <a:latin typeface="Times New Roman"/>
                <a:cs typeface="Times New Roman"/>
              </a:rPr>
              <a:t> </a:t>
            </a:r>
            <a:r>
              <a:rPr sz="1182" spc="-10" dirty="0">
                <a:latin typeface="Times New Roman"/>
                <a:cs typeface="Times New Roman"/>
              </a:rPr>
              <a:t>Plan,</a:t>
            </a:r>
            <a:endParaRPr lang="en-US" sz="1182" spc="-10" dirty="0">
              <a:latin typeface="Times New Roman"/>
              <a:cs typeface="Times New Roman"/>
            </a:endParaRPr>
          </a:p>
          <a:p>
            <a:pPr marL="462992" indent="-225240">
              <a:spcBef>
                <a:spcPts val="20"/>
              </a:spcBef>
              <a:buFont typeface="Symbol"/>
              <a:buChar char=""/>
              <a:tabLst>
                <a:tab pos="462367" algn="l"/>
                <a:tab pos="462992" algn="l"/>
              </a:tabLst>
            </a:pPr>
            <a:r>
              <a:rPr lang="en-US" sz="1182" spc="-10" dirty="0">
                <a:latin typeface="Times New Roman"/>
                <a:cs typeface="Times New Roman"/>
              </a:rPr>
              <a:t>7 days (cumulative) Court Warning Notice Letter,</a:t>
            </a:r>
          </a:p>
          <a:p>
            <a:pPr marL="462992" indent="-225240">
              <a:spcBef>
                <a:spcPts val="20"/>
              </a:spcBef>
              <a:buFont typeface="Symbol"/>
              <a:buChar char=""/>
              <a:tabLst>
                <a:tab pos="462367" algn="l"/>
                <a:tab pos="462992" algn="l"/>
              </a:tabLst>
            </a:pPr>
            <a:r>
              <a:rPr lang="en-US" sz="1182" spc="-10" dirty="0">
                <a:latin typeface="Times New Roman"/>
                <a:cs typeface="Times New Roman"/>
              </a:rPr>
              <a:t>9 days (cumulative) Principal Plan,</a:t>
            </a:r>
            <a:endParaRPr sz="1182" dirty="0">
              <a:latin typeface="Times New Roman"/>
              <a:cs typeface="Times New Roman"/>
            </a:endParaRPr>
          </a:p>
          <a:p>
            <a:pPr marL="462992" indent="-225240">
              <a:spcBef>
                <a:spcPts val="20"/>
              </a:spcBef>
              <a:buFont typeface="Symbol"/>
              <a:buChar char=""/>
              <a:tabLst>
                <a:tab pos="462367" algn="l"/>
                <a:tab pos="462992" algn="l"/>
              </a:tabLst>
            </a:pPr>
            <a:r>
              <a:rPr sz="1182" dirty="0">
                <a:latin typeface="Times New Roman"/>
                <a:cs typeface="Times New Roman"/>
              </a:rPr>
              <a:t>10 </a:t>
            </a:r>
            <a:r>
              <a:rPr sz="1182" spc="-10" dirty="0">
                <a:latin typeface="Times New Roman"/>
                <a:cs typeface="Times New Roman"/>
              </a:rPr>
              <a:t>days </a:t>
            </a:r>
            <a:r>
              <a:rPr sz="1182" spc="-5" dirty="0">
                <a:latin typeface="Times New Roman"/>
                <a:cs typeface="Times New Roman"/>
              </a:rPr>
              <a:t>(cumulative) </a:t>
            </a:r>
            <a:r>
              <a:rPr lang="en-US" sz="1182" spc="-5" dirty="0">
                <a:latin typeface="Times New Roman"/>
                <a:cs typeface="Times New Roman"/>
              </a:rPr>
              <a:t>Parent Contributing to Non-Attendance Education Code 25.093</a:t>
            </a:r>
            <a:endParaRPr sz="1182" dirty="0">
              <a:latin typeface="Times New Roman"/>
              <a:cs typeface="Times New Roman"/>
            </a:endParaRPr>
          </a:p>
          <a:p>
            <a:pPr marL="12513" marR="5005" algn="just">
              <a:lnSpc>
                <a:spcPct val="117100"/>
              </a:lnSpc>
              <a:spcBef>
                <a:spcPts val="877"/>
              </a:spcBef>
            </a:pPr>
            <a:r>
              <a:rPr sz="1182" dirty="0">
                <a:latin typeface="Calibri"/>
                <a:cs typeface="Calibri"/>
              </a:rPr>
              <a:t>As </a:t>
            </a:r>
            <a:r>
              <a:rPr sz="1182" spc="-5" dirty="0">
                <a:latin typeface="Calibri"/>
                <a:cs typeface="Calibri"/>
              </a:rPr>
              <a:t>per </a:t>
            </a:r>
            <a:r>
              <a:rPr sz="1182" spc="-10" dirty="0">
                <a:latin typeface="Calibri"/>
                <a:cs typeface="Calibri"/>
              </a:rPr>
              <a:t>state law, </a:t>
            </a:r>
            <a:r>
              <a:rPr sz="1182" dirty="0">
                <a:latin typeface="Calibri"/>
                <a:cs typeface="Calibri"/>
              </a:rPr>
              <a:t>1) </a:t>
            </a:r>
            <a:r>
              <a:rPr sz="1182" spc="-10" dirty="0">
                <a:latin typeface="Calibri"/>
                <a:cs typeface="Calibri"/>
              </a:rPr>
              <a:t>it </a:t>
            </a:r>
            <a:r>
              <a:rPr sz="1182" dirty="0">
                <a:latin typeface="Calibri"/>
                <a:cs typeface="Calibri"/>
              </a:rPr>
              <a:t>is </a:t>
            </a:r>
            <a:r>
              <a:rPr sz="1182" spc="-10" dirty="0">
                <a:latin typeface="Calibri"/>
                <a:cs typeface="Calibri"/>
              </a:rPr>
              <a:t>the </a:t>
            </a:r>
            <a:r>
              <a:rPr sz="1182" spc="-5" dirty="0">
                <a:latin typeface="Calibri"/>
                <a:cs typeface="Calibri"/>
              </a:rPr>
              <a:t>parent’s </a:t>
            </a:r>
            <a:r>
              <a:rPr sz="1182" dirty="0">
                <a:latin typeface="Calibri"/>
                <a:cs typeface="Calibri"/>
              </a:rPr>
              <a:t>duty to </a:t>
            </a:r>
            <a:r>
              <a:rPr sz="1182" spc="-10" dirty="0">
                <a:latin typeface="Calibri"/>
                <a:cs typeface="Calibri"/>
              </a:rPr>
              <a:t>monitor </a:t>
            </a:r>
            <a:r>
              <a:rPr sz="1182" dirty="0">
                <a:latin typeface="Calibri"/>
                <a:cs typeface="Calibri"/>
              </a:rPr>
              <a:t>the </a:t>
            </a:r>
            <a:r>
              <a:rPr sz="1182" spc="-10" dirty="0">
                <a:latin typeface="Calibri"/>
                <a:cs typeface="Calibri"/>
              </a:rPr>
              <a:t>student’s attendance </a:t>
            </a:r>
            <a:r>
              <a:rPr sz="1182" spc="-5" dirty="0">
                <a:latin typeface="Calibri"/>
                <a:cs typeface="Calibri"/>
              </a:rPr>
              <a:t>and </a:t>
            </a:r>
            <a:r>
              <a:rPr sz="1182" spc="-10" dirty="0">
                <a:latin typeface="Calibri"/>
                <a:cs typeface="Calibri"/>
              </a:rPr>
              <a:t>require </a:t>
            </a:r>
            <a:r>
              <a:rPr sz="1182" dirty="0">
                <a:latin typeface="Calibri"/>
                <a:cs typeface="Calibri"/>
              </a:rPr>
              <a:t>the </a:t>
            </a:r>
            <a:r>
              <a:rPr sz="1182" spc="-5" dirty="0">
                <a:latin typeface="Calibri"/>
                <a:cs typeface="Calibri"/>
              </a:rPr>
              <a:t>student </a:t>
            </a:r>
            <a:r>
              <a:rPr sz="1182" dirty="0">
                <a:latin typeface="Calibri"/>
                <a:cs typeface="Calibri"/>
              </a:rPr>
              <a:t>to </a:t>
            </a:r>
            <a:r>
              <a:rPr sz="1182" spc="-15" dirty="0">
                <a:latin typeface="Calibri"/>
                <a:cs typeface="Calibri"/>
              </a:rPr>
              <a:t>attend  </a:t>
            </a:r>
            <a:r>
              <a:rPr sz="1182" spc="-10" dirty="0">
                <a:latin typeface="Calibri"/>
                <a:cs typeface="Calibri"/>
              </a:rPr>
              <a:t>school, </a:t>
            </a:r>
            <a:r>
              <a:rPr sz="1182" dirty="0">
                <a:latin typeface="Calibri"/>
                <a:cs typeface="Calibri"/>
              </a:rPr>
              <a:t>2) </a:t>
            </a:r>
            <a:r>
              <a:rPr sz="1182" spc="-10" dirty="0">
                <a:latin typeface="Calibri"/>
                <a:cs typeface="Calibri"/>
              </a:rPr>
              <a:t>failure </a:t>
            </a:r>
            <a:r>
              <a:rPr sz="1182" dirty="0">
                <a:latin typeface="Calibri"/>
                <a:cs typeface="Calibri"/>
              </a:rPr>
              <a:t>to </a:t>
            </a:r>
            <a:r>
              <a:rPr sz="1182" spc="-5" dirty="0">
                <a:latin typeface="Calibri"/>
                <a:cs typeface="Calibri"/>
              </a:rPr>
              <a:t>comply will </a:t>
            </a:r>
            <a:r>
              <a:rPr sz="1182" spc="-10" dirty="0">
                <a:latin typeface="Calibri"/>
                <a:cs typeface="Calibri"/>
              </a:rPr>
              <a:t>subject </a:t>
            </a:r>
            <a:r>
              <a:rPr sz="1182" spc="-5" dirty="0">
                <a:latin typeface="Calibri"/>
                <a:cs typeface="Calibri"/>
              </a:rPr>
              <a:t>parents to </a:t>
            </a:r>
            <a:r>
              <a:rPr sz="1182" spc="-10" dirty="0">
                <a:latin typeface="Calibri"/>
                <a:cs typeface="Calibri"/>
              </a:rPr>
              <a:t>legal prosecution </a:t>
            </a:r>
            <a:r>
              <a:rPr sz="1182" spc="-5" dirty="0">
                <a:latin typeface="Calibri"/>
                <a:cs typeface="Calibri"/>
              </a:rPr>
              <a:t>and </a:t>
            </a:r>
            <a:r>
              <a:rPr sz="1182" dirty="0">
                <a:latin typeface="Calibri"/>
                <a:cs typeface="Calibri"/>
              </a:rPr>
              <a:t>3) </a:t>
            </a:r>
            <a:r>
              <a:rPr sz="1182" spc="-5" dirty="0">
                <a:latin typeface="Calibri"/>
                <a:cs typeface="Calibri"/>
              </a:rPr>
              <a:t>parents </a:t>
            </a:r>
            <a:r>
              <a:rPr sz="1182" dirty="0">
                <a:latin typeface="Calibri"/>
                <a:cs typeface="Calibri"/>
              </a:rPr>
              <a:t>are </a:t>
            </a:r>
            <a:r>
              <a:rPr sz="1182" spc="-10" dirty="0">
                <a:latin typeface="Calibri"/>
                <a:cs typeface="Calibri"/>
              </a:rPr>
              <a:t>required </a:t>
            </a:r>
            <a:r>
              <a:rPr sz="1182" spc="-5" dirty="0">
                <a:latin typeface="Calibri"/>
                <a:cs typeface="Calibri"/>
              </a:rPr>
              <a:t>to </a:t>
            </a:r>
            <a:r>
              <a:rPr sz="1182" spc="-10" dirty="0">
                <a:latin typeface="Calibri"/>
                <a:cs typeface="Calibri"/>
              </a:rPr>
              <a:t>schedule </a:t>
            </a:r>
            <a:r>
              <a:rPr sz="1182" dirty="0">
                <a:latin typeface="Calibri"/>
                <a:cs typeface="Calibri"/>
              </a:rPr>
              <a:t>a  </a:t>
            </a:r>
            <a:r>
              <a:rPr sz="1182" spc="-10" dirty="0">
                <a:latin typeface="Calibri"/>
                <a:cs typeface="Calibri"/>
              </a:rPr>
              <a:t>conference with school officials </a:t>
            </a:r>
            <a:r>
              <a:rPr sz="1182" dirty="0">
                <a:latin typeface="Calibri"/>
                <a:cs typeface="Calibri"/>
              </a:rPr>
              <a:t>to </a:t>
            </a:r>
            <a:r>
              <a:rPr sz="1182" spc="-10" dirty="0">
                <a:latin typeface="Calibri"/>
                <a:cs typeface="Calibri"/>
              </a:rPr>
              <a:t>discuss excessive</a:t>
            </a:r>
            <a:r>
              <a:rPr sz="1182" spc="-15" dirty="0">
                <a:latin typeface="Calibri"/>
                <a:cs typeface="Calibri"/>
              </a:rPr>
              <a:t> </a:t>
            </a:r>
            <a:r>
              <a:rPr sz="1182" spc="-10" dirty="0">
                <a:latin typeface="Calibri"/>
                <a:cs typeface="Calibri"/>
              </a:rPr>
              <a:t>absences.</a:t>
            </a:r>
            <a:endParaRPr sz="1182" dirty="0">
              <a:latin typeface="Calibri"/>
              <a:cs typeface="Calibri"/>
            </a:endParaRPr>
          </a:p>
          <a:p>
            <a:pPr>
              <a:spcBef>
                <a:spcPts val="20"/>
              </a:spcBef>
            </a:pPr>
            <a:endParaRPr sz="936" dirty="0">
              <a:latin typeface="Times New Roman"/>
              <a:cs typeface="Times New Roman"/>
            </a:endParaRPr>
          </a:p>
          <a:p>
            <a:pPr marL="12513" marR="5005" algn="just">
              <a:lnSpc>
                <a:spcPct val="116700"/>
              </a:lnSpc>
            </a:pPr>
            <a:r>
              <a:rPr sz="1182" dirty="0">
                <a:latin typeface="Calibri"/>
                <a:cs typeface="Calibri"/>
              </a:rPr>
              <a:t>The only </a:t>
            </a:r>
            <a:r>
              <a:rPr sz="1182" spc="-10" dirty="0">
                <a:latin typeface="Calibri"/>
                <a:cs typeface="Calibri"/>
              </a:rPr>
              <a:t>acceptable excuses </a:t>
            </a:r>
            <a:r>
              <a:rPr sz="1182" spc="-5" dirty="0">
                <a:latin typeface="Calibri"/>
                <a:cs typeface="Calibri"/>
              </a:rPr>
              <a:t>from </a:t>
            </a:r>
            <a:r>
              <a:rPr sz="1182" spc="-10" dirty="0">
                <a:latin typeface="Calibri"/>
                <a:cs typeface="Calibri"/>
              </a:rPr>
              <a:t>attending school for Foundation School Program purposes </a:t>
            </a:r>
            <a:r>
              <a:rPr sz="1182" dirty="0">
                <a:latin typeface="Calibri"/>
                <a:cs typeface="Calibri"/>
              </a:rPr>
              <a:t>are the </a:t>
            </a:r>
            <a:r>
              <a:rPr sz="1182" spc="-10" dirty="0">
                <a:latin typeface="Calibri"/>
                <a:cs typeface="Calibri"/>
              </a:rPr>
              <a:t>following  </a:t>
            </a:r>
            <a:r>
              <a:rPr sz="1182" spc="-5" dirty="0">
                <a:latin typeface="Calibri"/>
                <a:cs typeface="Calibri"/>
              </a:rPr>
              <a:t>(FEB</a:t>
            </a:r>
            <a:r>
              <a:rPr sz="1182" spc="-103" dirty="0">
                <a:latin typeface="Calibri"/>
                <a:cs typeface="Calibri"/>
              </a:rPr>
              <a:t> </a:t>
            </a:r>
            <a:r>
              <a:rPr sz="1182" spc="-10" dirty="0">
                <a:latin typeface="Calibri"/>
                <a:cs typeface="Calibri"/>
              </a:rPr>
              <a:t>Legal):</a:t>
            </a:r>
            <a:endParaRPr sz="1182" dirty="0">
              <a:latin typeface="Calibri"/>
              <a:cs typeface="Calibri"/>
            </a:endParaRPr>
          </a:p>
          <a:p>
            <a:pPr marL="462992" indent="-225240">
              <a:lnSpc>
                <a:spcPts val="1370"/>
              </a:lnSpc>
              <a:spcBef>
                <a:spcPts val="177"/>
              </a:spcBef>
              <a:buAutoNum type="arabicPeriod"/>
              <a:tabLst>
                <a:tab pos="462992" algn="l"/>
              </a:tabLst>
            </a:pPr>
            <a:r>
              <a:rPr sz="1182" spc="-5" dirty="0">
                <a:latin typeface="Times New Roman"/>
                <a:cs typeface="Times New Roman"/>
              </a:rPr>
              <a:t>Board </a:t>
            </a:r>
            <a:r>
              <a:rPr sz="1182" spc="-10" dirty="0">
                <a:latin typeface="Times New Roman"/>
                <a:cs typeface="Times New Roman"/>
              </a:rPr>
              <a:t>approved activities,</a:t>
            </a:r>
            <a:endParaRPr sz="1182" dirty="0">
              <a:latin typeface="Times New Roman"/>
              <a:cs typeface="Times New Roman"/>
            </a:endParaRPr>
          </a:p>
          <a:p>
            <a:pPr marL="462992" indent="-225240">
              <a:lnSpc>
                <a:spcPts val="1340"/>
              </a:lnSpc>
              <a:buAutoNum type="arabicPeriod"/>
              <a:tabLst>
                <a:tab pos="462992" algn="l"/>
              </a:tabLst>
            </a:pPr>
            <a:r>
              <a:rPr sz="1182" spc="-10" dirty="0">
                <a:latin typeface="Times New Roman"/>
                <a:cs typeface="Times New Roman"/>
              </a:rPr>
              <a:t>Mentorships,</a:t>
            </a:r>
            <a:endParaRPr sz="1182" dirty="0">
              <a:latin typeface="Times New Roman"/>
              <a:cs typeface="Times New Roman"/>
            </a:endParaRPr>
          </a:p>
          <a:p>
            <a:pPr marL="462992" indent="-225240">
              <a:lnSpc>
                <a:spcPts val="1360"/>
              </a:lnSpc>
              <a:buAutoNum type="arabicPeriod"/>
              <a:tabLst>
                <a:tab pos="462992" algn="l"/>
              </a:tabLst>
            </a:pPr>
            <a:r>
              <a:rPr sz="1182" spc="-5" dirty="0">
                <a:latin typeface="Times New Roman"/>
                <a:cs typeface="Times New Roman"/>
              </a:rPr>
              <a:t>Observance </a:t>
            </a:r>
            <a:r>
              <a:rPr sz="1182" dirty="0">
                <a:latin typeface="Times New Roman"/>
                <a:cs typeface="Times New Roman"/>
              </a:rPr>
              <a:t>of </a:t>
            </a:r>
            <a:r>
              <a:rPr sz="1182" spc="-10" dirty="0">
                <a:latin typeface="Times New Roman"/>
                <a:cs typeface="Times New Roman"/>
              </a:rPr>
              <a:t>religious </a:t>
            </a:r>
            <a:r>
              <a:rPr sz="1182" spc="-5" dirty="0">
                <a:latin typeface="Times New Roman"/>
                <a:cs typeface="Times New Roman"/>
              </a:rPr>
              <a:t>holy</a:t>
            </a:r>
            <a:r>
              <a:rPr sz="1182" spc="-84" dirty="0">
                <a:latin typeface="Times New Roman"/>
                <a:cs typeface="Times New Roman"/>
              </a:rPr>
              <a:t> </a:t>
            </a:r>
            <a:r>
              <a:rPr sz="1182" spc="-10" dirty="0">
                <a:latin typeface="Times New Roman"/>
                <a:cs typeface="Times New Roman"/>
              </a:rPr>
              <a:t>days,</a:t>
            </a:r>
            <a:endParaRPr sz="1182" dirty="0">
              <a:latin typeface="Times New Roman"/>
              <a:cs typeface="Times New Roman"/>
            </a:endParaRPr>
          </a:p>
          <a:p>
            <a:pPr marL="462992" indent="-225240">
              <a:lnSpc>
                <a:spcPts val="1360"/>
              </a:lnSpc>
              <a:buAutoNum type="arabicPeriod"/>
              <a:tabLst>
                <a:tab pos="462992" algn="l"/>
              </a:tabLst>
            </a:pPr>
            <a:r>
              <a:rPr sz="1182" spc="-10" dirty="0">
                <a:latin typeface="Times New Roman"/>
                <a:cs typeface="Times New Roman"/>
              </a:rPr>
              <a:t>Required </a:t>
            </a:r>
            <a:r>
              <a:rPr sz="1182" spc="-5" dirty="0">
                <a:latin typeface="Times New Roman"/>
                <a:cs typeface="Times New Roman"/>
              </a:rPr>
              <a:t>court</a:t>
            </a:r>
            <a:r>
              <a:rPr sz="1182" spc="-15" dirty="0">
                <a:latin typeface="Times New Roman"/>
                <a:cs typeface="Times New Roman"/>
              </a:rPr>
              <a:t> </a:t>
            </a:r>
            <a:r>
              <a:rPr sz="1182" spc="-10" dirty="0">
                <a:latin typeface="Times New Roman"/>
                <a:cs typeface="Times New Roman"/>
              </a:rPr>
              <a:t>appearances,</a:t>
            </a:r>
            <a:endParaRPr sz="1182" dirty="0">
              <a:latin typeface="Times New Roman"/>
              <a:cs typeface="Times New Roman"/>
            </a:endParaRPr>
          </a:p>
          <a:p>
            <a:pPr marL="462992" indent="-225240">
              <a:lnSpc>
                <a:spcPts val="1360"/>
              </a:lnSpc>
              <a:buAutoNum type="arabicPeriod"/>
              <a:tabLst>
                <a:tab pos="462992" algn="l"/>
              </a:tabLst>
            </a:pPr>
            <a:r>
              <a:rPr sz="1182" spc="-5" dirty="0">
                <a:latin typeface="Times New Roman"/>
                <a:cs typeface="Times New Roman"/>
              </a:rPr>
              <a:t>Appearing </a:t>
            </a:r>
            <a:r>
              <a:rPr sz="1182" spc="-10" dirty="0">
                <a:latin typeface="Times New Roman"/>
                <a:cs typeface="Times New Roman"/>
              </a:rPr>
              <a:t>at </a:t>
            </a:r>
            <a:r>
              <a:rPr sz="1182" dirty="0">
                <a:latin typeface="Times New Roman"/>
                <a:cs typeface="Times New Roman"/>
              </a:rPr>
              <a:t>a </a:t>
            </a:r>
            <a:r>
              <a:rPr sz="1182" spc="-5" dirty="0">
                <a:latin typeface="Times New Roman"/>
                <a:cs typeface="Times New Roman"/>
              </a:rPr>
              <a:t>government office </a:t>
            </a:r>
            <a:r>
              <a:rPr sz="1182" dirty="0">
                <a:latin typeface="Times New Roman"/>
                <a:cs typeface="Times New Roman"/>
              </a:rPr>
              <a:t>to </a:t>
            </a:r>
            <a:r>
              <a:rPr sz="1182" spc="-10" dirty="0">
                <a:latin typeface="Times New Roman"/>
                <a:cs typeface="Times New Roman"/>
              </a:rPr>
              <a:t>complete </a:t>
            </a:r>
            <a:r>
              <a:rPr sz="1182" spc="-5" dirty="0">
                <a:latin typeface="Times New Roman"/>
                <a:cs typeface="Times New Roman"/>
              </a:rPr>
              <a:t>paperwork for </a:t>
            </a:r>
            <a:r>
              <a:rPr sz="1182" dirty="0">
                <a:latin typeface="Times New Roman"/>
                <a:cs typeface="Times New Roman"/>
              </a:rPr>
              <a:t>the </a:t>
            </a:r>
            <a:r>
              <a:rPr sz="1182" spc="-10" dirty="0">
                <a:latin typeface="Times New Roman"/>
                <a:cs typeface="Times New Roman"/>
              </a:rPr>
              <a:t>student’s citizenship</a:t>
            </a:r>
            <a:r>
              <a:rPr sz="1182" spc="-15" dirty="0">
                <a:latin typeface="Times New Roman"/>
                <a:cs typeface="Times New Roman"/>
              </a:rPr>
              <a:t> </a:t>
            </a:r>
            <a:r>
              <a:rPr sz="1182" spc="-5" dirty="0">
                <a:latin typeface="Times New Roman"/>
                <a:cs typeface="Times New Roman"/>
              </a:rPr>
              <a:t>proceedings,</a:t>
            </a:r>
            <a:endParaRPr sz="1182" dirty="0">
              <a:latin typeface="Times New Roman"/>
              <a:cs typeface="Times New Roman"/>
            </a:endParaRPr>
          </a:p>
          <a:p>
            <a:pPr marL="462992" indent="-225240">
              <a:lnSpc>
                <a:spcPts val="1360"/>
              </a:lnSpc>
              <a:buAutoNum type="arabicPeriod"/>
              <a:tabLst>
                <a:tab pos="462992" algn="l"/>
              </a:tabLst>
            </a:pPr>
            <a:r>
              <a:rPr sz="1182" spc="-5" dirty="0">
                <a:latin typeface="Times New Roman"/>
                <a:cs typeface="Times New Roman"/>
              </a:rPr>
              <a:t>Taking part </a:t>
            </a:r>
            <a:r>
              <a:rPr sz="1182" dirty="0">
                <a:latin typeface="Times New Roman"/>
                <a:cs typeface="Times New Roman"/>
              </a:rPr>
              <a:t>in a </a:t>
            </a:r>
            <a:r>
              <a:rPr sz="1182" spc="-5" dirty="0">
                <a:latin typeface="Times New Roman"/>
                <a:cs typeface="Times New Roman"/>
              </a:rPr>
              <a:t>U. </a:t>
            </a:r>
            <a:r>
              <a:rPr sz="1182" dirty="0">
                <a:latin typeface="Times New Roman"/>
                <a:cs typeface="Times New Roman"/>
              </a:rPr>
              <a:t>S. </a:t>
            </a:r>
            <a:r>
              <a:rPr sz="1182" spc="-5" dirty="0">
                <a:latin typeface="Times New Roman"/>
                <a:cs typeface="Times New Roman"/>
              </a:rPr>
              <a:t>naturalization oath</a:t>
            </a:r>
            <a:r>
              <a:rPr sz="1182" spc="-94" dirty="0">
                <a:latin typeface="Times New Roman"/>
                <a:cs typeface="Times New Roman"/>
              </a:rPr>
              <a:t> </a:t>
            </a:r>
            <a:r>
              <a:rPr sz="1182" spc="-10" dirty="0">
                <a:latin typeface="Times New Roman"/>
                <a:cs typeface="Times New Roman"/>
              </a:rPr>
              <a:t>ceremony,</a:t>
            </a:r>
            <a:endParaRPr sz="1182" dirty="0">
              <a:latin typeface="Times New Roman"/>
              <a:cs typeface="Times New Roman"/>
            </a:endParaRPr>
          </a:p>
          <a:p>
            <a:pPr marL="462992" indent="-225240">
              <a:lnSpc>
                <a:spcPts val="1360"/>
              </a:lnSpc>
              <a:buAutoNum type="arabicPeriod"/>
              <a:tabLst>
                <a:tab pos="462992" algn="l"/>
              </a:tabLst>
            </a:pPr>
            <a:r>
              <a:rPr sz="1182" spc="-5" dirty="0">
                <a:latin typeface="Times New Roman"/>
                <a:cs typeface="Times New Roman"/>
              </a:rPr>
              <a:t>Serving </a:t>
            </a:r>
            <a:r>
              <a:rPr sz="1182" spc="-10" dirty="0">
                <a:latin typeface="Times New Roman"/>
                <a:cs typeface="Times New Roman"/>
              </a:rPr>
              <a:t>as </a:t>
            </a:r>
            <a:r>
              <a:rPr sz="1182" spc="-5" dirty="0">
                <a:latin typeface="Times New Roman"/>
                <a:cs typeface="Times New Roman"/>
              </a:rPr>
              <a:t>an </a:t>
            </a:r>
            <a:r>
              <a:rPr sz="1182" spc="-10" dirty="0">
                <a:latin typeface="Times New Roman"/>
                <a:cs typeface="Times New Roman"/>
              </a:rPr>
              <a:t>elections</a:t>
            </a:r>
            <a:r>
              <a:rPr sz="1182" spc="-54" dirty="0">
                <a:latin typeface="Times New Roman"/>
                <a:cs typeface="Times New Roman"/>
              </a:rPr>
              <a:t> </a:t>
            </a:r>
            <a:r>
              <a:rPr sz="1182" spc="-5" dirty="0">
                <a:latin typeface="Times New Roman"/>
                <a:cs typeface="Times New Roman"/>
              </a:rPr>
              <a:t>clerk,</a:t>
            </a:r>
            <a:endParaRPr sz="1182" dirty="0">
              <a:latin typeface="Times New Roman"/>
              <a:cs typeface="Times New Roman"/>
            </a:endParaRPr>
          </a:p>
          <a:p>
            <a:pPr marL="462992" marR="50679" indent="-225240">
              <a:lnSpc>
                <a:spcPts val="1360"/>
              </a:lnSpc>
              <a:spcBef>
                <a:spcPts val="64"/>
              </a:spcBef>
              <a:buAutoNum type="arabicPeriod"/>
              <a:tabLst>
                <a:tab pos="462992" algn="l"/>
              </a:tabLst>
            </a:pPr>
            <a:r>
              <a:rPr sz="1182" spc="-5" dirty="0">
                <a:latin typeface="Times New Roman"/>
                <a:cs typeface="Times New Roman"/>
              </a:rPr>
              <a:t>A health-care appointment </a:t>
            </a:r>
            <a:r>
              <a:rPr sz="1182" dirty="0">
                <a:latin typeface="Times New Roman"/>
                <a:cs typeface="Times New Roman"/>
              </a:rPr>
              <a:t>– the </a:t>
            </a:r>
            <a:r>
              <a:rPr sz="1182" spc="-10" dirty="0">
                <a:latin typeface="Times New Roman"/>
                <a:cs typeface="Times New Roman"/>
              </a:rPr>
              <a:t>student commences classes </a:t>
            </a:r>
            <a:r>
              <a:rPr sz="1182" dirty="0">
                <a:latin typeface="Times New Roman"/>
                <a:cs typeface="Times New Roman"/>
              </a:rPr>
              <a:t>or </a:t>
            </a:r>
            <a:r>
              <a:rPr sz="1182" spc="-5" dirty="0">
                <a:latin typeface="Times New Roman"/>
                <a:cs typeface="Times New Roman"/>
              </a:rPr>
              <a:t>returns </a:t>
            </a:r>
            <a:r>
              <a:rPr sz="1182" dirty="0">
                <a:latin typeface="Times New Roman"/>
                <a:cs typeface="Times New Roman"/>
              </a:rPr>
              <a:t>to </a:t>
            </a:r>
            <a:r>
              <a:rPr sz="1182" spc="-10" dirty="0">
                <a:latin typeface="Times New Roman"/>
                <a:cs typeface="Times New Roman"/>
              </a:rPr>
              <a:t>school </a:t>
            </a:r>
            <a:r>
              <a:rPr sz="1182" dirty="0">
                <a:latin typeface="Times New Roman"/>
                <a:cs typeface="Times New Roman"/>
              </a:rPr>
              <a:t>on the </a:t>
            </a:r>
            <a:r>
              <a:rPr sz="1182" spc="-5" dirty="0">
                <a:latin typeface="Times New Roman"/>
                <a:cs typeface="Times New Roman"/>
              </a:rPr>
              <a:t>same </a:t>
            </a:r>
            <a:r>
              <a:rPr sz="1182" spc="5" dirty="0">
                <a:latin typeface="Times New Roman"/>
                <a:cs typeface="Times New Roman"/>
              </a:rPr>
              <a:t>day </a:t>
            </a:r>
            <a:r>
              <a:rPr sz="1182" spc="-5" dirty="0">
                <a:latin typeface="Times New Roman"/>
                <a:cs typeface="Times New Roman"/>
              </a:rPr>
              <a:t>with </a:t>
            </a:r>
            <a:r>
              <a:rPr sz="1182" dirty="0">
                <a:latin typeface="Times New Roman"/>
                <a:cs typeface="Times New Roman"/>
              </a:rPr>
              <a:t>a  </a:t>
            </a:r>
            <a:r>
              <a:rPr sz="1182" spc="-5" dirty="0">
                <a:latin typeface="Times New Roman"/>
                <a:cs typeface="Times New Roman"/>
              </a:rPr>
              <a:t>medical </a:t>
            </a:r>
            <a:r>
              <a:rPr sz="1182" spc="-10" dirty="0">
                <a:latin typeface="Times New Roman"/>
                <a:cs typeface="Times New Roman"/>
              </a:rPr>
              <a:t>excuse.  Special </a:t>
            </a:r>
            <a:r>
              <a:rPr sz="1182" spc="-5" dirty="0">
                <a:latin typeface="Times New Roman"/>
                <a:cs typeface="Times New Roman"/>
              </a:rPr>
              <a:t>education </a:t>
            </a:r>
            <a:r>
              <a:rPr sz="1182" spc="-10" dirty="0">
                <a:latin typeface="Times New Roman"/>
                <a:cs typeface="Times New Roman"/>
              </a:rPr>
              <a:t>assessment procedures and special education-related</a:t>
            </a:r>
            <a:r>
              <a:rPr sz="1182" spc="207" dirty="0">
                <a:latin typeface="Times New Roman"/>
                <a:cs typeface="Times New Roman"/>
              </a:rPr>
              <a:t> </a:t>
            </a:r>
            <a:r>
              <a:rPr sz="1182" spc="-10" dirty="0">
                <a:latin typeface="Times New Roman"/>
                <a:cs typeface="Times New Roman"/>
              </a:rPr>
              <a:t>services,</a:t>
            </a:r>
            <a:endParaRPr sz="1182" dirty="0">
              <a:latin typeface="Times New Roman"/>
              <a:cs typeface="Times New Roman"/>
            </a:endParaRPr>
          </a:p>
          <a:p>
            <a:pPr marL="462992" indent="-225240">
              <a:lnSpc>
                <a:spcPts val="1296"/>
              </a:lnSpc>
              <a:buAutoNum type="arabicPeriod"/>
              <a:tabLst>
                <a:tab pos="462992" algn="l"/>
              </a:tabLst>
            </a:pPr>
            <a:r>
              <a:rPr sz="1182" spc="-5" dirty="0">
                <a:latin typeface="Times New Roman"/>
                <a:cs typeface="Times New Roman"/>
              </a:rPr>
              <a:t>Campus </a:t>
            </a:r>
            <a:r>
              <a:rPr sz="1182" dirty="0">
                <a:latin typeface="Times New Roman"/>
                <a:cs typeface="Times New Roman"/>
              </a:rPr>
              <a:t>visits – </a:t>
            </a:r>
            <a:r>
              <a:rPr sz="1182" spc="-5" dirty="0">
                <a:latin typeface="Times New Roman"/>
                <a:cs typeface="Times New Roman"/>
              </a:rPr>
              <a:t>during the </a:t>
            </a:r>
            <a:r>
              <a:rPr sz="1182" spc="-10" dirty="0">
                <a:latin typeface="Times New Roman"/>
                <a:cs typeface="Times New Roman"/>
              </a:rPr>
              <a:t>student’s </a:t>
            </a:r>
            <a:r>
              <a:rPr sz="1182" dirty="0">
                <a:latin typeface="Times New Roman"/>
                <a:cs typeface="Times New Roman"/>
              </a:rPr>
              <a:t>junior or </a:t>
            </a:r>
            <a:r>
              <a:rPr sz="1182" spc="-5" dirty="0">
                <a:latin typeface="Times New Roman"/>
                <a:cs typeface="Times New Roman"/>
              </a:rPr>
              <a:t>senior </a:t>
            </a:r>
            <a:r>
              <a:rPr sz="1182" spc="-15" dirty="0">
                <a:latin typeface="Times New Roman"/>
                <a:cs typeface="Times New Roman"/>
              </a:rPr>
              <a:t>years </a:t>
            </a:r>
            <a:r>
              <a:rPr sz="1182" dirty="0">
                <a:latin typeface="Times New Roman"/>
                <a:cs typeface="Times New Roman"/>
              </a:rPr>
              <a:t>of </a:t>
            </a:r>
            <a:r>
              <a:rPr sz="1182" spc="-5" dirty="0">
                <a:latin typeface="Times New Roman"/>
                <a:cs typeface="Times New Roman"/>
              </a:rPr>
              <a:t>high</a:t>
            </a:r>
            <a:r>
              <a:rPr sz="1182" spc="-10" dirty="0">
                <a:latin typeface="Times New Roman"/>
                <a:cs typeface="Times New Roman"/>
              </a:rPr>
              <a:t> </a:t>
            </a:r>
            <a:r>
              <a:rPr sz="1182" spc="-5" dirty="0">
                <a:latin typeface="Times New Roman"/>
                <a:cs typeface="Times New Roman"/>
              </a:rPr>
              <a:t>school,</a:t>
            </a:r>
            <a:endParaRPr sz="1182" dirty="0">
              <a:latin typeface="Times New Roman"/>
              <a:cs typeface="Times New Roman"/>
            </a:endParaRPr>
          </a:p>
          <a:p>
            <a:pPr marL="462992" indent="-225240">
              <a:lnSpc>
                <a:spcPts val="1360"/>
              </a:lnSpc>
              <a:buAutoNum type="arabicPeriod"/>
              <a:tabLst>
                <a:tab pos="462992" algn="l"/>
              </a:tabLst>
            </a:pPr>
            <a:r>
              <a:rPr sz="1182" spc="-10" dirty="0">
                <a:latin typeface="Times New Roman"/>
                <a:cs typeface="Times New Roman"/>
              </a:rPr>
              <a:t>Dropout </a:t>
            </a:r>
            <a:r>
              <a:rPr sz="1182" spc="-5" dirty="0">
                <a:latin typeface="Times New Roman"/>
                <a:cs typeface="Times New Roman"/>
              </a:rPr>
              <a:t>recover education</a:t>
            </a:r>
            <a:r>
              <a:rPr sz="1182" spc="-34" dirty="0">
                <a:latin typeface="Times New Roman"/>
                <a:cs typeface="Times New Roman"/>
              </a:rPr>
              <a:t> </a:t>
            </a:r>
            <a:r>
              <a:rPr sz="1182" spc="-5" dirty="0">
                <a:latin typeface="Times New Roman"/>
                <a:cs typeface="Times New Roman"/>
              </a:rPr>
              <a:t>program,</a:t>
            </a:r>
            <a:endParaRPr sz="1182" dirty="0">
              <a:latin typeface="Times New Roman"/>
              <a:cs typeface="Times New Roman"/>
            </a:endParaRPr>
          </a:p>
          <a:p>
            <a:pPr marL="462992" indent="-225240">
              <a:lnSpc>
                <a:spcPts val="1360"/>
              </a:lnSpc>
              <a:buAutoNum type="arabicPeriod"/>
              <a:tabLst>
                <a:tab pos="462992" algn="l"/>
              </a:tabLst>
            </a:pPr>
            <a:r>
              <a:rPr sz="1182" dirty="0">
                <a:latin typeface="Times New Roman"/>
                <a:cs typeface="Times New Roman"/>
              </a:rPr>
              <a:t>Sounding </a:t>
            </a:r>
            <a:r>
              <a:rPr sz="1182" spc="-5" dirty="0">
                <a:latin typeface="Times New Roman"/>
                <a:cs typeface="Times New Roman"/>
              </a:rPr>
              <a:t>“TAPS” </a:t>
            </a:r>
            <a:r>
              <a:rPr sz="1182" spc="-10" dirty="0">
                <a:latin typeface="Times New Roman"/>
                <a:cs typeface="Times New Roman"/>
              </a:rPr>
              <a:t>at </a:t>
            </a:r>
            <a:r>
              <a:rPr sz="1182" spc="-5" dirty="0">
                <a:latin typeface="Times New Roman"/>
                <a:cs typeface="Times New Roman"/>
              </a:rPr>
              <a:t>military funeral held </a:t>
            </a:r>
            <a:r>
              <a:rPr sz="1182" dirty="0">
                <a:latin typeface="Times New Roman"/>
                <a:cs typeface="Times New Roman"/>
              </a:rPr>
              <a:t>in </a:t>
            </a:r>
            <a:r>
              <a:rPr sz="1182" spc="-5" dirty="0">
                <a:latin typeface="Times New Roman"/>
                <a:cs typeface="Times New Roman"/>
              </a:rPr>
              <a:t>this </a:t>
            </a:r>
            <a:r>
              <a:rPr sz="1182" spc="-10" dirty="0">
                <a:latin typeface="Times New Roman"/>
                <a:cs typeface="Times New Roman"/>
              </a:rPr>
              <a:t>state for </a:t>
            </a:r>
            <a:r>
              <a:rPr sz="1182" dirty="0">
                <a:latin typeface="Times New Roman"/>
                <a:cs typeface="Times New Roman"/>
              </a:rPr>
              <a:t>a </a:t>
            </a:r>
            <a:r>
              <a:rPr sz="1182" spc="-5" dirty="0">
                <a:latin typeface="Times New Roman"/>
                <a:cs typeface="Times New Roman"/>
              </a:rPr>
              <a:t>deceased</a:t>
            </a:r>
            <a:r>
              <a:rPr sz="1182" spc="-69" dirty="0">
                <a:latin typeface="Times New Roman"/>
                <a:cs typeface="Times New Roman"/>
              </a:rPr>
              <a:t> </a:t>
            </a:r>
            <a:r>
              <a:rPr sz="1182" spc="-5" dirty="0">
                <a:latin typeface="Times New Roman"/>
                <a:cs typeface="Times New Roman"/>
              </a:rPr>
              <a:t>veteran,</a:t>
            </a:r>
            <a:endParaRPr sz="1182" dirty="0">
              <a:latin typeface="Times New Roman"/>
              <a:cs typeface="Times New Roman"/>
            </a:endParaRPr>
          </a:p>
          <a:p>
            <a:pPr marL="462992" indent="-225240">
              <a:lnSpc>
                <a:spcPts val="1360"/>
              </a:lnSpc>
              <a:buAutoNum type="arabicPeriod"/>
              <a:tabLst>
                <a:tab pos="462992" algn="l"/>
              </a:tabLst>
            </a:pPr>
            <a:r>
              <a:rPr sz="1182" spc="-10" dirty="0">
                <a:latin typeface="Times New Roman"/>
                <a:cs typeface="Times New Roman"/>
              </a:rPr>
              <a:t>Off-campus</a:t>
            </a:r>
            <a:r>
              <a:rPr sz="1182" spc="-15" dirty="0">
                <a:latin typeface="Times New Roman"/>
                <a:cs typeface="Times New Roman"/>
              </a:rPr>
              <a:t> </a:t>
            </a:r>
            <a:r>
              <a:rPr sz="1182" spc="-10" dirty="0">
                <a:latin typeface="Times New Roman"/>
                <a:cs typeface="Times New Roman"/>
              </a:rPr>
              <a:t>instruction,</a:t>
            </a:r>
            <a:endParaRPr sz="1182" dirty="0">
              <a:latin typeface="Times New Roman"/>
              <a:cs typeface="Times New Roman"/>
            </a:endParaRPr>
          </a:p>
          <a:p>
            <a:pPr marL="462992" indent="-225240">
              <a:lnSpc>
                <a:spcPts val="1360"/>
              </a:lnSpc>
              <a:buAutoNum type="arabicPeriod"/>
              <a:tabLst>
                <a:tab pos="462992" algn="l"/>
              </a:tabLst>
            </a:pPr>
            <a:r>
              <a:rPr sz="1182" spc="-5" dirty="0">
                <a:latin typeface="Times New Roman"/>
                <a:cs typeface="Times New Roman"/>
              </a:rPr>
              <a:t>Certain </a:t>
            </a:r>
            <a:r>
              <a:rPr sz="1182" spc="-10" dirty="0">
                <a:latin typeface="Times New Roman"/>
                <a:cs typeface="Times New Roman"/>
              </a:rPr>
              <a:t>situations </a:t>
            </a:r>
            <a:r>
              <a:rPr sz="1182" spc="-5" dirty="0">
                <a:latin typeface="Times New Roman"/>
                <a:cs typeface="Times New Roman"/>
              </a:rPr>
              <a:t>when </a:t>
            </a:r>
            <a:r>
              <a:rPr sz="1182" dirty="0">
                <a:latin typeface="Times New Roman"/>
                <a:cs typeface="Times New Roman"/>
              </a:rPr>
              <a:t>a </a:t>
            </a:r>
            <a:r>
              <a:rPr sz="1182" spc="-5" dirty="0">
                <a:latin typeface="Times New Roman"/>
                <a:cs typeface="Times New Roman"/>
              </a:rPr>
              <a:t>parent </a:t>
            </a:r>
            <a:r>
              <a:rPr sz="1182" dirty="0">
                <a:latin typeface="Times New Roman"/>
                <a:cs typeface="Times New Roman"/>
              </a:rPr>
              <a:t>or </a:t>
            </a:r>
            <a:r>
              <a:rPr sz="1182" spc="-5" dirty="0">
                <a:latin typeface="Times New Roman"/>
                <a:cs typeface="Times New Roman"/>
              </a:rPr>
              <a:t>guardian </a:t>
            </a:r>
            <a:r>
              <a:rPr sz="1182" dirty="0">
                <a:latin typeface="Times New Roman"/>
                <a:cs typeface="Times New Roman"/>
              </a:rPr>
              <a:t>is on </a:t>
            </a:r>
            <a:r>
              <a:rPr sz="1182" spc="-5" dirty="0">
                <a:latin typeface="Times New Roman"/>
                <a:cs typeface="Times New Roman"/>
              </a:rPr>
              <a:t>active military</a:t>
            </a:r>
            <a:r>
              <a:rPr sz="1182" spc="-59" dirty="0">
                <a:latin typeface="Times New Roman"/>
                <a:cs typeface="Times New Roman"/>
              </a:rPr>
              <a:t> </a:t>
            </a:r>
            <a:r>
              <a:rPr sz="1182" dirty="0">
                <a:latin typeface="Times New Roman"/>
                <a:cs typeface="Times New Roman"/>
              </a:rPr>
              <a:t>duty,</a:t>
            </a:r>
          </a:p>
          <a:p>
            <a:pPr marL="462992" marR="51930" indent="-225240">
              <a:lnSpc>
                <a:spcPts val="1360"/>
              </a:lnSpc>
              <a:spcBef>
                <a:spcPts val="64"/>
              </a:spcBef>
              <a:buAutoNum type="arabicPeriod"/>
              <a:tabLst>
                <a:tab pos="462992" algn="l"/>
              </a:tabLst>
            </a:pPr>
            <a:r>
              <a:rPr sz="1182" dirty="0">
                <a:latin typeface="Times New Roman"/>
                <a:cs typeface="Times New Roman"/>
              </a:rPr>
              <a:t>Temporary </a:t>
            </a:r>
            <a:r>
              <a:rPr sz="1182" spc="-5" dirty="0">
                <a:latin typeface="Times New Roman"/>
                <a:cs typeface="Times New Roman"/>
              </a:rPr>
              <a:t>absence </a:t>
            </a:r>
            <a:r>
              <a:rPr sz="1182" dirty="0">
                <a:latin typeface="Times New Roman"/>
                <a:cs typeface="Times New Roman"/>
              </a:rPr>
              <a:t>due to any </a:t>
            </a:r>
            <a:r>
              <a:rPr sz="1182" spc="-5" dirty="0">
                <a:latin typeface="Times New Roman"/>
                <a:cs typeface="Times New Roman"/>
              </a:rPr>
              <a:t>reason that </a:t>
            </a:r>
            <a:r>
              <a:rPr sz="1182" dirty="0">
                <a:latin typeface="Times New Roman"/>
                <a:cs typeface="Times New Roman"/>
              </a:rPr>
              <a:t>the </a:t>
            </a:r>
            <a:r>
              <a:rPr sz="1182" spc="-10" dirty="0">
                <a:latin typeface="Times New Roman"/>
                <a:cs typeface="Times New Roman"/>
              </a:rPr>
              <a:t>principal, </a:t>
            </a:r>
            <a:r>
              <a:rPr sz="1182" spc="-5" dirty="0">
                <a:latin typeface="Times New Roman"/>
                <a:cs typeface="Times New Roman"/>
              </a:rPr>
              <a:t>nurse, </a:t>
            </a:r>
            <a:r>
              <a:rPr sz="1182" spc="-10" dirty="0">
                <a:latin typeface="Times New Roman"/>
                <a:cs typeface="Times New Roman"/>
              </a:rPr>
              <a:t>counselor, </a:t>
            </a:r>
            <a:r>
              <a:rPr sz="1182" spc="-5" dirty="0">
                <a:latin typeface="Times New Roman"/>
                <a:cs typeface="Times New Roman"/>
              </a:rPr>
              <a:t>teacher, </a:t>
            </a:r>
            <a:r>
              <a:rPr sz="1182" dirty="0">
                <a:latin typeface="Times New Roman"/>
                <a:cs typeface="Times New Roman"/>
              </a:rPr>
              <a:t>or </a:t>
            </a:r>
            <a:r>
              <a:rPr sz="1182" spc="-10" dirty="0">
                <a:latin typeface="Times New Roman"/>
                <a:cs typeface="Times New Roman"/>
              </a:rPr>
              <a:t>Superintendent  </a:t>
            </a:r>
            <a:r>
              <a:rPr sz="1182" spc="-5" dirty="0">
                <a:latin typeface="Times New Roman"/>
                <a:cs typeface="Times New Roman"/>
              </a:rPr>
              <a:t>deems</a:t>
            </a:r>
            <a:r>
              <a:rPr sz="1182" spc="-79" dirty="0">
                <a:latin typeface="Times New Roman"/>
                <a:cs typeface="Times New Roman"/>
              </a:rPr>
              <a:t> </a:t>
            </a:r>
            <a:r>
              <a:rPr sz="1182" spc="-10" dirty="0">
                <a:latin typeface="Times New Roman"/>
                <a:cs typeface="Times New Roman"/>
              </a:rPr>
              <a:t>excused.</a:t>
            </a:r>
            <a:endParaRPr sz="1182" dirty="0">
              <a:latin typeface="Times New Roman"/>
              <a:cs typeface="Times New Roman"/>
            </a:endParaRPr>
          </a:p>
        </p:txBody>
      </p:sp>
      <p:sp>
        <p:nvSpPr>
          <p:cNvPr id="4" name="object 10"/>
          <p:cNvSpPr txBox="1"/>
          <p:nvPr/>
        </p:nvSpPr>
        <p:spPr>
          <a:xfrm>
            <a:off x="701369" y="9107243"/>
            <a:ext cx="6523775" cy="680094"/>
          </a:xfrm>
          <a:prstGeom prst="rect">
            <a:avLst/>
          </a:prstGeom>
        </p:spPr>
        <p:txBody>
          <a:bodyPr vert="horz" wrap="square" lIns="0" tIns="0" rIns="0" bIns="0" rtlCol="0">
            <a:spAutoFit/>
          </a:bodyPr>
          <a:lstStyle/>
          <a:p>
            <a:pPr marL="12513">
              <a:tabLst>
                <a:tab pos="4517305" algn="l"/>
              </a:tabLst>
            </a:pPr>
            <a:endParaRPr sz="1182" dirty="0">
              <a:latin typeface="Calibri"/>
              <a:cs typeface="Calibri"/>
            </a:endParaRPr>
          </a:p>
          <a:p>
            <a:pPr>
              <a:lnSpc>
                <a:spcPct val="100000"/>
              </a:lnSpc>
            </a:pPr>
            <a:endParaRPr sz="1182" dirty="0">
              <a:latin typeface="Times New Roman"/>
              <a:cs typeface="Times New Roman"/>
            </a:endParaRPr>
          </a:p>
          <a:p>
            <a:pPr marL="12513" marR="5005">
              <a:lnSpc>
                <a:spcPct val="101400"/>
              </a:lnSpc>
              <a:spcBef>
                <a:spcPts val="764"/>
              </a:spcBef>
            </a:pPr>
            <a:r>
              <a:rPr sz="690" dirty="0">
                <a:latin typeface="Calibri"/>
                <a:cs typeface="Calibri"/>
              </a:rPr>
              <a:t>BISD </a:t>
            </a:r>
            <a:r>
              <a:rPr sz="690" spc="-5" dirty="0">
                <a:latin typeface="Calibri"/>
                <a:cs typeface="Calibri"/>
              </a:rPr>
              <a:t>does </a:t>
            </a:r>
            <a:r>
              <a:rPr sz="690" spc="-10" dirty="0">
                <a:latin typeface="Calibri"/>
                <a:cs typeface="Calibri"/>
              </a:rPr>
              <a:t>not </a:t>
            </a:r>
            <a:r>
              <a:rPr sz="690" spc="-5" dirty="0">
                <a:latin typeface="Calibri"/>
                <a:cs typeface="Calibri"/>
              </a:rPr>
              <a:t>discriminate </a:t>
            </a:r>
            <a:r>
              <a:rPr sz="690" spc="5" dirty="0">
                <a:latin typeface="Calibri"/>
                <a:cs typeface="Calibri"/>
              </a:rPr>
              <a:t>on </a:t>
            </a:r>
            <a:r>
              <a:rPr sz="690" spc="-10" dirty="0">
                <a:latin typeface="Calibri"/>
                <a:cs typeface="Calibri"/>
              </a:rPr>
              <a:t>the </a:t>
            </a:r>
            <a:r>
              <a:rPr sz="690" spc="-5" dirty="0">
                <a:latin typeface="Calibri"/>
                <a:cs typeface="Calibri"/>
              </a:rPr>
              <a:t>basis of race, color, national origin, sex, religion, age, disability or genetic information </a:t>
            </a:r>
            <a:r>
              <a:rPr sz="690" dirty="0">
                <a:latin typeface="Calibri"/>
                <a:cs typeface="Calibri"/>
              </a:rPr>
              <a:t>in </a:t>
            </a:r>
            <a:r>
              <a:rPr sz="690" spc="-5" dirty="0">
                <a:latin typeface="Calibri"/>
                <a:cs typeface="Calibri"/>
              </a:rPr>
              <a:t>employment or provision of services, programs or activities.  </a:t>
            </a:r>
            <a:r>
              <a:rPr sz="690" dirty="0">
                <a:latin typeface="Calibri"/>
                <a:cs typeface="Calibri"/>
              </a:rPr>
              <a:t>BISD </a:t>
            </a:r>
            <a:r>
              <a:rPr sz="690" spc="-10" dirty="0">
                <a:latin typeface="Calibri"/>
                <a:cs typeface="Calibri"/>
              </a:rPr>
              <a:t>no </a:t>
            </a:r>
            <a:r>
              <a:rPr sz="690" spc="-5" dirty="0">
                <a:latin typeface="Calibri"/>
                <a:cs typeface="Calibri"/>
              </a:rPr>
              <a:t>discrimina a base </a:t>
            </a:r>
            <a:r>
              <a:rPr sz="690" spc="-10" dirty="0">
                <a:latin typeface="Calibri"/>
                <a:cs typeface="Calibri"/>
              </a:rPr>
              <a:t>de </a:t>
            </a:r>
            <a:r>
              <a:rPr sz="690" spc="-5" dirty="0">
                <a:latin typeface="Calibri"/>
                <a:cs typeface="Calibri"/>
              </a:rPr>
              <a:t>raza, color, </a:t>
            </a:r>
            <a:r>
              <a:rPr sz="690" dirty="0">
                <a:latin typeface="Calibri"/>
                <a:cs typeface="Calibri"/>
              </a:rPr>
              <a:t>origen </a:t>
            </a:r>
            <a:r>
              <a:rPr sz="690" spc="-5" dirty="0">
                <a:latin typeface="Calibri"/>
                <a:cs typeface="Calibri"/>
              </a:rPr>
              <a:t>nacional, sexo, religión, edad, discapacidad o información genétic en </a:t>
            </a:r>
            <a:r>
              <a:rPr sz="690" dirty="0">
                <a:latin typeface="Calibri"/>
                <a:cs typeface="Calibri"/>
              </a:rPr>
              <a:t>el </a:t>
            </a:r>
            <a:r>
              <a:rPr sz="690" spc="-5" dirty="0">
                <a:latin typeface="Calibri"/>
                <a:cs typeface="Calibri"/>
              </a:rPr>
              <a:t>empleo o en la provision </a:t>
            </a:r>
            <a:r>
              <a:rPr sz="690" spc="-10" dirty="0">
                <a:latin typeface="Calibri"/>
                <a:cs typeface="Calibri"/>
              </a:rPr>
              <a:t>de </a:t>
            </a:r>
            <a:r>
              <a:rPr sz="690" spc="-5" dirty="0">
                <a:latin typeface="Calibri"/>
                <a:cs typeface="Calibri"/>
              </a:rPr>
              <a:t>servicios, programas o  </a:t>
            </a:r>
            <a:r>
              <a:rPr sz="690" spc="59" dirty="0">
                <a:latin typeface="Calibri"/>
                <a:cs typeface="Calibri"/>
              </a:rPr>
              <a:t> </a:t>
            </a:r>
            <a:r>
              <a:rPr sz="690" spc="-5" dirty="0">
                <a:latin typeface="Calibri"/>
                <a:cs typeface="Calibri"/>
              </a:rPr>
              <a:t>actividades.</a:t>
            </a:r>
            <a:endParaRPr sz="690" dirty="0">
              <a:latin typeface="Calibri"/>
              <a:cs typeface="Calibri"/>
            </a:endParaRPr>
          </a:p>
        </p:txBody>
      </p:sp>
      <p:sp>
        <p:nvSpPr>
          <p:cNvPr id="5" name="object 11"/>
          <p:cNvSpPr/>
          <p:nvPr/>
        </p:nvSpPr>
        <p:spPr>
          <a:xfrm>
            <a:off x="444951" y="250810"/>
            <a:ext cx="1045894" cy="1052976"/>
          </a:xfrm>
          <a:prstGeom prst="rect">
            <a:avLst/>
          </a:prstGeom>
          <a:blipFill>
            <a:blip r:embed="rId2" cstate="print"/>
            <a:stretch>
              <a:fillRect/>
            </a:stretch>
          </a:blipFill>
        </p:spPr>
        <p:txBody>
          <a:bodyPr wrap="square" lIns="0" tIns="0" rIns="0" bIns="0" rtlCol="0"/>
          <a:lstStyle/>
          <a:p>
            <a:endParaRPr sz="1774"/>
          </a:p>
        </p:txBody>
      </p:sp>
      <p:pic>
        <p:nvPicPr>
          <p:cNvPr id="6" name="image2.png" descr="C:\Users\vavila\Desktop\MISC\logo-pupil services.png"/>
          <p:cNvPicPr/>
          <p:nvPr/>
        </p:nvPicPr>
        <p:blipFill>
          <a:blip r:embed="rId3" cstate="print"/>
          <a:stretch>
            <a:fillRect/>
          </a:stretch>
        </p:blipFill>
        <p:spPr>
          <a:xfrm>
            <a:off x="6275860" y="250810"/>
            <a:ext cx="1023110" cy="1052976"/>
          </a:xfrm>
          <a:prstGeom prst="rect">
            <a:avLst/>
          </a:prstGeom>
        </p:spPr>
      </p:pic>
    </p:spTree>
    <p:extLst>
      <p:ext uri="{BB962C8B-B14F-4D97-AF65-F5344CB8AC3E}">
        <p14:creationId xmlns:p14="http://schemas.microsoft.com/office/powerpoint/2010/main" val="2669786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9534</TotalTime>
  <Words>5671</Words>
  <Application>Microsoft Office PowerPoint</Application>
  <PresentationFormat>Custom</PresentationFormat>
  <Paragraphs>797</Paragraphs>
  <Slides>50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Palatino Linotype</vt:lpstr>
      <vt:lpstr>Roboto</vt:lpstr>
      <vt:lpstr>Symbol</vt:lpstr>
      <vt:lpstr>Tahoma</vt:lpstr>
      <vt:lpstr>Times New Roman</vt:lpstr>
      <vt:lpstr>Office Theme</vt:lpstr>
      <vt:lpstr>Presented by Department of Pupil Services: Randy Park, Director</vt:lpstr>
      <vt:lpstr>Attendance Recognition SCOC</vt:lpstr>
      <vt:lpstr>PowerPoint Presentation</vt:lpstr>
      <vt:lpstr>Compulsory Attendance SCOC page X</vt:lpstr>
      <vt:lpstr>Truancy  Notices to Parents Warning of Absences  SCOC page XII</vt:lpstr>
      <vt:lpstr>PowerPoint Presentation</vt:lpstr>
      <vt:lpstr>PowerPoint Presentation</vt:lpstr>
      <vt:lpstr>PowerPoint Presentation</vt:lpstr>
      <vt:lpstr>PowerPoint Presentation</vt:lpstr>
      <vt:lpstr>PowerPoint Presentation</vt:lpstr>
      <vt:lpstr>List of Assigned Campus Attendance Duties</vt:lpstr>
      <vt:lpstr>PEIMS Supervisor Signature Required When Assigned Time is Ended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Documentation of Guidance Counseling </vt:lpstr>
      <vt:lpstr>Documentation of TPM: </vt:lpstr>
      <vt:lpstr>PowerPoint Presentation</vt:lpstr>
      <vt:lpstr>When a Campus completes  a Student Truancy Court Packet,  a  Parent Conference will be held with Pupil Service Administrator prior to sending  the Truancy Packet  to the  District Attorney.</vt:lpstr>
      <vt:lpstr>PowerPoint Presentation</vt:lpstr>
      <vt:lpstr>Truancy Court Case Results </vt:lpstr>
      <vt:lpstr>Truancy Court Case  Results</vt:lpstr>
      <vt:lpstr>Truancy Court Case  Rejected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Code of Conduct_7_28_15.indd</dc:title>
  <dc:creator>lcgarza</dc:creator>
  <cp:lastModifiedBy>Veronica Avila</cp:lastModifiedBy>
  <cp:revision>707</cp:revision>
  <cp:lastPrinted>2021-09-03T21:39:24Z</cp:lastPrinted>
  <dcterms:created xsi:type="dcterms:W3CDTF">2015-08-06T12:44:50Z</dcterms:created>
  <dcterms:modified xsi:type="dcterms:W3CDTF">2021-09-14T20:55:20Z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2015-07-30T00:00:00Z</vt:filetime>
  </property>
  <property fmtid="{D5CDD505-2E9C-101B-9397-08002B2CF9AE}" pid="3" name="LastSaved">
    <vt:filetime>2015-08-06T00:00:00Z</vt:filetime>
  </property>
</Properties>
</file>