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6"/>
  </p:notesMasterIdLst>
  <p:sldIdLst>
    <p:sldId id="256" r:id="rId2"/>
    <p:sldId id="260" r:id="rId3"/>
    <p:sldId id="257" r:id="rId4"/>
    <p:sldId id="270" r:id="rId5"/>
    <p:sldId id="261" r:id="rId6"/>
    <p:sldId id="269" r:id="rId7"/>
    <p:sldId id="258" r:id="rId8"/>
    <p:sldId id="262" r:id="rId9"/>
    <p:sldId id="259" r:id="rId10"/>
    <p:sldId id="266" r:id="rId11"/>
    <p:sldId id="271" r:id="rId12"/>
    <p:sldId id="263" r:id="rId13"/>
    <p:sldId id="264" r:id="rId14"/>
    <p:sldId id="26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91" autoAdjust="0"/>
    <p:restoredTop sz="99161" autoAdjust="0"/>
  </p:normalViewPr>
  <p:slideViewPr>
    <p:cSldViewPr>
      <p:cViewPr varScale="1">
        <p:scale>
          <a:sx n="104" d="100"/>
          <a:sy n="104" d="100"/>
        </p:scale>
        <p:origin x="780" y="96"/>
      </p:cViewPr>
      <p:guideLst>
        <p:guide orient="horz" pos="2160"/>
        <p:guide pos="2880"/>
      </p:guideLst>
    </p:cSldViewPr>
  </p:slideViewPr>
  <p:outlineViewPr>
    <p:cViewPr>
      <p:scale>
        <a:sx n="33" d="100"/>
        <a:sy n="33" d="100"/>
      </p:scale>
      <p:origin x="48" y="4644"/>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0CDFAE-02EB-4306-91FA-25DE3A1D7853}" type="datetimeFigureOut">
              <a:rPr lang="en-US" smtClean="0"/>
              <a:t>10/6/2014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CDE507-46D4-407E-9429-77CBC3D96F32}" type="slidenum">
              <a:rPr lang="en-US" smtClean="0"/>
              <a:t>‹#›</a:t>
            </a:fld>
            <a:endParaRPr lang="en-US"/>
          </a:p>
        </p:txBody>
      </p:sp>
    </p:spTree>
    <p:extLst>
      <p:ext uri="{BB962C8B-B14F-4D97-AF65-F5344CB8AC3E}">
        <p14:creationId xmlns:p14="http://schemas.microsoft.com/office/powerpoint/2010/main" val="60915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Read as written</a:t>
            </a:r>
            <a:endParaRPr lang="en-US" i="1" dirty="0"/>
          </a:p>
        </p:txBody>
      </p:sp>
      <p:sp>
        <p:nvSpPr>
          <p:cNvPr id="4" name="Slide Number Placeholder 3"/>
          <p:cNvSpPr>
            <a:spLocks noGrp="1"/>
          </p:cNvSpPr>
          <p:nvPr>
            <p:ph type="sldNum" sz="quarter" idx="10"/>
          </p:nvPr>
        </p:nvSpPr>
        <p:spPr/>
        <p:txBody>
          <a:bodyPr/>
          <a:lstStyle/>
          <a:p>
            <a:fld id="{6CCDE507-46D4-407E-9429-77CBC3D96F32}" type="slidenum">
              <a:rPr lang="en-US" smtClean="0"/>
              <a:t>1</a:t>
            </a:fld>
            <a:endParaRPr lang="en-US" dirty="0"/>
          </a:p>
        </p:txBody>
      </p:sp>
    </p:spTree>
    <p:extLst>
      <p:ext uri="{BB962C8B-B14F-4D97-AF65-F5344CB8AC3E}">
        <p14:creationId xmlns:p14="http://schemas.microsoft.com/office/powerpoint/2010/main" val="55295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For the title: please say, “</a:t>
            </a:r>
            <a:r>
              <a:rPr lang="en-US" sz="1200" i="0" kern="1200" dirty="0" smtClean="0">
                <a:solidFill>
                  <a:schemeClr val="tx1"/>
                </a:solidFill>
                <a:effectLst/>
                <a:latin typeface="+mn-lt"/>
                <a:ea typeface="+mn-ea"/>
                <a:cs typeface="+mn-cs"/>
              </a:rPr>
              <a:t>Additionally, Parent Mentors provide</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10</a:t>
            </a:fld>
            <a:endParaRPr lang="en-US"/>
          </a:p>
        </p:txBody>
      </p:sp>
    </p:spTree>
    <p:extLst>
      <p:ext uri="{BB962C8B-B14F-4D97-AF65-F5344CB8AC3E}">
        <p14:creationId xmlns:p14="http://schemas.microsoft.com/office/powerpoint/2010/main" val="2287912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Narrate Picture with: </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The parent</a:t>
            </a:r>
            <a:r>
              <a:rPr lang="en-US" sz="1200" i="0" kern="1200" baseline="0" dirty="0" smtClean="0">
                <a:solidFill>
                  <a:schemeClr val="tx1"/>
                </a:solidFill>
                <a:effectLst/>
                <a:latin typeface="+mn-lt"/>
                <a:ea typeface="+mn-ea"/>
                <a:cs typeface="+mn-cs"/>
              </a:rPr>
              <a:t> mentor o</a:t>
            </a:r>
            <a:r>
              <a:rPr lang="en-US" sz="1200" i="0" kern="1200" dirty="0" smtClean="0">
                <a:solidFill>
                  <a:schemeClr val="tx1"/>
                </a:solidFill>
                <a:effectLst/>
                <a:latin typeface="+mn-lt"/>
                <a:ea typeface="+mn-ea"/>
                <a:cs typeface="+mn-cs"/>
              </a:rPr>
              <a:t>ffers and facilitates </a:t>
            </a:r>
            <a:r>
              <a:rPr lang="en-US" sz="1200" kern="1200" dirty="0" smtClean="0">
                <a:solidFill>
                  <a:schemeClr val="tx1"/>
                </a:solidFill>
                <a:effectLst/>
                <a:latin typeface="+mn-lt"/>
                <a:ea typeface="+mn-ea"/>
                <a:cs typeface="+mn-cs"/>
              </a:rPr>
              <a:t>family-centered support groups, serves as a confidential "listening ear" for parents and staff and if problems do arise, works to resolve differences through consultation and conflict resolution while maintaining a positive, collaborative focus on the student.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11</a:t>
            </a:fld>
            <a:endParaRPr lang="en-US"/>
          </a:p>
        </p:txBody>
      </p:sp>
    </p:spTree>
    <p:extLst>
      <p:ext uri="{BB962C8B-B14F-4D97-AF65-F5344CB8AC3E}">
        <p14:creationId xmlns:p14="http://schemas.microsoft.com/office/powerpoint/2010/main" val="1258641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baseline="0" dirty="0" smtClean="0"/>
              <a:t>This is the contact information for your parent mentor.  </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12</a:t>
            </a:fld>
            <a:endParaRPr lang="en-US"/>
          </a:p>
        </p:txBody>
      </p:sp>
    </p:spTree>
    <p:extLst>
      <p:ext uri="{BB962C8B-B14F-4D97-AF65-F5344CB8AC3E}">
        <p14:creationId xmlns:p14="http://schemas.microsoft.com/office/powerpoint/2010/main" val="3171539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additional</a:t>
            </a:r>
            <a:r>
              <a:rPr lang="en-US" baseline="0" dirty="0" smtClean="0"/>
              <a:t> information you can call or visit the website for the Ohio Coalition.</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13</a:t>
            </a:fld>
            <a:endParaRPr lang="en-US" dirty="0"/>
          </a:p>
        </p:txBody>
      </p:sp>
    </p:spTree>
    <p:extLst>
      <p:ext uri="{BB962C8B-B14F-4D97-AF65-F5344CB8AC3E}">
        <p14:creationId xmlns:p14="http://schemas.microsoft.com/office/powerpoint/2010/main" val="271334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smtClean="0"/>
              <a:t>(</a:t>
            </a:r>
            <a:r>
              <a:rPr lang="en-US" b="0" i="1" u="none" dirty="0" smtClean="0"/>
              <a:t>not necessary</a:t>
            </a:r>
            <a:r>
              <a:rPr lang="en-US" b="0" i="1" u="none" baseline="0" dirty="0" smtClean="0"/>
              <a:t> to read the slide – just say</a:t>
            </a:r>
            <a:r>
              <a:rPr lang="en-US" b="0" u="none" baseline="0" dirty="0" smtClean="0"/>
              <a:t>) </a:t>
            </a:r>
            <a:r>
              <a:rPr lang="en-US" b="0" u="none" dirty="0" smtClean="0"/>
              <a:t>Additional</a:t>
            </a:r>
            <a:r>
              <a:rPr lang="en-US" b="0" u="none" baseline="0" dirty="0" smtClean="0"/>
              <a:t> resources are also available on the Ohio Department of Education website.</a:t>
            </a:r>
            <a:endParaRPr lang="en-US" b="0" u="none" dirty="0"/>
          </a:p>
        </p:txBody>
      </p:sp>
      <p:sp>
        <p:nvSpPr>
          <p:cNvPr id="4" name="Slide Number Placeholder 3"/>
          <p:cNvSpPr>
            <a:spLocks noGrp="1"/>
          </p:cNvSpPr>
          <p:nvPr>
            <p:ph type="sldNum" sz="quarter" idx="10"/>
          </p:nvPr>
        </p:nvSpPr>
        <p:spPr/>
        <p:txBody>
          <a:bodyPr/>
          <a:lstStyle/>
          <a:p>
            <a:fld id="{6CCDE507-46D4-407E-9429-77CBC3D96F32}" type="slidenum">
              <a:rPr lang="en-US" smtClean="0"/>
              <a:t>14</a:t>
            </a:fld>
            <a:endParaRPr lang="en-US"/>
          </a:p>
        </p:txBody>
      </p:sp>
    </p:spTree>
    <p:extLst>
      <p:ext uri="{BB962C8B-B14F-4D97-AF65-F5344CB8AC3E}">
        <p14:creationId xmlns:p14="http://schemas.microsoft.com/office/powerpoint/2010/main" val="209087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 read slide then -  </a:t>
            </a:r>
            <a:r>
              <a:rPr lang="en-US" dirty="0" smtClean="0"/>
              <a:t>The world of special education can be overwhelming</a:t>
            </a:r>
            <a:r>
              <a:rPr lang="en-US" baseline="0" dirty="0" smtClean="0"/>
              <a:t> and confusing. A Parent Mentor is here to help.</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2</a:t>
            </a:fld>
            <a:endParaRPr lang="en-US"/>
          </a:p>
        </p:txBody>
      </p:sp>
    </p:spTree>
    <p:extLst>
      <p:ext uri="{BB962C8B-B14F-4D97-AF65-F5344CB8AC3E}">
        <p14:creationId xmlns:p14="http://schemas.microsoft.com/office/powerpoint/2010/main" val="1366734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Read slide</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3</a:t>
            </a:fld>
            <a:endParaRPr lang="en-US" dirty="0"/>
          </a:p>
        </p:txBody>
      </p:sp>
    </p:spTree>
    <p:extLst>
      <p:ext uri="{BB962C8B-B14F-4D97-AF65-F5344CB8AC3E}">
        <p14:creationId xmlns:p14="http://schemas.microsoft.com/office/powerpoint/2010/main" val="360881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Narrate</a:t>
            </a:r>
            <a:r>
              <a:rPr lang="en-US" sz="1200" i="1" kern="1200" baseline="0" dirty="0" smtClean="0">
                <a:solidFill>
                  <a:schemeClr val="tx1"/>
                </a:solidFill>
                <a:effectLst/>
                <a:latin typeface="+mn-lt"/>
                <a:ea typeface="+mn-ea"/>
                <a:cs typeface="+mn-cs"/>
              </a:rPr>
              <a:t> picture</a:t>
            </a:r>
            <a:r>
              <a:rPr lang="en-US" sz="1200" i="1" kern="1200" dirty="0" smtClean="0">
                <a:solidFill>
                  <a:schemeClr val="tx1"/>
                </a:solidFill>
                <a:effectLst/>
                <a:latin typeface="+mn-lt"/>
                <a:ea typeface="+mn-ea"/>
                <a:cs typeface="+mn-cs"/>
              </a:rPr>
              <a:t>- Ohio's  parent mentors come from a wide array of backgrounds and experiences. Most parent mentors have been involved</a:t>
            </a:r>
            <a:r>
              <a:rPr lang="en-US" sz="1200" i="1" kern="1200" baseline="0" dirty="0" smtClean="0">
                <a:solidFill>
                  <a:schemeClr val="tx1"/>
                </a:solidFill>
                <a:effectLst/>
                <a:latin typeface="+mn-lt"/>
                <a:ea typeface="+mn-ea"/>
                <a:cs typeface="+mn-cs"/>
              </a:rPr>
              <a:t> with their school districts</a:t>
            </a:r>
            <a:r>
              <a:rPr lang="en-US" sz="1200" i="1" kern="1200" dirty="0" smtClean="0">
                <a:solidFill>
                  <a:schemeClr val="tx1"/>
                </a:solidFill>
                <a:effectLst/>
                <a:latin typeface="+mn-lt"/>
                <a:ea typeface="+mn-ea"/>
                <a:cs typeface="+mn-cs"/>
              </a:rPr>
              <a:t> and have one very important thing in common - they are all parents of children with disabilities and have first -hand experience with their own school districts and communities. </a:t>
            </a:r>
            <a:endParaRPr lang="en-US" i="1" dirty="0" smtClean="0"/>
          </a:p>
          <a:p>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4</a:t>
            </a:fld>
            <a:endParaRPr lang="en-US"/>
          </a:p>
        </p:txBody>
      </p:sp>
    </p:spTree>
    <p:extLst>
      <p:ext uri="{BB962C8B-B14F-4D97-AF65-F5344CB8AC3E}">
        <p14:creationId xmlns:p14="http://schemas.microsoft.com/office/powerpoint/2010/main" val="360315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Don’t read the</a:t>
            </a:r>
            <a:r>
              <a:rPr lang="en-US" sz="1200" i="1" kern="1200" baseline="0" dirty="0" smtClean="0">
                <a:solidFill>
                  <a:schemeClr val="tx1"/>
                </a:solidFill>
                <a:effectLst/>
                <a:latin typeface="+mn-lt"/>
                <a:ea typeface="+mn-ea"/>
                <a:cs typeface="+mn-cs"/>
              </a:rPr>
              <a:t> title. Read  fly-ins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5</a:t>
            </a:fld>
            <a:endParaRPr lang="en-US" dirty="0"/>
          </a:p>
        </p:txBody>
      </p:sp>
    </p:spTree>
    <p:extLst>
      <p:ext uri="{BB962C8B-B14F-4D97-AF65-F5344CB8AC3E}">
        <p14:creationId xmlns:p14="http://schemas.microsoft.com/office/powerpoint/2010/main" val="262714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effectLst/>
                <a:latin typeface="+mn-lt"/>
                <a:ea typeface="+mn-ea"/>
                <a:cs typeface="+mn-cs"/>
              </a:rPr>
              <a:t>Narrate picture with: “Pr</a:t>
            </a:r>
            <a:r>
              <a:rPr lang="en-US" sz="1200" i="1" kern="1200" dirty="0" smtClean="0">
                <a:solidFill>
                  <a:schemeClr val="tx1"/>
                </a:solidFill>
                <a:effectLst/>
                <a:latin typeface="+mn-lt"/>
                <a:ea typeface="+mn-ea"/>
                <a:cs typeface="+mn-cs"/>
              </a:rPr>
              <a:t>omoting partnerships between parents and educators is the common goal of every parent mentor project. In their dual role as a parent and liaison, mentors work to encourage continuous, positive communication between</a:t>
            </a:r>
            <a:r>
              <a:rPr lang="en-US" sz="1200" i="1" kern="1200" baseline="0" dirty="0" smtClean="0">
                <a:solidFill>
                  <a:schemeClr val="tx1"/>
                </a:solidFill>
                <a:effectLst/>
                <a:latin typeface="+mn-lt"/>
                <a:ea typeface="+mn-ea"/>
                <a:cs typeface="+mn-cs"/>
              </a:rPr>
              <a:t> families</a:t>
            </a:r>
            <a:r>
              <a:rPr lang="en-US" sz="1200" i="1" kern="1200" dirty="0" smtClean="0">
                <a:solidFill>
                  <a:schemeClr val="tx1"/>
                </a:solidFill>
                <a:effectLst/>
                <a:latin typeface="+mn-lt"/>
                <a:ea typeface="+mn-ea"/>
                <a:cs typeface="+mn-cs"/>
              </a:rPr>
              <a:t> and educators”. </a:t>
            </a:r>
          </a:p>
          <a:p>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6</a:t>
            </a:fld>
            <a:endParaRPr lang="en-US"/>
          </a:p>
        </p:txBody>
      </p:sp>
    </p:spTree>
    <p:extLst>
      <p:ext uri="{BB962C8B-B14F-4D97-AF65-F5344CB8AC3E}">
        <p14:creationId xmlns:p14="http://schemas.microsoft.com/office/powerpoint/2010/main" val="340386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Don’t read the slide title</a:t>
            </a:r>
            <a:r>
              <a:rPr lang="en-US" i="1" baseline="0" dirty="0" smtClean="0"/>
              <a:t>. Read slide then note. </a:t>
            </a:r>
            <a:r>
              <a:rPr lang="en-US" dirty="0" smtClean="0"/>
              <a:t>Parent Mentors</a:t>
            </a:r>
            <a:r>
              <a:rPr lang="en-US" baseline="0" dirty="0" smtClean="0"/>
              <a:t> are trained by the Ohio Coalition for the Education of Children With Disabilities and supported by the Ohio Department of Education. Parent Mentors offer guidance to families to enable them to effectively and collaboratively advocate for their children. </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7</a:t>
            </a:fld>
            <a:endParaRPr lang="en-US" dirty="0"/>
          </a:p>
        </p:txBody>
      </p:sp>
    </p:spTree>
    <p:extLst>
      <p:ext uri="{BB962C8B-B14F-4D97-AF65-F5344CB8AC3E}">
        <p14:creationId xmlns:p14="http://schemas.microsoft.com/office/powerpoint/2010/main" val="75839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as is</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8</a:t>
            </a:fld>
            <a:endParaRPr lang="en-US" dirty="0"/>
          </a:p>
        </p:txBody>
      </p:sp>
    </p:spTree>
    <p:extLst>
      <p:ext uri="{BB962C8B-B14F-4D97-AF65-F5344CB8AC3E}">
        <p14:creationId xmlns:p14="http://schemas.microsoft.com/office/powerpoint/2010/main" val="2009417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as written-fly in is 10 seconds</a:t>
            </a:r>
            <a:endParaRPr lang="en-US" dirty="0"/>
          </a:p>
        </p:txBody>
      </p:sp>
      <p:sp>
        <p:nvSpPr>
          <p:cNvPr id="4" name="Slide Number Placeholder 3"/>
          <p:cNvSpPr>
            <a:spLocks noGrp="1"/>
          </p:cNvSpPr>
          <p:nvPr>
            <p:ph type="sldNum" sz="quarter" idx="10"/>
          </p:nvPr>
        </p:nvSpPr>
        <p:spPr/>
        <p:txBody>
          <a:bodyPr/>
          <a:lstStyle/>
          <a:p>
            <a:fld id="{6CCDE507-46D4-407E-9429-77CBC3D96F32}" type="slidenum">
              <a:rPr lang="en-US" smtClean="0"/>
              <a:t>9</a:t>
            </a:fld>
            <a:endParaRPr lang="en-US" dirty="0"/>
          </a:p>
        </p:txBody>
      </p:sp>
    </p:spTree>
    <p:extLst>
      <p:ext uri="{BB962C8B-B14F-4D97-AF65-F5344CB8AC3E}">
        <p14:creationId xmlns:p14="http://schemas.microsoft.com/office/powerpoint/2010/main" val="3767605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E584216-CEE4-480B-B83B-45A81B497008}" type="datetimeFigureOut">
              <a:rPr lang="en-US" smtClean="0"/>
              <a:t>10/6/2014</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16D138C-DE20-41D3-8D2E-CCFDD69DAAF4}"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E584216-CEE4-480B-B83B-45A81B497008}" type="datetimeFigureOut">
              <a:rPr lang="en-US" smtClean="0"/>
              <a:t>10/6/2014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16D138C-DE20-41D3-8D2E-CCFDD69DAAF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E584216-CEE4-480B-B83B-45A81B497008}" type="datetimeFigureOut">
              <a:rPr lang="en-US" smtClean="0"/>
              <a:t>10/6/2014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16D138C-DE20-41D3-8D2E-CCFDD69DAAF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E584216-CEE4-480B-B83B-45A81B497008}" type="datetimeFigureOut">
              <a:rPr lang="en-US" smtClean="0"/>
              <a:t>10/6/2014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16D138C-DE20-41D3-8D2E-CCFDD69DAAF4}" type="slidenum">
              <a:rPr lang="en-US" smtClean="0"/>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E584216-CEE4-480B-B83B-45A81B497008}" type="datetimeFigureOut">
              <a:rPr lang="en-US" smtClean="0"/>
              <a:t>10/6/2014</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16D138C-DE20-41D3-8D2E-CCFDD69DAAF4}" type="slidenum">
              <a:rPr lang="en-US" smtClean="0"/>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E584216-CEE4-480B-B83B-45A81B497008}" type="datetimeFigureOut">
              <a:rPr lang="en-US" smtClean="0"/>
              <a:t>10/6/2014</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F16D138C-DE20-41D3-8D2E-CCFDD69DAAF4}" type="slidenum">
              <a:rPr lang="en-US" smtClean="0"/>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E584216-CEE4-480B-B83B-45A81B497008}" type="datetimeFigureOut">
              <a:rPr lang="en-US" smtClean="0"/>
              <a:t>10/6/2014</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F16D138C-DE20-41D3-8D2E-CCFDD69DAAF4}"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E584216-CEE4-480B-B83B-45A81B497008}" type="datetimeFigureOut">
              <a:rPr lang="en-US" smtClean="0"/>
              <a:t>10/6/2014</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F16D138C-DE20-41D3-8D2E-CCFDD69DAAF4}" type="slidenum">
              <a:rPr lang="en-US" smtClean="0"/>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E584216-CEE4-480B-B83B-45A81B497008}" type="datetimeFigureOut">
              <a:rPr lang="en-US" smtClean="0"/>
              <a:t>10/6/2014</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F16D138C-DE20-41D3-8D2E-CCFDD69DAAF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7E584216-CEE4-480B-B83B-45A81B497008}" type="datetimeFigureOut">
              <a:rPr lang="en-US" smtClean="0"/>
              <a:t>10/6/2014</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F16D138C-DE20-41D3-8D2E-CCFDD69DAAF4}"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E584216-CEE4-480B-B83B-45A81B497008}" type="datetimeFigureOut">
              <a:rPr lang="en-US" smtClean="0"/>
              <a:t>10/6/2014</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16D138C-DE20-41D3-8D2E-CCFDD69DAAF4}"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7E584216-CEE4-480B-B83B-45A81B497008}" type="datetimeFigureOut">
              <a:rPr lang="en-US" smtClean="0"/>
              <a:t>10/6/2014</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16D138C-DE20-41D3-8D2E-CCFDD69DAAF4}"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jpeg"/><Relationship Id="rId5" Type="http://schemas.openxmlformats.org/officeDocument/2006/relationships/hyperlink" Target="http://www.ocecd.org/index.php"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7.png"/><Relationship Id="rId5" Type="http://schemas.openxmlformats.org/officeDocument/2006/relationships/hyperlink" Target="http://education.ohio.gov/"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382000" cy="1676400"/>
          </a:xfrm>
        </p:spPr>
        <p:txBody>
          <a:bodyPr/>
          <a:lstStyle/>
          <a:p>
            <a:pPr algn="ctr"/>
            <a:r>
              <a:rPr lang="en-US" dirty="0" smtClean="0"/>
              <a:t> PARENT MENTORS OF OHIO PROGRAM</a:t>
            </a:r>
            <a:endParaRPr lang="en-US" dirty="0"/>
          </a:p>
        </p:txBody>
      </p:sp>
      <p:sp>
        <p:nvSpPr>
          <p:cNvPr id="3" name="Subtitle 2"/>
          <p:cNvSpPr>
            <a:spLocks noGrp="1"/>
          </p:cNvSpPr>
          <p:nvPr>
            <p:ph type="subTitle" idx="1"/>
          </p:nvPr>
        </p:nvSpPr>
        <p:spPr>
          <a:xfrm>
            <a:off x="685800" y="3276601"/>
            <a:ext cx="7772400" cy="1219200"/>
          </a:xfrm>
        </p:spPr>
        <p:txBody>
          <a:bodyPr/>
          <a:lstStyle/>
          <a:p>
            <a:pPr algn="ctr"/>
            <a:r>
              <a:rPr lang="en-US" i="1" dirty="0" smtClean="0"/>
              <a:t>Guiding Families </a:t>
            </a:r>
            <a:r>
              <a:rPr lang="en-US" i="1" dirty="0"/>
              <a:t>T</a:t>
            </a:r>
            <a:r>
              <a:rPr lang="en-US" i="1" dirty="0" smtClean="0"/>
              <a:t>hrough the</a:t>
            </a:r>
          </a:p>
          <a:p>
            <a:pPr algn="ctr"/>
            <a:r>
              <a:rPr lang="en-US" i="1" dirty="0" smtClean="0"/>
              <a:t> Special </a:t>
            </a:r>
            <a:r>
              <a:rPr lang="en-US" i="1" dirty="0"/>
              <a:t>E</a:t>
            </a:r>
            <a:r>
              <a:rPr lang="en-US" i="1" dirty="0" smtClean="0"/>
              <a:t>ducation </a:t>
            </a:r>
            <a:r>
              <a:rPr lang="en-US" i="1" dirty="0"/>
              <a:t>P</a:t>
            </a:r>
            <a:r>
              <a:rPr lang="en-US" i="1" dirty="0" smtClean="0"/>
              <a:t>rocess </a:t>
            </a:r>
            <a:endParaRPr lang="en-US" i="1" dirty="0"/>
          </a:p>
        </p:txBody>
      </p:sp>
      <p:pic>
        <p:nvPicPr>
          <p:cNvPr id="5" name="Jazzy Elevator Music-[www_flvt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4744" y="6045200"/>
            <a:ext cx="812800" cy="812800"/>
          </a:xfrm>
          <a:prstGeom prst="rect">
            <a:avLst/>
          </a:prstGeom>
        </p:spPr>
      </p:pic>
      <p:pic>
        <p:nvPicPr>
          <p:cNvPr id="6" name="Slide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39000" y="5997233"/>
            <a:ext cx="812800" cy="863600"/>
          </a:xfrm>
          <a:prstGeom prst="rect">
            <a:avLst/>
          </a:prstGeom>
        </p:spPr>
      </p:pic>
    </p:spTree>
    <p:extLst>
      <p:ext uri="{BB962C8B-B14F-4D97-AF65-F5344CB8AC3E}">
        <p14:creationId xmlns:p14="http://schemas.microsoft.com/office/powerpoint/2010/main" val="2446990770"/>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xmlns:p14="http://schemas.microsoft.com/office/powerpoint/2010/mai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7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34" numSld="999" showWhenStopped="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itchFamily="2" charset="2"/>
              <a:buChar char="Ø"/>
            </a:pPr>
            <a:r>
              <a:rPr lang="en-US" sz="2400" dirty="0" smtClean="0">
                <a:latin typeface="+mj-lt"/>
              </a:rPr>
              <a:t>Informational sessions and</a:t>
            </a:r>
            <a:r>
              <a:rPr lang="en-US" sz="2400" dirty="0" smtClean="0">
                <a:solidFill>
                  <a:srgbClr val="FF0000"/>
                </a:solidFill>
                <a:latin typeface="+mj-lt"/>
              </a:rPr>
              <a:t> </a:t>
            </a:r>
            <a:r>
              <a:rPr lang="en-US" sz="2400" dirty="0" smtClean="0">
                <a:latin typeface="+mj-lt"/>
              </a:rPr>
              <a:t>workshops based on the needs of families and professionals.</a:t>
            </a:r>
          </a:p>
          <a:p>
            <a:pPr>
              <a:buFont typeface="Wingdings" pitchFamily="2" charset="2"/>
              <a:buChar char="Ø"/>
            </a:pPr>
            <a:endParaRPr lang="en-US" sz="2400" dirty="0">
              <a:latin typeface="+mj-lt"/>
            </a:endParaRPr>
          </a:p>
          <a:p>
            <a:pPr>
              <a:buFont typeface="Wingdings" pitchFamily="2" charset="2"/>
              <a:buChar char="Ø"/>
            </a:pPr>
            <a:r>
              <a:rPr lang="en-US" sz="2400" dirty="0" smtClean="0">
                <a:latin typeface="+mj-lt"/>
              </a:rPr>
              <a:t>Assistance in strengthening and/or building a </a:t>
            </a:r>
            <a:r>
              <a:rPr lang="en-US" sz="2400" dirty="0">
                <a:latin typeface="+mj-lt"/>
              </a:rPr>
              <a:t>collaborative </a:t>
            </a:r>
            <a:r>
              <a:rPr lang="en-US" sz="2400" dirty="0" smtClean="0">
                <a:latin typeface="+mj-lt"/>
              </a:rPr>
              <a:t>partnership </a:t>
            </a:r>
            <a:r>
              <a:rPr lang="en-US" sz="2400" dirty="0">
                <a:latin typeface="+mj-lt"/>
              </a:rPr>
              <a:t>between families, schools and </a:t>
            </a:r>
            <a:r>
              <a:rPr lang="en-US" sz="2400" dirty="0" smtClean="0">
                <a:latin typeface="+mj-lt"/>
              </a:rPr>
              <a:t>communities </a:t>
            </a:r>
            <a:r>
              <a:rPr lang="en-US" sz="2400" dirty="0">
                <a:latin typeface="+mj-lt"/>
              </a:rPr>
              <a:t>to benefit students with </a:t>
            </a:r>
            <a:r>
              <a:rPr lang="en-US" sz="2400" dirty="0" smtClean="0">
                <a:latin typeface="+mj-lt"/>
              </a:rPr>
              <a:t>disabilities.</a:t>
            </a:r>
          </a:p>
          <a:p>
            <a:pPr marL="109728" indent="0">
              <a:buNone/>
            </a:pPr>
            <a:endParaRPr lang="en-US" sz="2400" dirty="0">
              <a:latin typeface="+mj-lt"/>
            </a:endParaRPr>
          </a:p>
          <a:p>
            <a:pPr>
              <a:buFont typeface="Wingdings" pitchFamily="2" charset="2"/>
              <a:buChar char="Ø"/>
            </a:pPr>
            <a:r>
              <a:rPr lang="en-US" sz="2400" dirty="0" smtClean="0">
                <a:latin typeface="+mj-lt"/>
              </a:rPr>
              <a:t>Individualized and confidential support to families and educators.</a:t>
            </a:r>
            <a:endParaRPr lang="en-US" sz="2400" dirty="0">
              <a:latin typeface="+mj-lt"/>
            </a:endParaRPr>
          </a:p>
          <a:p>
            <a:pPr>
              <a:buFont typeface="Wingdings" pitchFamily="2" charset="2"/>
              <a:buChar char="§"/>
            </a:pPr>
            <a:endParaRPr lang="en-US" sz="2800" dirty="0">
              <a:latin typeface="+mj-lt"/>
            </a:endParaRPr>
          </a:p>
          <a:p>
            <a:endParaRPr lang="en-US" dirty="0">
              <a:latin typeface="+mj-lt"/>
            </a:endParaRPr>
          </a:p>
        </p:txBody>
      </p:sp>
      <p:sp>
        <p:nvSpPr>
          <p:cNvPr id="3" name="Title 2"/>
          <p:cNvSpPr>
            <a:spLocks noGrp="1"/>
          </p:cNvSpPr>
          <p:nvPr>
            <p:ph type="title"/>
          </p:nvPr>
        </p:nvSpPr>
        <p:spPr/>
        <p:txBody>
          <a:bodyPr>
            <a:normAutofit/>
          </a:bodyPr>
          <a:lstStyle/>
          <a:p>
            <a:pPr algn="ctr"/>
            <a:r>
              <a:rPr lang="en-US" sz="4000" dirty="0" smtClean="0"/>
              <a:t>Parent Mentors of Ohio Provide:</a:t>
            </a:r>
            <a:endParaRPr lang="en-US" sz="3100" dirty="0"/>
          </a:p>
        </p:txBody>
      </p:sp>
      <p:pic>
        <p:nvPicPr>
          <p:cNvPr id="4" name="Slid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2466" y="6045200"/>
            <a:ext cx="812800" cy="812800"/>
          </a:xfrm>
          <a:prstGeom prst="rect">
            <a:avLst/>
          </a:prstGeom>
        </p:spPr>
      </p:pic>
    </p:spTree>
    <p:extLst>
      <p:ext uri="{BB962C8B-B14F-4D97-AF65-F5344CB8AC3E}">
        <p14:creationId xmlns:p14="http://schemas.microsoft.com/office/powerpoint/2010/main" val="2576996903"/>
      </p:ext>
    </p:extLst>
  </p:cSld>
  <p:clrMapOvr>
    <a:masterClrMapping/>
  </p:clrMapOvr>
  <mc:AlternateContent xmlns:mc="http://schemas.openxmlformats.org/markup-compatibility/2006" xmlns:p14="http://schemas.microsoft.com/office/powerpoint/2010/main">
    <mc:Choice Requires="p14">
      <p:transition p14:dur="25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68362"/>
          </a:xfrm>
        </p:spPr>
        <p:txBody>
          <a:bodyPr/>
          <a:lstStyle/>
          <a:p>
            <a:endParaRPr lang="en-US" dirty="0"/>
          </a:p>
        </p:txBody>
      </p:sp>
      <p:pic>
        <p:nvPicPr>
          <p:cNvPr id="4" name="Content Placeholder 3" descr="C:\Users\Rudzitid\AppData\Local\Microsoft\Windows\Temporary Internet Files\Content.IE5\5NM4VBIS\MP900448494[1].jpg"/>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143000" y="1295400"/>
            <a:ext cx="6788943" cy="4525962"/>
          </a:xfrm>
          <a:prstGeom prst="rect">
            <a:avLst/>
          </a:prstGeom>
          <a:noFill/>
          <a:ln>
            <a:noFill/>
          </a:ln>
        </p:spPr>
      </p:pic>
      <p:pic>
        <p:nvPicPr>
          <p:cNvPr id="2" name="Slid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051133"/>
            <a:ext cx="812800" cy="812800"/>
          </a:xfrm>
          <a:prstGeom prst="rect">
            <a:avLst/>
          </a:prstGeom>
        </p:spPr>
      </p:pic>
      <p:sp>
        <p:nvSpPr>
          <p:cNvPr id="5" name="TextBox 4"/>
          <p:cNvSpPr txBox="1"/>
          <p:nvPr/>
        </p:nvSpPr>
        <p:spPr>
          <a:xfrm>
            <a:off x="8966026" y="660061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28750335"/>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xmlns:p14="http://schemas.microsoft.com/office/powerpoint/2010/mai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buFont typeface="Wingdings" pitchFamily="2" charset="2"/>
              <a:buChar char="Ø"/>
            </a:pPr>
            <a:endParaRPr lang="en-US" dirty="0" smtClean="0"/>
          </a:p>
          <a:p>
            <a:pPr marL="109728" indent="0">
              <a:buNone/>
            </a:pPr>
            <a:r>
              <a:rPr lang="en-US" dirty="0" smtClean="0"/>
              <a:t>   			Rose Kahsar</a:t>
            </a:r>
          </a:p>
          <a:p>
            <a:pPr marL="109728" indent="0">
              <a:buNone/>
            </a:pPr>
            <a:r>
              <a:rPr lang="en-US" dirty="0"/>
              <a:t>	</a:t>
            </a:r>
            <a:r>
              <a:rPr lang="en-US" dirty="0" smtClean="0"/>
              <a:t>	Mt. Healthy City Schools</a:t>
            </a:r>
          </a:p>
          <a:p>
            <a:pPr marL="109728" indent="0">
              <a:buNone/>
            </a:pPr>
            <a:r>
              <a:rPr lang="en-US" dirty="0"/>
              <a:t>	</a:t>
            </a:r>
            <a:r>
              <a:rPr lang="en-US" dirty="0" smtClean="0"/>
              <a:t>		513-522-1612</a:t>
            </a:r>
          </a:p>
          <a:p>
            <a:pPr marL="109728" indent="0">
              <a:buNone/>
            </a:pPr>
            <a:r>
              <a:rPr lang="en-US" dirty="0"/>
              <a:t>	</a:t>
            </a:r>
            <a:r>
              <a:rPr lang="en-US" dirty="0" smtClean="0"/>
              <a:t>	rkahsar@mthcs.org</a:t>
            </a:r>
          </a:p>
          <a:p>
            <a:pPr marL="109728" indent="0">
              <a:buNone/>
            </a:pPr>
            <a:endParaRPr lang="en-US" dirty="0" smtClean="0"/>
          </a:p>
          <a:p>
            <a:pPr marL="109728" indent="0">
              <a:buNone/>
            </a:pPr>
            <a:endParaRPr lang="en-US" dirty="0"/>
          </a:p>
          <a:p>
            <a:pPr marL="109728" indent="0">
              <a:buNone/>
            </a:pPr>
            <a:endParaRPr lang="en-US" dirty="0" smtClean="0"/>
          </a:p>
          <a:p>
            <a:pPr marL="109728" indent="0">
              <a:buNone/>
            </a:pPr>
            <a:endParaRPr lang="en-US" u="sng" dirty="0"/>
          </a:p>
          <a:p>
            <a:pPr marL="109728" indent="0">
              <a:buNone/>
            </a:pPr>
            <a:endParaRPr lang="en-US" u="sng" dirty="0" smtClean="0"/>
          </a:p>
          <a:p>
            <a:pPr marL="109728" indent="0">
              <a:buNone/>
            </a:pPr>
            <a:r>
              <a:rPr lang="en-US" dirty="0" smtClean="0"/>
              <a:t>                 (please wait for the next slide after the pause)</a:t>
            </a:r>
          </a:p>
          <a:p>
            <a:pPr>
              <a:buFont typeface="Wingdings" pitchFamily="2" charset="2"/>
              <a:buChar char="Ø"/>
            </a:pPr>
            <a:endParaRPr lang="en-US" sz="1600" dirty="0">
              <a:solidFill>
                <a:srgbClr val="FF0000"/>
              </a:solidFill>
            </a:endParaRPr>
          </a:p>
        </p:txBody>
      </p:sp>
      <p:sp>
        <p:nvSpPr>
          <p:cNvPr id="3" name="Title 2"/>
          <p:cNvSpPr>
            <a:spLocks noGrp="1"/>
          </p:cNvSpPr>
          <p:nvPr>
            <p:ph type="title"/>
          </p:nvPr>
        </p:nvSpPr>
        <p:spPr/>
        <p:txBody>
          <a:bodyPr>
            <a:normAutofit fontScale="90000"/>
          </a:bodyPr>
          <a:lstStyle/>
          <a:p>
            <a:pPr algn="ctr"/>
            <a:r>
              <a:rPr lang="en-US" dirty="0" smtClean="0"/>
              <a:t>How to Contact the Parent Mentor in</a:t>
            </a:r>
            <a:br>
              <a:rPr lang="en-US" dirty="0" smtClean="0"/>
            </a:br>
            <a:r>
              <a:rPr lang="en-US" dirty="0" smtClean="0"/>
              <a:t>Your District: </a:t>
            </a:r>
            <a:endParaRPr lang="en-US" dirty="0"/>
          </a:p>
        </p:txBody>
      </p:sp>
      <p:pic>
        <p:nvPicPr>
          <p:cNvPr id="4" name="Slid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6045200"/>
            <a:ext cx="812800" cy="812800"/>
          </a:xfrm>
          <a:prstGeom prst="rect">
            <a:avLst/>
          </a:prstGeom>
        </p:spPr>
      </p:pic>
    </p:spTree>
    <p:extLst>
      <p:ext uri="{BB962C8B-B14F-4D97-AF65-F5344CB8AC3E}">
        <p14:creationId xmlns:p14="http://schemas.microsoft.com/office/powerpoint/2010/main" val="177740109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4462272"/>
          </a:xfrm>
        </p:spPr>
        <p:txBody>
          <a:bodyPr>
            <a:normAutofit/>
          </a:bodyPr>
          <a:lstStyle/>
          <a:p>
            <a:pPr marL="109728" indent="0">
              <a:buNone/>
            </a:pPr>
            <a:r>
              <a:rPr lang="en-US" sz="2400" dirty="0" smtClean="0">
                <a:latin typeface="+mj-lt"/>
              </a:rPr>
              <a:t>To access the Parent Mentors of Ohio website go to:</a:t>
            </a:r>
            <a:br>
              <a:rPr lang="en-US" sz="2400" dirty="0" smtClean="0">
                <a:latin typeface="+mj-lt"/>
              </a:rPr>
            </a:br>
            <a:r>
              <a:rPr lang="en-US" sz="2400" b="1" dirty="0" smtClean="0">
                <a:solidFill>
                  <a:srgbClr val="0070C0"/>
                </a:solidFill>
                <a:latin typeface="+mj-lt"/>
                <a:hlinkClick r:id="rId5"/>
              </a:rPr>
              <a:t>www.ocecd.org/index.php</a:t>
            </a:r>
            <a:endParaRPr lang="en-US" sz="2400" b="1" dirty="0" smtClean="0">
              <a:solidFill>
                <a:srgbClr val="0070C0"/>
              </a:solidFill>
              <a:latin typeface="+mj-lt"/>
            </a:endParaRPr>
          </a:p>
          <a:p>
            <a:pPr marL="109728" indent="0">
              <a:buNone/>
            </a:pPr>
            <a:r>
              <a:rPr lang="en-US" sz="1800" dirty="0" smtClean="0">
                <a:latin typeface="+mj-lt"/>
              </a:rPr>
              <a:t/>
            </a:r>
            <a:br>
              <a:rPr lang="en-US" sz="1800" dirty="0" smtClean="0">
                <a:latin typeface="+mj-lt"/>
              </a:rPr>
            </a:br>
            <a:r>
              <a:rPr lang="en-US" sz="2400" dirty="0" smtClean="0">
                <a:latin typeface="+mj-lt"/>
              </a:rPr>
              <a:t>Ohio </a:t>
            </a:r>
            <a:r>
              <a:rPr lang="en-US" sz="2400" dirty="0">
                <a:latin typeface="+mj-lt"/>
              </a:rPr>
              <a:t>Coalition for the Education of Children With Disabilities</a:t>
            </a:r>
          </a:p>
          <a:p>
            <a:pPr marL="109728" indent="0">
              <a:buNone/>
            </a:pPr>
            <a:r>
              <a:rPr lang="en-US" sz="2400" dirty="0">
                <a:latin typeface="+mj-lt"/>
              </a:rPr>
              <a:t>165 W. Center St., Suite 302</a:t>
            </a:r>
            <a:br>
              <a:rPr lang="en-US" sz="2400" dirty="0">
                <a:latin typeface="+mj-lt"/>
              </a:rPr>
            </a:br>
            <a:r>
              <a:rPr lang="en-US" sz="2400" dirty="0">
                <a:latin typeface="+mj-lt"/>
              </a:rPr>
              <a:t>3</a:t>
            </a:r>
            <a:r>
              <a:rPr lang="en-US" sz="2400" baseline="30000" dirty="0">
                <a:latin typeface="+mj-lt"/>
              </a:rPr>
              <a:t>rd</a:t>
            </a:r>
            <a:r>
              <a:rPr lang="en-US" sz="2400" dirty="0">
                <a:latin typeface="+mj-lt"/>
              </a:rPr>
              <a:t> Floor, Chase Bank Building</a:t>
            </a:r>
            <a:br>
              <a:rPr lang="en-US" sz="2400" dirty="0">
                <a:latin typeface="+mj-lt"/>
              </a:rPr>
            </a:br>
            <a:r>
              <a:rPr lang="en-US" sz="2400" dirty="0">
                <a:latin typeface="+mj-lt"/>
              </a:rPr>
              <a:t>Marion, Ohio 43302</a:t>
            </a:r>
          </a:p>
          <a:p>
            <a:pPr marL="109728" indent="0">
              <a:buNone/>
            </a:pPr>
            <a:r>
              <a:rPr lang="fr-FR" sz="2400" dirty="0">
                <a:latin typeface="+mj-lt"/>
              </a:rPr>
              <a:t>T (800)-374-2806 </a:t>
            </a:r>
            <a:br>
              <a:rPr lang="fr-FR" sz="2400" dirty="0">
                <a:latin typeface="+mj-lt"/>
              </a:rPr>
            </a:br>
            <a:r>
              <a:rPr lang="fr-FR" sz="2400" dirty="0">
                <a:latin typeface="+mj-lt"/>
              </a:rPr>
              <a:t>F (740) </a:t>
            </a:r>
            <a:r>
              <a:rPr lang="fr-FR" sz="2400" dirty="0" smtClean="0">
                <a:latin typeface="+mj-lt"/>
              </a:rPr>
              <a:t>383-6421</a:t>
            </a:r>
            <a:br>
              <a:rPr lang="fr-FR" sz="2400" dirty="0" smtClean="0">
                <a:latin typeface="+mj-lt"/>
              </a:rPr>
            </a:br>
            <a:r>
              <a:rPr lang="fr-FR" sz="2400" dirty="0" smtClean="0">
                <a:latin typeface="+mj-lt"/>
              </a:rPr>
              <a:t>ocecd@ocecd.org</a:t>
            </a:r>
            <a:endParaRPr lang="en-US" sz="2400" dirty="0">
              <a:latin typeface="+mj-lt"/>
            </a:endParaRPr>
          </a:p>
          <a:p>
            <a:pPr marL="109728" indent="0">
              <a:buNone/>
            </a:pPr>
            <a:r>
              <a:rPr lang="en-US" sz="2400" dirty="0" smtClean="0"/>
              <a:t>           (</a:t>
            </a:r>
            <a:r>
              <a:rPr lang="en-US" sz="2400" dirty="0"/>
              <a:t>please wait for the next slide after the pause)</a:t>
            </a:r>
          </a:p>
          <a:p>
            <a:pPr marL="109728" indent="0">
              <a:buNone/>
            </a:pPr>
            <a:endParaRPr lang="en-US" sz="2400" dirty="0">
              <a:latin typeface="+mj-lt"/>
            </a:endParaRPr>
          </a:p>
        </p:txBody>
      </p:sp>
      <p:sp>
        <p:nvSpPr>
          <p:cNvPr id="3" name="Title 2"/>
          <p:cNvSpPr>
            <a:spLocks noGrp="1"/>
          </p:cNvSpPr>
          <p:nvPr>
            <p:ph type="title"/>
          </p:nvPr>
        </p:nvSpPr>
        <p:spPr/>
        <p:txBody>
          <a:bodyPr>
            <a:normAutofit fontScale="90000"/>
          </a:bodyPr>
          <a:lstStyle/>
          <a:p>
            <a:pPr algn="ctr"/>
            <a:r>
              <a:rPr lang="en-US" dirty="0" smtClean="0"/>
              <a:t>Additional Information and Resources </a:t>
            </a:r>
            <a:endParaRPr lang="en-US" dirty="0"/>
          </a:p>
        </p:txBody>
      </p:sp>
      <p:pic>
        <p:nvPicPr>
          <p:cNvPr id="1026" name="Picture 2" descr="C:\Users\Rudzitid\AppData\Local\Temp\Logo new 8-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3048000"/>
            <a:ext cx="231865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7029" y="6045200"/>
            <a:ext cx="812800" cy="812800"/>
          </a:xfrm>
          <a:prstGeom prst="rect">
            <a:avLst/>
          </a:prstGeom>
        </p:spPr>
      </p:pic>
    </p:spTree>
    <p:extLst>
      <p:ext uri="{BB962C8B-B14F-4D97-AF65-F5344CB8AC3E}">
        <p14:creationId xmlns:p14="http://schemas.microsoft.com/office/powerpoint/2010/main" val="292916672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sz="2400" dirty="0" smtClean="0">
                <a:latin typeface="+mj-lt"/>
              </a:rPr>
              <a:t>To access the Ohio Department of Education website go to:</a:t>
            </a:r>
          </a:p>
          <a:p>
            <a:pPr marL="109728" indent="0">
              <a:buNone/>
            </a:pPr>
            <a:r>
              <a:rPr lang="en-US" sz="2400" b="1" u="sng" dirty="0">
                <a:solidFill>
                  <a:srgbClr val="0070C0"/>
                </a:solidFill>
                <a:latin typeface="+mj-lt"/>
                <a:hlinkClick r:id="rId5"/>
              </a:rPr>
              <a:t>http://education.ohio.gov/</a:t>
            </a:r>
            <a:endParaRPr lang="en-US" sz="2400" b="1" u="sng" dirty="0">
              <a:solidFill>
                <a:srgbClr val="0070C0"/>
              </a:solidFill>
              <a:latin typeface="+mj-lt"/>
            </a:endParaRPr>
          </a:p>
          <a:p>
            <a:pPr marL="109728" indent="0">
              <a:buNone/>
            </a:pPr>
            <a:endParaRPr lang="en-US" sz="2400" b="1" dirty="0" smtClean="0">
              <a:latin typeface="+mj-lt"/>
            </a:endParaRPr>
          </a:p>
          <a:p>
            <a:pPr marL="109728" indent="0">
              <a:buNone/>
            </a:pPr>
            <a:r>
              <a:rPr lang="en-US" sz="2400" b="1" dirty="0" smtClean="0">
                <a:latin typeface="+mj-lt"/>
              </a:rPr>
              <a:t>Ohio </a:t>
            </a:r>
            <a:r>
              <a:rPr lang="en-US" sz="2400" b="1" dirty="0">
                <a:latin typeface="+mj-lt"/>
              </a:rPr>
              <a:t>Department of </a:t>
            </a:r>
            <a:r>
              <a:rPr lang="en-US" sz="2400" b="1" dirty="0" smtClean="0">
                <a:latin typeface="+mj-lt"/>
              </a:rPr>
              <a:t>Education</a:t>
            </a:r>
            <a:br>
              <a:rPr lang="en-US" sz="2400" b="1" dirty="0" smtClean="0">
                <a:latin typeface="+mj-lt"/>
              </a:rPr>
            </a:br>
            <a:r>
              <a:rPr lang="en-US" sz="2400" b="1" dirty="0" smtClean="0">
                <a:latin typeface="+mj-lt"/>
              </a:rPr>
              <a:t>Office of Exceptional Children</a:t>
            </a:r>
          </a:p>
          <a:p>
            <a:pPr marL="109728" indent="0">
              <a:buNone/>
            </a:pPr>
            <a:r>
              <a:rPr lang="en-US" sz="2400" dirty="0" smtClean="0">
                <a:latin typeface="+mj-lt"/>
              </a:rPr>
              <a:t>25 </a:t>
            </a:r>
            <a:r>
              <a:rPr lang="en-US" sz="2400" dirty="0">
                <a:latin typeface="+mj-lt"/>
              </a:rPr>
              <a:t>South Front </a:t>
            </a:r>
            <a:r>
              <a:rPr lang="en-US" sz="2400" dirty="0" smtClean="0">
                <a:latin typeface="+mj-lt"/>
              </a:rPr>
              <a:t>Street</a:t>
            </a:r>
            <a:br>
              <a:rPr lang="en-US" sz="2400" dirty="0" smtClean="0">
                <a:latin typeface="+mj-lt"/>
              </a:rPr>
            </a:br>
            <a:r>
              <a:rPr lang="en-US" sz="2400" dirty="0" smtClean="0">
                <a:latin typeface="+mj-lt"/>
              </a:rPr>
              <a:t>Mail Stop 409 </a:t>
            </a:r>
            <a:br>
              <a:rPr lang="en-US" sz="2400" dirty="0" smtClean="0">
                <a:latin typeface="+mj-lt"/>
              </a:rPr>
            </a:br>
            <a:r>
              <a:rPr lang="en-US" sz="2400" dirty="0" smtClean="0">
                <a:latin typeface="+mj-lt"/>
              </a:rPr>
              <a:t>Columbus</a:t>
            </a:r>
            <a:r>
              <a:rPr lang="en-US" sz="2400" dirty="0">
                <a:latin typeface="+mj-lt"/>
              </a:rPr>
              <a:t>, Ohio</a:t>
            </a:r>
            <a:br>
              <a:rPr lang="en-US" sz="2400" dirty="0">
                <a:latin typeface="+mj-lt"/>
              </a:rPr>
            </a:br>
            <a:r>
              <a:rPr lang="en-US" sz="2400" dirty="0" smtClean="0">
                <a:latin typeface="+mj-lt"/>
              </a:rPr>
              <a:t>43215-4183					</a:t>
            </a:r>
            <a:r>
              <a:rPr lang="en-US" sz="2400" dirty="0">
                <a:latin typeface="+mj-lt"/>
              </a:rPr>
              <a:t/>
            </a:r>
            <a:br>
              <a:rPr lang="en-US" sz="2400" dirty="0">
                <a:latin typeface="+mj-lt"/>
              </a:rPr>
            </a:br>
            <a:r>
              <a:rPr lang="en-US" sz="2400" dirty="0">
                <a:latin typeface="+mj-lt"/>
              </a:rPr>
              <a:t>(P) </a:t>
            </a:r>
            <a:r>
              <a:rPr lang="en-US" sz="2400" dirty="0" smtClean="0">
                <a:latin typeface="+mj-lt"/>
              </a:rPr>
              <a:t>877-644-6338</a:t>
            </a:r>
            <a:endParaRPr lang="en-US" sz="2400" dirty="0">
              <a:latin typeface="+mj-lt"/>
            </a:endParaRPr>
          </a:p>
          <a:p>
            <a:pPr marL="109728" indent="0">
              <a:buNone/>
            </a:pPr>
            <a:r>
              <a:rPr lang="en-US" sz="2400" dirty="0" smtClean="0"/>
              <a:t>               (</a:t>
            </a:r>
            <a:r>
              <a:rPr lang="en-US" sz="2400" dirty="0"/>
              <a:t>please wait for the next slide after the pause)</a:t>
            </a:r>
          </a:p>
          <a:p>
            <a:endParaRPr lang="en-US" sz="2400" dirty="0" smtClean="0">
              <a:latin typeface="+mj-lt"/>
            </a:endParaRPr>
          </a:p>
          <a:p>
            <a:endParaRPr lang="en-US" sz="2400" dirty="0">
              <a:latin typeface="+mj-lt"/>
            </a:endParaRPr>
          </a:p>
        </p:txBody>
      </p:sp>
      <p:sp>
        <p:nvSpPr>
          <p:cNvPr id="3" name="Title 2"/>
          <p:cNvSpPr>
            <a:spLocks noGrp="1"/>
          </p:cNvSpPr>
          <p:nvPr>
            <p:ph type="title"/>
          </p:nvPr>
        </p:nvSpPr>
        <p:spPr/>
        <p:txBody>
          <a:bodyPr>
            <a:normAutofit fontScale="90000"/>
          </a:bodyPr>
          <a:lstStyle/>
          <a:p>
            <a:pPr algn="ctr"/>
            <a:r>
              <a:rPr lang="en-US" dirty="0"/>
              <a:t>Additional Information and Resources </a:t>
            </a:r>
          </a:p>
        </p:txBody>
      </p:sp>
      <p:pic>
        <p:nvPicPr>
          <p:cNvPr id="1026" name="Picture 2"/>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7788" y="3962400"/>
            <a:ext cx="461486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3400" y="6068052"/>
            <a:ext cx="812800" cy="812800"/>
          </a:xfrm>
          <a:prstGeom prst="rect">
            <a:avLst/>
          </a:prstGeom>
        </p:spPr>
      </p:pic>
    </p:spTree>
    <p:extLst>
      <p:ext uri="{BB962C8B-B14F-4D97-AF65-F5344CB8AC3E}">
        <p14:creationId xmlns:p14="http://schemas.microsoft.com/office/powerpoint/2010/main" val="299243825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62000"/>
            <a:ext cx="8229600" cy="5334000"/>
          </a:xfrm>
        </p:spPr>
        <p:txBody>
          <a:bodyPr>
            <a:normAutofit/>
          </a:bodyPr>
          <a:lstStyle/>
          <a:p>
            <a:pPr marL="109728" indent="0" algn="ctr">
              <a:buNone/>
            </a:pPr>
            <a:r>
              <a:rPr lang="en-US" sz="3600" dirty="0" smtClean="0">
                <a:effectLst>
                  <a:outerShdw blurRad="38100" dist="38100" dir="2700000" algn="tl">
                    <a:srgbClr val="000000">
                      <a:alpha val="43137"/>
                    </a:srgbClr>
                  </a:outerShdw>
                </a:effectLst>
                <a:latin typeface="+mj-lt"/>
              </a:rPr>
              <a:t>    </a:t>
            </a:r>
            <a:r>
              <a:rPr lang="en-US" sz="3600" b="1" dirty="0" smtClean="0">
                <a:latin typeface="+mj-lt"/>
              </a:rPr>
              <a:t>Do </a:t>
            </a:r>
            <a:r>
              <a:rPr lang="en-US" sz="3600" b="1" dirty="0">
                <a:latin typeface="+mj-lt"/>
              </a:rPr>
              <a:t>you need help navigating the </a:t>
            </a:r>
            <a:r>
              <a:rPr lang="en-US" sz="3600" b="1" dirty="0" smtClean="0">
                <a:latin typeface="+mj-lt"/>
              </a:rPr>
              <a:t/>
            </a:r>
            <a:br>
              <a:rPr lang="en-US" sz="3600" b="1" dirty="0" smtClean="0">
                <a:latin typeface="+mj-lt"/>
              </a:rPr>
            </a:br>
            <a:r>
              <a:rPr lang="en-US" sz="3600" b="1" dirty="0" smtClean="0">
                <a:latin typeface="+mj-lt"/>
              </a:rPr>
              <a:t>     special education process?</a:t>
            </a:r>
          </a:p>
          <a:p>
            <a:pPr marL="109728" indent="0" algn="ctr">
              <a:buNone/>
            </a:pPr>
            <a:endParaRPr lang="en-US" sz="3600" dirty="0">
              <a:latin typeface="+mj-lt"/>
            </a:endParaRPr>
          </a:p>
          <a:p>
            <a:pPr marL="109728" indent="0" algn="ctr">
              <a:buNone/>
            </a:pPr>
            <a:r>
              <a:rPr lang="en-US" sz="3600" dirty="0" smtClean="0">
                <a:latin typeface="+mj-lt"/>
              </a:rPr>
              <a:t>     You have come to the right place!</a:t>
            </a:r>
          </a:p>
          <a:p>
            <a:pPr marL="109728" indent="0" algn="ctr">
              <a:buNone/>
            </a:pPr>
            <a:endParaRPr lang="en-US" sz="3600" dirty="0">
              <a:latin typeface="+mj-lt"/>
            </a:endParaRPr>
          </a:p>
        </p:txBody>
      </p:sp>
      <p:sp>
        <p:nvSpPr>
          <p:cNvPr id="3" name="Title 2"/>
          <p:cNvSpPr>
            <a:spLocks noGrp="1"/>
          </p:cNvSpPr>
          <p:nvPr>
            <p:ph type="title"/>
          </p:nvPr>
        </p:nvSpPr>
        <p:spPr>
          <a:xfrm>
            <a:off x="457200" y="274638"/>
            <a:ext cx="8229600" cy="715962"/>
          </a:xfrm>
        </p:spPr>
        <p:txBody>
          <a:bodyPr>
            <a:normAutofit fontScale="90000"/>
          </a:bodyPr>
          <a:lstStyle/>
          <a:p>
            <a:r>
              <a:rPr lang="en-US" sz="6000" dirty="0" smtClean="0"/>
              <a:t>           </a:t>
            </a:r>
            <a:endParaRPr lang="en-US" sz="60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505200"/>
            <a:ext cx="32004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d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028014"/>
            <a:ext cx="812800" cy="812800"/>
          </a:xfrm>
          <a:prstGeom prst="rect">
            <a:avLst/>
          </a:prstGeom>
        </p:spPr>
      </p:pic>
    </p:spTree>
    <p:extLst>
      <p:ext uri="{BB962C8B-B14F-4D97-AF65-F5344CB8AC3E}">
        <p14:creationId xmlns:p14="http://schemas.microsoft.com/office/powerpoint/2010/main" val="2383524549"/>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xmlns:p14="http://schemas.microsoft.com/office/powerpoint/2010/mai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smtClean="0"/>
              <a:t/>
            </a:r>
            <a:br>
              <a:rPr lang="en-US" dirty="0" smtClean="0"/>
            </a:br>
            <a:r>
              <a:rPr lang="en-US" dirty="0" smtClean="0">
                <a:latin typeface="+mj-lt"/>
              </a:rPr>
              <a:t>A Parent Mentor is a parent of a child with a disability</a:t>
            </a:r>
            <a:br>
              <a:rPr lang="en-US" dirty="0" smtClean="0">
                <a:latin typeface="+mj-lt"/>
              </a:rPr>
            </a:br>
            <a:r>
              <a:rPr lang="en-US" dirty="0" smtClean="0">
                <a:latin typeface="+mj-lt"/>
              </a:rPr>
              <a:t>who collaborates with local education agencies and </a:t>
            </a:r>
            <a:r>
              <a:rPr lang="en-US" dirty="0">
                <a:latin typeface="+mj-lt"/>
              </a:rPr>
              <a:t>e</a:t>
            </a:r>
            <a:r>
              <a:rPr lang="en-US" dirty="0" smtClean="0">
                <a:latin typeface="+mj-lt"/>
              </a:rPr>
              <a:t>ducational service </a:t>
            </a:r>
            <a:r>
              <a:rPr lang="en-US" dirty="0">
                <a:latin typeface="+mj-lt"/>
              </a:rPr>
              <a:t>c</a:t>
            </a:r>
            <a:r>
              <a:rPr lang="en-US" dirty="0" smtClean="0">
                <a:latin typeface="+mj-lt"/>
              </a:rPr>
              <a:t>enters to assist school districts and families by providing training, support and resources.</a:t>
            </a:r>
          </a:p>
          <a:p>
            <a:pPr marL="109728" indent="0">
              <a:buNone/>
            </a:pPr>
            <a:endParaRPr lang="en-US" dirty="0">
              <a:latin typeface="+mj-lt"/>
            </a:endParaRPr>
          </a:p>
          <a:p>
            <a:pPr marL="109728" indent="0">
              <a:buNone/>
            </a:pPr>
            <a:endParaRPr lang="en-US" dirty="0" smtClean="0"/>
          </a:p>
          <a:p>
            <a:pPr marL="109728" indent="0">
              <a:buNone/>
            </a:pPr>
            <a:endParaRPr lang="en-US" dirty="0"/>
          </a:p>
        </p:txBody>
      </p:sp>
      <p:sp>
        <p:nvSpPr>
          <p:cNvPr id="3" name="Title 2"/>
          <p:cNvSpPr>
            <a:spLocks noGrp="1"/>
          </p:cNvSpPr>
          <p:nvPr>
            <p:ph type="title"/>
          </p:nvPr>
        </p:nvSpPr>
        <p:spPr/>
        <p:txBody>
          <a:bodyPr>
            <a:normAutofit/>
          </a:bodyPr>
          <a:lstStyle/>
          <a:p>
            <a:pPr algn="ctr"/>
            <a:r>
              <a:rPr lang="en-US" sz="4000" dirty="0" smtClean="0"/>
              <a:t>Who are Ohio’s Parent Mentors?</a:t>
            </a:r>
            <a:endParaRPr lang="en-US" sz="40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814173"/>
            <a:ext cx="3657600" cy="22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007995"/>
            <a:ext cx="812800" cy="812800"/>
          </a:xfrm>
          <a:prstGeom prst="rect">
            <a:avLst/>
          </a:prstGeom>
        </p:spPr>
      </p:pic>
    </p:spTree>
    <p:extLst>
      <p:ext uri="{BB962C8B-B14F-4D97-AF65-F5344CB8AC3E}">
        <p14:creationId xmlns:p14="http://schemas.microsoft.com/office/powerpoint/2010/main" val="4268142224"/>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xmlns:p14="http://schemas.microsoft.com/office/powerpoint/2010/mai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33400"/>
            <a:ext cx="8615794" cy="515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045200"/>
            <a:ext cx="812800" cy="812800"/>
          </a:xfrm>
          <a:prstGeom prst="rect">
            <a:avLst/>
          </a:prstGeom>
        </p:spPr>
      </p:pic>
      <p:sp>
        <p:nvSpPr>
          <p:cNvPr id="4" name="Content Placeholder 3"/>
          <p:cNvSpPr>
            <a:spLocks noGrp="1"/>
          </p:cNvSpPr>
          <p:nvPr>
            <p:ph idx="1"/>
          </p:nvPr>
        </p:nvSpPr>
        <p:spPr>
          <a:xfrm>
            <a:off x="457200" y="1143000"/>
            <a:ext cx="8229600" cy="4525963"/>
          </a:xfrm>
        </p:spPr>
        <p:txBody>
          <a:bodyPr/>
          <a:lstStyle/>
          <a:p>
            <a:endParaRPr lang="en-US" dirty="0"/>
          </a:p>
        </p:txBody>
      </p:sp>
    </p:spTree>
    <p:extLst>
      <p:ext uri="{BB962C8B-B14F-4D97-AF65-F5344CB8AC3E}">
        <p14:creationId xmlns:p14="http://schemas.microsoft.com/office/powerpoint/2010/main" val="201036679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1"/>
            <a:ext cx="8229600" cy="4191000"/>
          </a:xfrm>
        </p:spPr>
        <p:txBody>
          <a:bodyPr>
            <a:normAutofit fontScale="92500"/>
          </a:bodyPr>
          <a:lstStyle/>
          <a:p>
            <a:pPr marL="109728" indent="0">
              <a:buNone/>
            </a:pPr>
            <a:endParaRPr lang="en-US" dirty="0" smtClean="0">
              <a:latin typeface="+mj-lt"/>
            </a:endParaRPr>
          </a:p>
          <a:p>
            <a:pPr marL="109728" indent="0">
              <a:buNone/>
            </a:pPr>
            <a:r>
              <a:rPr lang="en-US" dirty="0">
                <a:latin typeface="+mj-lt"/>
              </a:rPr>
              <a:t> </a:t>
            </a:r>
            <a:r>
              <a:rPr lang="en-US" dirty="0" smtClean="0">
                <a:latin typeface="+mj-lt"/>
              </a:rPr>
              <a:t>   Districts have a responsibility to develop, support and     </a:t>
            </a:r>
            <a:br>
              <a:rPr lang="en-US" dirty="0" smtClean="0">
                <a:latin typeface="+mj-lt"/>
              </a:rPr>
            </a:br>
            <a:r>
              <a:rPr lang="en-US" dirty="0" smtClean="0">
                <a:latin typeface="+mj-lt"/>
              </a:rPr>
              <a:t>    implement a system of education services for all students. </a:t>
            </a:r>
          </a:p>
          <a:p>
            <a:pPr marL="109728" indent="0">
              <a:buNone/>
            </a:pPr>
            <a:endParaRPr lang="en-US" dirty="0" smtClean="0">
              <a:latin typeface="+mj-lt"/>
            </a:endParaRPr>
          </a:p>
          <a:p>
            <a:pPr marL="109728" indent="0">
              <a:buNone/>
            </a:pPr>
            <a:r>
              <a:rPr lang="en-US" sz="2400" dirty="0">
                <a:latin typeface="+mj-lt"/>
              </a:rPr>
              <a:t> </a:t>
            </a:r>
            <a:r>
              <a:rPr lang="en-US" sz="2400" dirty="0" smtClean="0">
                <a:latin typeface="+mj-lt"/>
              </a:rPr>
              <a:t>   </a:t>
            </a:r>
            <a:r>
              <a:rPr lang="en-US" dirty="0" smtClean="0">
                <a:latin typeface="+mj-lt"/>
              </a:rPr>
              <a:t>The basis of the Parent Mentor Program is the expectation    </a:t>
            </a:r>
            <a:br>
              <a:rPr lang="en-US" dirty="0" smtClean="0">
                <a:latin typeface="+mj-lt"/>
              </a:rPr>
            </a:br>
            <a:r>
              <a:rPr lang="en-US" dirty="0" smtClean="0">
                <a:latin typeface="+mj-lt"/>
              </a:rPr>
              <a:t>    that students with disabilities will be ensured appropriate </a:t>
            </a:r>
            <a:br>
              <a:rPr lang="en-US" dirty="0" smtClean="0">
                <a:latin typeface="+mj-lt"/>
              </a:rPr>
            </a:br>
            <a:r>
              <a:rPr lang="en-US" dirty="0" smtClean="0">
                <a:latin typeface="+mj-lt"/>
              </a:rPr>
              <a:t>    and meaningful education if parents and educators </a:t>
            </a:r>
            <a:br>
              <a:rPr lang="en-US" dirty="0" smtClean="0">
                <a:latin typeface="+mj-lt"/>
              </a:rPr>
            </a:br>
            <a:r>
              <a:rPr lang="en-US" dirty="0" smtClean="0">
                <a:latin typeface="+mj-lt"/>
              </a:rPr>
              <a:t>    communicate effectively. The parent mentor helps convey   </a:t>
            </a:r>
            <a:br>
              <a:rPr lang="en-US" dirty="0" smtClean="0">
                <a:latin typeface="+mj-lt"/>
              </a:rPr>
            </a:br>
            <a:r>
              <a:rPr lang="en-US" dirty="0" smtClean="0">
                <a:latin typeface="+mj-lt"/>
              </a:rPr>
              <a:t>    the family perspective to the educational team.</a:t>
            </a:r>
            <a:endParaRPr lang="en-US" dirty="0">
              <a:latin typeface="+mj-lt"/>
            </a:endParaRPr>
          </a:p>
        </p:txBody>
      </p:sp>
      <p:sp>
        <p:nvSpPr>
          <p:cNvPr id="3" name="Title 2"/>
          <p:cNvSpPr>
            <a:spLocks noGrp="1"/>
          </p:cNvSpPr>
          <p:nvPr>
            <p:ph type="title"/>
          </p:nvPr>
        </p:nvSpPr>
        <p:spPr>
          <a:xfrm>
            <a:off x="152400" y="533400"/>
            <a:ext cx="8382000" cy="1066800"/>
          </a:xfrm>
        </p:spPr>
        <p:txBody>
          <a:bodyPr>
            <a:noAutofit/>
          </a:bodyPr>
          <a:lstStyle/>
          <a:p>
            <a:pPr algn="ctr"/>
            <a:r>
              <a:rPr lang="en-US" sz="3200" dirty="0" smtClean="0">
                <a:effectLst>
                  <a:outerShdw blurRad="38100" dist="38100" dir="2700000" algn="tl">
                    <a:srgbClr val="000000">
                      <a:alpha val="43137"/>
                    </a:srgbClr>
                  </a:outerShdw>
                </a:effectLst>
              </a:rPr>
              <a:t> </a:t>
            </a:r>
            <a:br>
              <a:rPr lang="en-US" sz="32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Parent Mentors Of Ohio </a:t>
            </a:r>
            <a:r>
              <a:rPr lang="en-US" sz="3600" dirty="0">
                <a:effectLst>
                  <a:outerShdw blurRad="38100" dist="38100" dir="2700000" algn="tl">
                    <a:srgbClr val="000000">
                      <a:alpha val="43137"/>
                    </a:srgbClr>
                  </a:outerShdw>
                </a:effectLst>
              </a:rPr>
              <a:t>Program </a:t>
            </a:r>
            <a:br>
              <a:rPr lang="en-US" sz="3600" dirty="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Vision Statement</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7" name="TextBox 6"/>
          <p:cNvSpPr txBox="1"/>
          <p:nvPr/>
        </p:nvSpPr>
        <p:spPr>
          <a:xfrm>
            <a:off x="-4213648" y="3348417"/>
            <a:ext cx="184666" cy="369332"/>
          </a:xfrm>
          <a:prstGeom prst="rect">
            <a:avLst/>
          </a:prstGeom>
          <a:noFill/>
        </p:spPr>
        <p:txBody>
          <a:bodyPr wrap="none" rtlCol="0">
            <a:spAutoFit/>
          </a:bodyPr>
          <a:lstStyle/>
          <a:p>
            <a:endParaRPr lang="en-US" dirty="0"/>
          </a:p>
        </p:txBody>
      </p:sp>
      <p:pic>
        <p:nvPicPr>
          <p:cNvPr id="5" name="Slid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6011096"/>
            <a:ext cx="812800" cy="812800"/>
          </a:xfrm>
          <a:prstGeom prst="rect">
            <a:avLst/>
          </a:prstGeom>
        </p:spPr>
      </p:pic>
    </p:spTree>
    <p:extLst>
      <p:ext uri="{BB962C8B-B14F-4D97-AF65-F5344CB8AC3E}">
        <p14:creationId xmlns:p14="http://schemas.microsoft.com/office/powerpoint/2010/main" val="3989474322"/>
      </p:ext>
    </p:extLst>
  </p:cSld>
  <p:clrMapOvr>
    <a:masterClrMapping/>
  </p:clrMapOvr>
  <mc:AlternateContent xmlns:mc="http://schemas.openxmlformats.org/markup-compatibility/2006" xmlns:p14="http://schemas.microsoft.com/office/powerpoint/2010/main">
    <mc:Choice Requires="p14">
      <p:transition p14:dur="0" advClick="0" advTm="26000"/>
    </mc:Choice>
    <mc:Fallback xmlns="">
      <p:transition xmlns:p14="http://schemas.microsoft.com/office/powerpoint/2010/mai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28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C:\Users\Rudzitid\AppData\Local\Temp\IMAG0727.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1447800"/>
            <a:ext cx="6781800" cy="3733800"/>
          </a:xfrm>
          <a:prstGeom prst="rect">
            <a:avLst/>
          </a:prstGeom>
          <a:noFill/>
          <a:ln>
            <a:noFill/>
          </a:ln>
        </p:spPr>
      </p:pic>
      <p:pic>
        <p:nvPicPr>
          <p:cNvPr id="5" name="Slid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3223" y="6048033"/>
            <a:ext cx="812800" cy="812800"/>
          </a:xfrm>
          <a:prstGeom prst="rect">
            <a:avLst/>
          </a:prstGeom>
        </p:spPr>
      </p:pic>
    </p:spTree>
    <p:extLst>
      <p:ext uri="{BB962C8B-B14F-4D97-AF65-F5344CB8AC3E}">
        <p14:creationId xmlns:p14="http://schemas.microsoft.com/office/powerpoint/2010/main" val="311450167"/>
      </p:ext>
    </p:extLst>
  </p:cSld>
  <p:clrMapOvr>
    <a:masterClrMapping/>
  </p:clrMapOvr>
  <mc:AlternateContent xmlns:mc="http://schemas.openxmlformats.org/markup-compatibility/2006" xmlns:p14="http://schemas.microsoft.com/office/powerpoint/2010/main">
    <mc:Choice Requires="p14">
      <p:transition spd="slow" p14:dur="2000" advClick="0" advTm="17500"/>
    </mc:Choice>
    <mc:Fallback xmlns="">
      <p:transition xmlns:p14="http://schemas.microsoft.com/office/powerpoint/2010/main" spd="slow" advClick="0" advTm="1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1"/>
            <a:ext cx="8229600" cy="3581400"/>
          </a:xfrm>
        </p:spPr>
        <p:txBody>
          <a:bodyPr>
            <a:normAutofit/>
          </a:bodyPr>
          <a:lstStyle/>
          <a:p>
            <a:pPr marL="109728" indent="0">
              <a:buNone/>
            </a:pPr>
            <a:endParaRPr lang="en-US" sz="3600" dirty="0" smtClean="0">
              <a:latin typeface="+mj-lt"/>
            </a:endParaRPr>
          </a:p>
          <a:p>
            <a:pPr marL="109728" indent="0">
              <a:buNone/>
            </a:pPr>
            <a:r>
              <a:rPr lang="en-US" sz="3200" dirty="0" smtClean="0">
                <a:latin typeface="+mj-lt"/>
              </a:rPr>
              <a:t>The mission of the Ohio Parent Mentors is to provide the necessary supports and resources to families of children with disabilities and the professionals that serve them. </a:t>
            </a:r>
            <a:endParaRPr lang="en-US" sz="3200" dirty="0">
              <a:latin typeface="+mj-lt"/>
            </a:endParaRPr>
          </a:p>
        </p:txBody>
      </p:sp>
      <p:sp>
        <p:nvSpPr>
          <p:cNvPr id="3" name="Title 2"/>
          <p:cNvSpPr>
            <a:spLocks noGrp="1"/>
          </p:cNvSpPr>
          <p:nvPr>
            <p:ph type="title"/>
          </p:nvPr>
        </p:nvSpPr>
        <p:spPr>
          <a:xfrm>
            <a:off x="457200" y="274638"/>
            <a:ext cx="8229600" cy="1554162"/>
          </a:xfrm>
        </p:spPr>
        <p:txBody>
          <a:bodyPr>
            <a:normAutofit/>
          </a:bodyPr>
          <a:lstStyle/>
          <a:p>
            <a:pPr algn="ctr"/>
            <a:r>
              <a:rPr lang="en-US" sz="4000" dirty="0" smtClean="0"/>
              <a:t>Parent Mentors of Ohio </a:t>
            </a:r>
            <a:r>
              <a:rPr lang="en-US" sz="4000" dirty="0"/>
              <a:t>Program</a:t>
            </a:r>
            <a:r>
              <a:rPr lang="en-US" sz="4000" dirty="0" smtClean="0"/>
              <a:t/>
            </a:r>
            <a:br>
              <a:rPr lang="en-US" sz="4000" dirty="0" smtClean="0"/>
            </a:br>
            <a:r>
              <a:rPr lang="en-US" sz="4000" dirty="0" smtClean="0"/>
              <a:t>Mission Statement</a:t>
            </a:r>
            <a:endParaRPr lang="en-US" sz="4000" dirty="0"/>
          </a:p>
        </p:txBody>
      </p:sp>
      <p:pic>
        <p:nvPicPr>
          <p:cNvPr id="4" name="Slid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3223" y="6007220"/>
            <a:ext cx="812800" cy="812800"/>
          </a:xfrm>
          <a:prstGeom prst="rect">
            <a:avLst/>
          </a:prstGeom>
        </p:spPr>
      </p:pic>
    </p:spTree>
    <p:extLst>
      <p:ext uri="{BB962C8B-B14F-4D97-AF65-F5344CB8AC3E}">
        <p14:creationId xmlns:p14="http://schemas.microsoft.com/office/powerpoint/2010/main" val="3654165925"/>
      </p:ext>
    </p:extLst>
  </p:cSld>
  <p:clrMapOvr>
    <a:masterClrMapping/>
  </p:clrMapOvr>
  <mc:AlternateContent xmlns:mc="http://schemas.openxmlformats.org/markup-compatibility/2006" xmlns:p14="http://schemas.microsoft.com/office/powerpoint/2010/main">
    <mc:Choice Requires="p14">
      <p:transition spd="slow" p14:dur="2000" advClick="0" advTm="27500"/>
    </mc:Choice>
    <mc:Fallback xmlns="">
      <p:transition xmlns:p14="http://schemas.microsoft.com/office/powerpoint/2010/main" spd="slow" advClick="0"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407091"/>
          </a:xfrm>
        </p:spPr>
        <p:txBody>
          <a:bodyPr/>
          <a:lstStyle/>
          <a:p>
            <a:pPr marL="109728" indent="0">
              <a:buNone/>
            </a:pPr>
            <a:r>
              <a:rPr lang="en-US" dirty="0" smtClean="0">
                <a:latin typeface="+mj-lt"/>
              </a:rPr>
              <a:t>    All </a:t>
            </a:r>
            <a:r>
              <a:rPr lang="en-US" dirty="0">
                <a:latin typeface="+mj-lt"/>
              </a:rPr>
              <a:t>Parent </a:t>
            </a:r>
            <a:r>
              <a:rPr lang="en-US" dirty="0" smtClean="0">
                <a:latin typeface="+mj-lt"/>
              </a:rPr>
              <a:t>Mentor services </a:t>
            </a:r>
            <a:r>
              <a:rPr lang="en-US" dirty="0">
                <a:latin typeface="+mj-lt"/>
              </a:rPr>
              <a:t>are </a:t>
            </a:r>
            <a:r>
              <a:rPr lang="en-US" dirty="0" smtClean="0">
                <a:latin typeface="+mj-lt"/>
              </a:rPr>
              <a:t>provided at no cost to  </a:t>
            </a:r>
            <a:br>
              <a:rPr lang="en-US" dirty="0" smtClean="0">
                <a:latin typeface="+mj-lt"/>
              </a:rPr>
            </a:br>
            <a:r>
              <a:rPr lang="en-US" dirty="0" smtClean="0">
                <a:latin typeface="+mj-lt"/>
              </a:rPr>
              <a:t>    families.</a:t>
            </a:r>
            <a:br>
              <a:rPr lang="en-US" dirty="0" smtClean="0">
                <a:latin typeface="+mj-lt"/>
              </a:rPr>
            </a:br>
            <a:endParaRPr lang="en-US" dirty="0">
              <a:latin typeface="+mj-lt"/>
            </a:endParaRPr>
          </a:p>
          <a:p>
            <a:pPr marL="109728" indent="0">
              <a:buNone/>
            </a:pPr>
            <a:r>
              <a:rPr lang="en-US" dirty="0" smtClean="0">
                <a:latin typeface="+mj-lt"/>
              </a:rPr>
              <a:t>    Ohio Parent Mentor projects are funded through </a:t>
            </a:r>
            <a:br>
              <a:rPr lang="en-US" dirty="0" smtClean="0">
                <a:latin typeface="+mj-lt"/>
              </a:rPr>
            </a:br>
            <a:r>
              <a:rPr lang="en-US" dirty="0" smtClean="0">
                <a:latin typeface="+mj-lt"/>
              </a:rPr>
              <a:t>    grants from the Ohio Department of Education, Office </a:t>
            </a:r>
            <a:br>
              <a:rPr lang="en-US" dirty="0" smtClean="0">
                <a:latin typeface="+mj-lt"/>
              </a:rPr>
            </a:br>
            <a:r>
              <a:rPr lang="en-US" dirty="0" smtClean="0">
                <a:latin typeface="+mj-lt"/>
              </a:rPr>
              <a:t>    for Exceptional Children (ODE/OEC). </a:t>
            </a:r>
            <a:endParaRPr lang="en-US" dirty="0">
              <a:latin typeface="+mj-lt"/>
            </a:endParaRPr>
          </a:p>
          <a:p>
            <a:endParaRPr lang="en-US" dirty="0">
              <a:latin typeface="+mj-lt"/>
            </a:endParaRPr>
          </a:p>
        </p:txBody>
      </p:sp>
      <p:sp>
        <p:nvSpPr>
          <p:cNvPr id="3" name="Title 2"/>
          <p:cNvSpPr>
            <a:spLocks noGrp="1"/>
          </p:cNvSpPr>
          <p:nvPr>
            <p:ph type="title"/>
          </p:nvPr>
        </p:nvSpPr>
        <p:spPr/>
        <p:txBody>
          <a:bodyPr>
            <a:noAutofit/>
          </a:bodyPr>
          <a:lstStyle/>
          <a:p>
            <a:pPr algn="ctr"/>
            <a:r>
              <a:rPr lang="en-US" sz="4000" dirty="0" smtClean="0"/>
              <a:t>Parent Mentors of Ohio Services</a:t>
            </a:r>
            <a:endParaRPr lang="en-US" sz="4000" dirty="0"/>
          </a:p>
        </p:txBody>
      </p:sp>
      <p:pic>
        <p:nvPicPr>
          <p:cNvPr id="7" name="Slid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45200"/>
            <a:ext cx="812800" cy="812800"/>
          </a:xfrm>
          <a:prstGeom prst="rect">
            <a:avLst/>
          </a:prstGeom>
        </p:spPr>
      </p:pic>
      <p:pic>
        <p:nvPicPr>
          <p:cNvPr id="8" name="Picture 2"/>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71801" y="4724402"/>
            <a:ext cx="461486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896936"/>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xmlns:p14="http://schemas.microsoft.com/office/powerpoint/2010/mai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itchFamily="2" charset="2"/>
              <a:buChar char="Ø"/>
            </a:pPr>
            <a:r>
              <a:rPr lang="en-US" sz="2400" dirty="0" smtClean="0">
                <a:latin typeface="+mj-lt"/>
              </a:rPr>
              <a:t>Guidance to families through the special education process to help them understand rights and responsibilities of the student, parent and school district.</a:t>
            </a:r>
          </a:p>
          <a:p>
            <a:pPr>
              <a:buFont typeface="Wingdings" pitchFamily="2" charset="2"/>
              <a:buChar char="Ø"/>
            </a:pPr>
            <a:endParaRPr lang="en-US" sz="1800" dirty="0" smtClean="0">
              <a:latin typeface="+mj-lt"/>
            </a:endParaRPr>
          </a:p>
          <a:p>
            <a:pPr>
              <a:buFont typeface="Wingdings" pitchFamily="2" charset="2"/>
              <a:buChar char="Ø"/>
            </a:pPr>
            <a:r>
              <a:rPr lang="en-US" sz="2400" dirty="0" smtClean="0">
                <a:latin typeface="+mj-lt"/>
              </a:rPr>
              <a:t>Information and resources to families and school personnel on education laws, district programs and services, and community support.</a:t>
            </a:r>
          </a:p>
          <a:p>
            <a:pPr>
              <a:buFont typeface="Wingdings" pitchFamily="2" charset="2"/>
              <a:buChar char="Ø"/>
            </a:pPr>
            <a:endParaRPr lang="en-US" sz="1800" dirty="0" smtClean="0">
              <a:latin typeface="+mj-lt"/>
            </a:endParaRPr>
          </a:p>
          <a:p>
            <a:pPr>
              <a:buFont typeface="Wingdings" pitchFamily="2" charset="2"/>
              <a:buChar char="Ø"/>
            </a:pPr>
            <a:r>
              <a:rPr lang="en-US" sz="2400" dirty="0" smtClean="0">
                <a:latin typeface="+mj-lt"/>
              </a:rPr>
              <a:t>Support by attending Individualized Education Program meetings and other meetings related to the services of the child that parents and school district staff might request.</a:t>
            </a:r>
          </a:p>
          <a:p>
            <a:pPr marL="109728" indent="0">
              <a:buNone/>
            </a:pPr>
            <a:endParaRPr lang="en-US" sz="2400" dirty="0"/>
          </a:p>
          <a:p>
            <a:pPr marL="109728" indent="0">
              <a:buNone/>
            </a:pPr>
            <a:endParaRPr lang="en-US" sz="2400" dirty="0"/>
          </a:p>
        </p:txBody>
      </p:sp>
      <p:sp>
        <p:nvSpPr>
          <p:cNvPr id="3" name="Title 2"/>
          <p:cNvSpPr>
            <a:spLocks noGrp="1"/>
          </p:cNvSpPr>
          <p:nvPr>
            <p:ph type="title"/>
          </p:nvPr>
        </p:nvSpPr>
        <p:spPr/>
        <p:txBody>
          <a:bodyPr>
            <a:noAutofit/>
          </a:bodyPr>
          <a:lstStyle/>
          <a:p>
            <a:pPr algn="ctr"/>
            <a:r>
              <a:rPr lang="en-US" sz="3600" dirty="0" smtClean="0"/>
              <a:t> </a:t>
            </a:r>
            <a:r>
              <a:rPr lang="en-US" sz="4000" dirty="0"/>
              <a:t>Parent </a:t>
            </a:r>
            <a:r>
              <a:rPr lang="en-US" sz="4000" dirty="0" smtClean="0"/>
              <a:t>Mentors of Ohio Provide:</a:t>
            </a:r>
            <a:endParaRPr lang="en-US" sz="4000" dirty="0"/>
          </a:p>
        </p:txBody>
      </p:sp>
      <p:pic>
        <p:nvPicPr>
          <p:cNvPr id="6" name="Slid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6007995"/>
            <a:ext cx="812800" cy="812800"/>
          </a:xfrm>
          <a:prstGeom prst="rect">
            <a:avLst/>
          </a:prstGeom>
        </p:spPr>
      </p:pic>
    </p:spTree>
    <p:extLst>
      <p:ext uri="{BB962C8B-B14F-4D97-AF65-F5344CB8AC3E}">
        <p14:creationId xmlns:p14="http://schemas.microsoft.com/office/powerpoint/2010/main" val="4135178278"/>
      </p:ext>
    </p:extLst>
  </p:cSld>
  <p:clrMapOvr>
    <a:masterClrMapping/>
  </p:clrMapOvr>
  <mc:AlternateContent xmlns:mc="http://schemas.openxmlformats.org/markup-compatibility/2006" xmlns:p14="http://schemas.microsoft.com/office/powerpoint/2010/main">
    <mc:Choice Requires="p14">
      <p:transition p14:dur="250" advClick="0" advTm="33000"/>
    </mc:Choice>
    <mc:Fallback xmlns="">
      <p:transition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1289</TotalTime>
  <Words>537</Words>
  <Application>Microsoft Office PowerPoint</Application>
  <PresentationFormat>On-screen Show (4:3)</PresentationFormat>
  <Paragraphs>86</Paragraphs>
  <Slides>14</Slides>
  <Notes>14</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Cambria</vt:lpstr>
      <vt:lpstr>Verdana</vt:lpstr>
      <vt:lpstr>Wingdings</vt:lpstr>
      <vt:lpstr>Wingdings 2</vt:lpstr>
      <vt:lpstr>Wingdings 3</vt:lpstr>
      <vt:lpstr>Concourse</vt:lpstr>
      <vt:lpstr> PARENT MENTORS OF OHIO PROGRAM</vt:lpstr>
      <vt:lpstr>           </vt:lpstr>
      <vt:lpstr>Who are Ohio’s Parent Mentors?</vt:lpstr>
      <vt:lpstr>PowerPoint Presentation</vt:lpstr>
      <vt:lpstr>  Parent Mentors Of Ohio Program  Vision Statement </vt:lpstr>
      <vt:lpstr>PowerPoint Presentation</vt:lpstr>
      <vt:lpstr>Parent Mentors of Ohio Program Mission Statement</vt:lpstr>
      <vt:lpstr>Parent Mentors of Ohio Services</vt:lpstr>
      <vt:lpstr> Parent Mentors of Ohio Provide:</vt:lpstr>
      <vt:lpstr>Parent Mentors of Ohio Provide:</vt:lpstr>
      <vt:lpstr>PowerPoint Presentation</vt:lpstr>
      <vt:lpstr>How to Contact the Parent Mentor in Your District: </vt:lpstr>
      <vt:lpstr>Additional Information and Resources </vt:lpstr>
      <vt:lpstr>Additional Information and Resources </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OHIO’S PARENT MENTOR PROGRAM</dc:title>
  <dc:creator>Rudzitid</dc:creator>
  <cp:lastModifiedBy>Terri Doerr</cp:lastModifiedBy>
  <cp:revision>116</cp:revision>
  <dcterms:created xsi:type="dcterms:W3CDTF">2013-04-17T13:33:19Z</dcterms:created>
  <dcterms:modified xsi:type="dcterms:W3CDTF">2014-10-06T15:15:16Z</dcterms:modified>
</cp:coreProperties>
</file>