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media/image4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672" r:id="rId2"/>
    <p:sldMasterId id="2147483744" r:id="rId3"/>
    <p:sldMasterId id="2147483708" r:id="rId4"/>
    <p:sldMasterId id="2147483720" r:id="rId5"/>
    <p:sldMasterId id="2147483732" r:id="rId6"/>
    <p:sldMasterId id="2147483696" r:id="rId7"/>
    <p:sldMasterId id="2147483684" r:id="rId8"/>
    <p:sldMasterId id="2147483768" r:id="rId9"/>
  </p:sldMasterIdLst>
  <p:sldIdLst>
    <p:sldId id="257" r:id="rId10"/>
    <p:sldId id="263" r:id="rId11"/>
    <p:sldId id="292" r:id="rId12"/>
    <p:sldId id="258" r:id="rId13"/>
    <p:sldId id="259" r:id="rId14"/>
    <p:sldId id="265" r:id="rId15"/>
    <p:sldId id="268" r:id="rId16"/>
    <p:sldId id="266" r:id="rId17"/>
    <p:sldId id="261" r:id="rId18"/>
    <p:sldId id="267" r:id="rId19"/>
    <p:sldId id="293" r:id="rId20"/>
    <p:sldId id="302" r:id="rId21"/>
    <p:sldId id="301" r:id="rId22"/>
    <p:sldId id="274" r:id="rId23"/>
    <p:sldId id="275" r:id="rId24"/>
    <p:sldId id="276" r:id="rId25"/>
    <p:sldId id="277" r:id="rId26"/>
    <p:sldId id="278" r:id="rId27"/>
    <p:sldId id="281" r:id="rId28"/>
    <p:sldId id="282" r:id="rId29"/>
    <p:sldId id="283" r:id="rId30"/>
    <p:sldId id="285" r:id="rId31"/>
    <p:sldId id="291" r:id="rId32"/>
    <p:sldId id="300" r:id="rId33"/>
    <p:sldId id="29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87BE"/>
    <a:srgbClr val="D9D9D9"/>
    <a:srgbClr val="8CB23A"/>
    <a:srgbClr val="CBDF9D"/>
    <a:srgbClr val="115679"/>
    <a:srgbClr val="D7C43D"/>
    <a:srgbClr val="E3EECA"/>
    <a:srgbClr val="E48A79"/>
    <a:srgbClr val="3B3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75" autoAdjust="0"/>
    <p:restoredTop sz="94660"/>
  </p:normalViewPr>
  <p:slideViewPr>
    <p:cSldViewPr snapToGrid="0">
      <p:cViewPr varScale="1">
        <p:scale>
          <a:sx n="55" d="100"/>
          <a:sy n="55" d="100"/>
        </p:scale>
        <p:origin x="8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16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40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92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47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66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77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2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52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44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65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98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05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85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72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9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96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55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211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866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15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51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55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151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13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49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432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87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51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999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562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829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0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77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495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06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899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4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223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05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037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865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7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9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155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72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316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868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673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022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49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897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483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123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56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057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496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602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646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71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553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319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27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A697-9352-4D36-AB53-506F0864897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AB804-0B11-4968-A7EE-FDA77F9CB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665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A697-9352-4D36-AB53-506F0864897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AB804-0B11-4968-A7EE-FDA77F9CB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718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A697-9352-4D36-AB53-506F0864897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AB804-0B11-4968-A7EE-FDA77F9CB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29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32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A697-9352-4D36-AB53-506F0864897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AB804-0B11-4968-A7EE-FDA77F9CB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519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A697-9352-4D36-AB53-506F0864897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AB804-0B11-4968-A7EE-FDA77F9CB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59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A697-9352-4D36-AB53-506F0864897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AB804-0B11-4968-A7EE-FDA77F9CB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893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A697-9352-4D36-AB53-506F0864897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AB804-0B11-4968-A7EE-FDA77F9CB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09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A697-9352-4D36-AB53-506F0864897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AB804-0B11-4968-A7EE-FDA77F9CB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96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A697-9352-4D36-AB53-506F0864897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AB804-0B11-4968-A7EE-FDA77F9CB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482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A697-9352-4D36-AB53-506F0864897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AB804-0B11-4968-A7EE-FDA77F9CB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458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A697-9352-4D36-AB53-506F0864897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AB804-0B11-4968-A7EE-FDA77F9CB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07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16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0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458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672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150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356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390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411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577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771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73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674C-A3C5-476B-848F-95FA796F7B09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D937-5D16-4FF0-B07D-CE8AF0042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06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762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674C-A3C5-476B-848F-95FA796F7B09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D937-5D16-4FF0-B07D-CE8AF0042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623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674C-A3C5-476B-848F-95FA796F7B09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D937-5D16-4FF0-B07D-CE8AF0042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281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674C-A3C5-476B-848F-95FA796F7B09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D937-5D16-4FF0-B07D-CE8AF0042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835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674C-A3C5-476B-848F-95FA796F7B09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D937-5D16-4FF0-B07D-CE8AF0042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279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674C-A3C5-476B-848F-95FA796F7B09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D937-5D16-4FF0-B07D-CE8AF0042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658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674C-A3C5-476B-848F-95FA796F7B09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D937-5D16-4FF0-B07D-CE8AF0042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820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674C-A3C5-476B-848F-95FA796F7B09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D937-5D16-4FF0-B07D-CE8AF0042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535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674C-A3C5-476B-848F-95FA796F7B09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D937-5D16-4FF0-B07D-CE8AF0042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99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674C-A3C5-476B-848F-95FA796F7B09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D937-5D16-4FF0-B07D-CE8AF0042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685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674C-A3C5-476B-848F-95FA796F7B09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D937-5D16-4FF0-B07D-CE8AF0042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2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8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Comfortaa" panose="020F06030702000600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Gotham Book" pitchFamily="50" charset="0"/>
          <a:ea typeface="+mn-ea"/>
          <a:cs typeface="Gotham Book" pitchFamily="5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otham Book" pitchFamily="50" charset="0"/>
          <a:ea typeface="+mn-ea"/>
          <a:cs typeface="Gotham Book" pitchFamily="5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Gotham Book" pitchFamily="50" charset="0"/>
          <a:ea typeface="+mn-ea"/>
          <a:cs typeface="Gotham Book" pitchFamily="5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Gotham Book" pitchFamily="50" charset="0"/>
          <a:ea typeface="+mn-ea"/>
          <a:cs typeface="Gotham Book" pitchFamily="5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Gotham Book" pitchFamily="50" charset="0"/>
          <a:ea typeface="+mn-ea"/>
          <a:cs typeface="Gotham Book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8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Comfortaa" panose="020F06030702000600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Gotham Book" pitchFamily="5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Gotham Book" pitchFamily="5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Gotham Book" pitchFamily="5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Gotham Book" pitchFamily="5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Gotham Book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6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Comfortaa" panose="020F06030702000600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Gotham Book" pitchFamily="5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Gotham Book" pitchFamily="5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Gotham Book" pitchFamily="5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Gotham Book" pitchFamily="5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Gotham Book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89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B87BE"/>
          </a:solidFill>
          <a:latin typeface="Comfortaa" panose="020F06030702000600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Gotham Book" pitchFamily="5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Gotham Book" pitchFamily="5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Gotham Book" pitchFamily="5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Gotham Book" pitchFamily="5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Gotham Book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9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Comfortaa" panose="020F06030702000600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Gotham Book" pitchFamily="5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Gotham Book" pitchFamily="5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Gotham Book" pitchFamily="5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Gotham Book" pitchFamily="5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Gotham Book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1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Comfortaa" panose="020F06030702000600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Gotham Book" pitchFamily="5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Gotham Book" pitchFamily="5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Gotham Book" pitchFamily="5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Gotham Book" pitchFamily="5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Gotham Book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8A697-9352-4D36-AB53-506F0864897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AB804-0B11-4968-A7EE-FDA77F9CB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6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32957-ADBA-4E61-B197-D25716BAD3B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16EB5-D502-4AEA-B0C7-692C7A743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5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Comfortaa" panose="020F06030702000600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Gotham Book" pitchFamily="50" charset="0"/>
          <a:ea typeface="+mn-ea"/>
          <a:cs typeface="Gotham Book" pitchFamily="5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otham Book" pitchFamily="50" charset="0"/>
          <a:ea typeface="+mn-ea"/>
          <a:cs typeface="Gotham Book" pitchFamily="5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Gotham Book" pitchFamily="50" charset="0"/>
          <a:ea typeface="+mn-ea"/>
          <a:cs typeface="Gotham Book" pitchFamily="5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Gotham Book" pitchFamily="50" charset="0"/>
          <a:ea typeface="+mn-ea"/>
          <a:cs typeface="Gotham Book" pitchFamily="5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Gotham Book" pitchFamily="50" charset="0"/>
          <a:ea typeface="+mn-ea"/>
          <a:cs typeface="Gotham Book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C674C-A3C5-476B-848F-95FA796F7B09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DD937-5D16-4FF0-B07D-CE8AF0042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9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ubtitle 27">
            <a:extLst>
              <a:ext uri="{FF2B5EF4-FFF2-40B4-BE49-F238E27FC236}">
                <a16:creationId xmlns="" xmlns:a16="http://schemas.microsoft.com/office/drawing/2014/main" id="{9EE0F82B-5ED2-4EC3-9CE4-9D98432D4D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" name="Picture 33" descr="A group of people posing for a photo&#10;&#10;Description automatically generated with medium confidence">
            <a:extLst>
              <a:ext uri="{FF2B5EF4-FFF2-40B4-BE49-F238E27FC236}">
                <a16:creationId xmlns="" xmlns:a16="http://schemas.microsoft.com/office/drawing/2014/main" id="{04AD2D46-7147-4C7B-B69C-6C0A91C2F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613BFDC-D9FD-4638-9F28-BB928AB57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812" y="564393"/>
            <a:ext cx="2606898" cy="103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3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STUDY TOOLS</a:t>
            </a:r>
            <a:b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For the ACT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04" y="1789911"/>
            <a:ext cx="6493562" cy="40320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57200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632011"/>
            <a:ext cx="381000" cy="1075943"/>
          </a:xfrm>
          <a:prstGeom prst="rect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B23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806822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="" xmlns:a16="http://schemas.microsoft.com/office/drawing/2014/main" id="{D6F2444F-EA4F-43A5-B6A2-4ED782838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171" y="1850792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94934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D91B8A54-8C0B-4521-AC74-76C70904D1A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omfortaa" panose="020F0603070200060003" pitchFamily="34" charset="0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COST OF COLLEGE &amp; </a:t>
            </a:r>
          </a:p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HOW TO PAY FOR IT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122153AD-CC51-4743-819D-289F0DC750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83" y="2163653"/>
            <a:ext cx="6866834" cy="490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12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Icon&#10;&#10;Description automatically generated">
            <a:extLst>
              <a:ext uri="{FF2B5EF4-FFF2-40B4-BE49-F238E27FC236}">
                <a16:creationId xmlns="" xmlns:a16="http://schemas.microsoft.com/office/drawing/2014/main" id="{68E838CF-339D-494E-B9FB-8395CD98A6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98" y="1353289"/>
            <a:ext cx="4722072" cy="337130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="" xmlns:a16="http://schemas.microsoft.com/office/drawing/2014/main" id="{302BEA7C-38FF-4967-BA62-1719F32246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63" y="1350455"/>
            <a:ext cx="4722074" cy="3372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+mn-lt"/>
              </a:rPr>
              <a:t>COST OF ATTENDANCE</a:t>
            </a: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en-US" sz="2800" b="0" dirty="0">
                <a:latin typeface="+mn-lt"/>
              </a:rPr>
              <a:t>Net Price Calculator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57200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32011"/>
            <a:ext cx="381000" cy="1075943"/>
          </a:xfrm>
          <a:prstGeom prst="rect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B23A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806822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990034" y="4606310"/>
            <a:ext cx="4870450" cy="1828926"/>
            <a:chOff x="528133" y="4606310"/>
            <a:chExt cx="4870450" cy="1828926"/>
          </a:xfrm>
        </p:grpSpPr>
        <p:sp>
          <p:nvSpPr>
            <p:cNvPr id="10" name="Title Placeholder 1"/>
            <p:cNvSpPr txBox="1">
              <a:spLocks/>
            </p:cNvSpPr>
            <p:nvPr/>
          </p:nvSpPr>
          <p:spPr>
            <a:xfrm>
              <a:off x="528133" y="4606310"/>
              <a:ext cx="4870450" cy="10759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8CB23A"/>
                  </a:solidFill>
                  <a:latin typeface="Comfortaa" panose="020F0603070200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4000" dirty="0">
                  <a:latin typeface="+mn-lt"/>
                </a:rPr>
                <a:t>$3,120 - $3,870</a:t>
              </a:r>
              <a:endParaRPr lang="en-US" sz="4000" b="0" dirty="0">
                <a:latin typeface="+mn-lt"/>
              </a:endParaRPr>
            </a:p>
            <a:p>
              <a:r>
                <a:rPr lang="en-US" sz="2000" dirty="0">
                  <a:latin typeface="+mn-lt"/>
                </a:rPr>
                <a:t>Annual tuition (2021-22)</a:t>
              </a:r>
            </a:p>
          </p:txBody>
        </p:sp>
        <p:sp>
          <p:nvSpPr>
            <p:cNvPr id="12" name="Title Placeholder 1"/>
            <p:cNvSpPr txBox="1">
              <a:spLocks/>
            </p:cNvSpPr>
            <p:nvPr/>
          </p:nvSpPr>
          <p:spPr>
            <a:xfrm>
              <a:off x="528133" y="5359293"/>
              <a:ext cx="4870450" cy="10759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8CB23A"/>
                  </a:solidFill>
                  <a:latin typeface="Comfortaa" panose="020F0603070200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>
                  <a:solidFill>
                    <a:srgbClr val="1B87BE"/>
                  </a:solidFill>
                  <a:latin typeface="+mn-lt"/>
                </a:rPr>
                <a:t>Community Colleges</a:t>
              </a:r>
            </a:p>
            <a:p>
              <a:r>
                <a:rPr lang="en-US" sz="2000" b="0" dirty="0">
                  <a:solidFill>
                    <a:srgbClr val="1B87BE"/>
                  </a:solidFill>
                  <a:latin typeface="+mn-lt"/>
                </a:rPr>
                <a:t>In Mississippi</a:t>
              </a:r>
              <a:endParaRPr lang="en-US" sz="1000" b="0" dirty="0">
                <a:solidFill>
                  <a:srgbClr val="1B87BE"/>
                </a:solidFill>
                <a:latin typeface="+mn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10693" y="3232040"/>
            <a:ext cx="10604666" cy="3203195"/>
            <a:chOff x="1002916" y="3232040"/>
            <a:chExt cx="10604666" cy="3203195"/>
          </a:xfrm>
        </p:grpSpPr>
        <p:sp>
          <p:nvSpPr>
            <p:cNvPr id="11" name="Title Placeholder 1"/>
            <p:cNvSpPr txBox="1">
              <a:spLocks/>
            </p:cNvSpPr>
            <p:nvPr/>
          </p:nvSpPr>
          <p:spPr>
            <a:xfrm>
              <a:off x="6662943" y="4612478"/>
              <a:ext cx="4870450" cy="10759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8CB23A"/>
                  </a:solidFill>
                  <a:latin typeface="Comfortaa" panose="020F0603070200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4000" dirty="0">
                  <a:latin typeface="+mn-lt"/>
                </a:rPr>
                <a:t>$7,045 - $9,220</a:t>
              </a:r>
              <a:endParaRPr lang="en-US" sz="4000" b="0" dirty="0">
                <a:latin typeface="+mn-lt"/>
              </a:endParaRPr>
            </a:p>
            <a:p>
              <a:r>
                <a:rPr lang="en-US" sz="2000" dirty="0">
                  <a:latin typeface="+mn-lt"/>
                </a:rPr>
                <a:t>Annual tuition (2021-2022)</a:t>
              </a:r>
            </a:p>
          </p:txBody>
        </p:sp>
        <p:sp>
          <p:nvSpPr>
            <p:cNvPr id="13" name="Title Placeholder 1"/>
            <p:cNvSpPr txBox="1">
              <a:spLocks/>
            </p:cNvSpPr>
            <p:nvPr/>
          </p:nvSpPr>
          <p:spPr>
            <a:xfrm>
              <a:off x="6737132" y="5359292"/>
              <a:ext cx="4870450" cy="10759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8CB23A"/>
                  </a:solidFill>
                  <a:latin typeface="Comfortaa" panose="020F0603070200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>
                  <a:solidFill>
                    <a:srgbClr val="1B87BE"/>
                  </a:solidFill>
                  <a:latin typeface="+mn-lt"/>
                </a:rPr>
                <a:t>Public Universities</a:t>
              </a:r>
            </a:p>
            <a:p>
              <a:r>
                <a:rPr lang="en-US" sz="2000" b="0" dirty="0">
                  <a:solidFill>
                    <a:srgbClr val="1B87BE"/>
                  </a:solidFill>
                  <a:latin typeface="+mn-lt"/>
                </a:rPr>
                <a:t>In Mississippi</a:t>
              </a:r>
              <a:endParaRPr lang="en-US" sz="1000" b="0" dirty="0">
                <a:solidFill>
                  <a:srgbClr val="1B87BE"/>
                </a:solidFill>
                <a:latin typeface="+mn-lt"/>
              </a:endParaRPr>
            </a:p>
          </p:txBody>
        </p:sp>
        <p:sp>
          <p:nvSpPr>
            <p:cNvPr id="14" name="Title Placeholder 1"/>
            <p:cNvSpPr txBox="1">
              <a:spLocks/>
            </p:cNvSpPr>
            <p:nvPr/>
          </p:nvSpPr>
          <p:spPr>
            <a:xfrm>
              <a:off x="1002916" y="3232040"/>
              <a:ext cx="4870450" cy="10759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8CB23A"/>
                  </a:solidFill>
                  <a:latin typeface="Comfortaa" panose="020F0603070200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3600" dirty="0">
                  <a:solidFill>
                    <a:schemeClr val="bg1"/>
                  </a:solidFill>
                  <a:latin typeface="+mn-lt"/>
                </a:rPr>
                <a:t>$12,935</a:t>
              </a:r>
            </a:p>
            <a:p>
              <a:r>
                <a:rPr lang="en-US" sz="1800" b="0" dirty="0">
                  <a:solidFill>
                    <a:schemeClr val="bg1"/>
                  </a:solidFill>
                  <a:latin typeface="+mn-lt"/>
                </a:rPr>
                <a:t>Avg. annual</a:t>
              </a:r>
            </a:p>
            <a:p>
              <a:r>
                <a:rPr lang="en-US" sz="1800" b="0" dirty="0">
                  <a:solidFill>
                    <a:schemeClr val="bg1"/>
                  </a:solidFill>
                  <a:latin typeface="+mn-lt"/>
                </a:rPr>
                <a:t>Cost of attendance</a:t>
              </a:r>
            </a:p>
          </p:txBody>
        </p:sp>
        <p:sp>
          <p:nvSpPr>
            <p:cNvPr id="33" name="Title Placeholder 1">
              <a:extLst>
                <a:ext uri="{FF2B5EF4-FFF2-40B4-BE49-F238E27FC236}">
                  <a16:creationId xmlns="" xmlns:a16="http://schemas.microsoft.com/office/drawing/2014/main" id="{725495CA-DCD7-4B08-9BE6-6A17238E581D}"/>
                </a:ext>
              </a:extLst>
            </p:cNvPr>
            <p:cNvSpPr txBox="1">
              <a:spLocks/>
            </p:cNvSpPr>
            <p:nvPr/>
          </p:nvSpPr>
          <p:spPr>
            <a:xfrm>
              <a:off x="6737132" y="3251218"/>
              <a:ext cx="4870450" cy="10759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8CB23A"/>
                  </a:solidFill>
                  <a:latin typeface="Comfortaa" panose="020F0603070200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3600" dirty="0">
                  <a:solidFill>
                    <a:schemeClr val="bg1"/>
                  </a:solidFill>
                  <a:latin typeface="+mn-lt"/>
                </a:rPr>
                <a:t>$23,550</a:t>
              </a:r>
            </a:p>
            <a:p>
              <a:r>
                <a:rPr lang="en-US" sz="1800" b="0" dirty="0">
                  <a:solidFill>
                    <a:schemeClr val="bg1"/>
                  </a:solidFill>
                  <a:latin typeface="+mn-lt"/>
                </a:rPr>
                <a:t>Avg. annual</a:t>
              </a:r>
            </a:p>
            <a:p>
              <a:r>
                <a:rPr lang="en-US" sz="1800" b="0" dirty="0">
                  <a:solidFill>
                    <a:schemeClr val="bg1"/>
                  </a:solidFill>
                  <a:latin typeface="+mn-lt"/>
                </a:rPr>
                <a:t>Cost of attendance</a:t>
              </a:r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6107801" y="2084610"/>
            <a:ext cx="0" cy="4196575"/>
          </a:xfrm>
          <a:prstGeom prst="line">
            <a:avLst/>
          </a:prstGeom>
          <a:ln w="47625">
            <a:solidFill>
              <a:srgbClr val="1B87BE">
                <a:alpha val="31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945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57200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632011"/>
            <a:ext cx="381000" cy="1075943"/>
          </a:xfrm>
          <a:prstGeom prst="rect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B23A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806822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A8E2802-9F80-426F-A4A5-95000346B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21" y="2018981"/>
            <a:ext cx="10961558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30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152004" y="554699"/>
            <a:ext cx="6122963" cy="615075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Placeholder 1"/>
          <p:cNvSpPr txBox="1">
            <a:spLocks/>
          </p:cNvSpPr>
          <p:nvPr/>
        </p:nvSpPr>
        <p:spPr>
          <a:xfrm>
            <a:off x="5778260" y="2139309"/>
            <a:ext cx="4870450" cy="667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8CB23A"/>
                </a:solidFill>
                <a:latin typeface="Comfortaa" panose="020F0603070200060003" pitchFamily="34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OUTSIDE AID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33" y="721877"/>
            <a:ext cx="5698812" cy="5484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0" y="457200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632011"/>
            <a:ext cx="381000" cy="1075943"/>
          </a:xfrm>
          <a:prstGeom prst="rect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B23A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806822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94639" y="2737418"/>
            <a:ext cx="4267200" cy="243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50" charset="0"/>
              </a:rPr>
              <a:t>Counselor/School Website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50" charset="0"/>
              </a:rPr>
              <a:t>Online Databases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50" charset="0"/>
              </a:rPr>
              <a:t>Local businesses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50" charset="0"/>
              </a:rPr>
              <a:t>Community Organizations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50" charset="0"/>
              </a:rPr>
              <a:t>Newspaper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50" charset="0"/>
              </a:rPr>
              <a:t>Scholarship Search tool (Resource on our website)</a:t>
            </a:r>
          </a:p>
        </p:txBody>
      </p:sp>
    </p:spTree>
    <p:extLst>
      <p:ext uri="{BB962C8B-B14F-4D97-AF65-F5344CB8AC3E}">
        <p14:creationId xmlns:p14="http://schemas.microsoft.com/office/powerpoint/2010/main" val="10415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333313" y="536752"/>
            <a:ext cx="5806017" cy="58323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Placeholder 1"/>
          <p:cNvSpPr txBox="1">
            <a:spLocks/>
          </p:cNvSpPr>
          <p:nvPr/>
        </p:nvSpPr>
        <p:spPr>
          <a:xfrm>
            <a:off x="5786106" y="1558552"/>
            <a:ext cx="4870450" cy="667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8CB23A"/>
                </a:solidFill>
                <a:latin typeface="Comfortaa" panose="020F0603070200060003" pitchFamily="34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+mn-lt"/>
              </a:rPr>
              <a:t> COLLEGE AID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42" y="676907"/>
            <a:ext cx="4952193" cy="5484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0" y="457200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632011"/>
            <a:ext cx="381000" cy="1075943"/>
          </a:xfrm>
          <a:prstGeom prst="rect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B23A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806822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57332" y="2362628"/>
            <a:ext cx="4267200" cy="282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50" charset="0"/>
              </a:rPr>
              <a:t>Merit-based Scholarships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50" charset="0"/>
              </a:rPr>
              <a:t>Academic Merit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50" charset="0"/>
              </a:rPr>
              <a:t>Leadership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50" charset="0"/>
              </a:rPr>
              <a:t>Sports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50" charset="0"/>
              </a:rPr>
              <a:t>Arts/Music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50" charset="0"/>
              </a:rPr>
              <a:t>Community Service</a:t>
            </a:r>
          </a:p>
          <a:p>
            <a:pPr>
              <a:spcAft>
                <a:spcPts val="300"/>
              </a:spcAf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cs typeface="Gotham Book" pitchFamily="50" charset="0"/>
            </a:endParaRPr>
          </a:p>
          <a:p>
            <a:pPr>
              <a:spcAft>
                <a:spcPts val="300"/>
              </a:spcAft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50" charset="0"/>
              </a:rPr>
              <a:t>Need-based Grants/Scholarships</a:t>
            </a:r>
          </a:p>
        </p:txBody>
      </p:sp>
    </p:spTree>
    <p:extLst>
      <p:ext uri="{BB962C8B-B14F-4D97-AF65-F5344CB8AC3E}">
        <p14:creationId xmlns:p14="http://schemas.microsoft.com/office/powerpoint/2010/main" val="299261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57200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632011"/>
            <a:ext cx="381000" cy="1075943"/>
          </a:xfrm>
          <a:prstGeom prst="rect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B23A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806822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PHI THETA KAPPA</a:t>
            </a:r>
          </a:p>
        </p:txBody>
      </p:sp>
      <p:sp>
        <p:nvSpPr>
          <p:cNvPr id="5" name="Oval 4"/>
          <p:cNvSpPr/>
          <p:nvPr/>
        </p:nvSpPr>
        <p:spPr>
          <a:xfrm>
            <a:off x="2856299" y="2195626"/>
            <a:ext cx="3171168" cy="31711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066" y="2120676"/>
            <a:ext cx="4933013" cy="235653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8713969" y="516459"/>
            <a:ext cx="3175347" cy="5614518"/>
            <a:chOff x="8713969" y="516459"/>
            <a:chExt cx="3175347" cy="5614518"/>
          </a:xfrm>
        </p:grpSpPr>
        <p:sp>
          <p:nvSpPr>
            <p:cNvPr id="26" name="Rounded Rectangle 25"/>
            <p:cNvSpPr/>
            <p:nvPr/>
          </p:nvSpPr>
          <p:spPr>
            <a:xfrm>
              <a:off x="9153961" y="1533143"/>
              <a:ext cx="2735355" cy="4589508"/>
            </a:xfrm>
            <a:prstGeom prst="roundRect">
              <a:avLst/>
            </a:prstGeom>
            <a:solidFill>
              <a:schemeClr val="bg1">
                <a:alpha val="38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1B87BE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9527229" y="516459"/>
              <a:ext cx="1901334" cy="1901335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21287" t="-3203" r="-42255" b="-86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148128" y="2694793"/>
              <a:ext cx="2671200" cy="21236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200" dirty="0">
                  <a:solidFill>
                    <a:srgbClr val="3B3B3B"/>
                  </a:solidFill>
                  <a:latin typeface="Comfortaa" panose="020F0603070200060003" pitchFamily="34" charset="0"/>
                  <a:cs typeface="Gotham Book" pitchFamily="50" charset="0"/>
                </a:rPr>
                <a:t>“Students in Mississippi can't afford to pass up an opportunity to join Phi Theta Kappa”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165406" y="5151751"/>
              <a:ext cx="2671200" cy="69762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Gotham Book" pitchFamily="50" charset="0"/>
                </a:rPr>
                <a:t>Lynn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Gotham Book" pitchFamily="50" charset="0"/>
                </a:rPr>
                <a:t>Tincher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Gotham Book" pitchFamily="50" charset="0"/>
                </a:rPr>
                <a:t>-Ladner</a:t>
              </a:r>
            </a:p>
            <a:p>
              <a:pPr algn="ctr">
                <a:spcAft>
                  <a:spcPts val="200"/>
                </a:spcAft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Gotham Book" pitchFamily="50" charset="0"/>
                </a:rPr>
                <a:t>President &amp; CEO</a:t>
              </a:r>
            </a:p>
            <a:p>
              <a:pPr algn="ctr">
                <a:spcAft>
                  <a:spcPts val="200"/>
                </a:spcAft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Gotham Book" pitchFamily="50" charset="0"/>
                </a:rPr>
                <a:t>Phi Theta Kappa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8713969" y="1533143"/>
              <a:ext cx="0" cy="4597834"/>
            </a:xfrm>
            <a:prstGeom prst="line">
              <a:avLst/>
            </a:prstGeom>
            <a:ln w="47625">
              <a:solidFill>
                <a:schemeClr val="bg1">
                  <a:alpha val="31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2685612" y="5383931"/>
            <a:ext cx="3597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*Transferable hours may vary between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colleges to receive transfer scholarships</a:t>
            </a:r>
          </a:p>
        </p:txBody>
      </p:sp>
    </p:spTree>
    <p:extLst>
      <p:ext uri="{BB962C8B-B14F-4D97-AF65-F5344CB8AC3E}">
        <p14:creationId xmlns:p14="http://schemas.microsoft.com/office/powerpoint/2010/main" val="593965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FEDERAL AID</a:t>
            </a:r>
            <a:endParaRPr lang="en-US"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57200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632011"/>
            <a:ext cx="381000" cy="1075943"/>
          </a:xfrm>
          <a:prstGeom prst="rect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B23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806822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43" y="1428841"/>
            <a:ext cx="3562149" cy="35621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02"/>
          <a:stretch/>
        </p:blipFill>
        <p:spPr>
          <a:xfrm>
            <a:off x="0" y="365125"/>
            <a:ext cx="4838147" cy="6822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27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317" y="4507885"/>
            <a:ext cx="1986630" cy="1076091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951392" y="1825625"/>
            <a:ext cx="46418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Federal Aid = FAFSA, fafsa.gov</a:t>
            </a:r>
          </a:p>
          <a:p>
            <a:pPr>
              <a:lnSpc>
                <a:spcPct val="100000"/>
              </a:lnSpc>
            </a:pPr>
            <a:endParaRPr lang="en-US" sz="1200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Application for federal grants, work-study and student loans</a:t>
            </a:r>
          </a:p>
          <a:p>
            <a:pPr>
              <a:lnSpc>
                <a:spcPct val="100000"/>
              </a:lnSpc>
            </a:pPr>
            <a:endParaRPr lang="en-US" sz="1200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The FAFSA will be available starting </a:t>
            </a:r>
            <a:r>
              <a:rPr lang="en-US" sz="2400" b="1" dirty="0">
                <a:latin typeface="+mn-lt"/>
              </a:rPr>
              <a:t>October 1</a:t>
            </a:r>
            <a:r>
              <a:rPr lang="en-US" sz="2400" dirty="0">
                <a:latin typeface="+mn-lt"/>
              </a:rPr>
              <a:t> of senior year and it will be based on the </a:t>
            </a:r>
            <a:r>
              <a:rPr lang="en-US" sz="2400" b="1" dirty="0">
                <a:latin typeface="+mn-lt"/>
              </a:rPr>
              <a:t>prior </a:t>
            </a:r>
            <a:r>
              <a:rPr lang="en-US" sz="2400" b="1" dirty="0" err="1">
                <a:latin typeface="+mn-lt"/>
              </a:rPr>
              <a:t>prior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year’s taxes</a:t>
            </a:r>
          </a:p>
        </p:txBody>
      </p:sp>
    </p:spTree>
    <p:extLst>
      <p:ext uri="{BB962C8B-B14F-4D97-AF65-F5344CB8AC3E}">
        <p14:creationId xmlns:p14="http://schemas.microsoft.com/office/powerpoint/2010/main" val="224744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LOAN TYPES</a:t>
            </a:r>
            <a:endParaRPr lang="en-US"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57200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632011"/>
            <a:ext cx="381000" cy="1075943"/>
          </a:xfrm>
          <a:prstGeom prst="rect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B23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806822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7315" y="2396865"/>
            <a:ext cx="2946114" cy="2971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omfortaa" panose="020F0603070200060003" pitchFamily="34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DIRECT</a:t>
            </a:r>
          </a:p>
          <a:p>
            <a:r>
              <a:rPr lang="en-US" sz="3200" dirty="0">
                <a:latin typeface="+mn-lt"/>
              </a:rPr>
              <a:t>SUBSIDIZED</a:t>
            </a:r>
          </a:p>
          <a:p>
            <a:r>
              <a:rPr lang="en-US" sz="3200" dirty="0">
                <a:latin typeface="+mn-lt"/>
              </a:rPr>
              <a:t>LOANS</a:t>
            </a:r>
            <a:r>
              <a:rPr lang="en-US" sz="3600" dirty="0">
                <a:latin typeface="+mn-lt"/>
              </a:rPr>
              <a:t/>
            </a:r>
            <a:br>
              <a:rPr lang="en-US" sz="3600" dirty="0">
                <a:latin typeface="+mn-lt"/>
              </a:rPr>
            </a:br>
            <a:r>
              <a:rPr lang="en-US" sz="1800" b="0" dirty="0">
                <a:latin typeface="+mn-lt"/>
              </a:rPr>
              <a:t>(Undergraduate)</a:t>
            </a:r>
          </a:p>
          <a:p>
            <a:endParaRPr lang="en-US" sz="1800" b="0" dirty="0">
              <a:latin typeface="+mn-lt"/>
            </a:endParaRPr>
          </a:p>
          <a:p>
            <a:r>
              <a:rPr lang="en-US" sz="3200" dirty="0">
                <a:latin typeface="+mn-lt"/>
              </a:rPr>
              <a:t>3.73%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193429" y="2396865"/>
            <a:ext cx="2946114" cy="2971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omfortaa" panose="020F0603070200060003" pitchFamily="34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DIRECT</a:t>
            </a:r>
          </a:p>
          <a:p>
            <a:r>
              <a:rPr lang="en-US" sz="3200" dirty="0">
                <a:latin typeface="+mn-lt"/>
              </a:rPr>
              <a:t>UNSUBSIDIZED</a:t>
            </a:r>
          </a:p>
          <a:p>
            <a:r>
              <a:rPr lang="en-US" sz="3200" dirty="0">
                <a:latin typeface="+mn-lt"/>
              </a:rPr>
              <a:t>LOANS</a:t>
            </a:r>
            <a:r>
              <a:rPr lang="en-US" sz="3600" dirty="0">
                <a:latin typeface="+mn-lt"/>
              </a:rPr>
              <a:t/>
            </a:r>
            <a:br>
              <a:rPr lang="en-US" sz="3600" dirty="0">
                <a:latin typeface="+mn-lt"/>
              </a:rPr>
            </a:br>
            <a:r>
              <a:rPr lang="en-US" sz="1800" b="0" dirty="0">
                <a:latin typeface="+mn-lt"/>
              </a:rPr>
              <a:t>(Undergraduate)</a:t>
            </a:r>
          </a:p>
          <a:p>
            <a:endParaRPr lang="en-US" sz="1800" b="0" dirty="0">
              <a:latin typeface="+mn-lt"/>
            </a:endParaRPr>
          </a:p>
          <a:p>
            <a:r>
              <a:rPr lang="en-US" sz="3200" dirty="0">
                <a:latin typeface="+mn-lt"/>
              </a:rPr>
              <a:t>4.53%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335485" y="2396865"/>
            <a:ext cx="2946114" cy="2971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omfortaa" panose="020F0603070200060003" pitchFamily="34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DIRECT</a:t>
            </a:r>
          </a:p>
          <a:p>
            <a:r>
              <a:rPr lang="en-US" sz="3200" dirty="0">
                <a:latin typeface="+mn-lt"/>
              </a:rPr>
              <a:t>UNSUBSIDIZED</a:t>
            </a:r>
          </a:p>
          <a:p>
            <a:r>
              <a:rPr lang="en-US" sz="3200" dirty="0">
                <a:latin typeface="+mn-lt"/>
              </a:rPr>
              <a:t>LOANS</a:t>
            </a:r>
            <a:r>
              <a:rPr lang="en-US" sz="3600" dirty="0">
                <a:latin typeface="+mn-lt"/>
              </a:rPr>
              <a:t/>
            </a:r>
            <a:br>
              <a:rPr lang="en-US" sz="3600" dirty="0">
                <a:latin typeface="+mn-lt"/>
              </a:rPr>
            </a:br>
            <a:r>
              <a:rPr lang="en-US" sz="1800" b="0" dirty="0">
                <a:latin typeface="+mn-lt"/>
              </a:rPr>
              <a:t>(Graduate)</a:t>
            </a:r>
          </a:p>
          <a:p>
            <a:endParaRPr lang="en-US" sz="1800" b="0" dirty="0">
              <a:latin typeface="+mn-lt"/>
            </a:endParaRPr>
          </a:p>
          <a:p>
            <a:r>
              <a:rPr lang="en-US" sz="3200" dirty="0">
                <a:latin typeface="+mn-lt"/>
              </a:rPr>
              <a:t>5.28%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327531" y="2396865"/>
            <a:ext cx="2946114" cy="2971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omfortaa" panose="020F0603070200060003" pitchFamily="34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DIRECT</a:t>
            </a:r>
          </a:p>
          <a:p>
            <a:r>
              <a:rPr lang="en-US" sz="3200" dirty="0">
                <a:latin typeface="+mn-lt"/>
              </a:rPr>
              <a:t>PLUS</a:t>
            </a:r>
          </a:p>
          <a:p>
            <a:r>
              <a:rPr lang="en-US" sz="3200" dirty="0">
                <a:latin typeface="+mn-lt"/>
              </a:rPr>
              <a:t>LOANS</a:t>
            </a:r>
            <a:r>
              <a:rPr lang="en-US" sz="3600" dirty="0">
                <a:latin typeface="+mn-lt"/>
              </a:rPr>
              <a:t/>
            </a:r>
            <a:br>
              <a:rPr lang="en-US" sz="3600" dirty="0">
                <a:latin typeface="+mn-lt"/>
              </a:rPr>
            </a:br>
            <a:r>
              <a:rPr lang="en-US" sz="1800" b="0" dirty="0">
                <a:latin typeface="+mn-lt"/>
              </a:rPr>
              <a:t>(Graduate &amp; Parents)</a:t>
            </a:r>
          </a:p>
          <a:p>
            <a:endParaRPr lang="en-US" sz="1800" b="0" dirty="0">
              <a:latin typeface="+mn-lt"/>
            </a:endParaRPr>
          </a:p>
          <a:p>
            <a:r>
              <a:rPr lang="en-US" sz="3200" dirty="0">
                <a:latin typeface="+mn-lt"/>
              </a:rPr>
              <a:t>6.28%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9399769" y="2024719"/>
            <a:ext cx="0" cy="2955495"/>
          </a:xfrm>
          <a:prstGeom prst="line">
            <a:avLst/>
          </a:prstGeom>
          <a:ln w="47625">
            <a:solidFill>
              <a:schemeClr val="bg1">
                <a:alpha val="31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232023" y="2024719"/>
            <a:ext cx="0" cy="2955495"/>
          </a:xfrm>
          <a:prstGeom prst="line">
            <a:avLst/>
          </a:prstGeom>
          <a:ln w="47625">
            <a:solidFill>
              <a:schemeClr val="bg1">
                <a:alpha val="31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155281" y="2024719"/>
            <a:ext cx="0" cy="2955495"/>
          </a:xfrm>
          <a:prstGeom prst="line">
            <a:avLst/>
          </a:prstGeom>
          <a:ln w="47625">
            <a:solidFill>
              <a:schemeClr val="bg1">
                <a:alpha val="31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0" y="507908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omfortaa" panose="020F0603070200060003" pitchFamily="34" charset="0"/>
                <a:ea typeface="+mj-ea"/>
                <a:cs typeface="+mj-cs"/>
              </a:defRPr>
            </a:lvl1pPr>
          </a:lstStyle>
          <a:p>
            <a:r>
              <a:rPr lang="en-US" sz="2400" b="0" i="1" dirty="0">
                <a:latin typeface="Calibri" panose="020F0502020204030204" pitchFamily="34" charset="0"/>
                <a:cs typeface="Calibri" panose="020F0502020204030204" pitchFamily="34" charset="0"/>
              </a:rPr>
              <a:t>2021-2022 Interest Rates</a:t>
            </a:r>
            <a:endParaRPr lang="en-US" sz="14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747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MISSISSIPPI FINANCIAL AID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161405" y="1724959"/>
            <a:ext cx="3113638" cy="4079642"/>
            <a:chOff x="1161405" y="1724959"/>
            <a:chExt cx="3113638" cy="4079642"/>
          </a:xfrm>
        </p:grpSpPr>
        <p:grpSp>
          <p:nvGrpSpPr>
            <p:cNvPr id="7" name="Group 6"/>
            <p:cNvGrpSpPr/>
            <p:nvPr/>
          </p:nvGrpSpPr>
          <p:grpSpPr>
            <a:xfrm>
              <a:off x="1161405" y="1724959"/>
              <a:ext cx="3113638" cy="4079642"/>
              <a:chOff x="1161405" y="1724959"/>
              <a:chExt cx="3113638" cy="407964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5718" y="1724959"/>
                <a:ext cx="3105012" cy="4079642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161405" y="2010453"/>
                <a:ext cx="3113638" cy="3524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solidFill>
                      <a:schemeClr val="bg1"/>
                    </a:solidFill>
                  </a:rPr>
                  <a:t>MTAG</a:t>
                </a:r>
                <a:endParaRPr lang="en-US" sz="24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cs typeface="Gotham Book" pitchFamily="50" charset="0"/>
                  </a:rPr>
                  <a:t>MS TUITION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cs typeface="Gotham Book" pitchFamily="50" charset="0"/>
                  </a:rPr>
                  <a:t>ASSISTANCE GRANT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endParaRPr lang="en-US" sz="8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5400" b="1" dirty="0">
                    <a:solidFill>
                      <a:schemeClr val="bg1"/>
                    </a:solidFill>
                  </a:rPr>
                  <a:t>15 ACT</a:t>
                </a:r>
              </a:p>
              <a:p>
                <a:pPr algn="ctr"/>
                <a:endParaRPr lang="en-US" sz="1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5400" b="1" dirty="0">
                    <a:solidFill>
                      <a:schemeClr val="bg1"/>
                    </a:solidFill>
                  </a:rPr>
                  <a:t>2.5 GPA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534884" y="3592286"/>
              <a:ext cx="23513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4476105" y="1724959"/>
            <a:ext cx="3113638" cy="4079642"/>
            <a:chOff x="4476105" y="1724959"/>
            <a:chExt cx="3113638" cy="40796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105" y="1724959"/>
              <a:ext cx="3113638" cy="407964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476105" y="2010453"/>
              <a:ext cx="3113638" cy="3616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MESG</a:t>
              </a:r>
              <a:endPara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cs typeface="Gotham Book" pitchFamily="50" charset="0"/>
                </a:rPr>
                <a:t>MS EMINENT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cs typeface="Gotham Book" pitchFamily="50" charset="0"/>
                </a:rPr>
                <a:t>SCHOLARS GRANT</a:t>
              </a: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sz="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29 ACT</a:t>
              </a:r>
            </a:p>
            <a:p>
              <a:pPr algn="ctr"/>
              <a:endParaRPr lang="en-US" sz="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3.5 GPA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857266" y="3592286"/>
              <a:ext cx="23513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7790804" y="1724959"/>
            <a:ext cx="3113638" cy="4079642"/>
            <a:chOff x="7790804" y="1724959"/>
            <a:chExt cx="3113638" cy="4079642"/>
          </a:xfrm>
        </p:grpSpPr>
        <p:grpSp>
          <p:nvGrpSpPr>
            <p:cNvPr id="19" name="Group 18"/>
            <p:cNvGrpSpPr/>
            <p:nvPr/>
          </p:nvGrpSpPr>
          <p:grpSpPr>
            <a:xfrm>
              <a:off x="7790804" y="1724959"/>
              <a:ext cx="3113638" cy="4079642"/>
              <a:chOff x="7790804" y="1724959"/>
              <a:chExt cx="3113638" cy="407964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5118" y="1724959"/>
                <a:ext cx="3105012" cy="407964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7790804" y="1839378"/>
                <a:ext cx="3113638" cy="3908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HELP</a:t>
                </a:r>
                <a:endParaRPr lang="en-US" sz="2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cs typeface="Gotham Book" pitchFamily="50" charset="0"/>
                  </a:rPr>
                  <a:t>HIGHER EDUCATION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cs typeface="Gotham Book" pitchFamily="50" charset="0"/>
                  </a:rPr>
                  <a:t>LEGISLATIVE PLAN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 ACT</a:t>
                </a:r>
                <a:endParaRPr lang="en-US" sz="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2.5 GPA</a:t>
                </a:r>
              </a:p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IHL CPC</a:t>
                </a:r>
              </a:p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Income</a:t>
                </a:r>
              </a:p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Requirements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8171965" y="3311629"/>
              <a:ext cx="23513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0" y="457200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1632011"/>
            <a:ext cx="381000" cy="1075943"/>
          </a:xfrm>
          <a:prstGeom prst="rect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B23A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2806822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46" y="938266"/>
            <a:ext cx="10520855" cy="59197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457200"/>
            <a:ext cx="381000" cy="1075943"/>
          </a:xfrm>
          <a:prstGeom prst="rect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1632011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806822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29593" y="3950465"/>
            <a:ext cx="1209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Private</a:t>
            </a:r>
          </a:p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College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57" y="2929709"/>
            <a:ext cx="3193905" cy="9237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2205" y="3984261"/>
            <a:ext cx="1209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Public</a:t>
            </a:r>
          </a:p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College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43514" y="3984261"/>
            <a:ext cx="1504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Community</a:t>
            </a:r>
          </a:p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College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2336FC3A-024F-43F1-AE28-7B364ECE3E52}"/>
              </a:ext>
            </a:extLst>
          </p:cNvPr>
          <p:cNvSpPr/>
          <p:nvPr/>
        </p:nvSpPr>
        <p:spPr>
          <a:xfrm>
            <a:off x="2942896" y="457200"/>
            <a:ext cx="1072056" cy="1075942"/>
          </a:xfrm>
          <a:prstGeom prst="ellipse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311BF974-7472-484E-B6F2-0B829B176859}"/>
              </a:ext>
            </a:extLst>
          </p:cNvPr>
          <p:cNvSpPr/>
          <p:nvPr/>
        </p:nvSpPr>
        <p:spPr>
          <a:xfrm>
            <a:off x="-1" y="457200"/>
            <a:ext cx="3478925" cy="1075943"/>
          </a:xfrm>
          <a:prstGeom prst="rect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="" xmlns:a16="http://schemas.microsoft.com/office/drawing/2014/main" id="{6F98F984-0BA7-4458-8B9C-A9E8519EEE06}"/>
              </a:ext>
            </a:extLst>
          </p:cNvPr>
          <p:cNvSpPr txBox="1">
            <a:spLocks/>
          </p:cNvSpPr>
          <p:nvPr/>
        </p:nvSpPr>
        <p:spPr>
          <a:xfrm>
            <a:off x="-626808" y="395894"/>
            <a:ext cx="5073319" cy="695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8CB23A"/>
                </a:solidFill>
                <a:latin typeface="Comfortaa" panose="020F0603070200060003" pitchFamily="34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HAVE</a:t>
            </a:r>
          </a:p>
        </p:txBody>
      </p:sp>
      <p:sp>
        <p:nvSpPr>
          <p:cNvPr id="32" name="Title Placeholder 1">
            <a:extLst>
              <a:ext uri="{FF2B5EF4-FFF2-40B4-BE49-F238E27FC236}">
                <a16:creationId xmlns="" xmlns:a16="http://schemas.microsoft.com/office/drawing/2014/main" id="{9E9EFFE6-46C9-4A02-A4BD-00513E9F0F90}"/>
              </a:ext>
            </a:extLst>
          </p:cNvPr>
          <p:cNvSpPr txBox="1">
            <a:spLocks/>
          </p:cNvSpPr>
          <p:nvPr/>
        </p:nvSpPr>
        <p:spPr>
          <a:xfrm>
            <a:off x="-626808" y="899131"/>
            <a:ext cx="5073319" cy="6953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8CB23A"/>
                </a:solidFill>
                <a:latin typeface="Comfortaa" panose="020F0603070200060003" pitchFamily="34" charset="0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+mn-lt"/>
              </a:rPr>
              <a:t>OPTIONS</a:t>
            </a:r>
          </a:p>
        </p:txBody>
      </p:sp>
    </p:spTree>
    <p:extLst>
      <p:ext uri="{BB962C8B-B14F-4D97-AF65-F5344CB8AC3E}">
        <p14:creationId xmlns:p14="http://schemas.microsoft.com/office/powerpoint/2010/main" val="382577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4. </a:t>
            </a:r>
            <a:r>
              <a:rPr lang="en-US" sz="5400" dirty="0">
                <a:latin typeface="+mn-lt"/>
                <a:cs typeface="Calibri" panose="020F0502020204030204" pitchFamily="34" charset="0"/>
              </a:rPr>
              <a:t>MISSISSIPPI</a:t>
            </a:r>
            <a:r>
              <a:rPr lang="en-US" sz="5400" dirty="0">
                <a:latin typeface="+mn-lt"/>
              </a:rPr>
              <a:t> </a:t>
            </a:r>
            <a:r>
              <a:rPr lang="en-US" sz="4800" dirty="0">
                <a:latin typeface="+mn-lt"/>
              </a:rPr>
              <a:t>FINANCIAL AID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81" y="1690688"/>
            <a:ext cx="3258698" cy="42815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9253" y="1810770"/>
            <a:ext cx="326775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cs typeface="Gotham Book" pitchFamily="50" charset="0"/>
              </a:rPr>
              <a:t>HIGHER EDUCATION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cs typeface="Gotham Book" pitchFamily="50" charset="0"/>
              </a:rPr>
              <a:t>LEGISLATIVE PLAN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ACT</a:t>
            </a:r>
            <a:endParaRPr lang="en-US" sz="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 GPA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IHL CPC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739280" y="3355892"/>
            <a:ext cx="246769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457200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1632011"/>
            <a:ext cx="381000" cy="1075943"/>
          </a:xfrm>
          <a:prstGeom prst="rect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B23A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2806822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303411" y="1816905"/>
            <a:ext cx="479258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Covers full tuition and required fees at any public school in Mississippi for 4 years or 8 semesters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Special circumstances for private schools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Application deadline 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March 31 and additional documents April 30</a:t>
            </a:r>
          </a:p>
        </p:txBody>
      </p:sp>
    </p:spTree>
    <p:extLst>
      <p:ext uri="{BB962C8B-B14F-4D97-AF65-F5344CB8AC3E}">
        <p14:creationId xmlns:p14="http://schemas.microsoft.com/office/powerpoint/2010/main" val="932775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36" y="475106"/>
            <a:ext cx="4838147" cy="6602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27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457200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2806822"/>
            <a:ext cx="381000" cy="1075943"/>
          </a:xfrm>
          <a:prstGeom prst="rect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B23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632011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B23A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352674" y="1809583"/>
            <a:ext cx="5293893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+mn-lt"/>
              </a:rPr>
              <a:t>Students must enroll in and earn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at least 15 credit hours to receive Mississippi Aid</a:t>
            </a:r>
          </a:p>
          <a:p>
            <a:pPr marL="0" indent="0">
              <a:buNone/>
            </a:pPr>
            <a:endParaRPr lang="en-US" sz="1200" b="1" dirty="0">
              <a:latin typeface="+mn-lt"/>
            </a:endParaRPr>
          </a:p>
          <a:p>
            <a:pPr marL="0" indent="0">
              <a:buNone/>
            </a:pPr>
            <a:r>
              <a:rPr lang="en-US" b="1" dirty="0">
                <a:latin typeface="+mn-lt"/>
              </a:rPr>
              <a:t>Students will receive aid from only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one state grant program</a:t>
            </a:r>
          </a:p>
          <a:p>
            <a:pPr marL="0" indent="0">
              <a:buNone/>
            </a:pPr>
            <a:endParaRPr lang="en-US" sz="1200" dirty="0">
              <a:latin typeface="+mn-lt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E3EECA"/>
                </a:solidFill>
                <a:latin typeface="+mn-lt"/>
              </a:rPr>
              <a:t>msfinancialaid.org</a:t>
            </a:r>
          </a:p>
        </p:txBody>
      </p:sp>
    </p:spTree>
    <p:extLst>
      <p:ext uri="{BB962C8B-B14F-4D97-AF65-F5344CB8AC3E}">
        <p14:creationId xmlns:p14="http://schemas.microsoft.com/office/powerpoint/2010/main" val="101413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57200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806822"/>
            <a:ext cx="381000" cy="1075943"/>
          </a:xfrm>
          <a:prstGeom prst="rect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B23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32011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B23A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73611" y="1509950"/>
            <a:ext cx="7644777" cy="4745630"/>
            <a:chOff x="2256940" y="1077654"/>
            <a:chExt cx="7644777" cy="47456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6940" y="1077654"/>
              <a:ext cx="7644777" cy="474563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882582" y="1535024"/>
              <a:ext cx="8321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Gotham Bold" pitchFamily="50" charset="0"/>
                </a:rPr>
                <a:t>APPLY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26960" y="2355970"/>
              <a:ext cx="601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Gotham Bold" pitchFamily="50" charset="0"/>
                </a:rPr>
                <a:t>ACT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511833" y="3066667"/>
              <a:ext cx="16738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Gotham Bold" pitchFamily="50" charset="0"/>
                </a:rPr>
                <a:t>HIGH SCHOOL</a:t>
              </a:r>
            </a:p>
            <a:p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Gotham Bold" pitchFamily="50" charset="0"/>
                </a:rPr>
                <a:t>RESUME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11832" y="3905416"/>
              <a:ext cx="1481624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Gotham Bold" pitchFamily="50" charset="0"/>
                </a:rPr>
                <a:t>CONTACT</a:t>
              </a:r>
            </a:p>
            <a:p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Gotham Bold" pitchFamily="50" charset="0"/>
                </a:rPr>
                <a:t>RECRUITERS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511832" y="4826887"/>
              <a:ext cx="1183337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Gotham Bold" pitchFamily="50" charset="0"/>
                </a:rPr>
                <a:t>CAMPUS </a:t>
              </a:r>
            </a:p>
            <a:p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Gotham Bold" pitchFamily="50" charset="0"/>
                </a:rPr>
                <a:t>VISITS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517104" y="1395871"/>
              <a:ext cx="2033314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Gotham Bold" pitchFamily="50" charset="0"/>
                </a:rPr>
                <a:t>JOB- SHADOWING/</a:t>
              </a:r>
            </a:p>
            <a:p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Gotham Bold" pitchFamily="50" charset="0"/>
                </a:rPr>
                <a:t>INTERNSHIPS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517104" y="2245718"/>
              <a:ext cx="1425583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Gotham Bold" pitchFamily="50" charset="0"/>
                </a:rPr>
                <a:t>NET PRICE</a:t>
              </a:r>
            </a:p>
            <a:p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Gotham Bold" pitchFamily="50" charset="0"/>
                </a:rPr>
                <a:t>CALCULATOR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09647" y="3220555"/>
              <a:ext cx="8304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Gotham Bold" pitchFamily="50" charset="0"/>
                </a:rPr>
                <a:t>FAFSA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517104" y="3936194"/>
              <a:ext cx="1599284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Gotham Bold" pitchFamily="50" charset="0"/>
                </a:rPr>
                <a:t>STATE AID</a:t>
              </a:r>
            </a:p>
            <a:p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Gotham Bold" pitchFamily="50" charset="0"/>
                </a:rPr>
                <a:t>APPLICATION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501307" y="4959609"/>
              <a:ext cx="1629933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Gotham Bold" pitchFamily="50" charset="0"/>
                </a:rPr>
                <a:t>SCHOLARSHIPS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D14807E6-0BFF-4ABB-91AB-7C2A819D1458}"/>
              </a:ext>
            </a:extLst>
          </p:cNvPr>
          <p:cNvSpPr txBox="1">
            <a:spLocks/>
          </p:cNvSpPr>
          <p:nvPr/>
        </p:nvSpPr>
        <p:spPr>
          <a:xfrm>
            <a:off x="838199" y="61254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omfortaa" panose="020F0603070200060003" pitchFamily="34" charset="0"/>
                <a:ea typeface="+mj-ea"/>
                <a:cs typeface="+mj-cs"/>
              </a:defRPr>
            </a:lvl1pPr>
          </a:lstStyle>
          <a:p>
            <a:r>
              <a:rPr lang="en-US" sz="4800" b="0" dirty="0">
                <a:latin typeface="Calibri" panose="020F0502020204030204" pitchFamily="34" charset="0"/>
                <a:cs typeface="Calibri" panose="020F0502020204030204" pitchFamily="34" charset="0"/>
              </a:rPr>
              <a:t>COLLEGE PLANNING CHECKLIST</a:t>
            </a:r>
            <a:endParaRPr lang="en-US"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731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69FE656-E20A-4F08-A822-918FEBD574FF}"/>
              </a:ext>
            </a:extLst>
          </p:cNvPr>
          <p:cNvSpPr/>
          <p:nvPr/>
        </p:nvSpPr>
        <p:spPr>
          <a:xfrm>
            <a:off x="1" y="492317"/>
            <a:ext cx="4592319" cy="1075943"/>
          </a:xfrm>
          <a:prstGeom prst="rect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27C78E4F-1BDB-4CF6-A04A-F79067643676}"/>
              </a:ext>
            </a:extLst>
          </p:cNvPr>
          <p:cNvSpPr/>
          <p:nvPr/>
        </p:nvSpPr>
        <p:spPr>
          <a:xfrm>
            <a:off x="4056292" y="492317"/>
            <a:ext cx="1072056" cy="1075942"/>
          </a:xfrm>
          <a:prstGeom prst="ellipse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="" xmlns:a16="http://schemas.microsoft.com/office/drawing/2014/main" id="{4B2583BA-59A1-484F-A7D0-83D3D11D1C83}"/>
              </a:ext>
            </a:extLst>
          </p:cNvPr>
          <p:cNvSpPr txBox="1">
            <a:spLocks/>
          </p:cNvSpPr>
          <p:nvPr/>
        </p:nvSpPr>
        <p:spPr>
          <a:xfrm>
            <a:off x="0" y="696531"/>
            <a:ext cx="4870450" cy="667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8CB23A"/>
                </a:solidFill>
                <a:latin typeface="Comfortaa" panose="020F0603070200060003" pitchFamily="34" charset="0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+mn-lt"/>
              </a:rPr>
              <a:t>ACTION STEPS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AB046644-DC27-4726-A33E-D1334AE16EC6}"/>
              </a:ext>
            </a:extLst>
          </p:cNvPr>
          <p:cNvSpPr/>
          <p:nvPr/>
        </p:nvSpPr>
        <p:spPr>
          <a:xfrm>
            <a:off x="816853" y="1992143"/>
            <a:ext cx="3013221" cy="30268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A9BBEDB-15E0-4972-8D13-46ADA7D20364}"/>
              </a:ext>
            </a:extLst>
          </p:cNvPr>
          <p:cNvSpPr/>
          <p:nvPr/>
        </p:nvSpPr>
        <p:spPr>
          <a:xfrm>
            <a:off x="4480559" y="1992143"/>
            <a:ext cx="3013221" cy="30268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B0E94682-F53A-4F8D-B05D-66BEF4EE5618}"/>
              </a:ext>
            </a:extLst>
          </p:cNvPr>
          <p:cNvSpPr/>
          <p:nvPr/>
        </p:nvSpPr>
        <p:spPr>
          <a:xfrm>
            <a:off x="8138406" y="1992143"/>
            <a:ext cx="3013221" cy="30268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56DECB4-444D-4BC0-9812-80680C7BC8B5}"/>
              </a:ext>
            </a:extLst>
          </p:cNvPr>
          <p:cNvSpPr txBox="1"/>
          <p:nvPr/>
        </p:nvSpPr>
        <p:spPr>
          <a:xfrm>
            <a:off x="1326997" y="5296400"/>
            <a:ext cx="1992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Gotham Book" pitchFamily="50" charset="0"/>
              </a:rPr>
              <a:t>Sign up for text messaging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5A6BAC9-FA53-47CB-BD8C-B95CBEF7D5B3}"/>
              </a:ext>
            </a:extLst>
          </p:cNvPr>
          <p:cNvSpPr txBox="1"/>
          <p:nvPr/>
        </p:nvSpPr>
        <p:spPr>
          <a:xfrm>
            <a:off x="4990703" y="5296400"/>
            <a:ext cx="1992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Gotham Book" pitchFamily="50" charset="0"/>
              </a:rPr>
              <a:t>Register for ACT Prep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3FAB1AE-FB5F-4ACB-8602-E6C23BD6CE79}"/>
              </a:ext>
            </a:extLst>
          </p:cNvPr>
          <p:cNvSpPr txBox="1"/>
          <p:nvPr/>
        </p:nvSpPr>
        <p:spPr>
          <a:xfrm>
            <a:off x="8378442" y="5296400"/>
            <a:ext cx="2684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Gotham Book" pitchFamily="50" charset="0"/>
              </a:rPr>
              <a:t>Schedule an appointment with Get2College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="" xmlns:a16="http://schemas.microsoft.com/office/drawing/2014/main" id="{FF32ED6E-4663-433E-99EB-1DF8CF27C4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7331"/>
            <a:ext cx="4704546" cy="3360390"/>
          </a:xfrm>
          <a:prstGeom prst="rect">
            <a:avLst/>
          </a:prstGeom>
        </p:spPr>
      </p:pic>
      <p:pic>
        <p:nvPicPr>
          <p:cNvPr id="18" name="Picture 17" descr="Graphical user interface, application, icon&#10;&#10;Description automatically generated">
            <a:extLst>
              <a:ext uri="{FF2B5EF4-FFF2-40B4-BE49-F238E27FC236}">
                <a16:creationId xmlns="" xmlns:a16="http://schemas.microsoft.com/office/drawing/2014/main" id="{F469BE6D-25B5-4F85-AF58-60E5BF70D6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37" y="1890011"/>
            <a:ext cx="4335535" cy="3095337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="" xmlns:a16="http://schemas.microsoft.com/office/drawing/2014/main" id="{A3FCD510-D23E-4AB4-93D9-A64FB7C9BB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28" y="1797330"/>
            <a:ext cx="4533778" cy="323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07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E44794AA-B4C5-4CD1-A11B-9424CA37A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229" y="1018165"/>
            <a:ext cx="5286556" cy="44525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65C66834-4534-4825-878A-D811B86610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930" y="891606"/>
            <a:ext cx="1529792" cy="18812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1AAB4EB-A180-434B-B7A7-B1961DB87EB4}"/>
              </a:ext>
            </a:extLst>
          </p:cNvPr>
          <p:cNvSpPr txBox="1"/>
          <p:nvPr/>
        </p:nvSpPr>
        <p:spPr>
          <a:xfrm>
            <a:off x="5194277" y="1653857"/>
            <a:ext cx="59882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cs typeface="Segoe UI Light" panose="020B0502040204020203" pitchFamily="34" charset="0"/>
              </a:rPr>
              <a:t>Text </a:t>
            </a:r>
            <a:r>
              <a:rPr lang="en-US" sz="7200" b="1" dirty="0">
                <a:solidFill>
                  <a:schemeClr val="bg1"/>
                </a:solidFill>
                <a:cs typeface="Segoe UI Light" panose="020B0502040204020203" pitchFamily="34" charset="0"/>
              </a:rPr>
              <a:t>“College” 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cs typeface="Segoe UI Light" panose="020B0502040204020203" pitchFamily="34" charset="0"/>
              </a:rPr>
              <a:t>to </a:t>
            </a:r>
          </a:p>
          <a:p>
            <a:pPr algn="ctr"/>
            <a:r>
              <a:rPr lang="en-US" sz="7200" smtClean="0">
                <a:solidFill>
                  <a:schemeClr val="bg1"/>
                </a:solidFill>
                <a:cs typeface="Segoe UI Light" panose="020B0502040204020203" pitchFamily="34" charset="0"/>
              </a:rPr>
              <a:t>601-996-7015</a:t>
            </a:r>
            <a:endParaRPr lang="en-US" sz="7200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720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="" xmlns:a16="http://schemas.microsoft.com/office/drawing/2014/main" id="{E502A75D-0B49-4A0C-9E55-650E5875D7F1}"/>
              </a:ext>
            </a:extLst>
          </p:cNvPr>
          <p:cNvSpPr/>
          <p:nvPr/>
        </p:nvSpPr>
        <p:spPr>
          <a:xfrm>
            <a:off x="7380443" y="6174090"/>
            <a:ext cx="2471267" cy="3910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0E8BD69B-8741-4406-AD2A-B276AE8D2EBC}"/>
              </a:ext>
            </a:extLst>
          </p:cNvPr>
          <p:cNvSpPr/>
          <p:nvPr/>
        </p:nvSpPr>
        <p:spPr>
          <a:xfrm>
            <a:off x="7520471" y="4387205"/>
            <a:ext cx="2191210" cy="1801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98531" y="4278657"/>
            <a:ext cx="3272999" cy="2627614"/>
            <a:chOff x="1229978" y="2510673"/>
            <a:chExt cx="3789933" cy="30176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978" y="2510673"/>
              <a:ext cx="3789933" cy="150586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847834" y="3898231"/>
              <a:ext cx="24211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get2college.org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9293" y="4227984"/>
              <a:ext cx="3166940" cy="1300372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0FDC2253-4372-4EA8-9765-B6AB73DB4B9D}"/>
              </a:ext>
            </a:extLst>
          </p:cNvPr>
          <p:cNvSpPr txBox="1"/>
          <p:nvPr/>
        </p:nvSpPr>
        <p:spPr>
          <a:xfrm>
            <a:off x="7401710" y="6137463"/>
            <a:ext cx="2494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B87BE"/>
                </a:solidFill>
              </a:rPr>
              <a:t>Stephen Brown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5ED8141-4BF5-4E45-B242-33DA952786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116" y="4471180"/>
            <a:ext cx="1783548" cy="17835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170336A-316E-4832-825C-89604C9CB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72" y="-70188"/>
            <a:ext cx="5081026" cy="508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05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="" xmlns:a16="http://schemas.microsoft.com/office/drawing/2014/main" id="{07918967-67A2-4110-8A96-54059268E5E2}"/>
              </a:ext>
            </a:extLst>
          </p:cNvPr>
          <p:cNvSpPr/>
          <p:nvPr/>
        </p:nvSpPr>
        <p:spPr>
          <a:xfrm>
            <a:off x="2942896" y="457200"/>
            <a:ext cx="1072056" cy="1075942"/>
          </a:xfrm>
          <a:prstGeom prst="ellipse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="" xmlns:a16="http://schemas.microsoft.com/office/drawing/2014/main" id="{7A3DBA29-25EF-4110-AE1E-6DD816FD08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3" y="-202821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CCAF9A1-5C77-43B6-80BB-0B7611EF0BFB}"/>
              </a:ext>
            </a:extLst>
          </p:cNvPr>
          <p:cNvSpPr/>
          <p:nvPr/>
        </p:nvSpPr>
        <p:spPr>
          <a:xfrm>
            <a:off x="-1" y="457200"/>
            <a:ext cx="3478925" cy="1075943"/>
          </a:xfrm>
          <a:prstGeom prst="rect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32F774E-C5D2-480E-89DC-8BE88038BF29}"/>
              </a:ext>
            </a:extLst>
          </p:cNvPr>
          <p:cNvSpPr/>
          <p:nvPr/>
        </p:nvSpPr>
        <p:spPr>
          <a:xfrm>
            <a:off x="0" y="1632011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51CC759-6CAE-4E48-8C87-EEF1D1B3B798}"/>
              </a:ext>
            </a:extLst>
          </p:cNvPr>
          <p:cNvSpPr/>
          <p:nvPr/>
        </p:nvSpPr>
        <p:spPr>
          <a:xfrm>
            <a:off x="0" y="2806822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49ABE4C-5F77-426A-9592-9364704A3830}"/>
              </a:ext>
            </a:extLst>
          </p:cNvPr>
          <p:cNvSpPr txBox="1"/>
          <p:nvPr/>
        </p:nvSpPr>
        <p:spPr>
          <a:xfrm>
            <a:off x="1745946" y="5254358"/>
            <a:ext cx="1504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Career &amp;</a:t>
            </a:r>
          </a:p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Technical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3D5BA9A-4D1E-4486-9B0C-7F358A5DF949}"/>
              </a:ext>
            </a:extLst>
          </p:cNvPr>
          <p:cNvSpPr txBox="1"/>
          <p:nvPr/>
        </p:nvSpPr>
        <p:spPr>
          <a:xfrm>
            <a:off x="6460909" y="5258175"/>
            <a:ext cx="1504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Associate</a:t>
            </a:r>
          </a:p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Degree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3AEDBEB-BDDE-43DE-9598-2A2FF45110E6}"/>
              </a:ext>
            </a:extLst>
          </p:cNvPr>
          <p:cNvSpPr txBox="1"/>
          <p:nvPr/>
        </p:nvSpPr>
        <p:spPr>
          <a:xfrm>
            <a:off x="9035943" y="5266473"/>
            <a:ext cx="1504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Bachelor’s </a:t>
            </a:r>
          </a:p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Degree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9DE67C6-DAE3-4F13-8D2C-6975106A0A0B}"/>
              </a:ext>
            </a:extLst>
          </p:cNvPr>
          <p:cNvSpPr txBox="1"/>
          <p:nvPr/>
        </p:nvSpPr>
        <p:spPr>
          <a:xfrm>
            <a:off x="4079373" y="5296400"/>
            <a:ext cx="1504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Certificate/</a:t>
            </a:r>
          </a:p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Gotham Book" pitchFamily="50" charset="0"/>
              </a:rPr>
              <a:t>Credential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C9AA43E-8EE0-4956-A24E-14B153FA911C}"/>
              </a:ext>
            </a:extLst>
          </p:cNvPr>
          <p:cNvGrpSpPr/>
          <p:nvPr/>
        </p:nvGrpSpPr>
        <p:grpSpPr>
          <a:xfrm>
            <a:off x="-626808" y="395894"/>
            <a:ext cx="5073319" cy="1198554"/>
            <a:chOff x="3475872" y="503172"/>
            <a:chExt cx="5073319" cy="1198554"/>
          </a:xfrm>
        </p:grpSpPr>
        <p:sp>
          <p:nvSpPr>
            <p:cNvPr id="20" name="Title Placeholder 1">
              <a:extLst>
                <a:ext uri="{FF2B5EF4-FFF2-40B4-BE49-F238E27FC236}">
                  <a16:creationId xmlns="" xmlns:a16="http://schemas.microsoft.com/office/drawing/2014/main" id="{5CBC3B17-A82C-4939-AA56-04740274117C}"/>
                </a:ext>
              </a:extLst>
            </p:cNvPr>
            <p:cNvSpPr txBox="1">
              <a:spLocks/>
            </p:cNvSpPr>
            <p:nvPr/>
          </p:nvSpPr>
          <p:spPr>
            <a:xfrm>
              <a:off x="3475872" y="503172"/>
              <a:ext cx="5073319" cy="6953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8CB23A"/>
                  </a:solidFill>
                  <a:latin typeface="Comfortaa" panose="020F0603070200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 HAVE</a:t>
              </a:r>
            </a:p>
          </p:txBody>
        </p:sp>
        <p:sp>
          <p:nvSpPr>
            <p:cNvPr id="21" name="Title Placeholder 1">
              <a:extLst>
                <a:ext uri="{FF2B5EF4-FFF2-40B4-BE49-F238E27FC236}">
                  <a16:creationId xmlns="" xmlns:a16="http://schemas.microsoft.com/office/drawing/2014/main" id="{4873B836-090E-4C68-B5D4-E0CC2D701428}"/>
                </a:ext>
              </a:extLst>
            </p:cNvPr>
            <p:cNvSpPr txBox="1">
              <a:spLocks/>
            </p:cNvSpPr>
            <p:nvPr/>
          </p:nvSpPr>
          <p:spPr>
            <a:xfrm>
              <a:off x="3475872" y="1006409"/>
              <a:ext cx="5073319" cy="6953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8CB23A"/>
                  </a:solidFill>
                  <a:latin typeface="Comfortaa" panose="020F0603070200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4800" dirty="0">
                  <a:solidFill>
                    <a:schemeClr val="bg1"/>
                  </a:solidFill>
                  <a:latin typeface="+mn-lt"/>
                </a:rPr>
                <a:t>OPTIONS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504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" y="-1016"/>
            <a:ext cx="11947555" cy="67224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57200"/>
            <a:ext cx="381000" cy="1075943"/>
          </a:xfrm>
          <a:prstGeom prst="rect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632011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2806822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25679" y="2528548"/>
            <a:ext cx="42672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50" charset="0"/>
              </a:rPr>
              <a:t>2-year or 4-year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50" charset="0"/>
              </a:rPr>
              <a:t>Programs Offered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50" charset="0"/>
              </a:rPr>
              <a:t>Campus Resources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50" charset="0"/>
              </a:rPr>
              <a:t>Affordability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50" charset="0"/>
              </a:rPr>
              <a:t>Size/Student-to-faculty ratio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50" charset="0"/>
              </a:rPr>
              <a:t>Location &amp; Housing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Gotham Book" pitchFamily="50" charset="0"/>
              </a:rPr>
              <a:t>Extracurricular Activities</a:t>
            </a:r>
          </a:p>
        </p:txBody>
      </p:sp>
      <p:sp>
        <p:nvSpPr>
          <p:cNvPr id="11" name="Title Placeholder 1"/>
          <p:cNvSpPr txBox="1">
            <a:spLocks/>
          </p:cNvSpPr>
          <p:nvPr/>
        </p:nvSpPr>
        <p:spPr>
          <a:xfrm>
            <a:off x="5243993" y="1199387"/>
            <a:ext cx="4870450" cy="667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8CB23A"/>
                </a:solidFill>
                <a:latin typeface="Comfortaa" panose="020F0603070200060003" pitchFamily="34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FIND YOUR</a:t>
            </a:r>
          </a:p>
        </p:txBody>
      </p:sp>
      <p:sp>
        <p:nvSpPr>
          <p:cNvPr id="12" name="Title Placeholder 1"/>
          <p:cNvSpPr txBox="1">
            <a:spLocks/>
          </p:cNvSpPr>
          <p:nvPr/>
        </p:nvSpPr>
        <p:spPr>
          <a:xfrm>
            <a:off x="5243993" y="1702624"/>
            <a:ext cx="4870450" cy="667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8CB23A"/>
                </a:solidFill>
                <a:latin typeface="Comfortaa" panose="020F0603070200060003" pitchFamily="34" charset="0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+mn-lt"/>
              </a:rPr>
              <a:t>COLLEGE FIT</a:t>
            </a:r>
          </a:p>
        </p:txBody>
      </p:sp>
    </p:spTree>
    <p:extLst>
      <p:ext uri="{BB962C8B-B14F-4D97-AF65-F5344CB8AC3E}">
        <p14:creationId xmlns:p14="http://schemas.microsoft.com/office/powerpoint/2010/main" val="1035042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8067546" y="3607783"/>
            <a:ext cx="3390900" cy="0"/>
          </a:xfrm>
          <a:prstGeom prst="line">
            <a:avLst/>
          </a:prstGeom>
          <a:ln w="47625">
            <a:solidFill>
              <a:schemeClr val="bg1">
                <a:alpha val="31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457200"/>
            <a:ext cx="381000" cy="1075943"/>
          </a:xfrm>
          <a:prstGeom prst="rect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1632011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2806822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="" xmlns:a16="http://schemas.microsoft.com/office/drawing/2014/main" id="{CE1C7582-0371-450D-80CD-242E94BFA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704" y="70046"/>
            <a:ext cx="3395800" cy="339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03018" y="3703934"/>
            <a:ext cx="42672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cs typeface="Gotham Book" pitchFamily="50" charset="0"/>
              </a:rPr>
              <a:t>Talk to college reps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cs typeface="Gotham Book" pitchFamily="50" charset="0"/>
              </a:rPr>
              <a:t>Attend college fairs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cs typeface="Gotham Book" pitchFamily="50" charset="0"/>
              </a:rPr>
              <a:t>Make campus visits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cs typeface="Gotham Book" pitchFamily="50" charset="0"/>
              </a:rPr>
              <a:t>Career Exploration</a:t>
            </a:r>
          </a:p>
        </p:txBody>
      </p:sp>
    </p:spTree>
    <p:extLst>
      <p:ext uri="{BB962C8B-B14F-4D97-AF65-F5344CB8AC3E}">
        <p14:creationId xmlns:p14="http://schemas.microsoft.com/office/powerpoint/2010/main" val="1113059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64751" y="995171"/>
            <a:ext cx="552708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B87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MS Schools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B3B3B"/>
                </a:solidFill>
                <a:cs typeface="Gotham Book" pitchFamily="50" charset="0"/>
              </a:rPr>
              <a:t>High school transcript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B3B3B"/>
                </a:solidFill>
                <a:cs typeface="Gotham Book" pitchFamily="50" charset="0"/>
              </a:rPr>
              <a:t>Application fee or fee waiver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B3B3B"/>
                </a:solidFill>
                <a:cs typeface="Gotham Book" pitchFamily="50" charset="0"/>
              </a:rPr>
              <a:t>ACT/SAT scores</a:t>
            </a:r>
            <a:endParaRPr lang="en-US" sz="2800" dirty="0">
              <a:solidFill>
                <a:srgbClr val="3B3B3B"/>
              </a:solidFill>
              <a:latin typeface="Gotham Book" pitchFamily="50" charset="0"/>
              <a:cs typeface="Gotham Book" pitchFamily="50" charset="0"/>
            </a:endParaRPr>
          </a:p>
          <a:p>
            <a:r>
              <a:rPr lang="en-US" sz="3200" b="1" dirty="0">
                <a:solidFill>
                  <a:srgbClr val="1B87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colleges may need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B3B3B"/>
                </a:solidFill>
                <a:cs typeface="Gotham Book" pitchFamily="50" charset="0"/>
              </a:rPr>
              <a:t>Letter of recommendation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B3B3B"/>
                </a:solidFill>
                <a:cs typeface="Gotham Book" pitchFamily="50" charset="0"/>
              </a:rPr>
              <a:t>Essays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B3B3B"/>
                </a:solidFill>
                <a:cs typeface="Gotham Book" pitchFamily="50" charset="0"/>
              </a:rPr>
              <a:t>Resume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B3B3B"/>
                </a:solidFill>
                <a:cs typeface="Gotham Book" pitchFamily="50" charset="0"/>
              </a:rPr>
              <a:t>Interview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57200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32011"/>
            <a:ext cx="381000" cy="107594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B23A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806822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0D112D0B-1583-4FB2-BA2D-2DC016A44E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036">
            <a:off x="8064835" y="3251785"/>
            <a:ext cx="4689946" cy="34025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A20F962-5C80-45BD-89EE-EDDF7AF3B044}"/>
              </a:ext>
            </a:extLst>
          </p:cNvPr>
          <p:cNvSpPr txBox="1"/>
          <p:nvPr/>
        </p:nvSpPr>
        <p:spPr>
          <a:xfrm rot="511044">
            <a:off x="9707362" y="4491402"/>
            <a:ext cx="21218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Applications open as</a:t>
            </a:r>
          </a:p>
          <a:p>
            <a:r>
              <a:rPr lang="en-US" dirty="0"/>
              <a:t> early as </a:t>
            </a:r>
            <a:r>
              <a:rPr lang="en-US" b="1" dirty="0"/>
              <a:t>June 1</a:t>
            </a:r>
            <a:r>
              <a:rPr lang="en-US" b="1" baseline="30000" dirty="0"/>
              <a:t>st</a:t>
            </a:r>
            <a:r>
              <a:rPr lang="en-US" b="1" dirty="0"/>
              <a:t> </a:t>
            </a:r>
            <a:r>
              <a:rPr lang="en-US" dirty="0"/>
              <a:t>for </a:t>
            </a:r>
          </a:p>
          <a:p>
            <a:r>
              <a:rPr lang="en-US" dirty="0"/>
              <a:t>high school seniors.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52719E2B-C754-4D59-B13E-69248C51560E}"/>
              </a:ext>
            </a:extLst>
          </p:cNvPr>
          <p:cNvSpPr/>
          <p:nvPr/>
        </p:nvSpPr>
        <p:spPr>
          <a:xfrm>
            <a:off x="3037486" y="457200"/>
            <a:ext cx="1072056" cy="1075942"/>
          </a:xfrm>
          <a:prstGeom prst="ellipse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3C07D30-EE1B-4707-930A-EF443709603C}"/>
              </a:ext>
            </a:extLst>
          </p:cNvPr>
          <p:cNvSpPr/>
          <p:nvPr/>
        </p:nvSpPr>
        <p:spPr>
          <a:xfrm>
            <a:off x="-1" y="457200"/>
            <a:ext cx="3647091" cy="1075943"/>
          </a:xfrm>
          <a:prstGeom prst="rect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010" y="384939"/>
            <a:ext cx="4935324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1001602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632011"/>
            <a:ext cx="381000" cy="107594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B23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806822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" t="3226" r="4396"/>
          <a:stretch/>
        </p:blipFill>
        <p:spPr>
          <a:xfrm>
            <a:off x="7423351" y="564860"/>
            <a:ext cx="3942413" cy="555986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85117A6E-2FD5-44C1-9C8D-D2857EFB346F}"/>
              </a:ext>
            </a:extLst>
          </p:cNvPr>
          <p:cNvSpPr/>
          <p:nvPr/>
        </p:nvSpPr>
        <p:spPr>
          <a:xfrm>
            <a:off x="2942896" y="457200"/>
            <a:ext cx="1072056" cy="1075942"/>
          </a:xfrm>
          <a:prstGeom prst="ellipse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F217F3B-3035-4879-AD2A-A4443DCC4366}"/>
              </a:ext>
            </a:extLst>
          </p:cNvPr>
          <p:cNvSpPr/>
          <p:nvPr/>
        </p:nvSpPr>
        <p:spPr>
          <a:xfrm>
            <a:off x="-1" y="457200"/>
            <a:ext cx="3478925" cy="1075943"/>
          </a:xfrm>
          <a:prstGeom prst="rect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="" xmlns:a16="http://schemas.microsoft.com/office/drawing/2014/main" id="{827DD899-AC80-49C7-9AFB-D858897ECB19}"/>
              </a:ext>
            </a:extLst>
          </p:cNvPr>
          <p:cNvSpPr txBox="1">
            <a:spLocks/>
          </p:cNvSpPr>
          <p:nvPr/>
        </p:nvSpPr>
        <p:spPr>
          <a:xfrm>
            <a:off x="-517469" y="703738"/>
            <a:ext cx="4870450" cy="667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8CB23A"/>
                </a:solidFill>
                <a:latin typeface="Comfortaa" panose="020F0603070200060003" pitchFamily="34" charset="0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+mn-lt"/>
              </a:rPr>
              <a:t>RESUME</a:t>
            </a:r>
          </a:p>
        </p:txBody>
      </p:sp>
      <p:pic>
        <p:nvPicPr>
          <p:cNvPr id="12" name="Content Placeholder 9">
            <a:extLst>
              <a:ext uri="{FF2B5EF4-FFF2-40B4-BE49-F238E27FC236}">
                <a16:creationId xmlns="" xmlns:a16="http://schemas.microsoft.com/office/drawing/2014/main" id="{11BEDE64-B73E-4265-ABD8-166858550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51" y="2030888"/>
            <a:ext cx="5356648" cy="4123374"/>
          </a:xfrm>
        </p:spPr>
      </p:pic>
    </p:spTree>
    <p:extLst>
      <p:ext uri="{BB962C8B-B14F-4D97-AF65-F5344CB8AC3E}">
        <p14:creationId xmlns:p14="http://schemas.microsoft.com/office/powerpoint/2010/main" val="84944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5217584" y="686652"/>
            <a:ext cx="5806017" cy="58323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Placeholder 1"/>
          <p:cNvSpPr txBox="1">
            <a:spLocks/>
          </p:cNvSpPr>
          <p:nvPr/>
        </p:nvSpPr>
        <p:spPr>
          <a:xfrm>
            <a:off x="5708647" y="1389357"/>
            <a:ext cx="4870450" cy="667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8CB23A"/>
                </a:solidFill>
                <a:latin typeface="Comfortaa" panose="020F0603070200060003" pitchFamily="34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HOW DO COLLEGES</a:t>
            </a:r>
          </a:p>
        </p:txBody>
      </p:sp>
      <p:sp>
        <p:nvSpPr>
          <p:cNvPr id="6" name="Title Placeholder 1"/>
          <p:cNvSpPr txBox="1">
            <a:spLocks/>
          </p:cNvSpPr>
          <p:nvPr/>
        </p:nvSpPr>
        <p:spPr>
          <a:xfrm>
            <a:off x="5708647" y="1892594"/>
            <a:ext cx="4870450" cy="667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8CB23A"/>
                </a:solidFill>
                <a:latin typeface="Comfortaa" panose="020F0603070200060003" pitchFamily="34" charset="0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USE MY SCORES?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06583" y="2740958"/>
            <a:ext cx="4019550" cy="893552"/>
          </a:xfrm>
          <a:prstGeom prst="roundRect">
            <a:avLst/>
          </a:prstGeom>
          <a:solidFill>
            <a:srgbClr val="D7C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Gotham Book" pitchFamily="50" charset="0"/>
              </a:rPr>
              <a:t>Determine Admissibility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06583" y="3845051"/>
            <a:ext cx="4019550" cy="767232"/>
          </a:xfrm>
          <a:prstGeom prst="roundRect">
            <a:avLst/>
          </a:prstGeom>
          <a:solidFill>
            <a:srgbClr val="E48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cs typeface="Gotham Book" pitchFamily="50" charset="0"/>
              </a:rPr>
              <a:t>Scholarship Money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106583" y="4822824"/>
            <a:ext cx="4019550" cy="767232"/>
          </a:xfrm>
          <a:prstGeom prst="roundRect">
            <a:avLst/>
          </a:prstGeom>
          <a:solidFill>
            <a:srgbClr val="1B8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cs typeface="Gotham Book" pitchFamily="50" charset="0"/>
              </a:rPr>
              <a:t>Class Placement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35" y="461599"/>
            <a:ext cx="6891867" cy="601034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457200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632011"/>
            <a:ext cx="381000" cy="1075943"/>
          </a:xfrm>
          <a:prstGeom prst="rect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B23A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806822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FC4A351-9BBA-45C9-8064-9148E7C92C1D}"/>
              </a:ext>
            </a:extLst>
          </p:cNvPr>
          <p:cNvSpPr/>
          <p:nvPr/>
        </p:nvSpPr>
        <p:spPr>
          <a:xfrm>
            <a:off x="0" y="457199"/>
            <a:ext cx="381000" cy="1075943"/>
          </a:xfrm>
          <a:prstGeom prst="rect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B23A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A05EC34-18CD-47A0-A9D6-10EF275E42BF}"/>
              </a:ext>
            </a:extLst>
          </p:cNvPr>
          <p:cNvSpPr/>
          <p:nvPr/>
        </p:nvSpPr>
        <p:spPr>
          <a:xfrm>
            <a:off x="0" y="1632011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9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ADMISSION REQUIREMENTS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898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omfortaa" panose="020F0603070200060003" pitchFamily="34" charset="0"/>
                <a:ea typeface="+mj-ea"/>
                <a:cs typeface="+mj-cs"/>
              </a:defRPr>
            </a:lvl1pPr>
          </a:lstStyle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For the eight 4-year universities in Mississippi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1291062" y="2224088"/>
            <a:ext cx="9278239" cy="3899356"/>
            <a:chOff x="1899318" y="2465349"/>
            <a:chExt cx="8068404" cy="3390900"/>
          </a:xfrm>
        </p:grpSpPr>
        <p:grpSp>
          <p:nvGrpSpPr>
            <p:cNvPr id="59" name="Group 58"/>
            <p:cNvGrpSpPr/>
            <p:nvPr/>
          </p:nvGrpSpPr>
          <p:grpSpPr>
            <a:xfrm>
              <a:off x="1899318" y="5007513"/>
              <a:ext cx="1776907" cy="741220"/>
              <a:chOff x="1225550" y="5007513"/>
              <a:chExt cx="1776907" cy="741220"/>
            </a:xfrm>
          </p:grpSpPr>
          <p:sp>
            <p:nvSpPr>
              <p:cNvPr id="4" name="Title 1"/>
              <p:cNvSpPr txBox="1">
                <a:spLocks/>
              </p:cNvSpPr>
              <p:nvPr/>
            </p:nvSpPr>
            <p:spPr>
              <a:xfrm>
                <a:off x="1435100" y="5007513"/>
                <a:ext cx="1510371" cy="40586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85000" lnSpcReduction="200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chemeClr val="bg1"/>
                    </a:solidFill>
                    <a:latin typeface="Comfortaa" panose="020F0603070200060003" pitchFamily="34" charset="0"/>
                    <a:ea typeface="+mj-ea"/>
                    <a:cs typeface="+mj-cs"/>
                  </a:defRPr>
                </a:lvl1pPr>
              </a:lstStyle>
              <a:p>
                <a:r>
                  <a:rPr lang="en-US" sz="4000" dirty="0">
                    <a:latin typeface="+mn-lt"/>
                  </a:rPr>
                  <a:t>CPC</a:t>
                </a:r>
              </a:p>
            </p:txBody>
          </p:sp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1225550" y="5294410"/>
                <a:ext cx="1776907" cy="45432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chemeClr val="bg1"/>
                    </a:solidFill>
                    <a:latin typeface="Comfortaa" panose="020F0603070200060003" pitchFamily="34" charset="0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1600" b="0" i="1" dirty="0">
                    <a:latin typeface="+mn-lt"/>
                  </a:rPr>
                  <a:t>College Preparatory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600" b="0" i="1" dirty="0">
                    <a:latin typeface="+mn-lt"/>
                  </a:rPr>
                  <a:t>Curriculum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108868" y="4689972"/>
              <a:ext cx="1508214" cy="142076"/>
              <a:chOff x="1763225" y="4282380"/>
              <a:chExt cx="1508214" cy="142076"/>
            </a:xfrm>
          </p:grpSpPr>
          <p:sp>
            <p:nvSpPr>
              <p:cNvPr id="11" name="Cross 10"/>
              <p:cNvSpPr/>
              <p:nvPr/>
            </p:nvSpPr>
            <p:spPr>
              <a:xfrm>
                <a:off x="2445286" y="4282380"/>
                <a:ext cx="159479" cy="142076"/>
              </a:xfrm>
              <a:prstGeom prst="plus">
                <a:avLst>
                  <a:gd name="adj" fmla="val 385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1763225" y="4353418"/>
                <a:ext cx="582885" cy="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2688554" y="4353418"/>
                <a:ext cx="582885" cy="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>
              <a:off x="1975599" y="3821313"/>
              <a:ext cx="1776907" cy="697382"/>
              <a:chOff x="4019550" y="5039415"/>
              <a:chExt cx="1776907" cy="697382"/>
            </a:xfrm>
          </p:grpSpPr>
          <p:sp>
            <p:nvSpPr>
              <p:cNvPr id="30" name="Title 1"/>
              <p:cNvSpPr txBox="1">
                <a:spLocks/>
              </p:cNvSpPr>
              <p:nvPr/>
            </p:nvSpPr>
            <p:spPr>
              <a:xfrm>
                <a:off x="4229100" y="5039415"/>
                <a:ext cx="1510371" cy="40586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85000" lnSpcReduction="200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chemeClr val="bg1"/>
                    </a:solidFill>
                    <a:latin typeface="Comfortaa" panose="020F0603070200060003" pitchFamily="34" charset="0"/>
                    <a:ea typeface="+mj-ea"/>
                    <a:cs typeface="+mj-cs"/>
                  </a:defRPr>
                </a:lvl1pPr>
              </a:lstStyle>
              <a:p>
                <a:r>
                  <a:rPr lang="en-US" sz="4000" dirty="0">
                    <a:latin typeface="+mn-lt"/>
                  </a:rPr>
                  <a:t>3.2 GPA</a:t>
                </a:r>
              </a:p>
            </p:txBody>
          </p:sp>
          <p:sp>
            <p:nvSpPr>
              <p:cNvPr id="31" name="Title 1"/>
              <p:cNvSpPr txBox="1">
                <a:spLocks/>
              </p:cNvSpPr>
              <p:nvPr/>
            </p:nvSpPr>
            <p:spPr>
              <a:xfrm>
                <a:off x="4019550" y="5282474"/>
                <a:ext cx="1776907" cy="45432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chemeClr val="bg1"/>
                    </a:solidFill>
                    <a:latin typeface="Comfortaa" panose="020F0603070200060003" pitchFamily="34" charset="0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en-US" sz="1600" b="0" i="1" dirty="0">
                    <a:latin typeface="+mn-lt"/>
                  </a:rPr>
                  <a:t>minimum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3856785" y="2534656"/>
              <a:ext cx="1853188" cy="3214077"/>
              <a:chOff x="4019550" y="2534656"/>
              <a:chExt cx="1853188" cy="3214077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4019550" y="5007513"/>
                <a:ext cx="1776907" cy="741220"/>
                <a:chOff x="4019550" y="5007513"/>
                <a:chExt cx="1776907" cy="741220"/>
              </a:xfrm>
            </p:grpSpPr>
            <p:sp>
              <p:nvSpPr>
                <p:cNvPr id="6" name="Title 1"/>
                <p:cNvSpPr txBox="1">
                  <a:spLocks/>
                </p:cNvSpPr>
                <p:nvPr/>
              </p:nvSpPr>
              <p:spPr>
                <a:xfrm>
                  <a:off x="4229100" y="5007513"/>
                  <a:ext cx="1510371" cy="40586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 fontScale="85000" lnSpcReduction="20000"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b="1" kern="1200">
                      <a:solidFill>
                        <a:schemeClr val="bg1"/>
                      </a:solidFill>
                      <a:latin typeface="Comfortaa" panose="020F0603070200060003" pitchFamily="34" charset="0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4000" dirty="0">
                      <a:latin typeface="+mn-lt"/>
                    </a:rPr>
                    <a:t>CPC</a:t>
                  </a:r>
                </a:p>
              </p:txBody>
            </p:sp>
            <p:sp>
              <p:nvSpPr>
                <p:cNvPr id="7" name="Title 1"/>
                <p:cNvSpPr txBox="1">
                  <a:spLocks/>
                </p:cNvSpPr>
                <p:nvPr/>
              </p:nvSpPr>
              <p:spPr>
                <a:xfrm>
                  <a:off x="4019550" y="5294410"/>
                  <a:ext cx="1776907" cy="45432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b="1" kern="1200">
                      <a:solidFill>
                        <a:schemeClr val="bg1"/>
                      </a:solidFill>
                      <a:latin typeface="Comfortaa" panose="020F0603070200060003" pitchFamily="34" charset="0"/>
                      <a:ea typeface="+mj-ea"/>
                      <a:cs typeface="+mj-cs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r>
                    <a:rPr lang="en-US" sz="1600" b="0" i="1" dirty="0">
                      <a:latin typeface="+mn-lt"/>
                    </a:rPr>
                    <a:t>College Preparatory </a:t>
                  </a:r>
                </a:p>
                <a:p>
                  <a:pPr>
                    <a:lnSpc>
                      <a:spcPct val="100000"/>
                    </a:lnSpc>
                  </a:pPr>
                  <a:r>
                    <a:rPr lang="en-US" sz="1600" b="0" i="1" dirty="0">
                      <a:latin typeface="+mn-lt"/>
                    </a:rPr>
                    <a:t>Curriculum</a:t>
                  </a: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4231257" y="4689972"/>
                <a:ext cx="1508214" cy="142076"/>
                <a:chOff x="1763225" y="4282380"/>
                <a:chExt cx="1508214" cy="142076"/>
              </a:xfrm>
            </p:grpSpPr>
            <p:sp>
              <p:nvSpPr>
                <p:cNvPr id="18" name="Cross 17"/>
                <p:cNvSpPr/>
                <p:nvPr/>
              </p:nvSpPr>
              <p:spPr>
                <a:xfrm>
                  <a:off x="2445286" y="4282380"/>
                  <a:ext cx="159479" cy="142076"/>
                </a:xfrm>
                <a:prstGeom prst="plus">
                  <a:avLst>
                    <a:gd name="adj" fmla="val 3852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1763225" y="4353418"/>
                  <a:ext cx="582885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688554" y="4353418"/>
                  <a:ext cx="582885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/>
              <p:cNvGrpSpPr/>
              <p:nvPr/>
            </p:nvGrpSpPr>
            <p:grpSpPr>
              <a:xfrm>
                <a:off x="4095831" y="3603229"/>
                <a:ext cx="1776907" cy="820044"/>
                <a:chOff x="4019550" y="4928689"/>
                <a:chExt cx="1776907" cy="820044"/>
              </a:xfrm>
            </p:grpSpPr>
            <p:sp>
              <p:nvSpPr>
                <p:cNvPr id="27" name="Title 1"/>
                <p:cNvSpPr txBox="1">
                  <a:spLocks/>
                </p:cNvSpPr>
                <p:nvPr/>
              </p:nvSpPr>
              <p:spPr>
                <a:xfrm>
                  <a:off x="4229100" y="4928689"/>
                  <a:ext cx="1510371" cy="40586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 fontScale="85000" lnSpcReduction="20000"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b="1" kern="1200">
                      <a:solidFill>
                        <a:schemeClr val="bg1"/>
                      </a:solidFill>
                      <a:latin typeface="Comfortaa" panose="020F0603070200060003" pitchFamily="34" charset="0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4000" dirty="0">
                      <a:latin typeface="+mn-lt"/>
                    </a:rPr>
                    <a:t>2.5 GPA</a:t>
                  </a:r>
                </a:p>
              </p:txBody>
            </p:sp>
            <p:sp>
              <p:nvSpPr>
                <p:cNvPr id="28" name="Title 1"/>
                <p:cNvSpPr txBox="1">
                  <a:spLocks/>
                </p:cNvSpPr>
                <p:nvPr/>
              </p:nvSpPr>
              <p:spPr>
                <a:xfrm>
                  <a:off x="4019550" y="5294410"/>
                  <a:ext cx="1776907" cy="45432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b="1" kern="1200">
                      <a:solidFill>
                        <a:schemeClr val="bg1"/>
                      </a:solidFill>
                      <a:latin typeface="Comfortaa" panose="020F0603070200060003" pitchFamily="34" charset="0"/>
                      <a:ea typeface="+mj-ea"/>
                      <a:cs typeface="+mj-cs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r>
                    <a:rPr lang="en-US" sz="1600" b="0" i="1" dirty="0">
                      <a:latin typeface="+mn-lt"/>
                    </a:rPr>
                    <a:t>minimum or </a:t>
                  </a:r>
                </a:p>
                <a:p>
                  <a:pPr>
                    <a:lnSpc>
                      <a:spcPct val="100000"/>
                    </a:lnSpc>
                  </a:pPr>
                  <a:r>
                    <a:rPr lang="en-US" sz="1600" b="0" i="1" dirty="0">
                      <a:latin typeface="+mn-lt"/>
                    </a:rPr>
                    <a:t>top 50% of class</a:t>
                  </a: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4231257" y="3312687"/>
                <a:ext cx="1508214" cy="142076"/>
                <a:chOff x="1763225" y="4282380"/>
                <a:chExt cx="1508214" cy="142076"/>
              </a:xfrm>
            </p:grpSpPr>
            <p:sp>
              <p:nvSpPr>
                <p:cNvPr id="33" name="Cross 32"/>
                <p:cNvSpPr/>
                <p:nvPr/>
              </p:nvSpPr>
              <p:spPr>
                <a:xfrm>
                  <a:off x="2445286" y="4282380"/>
                  <a:ext cx="159479" cy="142076"/>
                </a:xfrm>
                <a:prstGeom prst="plus">
                  <a:avLst>
                    <a:gd name="adj" fmla="val 3852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1763225" y="4353418"/>
                  <a:ext cx="582885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2688554" y="4353418"/>
                  <a:ext cx="582885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35"/>
              <p:cNvGrpSpPr/>
              <p:nvPr/>
            </p:nvGrpSpPr>
            <p:grpSpPr>
              <a:xfrm>
                <a:off x="4095830" y="2534656"/>
                <a:ext cx="1776907" cy="730836"/>
                <a:chOff x="4019550" y="4928689"/>
                <a:chExt cx="1776907" cy="730836"/>
              </a:xfrm>
            </p:grpSpPr>
            <p:sp>
              <p:nvSpPr>
                <p:cNvPr id="37" name="Title 1"/>
                <p:cNvSpPr txBox="1">
                  <a:spLocks/>
                </p:cNvSpPr>
                <p:nvPr/>
              </p:nvSpPr>
              <p:spPr>
                <a:xfrm>
                  <a:off x="4229100" y="4928689"/>
                  <a:ext cx="1510371" cy="40586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 fontScale="85000" lnSpcReduction="20000"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b="1" kern="1200">
                      <a:solidFill>
                        <a:schemeClr val="bg1"/>
                      </a:solidFill>
                      <a:latin typeface="Comfortaa" panose="020F0603070200060003" pitchFamily="34" charset="0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4000" dirty="0">
                      <a:latin typeface="+mn-lt"/>
                    </a:rPr>
                    <a:t>16+</a:t>
                  </a:r>
                </a:p>
              </p:txBody>
            </p:sp>
            <p:sp>
              <p:nvSpPr>
                <p:cNvPr id="38" name="Title 1"/>
                <p:cNvSpPr txBox="1">
                  <a:spLocks/>
                </p:cNvSpPr>
                <p:nvPr/>
              </p:nvSpPr>
              <p:spPr>
                <a:xfrm>
                  <a:off x="4019550" y="5205202"/>
                  <a:ext cx="1776907" cy="45432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b="1" kern="1200">
                      <a:solidFill>
                        <a:schemeClr val="bg1"/>
                      </a:solidFill>
                      <a:latin typeface="Comfortaa" panose="020F0603070200060003" pitchFamily="34" charset="0"/>
                      <a:ea typeface="+mj-ea"/>
                      <a:cs typeface="+mj-cs"/>
                    </a:defRPr>
                  </a:lvl1pPr>
                </a:lstStyle>
                <a:p>
                  <a:pPr>
                    <a:lnSpc>
                      <a:spcPct val="120000"/>
                    </a:lnSpc>
                  </a:pPr>
                  <a:r>
                    <a:rPr lang="en-US" sz="1600" b="0" i="1" dirty="0">
                      <a:latin typeface="+mn-lt"/>
                    </a:rPr>
                    <a:t>ACT</a:t>
                  </a:r>
                </a:p>
              </p:txBody>
            </p:sp>
          </p:grpSp>
        </p:grpSp>
        <p:grpSp>
          <p:nvGrpSpPr>
            <p:cNvPr id="50" name="Group 49"/>
            <p:cNvGrpSpPr/>
            <p:nvPr/>
          </p:nvGrpSpPr>
          <p:grpSpPr>
            <a:xfrm>
              <a:off x="6100082" y="2509410"/>
              <a:ext cx="1799300" cy="3214077"/>
              <a:chOff x="6115350" y="2534656"/>
              <a:chExt cx="1799300" cy="3214077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6115350" y="5007513"/>
                <a:ext cx="1776907" cy="741220"/>
                <a:chOff x="6115350" y="5007513"/>
                <a:chExt cx="1776907" cy="741220"/>
              </a:xfrm>
            </p:grpSpPr>
            <p:sp>
              <p:nvSpPr>
                <p:cNvPr id="8" name="Title 1"/>
                <p:cNvSpPr txBox="1">
                  <a:spLocks/>
                </p:cNvSpPr>
                <p:nvPr/>
              </p:nvSpPr>
              <p:spPr>
                <a:xfrm>
                  <a:off x="6324900" y="5007513"/>
                  <a:ext cx="1510371" cy="40586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 fontScale="85000" lnSpcReduction="20000"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b="1" kern="1200">
                      <a:solidFill>
                        <a:schemeClr val="bg1"/>
                      </a:solidFill>
                      <a:latin typeface="Comfortaa" panose="020F0603070200060003" pitchFamily="34" charset="0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4000" dirty="0">
                      <a:latin typeface="+mn-lt"/>
                    </a:rPr>
                    <a:t>CPC</a:t>
                  </a:r>
                </a:p>
              </p:txBody>
            </p:sp>
            <p:sp>
              <p:nvSpPr>
                <p:cNvPr id="9" name="Title 1"/>
                <p:cNvSpPr txBox="1">
                  <a:spLocks/>
                </p:cNvSpPr>
                <p:nvPr/>
              </p:nvSpPr>
              <p:spPr>
                <a:xfrm>
                  <a:off x="6115350" y="5294410"/>
                  <a:ext cx="1776907" cy="45432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b="1" kern="1200">
                      <a:solidFill>
                        <a:schemeClr val="bg1"/>
                      </a:solidFill>
                      <a:latin typeface="Comfortaa" panose="020F0603070200060003" pitchFamily="34" charset="0"/>
                      <a:ea typeface="+mj-ea"/>
                      <a:cs typeface="+mj-cs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r>
                    <a:rPr lang="en-US" sz="1600" b="0" i="1" dirty="0">
                      <a:latin typeface="+mn-lt"/>
                    </a:rPr>
                    <a:t>College Preparatory </a:t>
                  </a:r>
                </a:p>
                <a:p>
                  <a:pPr>
                    <a:lnSpc>
                      <a:spcPct val="100000"/>
                    </a:lnSpc>
                  </a:pPr>
                  <a:r>
                    <a:rPr lang="en-US" sz="1600" b="0" i="1" dirty="0">
                      <a:latin typeface="+mn-lt"/>
                    </a:rPr>
                    <a:t>Curriculum</a:t>
                  </a: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6344137" y="4689972"/>
                <a:ext cx="1508214" cy="142076"/>
                <a:chOff x="1763225" y="4282380"/>
                <a:chExt cx="1508214" cy="142076"/>
              </a:xfrm>
            </p:grpSpPr>
            <p:sp>
              <p:nvSpPr>
                <p:cNvPr id="22" name="Cross 21"/>
                <p:cNvSpPr/>
                <p:nvPr/>
              </p:nvSpPr>
              <p:spPr>
                <a:xfrm>
                  <a:off x="2445286" y="4282380"/>
                  <a:ext cx="159479" cy="142076"/>
                </a:xfrm>
                <a:prstGeom prst="plus">
                  <a:avLst>
                    <a:gd name="adj" fmla="val 3852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763225" y="4353418"/>
                  <a:ext cx="582885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2688554" y="4353418"/>
                  <a:ext cx="582885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 38"/>
              <p:cNvGrpSpPr/>
              <p:nvPr/>
            </p:nvGrpSpPr>
            <p:grpSpPr>
              <a:xfrm>
                <a:off x="6115350" y="3831590"/>
                <a:ext cx="1776907" cy="697383"/>
                <a:chOff x="4019550" y="4928689"/>
                <a:chExt cx="1776907" cy="697383"/>
              </a:xfrm>
            </p:grpSpPr>
            <p:sp>
              <p:nvSpPr>
                <p:cNvPr id="40" name="Title 1"/>
                <p:cNvSpPr txBox="1">
                  <a:spLocks/>
                </p:cNvSpPr>
                <p:nvPr/>
              </p:nvSpPr>
              <p:spPr>
                <a:xfrm>
                  <a:off x="4229100" y="4928689"/>
                  <a:ext cx="1510371" cy="40586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 fontScale="85000" lnSpcReduction="20000"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b="1" kern="1200">
                      <a:solidFill>
                        <a:schemeClr val="bg1"/>
                      </a:solidFill>
                      <a:latin typeface="Comfortaa" panose="020F0603070200060003" pitchFamily="34" charset="0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4000" dirty="0">
                      <a:latin typeface="+mn-lt"/>
                    </a:rPr>
                    <a:t>2.0 GPA</a:t>
                  </a:r>
                </a:p>
              </p:txBody>
            </p:sp>
            <p:sp>
              <p:nvSpPr>
                <p:cNvPr id="41" name="Title 1"/>
                <p:cNvSpPr txBox="1">
                  <a:spLocks/>
                </p:cNvSpPr>
                <p:nvPr/>
              </p:nvSpPr>
              <p:spPr>
                <a:xfrm>
                  <a:off x="4019550" y="5171749"/>
                  <a:ext cx="1776907" cy="45432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b="1" kern="1200">
                      <a:solidFill>
                        <a:schemeClr val="bg1"/>
                      </a:solidFill>
                      <a:latin typeface="Comfortaa" panose="020F0603070200060003" pitchFamily="34" charset="0"/>
                      <a:ea typeface="+mj-ea"/>
                      <a:cs typeface="+mj-cs"/>
                    </a:defRPr>
                  </a:lvl1pPr>
                </a:lstStyle>
                <a:p>
                  <a:pPr>
                    <a:lnSpc>
                      <a:spcPct val="120000"/>
                    </a:lnSpc>
                  </a:pPr>
                  <a:r>
                    <a:rPr lang="en-US" sz="1600" b="0" i="1" dirty="0">
                      <a:latin typeface="+mn-lt"/>
                    </a:rPr>
                    <a:t>minimum</a:t>
                  </a:r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6137743" y="2534656"/>
                <a:ext cx="1776907" cy="730836"/>
                <a:chOff x="4019550" y="4928689"/>
                <a:chExt cx="1776907" cy="730836"/>
              </a:xfrm>
            </p:grpSpPr>
            <p:sp>
              <p:nvSpPr>
                <p:cNvPr id="43" name="Title 1"/>
                <p:cNvSpPr txBox="1">
                  <a:spLocks/>
                </p:cNvSpPr>
                <p:nvPr/>
              </p:nvSpPr>
              <p:spPr>
                <a:xfrm>
                  <a:off x="4229100" y="4928689"/>
                  <a:ext cx="1510371" cy="40586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 fontScale="85000" lnSpcReduction="20000"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b="1" kern="1200">
                      <a:solidFill>
                        <a:schemeClr val="bg1"/>
                      </a:solidFill>
                      <a:latin typeface="Comfortaa" panose="020F0603070200060003" pitchFamily="34" charset="0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4000" dirty="0">
                      <a:latin typeface="+mn-lt"/>
                    </a:rPr>
                    <a:t>18+</a:t>
                  </a:r>
                </a:p>
              </p:txBody>
            </p:sp>
            <p:sp>
              <p:nvSpPr>
                <p:cNvPr id="44" name="Title 1"/>
                <p:cNvSpPr txBox="1">
                  <a:spLocks/>
                </p:cNvSpPr>
                <p:nvPr/>
              </p:nvSpPr>
              <p:spPr>
                <a:xfrm>
                  <a:off x="4019550" y="5205202"/>
                  <a:ext cx="1776907" cy="45432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b="1" kern="1200">
                      <a:solidFill>
                        <a:schemeClr val="bg1"/>
                      </a:solidFill>
                      <a:latin typeface="Comfortaa" panose="020F0603070200060003" pitchFamily="34" charset="0"/>
                      <a:ea typeface="+mj-ea"/>
                      <a:cs typeface="+mj-cs"/>
                    </a:defRPr>
                  </a:lvl1pPr>
                </a:lstStyle>
                <a:p>
                  <a:pPr>
                    <a:lnSpc>
                      <a:spcPct val="120000"/>
                    </a:lnSpc>
                  </a:pPr>
                  <a:r>
                    <a:rPr lang="en-US" sz="1600" b="0" i="1" dirty="0">
                      <a:latin typeface="+mn-lt"/>
                    </a:rPr>
                    <a:t>ACT</a:t>
                  </a: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6348371" y="3312687"/>
                <a:ext cx="1508214" cy="142076"/>
                <a:chOff x="1763225" y="4282380"/>
                <a:chExt cx="1508214" cy="142076"/>
              </a:xfrm>
            </p:grpSpPr>
            <p:sp>
              <p:nvSpPr>
                <p:cNvPr id="46" name="Cross 45"/>
                <p:cNvSpPr/>
                <p:nvPr/>
              </p:nvSpPr>
              <p:spPr>
                <a:xfrm>
                  <a:off x="2445286" y="4282380"/>
                  <a:ext cx="159479" cy="142076"/>
                </a:xfrm>
                <a:prstGeom prst="plus">
                  <a:avLst>
                    <a:gd name="adj" fmla="val 3852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1763225" y="4353418"/>
                  <a:ext cx="582885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2688554" y="4353418"/>
                  <a:ext cx="582885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8" name="Group 57"/>
            <p:cNvGrpSpPr/>
            <p:nvPr/>
          </p:nvGrpSpPr>
          <p:grpSpPr>
            <a:xfrm>
              <a:off x="8190815" y="5007513"/>
              <a:ext cx="1776907" cy="741220"/>
              <a:chOff x="7517047" y="5007513"/>
              <a:chExt cx="1776907" cy="741220"/>
            </a:xfrm>
          </p:grpSpPr>
          <p:sp>
            <p:nvSpPr>
              <p:cNvPr id="52" name="Title 1"/>
              <p:cNvSpPr txBox="1">
                <a:spLocks/>
              </p:cNvSpPr>
              <p:nvPr/>
            </p:nvSpPr>
            <p:spPr>
              <a:xfrm>
                <a:off x="7726597" y="5007513"/>
                <a:ext cx="1510371" cy="40586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85000" lnSpcReduction="200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chemeClr val="bg1"/>
                    </a:solidFill>
                    <a:latin typeface="Comfortaa" panose="020F0603070200060003" pitchFamily="34" charset="0"/>
                    <a:ea typeface="+mj-ea"/>
                    <a:cs typeface="+mj-cs"/>
                  </a:defRPr>
                </a:lvl1pPr>
              </a:lstStyle>
              <a:p>
                <a:r>
                  <a:rPr lang="en-US" sz="4000" dirty="0">
                    <a:latin typeface="+mn-lt"/>
                  </a:rPr>
                  <a:t>NCAA</a:t>
                </a:r>
              </a:p>
            </p:txBody>
          </p:sp>
          <p:sp>
            <p:nvSpPr>
              <p:cNvPr id="53" name="Title 1"/>
              <p:cNvSpPr txBox="1">
                <a:spLocks/>
              </p:cNvSpPr>
              <p:nvPr/>
            </p:nvSpPr>
            <p:spPr>
              <a:xfrm>
                <a:off x="7517047" y="5294410"/>
                <a:ext cx="1776907" cy="45432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chemeClr val="bg1"/>
                    </a:solidFill>
                    <a:latin typeface="Comfortaa" panose="020F0603070200060003" pitchFamily="34" charset="0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1600" b="0" i="1" dirty="0">
                    <a:latin typeface="+mn-lt"/>
                  </a:rPr>
                  <a:t>National Collegiate</a:t>
                </a:r>
                <a:br>
                  <a:rPr lang="en-US" sz="1600" b="0" i="1" dirty="0">
                    <a:latin typeface="+mn-lt"/>
                  </a:rPr>
                </a:br>
                <a:r>
                  <a:rPr lang="en-US" sz="1600" b="0" i="1" dirty="0">
                    <a:latin typeface="+mn-lt"/>
                  </a:rPr>
                  <a:t>Athletic Association</a:t>
                </a:r>
              </a:p>
            </p:txBody>
          </p:sp>
        </p:grpSp>
        <p:cxnSp>
          <p:nvCxnSpPr>
            <p:cNvPr id="54" name="Straight Connector 53"/>
            <p:cNvCxnSpPr/>
            <p:nvPr/>
          </p:nvCxnSpPr>
          <p:spPr>
            <a:xfrm rot="5400000">
              <a:off x="2057056" y="4160799"/>
              <a:ext cx="3390900" cy="0"/>
            </a:xfrm>
            <a:prstGeom prst="line">
              <a:avLst/>
            </a:prstGeom>
            <a:ln w="47625">
              <a:solidFill>
                <a:schemeClr val="bg1">
                  <a:alpha val="31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4270866" y="4160799"/>
              <a:ext cx="3390900" cy="0"/>
            </a:xfrm>
            <a:prstGeom prst="line">
              <a:avLst/>
            </a:prstGeom>
            <a:ln w="47625">
              <a:solidFill>
                <a:schemeClr val="bg1">
                  <a:alpha val="31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6494018" y="4160799"/>
              <a:ext cx="3390900" cy="0"/>
            </a:xfrm>
            <a:prstGeom prst="line">
              <a:avLst/>
            </a:prstGeom>
            <a:ln w="47625">
              <a:solidFill>
                <a:schemeClr val="bg1">
                  <a:alpha val="31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ectangle 60"/>
          <p:cNvSpPr/>
          <p:nvPr/>
        </p:nvSpPr>
        <p:spPr>
          <a:xfrm>
            <a:off x="0" y="457200"/>
            <a:ext cx="381000" cy="1075943"/>
          </a:xfrm>
          <a:prstGeom prst="rect">
            <a:avLst/>
          </a:prstGeom>
          <a:solidFill>
            <a:srgbClr val="8CB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0" y="1632011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0" y="2806822"/>
            <a:ext cx="381000" cy="1075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60275"/>
      </p:ext>
    </p:extLst>
  </p:cSld>
  <p:clrMapOvr>
    <a:masterClrMapping/>
  </p:clrMapOvr>
</p:sld>
</file>

<file path=ppt/theme/theme1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Outreatch Pres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EE599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13662</TotalTime>
  <Words>469</Words>
  <Application>Microsoft Office PowerPoint</Application>
  <PresentationFormat>Widescreen</PresentationFormat>
  <Paragraphs>213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Arial</vt:lpstr>
      <vt:lpstr>Calibri</vt:lpstr>
      <vt:lpstr>Calibri Light</vt:lpstr>
      <vt:lpstr>Comfortaa</vt:lpstr>
      <vt:lpstr>Gotham Bold</vt:lpstr>
      <vt:lpstr>Gotham Book</vt:lpstr>
      <vt:lpstr>Segoe UI Light</vt:lpstr>
      <vt:lpstr>7_Custom Design</vt:lpstr>
      <vt:lpstr>1_Custom Design</vt:lpstr>
      <vt:lpstr>6_Custom Design</vt:lpstr>
      <vt:lpstr>3_Custom Design</vt:lpstr>
      <vt:lpstr>4_Custom Design</vt:lpstr>
      <vt:lpstr>5_Custom Design</vt:lpstr>
      <vt:lpstr>Custom Design</vt:lpstr>
      <vt:lpstr>2_Custom Design</vt:lpstr>
      <vt:lpstr>8_Custom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APPLICATIONS</vt:lpstr>
      <vt:lpstr>PowerPoint Presentation</vt:lpstr>
      <vt:lpstr>PowerPoint Presentation</vt:lpstr>
      <vt:lpstr>ADMISSION REQUIREMENTS</vt:lpstr>
      <vt:lpstr>STUDY TOOLS For the ACT</vt:lpstr>
      <vt:lpstr>PowerPoint Presentation</vt:lpstr>
      <vt:lpstr>COST OF ATTENDANCE Net Price Calculator</vt:lpstr>
      <vt:lpstr>PowerPoint Presentation</vt:lpstr>
      <vt:lpstr>PowerPoint Presentation</vt:lpstr>
      <vt:lpstr>PowerPoint Presentation</vt:lpstr>
      <vt:lpstr>PHI THETA KAPPA</vt:lpstr>
      <vt:lpstr>FEDERAL AID</vt:lpstr>
      <vt:lpstr>LOAN TYPES</vt:lpstr>
      <vt:lpstr>MISSISSIPPI FINANCIAL AID</vt:lpstr>
      <vt:lpstr>4. MISSISSIPPI FINANCIAL AID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Deonica Davis</dc:creator>
  <cp:lastModifiedBy>Stephen Brown</cp:lastModifiedBy>
  <cp:revision>159</cp:revision>
  <dcterms:created xsi:type="dcterms:W3CDTF">2018-07-12T21:02:24Z</dcterms:created>
  <dcterms:modified xsi:type="dcterms:W3CDTF">2021-08-25T20:33:37Z</dcterms:modified>
</cp:coreProperties>
</file>