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0" r:id="rId5"/>
    <p:sldId id="313" r:id="rId6"/>
    <p:sldId id="319" r:id="rId7"/>
    <p:sldId id="331" r:id="rId8"/>
    <p:sldId id="330" r:id="rId9"/>
    <p:sldId id="305" r:id="rId10"/>
    <p:sldId id="329" r:id="rId11"/>
  </p:sldIdLst>
  <p:sldSz cx="9906000" cy="6858000" type="A4"/>
  <p:notesSz cx="6858000" cy="9144000"/>
  <p:defaultTextStyle>
    <a:defPPr>
      <a:defRPr lang="es-ES"/>
    </a:defPPr>
    <a:lvl1pPr marL="0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377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753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131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507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1884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261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4637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015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userDrawn="1">
          <p15:clr>
            <a:srgbClr val="A4A3A4"/>
          </p15:clr>
        </p15:guide>
        <p15:guide id="5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8A0000"/>
    <a:srgbClr val="9A0000"/>
    <a:srgbClr val="860000"/>
    <a:srgbClr val="6C7844"/>
    <a:srgbClr val="8E0000"/>
    <a:srgbClr val="6A8050"/>
    <a:srgbClr val="708C38"/>
    <a:srgbClr val="6C0000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62" autoAdjust="0"/>
    <p:restoredTop sz="63423" autoAdjust="0"/>
  </p:normalViewPr>
  <p:slideViewPr>
    <p:cSldViewPr>
      <p:cViewPr varScale="1">
        <p:scale>
          <a:sx n="110" d="100"/>
          <a:sy n="110" d="100"/>
        </p:scale>
        <p:origin x="810" y="108"/>
      </p:cViewPr>
      <p:guideLst>
        <p:guide orient="horz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68" y="-4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6FF38-6862-4020-B01B-37C0FC1EE501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981F5-7256-4003-B23B-86DBF56474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849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96318-5116-4D5A-8587-7A89B3447E34}" type="datetimeFigureOut">
              <a:rPr lang="es-ES" smtClean="0"/>
              <a:pPr/>
              <a:t>12/08/2021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B2D91-CAFC-4110-A332-E47799A9117D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30000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2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6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65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6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2487140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140065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394128" y="6400798"/>
            <a:ext cx="2311400" cy="365125"/>
          </a:xfrm>
        </p:spPr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06375"/>
            <a:ext cx="2228850" cy="43878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06375"/>
            <a:ext cx="6521450" cy="43878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394128" y="6356351"/>
            <a:ext cx="2311400" cy="365125"/>
          </a:xfrm>
        </p:spPr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37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7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5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8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2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4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7" indent="0">
              <a:buNone/>
              <a:defRPr sz="2300" b="1"/>
            </a:lvl2pPr>
            <a:lvl3pPr marL="1072753" indent="0">
              <a:buNone/>
              <a:defRPr sz="2100" b="1"/>
            </a:lvl3pPr>
            <a:lvl4pPr marL="1609131" indent="0">
              <a:buNone/>
              <a:defRPr sz="1900" b="1"/>
            </a:lvl4pPr>
            <a:lvl5pPr marL="2145507" indent="0">
              <a:buNone/>
              <a:defRPr sz="1900" b="1"/>
            </a:lvl5pPr>
            <a:lvl6pPr marL="2681884" indent="0">
              <a:buNone/>
              <a:defRPr sz="1900" b="1"/>
            </a:lvl6pPr>
            <a:lvl7pPr marL="3218261" indent="0">
              <a:buNone/>
              <a:defRPr sz="1900" b="1"/>
            </a:lvl7pPr>
            <a:lvl8pPr marL="3754637" indent="0">
              <a:buNone/>
              <a:defRPr sz="1900" b="1"/>
            </a:lvl8pPr>
            <a:lvl9pPr marL="4291015" indent="0">
              <a:buNone/>
              <a:defRPr sz="1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7" indent="0">
              <a:buNone/>
              <a:defRPr sz="2300" b="1"/>
            </a:lvl2pPr>
            <a:lvl3pPr marL="1072753" indent="0">
              <a:buNone/>
              <a:defRPr sz="2100" b="1"/>
            </a:lvl3pPr>
            <a:lvl4pPr marL="1609131" indent="0">
              <a:buNone/>
              <a:defRPr sz="1900" b="1"/>
            </a:lvl4pPr>
            <a:lvl5pPr marL="2145507" indent="0">
              <a:buNone/>
              <a:defRPr sz="1900" b="1"/>
            </a:lvl5pPr>
            <a:lvl6pPr marL="2681884" indent="0">
              <a:buNone/>
              <a:defRPr sz="1900" b="1"/>
            </a:lvl6pPr>
            <a:lvl7pPr marL="3218261" indent="0">
              <a:buNone/>
              <a:defRPr sz="1900" b="1"/>
            </a:lvl7pPr>
            <a:lvl8pPr marL="3754637" indent="0">
              <a:buNone/>
              <a:defRPr sz="1900" b="1"/>
            </a:lvl8pPr>
            <a:lvl9pPr marL="4291015" indent="0">
              <a:buNone/>
              <a:defRPr sz="1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4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377" indent="0">
              <a:buNone/>
              <a:defRPr sz="1400"/>
            </a:lvl2pPr>
            <a:lvl3pPr marL="1072753" indent="0">
              <a:buNone/>
              <a:defRPr sz="1200"/>
            </a:lvl3pPr>
            <a:lvl4pPr marL="1609131" indent="0">
              <a:buNone/>
              <a:defRPr sz="1000"/>
            </a:lvl4pPr>
            <a:lvl5pPr marL="2145507" indent="0">
              <a:buNone/>
              <a:defRPr sz="1000"/>
            </a:lvl5pPr>
            <a:lvl6pPr marL="2681884" indent="0">
              <a:buNone/>
              <a:defRPr sz="1000"/>
            </a:lvl6pPr>
            <a:lvl7pPr marL="3218261" indent="0">
              <a:buNone/>
              <a:defRPr sz="1000"/>
            </a:lvl7pPr>
            <a:lvl8pPr marL="3754637" indent="0">
              <a:buNone/>
              <a:defRPr sz="1000"/>
            </a:lvl8pPr>
            <a:lvl9pPr marL="4291015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466136" y="6356351"/>
            <a:ext cx="2311400" cy="365125"/>
          </a:xfrm>
        </p:spPr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36377" indent="0">
              <a:buNone/>
              <a:defRPr sz="3300"/>
            </a:lvl2pPr>
            <a:lvl3pPr marL="1072753" indent="0">
              <a:buNone/>
              <a:defRPr sz="2800"/>
            </a:lvl3pPr>
            <a:lvl4pPr marL="1609131" indent="0">
              <a:buNone/>
              <a:defRPr sz="2300"/>
            </a:lvl4pPr>
            <a:lvl5pPr marL="2145507" indent="0">
              <a:buNone/>
              <a:defRPr sz="2300"/>
            </a:lvl5pPr>
            <a:lvl6pPr marL="2681884" indent="0">
              <a:buNone/>
              <a:defRPr sz="2300"/>
            </a:lvl6pPr>
            <a:lvl7pPr marL="3218261" indent="0">
              <a:buNone/>
              <a:defRPr sz="2300"/>
            </a:lvl7pPr>
            <a:lvl8pPr marL="3754637" indent="0">
              <a:buNone/>
              <a:defRPr sz="2300"/>
            </a:lvl8pPr>
            <a:lvl9pPr marL="4291015" indent="0">
              <a:buNone/>
              <a:defRPr sz="23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377" indent="0">
              <a:buNone/>
              <a:defRPr sz="1400"/>
            </a:lvl2pPr>
            <a:lvl3pPr marL="1072753" indent="0">
              <a:buNone/>
              <a:defRPr sz="1200"/>
            </a:lvl3pPr>
            <a:lvl4pPr marL="1609131" indent="0">
              <a:buNone/>
              <a:defRPr sz="1000"/>
            </a:lvl4pPr>
            <a:lvl5pPr marL="2145507" indent="0">
              <a:buNone/>
              <a:defRPr sz="1000"/>
            </a:lvl5pPr>
            <a:lvl6pPr marL="2681884" indent="0">
              <a:buNone/>
              <a:defRPr sz="1000"/>
            </a:lvl6pPr>
            <a:lvl7pPr marL="3218261" indent="0">
              <a:buNone/>
              <a:defRPr sz="1000"/>
            </a:lvl7pPr>
            <a:lvl8pPr marL="3754637" indent="0">
              <a:buNone/>
              <a:defRPr sz="1000"/>
            </a:lvl8pPr>
            <a:lvl9pPr marL="4291015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394128" y="6356351"/>
            <a:ext cx="2311400" cy="365125"/>
          </a:xfrm>
        </p:spPr>
        <p:txBody>
          <a:bodyPr/>
          <a:lstStyle/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75" tIns="53638" rIns="107275" bIns="53638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75" tIns="53638" rIns="107275" bIns="5363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75" tIns="53638" rIns="107275" bIns="5363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75" tIns="53638" rIns="107275" bIns="5363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75" tIns="53638" rIns="107275" bIns="5363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DEB3-2497-45B6-9F79-C704BF45E71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2050" name="Picture 2" descr="project management solution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528" y="6419132"/>
            <a:ext cx="3960000" cy="29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72753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282" indent="-402282" algn="l" defTabSz="1072753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71613" indent="-335235" algn="l" defTabSz="1072753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0942" indent="-268189" algn="l" defTabSz="107275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319" indent="-268189" algn="l" defTabSz="107275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95" indent="-268189" algn="l" defTabSz="107275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073" indent="-268189" algn="l" defTabSz="10727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449" indent="-268189" algn="l" defTabSz="10727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826" indent="-268189" algn="l" defTabSz="10727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203" indent="-268189" algn="l" defTabSz="10727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7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53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31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50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884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261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63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015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esprep.org/rfps" TargetMode="External"/><Relationship Id="rId4" Type="http://schemas.openxmlformats.org/officeDocument/2006/relationships/hyperlink" Target="mailto:procurement@yesprep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onna.linder@yesprep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42751" y="890996"/>
            <a:ext cx="4894312" cy="1251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72753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BF7A0B-09BE-4730-9105-7390E7AD0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6496" y="375397"/>
            <a:ext cx="4033132" cy="103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358928-F1ED-4C49-B667-9797AA009612}"/>
              </a:ext>
            </a:extLst>
          </p:cNvPr>
          <p:cNvSpPr txBox="1"/>
          <p:nvPr/>
        </p:nvSpPr>
        <p:spPr>
          <a:xfrm>
            <a:off x="950979" y="2924944"/>
            <a:ext cx="800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ATS Implementation Project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Pre-proposal Meeting</a:t>
            </a:r>
          </a:p>
        </p:txBody>
      </p:sp>
    </p:spTree>
    <p:extLst>
      <p:ext uri="{BB962C8B-B14F-4D97-AF65-F5344CB8AC3E}">
        <p14:creationId xmlns:p14="http://schemas.microsoft.com/office/powerpoint/2010/main" val="25798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42751" y="890996"/>
            <a:ext cx="4894312" cy="1251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72753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B6164-4099-4A2F-9EE8-22E8384F205B}"/>
              </a:ext>
            </a:extLst>
          </p:cNvPr>
          <p:cNvSpPr txBox="1"/>
          <p:nvPr/>
        </p:nvSpPr>
        <p:spPr>
          <a:xfrm>
            <a:off x="488504" y="4766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Important 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75B9C-FB10-4B27-B424-8990784EE0AA}"/>
              </a:ext>
            </a:extLst>
          </p:cNvPr>
          <p:cNvSpPr txBox="1"/>
          <p:nvPr/>
        </p:nvSpPr>
        <p:spPr>
          <a:xfrm>
            <a:off x="488504" y="1417360"/>
            <a:ext cx="864360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07877" lvl="1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Proposals are due on August 20</a:t>
            </a:r>
            <a:r>
              <a:rPr lang="en-US" sz="2400" baseline="30000" dirty="0"/>
              <a:t>th</a:t>
            </a:r>
            <a:r>
              <a:rPr lang="en-US" sz="2400" dirty="0"/>
              <a:t> by 10:00 a.m. CDT.</a:t>
            </a:r>
          </a:p>
          <a:p>
            <a:pPr marL="1107877" lvl="1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Demonstrations will be the week of August 30</a:t>
            </a:r>
            <a:r>
              <a:rPr lang="en-US" sz="2400" baseline="30000" dirty="0"/>
              <a:t>th</a:t>
            </a:r>
            <a:r>
              <a:rPr lang="en-US" sz="2400" dirty="0"/>
              <a:t> and will be completed by 9/2/21. </a:t>
            </a:r>
          </a:p>
          <a:p>
            <a:pPr marL="1107877" lvl="1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 vendor will be selected within 1-3 days of the completion of demos. </a:t>
            </a:r>
          </a:p>
          <a:p>
            <a:pPr marL="1107877" lvl="1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YES Prep would like to start design/configuration work by 9/13/21. </a:t>
            </a:r>
          </a:p>
          <a:p>
            <a:pPr marL="1107877" lvl="1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Training should be complete by 11/19/21.</a:t>
            </a:r>
          </a:p>
          <a:p>
            <a:pPr marL="1107877" lvl="1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Target go-live date is 12/1/21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02F6C2-053D-41C3-9D3A-54251E5F2172}"/>
              </a:ext>
            </a:extLst>
          </p:cNvPr>
          <p:cNvSpPr/>
          <p:nvPr/>
        </p:nvSpPr>
        <p:spPr>
          <a:xfrm>
            <a:off x="2144688" y="5967004"/>
            <a:ext cx="5508612" cy="558340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Proposals will not be accepted past the due date. </a:t>
            </a: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D979C419-7FB9-4AB0-A84F-C0400418DDC4}"/>
              </a:ext>
            </a:extLst>
          </p:cNvPr>
          <p:cNvSpPr txBox="1">
            <a:spLocks/>
          </p:cNvSpPr>
          <p:nvPr/>
        </p:nvSpPr>
        <p:spPr>
          <a:xfrm>
            <a:off x="9347138" y="6402814"/>
            <a:ext cx="344104" cy="33855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1072753" rtl="0" eaLnBrk="1" latinLnBrk="0" hangingPunct="1"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37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753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13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50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1884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26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463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015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63DEB3-2497-45B6-9F79-C704BF45E715}" type="slidenum">
              <a:rPr lang="es-ES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</a:t>
            </a:fld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2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4000"/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42751" y="890996"/>
            <a:ext cx="4894312" cy="1251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72753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B6164-4099-4A2F-9EE8-22E8384F205B}"/>
              </a:ext>
            </a:extLst>
          </p:cNvPr>
          <p:cNvSpPr txBox="1"/>
          <p:nvPr/>
        </p:nvSpPr>
        <p:spPr>
          <a:xfrm>
            <a:off x="520125" y="4041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Instructions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75B9C-FB10-4B27-B424-8990784EE0AA}"/>
              </a:ext>
            </a:extLst>
          </p:cNvPr>
          <p:cNvSpPr txBox="1"/>
          <p:nvPr/>
        </p:nvSpPr>
        <p:spPr>
          <a:xfrm>
            <a:off x="524508" y="1268760"/>
            <a:ext cx="8822630" cy="4955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Do not communicate with any YES Prep staff outside the Purchasing department during the procurement. For questions, please email us at  </a:t>
            </a:r>
            <a:r>
              <a:rPr lang="en-US" sz="2000" dirty="0">
                <a:hlinkClick r:id="rId4"/>
              </a:rPr>
              <a:t>procurement@yesprep.org</a:t>
            </a:r>
            <a:r>
              <a:rPr lang="en-US" sz="2000" dirty="0"/>
              <a:t> or call (713) 967-9000.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Proposals should include the cost of the software subscription for the first five years, along with any one-time implementation/training costs.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Respondents should indicate any concerns about the proposed timeline – and if it cannot be met – provide a recommended alternative timeline.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Respondents must be U.S. companies as ESSER funds may be used for the project.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Remember, you are responsible for reviewing any updates to the RFP. It is available at the following address: </a:t>
            </a:r>
            <a:r>
              <a:rPr lang="en-US" sz="2000" dirty="0">
                <a:hlinkClick r:id="rId5"/>
              </a:rPr>
              <a:t>www.yesprep.org/rfps</a:t>
            </a:r>
            <a:r>
              <a:rPr lang="en-US" sz="2000" dirty="0"/>
              <a:t>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1600" dirty="0">
              <a:highlight>
                <a:srgbClr val="FFFF00"/>
              </a:highlight>
            </a:endParaRP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D9D1142-3CD7-4802-ACB0-BB801860899D}"/>
              </a:ext>
            </a:extLst>
          </p:cNvPr>
          <p:cNvSpPr txBox="1">
            <a:spLocks/>
          </p:cNvSpPr>
          <p:nvPr/>
        </p:nvSpPr>
        <p:spPr>
          <a:xfrm>
            <a:off x="9347138" y="6402814"/>
            <a:ext cx="344104" cy="33855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1072753" rtl="0" eaLnBrk="1" latinLnBrk="0" hangingPunct="1"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37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753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13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50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1884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26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463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015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63DEB3-2497-45B6-9F79-C704BF45E715}" type="slidenum">
              <a:rPr lang="es-ES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3</a:t>
            </a:fld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0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42751" y="890996"/>
            <a:ext cx="4894312" cy="1251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72753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B6164-4099-4A2F-9EE8-22E8384F205B}"/>
              </a:ext>
            </a:extLst>
          </p:cNvPr>
          <p:cNvSpPr txBox="1"/>
          <p:nvPr/>
        </p:nvSpPr>
        <p:spPr>
          <a:xfrm>
            <a:off x="520125" y="4041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Proposal Submission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75B9C-FB10-4B27-B424-8990784EE0AA}"/>
              </a:ext>
            </a:extLst>
          </p:cNvPr>
          <p:cNvSpPr txBox="1"/>
          <p:nvPr/>
        </p:nvSpPr>
        <p:spPr>
          <a:xfrm>
            <a:off x="625748" y="1524868"/>
            <a:ext cx="8822630" cy="45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You must submit two type-written copies (one original and one copy) of your proposal </a:t>
            </a:r>
            <a:r>
              <a:rPr lang="en-US" sz="2000" u="sng" dirty="0"/>
              <a:t>signed in ink </a:t>
            </a:r>
            <a:r>
              <a:rPr lang="en-US" sz="2000" dirty="0"/>
              <a:t>to: </a:t>
            </a:r>
          </a:p>
          <a:p>
            <a:pPr lvl="1"/>
            <a:r>
              <a:rPr lang="en-US" sz="2000" dirty="0"/>
              <a:t>Kerem Kutuk</a:t>
            </a:r>
          </a:p>
          <a:p>
            <a:pPr lvl="1"/>
            <a:r>
              <a:rPr lang="en-US" sz="2000" dirty="0"/>
              <a:t>Purchasing Department</a:t>
            </a:r>
          </a:p>
          <a:p>
            <a:pPr lvl="1"/>
            <a:r>
              <a:rPr lang="en-US" sz="2000" dirty="0"/>
              <a:t>YES Prep Public Schools</a:t>
            </a:r>
          </a:p>
          <a:p>
            <a:pPr lvl="1"/>
            <a:r>
              <a:rPr lang="en-US" sz="2000" dirty="0"/>
              <a:t>5515 South Loop East, Suite B</a:t>
            </a:r>
          </a:p>
          <a:p>
            <a:pPr lvl="1"/>
            <a:r>
              <a:rPr lang="en-US" sz="2000" dirty="0"/>
              <a:t>Houston, TX 77033</a:t>
            </a:r>
          </a:p>
          <a:p>
            <a:pPr lvl="1"/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You must include a flash drive with an electronic copy of your proposal.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Failure to sign your proposal will result in disqualification.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Remember to submit all required forms per the instructions in the RFP.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D9D1142-3CD7-4802-ACB0-BB801860899D}"/>
              </a:ext>
            </a:extLst>
          </p:cNvPr>
          <p:cNvSpPr txBox="1">
            <a:spLocks/>
          </p:cNvSpPr>
          <p:nvPr/>
        </p:nvSpPr>
        <p:spPr>
          <a:xfrm>
            <a:off x="9347138" y="6402814"/>
            <a:ext cx="344104" cy="33855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1072753" rtl="0" eaLnBrk="1" latinLnBrk="0" hangingPunct="1"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37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753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13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50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1884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26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463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015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63DEB3-2497-45B6-9F79-C704BF45E715}" type="slidenum">
              <a:rPr lang="es-ES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4</a:t>
            </a:fld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1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4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42751" y="890996"/>
            <a:ext cx="4894312" cy="1251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72753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B6164-4099-4A2F-9EE8-22E8384F205B}"/>
              </a:ext>
            </a:extLst>
          </p:cNvPr>
          <p:cNvSpPr txBox="1"/>
          <p:nvPr/>
        </p:nvSpPr>
        <p:spPr>
          <a:xfrm>
            <a:off x="520125" y="4041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Demonstrations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75B9C-FB10-4B27-B424-8990784EE0AA}"/>
              </a:ext>
            </a:extLst>
          </p:cNvPr>
          <p:cNvSpPr txBox="1"/>
          <p:nvPr/>
        </p:nvSpPr>
        <p:spPr>
          <a:xfrm>
            <a:off x="524508" y="1268760"/>
            <a:ext cx="8532948" cy="4924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Demos will be conducted virtually.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Vendors should provide online meeting information at least two days in advance of the demo. Please send meeting invitation to Donna Linder at: </a:t>
            </a:r>
            <a:r>
              <a:rPr lang="en-US" sz="2400" dirty="0">
                <a:hlinkClick r:id="rId4"/>
              </a:rPr>
              <a:t>donna.linder@yesprep.org</a:t>
            </a:r>
            <a:r>
              <a:rPr lang="en-US" sz="2400" dirty="0"/>
              <a:t>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 demonstration script will be provided; vendors should be prepared to cover all points on the script before presenting other information.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 short company overview is acceptable, but please avoid lengthy PowerPoint presentations.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Demos will be approximately half a day in length.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D9D1142-3CD7-4802-ACB0-BB801860899D}"/>
              </a:ext>
            </a:extLst>
          </p:cNvPr>
          <p:cNvSpPr txBox="1">
            <a:spLocks/>
          </p:cNvSpPr>
          <p:nvPr/>
        </p:nvSpPr>
        <p:spPr>
          <a:xfrm>
            <a:off x="9347138" y="6402814"/>
            <a:ext cx="344104" cy="33855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1072753" rtl="0" eaLnBrk="1" latinLnBrk="0" hangingPunct="1"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37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753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13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50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1884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26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463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015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63DEB3-2497-45B6-9F79-C704BF45E715}" type="slidenum">
              <a:rPr lang="es-ES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5</a:t>
            </a:fld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9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6000"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4">
            <a:extLst>
              <a:ext uri="{FF2B5EF4-FFF2-40B4-BE49-F238E27FC236}">
                <a16:creationId xmlns:a16="http://schemas.microsoft.com/office/drawing/2014/main" id="{FA5A602A-DFB0-4AD6-910A-17ECB81B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016" y="2636912"/>
            <a:ext cx="3384376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DE4259BE-CC87-4D48-8719-40BFE5BCC94F}"/>
              </a:ext>
            </a:extLst>
          </p:cNvPr>
          <p:cNvSpPr txBox="1">
            <a:spLocks/>
          </p:cNvSpPr>
          <p:nvPr/>
        </p:nvSpPr>
        <p:spPr>
          <a:xfrm>
            <a:off x="9286875" y="6402814"/>
            <a:ext cx="490661" cy="33855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1072753" rtl="0" eaLnBrk="1" latinLnBrk="0" hangingPunct="1"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37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753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13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50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1884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26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463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015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63DEB3-2497-45B6-9F79-C704BF45E715}" type="slidenum">
              <a:rPr lang="es-ES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6</a:t>
            </a:fld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4">
            <a:extLst>
              <a:ext uri="{FF2B5EF4-FFF2-40B4-BE49-F238E27FC236}">
                <a16:creationId xmlns:a16="http://schemas.microsoft.com/office/drawing/2014/main" id="{FA5A602A-DFB0-4AD6-910A-17ECB81B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955" y="3275613"/>
            <a:ext cx="4102089" cy="936104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2060"/>
                </a:solidFill>
              </a:rPr>
              <a:t>Thank You!</a:t>
            </a:r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DE4259BE-CC87-4D48-8719-40BFE5BCC94F}"/>
              </a:ext>
            </a:extLst>
          </p:cNvPr>
          <p:cNvSpPr txBox="1">
            <a:spLocks/>
          </p:cNvSpPr>
          <p:nvPr/>
        </p:nvSpPr>
        <p:spPr>
          <a:xfrm>
            <a:off x="9286875" y="6402814"/>
            <a:ext cx="490661" cy="33855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1072753" rtl="0" eaLnBrk="1" latinLnBrk="0" hangingPunct="1"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37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753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13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50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1884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261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4637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015" algn="l" defTabSz="107275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63DEB3-2497-45B6-9F79-C704BF45E715}" type="slidenum">
              <a:rPr lang="es-ES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7</a:t>
            </a:fld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4BFE7-A4BB-4878-ABF9-41985B03F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16696" y="1712635"/>
            <a:ext cx="5482212" cy="140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26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0 xmlns="e10d3421-7b8f-4cff-acd4-c759f6085b94" xsi:nil="true"/>
    <Deliverable xmlns="e10d3421-7b8f-4cff-acd4-c759f6085b94" xsi:nil="true"/>
    <Notes0 xmlns="e10d3421-7b8f-4cff-acd4-c759f6085b94" xsi:nil="true"/>
    <Functional_x0020_Area xmlns="e10d3421-7b8f-4cff-acd4-c759f6085b94" xsi:nil="true"/>
    <Map_x0020_Type xmlns="e10d3421-7b8f-4cff-acd4-c759f6085b94" xsi:nil="true"/>
    <Status xmlns="e10d3421-7b8f-4cff-acd4-c759f6085b94"/>
    <Doc_x0020_ID xmlns="e10d3421-7b8f-4cff-acd4-c759f6085b9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93146209091045A48AEAFE2E3FE9AD" ma:contentTypeVersion="14" ma:contentTypeDescription="Create a new document." ma:contentTypeScope="" ma:versionID="2eb2538cf2df6deee3b30f1080f423fa">
  <xsd:schema xmlns:xsd="http://www.w3.org/2001/XMLSchema" xmlns:xs="http://www.w3.org/2001/XMLSchema" xmlns:p="http://schemas.microsoft.com/office/2006/metadata/properties" xmlns:ns2="e10d3421-7b8f-4cff-acd4-c759f6085b94" xmlns:ns3="8e144269-71db-4869-8b3b-bf045c337063" targetNamespace="http://schemas.microsoft.com/office/2006/metadata/properties" ma:root="true" ma:fieldsID="3b7d575e5398a7680aa54204ce977321" ns2:_="" ns3:_="">
    <xsd:import namespace="e10d3421-7b8f-4cff-acd4-c759f6085b94"/>
    <xsd:import namespace="8e144269-71db-4869-8b3b-bf045c337063"/>
    <xsd:element name="properties">
      <xsd:complexType>
        <xsd:sequence>
          <xsd:element name="documentManagement">
            <xsd:complexType>
              <xsd:all>
                <xsd:element ref="ns2:Deliverable" minOccurs="0"/>
                <xsd:element ref="ns2:Status" minOccurs="0"/>
                <xsd:element ref="ns2:Notes0" minOccurs="0"/>
                <xsd:element ref="ns2:Functional_x0020_Area" minOccurs="0"/>
                <xsd:element ref="ns2:Map_x0020_Type" minOccurs="0"/>
                <xsd:element ref="ns2:MediaServiceMetadata" minOccurs="0"/>
                <xsd:element ref="ns2:MediaServiceFastMetadata" minOccurs="0"/>
                <xsd:element ref="ns2:Status0" minOccurs="0"/>
                <xsd:element ref="ns2:MediaServiceAutoKeyPoints" minOccurs="0"/>
                <xsd:element ref="ns2:MediaServiceKeyPoints" minOccurs="0"/>
                <xsd:element ref="ns2:Doc_x0020_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d3421-7b8f-4cff-acd4-c759f6085b94" elementFormDefault="qualified">
    <xsd:import namespace="http://schemas.microsoft.com/office/2006/documentManagement/types"/>
    <xsd:import namespace="http://schemas.microsoft.com/office/infopath/2007/PartnerControls"/>
    <xsd:element name="Deliverable" ma:index="2" nillable="true" ma:displayName="Stage" ma:internalName="Deliverable" ma:readOnly="false" ma:percentage="FALSE">
      <xsd:simpleType>
        <xsd:restriction base="dms:Number"/>
      </xsd:simpleType>
    </xsd:element>
    <xsd:element name="Status" ma:index="3" nillable="true" ma:displayName="Approval Status" ma:internalName="Statu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ead Approved"/>
                    <xsd:enumeration value="SC Approved"/>
                    <xsd:enumeration value="ESC Approved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Notes0" ma:index="4" nillable="true" ma:displayName="Notes" ma:internalName="Notes0" ma:readOnly="false">
      <xsd:simpleType>
        <xsd:restriction base="dms:Note">
          <xsd:maxLength value="255"/>
        </xsd:restriction>
      </xsd:simpleType>
    </xsd:element>
    <xsd:element name="Functional_x0020_Area" ma:index="5" nillable="true" ma:displayName="Functional Area" ma:format="Dropdown" ma:internalName="Functional_x0020_Area" ma:readOnly="false">
      <xsd:simpleType>
        <xsd:union memberTypes="dms:Text">
          <xsd:simpleType>
            <xsd:restriction base="dms:Choice">
              <xsd:enumeration value="Accounts Payable"/>
              <xsd:enumeration value="AR/Billing"/>
              <xsd:enumeration value="Benefits"/>
              <xsd:enumeration value="Budget"/>
              <xsd:enumeration value="Compensation"/>
              <xsd:enumeration value="Contract/Temp Staff"/>
              <xsd:enumeration value="General Ledger"/>
              <xsd:enumeration value="Educator Certifications"/>
              <xsd:enumeration value="Employee Maintenance"/>
              <xsd:enumeration value="Employee Relations"/>
              <xsd:enumeration value="Fixed Assets"/>
              <xsd:enumeration value="Inventory"/>
              <xsd:enumeration value="Leaves/Absences"/>
              <xsd:enumeration value="Payroll"/>
              <xsd:enumeration value="Performance Mgt"/>
              <xsd:enumeration value="Position Control"/>
              <xsd:enumeration value="Project/Grant/AF Acct"/>
              <xsd:enumeration value="Records Mgt"/>
              <xsd:enumeration value="Recruiting"/>
              <xsd:enumeration value="Treasury"/>
            </xsd:restriction>
          </xsd:simpleType>
        </xsd:union>
      </xsd:simpleType>
    </xsd:element>
    <xsd:element name="Map_x0020_Type" ma:index="6" nillable="true" ma:displayName="Map Type" ma:format="Dropdown" ma:internalName="Map_x0020_Type" ma:readOnly="false">
      <xsd:simpleType>
        <xsd:restriction base="dms:Choice">
          <xsd:enumeration value="As-Is Draft"/>
          <xsd:enumeration value="As-Is Final"/>
          <xsd:enumeration value="To-Be Map"/>
          <xsd:enumeration value="To-Be Recs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tatus0" ma:index="15" nillable="true" ma:displayName="Status" ma:internalName="Status0">
      <xsd:simpleType>
        <xsd:restriction base="dms:Text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c_x0020_ID" ma:index="18" nillable="true" ma:displayName="Doc ID" ma:internalName="Doc_x0020_ID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44269-71db-4869-8b3b-bf045c33706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D35913-6E21-4682-9AA2-21F99ACCC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B8A619-7810-446B-A1E3-84334753F58C}">
  <ds:schemaRefs>
    <ds:schemaRef ds:uri="http://purl.org/dc/dcmitype/"/>
    <ds:schemaRef ds:uri="http://schemas.microsoft.com/office/infopath/2007/PartnerControls"/>
    <ds:schemaRef ds:uri="e10d3421-7b8f-4cff-acd4-c759f6085b9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e144269-71db-4869-8b3b-bf045c33706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95E972-4654-460A-85C2-1720944C2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0d3421-7b8f-4cff-acd4-c759f6085b94"/>
    <ds:schemaRef ds:uri="8e144269-71db-4869-8b3b-bf045c3370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20846</TotalTime>
  <Words>392</Words>
  <Application>Microsoft Office PowerPoint</Application>
  <PresentationFormat>A4 Paper (210x297 mm)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ITM Plaftorm</dc:creator>
  <cp:keywords>ITM Platform</cp:keywords>
  <cp:lastModifiedBy>cn_Donna.Linder</cp:lastModifiedBy>
  <cp:revision>1347</cp:revision>
  <dcterms:created xsi:type="dcterms:W3CDTF">2010-04-23T21:39:24Z</dcterms:created>
  <dcterms:modified xsi:type="dcterms:W3CDTF">2021-08-12T18:56:00Z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0x0101007F93146209091045A48AEAFE2E3FE9AD</vt:lpwstr>
  </property>
</Properties>
</file>