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4" r:id="rId4"/>
    <p:sldId id="259" r:id="rId5"/>
    <p:sldId id="260" r:id="rId6"/>
    <p:sldId id="261" r:id="rId7"/>
    <p:sldId id="262" r:id="rId8"/>
    <p:sldId id="270" r:id="rId9"/>
    <p:sldId id="263" r:id="rId10"/>
    <p:sldId id="271"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varScale="1">
        <p:scale>
          <a:sx n="117" d="100"/>
          <a:sy n="117" d="100"/>
        </p:scale>
        <p:origin x="9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6E834-DBBE-44A8-A916-12A1C6462D52}" type="datetimeFigureOut">
              <a:rPr lang="en-US" smtClean="0"/>
              <a:pPr/>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D935A-48B8-4FDD-A2B8-91D541A1B64E}" type="slidenum">
              <a:rPr lang="en-US" smtClean="0"/>
              <a:pPr/>
              <a:t>‹#›</a:t>
            </a:fld>
            <a:endParaRPr lang="en-US"/>
          </a:p>
        </p:txBody>
      </p:sp>
    </p:spTree>
    <p:extLst>
      <p:ext uri="{BB962C8B-B14F-4D97-AF65-F5344CB8AC3E}">
        <p14:creationId xmlns:p14="http://schemas.microsoft.com/office/powerpoint/2010/main" val="302149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935A-48B8-4FDD-A2B8-91D541A1B64E}" type="slidenum">
              <a:rPr lang="en-US" smtClean="0"/>
              <a:pPr/>
              <a:t>1</a:t>
            </a:fld>
            <a:endParaRPr lang="en-US"/>
          </a:p>
        </p:txBody>
      </p:sp>
    </p:spTree>
    <p:extLst>
      <p:ext uri="{BB962C8B-B14F-4D97-AF65-F5344CB8AC3E}">
        <p14:creationId xmlns:p14="http://schemas.microsoft.com/office/powerpoint/2010/main" val="239567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5D935A-48B8-4FDD-A2B8-91D541A1B6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4A14BF-38D6-46D4-951F-417E98E953FC}"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A14BF-38D6-46D4-951F-417E98E953FC}"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4A14BF-38D6-46D4-951F-417E98E953FC}"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A14BF-38D6-46D4-951F-417E98E953FC}"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A14BF-38D6-46D4-951F-417E98E953FC}"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4A14BF-38D6-46D4-951F-417E98E953FC}"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4A14BF-38D6-46D4-951F-417E98E953FC}" type="datetimeFigureOut">
              <a:rPr lang="en-US" smtClean="0"/>
              <a:pPr/>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A14BF-38D6-46D4-951F-417E98E953FC}"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4A14BF-38D6-46D4-951F-417E98E953FC}" type="datetimeFigureOut">
              <a:rPr lang="en-US" smtClean="0"/>
              <a:pPr/>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4A14BF-38D6-46D4-951F-417E98E953FC}"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A14BF-38D6-46D4-951F-417E98E953FC}"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4A14BF-38D6-46D4-951F-417E98E953FC}" type="datetimeFigureOut">
              <a:rPr lang="en-US" smtClean="0"/>
              <a:pPr/>
              <a:t>7/11/2018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8E9E142-502D-4045-9D30-9EE6970DB788}"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05000"/>
          </a:xfrm>
        </p:spPr>
        <p:txBody>
          <a:bodyPr>
            <a:normAutofit fontScale="90000"/>
          </a:bodyPr>
          <a:lstStyle/>
          <a:p>
            <a:r>
              <a:rPr lang="en-US" b="1" dirty="0" smtClean="0"/>
              <a:t/>
            </a:r>
            <a:br>
              <a:rPr lang="en-US" b="1" dirty="0" smtClean="0"/>
            </a:br>
            <a:r>
              <a:rPr lang="en-US" b="1" dirty="0" smtClean="0"/>
              <a:t>Food Allergy  </a:t>
            </a:r>
            <a:br>
              <a:rPr lang="en-US" b="1" dirty="0" smtClean="0"/>
            </a:br>
            <a:r>
              <a:rPr lang="en-US" b="1" dirty="0" smtClean="0"/>
              <a:t> Information</a:t>
            </a:r>
            <a:br>
              <a:rPr lang="en-US" b="1" dirty="0" smtClean="0"/>
            </a:br>
            <a:r>
              <a:rPr lang="en-US" b="1" dirty="0"/>
              <a:t/>
            </a:r>
            <a:br>
              <a:rPr lang="en-US" b="1" dirty="0"/>
            </a:br>
            <a:r>
              <a:rPr lang="en-US" b="1" dirty="0" smtClean="0">
                <a:solidFill>
                  <a:srgbClr val="FF0000"/>
                </a:solidFill>
              </a:rPr>
              <a:t>Albemarle County </a:t>
            </a:r>
            <a:br>
              <a:rPr lang="en-US" b="1" dirty="0" smtClean="0">
                <a:solidFill>
                  <a:srgbClr val="FF0000"/>
                </a:solidFill>
              </a:rPr>
            </a:br>
            <a:r>
              <a:rPr lang="en-US" b="1" dirty="0" smtClean="0">
                <a:solidFill>
                  <a:srgbClr val="FF0000"/>
                </a:solidFill>
              </a:rPr>
              <a:t>Public </a:t>
            </a:r>
            <a:r>
              <a:rPr lang="en-US" b="1" dirty="0" smtClean="0">
                <a:solidFill>
                  <a:srgbClr val="FF0000"/>
                </a:solidFill>
              </a:rPr>
              <a:t>Schools 2018</a:t>
            </a:r>
            <a:endParaRPr lang="en-US" dirty="0"/>
          </a:p>
        </p:txBody>
      </p:sp>
      <p:sp>
        <p:nvSpPr>
          <p:cNvPr id="3" name="Subtitle 2"/>
          <p:cNvSpPr>
            <a:spLocks noGrp="1"/>
          </p:cNvSpPr>
          <p:nvPr>
            <p:ph type="subTitle" idx="1"/>
          </p:nvPr>
        </p:nvSpPr>
        <p:spPr/>
        <p:txBody>
          <a:bodyPr/>
          <a:lstStyle/>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000" dirty="0" smtClean="0"/>
              <a:t>The following slides are for administering epinephrine to student believed to be having an anaphylactic reaction for whom epinephrine has not been provided.  </a:t>
            </a:r>
            <a:endParaRPr lang="en-US" sz="4000" dirty="0"/>
          </a:p>
        </p:txBody>
      </p:sp>
      <p:sp>
        <p:nvSpPr>
          <p:cNvPr id="3" name="Title 2"/>
          <p:cNvSpPr>
            <a:spLocks noGrp="1"/>
          </p:cNvSpPr>
          <p:nvPr>
            <p:ph type="title"/>
          </p:nvPr>
        </p:nvSpPr>
        <p:spPr/>
        <p:txBody>
          <a:bodyPr/>
          <a:lstStyle/>
          <a:p>
            <a:r>
              <a:rPr lang="en-US" dirty="0" smtClean="0">
                <a:solidFill>
                  <a:srgbClr val="FF0000"/>
                </a:solidFill>
              </a:rPr>
              <a:t>School’s Epinephrine</a:t>
            </a:r>
            <a:endParaRPr lang="en-US" dirty="0">
              <a:solidFill>
                <a:srgbClr val="FF0000"/>
              </a:solidFill>
            </a:endParaRPr>
          </a:p>
        </p:txBody>
      </p:sp>
    </p:spTree>
    <p:extLst>
      <p:ext uri="{BB962C8B-B14F-4D97-AF65-F5344CB8AC3E}">
        <p14:creationId xmlns:p14="http://schemas.microsoft.com/office/powerpoint/2010/main" val="104008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Anaphylaxis Algorithm</a:t>
            </a:r>
            <a:endParaRPr lang="en-US" dirty="0">
              <a:solidFill>
                <a:srgbClr val="FF0000"/>
              </a:solidFill>
            </a:endParaRPr>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00200"/>
            <a:ext cx="533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3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572000"/>
          </a:xfrm>
        </p:spPr>
        <p:txBody>
          <a:bodyPr>
            <a:normAutofit/>
          </a:bodyPr>
          <a:lstStyle/>
          <a:p>
            <a:pPr marL="0" indent="0" eaLnBrk="1" fontAlgn="auto" hangingPunct="1">
              <a:spcAft>
                <a:spcPts val="0"/>
              </a:spcAft>
              <a:buNone/>
              <a:defRPr/>
            </a:pPr>
            <a:endParaRPr lang="en-US" sz="2000" b="1" i="1" dirty="0" smtClean="0"/>
          </a:p>
          <a:p>
            <a:pPr marL="457200" indent="-457200" eaLnBrk="1" fontAlgn="auto" hangingPunct="1">
              <a:spcAft>
                <a:spcPts val="0"/>
              </a:spcAft>
              <a:buFont typeface="Wingdings" pitchFamily="2" charset="2"/>
              <a:buAutoNum type="arabicPeriod"/>
              <a:defRPr/>
            </a:pPr>
            <a:r>
              <a:rPr lang="en-US" sz="2000" b="1" i="1" dirty="0" smtClean="0"/>
              <a:t>Based </a:t>
            </a:r>
            <a:r>
              <a:rPr lang="en-US" sz="2000" b="1" i="1" dirty="0"/>
              <a:t>on symptoms, determine that an anaphylactic reaction appears to be occurring.</a:t>
            </a:r>
            <a:r>
              <a:rPr lang="en-US" sz="2000" dirty="0"/>
              <a:t> Act quickly. It is safer to give epinephrine than to delay treatment</a:t>
            </a:r>
            <a:r>
              <a:rPr lang="en-US" sz="2000" dirty="0" smtClean="0"/>
              <a:t>.</a:t>
            </a:r>
          </a:p>
          <a:p>
            <a:pPr marL="457200" indent="-457200" eaLnBrk="1" fontAlgn="auto" hangingPunct="1">
              <a:spcAft>
                <a:spcPts val="0"/>
              </a:spcAft>
              <a:buFont typeface="Wingdings" pitchFamily="2" charset="2"/>
              <a:buAutoNum type="arabicPeriod"/>
              <a:defRPr/>
            </a:pPr>
            <a:r>
              <a:rPr lang="en-US" sz="2000" b="1" i="1" dirty="0"/>
              <a:t>If you are alone and are able to provide epinephrine,</a:t>
            </a:r>
            <a:r>
              <a:rPr lang="en-US" sz="2000" b="1" dirty="0"/>
              <a:t> </a:t>
            </a:r>
            <a:r>
              <a:rPr lang="en-US" sz="2000" dirty="0"/>
              <a:t>call out </a:t>
            </a:r>
            <a:r>
              <a:rPr lang="en-US" sz="2000" dirty="0" smtClean="0"/>
              <a:t>for </a:t>
            </a:r>
            <a:r>
              <a:rPr lang="en-US" sz="2000" dirty="0"/>
              <a:t>help as you immediately go get the epinephrine. Do not take extra time seeking others until you have provided the epinephrine. </a:t>
            </a:r>
          </a:p>
          <a:p>
            <a:pPr marL="457200" indent="-457200" eaLnBrk="1" fontAlgn="auto" hangingPunct="1">
              <a:spcAft>
                <a:spcPts val="0"/>
              </a:spcAft>
              <a:buFont typeface="Wingdings" pitchFamily="2" charset="2"/>
              <a:buAutoNum type="arabicPeriod"/>
              <a:defRPr/>
            </a:pPr>
            <a:r>
              <a:rPr lang="en-US" sz="2000" b="1" i="1" dirty="0"/>
              <a:t>If you are alone and do not know how to provide epinephrine</a:t>
            </a:r>
            <a:r>
              <a:rPr lang="en-US" sz="2000" b="1" dirty="0"/>
              <a:t>, </a:t>
            </a:r>
            <a:r>
              <a:rPr lang="en-US" sz="2000" dirty="0" smtClean="0"/>
              <a:t>yell </a:t>
            </a:r>
            <a:r>
              <a:rPr lang="en-US" sz="2000" dirty="0"/>
              <a:t>for help. If someone is available to help you, have them get the personnel trained to provide epinephrine and the epinephrine while you dial 911 and follow the dispatcher’s instructions. Advise 911 operator that anaphylaxis is suspected and epinephrine is available. Your goal is to get someone (EMS or trained personnel) to provide epinephrine and care as soon as possible</a:t>
            </a:r>
          </a:p>
        </p:txBody>
      </p:sp>
      <p:sp>
        <p:nvSpPr>
          <p:cNvPr id="2" name="Title 1"/>
          <p:cNvSpPr>
            <a:spLocks noGrp="1"/>
          </p:cNvSpPr>
          <p:nvPr>
            <p:ph type="title"/>
          </p:nvPr>
        </p:nvSpPr>
        <p:spPr/>
        <p:txBody>
          <a:bodyPr/>
          <a:lstStyle/>
          <a:p>
            <a:pPr eaLnBrk="1" fontAlgn="auto" hangingPunct="1">
              <a:spcAft>
                <a:spcPts val="0"/>
              </a:spcAft>
              <a:defRPr/>
            </a:pPr>
            <a:r>
              <a:rPr lang="en-US" sz="2400" dirty="0" smtClean="0">
                <a:solidFill>
                  <a:srgbClr val="FF0000"/>
                </a:solidFill>
              </a:rPr>
              <a:t>Standing Order for Epinephrine</a:t>
            </a:r>
            <a:endParaRPr lang="en-US" sz="2400" dirty="0">
              <a:solidFill>
                <a:srgbClr val="FF0000"/>
              </a:solidFill>
            </a:endParaRPr>
          </a:p>
        </p:txBody>
      </p:sp>
    </p:spTree>
    <p:extLst>
      <p:ext uri="{BB962C8B-B14F-4D97-AF65-F5344CB8AC3E}">
        <p14:creationId xmlns:p14="http://schemas.microsoft.com/office/powerpoint/2010/main" val="349726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FF0000"/>
                </a:solidFill>
              </a:rPr>
              <a:t>Standing Order Continued </a:t>
            </a:r>
            <a:endParaRPr lang="en-US" sz="3200" dirty="0">
              <a:solidFill>
                <a:srgbClr val="FF0000"/>
              </a:solidFill>
            </a:endParaRPr>
          </a:p>
        </p:txBody>
      </p:sp>
      <p:sp>
        <p:nvSpPr>
          <p:cNvPr id="4" name="Content Placeholder 2"/>
          <p:cNvSpPr>
            <a:spLocks noGrp="1"/>
          </p:cNvSpPr>
          <p:nvPr>
            <p:ph idx="1"/>
          </p:nvPr>
        </p:nvSpPr>
        <p:spPr/>
        <p:txBody>
          <a:bodyPr>
            <a:normAutofit fontScale="85000" lnSpcReduction="20000"/>
          </a:bodyPr>
          <a:lstStyle/>
          <a:p>
            <a:pPr marL="0" indent="0" eaLnBrk="1" fontAlgn="auto" hangingPunct="1">
              <a:spcAft>
                <a:spcPts val="0"/>
              </a:spcAft>
              <a:buFont typeface="Wingdings" pitchFamily="2" charset="2"/>
              <a:buNone/>
              <a:defRPr/>
            </a:pPr>
            <a:r>
              <a:rPr lang="en-US" sz="2000" b="1" dirty="0" smtClean="0">
                <a:solidFill>
                  <a:srgbClr val="00B0F0"/>
                </a:solidFill>
              </a:rPr>
              <a:t>4</a:t>
            </a:r>
            <a:r>
              <a:rPr lang="en-US" sz="2000" b="1" dirty="0" smtClean="0"/>
              <a:t>.  </a:t>
            </a:r>
            <a:r>
              <a:rPr lang="en-US" sz="2000" b="1" i="1" dirty="0" smtClean="0"/>
              <a:t>Select </a:t>
            </a:r>
            <a:r>
              <a:rPr lang="en-US" sz="2000" b="1" i="1" dirty="0"/>
              <a:t>appropriate epinephrine auto-injector</a:t>
            </a:r>
            <a:r>
              <a:rPr lang="en-US" sz="2000" i="1" dirty="0">
                <a:solidFill>
                  <a:srgbClr val="FF0000"/>
                </a:solidFill>
              </a:rPr>
              <a:t> </a:t>
            </a:r>
            <a:r>
              <a:rPr lang="en-US" sz="2000" dirty="0"/>
              <a:t>to administer, based on weight: </a:t>
            </a:r>
            <a:endParaRPr lang="en-US" sz="2000" dirty="0" smtClean="0"/>
          </a:p>
          <a:p>
            <a:pPr marL="0" indent="0" eaLnBrk="1" fontAlgn="auto" hangingPunct="1">
              <a:spcAft>
                <a:spcPts val="0"/>
              </a:spcAft>
              <a:buFont typeface="Wingdings" pitchFamily="2" charset="2"/>
              <a:buNone/>
              <a:defRPr/>
            </a:pPr>
            <a:r>
              <a:rPr lang="en-US" sz="1800" b="1" dirty="0" smtClean="0"/>
              <a:t>   Dosage</a:t>
            </a:r>
            <a:r>
              <a:rPr lang="en-US" sz="1800" dirty="0" smtClean="0"/>
              <a:t>:</a:t>
            </a:r>
          </a:p>
          <a:p>
            <a:pPr marL="0" indent="0" eaLnBrk="1" fontAlgn="auto" hangingPunct="1">
              <a:spcAft>
                <a:spcPts val="0"/>
              </a:spcAft>
              <a:buFont typeface="Wingdings" pitchFamily="2" charset="2"/>
              <a:buNone/>
              <a:defRPr/>
            </a:pPr>
            <a:r>
              <a:rPr lang="en-US" sz="1800" dirty="0" smtClean="0"/>
              <a:t>     0.15 </a:t>
            </a:r>
            <a:r>
              <a:rPr lang="en-US" sz="1800" dirty="0"/>
              <a:t>mg Epinephrine auto-injector (Jr.) </a:t>
            </a:r>
            <a:r>
              <a:rPr lang="en-US" sz="1800" dirty="0" smtClean="0"/>
              <a:t>if student is less </a:t>
            </a:r>
          </a:p>
          <a:p>
            <a:pPr marL="0" indent="0" eaLnBrk="1" fontAlgn="auto" hangingPunct="1">
              <a:spcAft>
                <a:spcPts val="0"/>
              </a:spcAft>
              <a:buFont typeface="Wingdings" pitchFamily="2" charset="2"/>
              <a:buNone/>
              <a:defRPr/>
            </a:pPr>
            <a:r>
              <a:rPr lang="en-US" sz="1800" dirty="0"/>
              <a:t> </a:t>
            </a:r>
            <a:r>
              <a:rPr lang="en-US" sz="1800" dirty="0" smtClean="0"/>
              <a:t>               than 66 pounds</a:t>
            </a:r>
          </a:p>
          <a:p>
            <a:pPr marL="0" indent="0" eaLnBrk="1" fontAlgn="auto" hangingPunct="1">
              <a:spcAft>
                <a:spcPts val="0"/>
              </a:spcAft>
              <a:buFont typeface="Wingdings" pitchFamily="2" charset="2"/>
              <a:buNone/>
              <a:defRPr/>
            </a:pPr>
            <a:r>
              <a:rPr lang="en-US" sz="1800" dirty="0" smtClean="0"/>
              <a:t>     </a:t>
            </a:r>
            <a:r>
              <a:rPr lang="en-US" sz="1800" dirty="0"/>
              <a:t>0.30 mg Epinephrine auto-injector </a:t>
            </a:r>
            <a:r>
              <a:rPr lang="en-US" sz="1800" dirty="0" smtClean="0"/>
              <a:t>if student is 66 pound </a:t>
            </a:r>
          </a:p>
          <a:p>
            <a:pPr marL="0" indent="0" eaLnBrk="1" fontAlgn="auto" hangingPunct="1">
              <a:spcAft>
                <a:spcPts val="0"/>
              </a:spcAft>
              <a:buFont typeface="Wingdings" pitchFamily="2" charset="2"/>
              <a:buNone/>
              <a:defRPr/>
            </a:pPr>
            <a:r>
              <a:rPr lang="en-US" sz="1800" dirty="0"/>
              <a:t> </a:t>
            </a:r>
            <a:r>
              <a:rPr lang="en-US" sz="1800" dirty="0" smtClean="0"/>
              <a:t>          or greater</a:t>
            </a:r>
          </a:p>
          <a:p>
            <a:pPr marL="0" indent="0" eaLnBrk="1" fontAlgn="auto" hangingPunct="1">
              <a:spcAft>
                <a:spcPts val="0"/>
              </a:spcAft>
              <a:buFont typeface="Wingdings" pitchFamily="2" charset="2"/>
              <a:buNone/>
              <a:defRPr/>
            </a:pPr>
            <a:r>
              <a:rPr lang="en-US" sz="1800" b="1" dirty="0" smtClean="0"/>
              <a:t>   Frequency</a:t>
            </a:r>
            <a:r>
              <a:rPr lang="en-US" sz="1800" b="1" dirty="0"/>
              <a:t>:</a:t>
            </a:r>
            <a:r>
              <a:rPr lang="en-US" sz="1800" dirty="0"/>
              <a:t> If symptoms continue, a second dose should be administered 5 </a:t>
            </a:r>
            <a:r>
              <a:rPr lang="en-US" sz="1800" dirty="0" smtClean="0"/>
              <a:t>to </a:t>
            </a:r>
            <a:r>
              <a:rPr lang="en-US" sz="1800" dirty="0"/>
              <a:t>15 minutes after first dose</a:t>
            </a:r>
            <a:r>
              <a:rPr lang="en-US" sz="2000" dirty="0"/>
              <a:t>.</a:t>
            </a:r>
          </a:p>
          <a:p>
            <a:pPr marL="0" indent="0" eaLnBrk="1" fontAlgn="auto" hangingPunct="1">
              <a:spcAft>
                <a:spcPts val="0"/>
              </a:spcAft>
              <a:buFont typeface="Wingdings" pitchFamily="2" charset="2"/>
              <a:buNone/>
              <a:defRPr/>
            </a:pPr>
            <a:r>
              <a:rPr lang="en-US" sz="2000" b="1" dirty="0" smtClean="0">
                <a:solidFill>
                  <a:srgbClr val="00B0F0"/>
                </a:solidFill>
              </a:rPr>
              <a:t>5</a:t>
            </a:r>
            <a:r>
              <a:rPr lang="en-US" sz="2000" b="1" dirty="0" smtClean="0"/>
              <a:t>. </a:t>
            </a:r>
            <a:r>
              <a:rPr lang="en-US" sz="2000" b="1" i="1" dirty="0"/>
              <a:t>Inject epinephrine via auto-injector</a:t>
            </a:r>
            <a:r>
              <a:rPr lang="en-US" sz="2000" dirty="0"/>
              <a:t>: </a:t>
            </a:r>
            <a:r>
              <a:rPr lang="en-US" sz="1800" dirty="0"/>
              <a:t>Pull off safety release cap. </a:t>
            </a:r>
            <a:r>
              <a:rPr lang="en-US" sz="1800" dirty="0" smtClean="0"/>
              <a:t>Form fist around device. Swing and firmly push orange tip or needle side of device firmly </a:t>
            </a:r>
            <a:r>
              <a:rPr lang="en-US" sz="1800" dirty="0"/>
              <a:t>into upper, outer thigh, (through clothing if necessary</a:t>
            </a:r>
            <a:r>
              <a:rPr lang="en-US" sz="1800" dirty="0" smtClean="0"/>
              <a:t>) until it clicks. </a:t>
            </a:r>
            <a:r>
              <a:rPr lang="en-US" sz="1800" b="1" dirty="0"/>
              <a:t>Hold in place for 10 seconds to deliver medication and then remove. </a:t>
            </a:r>
            <a:r>
              <a:rPr lang="en-US" sz="1800" dirty="0"/>
              <a:t>Massage the area for 10 more seconds. Note the time. </a:t>
            </a:r>
          </a:p>
          <a:p>
            <a:pPr marL="0" indent="0" eaLnBrk="1" fontAlgn="auto" hangingPunct="1">
              <a:spcAft>
                <a:spcPts val="0"/>
              </a:spcAft>
              <a:buFont typeface="Wingdings" pitchFamily="2" charset="2"/>
              <a:buNone/>
              <a:defRPr/>
            </a:pPr>
            <a:r>
              <a:rPr lang="en-US" sz="1800" b="1" dirty="0" smtClean="0">
                <a:solidFill>
                  <a:srgbClr val="00B0F0"/>
                </a:solidFill>
              </a:rPr>
              <a:t>6</a:t>
            </a:r>
            <a:r>
              <a:rPr lang="en-US" sz="2000" b="1" i="1" dirty="0" smtClean="0"/>
              <a:t>. Call </a:t>
            </a:r>
            <a:r>
              <a:rPr lang="en-US" sz="2000" b="1" i="1" dirty="0"/>
              <a:t>or have a bystander call 911 </a:t>
            </a:r>
            <a:r>
              <a:rPr lang="en-US" sz="1800" dirty="0"/>
              <a:t>immediately or activate the Emergency </a:t>
            </a:r>
            <a:r>
              <a:rPr lang="en-US" sz="1800" dirty="0" smtClean="0"/>
              <a:t> Medical </a:t>
            </a:r>
            <a:r>
              <a:rPr lang="en-US" sz="1800" dirty="0"/>
              <a:t>System (EMS). Advise 911 operator that anaphylaxis is suspected and epinephrine has being given. </a:t>
            </a:r>
          </a:p>
          <a:p>
            <a:pPr marL="0" indent="0" eaLnBrk="1" fontAlgn="auto" hangingPunct="1">
              <a:spcAft>
                <a:spcPts val="0"/>
              </a:spcAft>
              <a:buFont typeface="Wingdings" pitchFamily="2" charset="2"/>
              <a:buNone/>
              <a:defRPr/>
            </a:pPr>
            <a:endParaRPr lang="en-US" sz="1800" dirty="0"/>
          </a:p>
        </p:txBody>
      </p:sp>
    </p:spTree>
    <p:extLst>
      <p:ext uri="{BB962C8B-B14F-4D97-AF65-F5344CB8AC3E}">
        <p14:creationId xmlns:p14="http://schemas.microsoft.com/office/powerpoint/2010/main" val="153650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altLang="en-US" dirty="0">
                <a:solidFill>
                  <a:srgbClr val="00B0F0"/>
                </a:solidFill>
              </a:rPr>
              <a:t>7</a:t>
            </a:r>
            <a:r>
              <a:rPr lang="en-US" altLang="en-US" dirty="0"/>
              <a:t>. </a:t>
            </a:r>
            <a:r>
              <a:rPr lang="en-US" altLang="en-US" b="1" i="1" dirty="0"/>
              <a:t>Keep the individual either lying down or seated</a:t>
            </a:r>
            <a:r>
              <a:rPr lang="en-US" altLang="en-US" dirty="0"/>
              <a:t>. If he/she loses consciousness, check for  breathing and pulse. If not, begin CPR (cardiopulmonary resuscitation), call out for help and continue CPR until the individual regains a pulse and is breathing or until EMS arrives and takes over. </a:t>
            </a:r>
          </a:p>
          <a:p>
            <a:pPr marL="0" indent="0">
              <a:buNone/>
            </a:pPr>
            <a:r>
              <a:rPr lang="en-US" altLang="en-US" dirty="0">
                <a:solidFill>
                  <a:srgbClr val="00B0F0"/>
                </a:solidFill>
              </a:rPr>
              <a:t>8</a:t>
            </a:r>
            <a:r>
              <a:rPr lang="en-US" altLang="en-US" dirty="0"/>
              <a:t>. </a:t>
            </a:r>
            <a:r>
              <a:rPr lang="en-US" altLang="en-US" b="1" i="1" dirty="0"/>
              <a:t>Call school  nurse or front office school personnel and advise of situation. </a:t>
            </a:r>
          </a:p>
          <a:p>
            <a:pPr marL="0" indent="0">
              <a:buNone/>
            </a:pPr>
            <a:r>
              <a:rPr lang="en-US" altLang="en-US" dirty="0">
                <a:solidFill>
                  <a:srgbClr val="00B0F0"/>
                </a:solidFill>
              </a:rPr>
              <a:t>9</a:t>
            </a:r>
            <a:r>
              <a:rPr lang="en-US" altLang="en-US" dirty="0"/>
              <a:t>. </a:t>
            </a:r>
            <a:r>
              <a:rPr lang="en-US" altLang="en-US" b="1" i="1" dirty="0"/>
              <a:t>Stay with the individual until EMS arrives</a:t>
            </a:r>
            <a:r>
              <a:rPr lang="en-US" altLang="en-US" dirty="0"/>
              <a:t>, continuing to follow the directions in step #7 above. </a:t>
            </a:r>
          </a:p>
          <a:p>
            <a:pPr marL="0" indent="0">
              <a:buNone/>
            </a:pPr>
            <a:r>
              <a:rPr lang="en-US" altLang="en-US" dirty="0">
                <a:solidFill>
                  <a:srgbClr val="00B0F0"/>
                </a:solidFill>
              </a:rPr>
              <a:t>10</a:t>
            </a:r>
            <a:r>
              <a:rPr lang="en-US" altLang="en-US" b="1" i="1" dirty="0"/>
              <a:t>. Provide EMS with Epinephrine auto injector </a:t>
            </a:r>
            <a:r>
              <a:rPr lang="en-US" altLang="en-US" dirty="0"/>
              <a:t>labeled with name, date, and time administered to transport to the Emergency Department with the student. </a:t>
            </a:r>
          </a:p>
          <a:p>
            <a:pPr marL="0" indent="0">
              <a:buNone/>
            </a:pPr>
            <a:endParaRPr lang="en-US" altLang="en-US" dirty="0"/>
          </a:p>
          <a:p>
            <a:endParaRPr lang="en-US" dirty="0"/>
          </a:p>
        </p:txBody>
      </p:sp>
      <p:sp>
        <p:nvSpPr>
          <p:cNvPr id="3" name="Title 2"/>
          <p:cNvSpPr>
            <a:spLocks noGrp="1"/>
          </p:cNvSpPr>
          <p:nvPr>
            <p:ph type="title"/>
          </p:nvPr>
        </p:nvSpPr>
        <p:spPr/>
        <p:txBody>
          <a:bodyPr/>
          <a:lstStyle/>
          <a:p>
            <a:r>
              <a:rPr lang="en-US" dirty="0" smtClean="0">
                <a:solidFill>
                  <a:srgbClr val="FF0000"/>
                </a:solidFill>
              </a:rPr>
              <a:t>Standing Order Continued </a:t>
            </a:r>
            <a:endParaRPr lang="en-US" dirty="0">
              <a:solidFill>
                <a:srgbClr val="FF0000"/>
              </a:solidFill>
            </a:endParaRPr>
          </a:p>
        </p:txBody>
      </p:sp>
    </p:spTree>
    <p:extLst>
      <p:ext uri="{BB962C8B-B14F-4D97-AF65-F5344CB8AC3E}">
        <p14:creationId xmlns:p14="http://schemas.microsoft.com/office/powerpoint/2010/main" val="57086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sz="3600" b="1" i="1" dirty="0" smtClean="0">
                <a:solidFill>
                  <a:srgbClr val="C00000"/>
                </a:solidFill>
              </a:rPr>
              <a:t>C</a:t>
            </a:r>
            <a:r>
              <a:rPr lang="en-US" sz="3600" b="1" i="1" dirty="0" smtClean="0"/>
              <a:t>omprehend </a:t>
            </a:r>
            <a:r>
              <a:rPr lang="en-US" sz="3600" b="1" i="1" dirty="0"/>
              <a:t>Food Allergy Basics</a:t>
            </a:r>
            <a:r>
              <a:rPr lang="en-US" sz="3600" i="1" dirty="0"/>
              <a:t> </a:t>
            </a:r>
            <a:endParaRPr lang="en-US" sz="3600" i="1" dirty="0" smtClean="0"/>
          </a:p>
          <a:p>
            <a:pPr>
              <a:buNone/>
            </a:pPr>
            <a:r>
              <a:rPr lang="en-US" sz="3600" i="1" dirty="0" smtClean="0"/>
              <a:t> </a:t>
            </a:r>
          </a:p>
          <a:p>
            <a:pPr>
              <a:buNone/>
            </a:pPr>
            <a:r>
              <a:rPr lang="en-US" sz="3600" b="1" i="1" dirty="0" smtClean="0">
                <a:solidFill>
                  <a:srgbClr val="C00000"/>
                </a:solidFill>
              </a:rPr>
              <a:t>A</a:t>
            </a:r>
            <a:r>
              <a:rPr lang="en-US" sz="3600" b="1" i="1" dirty="0" smtClean="0"/>
              <a:t>void the Allergen</a:t>
            </a:r>
          </a:p>
          <a:p>
            <a:pPr>
              <a:buNone/>
            </a:pPr>
            <a:endParaRPr lang="en-US" sz="3600" b="1" i="1" dirty="0" smtClean="0"/>
          </a:p>
          <a:p>
            <a:pPr>
              <a:buNone/>
            </a:pPr>
            <a:r>
              <a:rPr lang="en-US" sz="3600" b="1" i="1" dirty="0" smtClean="0">
                <a:solidFill>
                  <a:srgbClr val="C00000"/>
                </a:solidFill>
              </a:rPr>
              <a:t>R</a:t>
            </a:r>
            <a:r>
              <a:rPr lang="en-US" sz="3600" b="1" i="1" dirty="0" smtClean="0"/>
              <a:t>ecognize a Reaction</a:t>
            </a:r>
          </a:p>
          <a:p>
            <a:pPr>
              <a:buNone/>
            </a:pPr>
            <a:endParaRPr lang="en-US" sz="3600" b="1" i="1" dirty="0" smtClean="0"/>
          </a:p>
          <a:p>
            <a:pPr>
              <a:buNone/>
            </a:pPr>
            <a:r>
              <a:rPr lang="en-US" sz="3600" b="1" i="1" smtClean="0">
                <a:solidFill>
                  <a:srgbClr val="C00000"/>
                </a:solidFill>
              </a:rPr>
              <a:t>E</a:t>
            </a:r>
            <a:r>
              <a:rPr lang="en-US" sz="3600" b="1" i="1" smtClean="0"/>
              <a:t>nact an Emergency </a:t>
            </a:r>
            <a:r>
              <a:rPr lang="en-US" sz="3600" b="1" i="1" dirty="0" smtClean="0"/>
              <a:t>Action Plan!</a:t>
            </a:r>
          </a:p>
          <a:p>
            <a:pPr algn="ctr">
              <a:buNone/>
            </a:pPr>
            <a:endParaRPr lang="en-US" sz="3600" b="1" i="1" dirty="0" smtClean="0"/>
          </a:p>
          <a:p>
            <a:pPr algn="ctr">
              <a:buNone/>
            </a:pPr>
            <a:endParaRPr lang="en-US" sz="3600" b="1" i="1" dirty="0"/>
          </a:p>
          <a:p>
            <a:endParaRPr lang="en-US" dirty="0"/>
          </a:p>
        </p:txBody>
      </p:sp>
      <p:sp>
        <p:nvSpPr>
          <p:cNvPr id="2" name="Title 1"/>
          <p:cNvSpPr>
            <a:spLocks noGrp="1"/>
          </p:cNvSpPr>
          <p:nvPr>
            <p:ph type="title"/>
          </p:nvPr>
        </p:nvSpPr>
        <p:spPr/>
        <p:txBody>
          <a:bodyPr>
            <a:noAutofit/>
          </a:bodyPr>
          <a:lstStyle/>
          <a:p>
            <a:r>
              <a:rPr lang="en-US" sz="3600" b="1" dirty="0"/>
              <a:t>How to </a:t>
            </a:r>
            <a:r>
              <a:rPr lang="en-US" sz="3600" b="1" dirty="0" err="1">
                <a:solidFill>
                  <a:srgbClr val="C00000"/>
                </a:solidFill>
              </a:rPr>
              <a:t>CARE</a:t>
            </a:r>
            <a:r>
              <a:rPr lang="en-US" sz="3600" b="1" baseline="30000" dirty="0" err="1"/>
              <a:t>TM</a:t>
            </a:r>
            <a:r>
              <a:rPr lang="en-US" sz="3600" b="1" dirty="0"/>
              <a:t> for kids with food </a:t>
            </a:r>
            <a:r>
              <a:rPr lang="en-US" sz="3600" b="1" dirty="0" smtClean="0"/>
              <a:t>allergies</a:t>
            </a:r>
            <a:r>
              <a:rPr lang="en-US" sz="3600" dirty="0"/>
              <a:t/>
            </a:r>
            <a:br>
              <a:rPr lang="en-US" sz="3600" dirty="0"/>
            </a:br>
            <a:r>
              <a:rPr lang="en-US" sz="2800" dirty="0" smtClean="0"/>
              <a:t>From </a:t>
            </a:r>
            <a:r>
              <a:rPr lang="en-US" sz="2800" dirty="0" err="1" smtClean="0"/>
              <a:t>FAAN</a:t>
            </a:r>
            <a:r>
              <a:rPr lang="en-US" sz="2800" dirty="0" smtClean="0"/>
              <a:t> and </a:t>
            </a:r>
            <a:r>
              <a:rPr lang="en-US" sz="2800" dirty="0" err="1" smtClean="0"/>
              <a:t>safe@schools</a:t>
            </a:r>
            <a:r>
              <a:rPr lang="en-US" sz="2800" dirty="0" smtClean="0"/>
              <a:t> partners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smtClean="0"/>
              <a:t>The role of the immune system is to protect the body from germs and disease. A food allergy is an abnormal response by the immune system to a food protein. When the food is eaten, the immune system thinks the food is harmful and releases histamine and other chemicals to “attack” the enemy. </a:t>
            </a:r>
          </a:p>
          <a:p>
            <a:endParaRPr lang="en-US" dirty="0"/>
          </a:p>
        </p:txBody>
      </p:sp>
      <p:sp>
        <p:nvSpPr>
          <p:cNvPr id="2" name="Title 1"/>
          <p:cNvSpPr>
            <a:spLocks noGrp="1"/>
          </p:cNvSpPr>
          <p:nvPr>
            <p:ph type="title"/>
          </p:nvPr>
        </p:nvSpPr>
        <p:spPr/>
        <p:txBody>
          <a:bodyPr>
            <a:normAutofit fontScale="90000"/>
          </a:bodyPr>
          <a:lstStyle/>
          <a:p>
            <a:r>
              <a:rPr lang="en-US" b="1" i="1" dirty="0" smtClean="0">
                <a:solidFill>
                  <a:srgbClr val="C00000"/>
                </a:solidFill>
              </a:rPr>
              <a:t>C</a:t>
            </a:r>
            <a:r>
              <a:rPr lang="en-US" b="1" i="1" dirty="0" smtClean="0"/>
              <a:t>omprehending Food Allergy Basics </a:t>
            </a:r>
            <a:endParaRPr lang="en-US"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Symptoms can involve the skin, </a:t>
            </a:r>
            <a:r>
              <a:rPr lang="en-US" dirty="0" smtClean="0"/>
              <a:t>respiratory </a:t>
            </a:r>
            <a:r>
              <a:rPr lang="en-US" dirty="0"/>
              <a:t>and cardiovascular </a:t>
            </a:r>
            <a:r>
              <a:rPr lang="en-US" dirty="0" smtClean="0"/>
              <a:t>systems. </a:t>
            </a:r>
            <a:r>
              <a:rPr lang="en-US" dirty="0"/>
              <a:t>One or more symptoms may occur shortly after eating </a:t>
            </a:r>
            <a:r>
              <a:rPr lang="en-US" dirty="0" smtClean="0"/>
              <a:t>(within </a:t>
            </a:r>
            <a:r>
              <a:rPr lang="en-US" dirty="0"/>
              <a:t>minutes to usually </a:t>
            </a:r>
            <a:r>
              <a:rPr lang="en-US" dirty="0" smtClean="0"/>
              <a:t>2 hours, </a:t>
            </a:r>
            <a:r>
              <a:rPr lang="en-US" dirty="0"/>
              <a:t>rarely 4 hours </a:t>
            </a:r>
            <a:r>
              <a:rPr lang="en-US" dirty="0" smtClean="0"/>
              <a:t>later).</a:t>
            </a:r>
            <a:r>
              <a:rPr lang="en-US" dirty="0"/>
              <a:t> </a:t>
            </a:r>
            <a:endParaRPr lang="en-US" dirty="0" smtClean="0"/>
          </a:p>
          <a:p>
            <a:pPr>
              <a:buNone/>
            </a:pPr>
            <a:endParaRPr lang="en-US" dirty="0" smtClean="0"/>
          </a:p>
          <a:p>
            <a:r>
              <a:rPr lang="en-US" dirty="0" smtClean="0"/>
              <a:t>Anaphylaxis </a:t>
            </a:r>
            <a:r>
              <a:rPr lang="en-US" dirty="0"/>
              <a:t>is a serious reaction that is rapid in onset and may cause death. Individuals with food allergy plus asthma are at greatest risk for a life-threatening reaction.</a:t>
            </a:r>
          </a:p>
          <a:p>
            <a:pPr lvl="0"/>
            <a:endParaRPr lang="en-US" dirty="0" smtClean="0"/>
          </a:p>
          <a:p>
            <a:pPr lvl="0"/>
            <a:endParaRPr lang="en-US" dirty="0"/>
          </a:p>
          <a:p>
            <a:endParaRPr lang="en-US" dirty="0"/>
          </a:p>
        </p:txBody>
      </p:sp>
      <p:sp>
        <p:nvSpPr>
          <p:cNvPr id="2" name="Title 1"/>
          <p:cNvSpPr>
            <a:spLocks noGrp="1"/>
          </p:cNvSpPr>
          <p:nvPr>
            <p:ph type="title"/>
          </p:nvPr>
        </p:nvSpPr>
        <p:spPr>
          <a:xfrm>
            <a:off x="533400" y="609600"/>
            <a:ext cx="8153400" cy="808038"/>
          </a:xfrm>
        </p:spPr>
        <p:txBody>
          <a:bodyPr>
            <a:normAutofit fontScale="90000"/>
          </a:bodyPr>
          <a:lstStyle/>
          <a:p>
            <a:r>
              <a:rPr lang="en-US" b="1" i="1" dirty="0">
                <a:solidFill>
                  <a:srgbClr val="C00000"/>
                </a:solidFill>
              </a:rPr>
              <a:t>C</a:t>
            </a:r>
            <a:r>
              <a:rPr lang="en-US" b="1" i="1" dirty="0"/>
              <a:t>omprehending Food Allergy </a:t>
            </a:r>
            <a:r>
              <a:rPr lang="en-US" b="1" i="1" dirty="0" smtClean="0"/>
              <a:t>Basics Continued</a:t>
            </a:r>
            <a:r>
              <a:rPr lang="en-US" i="1" dirty="0" smtClean="0"/>
              <a:t>  </a:t>
            </a:r>
            <a:r>
              <a:rPr lang="en-US" b="1" u="sng" dirty="0"/>
              <a:t/>
            </a:r>
            <a:br>
              <a:rPr lang="en-US" b="1" u="sng"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dirty="0"/>
              <a:t>There is no cure for food </a:t>
            </a:r>
            <a:r>
              <a:rPr lang="en-US" dirty="0" smtClean="0"/>
              <a:t>allergies. </a:t>
            </a:r>
            <a:r>
              <a:rPr lang="en-US" dirty="0"/>
              <a:t>Complete and strict avoidance is the only way to prevent a reaction because ingestion of a small amount of an allergen can trigger a reaction</a:t>
            </a:r>
            <a:r>
              <a:rPr lang="en-US" dirty="0" smtClean="0"/>
              <a:t>.</a:t>
            </a:r>
          </a:p>
          <a:p>
            <a:pPr lvl="0">
              <a:buNone/>
            </a:pPr>
            <a:endParaRPr lang="en-US" dirty="0"/>
          </a:p>
          <a:p>
            <a:pPr lvl="0"/>
            <a:r>
              <a:rPr lang="en-US" dirty="0" smtClean="0"/>
              <a:t>Once </a:t>
            </a:r>
            <a:r>
              <a:rPr lang="en-US" dirty="0"/>
              <a:t>a reaction begins, there is no way to know how severe it will become, </a:t>
            </a:r>
            <a:r>
              <a:rPr lang="en-US" dirty="0" smtClean="0"/>
              <a:t>therefore </a:t>
            </a:r>
            <a:r>
              <a:rPr lang="en-US" dirty="0"/>
              <a:t>take all food allergy reactions seriously.</a:t>
            </a:r>
          </a:p>
          <a:p>
            <a:pPr>
              <a:buNone/>
            </a:pPr>
            <a:endParaRPr lang="en-US" dirty="0"/>
          </a:p>
          <a:p>
            <a:pPr lvl="0"/>
            <a:r>
              <a:rPr lang="en-US" dirty="0"/>
              <a:t>Epinephrine (adrenaline) administration is key to surviving anaphylaxis. Fatalities </a:t>
            </a:r>
            <a:r>
              <a:rPr lang="en-US" dirty="0" smtClean="0"/>
              <a:t>result </a:t>
            </a:r>
            <a:r>
              <a:rPr lang="en-US" dirty="0"/>
              <a:t>from a delay/failure to give epinephrine (prescribed as </a:t>
            </a:r>
            <a:r>
              <a:rPr lang="en-US" dirty="0" err="1"/>
              <a:t>Epi</a:t>
            </a:r>
            <a:r>
              <a:rPr lang="en-US" dirty="0"/>
              <a:t>-Pen auto-injectors).  Antihistamines are not life saving medicines. </a:t>
            </a:r>
          </a:p>
          <a:p>
            <a:endParaRPr lang="en-US" dirty="0"/>
          </a:p>
        </p:txBody>
      </p:sp>
      <p:sp>
        <p:nvSpPr>
          <p:cNvPr id="2" name="Title 1"/>
          <p:cNvSpPr>
            <a:spLocks noGrp="1"/>
          </p:cNvSpPr>
          <p:nvPr>
            <p:ph type="title"/>
          </p:nvPr>
        </p:nvSpPr>
        <p:spPr/>
        <p:txBody>
          <a:bodyPr>
            <a:normAutofit fontScale="90000"/>
          </a:bodyPr>
          <a:lstStyle/>
          <a:p>
            <a:r>
              <a:rPr lang="en-US" b="1" i="1" dirty="0" smtClean="0">
                <a:solidFill>
                  <a:srgbClr val="C00000"/>
                </a:solidFill>
              </a:rPr>
              <a:t>C</a:t>
            </a:r>
            <a:r>
              <a:rPr lang="en-US" b="1" i="1" dirty="0" smtClean="0"/>
              <a:t>omprehending Food Allergy Basics Continued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a:t>Read </a:t>
            </a:r>
            <a:r>
              <a:rPr lang="en-US" u="sng" dirty="0"/>
              <a:t>every</a:t>
            </a:r>
            <a:r>
              <a:rPr lang="en-US" dirty="0"/>
              <a:t> label </a:t>
            </a:r>
            <a:r>
              <a:rPr lang="en-US" u="sng" dirty="0"/>
              <a:t>every</a:t>
            </a:r>
            <a:r>
              <a:rPr lang="en-US" dirty="0"/>
              <a:t> time as formulations can change without warning. The 8 most common allergens </a:t>
            </a:r>
            <a:r>
              <a:rPr lang="en-US" dirty="0" smtClean="0"/>
              <a:t>(milk, egg, peanut, tree nut, shellfish, fish, wheat, and soy) will </a:t>
            </a:r>
            <a:r>
              <a:rPr lang="en-US" dirty="0"/>
              <a:t>be clearly labeled on products except for USDA products. “May contain” statements are </a:t>
            </a:r>
            <a:r>
              <a:rPr lang="en-US" i="1" dirty="0"/>
              <a:t>voluntary</a:t>
            </a:r>
            <a:r>
              <a:rPr lang="en-US" dirty="0" smtClean="0"/>
              <a:t>.</a:t>
            </a:r>
          </a:p>
          <a:p>
            <a:pPr lvl="0">
              <a:buNone/>
            </a:pPr>
            <a:endParaRPr lang="en-US" sz="2100" dirty="0" smtClean="0"/>
          </a:p>
          <a:p>
            <a:pPr lvl="0"/>
            <a:r>
              <a:rPr lang="en-US" dirty="0" smtClean="0"/>
              <a:t>Clean </a:t>
            </a:r>
            <a:r>
              <a:rPr lang="en-US" dirty="0"/>
              <a:t>to avoid reactions from trace amounts of food protein left behind:</a:t>
            </a:r>
            <a:endParaRPr lang="en-US" sz="4800" dirty="0"/>
          </a:p>
          <a:p>
            <a:pPr lvl="1">
              <a:buFont typeface="Arial" pitchFamily="34" charset="0"/>
              <a:buChar char="•"/>
            </a:pPr>
            <a:r>
              <a:rPr lang="en-US" dirty="0"/>
              <a:t>Liquid soap, bar soap, or commercial wipes for hands </a:t>
            </a:r>
            <a:r>
              <a:rPr lang="en-US" u="sng" dirty="0"/>
              <a:t>not</a:t>
            </a:r>
            <a:r>
              <a:rPr lang="en-US" dirty="0"/>
              <a:t> antibacterial gel sanitizers </a:t>
            </a:r>
            <a:endParaRPr lang="en-US" sz="4400" dirty="0"/>
          </a:p>
          <a:p>
            <a:pPr lvl="1">
              <a:buFont typeface="Arial" pitchFamily="34" charset="0"/>
              <a:buChar char="•"/>
            </a:pPr>
            <a:r>
              <a:rPr lang="en-US" dirty="0"/>
              <a:t>Dishwashing detergent and hot water for cooking utensils and cutting boards </a:t>
            </a:r>
            <a:endParaRPr lang="en-US" sz="4400" dirty="0"/>
          </a:p>
          <a:p>
            <a:pPr lvl="1">
              <a:buFont typeface="Arial" pitchFamily="34" charset="0"/>
              <a:buChar char="•"/>
            </a:pPr>
            <a:r>
              <a:rPr lang="en-US" dirty="0"/>
              <a:t>Common household cleaners for counters, tables, and other </a:t>
            </a:r>
            <a:r>
              <a:rPr lang="en-US" dirty="0" smtClean="0"/>
              <a:t>surfaces.  </a:t>
            </a:r>
            <a:r>
              <a:rPr lang="en-US" dirty="0" smtClean="0">
                <a:solidFill>
                  <a:srgbClr val="FF0000"/>
                </a:solidFill>
              </a:rPr>
              <a:t>Do not reuse rags, cloths or wipes to clean more than one surface. * </a:t>
            </a:r>
            <a:endParaRPr lang="en-US" sz="4400" dirty="0">
              <a:solidFill>
                <a:srgbClr val="FF0000"/>
              </a:solidFill>
            </a:endParaRPr>
          </a:p>
          <a:p>
            <a:endParaRPr lang="en-US" dirty="0"/>
          </a:p>
        </p:txBody>
      </p:sp>
      <p:sp>
        <p:nvSpPr>
          <p:cNvPr id="2" name="Title 1"/>
          <p:cNvSpPr>
            <a:spLocks noGrp="1"/>
          </p:cNvSpPr>
          <p:nvPr>
            <p:ph type="title"/>
          </p:nvPr>
        </p:nvSpPr>
        <p:spPr/>
        <p:txBody>
          <a:bodyPr>
            <a:normAutofit fontScale="90000"/>
          </a:bodyPr>
          <a:lstStyle/>
          <a:p>
            <a:r>
              <a:rPr lang="en-US" dirty="0"/>
              <a:t/>
            </a:r>
            <a:br>
              <a:rPr lang="en-US" dirty="0"/>
            </a:br>
            <a:r>
              <a:rPr lang="en-US" dirty="0"/>
              <a:t> </a:t>
            </a:r>
            <a:br>
              <a:rPr lang="en-US" dirty="0"/>
            </a:br>
            <a:r>
              <a:rPr lang="en-US" b="1" dirty="0"/>
              <a:t> </a:t>
            </a:r>
            <a:r>
              <a:rPr lang="en-US" b="1" i="1" dirty="0">
                <a:solidFill>
                  <a:srgbClr val="C00000"/>
                </a:solidFill>
              </a:rPr>
              <a:t>A</a:t>
            </a:r>
            <a:r>
              <a:rPr lang="en-US" b="1" i="1" dirty="0"/>
              <a:t>voiding the Allergen</a:t>
            </a:r>
            <a:r>
              <a:rPr lang="en-US" i="1" dirty="0"/>
              <a:t/>
            </a:r>
            <a:br>
              <a:rPr lang="en-US" i="1"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dirty="0"/>
              <a:t>Mouth </a:t>
            </a:r>
            <a:r>
              <a:rPr lang="en-US" dirty="0" smtClean="0"/>
              <a:t>-  Itching</a:t>
            </a:r>
            <a:r>
              <a:rPr lang="en-US" dirty="0"/>
              <a:t>, tingling, or swelling of lips, tongue, </a:t>
            </a:r>
            <a:r>
              <a:rPr lang="en-US" dirty="0" smtClean="0"/>
              <a:t>mouth</a:t>
            </a:r>
          </a:p>
          <a:p>
            <a:pPr lvl="0"/>
            <a:r>
              <a:rPr lang="en-US" dirty="0" smtClean="0"/>
              <a:t>Nose - 	  </a:t>
            </a:r>
            <a:r>
              <a:rPr lang="en-US" dirty="0" err="1" smtClean="0"/>
              <a:t>Hayfever</a:t>
            </a:r>
            <a:r>
              <a:rPr lang="en-US" dirty="0" smtClean="0"/>
              <a:t>-like </a:t>
            </a:r>
            <a:r>
              <a:rPr lang="en-US" dirty="0"/>
              <a:t>symptoms: runny, itchy nose, </a:t>
            </a:r>
            <a:r>
              <a:rPr lang="en-US" dirty="0" smtClean="0"/>
              <a:t>				 sneezing, watery/red eyes</a:t>
            </a:r>
          </a:p>
          <a:p>
            <a:pPr lvl="0"/>
            <a:r>
              <a:rPr lang="en-US" dirty="0" smtClean="0"/>
              <a:t>Skin </a:t>
            </a:r>
            <a:r>
              <a:rPr lang="en-US" dirty="0"/>
              <a:t>- 	</a:t>
            </a:r>
            <a:r>
              <a:rPr lang="en-US" dirty="0" smtClean="0"/>
              <a:t> Hives</a:t>
            </a:r>
            <a:r>
              <a:rPr lang="en-US" dirty="0"/>
              <a:t>, itchy rash, swelling of the face or </a:t>
            </a:r>
            <a:r>
              <a:rPr lang="en-US" dirty="0" smtClean="0"/>
              <a:t>				 extremities</a:t>
            </a:r>
            <a:r>
              <a:rPr lang="en-US" dirty="0"/>
              <a:t>, </a:t>
            </a:r>
            <a:r>
              <a:rPr lang="en-US" dirty="0" smtClean="0"/>
              <a:t>flushing</a:t>
            </a:r>
            <a:endParaRPr lang="en-US" dirty="0"/>
          </a:p>
          <a:p>
            <a:pPr lvl="0"/>
            <a:r>
              <a:rPr lang="en-US" dirty="0"/>
              <a:t>Gut - 	</a:t>
            </a:r>
            <a:r>
              <a:rPr lang="en-US" dirty="0" smtClean="0"/>
              <a:t>  Nausea</a:t>
            </a:r>
            <a:r>
              <a:rPr lang="en-US" dirty="0"/>
              <a:t>, abdominal cramps, vomiting, </a:t>
            </a:r>
            <a:r>
              <a:rPr lang="en-US" dirty="0" smtClean="0"/>
              <a:t>diarrhea</a:t>
            </a:r>
            <a:endParaRPr lang="en-US" dirty="0"/>
          </a:p>
          <a:p>
            <a:pPr lvl="0"/>
            <a:r>
              <a:rPr lang="en-US" dirty="0" smtClean="0"/>
              <a:t>Throat* Hacking </a:t>
            </a:r>
            <a:r>
              <a:rPr lang="en-US" dirty="0"/>
              <a:t>cough, tightening of throat, hoarseness, </a:t>
            </a:r>
            <a:r>
              <a:rPr lang="en-US" dirty="0" smtClean="0"/>
              <a:t>			 difficulty </a:t>
            </a:r>
            <a:r>
              <a:rPr lang="en-US" dirty="0"/>
              <a:t>swallowing</a:t>
            </a:r>
          </a:p>
          <a:p>
            <a:pPr lvl="0"/>
            <a:r>
              <a:rPr lang="en-US" dirty="0" smtClean="0"/>
              <a:t>Lung* </a:t>
            </a:r>
            <a:r>
              <a:rPr lang="en-US" dirty="0"/>
              <a:t>	</a:t>
            </a:r>
            <a:r>
              <a:rPr lang="en-US" dirty="0" smtClean="0"/>
              <a:t> Shortness </a:t>
            </a:r>
            <a:r>
              <a:rPr lang="en-US" dirty="0"/>
              <a:t>of breath, repetitive cough, wheezing</a:t>
            </a:r>
          </a:p>
          <a:p>
            <a:pPr lvl="0"/>
            <a:r>
              <a:rPr lang="en-US" dirty="0"/>
              <a:t>Heart </a:t>
            </a:r>
            <a:r>
              <a:rPr lang="en-US" dirty="0" smtClean="0"/>
              <a:t>*</a:t>
            </a:r>
            <a:r>
              <a:rPr lang="en-US" dirty="0"/>
              <a:t>	</a:t>
            </a:r>
            <a:r>
              <a:rPr lang="en-US" dirty="0" smtClean="0"/>
              <a:t> </a:t>
            </a:r>
            <a:r>
              <a:rPr lang="en-US" dirty="0" err="1" smtClean="0"/>
              <a:t>Thready</a:t>
            </a:r>
            <a:r>
              <a:rPr lang="en-US" dirty="0" smtClean="0"/>
              <a:t> </a:t>
            </a:r>
            <a:r>
              <a:rPr lang="en-US" dirty="0"/>
              <a:t>pulse, low blood pressure, fainting, pale, </a:t>
            </a:r>
            <a:r>
              <a:rPr lang="en-US" dirty="0" smtClean="0"/>
              <a:t>			 blueness</a:t>
            </a:r>
          </a:p>
          <a:p>
            <a:pPr lvl="0">
              <a:buNone/>
            </a:pPr>
            <a:endParaRPr lang="en-US" dirty="0"/>
          </a:p>
          <a:p>
            <a:pPr>
              <a:buNone/>
            </a:pPr>
            <a:r>
              <a:rPr lang="en-US" dirty="0"/>
              <a:t>*</a:t>
            </a:r>
            <a:r>
              <a:rPr lang="en-US" i="1" dirty="0"/>
              <a:t>All above symptoms can potentially progress to a life-threatening situation</a:t>
            </a:r>
            <a:endParaRPr lang="en-US" dirty="0"/>
          </a:p>
          <a:p>
            <a:pPr>
              <a:buNone/>
            </a:pPr>
            <a:r>
              <a:rPr lang="en-US" dirty="0"/>
              <a:t> </a:t>
            </a:r>
          </a:p>
          <a:p>
            <a:endParaRPr lang="en-US" dirty="0"/>
          </a:p>
        </p:txBody>
      </p:sp>
      <p:sp>
        <p:nvSpPr>
          <p:cNvPr id="2" name="Title 1"/>
          <p:cNvSpPr>
            <a:spLocks noGrp="1"/>
          </p:cNvSpPr>
          <p:nvPr>
            <p:ph type="title"/>
          </p:nvPr>
        </p:nvSpPr>
        <p:spPr/>
        <p:txBody>
          <a:bodyPr>
            <a:normAutofit fontScale="90000"/>
          </a:bodyPr>
          <a:lstStyle/>
          <a:p>
            <a:r>
              <a:rPr lang="en-US" b="1" i="1" dirty="0">
                <a:solidFill>
                  <a:srgbClr val="C00000"/>
                </a:solidFill>
              </a:rPr>
              <a:t>R</a:t>
            </a:r>
            <a:r>
              <a:rPr lang="en-US" b="1" i="1" dirty="0"/>
              <a:t>ecognizing a Reaction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Give Epinephrine !</a:t>
            </a:r>
            <a:endParaRPr lang="en-US" dirty="0">
              <a:solidFill>
                <a:srgbClr val="FF0000"/>
              </a:solidFill>
            </a:endParaRPr>
          </a:p>
        </p:txBody>
      </p:sp>
      <p:pic>
        <p:nvPicPr>
          <p:cNvPr id="4" name="Content Placeholder 3" descr="http://kidshealth.schn.health.nsw.gov.au/sites/kidshealth.schn.health.nsw.gov.au/files/fact-sheets/images/332/step_1_updated_201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324100" cy="2209800"/>
          </a:xfrm>
          <a:prstGeom prst="rect">
            <a:avLst/>
          </a:prstGeom>
          <a:noFill/>
          <a:ln>
            <a:noFill/>
          </a:ln>
        </p:spPr>
      </p:pic>
      <p:pic>
        <p:nvPicPr>
          <p:cNvPr id="5" name="Picture 4" descr="http://kidshealth.schn.health.nsw.gov.au/sites/kidshealth.schn.health.nsw.gov.au/files/fact-sheets/images/332/step_2_updated_2012.jpg"/>
          <p:cNvPicPr/>
          <p:nvPr/>
        </p:nvPicPr>
        <p:blipFill>
          <a:blip r:embed="rId3">
            <a:extLst>
              <a:ext uri="{28A0092B-C50C-407E-A947-70E740481C1C}">
                <a14:useLocalDpi xmlns:a14="http://schemas.microsoft.com/office/drawing/2010/main" val="0"/>
              </a:ext>
            </a:extLst>
          </a:blip>
          <a:srcRect/>
          <a:stretch>
            <a:fillRect/>
          </a:stretch>
        </p:blipFill>
        <p:spPr bwMode="auto">
          <a:xfrm>
            <a:off x="3071132" y="2057400"/>
            <a:ext cx="2324100" cy="2247900"/>
          </a:xfrm>
          <a:prstGeom prst="rect">
            <a:avLst/>
          </a:prstGeom>
          <a:noFill/>
          <a:ln>
            <a:noFill/>
          </a:ln>
        </p:spPr>
      </p:pic>
      <p:pic>
        <p:nvPicPr>
          <p:cNvPr id="6" name="Picture 5" descr="http://kidshealth.schn.health.nsw.gov.au/sites/kidshealth.schn.health.nsw.gov.au/files/fact-sheets/images/332/step_3_updated_2012.jpg"/>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29100"/>
            <a:ext cx="2333625" cy="2371725"/>
          </a:xfrm>
          <a:prstGeom prst="rect">
            <a:avLst/>
          </a:prstGeom>
          <a:noFill/>
          <a:ln>
            <a:noFill/>
          </a:ln>
        </p:spPr>
      </p:pic>
      <p:pic>
        <p:nvPicPr>
          <p:cNvPr id="7" name="Picture 6" descr="http://kidshealth.schn.health.nsw.gov.au/sites/kidshealth.schn.health.nsw.gov.au/files/resize/fact-sheets/images/332/step_4_updated_2012-261x248.jpg"/>
          <p:cNvPicPr/>
          <p:nvPr/>
        </p:nvPicPr>
        <p:blipFill>
          <a:blip r:embed="rId5">
            <a:extLst>
              <a:ext uri="{28A0092B-C50C-407E-A947-70E740481C1C}">
                <a14:useLocalDpi xmlns:a14="http://schemas.microsoft.com/office/drawing/2010/main" val="0"/>
              </a:ext>
            </a:extLst>
          </a:blip>
          <a:srcRect/>
          <a:stretch>
            <a:fillRect/>
          </a:stretch>
        </p:blipFill>
        <p:spPr bwMode="auto">
          <a:xfrm>
            <a:off x="3071133" y="4229100"/>
            <a:ext cx="2324099" cy="2362200"/>
          </a:xfrm>
          <a:prstGeom prst="rect">
            <a:avLst/>
          </a:prstGeom>
          <a:noFill/>
          <a:ln>
            <a:noFill/>
          </a:ln>
        </p:spPr>
      </p:pic>
      <p:sp>
        <p:nvSpPr>
          <p:cNvPr id="9" name="Rectangle 8"/>
          <p:cNvSpPr/>
          <p:nvPr/>
        </p:nvSpPr>
        <p:spPr>
          <a:xfrm>
            <a:off x="5486400" y="3105715"/>
            <a:ext cx="3526971" cy="2246769"/>
          </a:xfrm>
          <a:prstGeom prst="rect">
            <a:avLst/>
          </a:prstGeom>
        </p:spPr>
        <p:txBody>
          <a:bodyPr wrap="square">
            <a:spAutoFit/>
          </a:bodyPr>
          <a:lstStyle/>
          <a:p>
            <a:pPr marL="285750" indent="-285750">
              <a:buFont typeface="Arial" panose="020B0604020202020204" pitchFamily="34" charset="0"/>
              <a:buChar char="•"/>
            </a:pPr>
            <a:r>
              <a:rPr lang="en-US" sz="1400" dirty="0" smtClean="0"/>
              <a:t>Call </a:t>
            </a:r>
            <a:r>
              <a:rPr lang="en-US" sz="1400" dirty="0"/>
              <a:t>9-1-1 report anaphylaxis emergency and epinephrine given	</a:t>
            </a:r>
          </a:p>
          <a:p>
            <a:pPr marL="285750" indent="-285750">
              <a:buFont typeface="Arial" panose="020B0604020202020204" pitchFamily="34" charset="0"/>
              <a:buChar char="•"/>
            </a:pPr>
            <a:r>
              <a:rPr lang="en-US" sz="1400" dirty="0" smtClean="0"/>
              <a:t>Provide </a:t>
            </a:r>
            <a:r>
              <a:rPr lang="en-US" sz="1400" dirty="0"/>
              <a:t>care: have student lie down and elevate legs</a:t>
            </a:r>
          </a:p>
          <a:p>
            <a:pPr marL="285750" indent="-285750">
              <a:buFont typeface="Arial" panose="020B0604020202020204" pitchFamily="34" charset="0"/>
              <a:buChar char="•"/>
            </a:pPr>
            <a:r>
              <a:rPr lang="en-US" sz="1400" dirty="0" smtClean="0"/>
              <a:t>Monitor </a:t>
            </a:r>
            <a:r>
              <a:rPr lang="en-US" sz="1400" dirty="0"/>
              <a:t>closely</a:t>
            </a:r>
          </a:p>
          <a:p>
            <a:pPr marL="285750" indent="-285750">
              <a:buFont typeface="Arial" panose="020B0604020202020204" pitchFamily="34" charset="0"/>
              <a:buChar char="•"/>
            </a:pPr>
            <a:r>
              <a:rPr lang="en-US" sz="1400" dirty="0" smtClean="0"/>
              <a:t>May </a:t>
            </a:r>
            <a:r>
              <a:rPr lang="en-US" sz="1400" dirty="0"/>
              <a:t>give second dose in 5 to 15 minutes if no improvement or if symptoms return</a:t>
            </a:r>
          </a:p>
          <a:p>
            <a:pPr marL="285750" indent="-285750">
              <a:buFont typeface="Arial" panose="020B0604020202020204" pitchFamily="34" charset="0"/>
              <a:buChar char="•"/>
            </a:pPr>
            <a:r>
              <a:rPr lang="en-US" sz="1400" dirty="0" smtClean="0"/>
              <a:t>Give </a:t>
            </a:r>
            <a:r>
              <a:rPr lang="en-US" sz="1400" dirty="0"/>
              <a:t>used injector(s) to EMS personnel</a:t>
            </a:r>
          </a:p>
          <a:p>
            <a:pPr marL="285750" indent="-285750">
              <a:buFont typeface="Arial" panose="020B0604020202020204" pitchFamily="34" charset="0"/>
              <a:buChar char="•"/>
            </a:pPr>
            <a:r>
              <a:rPr lang="en-US" sz="1400" dirty="0" smtClean="0"/>
              <a:t>Ensure </a:t>
            </a:r>
            <a:r>
              <a:rPr lang="en-US" sz="1400" dirty="0"/>
              <a:t>parents have been notified</a:t>
            </a:r>
          </a:p>
        </p:txBody>
      </p:sp>
    </p:spTree>
    <p:extLst>
      <p:ext uri="{BB962C8B-B14F-4D97-AF65-F5344CB8AC3E}">
        <p14:creationId xmlns:p14="http://schemas.microsoft.com/office/powerpoint/2010/main" val="64075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buNone/>
            </a:pPr>
            <a:r>
              <a:rPr lang="en-US" dirty="0"/>
              <a:t>Accidents are never planned, keys to being prepared</a:t>
            </a:r>
            <a:r>
              <a:rPr lang="en-US" dirty="0" smtClean="0"/>
              <a:t>:</a:t>
            </a:r>
          </a:p>
          <a:p>
            <a:pPr lvl="2"/>
            <a:r>
              <a:rPr lang="en-US" dirty="0" smtClean="0"/>
              <a:t>Medication </a:t>
            </a:r>
            <a:r>
              <a:rPr lang="en-US" dirty="0"/>
              <a:t>must be immediately available </a:t>
            </a:r>
            <a:r>
              <a:rPr lang="en-US" b="1" dirty="0"/>
              <a:t>at all </a:t>
            </a:r>
            <a:r>
              <a:rPr lang="en-US" b="1" dirty="0" smtClean="0"/>
              <a:t>times</a:t>
            </a:r>
          </a:p>
          <a:p>
            <a:pPr lvl="2"/>
            <a:r>
              <a:rPr lang="en-US" dirty="0"/>
              <a:t>Know how to recognize symptoms</a:t>
            </a:r>
            <a:endParaRPr lang="en-US" sz="4000" dirty="0"/>
          </a:p>
          <a:p>
            <a:pPr lvl="2"/>
            <a:r>
              <a:rPr lang="en-US" dirty="0" smtClean="0"/>
              <a:t>Contact school nurse if allergic reaction is suspected</a:t>
            </a:r>
            <a:endParaRPr lang="en-US" dirty="0"/>
          </a:p>
          <a:p>
            <a:pPr lvl="2"/>
            <a:r>
              <a:rPr lang="en-US" dirty="0" smtClean="0"/>
              <a:t>Administer </a:t>
            </a:r>
            <a:r>
              <a:rPr lang="en-US" dirty="0"/>
              <a:t>medication </a:t>
            </a:r>
            <a:r>
              <a:rPr lang="en-US" dirty="0" smtClean="0"/>
              <a:t>quickly. Call </a:t>
            </a:r>
            <a:r>
              <a:rPr lang="en-US" dirty="0"/>
              <a:t>911 if epinephrine is given and alert the operator that you have an allergic </a:t>
            </a:r>
            <a:r>
              <a:rPr lang="en-US" dirty="0" smtClean="0"/>
              <a:t>emergency</a:t>
            </a:r>
            <a:endParaRPr lang="en-US" sz="4800" dirty="0"/>
          </a:p>
          <a:p>
            <a:endParaRPr lang="en-US" dirty="0"/>
          </a:p>
        </p:txBody>
      </p:sp>
      <p:sp>
        <p:nvSpPr>
          <p:cNvPr id="2" name="Title 1"/>
          <p:cNvSpPr>
            <a:spLocks noGrp="1"/>
          </p:cNvSpPr>
          <p:nvPr>
            <p:ph type="title"/>
          </p:nvPr>
        </p:nvSpPr>
        <p:spPr>
          <a:xfrm>
            <a:off x="381000" y="381000"/>
            <a:ext cx="8305800" cy="1524000"/>
          </a:xfrm>
        </p:spPr>
        <p:txBody>
          <a:bodyPr>
            <a:normAutofit fontScale="90000"/>
          </a:bodyPr>
          <a:lstStyle/>
          <a:p>
            <a:r>
              <a:rPr lang="en-US" b="1" i="1" dirty="0">
                <a:solidFill>
                  <a:srgbClr val="C00000"/>
                </a:solidFill>
              </a:rPr>
              <a:t>E</a:t>
            </a:r>
            <a:r>
              <a:rPr lang="en-US" b="1" i="1" dirty="0"/>
              <a:t>nacting Emergency Action Plan! </a:t>
            </a:r>
            <a:r>
              <a:rPr lang="en-US" dirty="0"/>
              <a:t/>
            </a:r>
            <a:br>
              <a:rPr lang="en-US" dirty="0"/>
            </a:br>
            <a:r>
              <a:rPr lang="en-US" dirty="0"/>
              <a:t> </a:t>
            </a:r>
            <a:br>
              <a:rPr lang="en-US" dirty="0"/>
            </a:br>
            <a:endParaRPr lang="en-US" dirty="0"/>
          </a:p>
        </p:txBody>
      </p:sp>
      <p:pic>
        <p:nvPicPr>
          <p:cNvPr id="1026" name="Picture 2" descr="C:\Users\egomez\AppData\Local\Microsoft\Windows\Temporary Internet Files\Content.IE5\78HSY8QO\MC900320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853" y="5257800"/>
            <a:ext cx="1794967" cy="1535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2BBD1926D52949AA4255855A8530EA" ma:contentTypeVersion="1" ma:contentTypeDescription="Create a new document." ma:contentTypeScope="" ma:versionID="4483ec82bf717d20ef5f12b2b4404dad">
  <xsd:schema xmlns:xsd="http://www.w3.org/2001/XMLSchema" xmlns:xs="http://www.w3.org/2001/XMLSchema" xmlns:p="http://schemas.microsoft.com/office/2006/metadata/properties" targetNamespace="http://schemas.microsoft.com/office/2006/metadata/properties" ma:root="true" ma:fieldsID="76a180fa165c6a47b5204b4c1e2ef6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2ED7B-BD29-43A0-91C4-A905E6FFA4F1}"/>
</file>

<file path=customXml/itemProps2.xml><?xml version="1.0" encoding="utf-8"?>
<ds:datastoreItem xmlns:ds="http://schemas.openxmlformats.org/officeDocument/2006/customXml" ds:itemID="{5F576AC8-1026-44B2-AF49-C7537098F5A7}"/>
</file>

<file path=customXml/itemProps3.xml><?xml version="1.0" encoding="utf-8"?>
<ds:datastoreItem xmlns:ds="http://schemas.openxmlformats.org/officeDocument/2006/customXml" ds:itemID="{5D443031-5B53-4AF8-BC52-537FFE37AE73}"/>
</file>

<file path=docProps/app.xml><?xml version="1.0" encoding="utf-8"?>
<Properties xmlns="http://schemas.openxmlformats.org/officeDocument/2006/extended-properties" xmlns:vt="http://schemas.openxmlformats.org/officeDocument/2006/docPropsVTypes">
  <Template>Waveform</Template>
  <TotalTime>275</TotalTime>
  <Words>932</Words>
  <Application>Microsoft Office PowerPoint</Application>
  <PresentationFormat>On-screen Show (4:3)</PresentationFormat>
  <Paragraphs>79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Symbol</vt:lpstr>
      <vt:lpstr>Wingdings</vt:lpstr>
      <vt:lpstr>Waveform</vt:lpstr>
      <vt:lpstr> Food Allergy    Information  Albemarle County  Public Schools 2018</vt:lpstr>
      <vt:lpstr>How to CARETM for kids with food allergies From FAAN and safe@schools partners</vt:lpstr>
      <vt:lpstr>Comprehending Food Allergy Basics </vt:lpstr>
      <vt:lpstr>Comprehending Food Allergy Basics Continued   </vt:lpstr>
      <vt:lpstr>Comprehending Food Allergy Basics Continued</vt:lpstr>
      <vt:lpstr>    Avoiding the Allergen  </vt:lpstr>
      <vt:lpstr>Recognizing a Reaction </vt:lpstr>
      <vt:lpstr>Give Epinephrine !</vt:lpstr>
      <vt:lpstr>Enacting Emergency Action Plan!    </vt:lpstr>
      <vt:lpstr>School’s Epinephrine</vt:lpstr>
      <vt:lpstr>Anaphylaxis Algorithm</vt:lpstr>
      <vt:lpstr>Standing Order for Epinephrine</vt:lpstr>
      <vt:lpstr>Standing Order Continued </vt:lpstr>
      <vt:lpstr>Standing Order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and Will Davis   Allergy Information</dc:title>
  <dc:creator>Bridget</dc:creator>
  <cp:lastModifiedBy>Eileen Gomez</cp:lastModifiedBy>
  <cp:revision>31</cp:revision>
  <dcterms:created xsi:type="dcterms:W3CDTF">2010-08-15T12:44:39Z</dcterms:created>
  <dcterms:modified xsi:type="dcterms:W3CDTF">2018-07-11T15:54:11Z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0x0101001C2BBD1926D52949AA4255855A8530EA</vt:lpwstr>
  </property>
</Properties>
</file>