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8" r:id="rId1"/>
    <p:sldMasterId id="2147483727" r:id="rId2"/>
  </p:sldMasterIdLst>
  <p:notesMasterIdLst>
    <p:notesMasterId r:id="rId11"/>
  </p:notesMasterIdLst>
  <p:handoutMasterIdLst>
    <p:handoutMasterId r:id="rId12"/>
  </p:handoutMasterIdLst>
  <p:sldIdLst>
    <p:sldId id="792" r:id="rId3"/>
    <p:sldId id="294" r:id="rId4"/>
    <p:sldId id="871" r:id="rId5"/>
    <p:sldId id="825" r:id="rId6"/>
    <p:sldId id="785" r:id="rId7"/>
    <p:sldId id="924" r:id="rId8"/>
    <p:sldId id="829" r:id="rId9"/>
    <p:sldId id="828" r:id="rId10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Franklin Gothic Book" panose="020B0503020102020204" pitchFamily="34" charset="0"/>
      <p:regular r:id="rId17"/>
      <p:italic r:id="rId18"/>
    </p:embeddedFont>
    <p:embeddedFont>
      <p:font typeface="Franklin Gothic Demi" panose="020B0703020102020204" pitchFamily="34" charset="0"/>
      <p:regular r:id="rId19"/>
      <p:italic r:id="rId20"/>
    </p:embeddedFont>
    <p:embeddedFont>
      <p:font typeface="Garamond" panose="02020404030301010803" pitchFamily="18" charset="0"/>
      <p:regular r:id="rId21"/>
      <p:bold r:id="rId22"/>
      <p: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Laub" initials="PL" lastIdx="2" clrIdx="0">
    <p:extLst>
      <p:ext uri="{19B8F6BF-5375-455C-9EA6-DF929625EA0E}">
        <p15:presenceInfo xmlns:p15="http://schemas.microsoft.com/office/powerpoint/2012/main" userId="S-1-5-21-934097401-3836316009-900485815-11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FCFB"/>
    <a:srgbClr val="C1F9F8"/>
    <a:srgbClr val="666666"/>
    <a:srgbClr val="C3CBD7"/>
    <a:srgbClr val="E7EAEF"/>
    <a:srgbClr val="008BEA"/>
    <a:srgbClr val="F0AB6C"/>
    <a:srgbClr val="B2D993"/>
    <a:srgbClr val="396B5F"/>
    <a:srgbClr val="D76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70035" autoAdjust="0"/>
  </p:normalViewPr>
  <p:slideViewPr>
    <p:cSldViewPr snapToGrid="0" snapToObjects="1">
      <p:cViewPr varScale="1">
        <p:scale>
          <a:sx n="77" d="100"/>
          <a:sy n="77" d="100"/>
        </p:scale>
        <p:origin x="117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83" d="100"/>
          <a:sy n="83" d="100"/>
        </p:scale>
        <p:origin x="381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E6E777-70DA-4AF0-9630-1F223BB51B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A1B961-8E32-47A8-AE45-74E208389E5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30BD9D5-8830-4508-86ED-0119E7C2D49A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9FB9DA-B39A-4B7F-954A-5469DEBA6BD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273C99-E2DA-48CB-8F14-1760A46953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69DC515-1286-479E-812D-EE57B8685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68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EEBF106-B202-4350-8BDA-320633B6B574}" type="datetimeFigureOut">
              <a:rPr lang="en-US" smtClean="0"/>
              <a:t>6/16/2021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4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E6D4FA9-E60A-46EA-BB30-BC6D13C06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55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D4FA9-E60A-46EA-BB30-BC6D13C061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80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95806-5497-2243-8FA1-7F2A2DFD0C4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28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D4FA9-E60A-46EA-BB30-BC6D13C061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15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Time Fund: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In Person Instruction $105K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Extended Learning $227K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Esser II (Trump Covid) Dec $105K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Esser III (Biden Covid) March $235K</a:t>
            </a:r>
          </a:p>
          <a:p>
            <a:pPr marL="0" indent="0">
              <a:buFont typeface="+mj-lt"/>
              <a:buNone/>
            </a:pPr>
            <a:r>
              <a:rPr lang="en-US" dirty="0"/>
              <a:t>              Total	$671</a:t>
            </a:r>
          </a:p>
          <a:p>
            <a:pPr marL="0" indent="0">
              <a:buFont typeface="+mj-lt"/>
              <a:buNone/>
            </a:pPr>
            <a:endParaRPr lang="en-US" dirty="0"/>
          </a:p>
          <a:p>
            <a:pPr marL="0" indent="0">
              <a:buFont typeface="+mj-lt"/>
              <a:buNone/>
            </a:pPr>
            <a:r>
              <a:rPr lang="en-US" dirty="0"/>
              <a:t>Difference is $122,000.  Which is about the difference between Sophia Moore for three years and an Intervention teacher.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D4FA9-E60A-46EA-BB30-BC6D13C061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62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Time Fund: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In Person Instruction $179K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Extended Learning $386K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Esser II (Trump Covid) Dec $229K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Esser III (Biden Covid) March $513K</a:t>
            </a:r>
          </a:p>
          <a:p>
            <a:pPr marL="0" indent="0">
              <a:buFont typeface="+mj-lt"/>
              <a:buNone/>
            </a:pPr>
            <a:r>
              <a:rPr lang="en-US" dirty="0"/>
              <a:t>              Total	$1,307</a:t>
            </a:r>
          </a:p>
          <a:p>
            <a:pPr marL="0" indent="0">
              <a:buFont typeface="+mj-lt"/>
              <a:buNone/>
            </a:pPr>
            <a:endParaRPr lang="en-US" dirty="0"/>
          </a:p>
          <a:p>
            <a:pPr marL="0" indent="0">
              <a:buFont typeface="+mj-lt"/>
              <a:buNone/>
            </a:pPr>
            <a:r>
              <a:rPr lang="en-US" dirty="0"/>
              <a:t>Difference of $73K is going to ongoing operations, mainly to LSC’s in 20-21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6D4FA9-E60A-46EA-BB30-BC6D13C061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856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This is what the 4 year projection looks like for ACLC with the above assumptions of the new COVID revenue and step and column raises only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Enrollment is 372 in 21-22 and 382 thereafter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D4FA9-E60A-46EA-BB30-BC6D13C0619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7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This is what the 4 year projection looks like for Nea with the above assumptions of the new COVID revenue and step and column raises only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Enrollment is 617 in 21-22 and 625 thereafter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D4FA9-E60A-46EA-BB30-BC6D13C061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9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1" t="49824"/>
          <a:stretch/>
        </p:blipFill>
        <p:spPr>
          <a:xfrm>
            <a:off x="2585071" y="3416968"/>
            <a:ext cx="6558928" cy="34410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688" y="1707025"/>
            <a:ext cx="7772400" cy="136207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0" cap="none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6688" y="3203777"/>
            <a:ext cx="5187718" cy="1500187"/>
          </a:xfrm>
        </p:spPr>
        <p:txBody>
          <a:bodyPr numCol="1" anchor="t"/>
          <a:lstStyle>
            <a:lvl1pPr marL="0" indent="0" algn="l">
              <a:buNone/>
              <a:defRPr sz="2400" b="1" cap="all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MONTH DAY, YEAR</a:t>
            </a:r>
          </a:p>
          <a:p>
            <a:pPr lvl="0"/>
            <a:r>
              <a:rPr lang="en-US" dirty="0"/>
              <a:t>CITY, STATE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60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37" y="5719396"/>
            <a:ext cx="2213760" cy="7508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1" t="49824"/>
          <a:stretch/>
        </p:blipFill>
        <p:spPr>
          <a:xfrm>
            <a:off x="2585071" y="3416968"/>
            <a:ext cx="6558928" cy="3441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37" y="5719396"/>
            <a:ext cx="2213760" cy="75083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-1"/>
            <a:ext cx="9144000" cy="71650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526738-7915-4B7E-9D4B-F9E41C9D121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757672" y="3346704"/>
            <a:ext cx="3386328" cy="351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066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1"/>
          <p:cNvSpPr>
            <a:spLocks noGrp="1"/>
          </p:cNvSpPr>
          <p:nvPr>
            <p:ph sz="quarter" idx="14"/>
          </p:nvPr>
        </p:nvSpPr>
        <p:spPr>
          <a:xfrm>
            <a:off x="457199" y="1706115"/>
            <a:ext cx="2620391" cy="4847085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5"/>
          </p:nvPr>
        </p:nvSpPr>
        <p:spPr>
          <a:xfrm>
            <a:off x="3261137" y="1706115"/>
            <a:ext cx="2620391" cy="4847085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11"/>
          <p:cNvSpPr>
            <a:spLocks noGrp="1"/>
          </p:cNvSpPr>
          <p:nvPr>
            <p:ph sz="quarter" idx="16"/>
          </p:nvPr>
        </p:nvSpPr>
        <p:spPr>
          <a:xfrm>
            <a:off x="6065075" y="1706115"/>
            <a:ext cx="2620391" cy="4847085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071141"/>
            <a:ext cx="8228266" cy="478232"/>
          </a:xfrm>
        </p:spPr>
        <p:txBody>
          <a:bodyPr numCol="1" anchor="t">
            <a:no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800" b="0">
                <a:solidFill>
                  <a:schemeClr val="accent2"/>
                </a:solidFill>
                <a:latin typeface="+mj-lt"/>
              </a:defRPr>
            </a:lvl2pPr>
            <a:lvl3pPr marL="0" indent="0">
              <a:buNone/>
              <a:defRPr sz="1600" b="0">
                <a:solidFill>
                  <a:schemeClr val="accent2"/>
                </a:solidFill>
                <a:latin typeface="+mj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7701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1"/>
          <p:cNvSpPr>
            <a:spLocks noGrp="1"/>
          </p:cNvSpPr>
          <p:nvPr>
            <p:ph sz="quarter" idx="14"/>
          </p:nvPr>
        </p:nvSpPr>
        <p:spPr>
          <a:xfrm>
            <a:off x="457200" y="1706115"/>
            <a:ext cx="8229600" cy="2212742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/>
          </p:nvPr>
        </p:nvSpPr>
        <p:spPr>
          <a:xfrm>
            <a:off x="457200" y="4282057"/>
            <a:ext cx="8229600" cy="2227600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071141"/>
            <a:ext cx="8228266" cy="478232"/>
          </a:xfrm>
        </p:spPr>
        <p:txBody>
          <a:bodyPr numCol="1" anchor="t">
            <a:no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800" b="0">
                <a:solidFill>
                  <a:schemeClr val="accent2"/>
                </a:solidFill>
                <a:latin typeface="+mj-lt"/>
              </a:defRPr>
            </a:lvl2pPr>
            <a:lvl3pPr marL="0" indent="0">
              <a:buNone/>
              <a:defRPr sz="1600" b="0">
                <a:solidFill>
                  <a:schemeClr val="accent2"/>
                </a:solidFill>
                <a:latin typeface="+mj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4717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quadr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1"/>
          <p:cNvSpPr>
            <a:spLocks noGrp="1"/>
          </p:cNvSpPr>
          <p:nvPr>
            <p:ph sz="quarter" idx="17"/>
          </p:nvPr>
        </p:nvSpPr>
        <p:spPr>
          <a:xfrm>
            <a:off x="457200" y="1706115"/>
            <a:ext cx="4023027" cy="2256285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5"/>
          </p:nvPr>
        </p:nvSpPr>
        <p:spPr>
          <a:xfrm>
            <a:off x="457200" y="4282057"/>
            <a:ext cx="4023027" cy="2227600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8"/>
          </p:nvPr>
        </p:nvSpPr>
        <p:spPr>
          <a:xfrm>
            <a:off x="4662439" y="1706115"/>
            <a:ext cx="4023027" cy="2256285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11"/>
          <p:cNvSpPr>
            <a:spLocks noGrp="1"/>
          </p:cNvSpPr>
          <p:nvPr>
            <p:ph sz="quarter" idx="19"/>
          </p:nvPr>
        </p:nvSpPr>
        <p:spPr>
          <a:xfrm>
            <a:off x="4662439" y="4282057"/>
            <a:ext cx="4023027" cy="2227600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071141"/>
            <a:ext cx="8228266" cy="478232"/>
          </a:xfrm>
        </p:spPr>
        <p:txBody>
          <a:bodyPr numCol="1" anchor="t">
            <a:no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800" b="0">
                <a:solidFill>
                  <a:schemeClr val="accent2"/>
                </a:solidFill>
                <a:latin typeface="+mj-lt"/>
              </a:defRPr>
            </a:lvl2pPr>
            <a:lvl3pPr marL="0" indent="0">
              <a:buNone/>
              <a:defRPr sz="1600" b="0">
                <a:solidFill>
                  <a:schemeClr val="accent2"/>
                </a:solidFill>
                <a:latin typeface="+mj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9542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1"/>
          <p:cNvSpPr>
            <a:spLocks noGrp="1"/>
          </p:cNvSpPr>
          <p:nvPr>
            <p:ph sz="quarter" idx="14"/>
          </p:nvPr>
        </p:nvSpPr>
        <p:spPr>
          <a:xfrm>
            <a:off x="457200" y="1706115"/>
            <a:ext cx="8229600" cy="1099656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457200" y="5574796"/>
            <a:ext cx="8229600" cy="913090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8"/>
          </p:nvPr>
        </p:nvSpPr>
        <p:spPr>
          <a:xfrm>
            <a:off x="457200" y="2989318"/>
            <a:ext cx="4023027" cy="2382309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9"/>
          </p:nvPr>
        </p:nvSpPr>
        <p:spPr>
          <a:xfrm>
            <a:off x="4662439" y="2989318"/>
            <a:ext cx="4023027" cy="2382309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071141"/>
            <a:ext cx="8228266" cy="478232"/>
          </a:xfrm>
        </p:spPr>
        <p:txBody>
          <a:bodyPr numCol="1" anchor="t">
            <a:no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800" b="0">
                <a:solidFill>
                  <a:schemeClr val="accent2"/>
                </a:solidFill>
                <a:latin typeface="+mj-lt"/>
              </a:defRPr>
            </a:lvl2pPr>
            <a:lvl3pPr marL="0" indent="0">
              <a:buNone/>
              <a:defRPr sz="1600" b="0">
                <a:solidFill>
                  <a:schemeClr val="accent2"/>
                </a:solidFill>
                <a:latin typeface="+mj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2233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1"/>
          <p:cNvSpPr>
            <a:spLocks noGrp="1"/>
          </p:cNvSpPr>
          <p:nvPr>
            <p:ph sz="quarter" idx="14"/>
          </p:nvPr>
        </p:nvSpPr>
        <p:spPr>
          <a:xfrm>
            <a:off x="457200" y="1071141"/>
            <a:ext cx="8229600" cy="5405859"/>
          </a:xfrm>
        </p:spPr>
        <p:txBody>
          <a:bodyPr numCol="1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1805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1"/>
          <p:cNvSpPr>
            <a:spLocks noGrp="1"/>
          </p:cNvSpPr>
          <p:nvPr>
            <p:ph sz="quarter" idx="16"/>
          </p:nvPr>
        </p:nvSpPr>
        <p:spPr>
          <a:xfrm>
            <a:off x="457200" y="1071141"/>
            <a:ext cx="8229600" cy="4351389"/>
          </a:xfrm>
        </p:spPr>
        <p:txBody>
          <a:bodyPr numCol="1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11"/>
          <p:cNvSpPr>
            <a:spLocks noGrp="1"/>
          </p:cNvSpPr>
          <p:nvPr>
            <p:ph sz="quarter" idx="15"/>
          </p:nvPr>
        </p:nvSpPr>
        <p:spPr>
          <a:xfrm>
            <a:off x="1496134" y="5863733"/>
            <a:ext cx="6150398" cy="626657"/>
          </a:xfrm>
          <a:solidFill>
            <a:schemeClr val="accent1"/>
          </a:solidFill>
        </p:spPr>
        <p:txBody>
          <a:bodyPr numCol="1" anchor="ctr"/>
          <a:lstStyle>
            <a:lvl1pPr marL="0" indent="0" algn="ctr">
              <a:spcBef>
                <a:spcPts val="0"/>
              </a:spcBef>
              <a:defRPr sz="1800" b="1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0" indent="0" algn="ctr"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1200" b="0"/>
            </a:lvl4pPr>
            <a:lvl5pPr marL="0" indent="0">
              <a:spcBef>
                <a:spcPts val="0"/>
              </a:spcBef>
              <a:buNone/>
              <a:defRPr sz="1200" b="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63723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1"/>
          <p:cNvSpPr>
            <a:spLocks noGrp="1"/>
          </p:cNvSpPr>
          <p:nvPr>
            <p:ph sz="quarter" idx="14"/>
          </p:nvPr>
        </p:nvSpPr>
        <p:spPr>
          <a:xfrm>
            <a:off x="457199" y="1071141"/>
            <a:ext cx="4023027" cy="5460288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11"/>
          <p:cNvSpPr>
            <a:spLocks noGrp="1"/>
          </p:cNvSpPr>
          <p:nvPr>
            <p:ph sz="quarter" idx="15"/>
          </p:nvPr>
        </p:nvSpPr>
        <p:spPr>
          <a:xfrm>
            <a:off x="4663773" y="1071141"/>
            <a:ext cx="4021693" cy="5460288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9209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quadr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1"/>
          <p:cNvSpPr>
            <a:spLocks noGrp="1"/>
          </p:cNvSpPr>
          <p:nvPr>
            <p:ph sz="quarter" idx="14"/>
          </p:nvPr>
        </p:nvSpPr>
        <p:spPr>
          <a:xfrm>
            <a:off x="457199" y="1071141"/>
            <a:ext cx="4023027" cy="2619116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/>
          </p:nvPr>
        </p:nvSpPr>
        <p:spPr>
          <a:xfrm>
            <a:off x="4663773" y="3963779"/>
            <a:ext cx="4021693" cy="2578535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6"/>
          </p:nvPr>
        </p:nvSpPr>
        <p:spPr>
          <a:xfrm>
            <a:off x="457199" y="3963779"/>
            <a:ext cx="4023027" cy="2578535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7"/>
          </p:nvPr>
        </p:nvSpPr>
        <p:spPr>
          <a:xfrm>
            <a:off x="4662439" y="1071141"/>
            <a:ext cx="4023027" cy="2619116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1935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9583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688" y="1707025"/>
            <a:ext cx="7772400" cy="136207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0" cap="none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6688" y="3203777"/>
            <a:ext cx="5187718" cy="1500187"/>
          </a:xfrm>
        </p:spPr>
        <p:txBody>
          <a:bodyPr numCol="1" anchor="t"/>
          <a:lstStyle>
            <a:lvl1pPr marL="0" indent="0" algn="l">
              <a:buNone/>
              <a:defRPr sz="2400" b="1" cap="all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MONTH DAY, YEAR</a:t>
            </a:r>
          </a:p>
          <a:p>
            <a:pPr lvl="0"/>
            <a:r>
              <a:rPr lang="en-US" dirty="0"/>
              <a:t>CITY, STATE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B7027A-BBE0-40B9-80E2-B2661F9E90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8102" y="5705854"/>
            <a:ext cx="5029210" cy="115214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BF474AF-E74A-47E5-AEC5-BA9E4A767A6F}"/>
              </a:ext>
            </a:extLst>
          </p:cNvPr>
          <p:cNvSpPr/>
          <p:nvPr userDrawn="1"/>
        </p:nvSpPr>
        <p:spPr>
          <a:xfrm>
            <a:off x="0" y="6663690"/>
            <a:ext cx="4144570" cy="194310"/>
          </a:xfrm>
          <a:prstGeom prst="rect">
            <a:avLst/>
          </a:prstGeom>
          <a:solidFill>
            <a:srgbClr val="7CC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BA826B6E-37F3-4477-9E01-64CFFE9D55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6688" y="5705854"/>
            <a:ext cx="1511116" cy="83162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628FB92-2C18-45C3-819E-46BC665CC136}"/>
              </a:ext>
            </a:extLst>
          </p:cNvPr>
          <p:cNvSpPr/>
          <p:nvPr userDrawn="1"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173038" lvl="0" indent="0">
              <a:spcBef>
                <a:spcPct val="0"/>
              </a:spcBef>
              <a:buNone/>
            </a:pPr>
            <a:endParaRPr lang="en-US" sz="2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020AED-E99E-414C-BEF6-081393A7F43D}"/>
              </a:ext>
            </a:extLst>
          </p:cNvPr>
          <p:cNvSpPr/>
          <p:nvPr userDrawn="1"/>
        </p:nvSpPr>
        <p:spPr>
          <a:xfrm>
            <a:off x="7852144" y="6663689"/>
            <a:ext cx="1011510" cy="194310"/>
          </a:xfrm>
          <a:prstGeom prst="rect">
            <a:avLst/>
          </a:prstGeom>
          <a:solidFill>
            <a:srgbClr val="7CC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1A7829-8BCA-435D-9510-8CED210BED8D}"/>
              </a:ext>
            </a:extLst>
          </p:cNvPr>
          <p:cNvSpPr/>
          <p:nvPr userDrawn="1"/>
        </p:nvSpPr>
        <p:spPr>
          <a:xfrm>
            <a:off x="7852144" y="6663688"/>
            <a:ext cx="1291856" cy="194312"/>
          </a:xfrm>
          <a:prstGeom prst="rect">
            <a:avLst/>
          </a:prstGeom>
          <a:solidFill>
            <a:srgbClr val="7CC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8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6" t="68571"/>
          <a:stretch/>
        </p:blipFill>
        <p:spPr>
          <a:xfrm>
            <a:off x="2234436" y="4702628"/>
            <a:ext cx="6909563" cy="215537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40229" y="2290442"/>
            <a:ext cx="7946571" cy="137346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0" cap="none">
                <a:solidFill>
                  <a:schemeClr val="bg2">
                    <a:lumMod val="9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Section Intro Slide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99082" y="3798588"/>
            <a:ext cx="5187718" cy="970960"/>
          </a:xfrm>
        </p:spPr>
        <p:txBody>
          <a:bodyPr numCol="1" anchor="t"/>
          <a:lstStyle>
            <a:lvl1pPr marL="0" indent="0" algn="r">
              <a:buNone/>
              <a:defRPr sz="240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Description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60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37" y="5857940"/>
            <a:ext cx="1805277" cy="6122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6" t="68571"/>
          <a:stretch/>
        </p:blipFill>
        <p:spPr>
          <a:xfrm>
            <a:off x="2234436" y="4702628"/>
            <a:ext cx="6909563" cy="21553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37" y="5857940"/>
            <a:ext cx="1805277" cy="61228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-1"/>
            <a:ext cx="9144000" cy="70286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857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40229" y="2290442"/>
            <a:ext cx="7946571" cy="137346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0" cap="none">
                <a:solidFill>
                  <a:schemeClr val="bg2">
                    <a:lumMod val="9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Section Intro Slide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99082" y="3798588"/>
            <a:ext cx="5187718" cy="970960"/>
          </a:xfrm>
        </p:spPr>
        <p:txBody>
          <a:bodyPr numCol="1" anchor="t"/>
          <a:lstStyle>
            <a:lvl1pPr marL="0" indent="0" algn="r">
              <a:buNone/>
              <a:defRPr sz="240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Description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BFD1D6-2D98-4703-8E06-D2F93B918E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57590" y="5705854"/>
            <a:ext cx="5029210" cy="115214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F9BED1C-B802-43CE-80BB-56AC1244B216}"/>
              </a:ext>
            </a:extLst>
          </p:cNvPr>
          <p:cNvSpPr/>
          <p:nvPr userDrawn="1"/>
        </p:nvSpPr>
        <p:spPr>
          <a:xfrm>
            <a:off x="0" y="6663690"/>
            <a:ext cx="4144570" cy="194310"/>
          </a:xfrm>
          <a:prstGeom prst="rect">
            <a:avLst/>
          </a:prstGeom>
          <a:solidFill>
            <a:srgbClr val="7CC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2D3EB6-F8E4-476E-9F8B-60B8060C8245}"/>
              </a:ext>
            </a:extLst>
          </p:cNvPr>
          <p:cNvSpPr/>
          <p:nvPr userDrawn="1"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rgbClr val="7CC24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173038" lvl="0" indent="0">
              <a:spcBef>
                <a:spcPct val="0"/>
              </a:spcBef>
              <a:buNone/>
            </a:pPr>
            <a:endParaRPr lang="en-US" sz="2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E8A93FEC-8C51-4D17-B836-3120AEAB74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0229" y="5705854"/>
            <a:ext cx="1511116" cy="83162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B0EFC14-865B-443D-86D6-1B3BB78CB97D}"/>
              </a:ext>
            </a:extLst>
          </p:cNvPr>
          <p:cNvSpPr/>
          <p:nvPr userDrawn="1"/>
        </p:nvSpPr>
        <p:spPr>
          <a:xfrm>
            <a:off x="8133906" y="6663690"/>
            <a:ext cx="1010094" cy="194310"/>
          </a:xfrm>
          <a:prstGeom prst="rect">
            <a:avLst/>
          </a:prstGeom>
          <a:solidFill>
            <a:srgbClr val="7CC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88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97220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071141"/>
            <a:ext cx="8228266" cy="478232"/>
          </a:xfrm>
        </p:spPr>
        <p:txBody>
          <a:bodyPr numCol="1" anchor="t">
            <a:no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800" b="0">
                <a:solidFill>
                  <a:schemeClr val="accent2"/>
                </a:solidFill>
                <a:latin typeface="+mj-lt"/>
              </a:defRPr>
            </a:lvl2pPr>
            <a:lvl3pPr marL="0" indent="0">
              <a:buNone/>
              <a:defRPr sz="1600" b="0">
                <a:solidFill>
                  <a:schemeClr val="accent2"/>
                </a:solidFill>
                <a:latin typeface="+mj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44672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content (2 co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1"/>
          <p:cNvSpPr>
            <a:spLocks noGrp="1"/>
          </p:cNvSpPr>
          <p:nvPr>
            <p:ph sz="quarter" idx="14"/>
          </p:nvPr>
        </p:nvSpPr>
        <p:spPr>
          <a:xfrm>
            <a:off x="457200" y="1706115"/>
            <a:ext cx="8230934" cy="4749114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  <a:lvl2pPr>
              <a:defRPr b="1">
                <a:solidFill>
                  <a:schemeClr val="tx1"/>
                </a:solidFill>
                <a:latin typeface="+mn-lt"/>
              </a:defRPr>
            </a:lvl2pPr>
            <a:lvl3pPr>
              <a:defRPr b="0">
                <a:solidFill>
                  <a:schemeClr val="tx1"/>
                </a:solidFill>
                <a:latin typeface="+mn-lt"/>
              </a:defRPr>
            </a:lvl3pPr>
            <a:lvl4pPr>
              <a:defRPr b="0">
                <a:solidFill>
                  <a:schemeClr val="tx1"/>
                </a:solidFill>
                <a:latin typeface="+mn-lt"/>
              </a:defRPr>
            </a:lvl4pPr>
            <a:lvl5pPr>
              <a:defRPr b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071141"/>
            <a:ext cx="8228266" cy="478232"/>
          </a:xfrm>
        </p:spPr>
        <p:txBody>
          <a:bodyPr numCol="1" anchor="t">
            <a:no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800" b="0">
                <a:solidFill>
                  <a:schemeClr val="accent2"/>
                </a:solidFill>
                <a:latin typeface="+mj-lt"/>
              </a:defRPr>
            </a:lvl2pPr>
            <a:lvl3pPr marL="0" indent="0">
              <a:buNone/>
              <a:defRPr sz="1600" b="0">
                <a:solidFill>
                  <a:schemeClr val="accent2"/>
                </a:solidFill>
                <a:latin typeface="+mj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3271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content (1 co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071141"/>
            <a:ext cx="8228266" cy="478232"/>
          </a:xfrm>
        </p:spPr>
        <p:txBody>
          <a:bodyPr numCol="1" anchor="t">
            <a:no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800" b="0">
                <a:solidFill>
                  <a:schemeClr val="accent2"/>
                </a:solidFill>
                <a:latin typeface="+mj-lt"/>
              </a:defRPr>
            </a:lvl2pPr>
            <a:lvl3pPr marL="0" indent="0">
              <a:buNone/>
              <a:defRPr sz="1600" b="0">
                <a:solidFill>
                  <a:schemeClr val="accent2"/>
                </a:solidFill>
                <a:latin typeface="+mj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11"/>
          <p:cNvSpPr>
            <a:spLocks noGrp="1"/>
          </p:cNvSpPr>
          <p:nvPr>
            <p:ph sz="quarter" idx="14"/>
          </p:nvPr>
        </p:nvSpPr>
        <p:spPr>
          <a:xfrm>
            <a:off x="457200" y="1706115"/>
            <a:ext cx="8230934" cy="4792656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  <a:lvl2pPr>
              <a:defRPr b="1">
                <a:solidFill>
                  <a:schemeClr val="tx1"/>
                </a:solidFill>
                <a:latin typeface="+mn-lt"/>
              </a:defRPr>
            </a:lvl2pPr>
            <a:lvl3pPr>
              <a:defRPr b="0">
                <a:solidFill>
                  <a:schemeClr val="tx1"/>
                </a:solidFill>
                <a:latin typeface="+mn-lt"/>
              </a:defRPr>
            </a:lvl3pPr>
            <a:lvl4pPr>
              <a:defRPr b="0">
                <a:solidFill>
                  <a:schemeClr val="tx1"/>
                </a:solidFill>
                <a:latin typeface="+mn-lt"/>
              </a:defRPr>
            </a:lvl4pPr>
            <a:lvl5pPr>
              <a:defRPr b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80918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1"/>
          <p:cNvSpPr>
            <a:spLocks noGrp="1"/>
          </p:cNvSpPr>
          <p:nvPr>
            <p:ph sz="quarter" idx="14"/>
          </p:nvPr>
        </p:nvSpPr>
        <p:spPr>
          <a:xfrm>
            <a:off x="457200" y="1706115"/>
            <a:ext cx="8230934" cy="4759999"/>
          </a:xfrm>
        </p:spPr>
        <p:txBody>
          <a:bodyPr numCol="1"/>
          <a:lstStyle>
            <a:lvl1pPr>
              <a:tabLst>
                <a:tab pos="8002588" algn="r"/>
              </a:tabLst>
              <a:defRPr b="1">
                <a:solidFill>
                  <a:schemeClr val="tx1"/>
                </a:solidFill>
              </a:defRPr>
            </a:lvl1pPr>
            <a:lvl2pPr marL="457200" indent="-457200">
              <a:buFont typeface="+mj-lt"/>
              <a:buAutoNum type="arabicPeriod"/>
              <a:tabLst>
                <a:tab pos="8002588" algn="r"/>
              </a:tabLst>
              <a:defRPr b="1">
                <a:solidFill>
                  <a:schemeClr val="tx1"/>
                </a:solidFill>
              </a:defRPr>
            </a:lvl2pPr>
            <a:lvl3pPr marL="684213" indent="-223838">
              <a:buFont typeface="+mj-lt"/>
              <a:buAutoNum type="alphaUcPeriod"/>
              <a:tabLst>
                <a:tab pos="8002588" algn="r"/>
              </a:tabLst>
              <a:defRPr>
                <a:solidFill>
                  <a:schemeClr val="tx1"/>
                </a:solidFill>
              </a:defRPr>
            </a:lvl3pPr>
            <a:lvl4pPr marL="914400" indent="-230188">
              <a:buFont typeface="+mj-lt"/>
              <a:buAutoNum type="arabicPeriod"/>
              <a:tabLst>
                <a:tab pos="8002588" algn="r"/>
              </a:tabLst>
              <a:defRPr>
                <a:solidFill>
                  <a:schemeClr val="tx1"/>
                </a:solidFill>
              </a:defRPr>
            </a:lvl4pPr>
            <a:lvl5pPr marL="1144588" indent="-230188">
              <a:buFont typeface="+mj-lt"/>
              <a:buAutoNum type="arabicPeriod"/>
              <a:tabLst>
                <a:tab pos="8002588" algn="r"/>
              </a:tabLs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071141"/>
            <a:ext cx="8228266" cy="478232"/>
          </a:xfrm>
        </p:spPr>
        <p:txBody>
          <a:bodyPr numCol="1" anchor="t">
            <a:no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800" b="0">
                <a:solidFill>
                  <a:schemeClr val="accent2"/>
                </a:solidFill>
                <a:latin typeface="+mj-lt"/>
              </a:defRPr>
            </a:lvl2pPr>
            <a:lvl3pPr marL="0" indent="0">
              <a:buNone/>
              <a:defRPr sz="1600" b="0">
                <a:solidFill>
                  <a:schemeClr val="accent2"/>
                </a:solidFill>
                <a:latin typeface="+mj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06406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content,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1"/>
          <p:cNvSpPr>
            <a:spLocks noGrp="1"/>
          </p:cNvSpPr>
          <p:nvPr>
            <p:ph sz="quarter" idx="14"/>
          </p:nvPr>
        </p:nvSpPr>
        <p:spPr>
          <a:xfrm>
            <a:off x="457200" y="1706115"/>
            <a:ext cx="8230934" cy="3878256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11"/>
          <p:cNvSpPr>
            <a:spLocks noGrp="1"/>
          </p:cNvSpPr>
          <p:nvPr>
            <p:ph sz="quarter" idx="15"/>
          </p:nvPr>
        </p:nvSpPr>
        <p:spPr>
          <a:xfrm>
            <a:off x="1496134" y="5863733"/>
            <a:ext cx="6150398" cy="626657"/>
          </a:xfrm>
          <a:solidFill>
            <a:schemeClr val="accent1"/>
          </a:solidFill>
        </p:spPr>
        <p:txBody>
          <a:bodyPr numCol="1" anchor="ctr"/>
          <a:lstStyle>
            <a:lvl1pPr marL="0" indent="0" algn="ctr">
              <a:spcBef>
                <a:spcPts val="0"/>
              </a:spcBef>
              <a:defRPr sz="1800" b="1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0" indent="0" algn="ctr"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1200" b="0"/>
            </a:lvl4pPr>
            <a:lvl5pPr marL="0" indent="0">
              <a:spcBef>
                <a:spcPts val="0"/>
              </a:spcBef>
              <a:buNone/>
              <a:defRPr sz="1200" b="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071141"/>
            <a:ext cx="8228266" cy="478232"/>
          </a:xfrm>
        </p:spPr>
        <p:txBody>
          <a:bodyPr numCol="1" anchor="t">
            <a:no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800" b="0">
                <a:solidFill>
                  <a:schemeClr val="accent2"/>
                </a:solidFill>
                <a:latin typeface="+mj-lt"/>
              </a:defRPr>
            </a:lvl2pPr>
            <a:lvl3pPr marL="0" indent="0">
              <a:buNone/>
              <a:defRPr sz="1600" b="0">
                <a:solidFill>
                  <a:schemeClr val="accent2"/>
                </a:solidFill>
                <a:latin typeface="+mj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75718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1"/>
          <p:cNvSpPr>
            <a:spLocks noGrp="1"/>
          </p:cNvSpPr>
          <p:nvPr>
            <p:ph sz="quarter" idx="14"/>
          </p:nvPr>
        </p:nvSpPr>
        <p:spPr>
          <a:xfrm>
            <a:off x="457199" y="1706115"/>
            <a:ext cx="4023027" cy="4825314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11"/>
          <p:cNvSpPr>
            <a:spLocks noGrp="1"/>
          </p:cNvSpPr>
          <p:nvPr>
            <p:ph sz="quarter" idx="15"/>
          </p:nvPr>
        </p:nvSpPr>
        <p:spPr>
          <a:xfrm>
            <a:off x="4663773" y="1706115"/>
            <a:ext cx="4021693" cy="4825314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071141"/>
            <a:ext cx="8228266" cy="478232"/>
          </a:xfrm>
        </p:spPr>
        <p:txBody>
          <a:bodyPr numCol="1" anchor="t">
            <a:no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800" b="0">
                <a:solidFill>
                  <a:schemeClr val="accent2"/>
                </a:solidFill>
                <a:latin typeface="+mj-lt"/>
              </a:defRPr>
            </a:lvl2pPr>
            <a:lvl3pPr marL="0" indent="0">
              <a:buNone/>
              <a:defRPr sz="1600" b="0">
                <a:solidFill>
                  <a:schemeClr val="accent2"/>
                </a:solidFill>
                <a:latin typeface="+mj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06215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1"/>
          <p:cNvSpPr>
            <a:spLocks noGrp="1"/>
          </p:cNvSpPr>
          <p:nvPr>
            <p:ph sz="quarter" idx="14"/>
          </p:nvPr>
        </p:nvSpPr>
        <p:spPr>
          <a:xfrm>
            <a:off x="457199" y="1706115"/>
            <a:ext cx="2620391" cy="4847085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5"/>
          </p:nvPr>
        </p:nvSpPr>
        <p:spPr>
          <a:xfrm>
            <a:off x="3261137" y="1706115"/>
            <a:ext cx="2620391" cy="4847085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11"/>
          <p:cNvSpPr>
            <a:spLocks noGrp="1"/>
          </p:cNvSpPr>
          <p:nvPr>
            <p:ph sz="quarter" idx="16"/>
          </p:nvPr>
        </p:nvSpPr>
        <p:spPr>
          <a:xfrm>
            <a:off x="6065075" y="1706115"/>
            <a:ext cx="2620391" cy="4847085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071141"/>
            <a:ext cx="8228266" cy="478232"/>
          </a:xfrm>
        </p:spPr>
        <p:txBody>
          <a:bodyPr numCol="1" anchor="t">
            <a:no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800" b="0">
                <a:solidFill>
                  <a:schemeClr val="accent2"/>
                </a:solidFill>
                <a:latin typeface="+mj-lt"/>
              </a:defRPr>
            </a:lvl2pPr>
            <a:lvl3pPr marL="0" indent="0">
              <a:buNone/>
              <a:defRPr sz="1600" b="0">
                <a:solidFill>
                  <a:schemeClr val="accent2"/>
                </a:solidFill>
                <a:latin typeface="+mj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61193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1"/>
          <p:cNvSpPr>
            <a:spLocks noGrp="1"/>
          </p:cNvSpPr>
          <p:nvPr>
            <p:ph sz="quarter" idx="14"/>
          </p:nvPr>
        </p:nvSpPr>
        <p:spPr>
          <a:xfrm>
            <a:off x="457200" y="1706115"/>
            <a:ext cx="8229600" cy="2212742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/>
          </p:nvPr>
        </p:nvSpPr>
        <p:spPr>
          <a:xfrm>
            <a:off x="457200" y="4282057"/>
            <a:ext cx="8229600" cy="2227600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071141"/>
            <a:ext cx="8228266" cy="478232"/>
          </a:xfrm>
        </p:spPr>
        <p:txBody>
          <a:bodyPr numCol="1" anchor="t">
            <a:no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800" b="0">
                <a:solidFill>
                  <a:schemeClr val="accent2"/>
                </a:solidFill>
                <a:latin typeface="+mj-lt"/>
              </a:defRPr>
            </a:lvl2pPr>
            <a:lvl3pPr marL="0" indent="0">
              <a:buNone/>
              <a:defRPr sz="1600" b="0">
                <a:solidFill>
                  <a:schemeClr val="accent2"/>
                </a:solidFill>
                <a:latin typeface="+mj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3084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22340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quadr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1"/>
          <p:cNvSpPr>
            <a:spLocks noGrp="1"/>
          </p:cNvSpPr>
          <p:nvPr>
            <p:ph sz="quarter" idx="17"/>
          </p:nvPr>
        </p:nvSpPr>
        <p:spPr>
          <a:xfrm>
            <a:off x="457200" y="1706115"/>
            <a:ext cx="4023027" cy="2256285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5"/>
          </p:nvPr>
        </p:nvSpPr>
        <p:spPr>
          <a:xfrm>
            <a:off x="457200" y="4282057"/>
            <a:ext cx="4023027" cy="2227600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8"/>
          </p:nvPr>
        </p:nvSpPr>
        <p:spPr>
          <a:xfrm>
            <a:off x="4662439" y="1706115"/>
            <a:ext cx="4023027" cy="2256285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11"/>
          <p:cNvSpPr>
            <a:spLocks noGrp="1"/>
          </p:cNvSpPr>
          <p:nvPr>
            <p:ph sz="quarter" idx="19"/>
          </p:nvPr>
        </p:nvSpPr>
        <p:spPr>
          <a:xfrm>
            <a:off x="4662439" y="4282057"/>
            <a:ext cx="4023027" cy="2227600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071141"/>
            <a:ext cx="8228266" cy="478232"/>
          </a:xfrm>
        </p:spPr>
        <p:txBody>
          <a:bodyPr numCol="1" anchor="t">
            <a:no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800" b="0">
                <a:solidFill>
                  <a:schemeClr val="accent2"/>
                </a:solidFill>
                <a:latin typeface="+mj-lt"/>
              </a:defRPr>
            </a:lvl2pPr>
            <a:lvl3pPr marL="0" indent="0">
              <a:buNone/>
              <a:defRPr sz="1600" b="0">
                <a:solidFill>
                  <a:schemeClr val="accent2"/>
                </a:solidFill>
                <a:latin typeface="+mj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9734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1"/>
          <p:cNvSpPr>
            <a:spLocks noGrp="1"/>
          </p:cNvSpPr>
          <p:nvPr>
            <p:ph sz="quarter" idx="14"/>
          </p:nvPr>
        </p:nvSpPr>
        <p:spPr>
          <a:xfrm>
            <a:off x="457200" y="1706115"/>
            <a:ext cx="8229600" cy="1099656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457200" y="5574796"/>
            <a:ext cx="8229600" cy="913090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8"/>
          </p:nvPr>
        </p:nvSpPr>
        <p:spPr>
          <a:xfrm>
            <a:off x="457200" y="2989318"/>
            <a:ext cx="4023027" cy="2382309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9"/>
          </p:nvPr>
        </p:nvSpPr>
        <p:spPr>
          <a:xfrm>
            <a:off x="4662439" y="2989318"/>
            <a:ext cx="4023027" cy="2382309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071141"/>
            <a:ext cx="8228266" cy="478232"/>
          </a:xfrm>
        </p:spPr>
        <p:txBody>
          <a:bodyPr numCol="1" anchor="t">
            <a:no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800" b="0">
                <a:solidFill>
                  <a:schemeClr val="accent2"/>
                </a:solidFill>
                <a:latin typeface="+mj-lt"/>
              </a:defRPr>
            </a:lvl2pPr>
            <a:lvl3pPr marL="0" indent="0">
              <a:buNone/>
              <a:defRPr sz="1600" b="0">
                <a:solidFill>
                  <a:schemeClr val="accent2"/>
                </a:solidFill>
                <a:latin typeface="+mj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81137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1"/>
          <p:cNvSpPr>
            <a:spLocks noGrp="1"/>
          </p:cNvSpPr>
          <p:nvPr>
            <p:ph sz="quarter" idx="14"/>
          </p:nvPr>
        </p:nvSpPr>
        <p:spPr>
          <a:xfrm>
            <a:off x="457200" y="1071141"/>
            <a:ext cx="8229600" cy="5405859"/>
          </a:xfrm>
        </p:spPr>
        <p:txBody>
          <a:bodyPr numCol="1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35712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1"/>
          <p:cNvSpPr>
            <a:spLocks noGrp="1"/>
          </p:cNvSpPr>
          <p:nvPr>
            <p:ph sz="quarter" idx="16"/>
          </p:nvPr>
        </p:nvSpPr>
        <p:spPr>
          <a:xfrm>
            <a:off x="457200" y="1071141"/>
            <a:ext cx="8229600" cy="4351389"/>
          </a:xfrm>
        </p:spPr>
        <p:txBody>
          <a:bodyPr numCol="1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11"/>
          <p:cNvSpPr>
            <a:spLocks noGrp="1"/>
          </p:cNvSpPr>
          <p:nvPr>
            <p:ph sz="quarter" idx="15"/>
          </p:nvPr>
        </p:nvSpPr>
        <p:spPr>
          <a:xfrm>
            <a:off x="1496134" y="5863733"/>
            <a:ext cx="6150398" cy="626657"/>
          </a:xfrm>
          <a:solidFill>
            <a:schemeClr val="accent1"/>
          </a:solidFill>
        </p:spPr>
        <p:txBody>
          <a:bodyPr numCol="1" anchor="ctr"/>
          <a:lstStyle>
            <a:lvl1pPr marL="0" indent="0" algn="ctr">
              <a:spcBef>
                <a:spcPts val="0"/>
              </a:spcBef>
              <a:defRPr sz="1800" b="1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0" indent="0" algn="ctr"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1200" b="0"/>
            </a:lvl4pPr>
            <a:lvl5pPr marL="0" indent="0">
              <a:spcBef>
                <a:spcPts val="0"/>
              </a:spcBef>
              <a:buNone/>
              <a:defRPr sz="1200" b="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16196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1"/>
          <p:cNvSpPr>
            <a:spLocks noGrp="1"/>
          </p:cNvSpPr>
          <p:nvPr>
            <p:ph sz="quarter" idx="14"/>
          </p:nvPr>
        </p:nvSpPr>
        <p:spPr>
          <a:xfrm>
            <a:off x="457199" y="1071141"/>
            <a:ext cx="4023027" cy="5460288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11"/>
          <p:cNvSpPr>
            <a:spLocks noGrp="1"/>
          </p:cNvSpPr>
          <p:nvPr>
            <p:ph sz="quarter" idx="15"/>
          </p:nvPr>
        </p:nvSpPr>
        <p:spPr>
          <a:xfrm>
            <a:off x="4663773" y="1071141"/>
            <a:ext cx="4021693" cy="5460288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16943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quadr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1"/>
          <p:cNvSpPr>
            <a:spLocks noGrp="1"/>
          </p:cNvSpPr>
          <p:nvPr>
            <p:ph sz="quarter" idx="14"/>
          </p:nvPr>
        </p:nvSpPr>
        <p:spPr>
          <a:xfrm>
            <a:off x="457199" y="1071141"/>
            <a:ext cx="4023027" cy="2619116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/>
          </p:nvPr>
        </p:nvSpPr>
        <p:spPr>
          <a:xfrm>
            <a:off x="4663773" y="3963779"/>
            <a:ext cx="4021693" cy="2578535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6"/>
          </p:nvPr>
        </p:nvSpPr>
        <p:spPr>
          <a:xfrm>
            <a:off x="457199" y="3963779"/>
            <a:ext cx="4023027" cy="2578535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7"/>
          </p:nvPr>
        </p:nvSpPr>
        <p:spPr>
          <a:xfrm>
            <a:off x="4662439" y="1071141"/>
            <a:ext cx="4023027" cy="2619116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59705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208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071141"/>
            <a:ext cx="8228266" cy="478232"/>
          </a:xfrm>
        </p:spPr>
        <p:txBody>
          <a:bodyPr numCol="1" anchor="t">
            <a:no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800" b="0">
                <a:solidFill>
                  <a:schemeClr val="accent2"/>
                </a:solidFill>
                <a:latin typeface="+mj-lt"/>
              </a:defRPr>
            </a:lvl2pPr>
            <a:lvl3pPr marL="0" indent="0">
              <a:buNone/>
              <a:defRPr sz="1600" b="0">
                <a:solidFill>
                  <a:schemeClr val="accent2"/>
                </a:solidFill>
                <a:latin typeface="+mj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4102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content (2 co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1"/>
          <p:cNvSpPr>
            <a:spLocks noGrp="1"/>
          </p:cNvSpPr>
          <p:nvPr>
            <p:ph sz="quarter" idx="14"/>
          </p:nvPr>
        </p:nvSpPr>
        <p:spPr>
          <a:xfrm>
            <a:off x="457200" y="1706115"/>
            <a:ext cx="8230934" cy="4749114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  <a:lvl2pPr>
              <a:defRPr b="1">
                <a:solidFill>
                  <a:schemeClr val="tx1"/>
                </a:solidFill>
                <a:latin typeface="+mn-lt"/>
              </a:defRPr>
            </a:lvl2pPr>
            <a:lvl3pPr>
              <a:defRPr b="0">
                <a:solidFill>
                  <a:schemeClr val="tx1"/>
                </a:solidFill>
                <a:latin typeface="+mn-lt"/>
              </a:defRPr>
            </a:lvl3pPr>
            <a:lvl4pPr>
              <a:defRPr b="0">
                <a:solidFill>
                  <a:schemeClr val="tx1"/>
                </a:solidFill>
                <a:latin typeface="+mn-lt"/>
              </a:defRPr>
            </a:lvl4pPr>
            <a:lvl5pPr>
              <a:defRPr b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071141"/>
            <a:ext cx="8228266" cy="478232"/>
          </a:xfrm>
        </p:spPr>
        <p:txBody>
          <a:bodyPr numCol="1" anchor="t">
            <a:no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800" b="0">
                <a:solidFill>
                  <a:schemeClr val="accent2"/>
                </a:solidFill>
                <a:latin typeface="+mj-lt"/>
              </a:defRPr>
            </a:lvl2pPr>
            <a:lvl3pPr marL="0" indent="0">
              <a:buNone/>
              <a:defRPr sz="1600" b="0">
                <a:solidFill>
                  <a:schemeClr val="accent2"/>
                </a:solidFill>
                <a:latin typeface="+mj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1268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content (1 co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071141"/>
            <a:ext cx="8228266" cy="478232"/>
          </a:xfrm>
        </p:spPr>
        <p:txBody>
          <a:bodyPr numCol="1" anchor="t">
            <a:no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800" b="0">
                <a:solidFill>
                  <a:schemeClr val="accent2"/>
                </a:solidFill>
                <a:latin typeface="+mj-lt"/>
              </a:defRPr>
            </a:lvl2pPr>
            <a:lvl3pPr marL="0" indent="0">
              <a:buNone/>
              <a:defRPr sz="1600" b="0">
                <a:solidFill>
                  <a:schemeClr val="accent2"/>
                </a:solidFill>
                <a:latin typeface="+mj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11"/>
          <p:cNvSpPr>
            <a:spLocks noGrp="1"/>
          </p:cNvSpPr>
          <p:nvPr>
            <p:ph sz="quarter" idx="14"/>
          </p:nvPr>
        </p:nvSpPr>
        <p:spPr>
          <a:xfrm>
            <a:off x="457200" y="1706115"/>
            <a:ext cx="8230934" cy="4792656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  <a:lvl2pPr>
              <a:defRPr b="1">
                <a:solidFill>
                  <a:schemeClr val="tx1"/>
                </a:solidFill>
                <a:latin typeface="+mn-lt"/>
              </a:defRPr>
            </a:lvl2pPr>
            <a:lvl3pPr>
              <a:defRPr b="0">
                <a:solidFill>
                  <a:schemeClr val="tx1"/>
                </a:solidFill>
                <a:latin typeface="+mn-lt"/>
              </a:defRPr>
            </a:lvl3pPr>
            <a:lvl4pPr>
              <a:defRPr b="0">
                <a:solidFill>
                  <a:schemeClr val="tx1"/>
                </a:solidFill>
                <a:latin typeface="+mn-lt"/>
              </a:defRPr>
            </a:lvl4pPr>
            <a:lvl5pPr>
              <a:defRPr b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939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1"/>
          <p:cNvSpPr>
            <a:spLocks noGrp="1"/>
          </p:cNvSpPr>
          <p:nvPr>
            <p:ph sz="quarter" idx="14"/>
          </p:nvPr>
        </p:nvSpPr>
        <p:spPr>
          <a:xfrm>
            <a:off x="457200" y="1706115"/>
            <a:ext cx="8230934" cy="4759999"/>
          </a:xfrm>
        </p:spPr>
        <p:txBody>
          <a:bodyPr numCol="1"/>
          <a:lstStyle>
            <a:lvl1pPr>
              <a:tabLst>
                <a:tab pos="8002588" algn="r"/>
              </a:tabLst>
              <a:defRPr b="1">
                <a:solidFill>
                  <a:schemeClr val="tx1"/>
                </a:solidFill>
              </a:defRPr>
            </a:lvl1pPr>
            <a:lvl2pPr marL="457200" indent="-457200">
              <a:buFont typeface="+mj-lt"/>
              <a:buAutoNum type="arabicPeriod"/>
              <a:tabLst>
                <a:tab pos="8002588" algn="r"/>
              </a:tabLst>
              <a:defRPr b="1">
                <a:solidFill>
                  <a:schemeClr val="tx1"/>
                </a:solidFill>
              </a:defRPr>
            </a:lvl2pPr>
            <a:lvl3pPr marL="684213" indent="-223838">
              <a:buFont typeface="+mj-lt"/>
              <a:buAutoNum type="alphaUcPeriod"/>
              <a:tabLst>
                <a:tab pos="8002588" algn="r"/>
              </a:tabLst>
              <a:defRPr>
                <a:solidFill>
                  <a:schemeClr val="tx1"/>
                </a:solidFill>
              </a:defRPr>
            </a:lvl3pPr>
            <a:lvl4pPr marL="914400" indent="-230188">
              <a:buFont typeface="+mj-lt"/>
              <a:buAutoNum type="arabicPeriod"/>
              <a:tabLst>
                <a:tab pos="8002588" algn="r"/>
              </a:tabLst>
              <a:defRPr>
                <a:solidFill>
                  <a:schemeClr val="tx1"/>
                </a:solidFill>
              </a:defRPr>
            </a:lvl4pPr>
            <a:lvl5pPr marL="1144588" indent="-230188">
              <a:buFont typeface="+mj-lt"/>
              <a:buAutoNum type="arabicPeriod"/>
              <a:tabLst>
                <a:tab pos="8002588" algn="r"/>
              </a:tabLs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071141"/>
            <a:ext cx="8228266" cy="478232"/>
          </a:xfrm>
        </p:spPr>
        <p:txBody>
          <a:bodyPr numCol="1" anchor="t">
            <a:no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800" b="0">
                <a:solidFill>
                  <a:schemeClr val="accent2"/>
                </a:solidFill>
                <a:latin typeface="+mj-lt"/>
              </a:defRPr>
            </a:lvl2pPr>
            <a:lvl3pPr marL="0" indent="0">
              <a:buNone/>
              <a:defRPr sz="1600" b="0">
                <a:solidFill>
                  <a:schemeClr val="accent2"/>
                </a:solidFill>
                <a:latin typeface="+mj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8033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content,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1"/>
          <p:cNvSpPr>
            <a:spLocks noGrp="1"/>
          </p:cNvSpPr>
          <p:nvPr>
            <p:ph sz="quarter" idx="14"/>
          </p:nvPr>
        </p:nvSpPr>
        <p:spPr>
          <a:xfrm>
            <a:off x="457200" y="1706115"/>
            <a:ext cx="8230934" cy="3878256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11"/>
          <p:cNvSpPr>
            <a:spLocks noGrp="1"/>
          </p:cNvSpPr>
          <p:nvPr>
            <p:ph sz="quarter" idx="15"/>
          </p:nvPr>
        </p:nvSpPr>
        <p:spPr>
          <a:xfrm>
            <a:off x="1496134" y="5863733"/>
            <a:ext cx="6150398" cy="626657"/>
          </a:xfrm>
          <a:solidFill>
            <a:schemeClr val="accent1"/>
          </a:solidFill>
        </p:spPr>
        <p:txBody>
          <a:bodyPr numCol="1" anchor="ctr"/>
          <a:lstStyle>
            <a:lvl1pPr marL="0" indent="0" algn="ctr">
              <a:spcBef>
                <a:spcPts val="0"/>
              </a:spcBef>
              <a:defRPr sz="1800" b="1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 marL="0" indent="0" algn="ctr"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+mj-lt"/>
              </a:defRPr>
            </a:lvl2pPr>
            <a:lvl3pPr marL="0" indent="0" algn="ctr"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+mj-lt"/>
              </a:defRPr>
            </a:lvl3pPr>
            <a:lvl4pPr marL="0" indent="0">
              <a:spcBef>
                <a:spcPts val="0"/>
              </a:spcBef>
              <a:buNone/>
              <a:defRPr sz="1200" b="0"/>
            </a:lvl4pPr>
            <a:lvl5pPr marL="0" indent="0">
              <a:spcBef>
                <a:spcPts val="0"/>
              </a:spcBef>
              <a:buNone/>
              <a:defRPr sz="1200" b="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071141"/>
            <a:ext cx="8228266" cy="478232"/>
          </a:xfrm>
        </p:spPr>
        <p:txBody>
          <a:bodyPr numCol="1" anchor="t">
            <a:no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800" b="0">
                <a:solidFill>
                  <a:schemeClr val="accent2"/>
                </a:solidFill>
                <a:latin typeface="+mj-lt"/>
              </a:defRPr>
            </a:lvl2pPr>
            <a:lvl3pPr marL="0" indent="0">
              <a:buNone/>
              <a:defRPr sz="1600" b="0">
                <a:solidFill>
                  <a:schemeClr val="accent2"/>
                </a:solidFill>
                <a:latin typeface="+mj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2162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1"/>
          <p:cNvSpPr>
            <a:spLocks noGrp="1"/>
          </p:cNvSpPr>
          <p:nvPr>
            <p:ph sz="quarter" idx="14"/>
          </p:nvPr>
        </p:nvSpPr>
        <p:spPr>
          <a:xfrm>
            <a:off x="457199" y="1706115"/>
            <a:ext cx="4023027" cy="4825314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11"/>
          <p:cNvSpPr>
            <a:spLocks noGrp="1"/>
          </p:cNvSpPr>
          <p:nvPr>
            <p:ph sz="quarter" idx="15"/>
          </p:nvPr>
        </p:nvSpPr>
        <p:spPr>
          <a:xfrm>
            <a:off x="4663773" y="1706115"/>
            <a:ext cx="4021693" cy="4825314"/>
          </a:xfrm>
        </p:spPr>
        <p:txBody>
          <a:bodyPr numCol="1"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071141"/>
            <a:ext cx="8228266" cy="478232"/>
          </a:xfrm>
        </p:spPr>
        <p:txBody>
          <a:bodyPr numCol="1" anchor="t">
            <a:no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accent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800" b="0">
                <a:solidFill>
                  <a:schemeClr val="accent2"/>
                </a:solidFill>
                <a:latin typeface="+mj-lt"/>
              </a:defRPr>
            </a:lvl2pPr>
            <a:lvl3pPr marL="0" indent="0">
              <a:buNone/>
              <a:defRPr sz="1600" b="0">
                <a:solidFill>
                  <a:schemeClr val="accent2"/>
                </a:solidFill>
                <a:latin typeface="+mj-lt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3848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Autofit/>
          </a:bodyPr>
          <a:lstStyle/>
          <a:p>
            <a:pPr marL="173038" lvl="0" indent="0">
              <a:spcBef>
                <a:spcPct val="0"/>
              </a:spcBef>
              <a:buNone/>
            </a:pPr>
            <a:endParaRPr lang="en-US" sz="2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6399"/>
            <a:ext cx="8229600" cy="531237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645" y="115127"/>
            <a:ext cx="417023" cy="5406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35254" y="222554"/>
            <a:ext cx="411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523FB89-12DC-4E99-A101-4F9760BF7854}" type="slidenum">
              <a:rPr lang="en-US" sz="120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173038" lvl="0" indent="0">
              <a:spcBef>
                <a:spcPct val="0"/>
              </a:spcBef>
              <a:buNone/>
            </a:pPr>
            <a:endParaRPr lang="en-US" sz="2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645" y="186885"/>
            <a:ext cx="417023" cy="540631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635254" y="294312"/>
            <a:ext cx="411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523FB89-12DC-4E99-A101-4F9760BF7854}" type="slidenum">
              <a:rPr lang="en-US" sz="120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457199" y="0"/>
            <a:ext cx="8147304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349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</p:sldLayoutIdLst>
  <p:hf hdr="0" ftr="0" dt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0" kern="1200" dirty="0">
          <a:solidFill>
            <a:schemeClr val="bg1"/>
          </a:solidFill>
          <a:latin typeface="+mj-lt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27013" indent="-227013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60375" indent="-228600" algn="l" defTabSz="457200" rtl="0" eaLnBrk="1" latinLnBrk="0" hangingPunct="1">
        <a:spcBef>
          <a:spcPct val="20000"/>
        </a:spcBef>
        <a:buFont typeface="Garamond" panose="02020404030301010803" pitchFamily="18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87388" indent="-228600" algn="l" defTabSz="457200" rtl="0" eaLnBrk="1" latinLnBrk="0" hangingPunct="1">
        <a:spcBef>
          <a:spcPct val="20000"/>
        </a:spcBef>
        <a:buFont typeface="Garamond" panose="02020404030301010803" pitchFamily="18" charset="0"/>
        <a:buChar char="□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227013" algn="l" defTabSz="457200" rtl="0" eaLnBrk="1" latinLnBrk="0" hangingPunct="1">
        <a:spcBef>
          <a:spcPct val="20000"/>
        </a:spcBef>
        <a:buSzPct val="70000"/>
        <a:buFont typeface="Arial" panose="020B0604020202020204" pitchFamily="34" charset="0"/>
        <a:buChar char="►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b">
            <a:noAutofit/>
          </a:bodyPr>
          <a:lstStyle/>
          <a:p>
            <a:pPr marL="173038" lvl="0" indent="0">
              <a:spcBef>
                <a:spcPct val="0"/>
              </a:spcBef>
              <a:buNone/>
            </a:pPr>
            <a:endParaRPr lang="en-US" sz="2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6399"/>
            <a:ext cx="8229600" cy="531237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645" y="115127"/>
            <a:ext cx="417023" cy="5406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35254" y="222554"/>
            <a:ext cx="411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523FB89-12DC-4E99-A101-4F9760BF7854}" type="slidenum">
              <a:rPr lang="en-US" sz="120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"/>
            <a:ext cx="9144000" cy="914399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173038" lvl="0" indent="0">
              <a:spcBef>
                <a:spcPct val="0"/>
              </a:spcBef>
              <a:buNone/>
            </a:pPr>
            <a:endParaRPr lang="en-US" sz="2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645" y="186885"/>
            <a:ext cx="417023" cy="540631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635254" y="294312"/>
            <a:ext cx="411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C523FB89-12DC-4E99-A101-4F9760BF7854}" type="slidenum">
              <a:rPr lang="en-US" sz="120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457199" y="0"/>
            <a:ext cx="8147304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529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</p:sldLayoutIdLst>
  <p:hf hdr="0" ftr="0" dt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0" kern="1200" dirty="0">
          <a:solidFill>
            <a:schemeClr val="bg1"/>
          </a:solidFill>
          <a:latin typeface="+mj-lt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27013" indent="-227013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60375" indent="-228600" algn="l" defTabSz="457200" rtl="0" eaLnBrk="1" latinLnBrk="0" hangingPunct="1">
        <a:spcBef>
          <a:spcPct val="20000"/>
        </a:spcBef>
        <a:buFont typeface="Garamond" panose="02020404030301010803" pitchFamily="18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87388" indent="-228600" algn="l" defTabSz="457200" rtl="0" eaLnBrk="1" latinLnBrk="0" hangingPunct="1">
        <a:spcBef>
          <a:spcPct val="20000"/>
        </a:spcBef>
        <a:buFont typeface="Garamond" panose="02020404030301010803" pitchFamily="18" charset="0"/>
        <a:buChar char="□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-227013" algn="l" defTabSz="457200" rtl="0" eaLnBrk="1" latinLnBrk="0" hangingPunct="1">
        <a:spcBef>
          <a:spcPct val="20000"/>
        </a:spcBef>
        <a:buSzPct val="70000"/>
        <a:buFont typeface="Arial" panose="020B0604020202020204" pitchFamily="34" charset="0"/>
        <a:buChar char="►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Community Learning Center Schools</a:t>
            </a:r>
            <a:br>
              <a:rPr lang="en-US" dirty="0"/>
            </a:br>
            <a:r>
              <a:rPr lang="en-US" sz="3600" dirty="0"/>
              <a:t>Board Preliminary 2021-22 Budget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6688" y="4069016"/>
            <a:ext cx="5187718" cy="1500187"/>
          </a:xfrm>
        </p:spPr>
        <p:txBody>
          <a:bodyPr/>
          <a:lstStyle/>
          <a:p>
            <a:r>
              <a:rPr lang="en-US" dirty="0"/>
              <a:t>Theresa Quigley AND CONN HICKEY</a:t>
            </a:r>
          </a:p>
          <a:p>
            <a:r>
              <a:rPr lang="en-US" dirty="0"/>
              <a:t>June 17, 2021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9E71DD-D805-4291-A538-98A77B20AA5C}"/>
              </a:ext>
            </a:extLst>
          </p:cNvPr>
          <p:cNvSpPr/>
          <p:nvPr/>
        </p:nvSpPr>
        <p:spPr>
          <a:xfrm>
            <a:off x="-2233620" y="914400"/>
            <a:ext cx="1876926" cy="1399343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Only add “City, State” if appropriate – may not make sense for regular monthly presentations</a:t>
            </a:r>
          </a:p>
        </p:txBody>
      </p:sp>
    </p:spTree>
    <p:extLst>
      <p:ext uri="{BB962C8B-B14F-4D97-AF65-F5344CB8AC3E}">
        <p14:creationId xmlns:p14="http://schemas.microsoft.com/office/powerpoint/2010/main" val="1448889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57200" y="1069848"/>
            <a:ext cx="8230934" cy="4759999"/>
          </a:xfrm>
        </p:spPr>
        <p:txBody>
          <a:bodyPr/>
          <a:lstStyle/>
          <a:p>
            <a:pPr lvl="1"/>
            <a:r>
              <a:rPr lang="en-US" sz="2800" dirty="0"/>
              <a:t>State Budget Update</a:t>
            </a:r>
          </a:p>
          <a:p>
            <a:pPr lvl="1"/>
            <a:r>
              <a:rPr lang="en-US" sz="2800" dirty="0"/>
              <a:t>Current Plan to Use One Time Funds</a:t>
            </a:r>
          </a:p>
          <a:p>
            <a:pPr lvl="1"/>
            <a:r>
              <a:rPr lang="en-US" sz="2800" dirty="0"/>
              <a:t>4 Year Forecast</a:t>
            </a:r>
            <a:endParaRPr lang="en-US" sz="3200" dirty="0"/>
          </a:p>
          <a:p>
            <a:pPr lvl="1"/>
            <a:endParaRPr lang="en-US" sz="2800" dirty="0"/>
          </a:p>
          <a:p>
            <a:pPr marL="460375" lvl="2" indent="0">
              <a:buNone/>
            </a:pP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46169" cy="914399"/>
          </a:xfrm>
        </p:spPr>
        <p:txBody>
          <a:bodyPr/>
          <a:lstStyle/>
          <a:p>
            <a:r>
              <a:rPr lang="en-US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521744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80E77-2B90-4B62-88C1-08A4F8193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Budget Updates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113E1F-E7A7-402C-ABC9-37399987B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6170" y="3413576"/>
            <a:ext cx="6920630" cy="1373469"/>
          </a:xfrm>
        </p:spPr>
        <p:txBody>
          <a:bodyPr/>
          <a:lstStyle/>
          <a:p>
            <a:pPr algn="l"/>
            <a:r>
              <a:rPr lang="en-US" dirty="0"/>
              <a:t>Large State Revenue Surplus Is Resulting in Additional K-12 Funding, Details Negotiated in Coming Weeks</a:t>
            </a:r>
          </a:p>
        </p:txBody>
      </p:sp>
    </p:spTree>
    <p:extLst>
      <p:ext uri="{BB962C8B-B14F-4D97-AF65-F5344CB8AC3E}">
        <p14:creationId xmlns:p14="http://schemas.microsoft.com/office/powerpoint/2010/main" val="1372642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E7F53-1317-426A-AE6C-955B356CA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714" y="1736427"/>
            <a:ext cx="7946571" cy="3385145"/>
          </a:xfrm>
        </p:spPr>
        <p:txBody>
          <a:bodyPr/>
          <a:lstStyle/>
          <a:p>
            <a:r>
              <a:rPr lang="en-US" dirty="0"/>
              <a:t>CLCS One-Time Funding Plan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02792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A6FD34A-8929-4F06-98BE-2FA05C466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ACLC One Time Spending Plan 2021-24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1CA76770-7B89-493D-A5E4-1624130A00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9672030"/>
              </p:ext>
            </p:extLst>
          </p:nvPr>
        </p:nvGraphicFramePr>
        <p:xfrm>
          <a:off x="457199" y="1071562"/>
          <a:ext cx="8147304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3759">
                  <a:extLst>
                    <a:ext uri="{9D8B030D-6E8A-4147-A177-3AD203B41FA5}">
                      <a16:colId xmlns:a16="http://schemas.microsoft.com/office/drawing/2014/main" val="1430151136"/>
                    </a:ext>
                  </a:extLst>
                </a:gridCol>
                <a:gridCol w="2143545">
                  <a:extLst>
                    <a:ext uri="{9D8B030D-6E8A-4147-A177-3AD203B41FA5}">
                      <a16:colId xmlns:a16="http://schemas.microsoft.com/office/drawing/2014/main" val="3154777286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/>
                        <a:t>Purchases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/>
                        <a:t>Amount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456013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2000" b="0" dirty="0"/>
                        <a:t>Computers &amp; Science Classroom Equipment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$92,000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4594134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2000" b="0" dirty="0"/>
                        <a:t>Curriculum and curriculum software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$77,000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48057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2000" b="0" dirty="0"/>
                        <a:t>Professional Development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$70,000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022152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2000" b="0" dirty="0"/>
                        <a:t>Equity Consulting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$10,000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518506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20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20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$249,000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234720"/>
                  </a:ext>
                </a:extLst>
              </a:tr>
            </a:tbl>
          </a:graphicData>
        </a:graphic>
      </p:graphicFrame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1E692BF1-DA5A-4AE6-816E-79CF476C09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2442875"/>
              </p:ext>
            </p:extLst>
          </p:nvPr>
        </p:nvGraphicFramePr>
        <p:xfrm>
          <a:off x="469232" y="3559657"/>
          <a:ext cx="8135271" cy="1981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46811">
                  <a:extLst>
                    <a:ext uri="{9D8B030D-6E8A-4147-A177-3AD203B41FA5}">
                      <a16:colId xmlns:a16="http://schemas.microsoft.com/office/drawing/2014/main" val="3159204327"/>
                    </a:ext>
                  </a:extLst>
                </a:gridCol>
                <a:gridCol w="2088460">
                  <a:extLst>
                    <a:ext uri="{9D8B030D-6E8A-4147-A177-3AD203B41FA5}">
                      <a16:colId xmlns:a16="http://schemas.microsoft.com/office/drawing/2014/main" val="36680669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/>
                        <a:t>Compensation and Benefits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/>
                        <a:t>Amount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173004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0" dirty="0"/>
                        <a:t>3 years of ELD Coordinator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$270,000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962254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0" dirty="0"/>
                        <a:t>2 Years, Half-time Instructional Coach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30,000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48298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20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20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$300,000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5311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20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GRAND TOTAL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20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$549,000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277718"/>
                  </a:ext>
                </a:extLst>
              </a:tr>
            </a:tbl>
          </a:graphicData>
        </a:graphic>
      </p:graphicFrame>
      <p:pic>
        <p:nvPicPr>
          <p:cNvPr id="8" name="Content Placeholder 7" descr="Share with solid fill">
            <a:extLst>
              <a:ext uri="{FF2B5EF4-FFF2-40B4-BE49-F238E27FC236}">
                <a16:creationId xmlns:a16="http://schemas.microsoft.com/office/drawing/2014/main" id="{AFD6E08F-EC3E-4B58-A802-4BB60501F36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8730" y="6383096"/>
            <a:ext cx="45719" cy="45719"/>
          </a:xfrm>
        </p:spPr>
      </p:pic>
      <p:pic>
        <p:nvPicPr>
          <p:cNvPr id="9" name="Content Placeholder 7" descr="Share with solid fill">
            <a:extLst>
              <a:ext uri="{FF2B5EF4-FFF2-40B4-BE49-F238E27FC236}">
                <a16:creationId xmlns:a16="http://schemas.microsoft.com/office/drawing/2014/main" id="{8E72631A-EC57-48A6-BA45-0925206FD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7286" y="6383095"/>
            <a:ext cx="161629" cy="16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0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A6FD34A-8929-4F06-98BE-2FA05C466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 One Time Spending Plan 2021-24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1CA76770-7B89-493D-A5E4-1624130A00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0824252"/>
              </p:ext>
            </p:extLst>
          </p:nvPr>
        </p:nvGraphicFramePr>
        <p:xfrm>
          <a:off x="457199" y="1071562"/>
          <a:ext cx="8147304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3759">
                  <a:extLst>
                    <a:ext uri="{9D8B030D-6E8A-4147-A177-3AD203B41FA5}">
                      <a16:colId xmlns:a16="http://schemas.microsoft.com/office/drawing/2014/main" val="1430151136"/>
                    </a:ext>
                  </a:extLst>
                </a:gridCol>
                <a:gridCol w="2143545">
                  <a:extLst>
                    <a:ext uri="{9D8B030D-6E8A-4147-A177-3AD203B41FA5}">
                      <a16:colId xmlns:a16="http://schemas.microsoft.com/office/drawing/2014/main" val="3154777286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/>
                        <a:t>Purchases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Amount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456013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800" b="0" dirty="0"/>
                        <a:t>Intercession Curriculum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$70,000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4594134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800" b="0" dirty="0"/>
                        <a:t>Furniture for COVID spaced classrooms FY21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$15,000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48057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800" b="0" dirty="0"/>
                        <a:t>Professional Development for teachers and admin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$60,000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022152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800" b="0" dirty="0"/>
                        <a:t>Equity Consulting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$14,000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518506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800" b="0" dirty="0"/>
                        <a:t>Computers and Hardware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$55,000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07257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8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$214,000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234720"/>
                  </a:ext>
                </a:extLst>
              </a:tr>
            </a:tbl>
          </a:graphicData>
        </a:graphic>
      </p:graphicFrame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1E692BF1-DA5A-4AE6-816E-79CF476C09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5614201"/>
              </p:ext>
            </p:extLst>
          </p:nvPr>
        </p:nvGraphicFramePr>
        <p:xfrm>
          <a:off x="457200" y="3631882"/>
          <a:ext cx="8135270" cy="2926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46810">
                  <a:extLst>
                    <a:ext uri="{9D8B030D-6E8A-4147-A177-3AD203B41FA5}">
                      <a16:colId xmlns:a16="http://schemas.microsoft.com/office/drawing/2014/main" val="3159204327"/>
                    </a:ext>
                  </a:extLst>
                </a:gridCol>
                <a:gridCol w="2088460">
                  <a:extLst>
                    <a:ext uri="{9D8B030D-6E8A-4147-A177-3AD203B41FA5}">
                      <a16:colId xmlns:a16="http://schemas.microsoft.com/office/drawing/2014/main" val="36680669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/>
                        <a:t>Compensation and Benefits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/>
                        <a:t>Amount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173004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3 Years of Teacher Stipends for Intercessions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$240,000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962254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Intervention Teacher/Coordinator 2 years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$190,000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03315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Certificated Family and Learner Liaison 2 years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$170,000 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882646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Half-time ELD Coordinator 3 years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$125,000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4509781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21-22 Seven Additional Learner Support Coaches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$295,000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48298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8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$1,020, 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5311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GRAND TOTAL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457200" rtl="0" eaLnBrk="1" fontAlgn="b" latinLnBrk="0" hangingPunct="1"/>
                      <a:r>
                        <a:rPr lang="en-US" sz="18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$1,234, 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277718"/>
                  </a:ext>
                </a:extLst>
              </a:tr>
            </a:tbl>
          </a:graphicData>
        </a:graphic>
      </p:graphicFrame>
      <p:pic>
        <p:nvPicPr>
          <p:cNvPr id="8" name="Content Placeholder 7" descr="Share with solid fill">
            <a:extLst>
              <a:ext uri="{FF2B5EF4-FFF2-40B4-BE49-F238E27FC236}">
                <a16:creationId xmlns:a16="http://schemas.microsoft.com/office/drawing/2014/main" id="{AFD6E08F-EC3E-4B58-A802-4BB60501F36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61328" y="6536984"/>
            <a:ext cx="87977" cy="87977"/>
          </a:xfrm>
        </p:spPr>
      </p:pic>
      <p:pic>
        <p:nvPicPr>
          <p:cNvPr id="9" name="Content Placeholder 7" descr="Share with solid fill">
            <a:extLst>
              <a:ext uri="{FF2B5EF4-FFF2-40B4-BE49-F238E27FC236}">
                <a16:creationId xmlns:a16="http://schemas.microsoft.com/office/drawing/2014/main" id="{8E72631A-EC57-48A6-BA45-0925206FD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73361" y="6499121"/>
            <a:ext cx="58842" cy="5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387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ACLC: Four Year Projections with FCMAT Cola and Step and Column Raises Only</a:t>
            </a:r>
          </a:p>
        </p:txBody>
      </p:sp>
      <p:sp>
        <p:nvSpPr>
          <p:cNvPr id="5" name="Rectangle 4"/>
          <p:cNvSpPr/>
          <p:nvPr/>
        </p:nvSpPr>
        <p:spPr>
          <a:xfrm>
            <a:off x="-2197768" y="914400"/>
            <a:ext cx="1876926" cy="1399343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/>
            <a:r>
              <a:rPr lang="en-US" sz="1600" dirty="0">
                <a:solidFill>
                  <a:schemeClr val="tx1"/>
                </a:solidFill>
              </a:rPr>
              <a:t>Waterfall can be adjusted to show progression of Net Income from </a:t>
            </a:r>
            <a:r>
              <a:rPr lang="en-US" sz="1600" dirty="0" err="1">
                <a:solidFill>
                  <a:schemeClr val="tx1"/>
                </a:solidFill>
              </a:rPr>
              <a:t>pos</a:t>
            </a:r>
            <a:r>
              <a:rPr lang="en-US" sz="1600" dirty="0">
                <a:solidFill>
                  <a:schemeClr val="tx1"/>
                </a:solidFill>
              </a:rPr>
              <a:t> or neg to </a:t>
            </a:r>
            <a:r>
              <a:rPr lang="en-US" sz="1600" dirty="0" err="1">
                <a:solidFill>
                  <a:schemeClr val="tx1"/>
                </a:solidFill>
              </a:rPr>
              <a:t>pos</a:t>
            </a:r>
            <a:r>
              <a:rPr lang="en-US" sz="1600" dirty="0">
                <a:solidFill>
                  <a:schemeClr val="tx1"/>
                </a:solidFill>
              </a:rPr>
              <a:t> or neg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8879E9E-6049-4EC4-8E07-0007D31C64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599412"/>
              </p:ext>
            </p:extLst>
          </p:nvPr>
        </p:nvGraphicFramePr>
        <p:xfrm>
          <a:off x="457199" y="1251285"/>
          <a:ext cx="8175318" cy="5228210"/>
        </p:xfrm>
        <a:graphic>
          <a:graphicData uri="http://schemas.openxmlformats.org/drawingml/2006/table">
            <a:tbl>
              <a:tblPr/>
              <a:tblGrid>
                <a:gridCol w="1160310">
                  <a:extLst>
                    <a:ext uri="{9D8B030D-6E8A-4147-A177-3AD203B41FA5}">
                      <a16:colId xmlns:a16="http://schemas.microsoft.com/office/drawing/2014/main" val="1466545995"/>
                    </a:ext>
                  </a:extLst>
                </a:gridCol>
                <a:gridCol w="1169168">
                  <a:extLst>
                    <a:ext uri="{9D8B030D-6E8A-4147-A177-3AD203B41FA5}">
                      <a16:colId xmlns:a16="http://schemas.microsoft.com/office/drawing/2014/main" val="135116426"/>
                    </a:ext>
                  </a:extLst>
                </a:gridCol>
                <a:gridCol w="1169168">
                  <a:extLst>
                    <a:ext uri="{9D8B030D-6E8A-4147-A177-3AD203B41FA5}">
                      <a16:colId xmlns:a16="http://schemas.microsoft.com/office/drawing/2014/main" val="3146528067"/>
                    </a:ext>
                  </a:extLst>
                </a:gridCol>
                <a:gridCol w="1169168">
                  <a:extLst>
                    <a:ext uri="{9D8B030D-6E8A-4147-A177-3AD203B41FA5}">
                      <a16:colId xmlns:a16="http://schemas.microsoft.com/office/drawing/2014/main" val="3712115032"/>
                    </a:ext>
                  </a:extLst>
                </a:gridCol>
                <a:gridCol w="1169168">
                  <a:extLst>
                    <a:ext uri="{9D8B030D-6E8A-4147-A177-3AD203B41FA5}">
                      <a16:colId xmlns:a16="http://schemas.microsoft.com/office/drawing/2014/main" val="3518592565"/>
                    </a:ext>
                  </a:extLst>
                </a:gridCol>
                <a:gridCol w="1169168">
                  <a:extLst>
                    <a:ext uri="{9D8B030D-6E8A-4147-A177-3AD203B41FA5}">
                      <a16:colId xmlns:a16="http://schemas.microsoft.com/office/drawing/2014/main" val="2005859001"/>
                    </a:ext>
                  </a:extLst>
                </a:gridCol>
                <a:gridCol w="1169168">
                  <a:extLst>
                    <a:ext uri="{9D8B030D-6E8A-4147-A177-3AD203B41FA5}">
                      <a16:colId xmlns:a16="http://schemas.microsoft.com/office/drawing/2014/main" val="3336420366"/>
                    </a:ext>
                  </a:extLst>
                </a:gridCol>
              </a:tblGrid>
              <a:tr h="478742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C9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C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Franklin Gothic Book" panose="020B0503020102020204" pitchFamily="34" charset="0"/>
                        </a:rPr>
                        <a:t>2020-21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C9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Franklin Gothic Book" panose="020B0503020102020204" pitchFamily="34" charset="0"/>
                        </a:rPr>
                        <a:t>2021-22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04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Franklin Gothic Book" panose="020B0503020102020204" pitchFamily="34" charset="0"/>
                        </a:rPr>
                        <a:t>2022-23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A25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Franklin Gothic Book" panose="020B0503020102020204" pitchFamily="34" charset="0"/>
                        </a:rPr>
                        <a:t>2023-24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0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56652"/>
                  </a:ext>
                </a:extLst>
              </a:tr>
              <a:tr h="38794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Current Forecast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Projected 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Projected 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Projected 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1646391"/>
                  </a:ext>
                </a:extLst>
              </a:tr>
              <a:tr h="173337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Revenue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LCFF Entitlement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3,203,008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3,520,069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3,692,696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3,807,130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4521179"/>
                  </a:ext>
                </a:extLst>
              </a:tr>
              <a:tr h="1733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Federal Revenue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  203,418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  171,408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  218,173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  203,173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98685"/>
                  </a:ext>
                </a:extLst>
              </a:tr>
              <a:tr h="1733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Other State Revenues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  389,682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  740,445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  385,432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  392,045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5990207"/>
                  </a:ext>
                </a:extLst>
              </a:tr>
              <a:tr h="1733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Local Revenues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  277,891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  276,712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  276,931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  277,157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6224648"/>
                  </a:ext>
                </a:extLst>
              </a:tr>
              <a:tr h="1733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Fundraising and 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     24,305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     31,554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     32,501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     33,476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352075"/>
                  </a:ext>
                </a:extLst>
              </a:tr>
              <a:tr h="1733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Total Revenue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4,098,304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4,740,187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4,605,733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4,712,980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0024416"/>
                  </a:ext>
                </a:extLst>
              </a:tr>
              <a:tr h="14527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0312960"/>
                  </a:ext>
                </a:extLst>
              </a:tr>
              <a:tr h="173337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Expenses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Compensation and Benefits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3,037,450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3,516,036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3,591,747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3,669,803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6716024"/>
                  </a:ext>
                </a:extLst>
              </a:tr>
              <a:tr h="1733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Books and Supplies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  242,665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  317,918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  149,011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  151,991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3843518"/>
                  </a:ext>
                </a:extLst>
              </a:tr>
              <a:tr h="2905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Services and Other Operating Expenditures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  789,170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  868,838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  853,775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  871,877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7087705"/>
                  </a:ext>
                </a:extLst>
              </a:tr>
              <a:tr h="1733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Depreciation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       8,198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       8,198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0807985"/>
                  </a:ext>
                </a:extLst>
              </a:tr>
              <a:tr h="1733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Other Outflows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4584250"/>
                  </a:ext>
                </a:extLst>
              </a:tr>
              <a:tr h="1733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Total Expenses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4,077,482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4,710,991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4,594,533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4,693,671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6070044"/>
                  </a:ext>
                </a:extLst>
              </a:tr>
              <a:tr h="1452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9295335"/>
                  </a:ext>
                </a:extLst>
              </a:tr>
              <a:tr h="2410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Operating Income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20,821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6B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29,197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6B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11,199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6B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19,309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6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290278"/>
                  </a:ext>
                </a:extLst>
              </a:tr>
              <a:tr h="2410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0556242"/>
                  </a:ext>
                </a:extLst>
              </a:tr>
              <a:tr h="3466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Beginning Balance (Audited)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1,932,965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1,953,786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1,982,983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1,994,183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65874"/>
                  </a:ext>
                </a:extLst>
              </a:tr>
              <a:tr h="1815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Operating Income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     20,821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     29,197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     11,199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     19,309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3064497"/>
                  </a:ext>
                </a:extLst>
              </a:tr>
              <a:tr h="2410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5376093"/>
                  </a:ext>
                </a:extLst>
              </a:tr>
              <a:tr h="173337">
                <a:tc gridSpan="3"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Ending Fund Balance (incl. Depreciation)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1,953,786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79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1,982,983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79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1,994,183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79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2,013,492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7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488531"/>
                  </a:ext>
                </a:extLst>
              </a:tr>
              <a:tr h="173337">
                <a:tc gridSpan="3"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Ending Fund Balance as % of Expenses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47.9%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79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42.1%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79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43.4%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79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42.9%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7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007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2855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Nea: Projections with FCMAT Cola and Step and Column Raises Only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FDA1220-2B28-4F40-85DA-AEE29BD90E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516631"/>
              </p:ext>
            </p:extLst>
          </p:nvPr>
        </p:nvGraphicFramePr>
        <p:xfrm>
          <a:off x="457199" y="1048227"/>
          <a:ext cx="8175318" cy="5590738"/>
        </p:xfrm>
        <a:graphic>
          <a:graphicData uri="http://schemas.openxmlformats.org/drawingml/2006/table">
            <a:tbl>
              <a:tblPr/>
              <a:tblGrid>
                <a:gridCol w="1160310">
                  <a:extLst>
                    <a:ext uri="{9D8B030D-6E8A-4147-A177-3AD203B41FA5}">
                      <a16:colId xmlns:a16="http://schemas.microsoft.com/office/drawing/2014/main" val="3199337183"/>
                    </a:ext>
                  </a:extLst>
                </a:gridCol>
                <a:gridCol w="1169168">
                  <a:extLst>
                    <a:ext uri="{9D8B030D-6E8A-4147-A177-3AD203B41FA5}">
                      <a16:colId xmlns:a16="http://schemas.microsoft.com/office/drawing/2014/main" val="479175166"/>
                    </a:ext>
                  </a:extLst>
                </a:gridCol>
                <a:gridCol w="1169168">
                  <a:extLst>
                    <a:ext uri="{9D8B030D-6E8A-4147-A177-3AD203B41FA5}">
                      <a16:colId xmlns:a16="http://schemas.microsoft.com/office/drawing/2014/main" val="2074456644"/>
                    </a:ext>
                  </a:extLst>
                </a:gridCol>
                <a:gridCol w="1169168">
                  <a:extLst>
                    <a:ext uri="{9D8B030D-6E8A-4147-A177-3AD203B41FA5}">
                      <a16:colId xmlns:a16="http://schemas.microsoft.com/office/drawing/2014/main" val="1430581638"/>
                    </a:ext>
                  </a:extLst>
                </a:gridCol>
                <a:gridCol w="1169168">
                  <a:extLst>
                    <a:ext uri="{9D8B030D-6E8A-4147-A177-3AD203B41FA5}">
                      <a16:colId xmlns:a16="http://schemas.microsoft.com/office/drawing/2014/main" val="85748152"/>
                    </a:ext>
                  </a:extLst>
                </a:gridCol>
                <a:gridCol w="1169168">
                  <a:extLst>
                    <a:ext uri="{9D8B030D-6E8A-4147-A177-3AD203B41FA5}">
                      <a16:colId xmlns:a16="http://schemas.microsoft.com/office/drawing/2014/main" val="3664944563"/>
                    </a:ext>
                  </a:extLst>
                </a:gridCol>
                <a:gridCol w="1169168">
                  <a:extLst>
                    <a:ext uri="{9D8B030D-6E8A-4147-A177-3AD203B41FA5}">
                      <a16:colId xmlns:a16="http://schemas.microsoft.com/office/drawing/2014/main" val="1556324409"/>
                    </a:ext>
                  </a:extLst>
                </a:gridCol>
              </a:tblGrid>
              <a:tr h="514654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C9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C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Franklin Gothic Book" panose="020B0503020102020204" pitchFamily="34" charset="0"/>
                        </a:rPr>
                        <a:t>2020-21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C9A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Franklin Gothic Book" panose="020B0503020102020204" pitchFamily="34" charset="0"/>
                        </a:rPr>
                        <a:t>2021-22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04B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Franklin Gothic Book" panose="020B0503020102020204" pitchFamily="34" charset="0"/>
                        </a:rPr>
                        <a:t>2022-23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A25C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1" i="0" u="none" strike="noStrike" dirty="0">
                          <a:solidFill>
                            <a:srgbClr val="FFFFFF"/>
                          </a:solidFill>
                          <a:effectLst/>
                          <a:latin typeface="Franklin Gothic Book" panose="020B0503020102020204" pitchFamily="34" charset="0"/>
                        </a:rPr>
                        <a:t>2023-24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0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97102"/>
                  </a:ext>
                </a:extLst>
              </a:tr>
              <a:tr h="4170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Current Forecast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Projected 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Projected 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Projected 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6823183"/>
                  </a:ext>
                </a:extLst>
              </a:tr>
              <a:tr h="186340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Revenue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LCFF Entitlement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5,440,041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5,792,956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5,993,670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6,180,090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6343541"/>
                  </a:ext>
                </a:extLst>
              </a:tr>
              <a:tr h="186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Federal Revenue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  471,278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  464,734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  474,107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  259,514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6790271"/>
                  </a:ext>
                </a:extLst>
              </a:tr>
              <a:tr h="186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Other State Revenues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  723,214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1,240,300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  625,708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  632,144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572050"/>
                  </a:ext>
                </a:extLst>
              </a:tr>
              <a:tr h="186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Local Revenues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  479,482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  477,061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  478,513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  480,008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5913398"/>
                  </a:ext>
                </a:extLst>
              </a:tr>
              <a:tr h="186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Fundraising and Grants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     71,000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  105,000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  100,000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  103,000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5632010"/>
                  </a:ext>
                </a:extLst>
              </a:tr>
              <a:tr h="186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Total Revenue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7,185,015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8,080,051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7,671,998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7,654,756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7999168"/>
                  </a:ext>
                </a:extLst>
              </a:tr>
              <a:tr h="15617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0170427"/>
                  </a:ext>
                </a:extLst>
              </a:tr>
              <a:tr h="186340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Expenses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Compensation and Benefits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5,529,867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6,362,020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6,081,541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6,050,892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8852481"/>
                  </a:ext>
                </a:extLst>
              </a:tr>
              <a:tr h="186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Books and Supplies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  451,764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  260,049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  183,825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  187,502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5105066"/>
                  </a:ext>
                </a:extLst>
              </a:tr>
              <a:tr h="3123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Services and Other Operating Expenditures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1,161,118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1,425,698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1,389,937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1,399,473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2725693"/>
                  </a:ext>
                </a:extLst>
              </a:tr>
              <a:tr h="186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Depreciation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       2,059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       1,920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8188066"/>
                  </a:ext>
                </a:extLst>
              </a:tr>
              <a:tr h="186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Other Outflows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236036"/>
                  </a:ext>
                </a:extLst>
              </a:tr>
              <a:tr h="1863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Total Expenses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7,144,808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8,049,687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7,655,303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7,637,866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6379688"/>
                  </a:ext>
                </a:extLst>
              </a:tr>
              <a:tr h="1561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1628760"/>
                  </a:ext>
                </a:extLst>
              </a:tr>
              <a:tr h="25555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Operating Income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40,206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6B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30,364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6B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16,695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6B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16,890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6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0632584"/>
                  </a:ext>
                </a:extLst>
              </a:tr>
              <a:tr h="25555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3629858"/>
                  </a:ext>
                </a:extLst>
              </a:tr>
              <a:tr h="3726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Beginning Balance (Audited)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2,260,565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2,300,771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2,331,135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2,347,830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7250184"/>
                  </a:ext>
                </a:extLst>
              </a:tr>
              <a:tr h="19521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Operating Income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     40,206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     30,364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     16,695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          16,890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5466532"/>
                  </a:ext>
                </a:extLst>
              </a:tr>
              <a:tr h="2555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479861"/>
                  </a:ext>
                </a:extLst>
              </a:tr>
              <a:tr h="186340">
                <a:tc gridSpan="3"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Ending Fund Balance (incl. Depreciation)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2,300,771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79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2,331,135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79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2,347,830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79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       2,364,721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7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26190"/>
                  </a:ext>
                </a:extLst>
              </a:tr>
              <a:tr h="186340">
                <a:tc gridSpan="3">
                  <a:txBody>
                    <a:bodyPr/>
                    <a:lstStyle/>
                    <a:p>
                      <a:pPr algn="l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Ending Fund Balance as % of Expenses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32.2%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79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29.0%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79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30.7%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79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31.0%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C7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3938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684029"/>
      </p:ext>
    </p:extLst>
  </p:cSld>
  <p:clrMapOvr>
    <a:masterClrMapping/>
  </p:clrMapOvr>
</p:sld>
</file>

<file path=ppt/theme/theme1.xml><?xml version="1.0" encoding="utf-8"?>
<a:theme xmlns:a="http://schemas.openxmlformats.org/drawingml/2006/main" name="EdTec">
  <a:themeElements>
    <a:clrScheme name="Custom 5">
      <a:dk1>
        <a:sysClr val="windowText" lastClr="000000"/>
      </a:dk1>
      <a:lt1>
        <a:sysClr val="window" lastClr="FFFFFF"/>
      </a:lt1>
      <a:dk2>
        <a:srgbClr val="808285"/>
      </a:dk2>
      <a:lt2>
        <a:srgbClr val="CBCBD4"/>
      </a:lt2>
      <a:accent1>
        <a:srgbClr val="7FC04B"/>
      </a:accent1>
      <a:accent2>
        <a:srgbClr val="005C9A"/>
      </a:accent2>
      <a:accent3>
        <a:srgbClr val="EEA25C"/>
      </a:accent3>
      <a:accent4>
        <a:srgbClr val="8E008E"/>
      </a:accent4>
      <a:accent5>
        <a:srgbClr val="61BFFF"/>
      </a:accent5>
      <a:accent6>
        <a:srgbClr val="00A3A3"/>
      </a:accent6>
      <a:hlink>
        <a:srgbClr val="0000FF"/>
      </a:hlink>
      <a:folHlink>
        <a:srgbClr val="800080"/>
      </a:folHlink>
    </a:clrScheme>
    <a:fontScheme name="Franklin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12700">
          <a:solidFill>
            <a:schemeClr val="accent2"/>
          </a:solidFill>
        </a:ln>
        <a:effectLst/>
      </a:spPr>
      <a:bodyPr rtlCol="0" anchor="ctr"/>
      <a:lstStyle>
        <a:defPPr marL="0" algn="ctr">
          <a:defRPr sz="1600" b="1" dirty="0" err="1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dTec Master Template 02.23.2017" id="{1ECD6DC5-BC78-4A2E-BBBD-49DD5C95E836}" vid="{82DC40EB-2FD1-4B7C-8A75-920557CA1DF0}"/>
    </a:ext>
  </a:extLst>
</a:theme>
</file>

<file path=ppt/theme/theme2.xml><?xml version="1.0" encoding="utf-8"?>
<a:theme xmlns:a="http://schemas.openxmlformats.org/drawingml/2006/main" name="1_EdTec">
  <a:themeElements>
    <a:clrScheme name="Custom 5">
      <a:dk1>
        <a:sysClr val="windowText" lastClr="000000"/>
      </a:dk1>
      <a:lt1>
        <a:sysClr val="window" lastClr="FFFFFF"/>
      </a:lt1>
      <a:dk2>
        <a:srgbClr val="808285"/>
      </a:dk2>
      <a:lt2>
        <a:srgbClr val="CBCBD4"/>
      </a:lt2>
      <a:accent1>
        <a:srgbClr val="7FC04B"/>
      </a:accent1>
      <a:accent2>
        <a:srgbClr val="005C9A"/>
      </a:accent2>
      <a:accent3>
        <a:srgbClr val="EEA25C"/>
      </a:accent3>
      <a:accent4>
        <a:srgbClr val="8E008E"/>
      </a:accent4>
      <a:accent5>
        <a:srgbClr val="61BFFF"/>
      </a:accent5>
      <a:accent6>
        <a:srgbClr val="00A3A3"/>
      </a:accent6>
      <a:hlink>
        <a:srgbClr val="0000FF"/>
      </a:hlink>
      <a:folHlink>
        <a:srgbClr val="800080"/>
      </a:folHlink>
    </a:clrScheme>
    <a:fontScheme name="Franklin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12700">
          <a:solidFill>
            <a:schemeClr val="accent2"/>
          </a:solidFill>
        </a:ln>
        <a:effectLst/>
      </a:spPr>
      <a:bodyPr rtlCol="0" anchor="ctr"/>
      <a:lstStyle>
        <a:defPPr marL="0" algn="ctr">
          <a:defRPr sz="1600" b="1" dirty="0" err="1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dTec Master Template 02.23.2017" id="{1ECD6DC5-BC78-4A2E-BBBD-49DD5C95E836}" vid="{82DC40EB-2FD1-4B7C-8A75-920557CA1DF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EdTec Master Template 02.23.2017</Template>
  <TotalTime>28602</TotalTime>
  <Words>945</Words>
  <Application>Microsoft Office PowerPoint</Application>
  <PresentationFormat>On-screen Show (4:3)</PresentationFormat>
  <Paragraphs>357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Garamond</vt:lpstr>
      <vt:lpstr>Arial</vt:lpstr>
      <vt:lpstr>Calibri</vt:lpstr>
      <vt:lpstr>Franklin Gothic Demi</vt:lpstr>
      <vt:lpstr>Wingdings</vt:lpstr>
      <vt:lpstr>Franklin Gothic Book</vt:lpstr>
      <vt:lpstr>EdTec</vt:lpstr>
      <vt:lpstr>1_EdTec</vt:lpstr>
      <vt:lpstr>Community Learning Center Schools Board Preliminary 2021-22 Budget</vt:lpstr>
      <vt:lpstr>Contents</vt:lpstr>
      <vt:lpstr>State Budget Updates</vt:lpstr>
      <vt:lpstr>CLCS One-Time Funding Plan</vt:lpstr>
      <vt:lpstr>ACLC One Time Spending Plan 2021-24</vt:lpstr>
      <vt:lpstr>Nea One Time Spending Plan 2021-24</vt:lpstr>
      <vt:lpstr>ACLC: Four Year Projections with FCMAT Cola and Step and Column Raises Only</vt:lpstr>
      <vt:lpstr>Nea: Projections with FCMAT Cola and Step and Column Raises Only</vt:lpstr>
    </vt:vector>
  </TitlesOfParts>
  <Company>Performance Trust Capital Partners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Dorothy Lee</dc:creator>
  <cp:lastModifiedBy>Conn Hickey</cp:lastModifiedBy>
  <cp:revision>527</cp:revision>
  <cp:lastPrinted>2019-10-07T19:58:09Z</cp:lastPrinted>
  <dcterms:created xsi:type="dcterms:W3CDTF">2017-02-23T17:29:44Z</dcterms:created>
  <dcterms:modified xsi:type="dcterms:W3CDTF">2021-06-17T05:19:25Z</dcterms:modified>
</cp:coreProperties>
</file>