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</p:sldMasterIdLst>
  <p:notesMasterIdLst>
    <p:notesMasterId r:id="rId36"/>
  </p:notesMasterIdLst>
  <p:handoutMasterIdLst>
    <p:handoutMasterId r:id="rId37"/>
  </p:handoutMasterIdLst>
  <p:sldIdLst>
    <p:sldId id="297" r:id="rId5"/>
    <p:sldId id="296" r:id="rId6"/>
    <p:sldId id="300" r:id="rId7"/>
    <p:sldId id="30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1" r:id="rId30"/>
    <p:sldId id="304" r:id="rId31"/>
    <p:sldId id="295" r:id="rId32"/>
    <p:sldId id="293" r:id="rId33"/>
    <p:sldId id="306" r:id="rId34"/>
    <p:sldId id="29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ellers" initials="JS" lastIdx="1" clrIdx="0">
    <p:extLst>
      <p:ext uri="{19B8F6BF-5375-455C-9EA6-DF929625EA0E}">
        <p15:presenceInfo xmlns:p15="http://schemas.microsoft.com/office/powerpoint/2012/main" userId="S-1-5-21-1689652604-1535198816-1136263860-75712" providerId="AD"/>
      </p:ext>
    </p:extLst>
  </p:cmAuthor>
  <p:cmAuthor id="2" name="Cheryl Swenson" initials="CS" lastIdx="4" clrIdx="1">
    <p:extLst>
      <p:ext uri="{19B8F6BF-5375-455C-9EA6-DF929625EA0E}">
        <p15:presenceInfo xmlns:p15="http://schemas.microsoft.com/office/powerpoint/2012/main" userId="S-1-5-21-1689652604-1535198816-1136263860-3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97B"/>
    <a:srgbClr val="307FE2"/>
    <a:srgbClr val="379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4620" autoAdjust="0"/>
  </p:normalViewPr>
  <p:slideViewPr>
    <p:cSldViewPr snapToGrid="0">
      <p:cViewPr varScale="1">
        <p:scale>
          <a:sx n="93" d="100"/>
          <a:sy n="93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5497B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F-4E8E-9583-A63910AE890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FF-4E8E-9583-A63910AE890B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F-4E8E-9583-A63910AE8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FF-4E8E-9583-A63910AE890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FF-4E8E-9583-A63910AE8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372" cy="465775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8" y="1"/>
            <a:ext cx="3038372" cy="465775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/>
            </a:lvl1pPr>
          </a:lstStyle>
          <a:p>
            <a:fld id="{85369E95-7B40-4EA5-B0A4-6F02C23E380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8"/>
            <a:ext cx="3038372" cy="465774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DFB25A90-95B2-41AD-9CE0-D60AB503084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/>
          <a:lstStyle/>
          <a:p>
            <a:fld id="{5F2107D1-0661-4E74-8735-0A69BA8E7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5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3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8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7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7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6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8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/>
          <a:lstStyle/>
          <a:p>
            <a:fld id="{5F2107D1-0661-4E74-8735-0A69BA8E7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1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0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18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0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0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5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Periwink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5" y="2518923"/>
            <a:ext cx="6858000" cy="1503363"/>
          </a:xfrm>
        </p:spPr>
        <p:txBody>
          <a:bodyPr lIns="73152" rIns="0" anchor="t">
            <a:noAutofit/>
          </a:bodyPr>
          <a:lstStyle>
            <a:lvl1pPr algn="l">
              <a:defRPr sz="4350" spc="11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46" y="3883429"/>
            <a:ext cx="6858000" cy="420160"/>
          </a:xfrm>
        </p:spPr>
        <p:txBody>
          <a:bodyPr lIns="100584" rIns="118872" anchor="ctr"/>
          <a:lstStyle>
            <a:lvl1pPr marL="0" indent="0" algn="l">
              <a:buNone/>
              <a:defRPr sz="1800" spc="-9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5" y="554627"/>
            <a:ext cx="1804713" cy="31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86942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_Slide_No_Sp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5" y="2635886"/>
            <a:ext cx="6858000" cy="1503363"/>
          </a:xfrm>
        </p:spPr>
        <p:txBody>
          <a:bodyPr lIns="73152" rIns="0" anchor="ctr">
            <a:noAutofit/>
          </a:bodyPr>
          <a:lstStyle>
            <a:lvl1pPr algn="l">
              <a:defRPr sz="4350" spc="10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46" y="4073127"/>
            <a:ext cx="6858000" cy="420160"/>
          </a:xfrm>
        </p:spPr>
        <p:txBody>
          <a:bodyPr lIns="100584" rIns="118872" anchor="ctr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722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9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_List_Al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6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691641"/>
            <a:ext cx="7702637" cy="4123622"/>
          </a:xfrm>
        </p:spPr>
        <p:txBody>
          <a:bodyPr lIns="137160"/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739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_Slide_Al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691640"/>
            <a:ext cx="7702637" cy="4131643"/>
          </a:xfrm>
        </p:spPr>
        <p:txBody>
          <a:bodyPr lIns="13716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36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lumn_Text_Slide_Al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676400"/>
            <a:ext cx="3657600" cy="4146884"/>
          </a:xfrm>
        </p:spPr>
        <p:txBody>
          <a:bodyPr lIns="9144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88626" y="1676400"/>
            <a:ext cx="3657600" cy="4146884"/>
          </a:xfrm>
        </p:spPr>
        <p:txBody>
          <a:bodyPr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144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fld id="{82C48955-F3A6-4CCD-B8E5-440FF544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154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1792145"/>
            <a:ext cx="6894368" cy="4338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F606F9-F1CA-4A36-8564-11D773AC00F7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955-F3A6-4CCD-B8E5-440FF544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6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Dark_Blue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5" y="2518923"/>
            <a:ext cx="6858000" cy="1503363"/>
          </a:xfrm>
        </p:spPr>
        <p:txBody>
          <a:bodyPr lIns="73152" rIns="0" anchor="t">
            <a:noAutofit/>
          </a:bodyPr>
          <a:lstStyle>
            <a:lvl1pPr algn="l">
              <a:defRPr sz="4350" spc="11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46" y="3883429"/>
            <a:ext cx="6858000" cy="420160"/>
          </a:xfrm>
        </p:spPr>
        <p:txBody>
          <a:bodyPr lIns="100584" rIns="118872" anchor="ctr"/>
          <a:lstStyle>
            <a:lvl1pPr marL="0" indent="0" algn="l">
              <a:buNone/>
              <a:defRPr sz="1800" spc="-90" baseline="0">
                <a:solidFill>
                  <a:srgbClr val="C5CBD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5" y="554627"/>
            <a:ext cx="1804713" cy="31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09109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_Lis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6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691640"/>
            <a:ext cx="7702637" cy="4131643"/>
          </a:xfrm>
        </p:spPr>
        <p:txBody>
          <a:bodyPr lIns="13716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592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5" y="1691640"/>
            <a:ext cx="7702637" cy="4131644"/>
          </a:xfrm>
        </p:spPr>
        <p:txBody>
          <a:bodyPr lIns="13716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60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umn_Text_Slid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17" y="1676400"/>
            <a:ext cx="3657936" cy="4146884"/>
          </a:xfrm>
        </p:spPr>
        <p:txBody>
          <a:bodyPr lIns="100584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91445" y="1676400"/>
            <a:ext cx="3657600" cy="4146884"/>
          </a:xfrm>
        </p:spPr>
        <p:txBody>
          <a:bodyPr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086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_Photo_Slid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51" y="533401"/>
            <a:ext cx="3510336" cy="101659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676400"/>
            <a:ext cx="3510336" cy="4146883"/>
          </a:xfrm>
        </p:spPr>
        <p:txBody>
          <a:bodyPr lIns="9144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75175" y="0"/>
            <a:ext cx="4576361" cy="6435483"/>
          </a:xfrm>
          <a:custGeom>
            <a:avLst/>
            <a:gdLst>
              <a:gd name="connsiteX0" fmla="*/ 0 w 4568825"/>
              <a:gd name="connsiteY0" fmla="*/ 0 h 6427788"/>
              <a:gd name="connsiteX1" fmla="*/ 4568825 w 4568825"/>
              <a:gd name="connsiteY1" fmla="*/ 0 h 6427788"/>
              <a:gd name="connsiteX2" fmla="*/ 4568825 w 4568825"/>
              <a:gd name="connsiteY2" fmla="*/ 5477898 h 6427788"/>
              <a:gd name="connsiteX3" fmla="*/ 4536755 w 4568825"/>
              <a:gd name="connsiteY3" fmla="*/ 5665935 h 6427788"/>
              <a:gd name="connsiteX4" fmla="*/ 3828406 w 4568825"/>
              <a:gd name="connsiteY4" fmla="*/ 6424781 h 6427788"/>
              <a:gd name="connsiteX5" fmla="*/ 3771635 w 4568825"/>
              <a:gd name="connsiteY5" fmla="*/ 6427788 h 6427788"/>
              <a:gd name="connsiteX6" fmla="*/ 0 w 4568825"/>
              <a:gd name="connsiteY6" fmla="*/ 6427788 h 6427788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36755 w 4568825"/>
              <a:gd name="connsiteY3" fmla="*/ 5665935 h 6433503"/>
              <a:gd name="connsiteX4" fmla="*/ 3828406 w 4568825"/>
              <a:gd name="connsiteY4" fmla="*/ 6424781 h 6433503"/>
              <a:gd name="connsiteX5" fmla="*/ 3771635 w 4568825"/>
              <a:gd name="connsiteY5" fmla="*/ 6427788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36755 w 4568825"/>
              <a:gd name="connsiteY3" fmla="*/ 5665935 h 6433503"/>
              <a:gd name="connsiteX4" fmla="*/ 3828406 w 4568825"/>
              <a:gd name="connsiteY4" fmla="*/ 6424781 h 6433503"/>
              <a:gd name="connsiteX5" fmla="*/ 3765920 w 4568825"/>
              <a:gd name="connsiteY5" fmla="*/ 6433503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36755 w 4568825"/>
              <a:gd name="connsiteY3" fmla="*/ 5665935 h 6433503"/>
              <a:gd name="connsiteX4" fmla="*/ 3828406 w 4568825"/>
              <a:gd name="connsiteY4" fmla="*/ 6424781 h 6433503"/>
              <a:gd name="connsiteX5" fmla="*/ 3765920 w 4568825"/>
              <a:gd name="connsiteY5" fmla="*/ 6433503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28406 w 4568825"/>
              <a:gd name="connsiteY4" fmla="*/ 6424781 h 6433503"/>
              <a:gd name="connsiteX5" fmla="*/ 3765920 w 4568825"/>
              <a:gd name="connsiteY5" fmla="*/ 6433503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28406 w 4568825"/>
              <a:gd name="connsiteY4" fmla="*/ 6424781 h 6433503"/>
              <a:gd name="connsiteX5" fmla="*/ 3765920 w 4568825"/>
              <a:gd name="connsiteY5" fmla="*/ 6433503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32845 w 4568825"/>
              <a:gd name="connsiteY4" fmla="*/ 6429220 h 6433503"/>
              <a:gd name="connsiteX5" fmla="*/ 3765920 w 4568825"/>
              <a:gd name="connsiteY5" fmla="*/ 6433503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32845 w 4568825"/>
              <a:gd name="connsiteY4" fmla="*/ 6429220 h 6433503"/>
              <a:gd name="connsiteX5" fmla="*/ 3762203 w 4568825"/>
              <a:gd name="connsiteY5" fmla="*/ 6429786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32845 w 4568825"/>
              <a:gd name="connsiteY4" fmla="*/ 6429220 h 6433503"/>
              <a:gd name="connsiteX5" fmla="*/ 3762203 w 4568825"/>
              <a:gd name="connsiteY5" fmla="*/ 6429786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32845 w 4568825"/>
              <a:gd name="connsiteY4" fmla="*/ 6429220 h 6433503"/>
              <a:gd name="connsiteX5" fmla="*/ 3762203 w 4568825"/>
              <a:gd name="connsiteY5" fmla="*/ 6429786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3503"/>
              <a:gd name="connsiteX1" fmla="*/ 4568825 w 4568825"/>
              <a:gd name="connsiteY1" fmla="*/ 0 h 6433503"/>
              <a:gd name="connsiteX2" fmla="*/ 4568825 w 4568825"/>
              <a:gd name="connsiteY2" fmla="*/ 5477898 h 6433503"/>
              <a:gd name="connsiteX3" fmla="*/ 4542470 w 4568825"/>
              <a:gd name="connsiteY3" fmla="*/ 5671650 h 6433503"/>
              <a:gd name="connsiteX4" fmla="*/ 3832845 w 4568825"/>
              <a:gd name="connsiteY4" fmla="*/ 6429220 h 6433503"/>
              <a:gd name="connsiteX5" fmla="*/ 3762203 w 4568825"/>
              <a:gd name="connsiteY5" fmla="*/ 6429786 h 6433503"/>
              <a:gd name="connsiteX6" fmla="*/ 0 w 4568825"/>
              <a:gd name="connsiteY6" fmla="*/ 6433503 h 6433503"/>
              <a:gd name="connsiteX7" fmla="*/ 0 w 4568825"/>
              <a:gd name="connsiteY7" fmla="*/ 0 h 6433503"/>
              <a:gd name="connsiteX0" fmla="*/ 0 w 4568825"/>
              <a:gd name="connsiteY0" fmla="*/ 0 h 6435483"/>
              <a:gd name="connsiteX1" fmla="*/ 4568825 w 4568825"/>
              <a:gd name="connsiteY1" fmla="*/ 0 h 6435483"/>
              <a:gd name="connsiteX2" fmla="*/ 4568825 w 4568825"/>
              <a:gd name="connsiteY2" fmla="*/ 5477898 h 6435483"/>
              <a:gd name="connsiteX3" fmla="*/ 4542470 w 4568825"/>
              <a:gd name="connsiteY3" fmla="*/ 5671650 h 6435483"/>
              <a:gd name="connsiteX4" fmla="*/ 3832845 w 4568825"/>
              <a:gd name="connsiteY4" fmla="*/ 6429220 h 6435483"/>
              <a:gd name="connsiteX5" fmla="*/ 3762203 w 4568825"/>
              <a:gd name="connsiteY5" fmla="*/ 6435483 h 6435483"/>
              <a:gd name="connsiteX6" fmla="*/ 0 w 4568825"/>
              <a:gd name="connsiteY6" fmla="*/ 6433503 h 6435483"/>
              <a:gd name="connsiteX7" fmla="*/ 0 w 4568825"/>
              <a:gd name="connsiteY7" fmla="*/ 0 h 6435483"/>
              <a:gd name="connsiteX0" fmla="*/ 0 w 4568825"/>
              <a:gd name="connsiteY0" fmla="*/ 0 h 6435483"/>
              <a:gd name="connsiteX1" fmla="*/ 4568825 w 4568825"/>
              <a:gd name="connsiteY1" fmla="*/ 0 h 6435483"/>
              <a:gd name="connsiteX2" fmla="*/ 4568825 w 4568825"/>
              <a:gd name="connsiteY2" fmla="*/ 5477898 h 6435483"/>
              <a:gd name="connsiteX3" fmla="*/ 4542470 w 4568825"/>
              <a:gd name="connsiteY3" fmla="*/ 5671650 h 6435483"/>
              <a:gd name="connsiteX4" fmla="*/ 3838542 w 4568825"/>
              <a:gd name="connsiteY4" fmla="*/ 6434917 h 6435483"/>
              <a:gd name="connsiteX5" fmla="*/ 3762203 w 4568825"/>
              <a:gd name="connsiteY5" fmla="*/ 6435483 h 6435483"/>
              <a:gd name="connsiteX6" fmla="*/ 0 w 4568825"/>
              <a:gd name="connsiteY6" fmla="*/ 6433503 h 6435483"/>
              <a:gd name="connsiteX7" fmla="*/ 0 w 4568825"/>
              <a:gd name="connsiteY7" fmla="*/ 0 h 6435483"/>
              <a:gd name="connsiteX0" fmla="*/ 0 w 4568825"/>
              <a:gd name="connsiteY0" fmla="*/ 0 h 6435483"/>
              <a:gd name="connsiteX1" fmla="*/ 4568825 w 4568825"/>
              <a:gd name="connsiteY1" fmla="*/ 0 h 6435483"/>
              <a:gd name="connsiteX2" fmla="*/ 4568825 w 4568825"/>
              <a:gd name="connsiteY2" fmla="*/ 5477898 h 6435483"/>
              <a:gd name="connsiteX3" fmla="*/ 4542470 w 4568825"/>
              <a:gd name="connsiteY3" fmla="*/ 5671650 h 6435483"/>
              <a:gd name="connsiteX4" fmla="*/ 3838542 w 4568825"/>
              <a:gd name="connsiteY4" fmla="*/ 6434917 h 6435483"/>
              <a:gd name="connsiteX5" fmla="*/ 3762203 w 4568825"/>
              <a:gd name="connsiteY5" fmla="*/ 6435483 h 6435483"/>
              <a:gd name="connsiteX6" fmla="*/ 0 w 4568825"/>
              <a:gd name="connsiteY6" fmla="*/ 6433503 h 6435483"/>
              <a:gd name="connsiteX7" fmla="*/ 0 w 4568825"/>
              <a:gd name="connsiteY7" fmla="*/ 0 h 6435483"/>
              <a:gd name="connsiteX0" fmla="*/ 0 w 4571361"/>
              <a:gd name="connsiteY0" fmla="*/ 0 h 6435483"/>
              <a:gd name="connsiteX1" fmla="*/ 4568825 w 4571361"/>
              <a:gd name="connsiteY1" fmla="*/ 0 h 6435483"/>
              <a:gd name="connsiteX2" fmla="*/ 4568825 w 4571361"/>
              <a:gd name="connsiteY2" fmla="*/ 5477898 h 6435483"/>
              <a:gd name="connsiteX3" fmla="*/ 4542470 w 4571361"/>
              <a:gd name="connsiteY3" fmla="*/ 5671650 h 6435483"/>
              <a:gd name="connsiteX4" fmla="*/ 3838542 w 4571361"/>
              <a:gd name="connsiteY4" fmla="*/ 6434917 h 6435483"/>
              <a:gd name="connsiteX5" fmla="*/ 3762203 w 4571361"/>
              <a:gd name="connsiteY5" fmla="*/ 6435483 h 6435483"/>
              <a:gd name="connsiteX6" fmla="*/ 0 w 4571361"/>
              <a:gd name="connsiteY6" fmla="*/ 6433503 h 6435483"/>
              <a:gd name="connsiteX7" fmla="*/ 0 w 4571361"/>
              <a:gd name="connsiteY7" fmla="*/ 0 h 6435483"/>
              <a:gd name="connsiteX0" fmla="*/ 0 w 4571361"/>
              <a:gd name="connsiteY0" fmla="*/ 0 h 6435483"/>
              <a:gd name="connsiteX1" fmla="*/ 4568825 w 4571361"/>
              <a:gd name="connsiteY1" fmla="*/ 0 h 6435483"/>
              <a:gd name="connsiteX2" fmla="*/ 4568825 w 4571361"/>
              <a:gd name="connsiteY2" fmla="*/ 5477898 h 6435483"/>
              <a:gd name="connsiteX3" fmla="*/ 4542470 w 4571361"/>
              <a:gd name="connsiteY3" fmla="*/ 5671650 h 6435483"/>
              <a:gd name="connsiteX4" fmla="*/ 3838542 w 4571361"/>
              <a:gd name="connsiteY4" fmla="*/ 6434917 h 6435483"/>
              <a:gd name="connsiteX5" fmla="*/ 3762203 w 4571361"/>
              <a:gd name="connsiteY5" fmla="*/ 6435483 h 6435483"/>
              <a:gd name="connsiteX6" fmla="*/ 0 w 4571361"/>
              <a:gd name="connsiteY6" fmla="*/ 6433503 h 6435483"/>
              <a:gd name="connsiteX7" fmla="*/ 0 w 4571361"/>
              <a:gd name="connsiteY7" fmla="*/ 0 h 6435483"/>
              <a:gd name="connsiteX0" fmla="*/ 0 w 4571813"/>
              <a:gd name="connsiteY0" fmla="*/ 0 h 6435483"/>
              <a:gd name="connsiteX1" fmla="*/ 4568825 w 4571813"/>
              <a:gd name="connsiteY1" fmla="*/ 0 h 6435483"/>
              <a:gd name="connsiteX2" fmla="*/ 4568825 w 4571813"/>
              <a:gd name="connsiteY2" fmla="*/ 5477898 h 6435483"/>
              <a:gd name="connsiteX3" fmla="*/ 4548168 w 4571813"/>
              <a:gd name="connsiteY3" fmla="*/ 5671650 h 6435483"/>
              <a:gd name="connsiteX4" fmla="*/ 3838542 w 4571813"/>
              <a:gd name="connsiteY4" fmla="*/ 6434917 h 6435483"/>
              <a:gd name="connsiteX5" fmla="*/ 3762203 w 4571813"/>
              <a:gd name="connsiteY5" fmla="*/ 6435483 h 6435483"/>
              <a:gd name="connsiteX6" fmla="*/ 0 w 4571813"/>
              <a:gd name="connsiteY6" fmla="*/ 6433503 h 6435483"/>
              <a:gd name="connsiteX7" fmla="*/ 0 w 4571813"/>
              <a:gd name="connsiteY7" fmla="*/ 0 h 643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813" h="6435483">
                <a:moveTo>
                  <a:pt x="0" y="0"/>
                </a:moveTo>
                <a:lnTo>
                  <a:pt x="4568825" y="0"/>
                </a:lnTo>
                <a:lnTo>
                  <a:pt x="4568825" y="5477898"/>
                </a:lnTo>
                <a:cubicBezTo>
                  <a:pt x="4579980" y="5556725"/>
                  <a:pt x="4556953" y="5607066"/>
                  <a:pt x="4548168" y="5671650"/>
                </a:cubicBezTo>
                <a:cubicBezTo>
                  <a:pt x="4451434" y="6116941"/>
                  <a:pt x="4152473" y="6402339"/>
                  <a:pt x="3838542" y="6434917"/>
                </a:cubicBezTo>
                <a:lnTo>
                  <a:pt x="3762203" y="6435483"/>
                </a:lnTo>
                <a:lnTo>
                  <a:pt x="0" y="643350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653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hoto_Slid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87875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51" y="533401"/>
            <a:ext cx="3510336" cy="1016598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676400"/>
            <a:ext cx="3510336" cy="4130841"/>
          </a:xfrm>
        </p:spPr>
        <p:txBody>
          <a:bodyPr lIns="91440">
            <a:noAutofit/>
          </a:bodyPr>
          <a:lstStyle>
            <a:lvl1pPr marL="233363" indent="-2333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6856413" y="3429001"/>
            <a:ext cx="2287587" cy="3009899"/>
          </a:xfrm>
          <a:custGeom>
            <a:avLst/>
            <a:gdLst>
              <a:gd name="connsiteX0" fmla="*/ 0 w 2287587"/>
              <a:gd name="connsiteY0" fmla="*/ 0 h 3016611"/>
              <a:gd name="connsiteX1" fmla="*/ 2287587 w 2287587"/>
              <a:gd name="connsiteY1" fmla="*/ 0 h 3016611"/>
              <a:gd name="connsiteX2" fmla="*/ 2287587 w 2287587"/>
              <a:gd name="connsiteY2" fmla="*/ 2060942 h 3016611"/>
              <a:gd name="connsiteX3" fmla="*/ 2271456 w 2287587"/>
              <a:gd name="connsiteY3" fmla="*/ 2205516 h 3016611"/>
              <a:gd name="connsiteX4" fmla="*/ 1357215 w 2287587"/>
              <a:gd name="connsiteY4" fmla="*/ 3013696 h 3016611"/>
              <a:gd name="connsiteX5" fmla="*/ 0 w 2287587"/>
              <a:gd name="connsiteY5" fmla="*/ 3013524 h 301661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57215 w 2287587"/>
              <a:gd name="connsiteY4" fmla="*/ 3013696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381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5001"/>
              <a:gd name="connsiteX1" fmla="*/ 2287587 w 2287587"/>
              <a:gd name="connsiteY1" fmla="*/ 0 h 3025001"/>
              <a:gd name="connsiteX2" fmla="*/ 2287587 w 2287587"/>
              <a:gd name="connsiteY2" fmla="*/ 2060942 h 3025001"/>
              <a:gd name="connsiteX3" fmla="*/ 2271456 w 2287587"/>
              <a:gd name="connsiteY3" fmla="*/ 2205516 h 3025001"/>
              <a:gd name="connsiteX4" fmla="*/ 1349595 w 2287587"/>
              <a:gd name="connsiteY4" fmla="*/ 3021347 h 3025001"/>
              <a:gd name="connsiteX5" fmla="*/ 0 w 2287587"/>
              <a:gd name="connsiteY5" fmla="*/ 3025001 h 3025001"/>
              <a:gd name="connsiteX6" fmla="*/ 0 w 2287587"/>
              <a:gd name="connsiteY6" fmla="*/ 0 h 3025001"/>
              <a:gd name="connsiteX0" fmla="*/ 0 w 2287587"/>
              <a:gd name="connsiteY0" fmla="*/ 0 h 3028247"/>
              <a:gd name="connsiteX1" fmla="*/ 2287587 w 2287587"/>
              <a:gd name="connsiteY1" fmla="*/ 0 h 3028247"/>
              <a:gd name="connsiteX2" fmla="*/ 2287587 w 2287587"/>
              <a:gd name="connsiteY2" fmla="*/ 2060942 h 3028247"/>
              <a:gd name="connsiteX3" fmla="*/ 2271456 w 2287587"/>
              <a:gd name="connsiteY3" fmla="*/ 2205516 h 3028247"/>
              <a:gd name="connsiteX4" fmla="*/ 1349595 w 2287587"/>
              <a:gd name="connsiteY4" fmla="*/ 3021347 h 3028247"/>
              <a:gd name="connsiteX5" fmla="*/ 0 w 2287587"/>
              <a:gd name="connsiteY5" fmla="*/ 3025001 h 3028247"/>
              <a:gd name="connsiteX6" fmla="*/ 0 w 2287587"/>
              <a:gd name="connsiteY6" fmla="*/ 0 h 3028247"/>
              <a:gd name="connsiteX0" fmla="*/ 0 w 2287587"/>
              <a:gd name="connsiteY0" fmla="*/ 0 h 3027099"/>
              <a:gd name="connsiteX1" fmla="*/ 2287587 w 2287587"/>
              <a:gd name="connsiteY1" fmla="*/ 0 h 3027099"/>
              <a:gd name="connsiteX2" fmla="*/ 2287587 w 2287587"/>
              <a:gd name="connsiteY2" fmla="*/ 2060942 h 3027099"/>
              <a:gd name="connsiteX3" fmla="*/ 2271456 w 2287587"/>
              <a:gd name="connsiteY3" fmla="*/ 2205516 h 3027099"/>
              <a:gd name="connsiteX4" fmla="*/ 1349595 w 2287587"/>
              <a:gd name="connsiteY4" fmla="*/ 3021347 h 3027099"/>
              <a:gd name="connsiteX5" fmla="*/ 0 w 2287587"/>
              <a:gd name="connsiteY5" fmla="*/ 3025001 h 3027099"/>
              <a:gd name="connsiteX6" fmla="*/ 0 w 2287587"/>
              <a:gd name="connsiteY6" fmla="*/ 0 h 3027099"/>
              <a:gd name="connsiteX0" fmla="*/ 0 w 2287587"/>
              <a:gd name="connsiteY0" fmla="*/ 0 h 3030903"/>
              <a:gd name="connsiteX1" fmla="*/ 2287587 w 2287587"/>
              <a:gd name="connsiteY1" fmla="*/ 0 h 3030903"/>
              <a:gd name="connsiteX2" fmla="*/ 2287587 w 2287587"/>
              <a:gd name="connsiteY2" fmla="*/ 2060942 h 3030903"/>
              <a:gd name="connsiteX3" fmla="*/ 2271456 w 2287587"/>
              <a:gd name="connsiteY3" fmla="*/ 2205516 h 3030903"/>
              <a:gd name="connsiteX4" fmla="*/ 1349595 w 2287587"/>
              <a:gd name="connsiteY4" fmla="*/ 3025184 h 3030903"/>
              <a:gd name="connsiteX5" fmla="*/ 0 w 2287587"/>
              <a:gd name="connsiteY5" fmla="*/ 3025001 h 3030903"/>
              <a:gd name="connsiteX6" fmla="*/ 0 w 2287587"/>
              <a:gd name="connsiteY6" fmla="*/ 0 h 3030903"/>
              <a:gd name="connsiteX0" fmla="*/ 0 w 2287587"/>
              <a:gd name="connsiteY0" fmla="*/ 0 h 3025184"/>
              <a:gd name="connsiteX1" fmla="*/ 2287587 w 2287587"/>
              <a:gd name="connsiteY1" fmla="*/ 0 h 3025184"/>
              <a:gd name="connsiteX2" fmla="*/ 2287587 w 2287587"/>
              <a:gd name="connsiteY2" fmla="*/ 2060942 h 3025184"/>
              <a:gd name="connsiteX3" fmla="*/ 2271456 w 2287587"/>
              <a:gd name="connsiteY3" fmla="*/ 2205516 h 3025184"/>
              <a:gd name="connsiteX4" fmla="*/ 1349595 w 2287587"/>
              <a:gd name="connsiteY4" fmla="*/ 3025184 h 3025184"/>
              <a:gd name="connsiteX5" fmla="*/ 0 w 2287587"/>
              <a:gd name="connsiteY5" fmla="*/ 3025001 h 3025184"/>
              <a:gd name="connsiteX6" fmla="*/ 0 w 2287587"/>
              <a:gd name="connsiteY6" fmla="*/ 0 h 3025184"/>
              <a:gd name="connsiteX0" fmla="*/ 0 w 2287587"/>
              <a:gd name="connsiteY0" fmla="*/ 0 h 3025184"/>
              <a:gd name="connsiteX1" fmla="*/ 2287587 w 2287587"/>
              <a:gd name="connsiteY1" fmla="*/ 0 h 3025184"/>
              <a:gd name="connsiteX2" fmla="*/ 2287587 w 2287587"/>
              <a:gd name="connsiteY2" fmla="*/ 2060942 h 3025184"/>
              <a:gd name="connsiteX3" fmla="*/ 2271456 w 2287587"/>
              <a:gd name="connsiteY3" fmla="*/ 2205516 h 3025184"/>
              <a:gd name="connsiteX4" fmla="*/ 1349595 w 2287587"/>
              <a:gd name="connsiteY4" fmla="*/ 3025184 h 3025184"/>
              <a:gd name="connsiteX5" fmla="*/ 0 w 2287587"/>
              <a:gd name="connsiteY5" fmla="*/ 3025001 h 3025184"/>
              <a:gd name="connsiteX6" fmla="*/ 0 w 2287587"/>
              <a:gd name="connsiteY6" fmla="*/ 0 h 3025184"/>
              <a:gd name="connsiteX0" fmla="*/ 0 w 2287587"/>
              <a:gd name="connsiteY0" fmla="*/ 0 h 3029997"/>
              <a:gd name="connsiteX1" fmla="*/ 2287587 w 2287587"/>
              <a:gd name="connsiteY1" fmla="*/ 0 h 3029997"/>
              <a:gd name="connsiteX2" fmla="*/ 2287587 w 2287587"/>
              <a:gd name="connsiteY2" fmla="*/ 2060942 h 3029997"/>
              <a:gd name="connsiteX3" fmla="*/ 2271456 w 2287587"/>
              <a:gd name="connsiteY3" fmla="*/ 2205516 h 3029997"/>
              <a:gd name="connsiteX4" fmla="*/ 1349595 w 2287587"/>
              <a:gd name="connsiteY4" fmla="*/ 3025184 h 3029997"/>
              <a:gd name="connsiteX5" fmla="*/ 0 w 2287587"/>
              <a:gd name="connsiteY5" fmla="*/ 3025001 h 3029997"/>
              <a:gd name="connsiteX6" fmla="*/ 0 w 2287587"/>
              <a:gd name="connsiteY6" fmla="*/ 0 h 3029997"/>
              <a:gd name="connsiteX0" fmla="*/ 0 w 2287587"/>
              <a:gd name="connsiteY0" fmla="*/ 0 h 3029172"/>
              <a:gd name="connsiteX1" fmla="*/ 2287587 w 2287587"/>
              <a:gd name="connsiteY1" fmla="*/ 0 h 3029172"/>
              <a:gd name="connsiteX2" fmla="*/ 2287587 w 2287587"/>
              <a:gd name="connsiteY2" fmla="*/ 2060942 h 3029172"/>
              <a:gd name="connsiteX3" fmla="*/ 2271456 w 2287587"/>
              <a:gd name="connsiteY3" fmla="*/ 2205516 h 3029172"/>
              <a:gd name="connsiteX4" fmla="*/ 1349595 w 2287587"/>
              <a:gd name="connsiteY4" fmla="*/ 3025184 h 3029172"/>
              <a:gd name="connsiteX5" fmla="*/ 0 w 2287587"/>
              <a:gd name="connsiteY5" fmla="*/ 3025001 h 3029172"/>
              <a:gd name="connsiteX6" fmla="*/ 0 w 2287587"/>
              <a:gd name="connsiteY6" fmla="*/ 0 h 302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7587" h="3029172">
                <a:moveTo>
                  <a:pt x="0" y="0"/>
                </a:moveTo>
                <a:lnTo>
                  <a:pt x="2287587" y="0"/>
                </a:lnTo>
                <a:lnTo>
                  <a:pt x="2287587" y="2060942"/>
                </a:lnTo>
                <a:lnTo>
                  <a:pt x="2271456" y="2205516"/>
                </a:lnTo>
                <a:cubicBezTo>
                  <a:pt x="2177611" y="2625175"/>
                  <a:pt x="1977540" y="3076392"/>
                  <a:pt x="1349595" y="3025184"/>
                </a:cubicBezTo>
                <a:lnTo>
                  <a:pt x="0" y="30250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4572000" y="3429000"/>
            <a:ext cx="2284413" cy="3004282"/>
          </a:xfrm>
          <a:custGeom>
            <a:avLst/>
            <a:gdLst>
              <a:gd name="connsiteX0" fmla="*/ 0 w 2284413"/>
              <a:gd name="connsiteY0" fmla="*/ 0 h 3004282"/>
              <a:gd name="connsiteX1" fmla="*/ 2284413 w 2284413"/>
              <a:gd name="connsiteY1" fmla="*/ 0 h 3004282"/>
              <a:gd name="connsiteX2" fmla="*/ 2284413 w 2284413"/>
              <a:gd name="connsiteY2" fmla="*/ 3004282 h 3004282"/>
              <a:gd name="connsiteX3" fmla="*/ 0 w 2284413"/>
              <a:gd name="connsiteY3" fmla="*/ 3004282 h 300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4413" h="3004282">
                <a:moveTo>
                  <a:pt x="0" y="0"/>
                </a:moveTo>
                <a:lnTo>
                  <a:pt x="2284413" y="0"/>
                </a:lnTo>
                <a:lnTo>
                  <a:pt x="2284413" y="3004282"/>
                </a:lnTo>
                <a:lnTo>
                  <a:pt x="0" y="30042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55510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_Slid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51144" cy="6445611"/>
          </a:xfrm>
          <a:custGeom>
            <a:avLst/>
            <a:gdLst>
              <a:gd name="connsiteX0" fmla="*/ 0 w 9151144"/>
              <a:gd name="connsiteY0" fmla="*/ 0 h 6445611"/>
              <a:gd name="connsiteX1" fmla="*/ 9151144 w 9151144"/>
              <a:gd name="connsiteY1" fmla="*/ 0 h 6445611"/>
              <a:gd name="connsiteX2" fmla="*/ 9151144 w 9151144"/>
              <a:gd name="connsiteY2" fmla="*/ 5425903 h 6445611"/>
              <a:gd name="connsiteX3" fmla="*/ 9127868 w 9151144"/>
              <a:gd name="connsiteY3" fmla="*/ 5634516 h 6445611"/>
              <a:gd name="connsiteX4" fmla="*/ 8213627 w 9151144"/>
              <a:gd name="connsiteY4" fmla="*/ 6442696 h 6445611"/>
              <a:gd name="connsiteX5" fmla="*/ 0 w 9151144"/>
              <a:gd name="connsiteY5" fmla="*/ 6442234 h 644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144" h="6445611">
                <a:moveTo>
                  <a:pt x="0" y="0"/>
                </a:moveTo>
                <a:lnTo>
                  <a:pt x="9151144" y="0"/>
                </a:lnTo>
                <a:lnTo>
                  <a:pt x="9151144" y="5425903"/>
                </a:lnTo>
                <a:lnTo>
                  <a:pt x="9127868" y="5634516"/>
                </a:lnTo>
                <a:cubicBezTo>
                  <a:pt x="9041643" y="6111517"/>
                  <a:pt x="8734892" y="6482405"/>
                  <a:pt x="8213627" y="6442696"/>
                </a:cubicBezTo>
                <a:lnTo>
                  <a:pt x="0" y="64422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44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5" y="2635886"/>
            <a:ext cx="6858000" cy="1503363"/>
          </a:xfrm>
        </p:spPr>
        <p:txBody>
          <a:bodyPr lIns="73152" rIns="0" anchor="ctr">
            <a:noAutofit/>
          </a:bodyPr>
          <a:lstStyle>
            <a:lvl1pPr algn="l">
              <a:defRPr sz="4350" spc="10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46" y="4073127"/>
            <a:ext cx="6858000" cy="420160"/>
          </a:xfrm>
        </p:spPr>
        <p:txBody>
          <a:bodyPr lIns="100584" rIns="118872" anchor="ctr"/>
          <a:lstStyle>
            <a:lvl1pPr marL="0" indent="0" algn="l">
              <a:buNone/>
              <a:defRPr sz="1800" spc="3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4911" y="6428061"/>
            <a:ext cx="205740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28" y="353489"/>
            <a:ext cx="1170432" cy="117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39193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9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41" y="296033"/>
            <a:ext cx="645678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/>
          <a:stretch/>
        </p:blipFill>
        <p:spPr>
          <a:xfrm>
            <a:off x="0" y="5359552"/>
            <a:ext cx="9151536" cy="1498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551" y="530774"/>
            <a:ext cx="7239892" cy="95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87" y="1687948"/>
            <a:ext cx="7716188" cy="4119294"/>
          </a:xfrm>
          <a:prstGeom prst="rect">
            <a:avLst/>
          </a:prstGeom>
        </p:spPr>
        <p:txBody>
          <a:bodyPr vert="horz" lIns="13716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3282"/>
            <a:ext cx="3018270" cy="414478"/>
          </a:xfrm>
          <a:prstGeom prst="rect">
            <a:avLst/>
          </a:prstGeom>
        </p:spPr>
        <p:txBody>
          <a:bodyPr vert="horz" lIns="274320" tIns="45720" rIns="91440" bIns="45720" rtlCol="0" anchor="ctr"/>
          <a:lstStyle>
            <a:lvl1pPr algn="l">
              <a:defRPr sz="97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271" y="64280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 spc="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5985" indent="-25598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257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Font typeface="Verdana" panose="020B060403050404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16038" indent="-287338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Font typeface="Verdana" panose="020B060403050404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60525" indent="-28892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90000"/>
        <a:buFont typeface="Wingdings" panose="05000000000000000000" pitchFamily="2" charset="2"/>
        <a:buChar char="Ø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roupsales@ucare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DC72F4-4179-CF4D-8283-49790620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6" y="451518"/>
            <a:ext cx="3122622" cy="53566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49010" y="3586671"/>
            <a:ext cx="7592830" cy="166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860" y="6437870"/>
            <a:ext cx="90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/>
              </a:rPr>
              <a:t>Sponsored by UCare Medicare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4457"/>
            <a:ext cx="9141840" cy="1994285"/>
          </a:xfrm>
        </p:spPr>
        <p:txBody>
          <a:bodyPr>
            <a:noAutofit/>
          </a:bodyPr>
          <a:lstStyle/>
          <a:p>
            <a:pPr algn="ctr">
              <a:lnSpc>
                <a:spcPts val="9200"/>
              </a:lnSpc>
            </a:pPr>
            <a:r>
              <a:rPr lang="en-US" sz="9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MEDICARE</a:t>
            </a:r>
            <a:b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</a:t>
            </a:r>
            <a:endParaRPr lang="en-US" sz="9200" b="1" dirty="0">
              <a:solidFill>
                <a:srgbClr val="307FE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7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 panose="020B0306030504020204"/>
              </a:rPr>
              <a:t>Medicare Part 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Open Sans Light" panose="020B0306030504020204"/>
              </a:rPr>
              <a:t>Offered by private companies that contract with Medicare</a:t>
            </a:r>
          </a:p>
          <a:p>
            <a:pPr lvl="1"/>
            <a:r>
              <a:rPr lang="en-US" dirty="0">
                <a:latin typeface="Open Sans Light" panose="020B0306030504020204"/>
              </a:rPr>
              <a:t>Medicare Advantage plans with Part D (MA-PDs)</a:t>
            </a:r>
          </a:p>
          <a:p>
            <a:pPr lvl="1"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Stand-alone prescription drug plans (PDPs)</a:t>
            </a:r>
          </a:p>
          <a:p>
            <a:pPr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Monthly premiums vary by plan</a:t>
            </a:r>
          </a:p>
          <a:p>
            <a:pPr lvl="0"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Deductible, copays and formulary differ among plans</a:t>
            </a:r>
          </a:p>
          <a:p>
            <a:pPr>
              <a:spcAft>
                <a:spcPts val="2000"/>
              </a:spcAft>
            </a:pPr>
            <a:r>
              <a:rPr lang="en-US" i="1" dirty="0">
                <a:latin typeface="Open Sans Light" panose="020B0306030504020204"/>
              </a:rPr>
              <a:t>Extra Help for Medicare Part D </a:t>
            </a:r>
            <a:r>
              <a:rPr lang="en-US" dirty="0">
                <a:latin typeface="Open Sans Light" panose="020B0306030504020204"/>
              </a:rPr>
              <a:t>is a program to help people with limited income and resources </a:t>
            </a:r>
          </a:p>
          <a:p>
            <a:pPr lvl="0">
              <a:spcAft>
                <a:spcPts val="2000"/>
              </a:spcAft>
            </a:pPr>
            <a:endParaRPr lang="en-US" dirty="0">
              <a:latin typeface="Open Sans Light" panose="020B030603050402020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8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Standard Medicare Part D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25" y="1340187"/>
            <a:ext cx="2643958" cy="4838939"/>
          </a:xfrm>
          <a:solidFill>
            <a:srgbClr val="307FE2">
              <a:alpha val="25098"/>
            </a:srgbClr>
          </a:solidFill>
        </p:spPr>
        <p:txBody>
          <a:bodyPr lIns="182880" tIns="182880" rIns="182880" bIns="365760" numCol="1"/>
          <a:lstStyle/>
          <a:p>
            <a:pPr marL="0" lvl="0" indent="0">
              <a:spcAft>
                <a:spcPts val="2000"/>
              </a:spcAft>
              <a:buNone/>
            </a:pPr>
            <a:r>
              <a:rPr lang="en-US" sz="1800" b="1" dirty="0">
                <a:latin typeface="Open Sans Light"/>
              </a:rPr>
              <a:t>Initial coverage stage</a:t>
            </a:r>
            <a:endParaRPr lang="en-US" sz="1800" dirty="0">
              <a:latin typeface="Open Sans Light"/>
            </a:endParaRPr>
          </a:p>
          <a:p>
            <a:pPr lvl="0"/>
            <a:r>
              <a:rPr lang="en-US" sz="1800" dirty="0">
                <a:latin typeface="Open Sans Light"/>
              </a:rPr>
              <a:t>Deductible: $445</a:t>
            </a:r>
          </a:p>
          <a:p>
            <a:r>
              <a:rPr lang="en-US" sz="1800" dirty="0">
                <a:latin typeface="Open Sans Light"/>
              </a:rPr>
              <a:t>25% coinsurance until $4,130 in annual prescription drug costs reached (Your cost plus plan’s cost)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0010" y="6428061"/>
            <a:ext cx="2432301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2509" y="1340188"/>
            <a:ext cx="2699795" cy="4838937"/>
          </a:xfrm>
          <a:prstGeom prst="rect">
            <a:avLst/>
          </a:prstGeom>
          <a:solidFill>
            <a:srgbClr val="307FE2">
              <a:alpha val="50196"/>
            </a:srgbClr>
          </a:solidFill>
          <a:ln>
            <a:noFill/>
          </a:ln>
        </p:spPr>
        <p:txBody>
          <a:bodyPr vert="horz" lIns="182880" tIns="182880" rIns="182880" bIns="18288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zidenz-Grotesk Pro Regular" panose="02000503030000020003" pitchFamily="50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b="1" dirty="0">
                <a:latin typeface="Open Sans Light"/>
              </a:rPr>
              <a:t>Coverage Gap </a:t>
            </a:r>
            <a:br>
              <a:rPr lang="en-US" sz="1800" b="1" dirty="0">
                <a:latin typeface="Open Sans Light"/>
              </a:rPr>
            </a:br>
            <a:r>
              <a:rPr lang="en-US" sz="1800" b="1" dirty="0">
                <a:latin typeface="Open Sans Light"/>
              </a:rPr>
              <a:t>stage</a:t>
            </a:r>
          </a:p>
          <a:p>
            <a:r>
              <a:rPr lang="en-US" sz="1800" dirty="0">
                <a:latin typeface="Open Sans Light"/>
              </a:rPr>
              <a:t>25% on generics </a:t>
            </a:r>
            <a:br>
              <a:rPr lang="en-US" sz="1800" dirty="0">
                <a:latin typeface="Open Sans Light"/>
              </a:rPr>
            </a:br>
            <a:r>
              <a:rPr lang="en-US" sz="1800" i="1" dirty="0">
                <a:latin typeface="Open Sans Light"/>
              </a:rPr>
              <a:t>(Your plan pays 75%) </a:t>
            </a:r>
            <a:endParaRPr lang="en-US" sz="1800" dirty="0">
              <a:latin typeface="Open Sans Light"/>
            </a:endParaRPr>
          </a:p>
          <a:p>
            <a:r>
              <a:rPr lang="en-US" sz="1800" dirty="0">
                <a:latin typeface="Open Sans Light"/>
              </a:rPr>
              <a:t>25% of the cost of brand-name drugs (Drug manufacturer discounts 70% of brand-name drugs, and your plan pays 5%)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63527" y="1340187"/>
            <a:ext cx="2706624" cy="4838938"/>
          </a:xfrm>
          <a:prstGeom prst="rect">
            <a:avLst/>
          </a:prstGeom>
          <a:solidFill>
            <a:srgbClr val="307FE2">
              <a:alpha val="74902"/>
            </a:srgbClr>
          </a:solidFill>
        </p:spPr>
        <p:txBody>
          <a:bodyPr vert="horz" lIns="182880" tIns="182880" rIns="182880" bIns="18288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zidenz-Grotesk Pro Regular" panose="02000503030000020003" pitchFamily="50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b="1" dirty="0">
                <a:latin typeface="Open Sans Light"/>
              </a:rPr>
              <a:t>Catastrophic coverage stage</a:t>
            </a:r>
          </a:p>
          <a:p>
            <a:pPr marL="0" indent="0">
              <a:buNone/>
            </a:pPr>
            <a:r>
              <a:rPr lang="en-US" sz="1800" dirty="0">
                <a:latin typeface="Open Sans Light"/>
              </a:rPr>
              <a:t>If your annual out-of-pocket costs reach $6,550, you pay the greater of: </a:t>
            </a:r>
          </a:p>
          <a:p>
            <a:r>
              <a:rPr lang="en-US" sz="1800" dirty="0">
                <a:latin typeface="Open Sans Light"/>
              </a:rPr>
              <a:t>$3.70 copay or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5% coinsurance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on generics</a:t>
            </a:r>
          </a:p>
          <a:p>
            <a:r>
              <a:rPr lang="en-US" sz="1800" dirty="0">
                <a:latin typeface="Open Sans Light"/>
              </a:rPr>
              <a:t>$9.20 copay or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5% coinsurance on brand-name drugs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2272144"/>
            <a:ext cx="21976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4868" y="2272144"/>
            <a:ext cx="21976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15050" y="2272144"/>
            <a:ext cx="21976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5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schemeClr val="bg1"/>
                </a:solidFill>
                <a:latin typeface="Open Sans Light"/>
              </a:rPr>
              <a:t>Eligibility and Enrollment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955-F3A6-4CCD-B8E5-440FF544AA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Eligibility for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5" y="1691640"/>
            <a:ext cx="7702637" cy="105346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Open Sans Light"/>
              </a:rPr>
              <a:t>If you or your spouse worked more than 10 years </a:t>
            </a:r>
            <a:br>
              <a:rPr lang="en-US" dirty="0">
                <a:latin typeface="Open Sans Light"/>
              </a:rPr>
            </a:br>
            <a:r>
              <a:rPr lang="en-US" dirty="0">
                <a:latin typeface="Open Sans Light"/>
              </a:rPr>
              <a:t>(40 Social Security credits), you are eligible for Medicare starting the </a:t>
            </a:r>
            <a:r>
              <a:rPr lang="en-US" b="1" dirty="0">
                <a:latin typeface="Open Sans Light"/>
              </a:rPr>
              <a:t>first day </a:t>
            </a:r>
            <a:r>
              <a:rPr lang="en-US" dirty="0">
                <a:latin typeface="Open Sans Light"/>
              </a:rPr>
              <a:t>of the month of your 65</a:t>
            </a:r>
            <a:r>
              <a:rPr lang="en-US" baseline="30000" dirty="0">
                <a:latin typeface="Open Sans Light"/>
              </a:rPr>
              <a:t>th</a:t>
            </a:r>
            <a:r>
              <a:rPr lang="en-US" dirty="0">
                <a:latin typeface="Open Sans Light"/>
              </a:rPr>
              <a:t> birthday.</a:t>
            </a:r>
          </a:p>
          <a:p>
            <a:pPr marL="457200" lvl="1" indent="0">
              <a:buNone/>
            </a:pPr>
            <a:endParaRPr lang="en-US" dirty="0">
              <a:latin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5337" y="6428061"/>
            <a:ext cx="2186974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198" y="2898995"/>
            <a:ext cx="7050024" cy="2703304"/>
          </a:xfrm>
          <a:prstGeom prst="rect">
            <a:avLst/>
          </a:prstGeom>
          <a:noFill/>
          <a:ln w="12700">
            <a:noFill/>
          </a:ln>
        </p:spPr>
        <p:txBody>
          <a:bodyPr wrap="square" lIns="640080" tIns="182880" bIns="182880" rtlCol="0" anchor="ctr" anchorCtr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>
                <a:latin typeface="Open Sans Light"/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/>
                <a:cs typeface="Arial" panose="020B0604020202020204" pitchFamily="34" charset="0"/>
              </a:rPr>
              <a:t>If your birthday falls on the first day of the month, your Medicare starts on the first day of the previous month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/>
                <a:cs typeface="Arial" panose="020B0604020202020204" pitchFamily="34" charset="0"/>
              </a:rPr>
              <a:t>It may start before age 65 in certain circumstances</a:t>
            </a:r>
          </a:p>
          <a:p>
            <a:pPr>
              <a:spcAft>
                <a:spcPts val="2000"/>
              </a:spcAft>
            </a:pPr>
            <a:endParaRPr lang="en-US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5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51" y="530773"/>
            <a:ext cx="7239892" cy="980785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Enrolling in Medicare at age 65</a:t>
            </a:r>
            <a:br>
              <a:rPr lang="en-US" dirty="0">
                <a:latin typeface="Open Sans Light"/>
              </a:rPr>
            </a:br>
            <a:endParaRPr lang="en-US" dirty="0">
              <a:latin typeface="Open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390262"/>
            <a:ext cx="7861554" cy="4433022"/>
          </a:xfrm>
        </p:spPr>
        <p:txBody>
          <a:bodyPr/>
          <a:lstStyle/>
          <a:p>
            <a:pPr lvl="0"/>
            <a:r>
              <a:rPr lang="en-US" b="1" dirty="0">
                <a:latin typeface="Open Sans Light"/>
              </a:rPr>
              <a:t>Already drawing Social Security benefits</a:t>
            </a:r>
            <a:r>
              <a:rPr lang="en-US" dirty="0">
                <a:latin typeface="Open Sans Light"/>
              </a:rPr>
              <a:t>, you will automatically receive your Medicare card approximately three months before your birthday month.</a:t>
            </a:r>
          </a:p>
          <a:p>
            <a:pPr lvl="1"/>
            <a:r>
              <a:rPr lang="en-US" dirty="0">
                <a:latin typeface="Open Sans Light"/>
              </a:rPr>
              <a:t>If you want Part A and B to start, do nothing</a:t>
            </a:r>
          </a:p>
          <a:p>
            <a:pPr lvl="1"/>
            <a:r>
              <a:rPr lang="en-US" dirty="0">
                <a:latin typeface="Open Sans Light"/>
              </a:rPr>
              <a:t>If you want to waive Part B, return the card </a:t>
            </a:r>
          </a:p>
          <a:p>
            <a:pPr lvl="0">
              <a:spcBef>
                <a:spcPts val="2000"/>
              </a:spcBef>
            </a:pPr>
            <a:r>
              <a:rPr lang="en-US" b="1" dirty="0">
                <a:latin typeface="Open Sans Light"/>
              </a:rPr>
              <a:t>Not yet drawing Social Security benefits and you want Medicare to start at age 65</a:t>
            </a:r>
            <a:r>
              <a:rPr lang="en-US" dirty="0">
                <a:latin typeface="Open Sans Light"/>
              </a:rPr>
              <a:t>, you must enroll in Part A and Part B through Social Security.</a:t>
            </a:r>
          </a:p>
          <a:p>
            <a:pPr lvl="1"/>
            <a:r>
              <a:rPr lang="en-US" dirty="0">
                <a:latin typeface="Open Sans Light"/>
              </a:rPr>
              <a:t>You can enroll up to 3 months before your birthday:</a:t>
            </a:r>
          </a:p>
          <a:p>
            <a:pPr lvl="2"/>
            <a:r>
              <a:rPr lang="en-US" sz="1800" dirty="0">
                <a:latin typeface="Open Sans Light"/>
              </a:rPr>
              <a:t>Online at ssa.gov</a:t>
            </a:r>
          </a:p>
          <a:p>
            <a:pPr lvl="2"/>
            <a:r>
              <a:rPr lang="en-US" sz="1800" dirty="0">
                <a:latin typeface="Open Sans Light"/>
              </a:rPr>
              <a:t>By phone at 1-800-772-1213</a:t>
            </a:r>
          </a:p>
          <a:p>
            <a:pPr lvl="2"/>
            <a:r>
              <a:rPr lang="en-US" sz="1800" dirty="0">
                <a:latin typeface="Open Sans Light"/>
              </a:rPr>
              <a:t>Via mail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6488" y="6428061"/>
            <a:ext cx="2175823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27" y="521444"/>
            <a:ext cx="7239892" cy="957158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Delaying Medicare Enrollment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38" y="1315616"/>
            <a:ext cx="7975854" cy="197506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Open Sans Light"/>
              </a:rPr>
              <a:t>You can delay your Part A or Part B beyond age 65 if:</a:t>
            </a:r>
          </a:p>
          <a:p>
            <a:r>
              <a:rPr lang="en-US" dirty="0">
                <a:latin typeface="Open Sans Light"/>
              </a:rPr>
              <a:t>You or your spouse are actively employed</a:t>
            </a:r>
          </a:p>
          <a:p>
            <a:r>
              <a:rPr lang="en-US" dirty="0">
                <a:latin typeface="Open Sans Light"/>
              </a:rPr>
              <a:t>You or your spouse have employer group coverage</a:t>
            </a:r>
          </a:p>
          <a:p>
            <a:r>
              <a:rPr lang="en-US" dirty="0">
                <a:latin typeface="Open Sans Light"/>
              </a:rPr>
              <a:t>You are not collecting Social Security (SS)</a:t>
            </a:r>
          </a:p>
          <a:p>
            <a:pPr marL="0" indent="0">
              <a:buNone/>
            </a:pPr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6127" y="6428061"/>
            <a:ext cx="2276184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327" y="3194882"/>
            <a:ext cx="7886699" cy="2564805"/>
          </a:xfrm>
          <a:prstGeom prst="rect">
            <a:avLst/>
          </a:prstGeom>
          <a:noFill/>
          <a:ln w="12700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b="1" dirty="0">
                <a:latin typeface="Open Sans Light"/>
                <a:cs typeface="Arial" panose="020B0604020202020204" pitchFamily="34" charset="0"/>
              </a:rPr>
              <a:t>Note: 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 Light"/>
                <a:cs typeface="Arial" panose="020B0604020202020204" pitchFamily="34" charset="0"/>
              </a:rPr>
              <a:t>If you or your spouse plan to work for three or fewer months beyond age 65, work closely with SS to ensure that your Part B can take effect on the desired date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 Light"/>
                <a:cs typeface="Arial" panose="020B0604020202020204" pitchFamily="34" charset="0"/>
              </a:rPr>
              <a:t>If you are contributing to an HSA, be sure to talk with your financial consultant before enrolling in Medicare and retiring as all contributions must cease when you have Part A</a:t>
            </a:r>
          </a:p>
        </p:txBody>
      </p:sp>
    </p:spTree>
    <p:extLst>
      <p:ext uri="{BB962C8B-B14F-4D97-AF65-F5344CB8AC3E}">
        <p14:creationId xmlns:p14="http://schemas.microsoft.com/office/powerpoint/2010/main" val="53545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548"/>
            <a:ext cx="8107680" cy="1096309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      When your employer coverage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2" y="1540446"/>
            <a:ext cx="7702637" cy="413164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Open Sans Light"/>
              </a:rPr>
              <a:t>Notify Social Security – up to 3 months before</a:t>
            </a:r>
          </a:p>
          <a:p>
            <a:r>
              <a:rPr lang="en-US" dirty="0">
                <a:latin typeface="Open Sans Light"/>
              </a:rPr>
              <a:t>Your Medicare Part A will start six months prior to the </a:t>
            </a:r>
            <a:br>
              <a:rPr lang="en-US" dirty="0">
                <a:latin typeface="Open Sans Light"/>
              </a:rPr>
            </a:br>
            <a:r>
              <a:rPr lang="en-US" dirty="0">
                <a:latin typeface="Open Sans Light"/>
              </a:rPr>
              <a:t>date of notification  </a:t>
            </a:r>
          </a:p>
          <a:p>
            <a:r>
              <a:rPr lang="en-US" dirty="0">
                <a:latin typeface="Open Sans Light"/>
              </a:rPr>
              <a:t>You may enroll in Medicare Part B to start any future month </a:t>
            </a:r>
            <a:r>
              <a:rPr lang="en-US" i="1" dirty="0">
                <a:latin typeface="Open Sans Light"/>
              </a:rPr>
              <a:t>without</a:t>
            </a:r>
            <a:r>
              <a:rPr lang="en-US" dirty="0">
                <a:latin typeface="Open Sans Light"/>
              </a:rPr>
              <a:t> penalty* </a:t>
            </a:r>
          </a:p>
          <a:p>
            <a:pPr lvl="1"/>
            <a:r>
              <a:rPr lang="en-US" dirty="0">
                <a:latin typeface="Open Sans Light"/>
              </a:rPr>
              <a:t>You need to complete an </a:t>
            </a:r>
            <a:r>
              <a:rPr lang="en-US" i="1" dirty="0">
                <a:latin typeface="Open Sans Light"/>
              </a:rPr>
              <a:t>Application for Enrollment in Medicare Part B</a:t>
            </a:r>
            <a:endParaRPr lang="en-US" dirty="0">
              <a:latin typeface="Open Sans Light"/>
            </a:endParaRPr>
          </a:p>
          <a:p>
            <a:pPr lvl="1"/>
            <a:r>
              <a:rPr lang="en-US" dirty="0">
                <a:latin typeface="Open Sans Light"/>
              </a:rPr>
              <a:t>Have the employer complete a </a:t>
            </a:r>
            <a:r>
              <a:rPr lang="en-US" i="1" dirty="0">
                <a:latin typeface="Open Sans Light"/>
              </a:rPr>
              <a:t>Request for Employment Information</a:t>
            </a:r>
            <a:r>
              <a:rPr lang="en-US" dirty="0">
                <a:latin typeface="Open Sans Light"/>
              </a:rPr>
              <a:t>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0371" y="6428061"/>
            <a:ext cx="2331940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068" y="4925343"/>
            <a:ext cx="7886699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>
                <a:latin typeface="Open Sans Light"/>
                <a:cs typeface="Arial" panose="020B0604020202020204" pitchFamily="34" charset="0"/>
              </a:rPr>
              <a:t>Note </a:t>
            </a:r>
            <a:r>
              <a:rPr lang="en-US" dirty="0">
                <a:latin typeface="Open Sans Light"/>
              </a:rPr>
              <a:t>You have an eight-month window to apply for Part B without penalty. However, you only have a two-month window to enroll in a Part D plan without penalty.</a:t>
            </a:r>
          </a:p>
        </p:txBody>
      </p:sp>
    </p:spTree>
    <p:extLst>
      <p:ext uri="{BB962C8B-B14F-4D97-AF65-F5344CB8AC3E}">
        <p14:creationId xmlns:p14="http://schemas.microsoft.com/office/powerpoint/2010/main" val="262972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schemeClr val="bg1"/>
                </a:solidFill>
                <a:latin typeface="Open Sans Light"/>
              </a:rPr>
              <a:t>Health plan options and </a:t>
            </a:r>
            <a:br>
              <a:rPr lang="en-US" sz="3600" dirty="0">
                <a:solidFill>
                  <a:schemeClr val="bg1"/>
                </a:solidFill>
                <a:latin typeface="Open Sans Light"/>
              </a:rPr>
            </a:br>
            <a:r>
              <a:rPr lang="en-US" sz="3600" dirty="0">
                <a:solidFill>
                  <a:schemeClr val="bg1"/>
                </a:solidFill>
                <a:latin typeface="Open Sans Light"/>
              </a:rPr>
              <a:t>how to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955-F3A6-4CCD-B8E5-440FF544AA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Health plan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334278"/>
            <a:ext cx="7702637" cy="4999847"/>
          </a:xfrm>
        </p:spPr>
        <p:txBody>
          <a:bodyPr/>
          <a:lstStyle/>
          <a:p>
            <a:pPr lvl="0"/>
            <a:r>
              <a:rPr lang="en-US" dirty="0">
                <a:latin typeface="Open Sans Light"/>
              </a:rPr>
              <a:t>Original Medicare covers about 50% of your </a:t>
            </a:r>
            <a:br>
              <a:rPr lang="en-US" dirty="0">
                <a:latin typeface="Open Sans Light"/>
              </a:rPr>
            </a:br>
            <a:r>
              <a:rPr lang="en-US" dirty="0">
                <a:latin typeface="Open Sans Light"/>
              </a:rPr>
              <a:t>overall health care costs</a:t>
            </a:r>
          </a:p>
          <a:p>
            <a:pPr lvl="0"/>
            <a:r>
              <a:rPr lang="en-US" dirty="0">
                <a:latin typeface="Open Sans Light"/>
              </a:rPr>
              <a:t>To help cover the remaining costs, you can </a:t>
            </a:r>
            <a:br>
              <a:rPr lang="en-US" dirty="0">
                <a:latin typeface="Open Sans Light"/>
              </a:rPr>
            </a:br>
            <a:r>
              <a:rPr lang="en-US" dirty="0">
                <a:latin typeface="Open Sans Light"/>
              </a:rPr>
              <a:t>enroll in a: </a:t>
            </a:r>
          </a:p>
          <a:p>
            <a:pPr lvl="1"/>
            <a:r>
              <a:rPr lang="en-US" dirty="0" err="1">
                <a:latin typeface="Open Sans Light"/>
              </a:rPr>
              <a:t>Medigap</a:t>
            </a:r>
            <a:r>
              <a:rPr lang="en-US" dirty="0">
                <a:latin typeface="Open Sans Light"/>
              </a:rPr>
              <a:t>/Medicare Supplement plan</a:t>
            </a:r>
          </a:p>
          <a:p>
            <a:pPr lvl="1"/>
            <a:r>
              <a:rPr lang="en-US" dirty="0">
                <a:latin typeface="Open Sans Light"/>
              </a:rPr>
              <a:t>Private Medicare health plan </a:t>
            </a:r>
          </a:p>
          <a:p>
            <a:pPr marL="0" indent="0">
              <a:buNone/>
            </a:pPr>
            <a:endParaRPr lang="en-US" b="1" dirty="0">
              <a:latin typeface="Open Sans Light"/>
            </a:endParaRPr>
          </a:p>
          <a:p>
            <a:pPr marL="0" indent="0">
              <a:buNone/>
            </a:pPr>
            <a:r>
              <a:rPr lang="en-US" b="1" dirty="0">
                <a:latin typeface="Open Sans Light"/>
              </a:rPr>
              <a:t>If you are a veteran:</a:t>
            </a:r>
          </a:p>
          <a:p>
            <a:r>
              <a:rPr lang="en-US" dirty="0">
                <a:latin typeface="Open Sans Light"/>
              </a:rPr>
              <a:t>Contact the local Veteran Service Office </a:t>
            </a:r>
            <a:br>
              <a:rPr lang="en-US" dirty="0">
                <a:latin typeface="Open Sans Light"/>
              </a:rPr>
            </a:br>
            <a:r>
              <a:rPr lang="en-US" dirty="0">
                <a:latin typeface="Open Sans Light"/>
              </a:rPr>
              <a:t>to determine eligibility for benefits</a:t>
            </a:r>
          </a:p>
          <a:p>
            <a:r>
              <a:rPr lang="en-US" dirty="0">
                <a:latin typeface="Open Sans Light"/>
              </a:rPr>
              <a:t>The VA cannot bill Medicare for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2312" y="6428061"/>
            <a:ext cx="2409999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65729" y="2081419"/>
            <a:ext cx="4045428" cy="2656044"/>
            <a:chOff x="5297286" y="1357357"/>
            <a:chExt cx="3931192" cy="2620794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3946423685"/>
                </p:ext>
              </p:extLst>
            </p:nvPr>
          </p:nvGraphicFramePr>
          <p:xfrm>
            <a:off x="5297286" y="1357357"/>
            <a:ext cx="3931192" cy="2620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486650" y="1942234"/>
              <a:ext cx="1028700" cy="69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Part A</a:t>
              </a:r>
            </a:p>
            <a:p>
              <a:pPr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Hospital Insurance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4437" y="2202883"/>
              <a:ext cx="1028700" cy="4648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400" dirty="0"/>
                <a:t>Coverage Gaps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2300" y="2924636"/>
              <a:ext cx="1028700" cy="6957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400" dirty="0"/>
                <a:t>Part B Medical Insurance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19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 Light"/>
              </a:rPr>
              <a:t>Medigap</a:t>
            </a:r>
            <a:r>
              <a:rPr lang="en-US" dirty="0">
                <a:latin typeface="Open Sans Light"/>
              </a:rPr>
              <a:t> or Medicare Supplement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latin typeface="Open Sans Light"/>
            </a:endParaRPr>
          </a:p>
          <a:p>
            <a:pPr lvl="1"/>
            <a:r>
              <a:rPr lang="en-US" b="1" dirty="0">
                <a:latin typeface="Open Sans Light"/>
              </a:rPr>
              <a:t>Medicare supplements</a:t>
            </a:r>
          </a:p>
          <a:p>
            <a:pPr lvl="2"/>
            <a:r>
              <a:rPr lang="en-US" dirty="0">
                <a:latin typeface="Open Sans Light"/>
              </a:rPr>
              <a:t>Help pay for costs of Medicare-covered services (coinsurance, copayments and deductibles) </a:t>
            </a:r>
          </a:p>
          <a:p>
            <a:pPr lvl="2"/>
            <a:endParaRPr lang="en-US" dirty="0">
              <a:latin typeface="Open Sans Light"/>
            </a:endParaRPr>
          </a:p>
          <a:p>
            <a:pPr lvl="1"/>
            <a:r>
              <a:rPr lang="en-US" b="1" dirty="0">
                <a:latin typeface="Open Sans Light"/>
              </a:rPr>
              <a:t>Medicare Select plans</a:t>
            </a:r>
          </a:p>
          <a:p>
            <a:pPr lvl="2"/>
            <a:r>
              <a:rPr lang="en-US" dirty="0">
                <a:latin typeface="Open Sans Light"/>
              </a:rPr>
              <a:t>You must use health care providers within the plan’s network to be eligible for full benefits, except in an emergency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63" y="6428061"/>
            <a:ext cx="2398848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6243774"/>
            <a:ext cx="1482571" cy="2543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931285-6673-0D42-A91C-67189575A302}"/>
              </a:ext>
            </a:extLst>
          </p:cNvPr>
          <p:cNvGrpSpPr/>
          <p:nvPr/>
        </p:nvGrpSpPr>
        <p:grpSpPr>
          <a:xfrm>
            <a:off x="461639" y="1445538"/>
            <a:ext cx="8433786" cy="4493623"/>
            <a:chOff x="461639" y="1352027"/>
            <a:chExt cx="8433786" cy="4744289"/>
          </a:xfrm>
        </p:grpSpPr>
        <p:sp>
          <p:nvSpPr>
            <p:cNvPr id="16" name="TextBox 15"/>
            <p:cNvSpPr txBox="1"/>
            <p:nvPr/>
          </p:nvSpPr>
          <p:spPr>
            <a:xfrm>
              <a:off x="1606858" y="1352027"/>
              <a:ext cx="7288567" cy="279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ABC</a:t>
              </a:r>
              <a:r>
                <a:rPr lang="en-US" sz="9600" dirty="0">
                  <a:solidFill>
                    <a:srgbClr val="F1BE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&amp;</a:t>
              </a:r>
              <a:r>
                <a:rPr lang="en-US" sz="16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2672" y="2698459"/>
              <a:ext cx="760634" cy="1072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dirty="0">
                <a:solidFill>
                  <a:srgbClr val="F1BE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1639" y="2665449"/>
              <a:ext cx="1739055" cy="1072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1BE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</a:t>
              </a:r>
            </a:p>
          </p:txBody>
        </p:sp>
        <p:sp>
          <p:nvSpPr>
            <p:cNvPr id="30" name="Subtitle 2"/>
            <p:cNvSpPr txBox="1">
              <a:spLocks/>
            </p:cNvSpPr>
            <p:nvPr/>
          </p:nvSpPr>
          <p:spPr>
            <a:xfrm>
              <a:off x="1954617" y="3978043"/>
              <a:ext cx="5234765" cy="21182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7200" dirty="0">
                  <a:solidFill>
                    <a:srgbClr val="F1BE4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of Medicare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49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 Light"/>
              </a:rPr>
              <a:t>Medigap</a:t>
            </a:r>
            <a:r>
              <a:rPr lang="en-US" dirty="0">
                <a:latin typeface="Open Sans Light"/>
              </a:rPr>
              <a:t>/Medicare Supplement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Pay after Medicare and only pay on Medicare-approved services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Billing statements/paperwork sent from Medicare and from the supplement plan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Sold by private insurance companies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Medicare Part D coverage not included, must purchase separately for an additional premium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Different premiums for rural versus urban, smoker versus non-smoker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Health screening if enrolling after first six months on Medicare Part B 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 Light"/>
              </a:rPr>
              <a:t>Regulated by the MN Department of Commerce (not Medicare)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75610" y="6428061"/>
            <a:ext cx="3346701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1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Medicare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2000"/>
              </a:spcAft>
            </a:pPr>
            <a:r>
              <a:rPr lang="en-US" b="1" dirty="0">
                <a:latin typeface="Open Sans Light"/>
              </a:rPr>
              <a:t>Medicare Advantage</a:t>
            </a:r>
            <a:r>
              <a:rPr lang="en-US" dirty="0">
                <a:latin typeface="Open Sans Light"/>
              </a:rPr>
              <a:t>:</a:t>
            </a:r>
          </a:p>
          <a:p>
            <a:pPr lvl="1">
              <a:spcAft>
                <a:spcPts val="2000"/>
              </a:spcAft>
            </a:pPr>
            <a:r>
              <a:rPr lang="en-US" dirty="0">
                <a:latin typeface="Open Sans Light"/>
              </a:rPr>
              <a:t>Coordinated Care Plans</a:t>
            </a:r>
          </a:p>
          <a:p>
            <a:pPr lvl="1">
              <a:spcAft>
                <a:spcPts val="2000"/>
              </a:spcAft>
            </a:pPr>
            <a:r>
              <a:rPr lang="en-US" dirty="0">
                <a:latin typeface="Open Sans Light"/>
              </a:rPr>
              <a:t>Private Fee-for-Service (PFFS) Plans</a:t>
            </a:r>
          </a:p>
          <a:p>
            <a:pPr>
              <a:spcAft>
                <a:spcPts val="2000"/>
              </a:spcAft>
            </a:pPr>
            <a:r>
              <a:rPr lang="en-US" b="1" dirty="0">
                <a:latin typeface="Open Sans Light"/>
              </a:rPr>
              <a:t>Medicare Cost:</a:t>
            </a:r>
            <a:endParaRPr lang="en-US" dirty="0">
              <a:latin typeface="Open Sans Light"/>
            </a:endParaRPr>
          </a:p>
          <a:p>
            <a:pPr lvl="1">
              <a:spcAft>
                <a:spcPts val="2000"/>
              </a:spcAft>
            </a:pPr>
            <a:r>
              <a:rPr lang="en-US" dirty="0">
                <a:latin typeface="Open Sans Light"/>
              </a:rPr>
              <a:t>Available in a few outstate Minnesota counties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90010" y="6428061"/>
            <a:ext cx="2432301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6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774"/>
            <a:ext cx="7788443" cy="957158"/>
          </a:xfrm>
        </p:spPr>
        <p:txBody>
          <a:bodyPr/>
          <a:lstStyle/>
          <a:p>
            <a:r>
              <a:rPr lang="en-US" sz="2800" dirty="0">
                <a:latin typeface="Open Sans Light"/>
              </a:rPr>
              <a:t>  MA Plans - Coordinated Care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Open Sans Light"/>
              </a:rPr>
              <a:t>Health Maintenance Organization (HMO)</a:t>
            </a:r>
          </a:p>
          <a:p>
            <a:pPr lvl="1"/>
            <a:r>
              <a:rPr lang="en-US" sz="1600" dirty="0">
                <a:latin typeface="Open Sans Light"/>
              </a:rPr>
              <a:t>You must use the plan’s network of providers, except in an emergency</a:t>
            </a:r>
            <a:endParaRPr lang="en-US" sz="800" dirty="0">
              <a:latin typeface="Open Sans Light"/>
            </a:endParaRPr>
          </a:p>
          <a:p>
            <a:r>
              <a:rPr lang="en-US" sz="1600" b="1" dirty="0">
                <a:latin typeface="Open Sans Light"/>
              </a:rPr>
              <a:t>Health Maintenance Organization with Point-of-Service (HMO-POS)</a:t>
            </a:r>
          </a:p>
          <a:p>
            <a:pPr lvl="1"/>
            <a:r>
              <a:rPr lang="en-US" sz="1600" dirty="0">
                <a:latin typeface="Open Sans Light"/>
              </a:rPr>
              <a:t>Use a provider network</a:t>
            </a:r>
          </a:p>
          <a:p>
            <a:pPr lvl="1"/>
            <a:r>
              <a:rPr lang="en-US" sz="1600" dirty="0">
                <a:latin typeface="Open Sans Light"/>
              </a:rPr>
              <a:t>Out-of-network coverage for emergency coverage and certain non-emergency care</a:t>
            </a:r>
          </a:p>
          <a:p>
            <a:pPr lvl="1"/>
            <a:r>
              <a:rPr lang="en-US" sz="1600" dirty="0">
                <a:latin typeface="Open Sans Light"/>
              </a:rPr>
              <a:t>Example: </a:t>
            </a:r>
            <a:r>
              <a:rPr lang="en-US" sz="1600" i="1" dirty="0">
                <a:latin typeface="Open Sans Light"/>
              </a:rPr>
              <a:t>UCare Medicare plans</a:t>
            </a:r>
            <a:endParaRPr lang="en-US" sz="800" i="1" dirty="0">
              <a:latin typeface="Open Sans Light"/>
            </a:endParaRPr>
          </a:p>
          <a:p>
            <a:r>
              <a:rPr lang="en-US" sz="1600" b="1" dirty="0">
                <a:latin typeface="Open Sans Light"/>
              </a:rPr>
              <a:t>Preferred Provider Organization (PPO) </a:t>
            </a:r>
          </a:p>
          <a:p>
            <a:pPr lvl="1"/>
            <a:r>
              <a:rPr lang="en-US" sz="1600" dirty="0">
                <a:latin typeface="Open Sans Light"/>
              </a:rPr>
              <a:t>Use a provider network</a:t>
            </a:r>
          </a:p>
          <a:p>
            <a:pPr lvl="1"/>
            <a:r>
              <a:rPr lang="en-US" sz="1600" dirty="0">
                <a:latin typeface="Open Sans Light"/>
              </a:rPr>
              <a:t>You are allowed to see any doctor or provider that accepts Medicare (usually at a higher cost) </a:t>
            </a:r>
          </a:p>
          <a:p>
            <a:pPr lvl="1"/>
            <a:r>
              <a:rPr lang="en-US" sz="1600" dirty="0">
                <a:latin typeface="Open Sans Light"/>
              </a:rPr>
              <a:t>Example:  </a:t>
            </a:r>
            <a:r>
              <a:rPr lang="en-US" sz="1600" i="1" dirty="0" err="1">
                <a:latin typeface="Open Sans Light"/>
              </a:rPr>
              <a:t>EssentiaCare</a:t>
            </a:r>
            <a:endParaRPr lang="en-US" sz="1600" dirty="0">
              <a:latin typeface="Open Sans Light"/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4976" y="6428061"/>
            <a:ext cx="2287335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9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30774"/>
            <a:ext cx="7422683" cy="957158"/>
          </a:xfrm>
        </p:spPr>
        <p:txBody>
          <a:bodyPr/>
          <a:lstStyle/>
          <a:p>
            <a:r>
              <a:rPr lang="en-US" sz="2800" dirty="0"/>
              <a:t>MA Plans-Private Fee-for-Service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/>
              </a:rPr>
              <a:t>Commonly known as PFFS 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/>
              </a:rPr>
              <a:t>Use a provider network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/>
              </a:rPr>
              <a:t>You are allowed to see any doctor or provider that agrees to accept the PFFS plan fee allowance and will bill the plan for the service received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/>
              </a:rPr>
              <a:t>Providers can decide at each appointment whether they will accept the plan’s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90010" y="6428061"/>
            <a:ext cx="2432301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74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5" y="432093"/>
            <a:ext cx="7239892" cy="957158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Most Medicare Advantage plans: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Open Sans Light"/>
              </a:rPr>
              <a:t>Cannot health screen</a:t>
            </a:r>
            <a:endParaRPr lang="en-US" sz="800" dirty="0">
              <a:latin typeface="Open Sans Light"/>
            </a:endParaRPr>
          </a:p>
          <a:p>
            <a:pPr lvl="0"/>
            <a:endParaRPr lang="en-US" sz="800" dirty="0">
              <a:latin typeface="Open Sans Light"/>
            </a:endParaRPr>
          </a:p>
          <a:p>
            <a:r>
              <a:rPr lang="en-US" dirty="0">
                <a:latin typeface="Open Sans Light"/>
              </a:rPr>
              <a:t>Do not require physical exam to enroll </a:t>
            </a:r>
          </a:p>
          <a:p>
            <a:pPr lvl="0"/>
            <a:endParaRPr lang="en-US" sz="800" dirty="0">
              <a:latin typeface="Open Sans Light"/>
            </a:endParaRPr>
          </a:p>
          <a:p>
            <a:pPr lvl="0"/>
            <a:r>
              <a:rPr lang="en-US" dirty="0">
                <a:latin typeface="Open Sans Light"/>
              </a:rPr>
              <a:t>Cover emergency care in-and out-of-network, worldwide</a:t>
            </a:r>
          </a:p>
          <a:p>
            <a:pPr lvl="0"/>
            <a:endParaRPr lang="en-US" sz="800" dirty="0">
              <a:latin typeface="Open Sans Light"/>
            </a:endParaRPr>
          </a:p>
          <a:p>
            <a:pPr lvl="0"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/>
              </a:rPr>
              <a:t>Include an Annual out-of-pocket maximum on Part A and Part B services</a:t>
            </a:r>
            <a:endParaRPr lang="en-US" sz="800" dirty="0">
              <a:latin typeface="Open Sans Light"/>
            </a:endParaRPr>
          </a:p>
          <a:p>
            <a:pPr>
              <a:spcAft>
                <a:spcPts val="2000"/>
              </a:spcAft>
            </a:pPr>
            <a:r>
              <a:rPr lang="en-US" dirty="0">
                <a:latin typeface="Open Sans Light"/>
              </a:rPr>
              <a:t>Do not have a lifetime coverage limit</a:t>
            </a:r>
            <a:endParaRPr lang="en-US" sz="800" dirty="0">
              <a:latin typeface="Open Sans Light"/>
            </a:endParaRPr>
          </a:p>
          <a:p>
            <a:pPr lvl="0">
              <a:spcBef>
                <a:spcPts val="0"/>
              </a:spcBef>
              <a:spcAft>
                <a:spcPts val="2000"/>
              </a:spcAft>
            </a:pPr>
            <a:endParaRPr lang="en-US" dirty="0">
              <a:latin typeface="Open Sans Light"/>
            </a:endParaRPr>
          </a:p>
          <a:p>
            <a:pPr marL="0" lvl="0" indent="0">
              <a:buNone/>
            </a:pPr>
            <a:endParaRPr lang="en-US" i="1" dirty="0">
              <a:latin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0439" y="6428061"/>
            <a:ext cx="2621872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4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Advantages of Medicare Advantage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Provide “all-in-one”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Offer many affordable choices to meet your needs that include Medicare Part D for no additional premium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have Free basic memberships at health clubs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have dental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waive the 3-day qualifying hospital stay for skilled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nursing benefits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cover an annual routine physical exam, eye exam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and hearing test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have a large network of providers and do not require referrals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Open Sans Light"/>
              </a:rPr>
              <a:t>May include national coverage for some services at in-network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8498" y="6428061"/>
            <a:ext cx="2543813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9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46" y="2664762"/>
            <a:ext cx="6858000" cy="1503363"/>
          </a:xfrm>
        </p:spPr>
        <p:txBody>
          <a:bodyPr/>
          <a:lstStyle/>
          <a:p>
            <a:pPr lvl="0"/>
            <a:r>
              <a:rPr lang="en-US" dirty="0">
                <a:latin typeface="Open Sans Light"/>
              </a:rPr>
              <a:t>When can I enroll, change or leave Medicare health plans?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8955-F3A6-4CCD-B8E5-440FF544AA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38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can I enroll?</a:t>
            </a:r>
            <a:br>
              <a:rPr lang="en-US" sz="38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277046"/>
            <a:ext cx="7998112" cy="16277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Initial Coverage Election Period (ICEP)</a:t>
            </a:r>
          </a:p>
          <a:p>
            <a:pPr marL="0" indent="0">
              <a:buNone/>
            </a:pPr>
            <a:r>
              <a:rPr lang="en-US" dirty="0">
                <a:latin typeface="Open Sans Light" panose="020B0306030504020204"/>
              </a:rPr>
              <a:t>If you are new to both Medicare Part A and Part B, you may enroll during the three months before, month of, and the three months after you are eligible for Medicare</a:t>
            </a:r>
            <a:r>
              <a:rPr lang="en-US" dirty="0"/>
              <a:t>.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UCare Medicare 101  |  </a:t>
            </a:r>
            <a:fld id="{82C48955-F3A6-4CCD-B8E5-440FF544AA0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5"/>
          <a:stretch/>
        </p:blipFill>
        <p:spPr>
          <a:xfrm>
            <a:off x="1819337" y="3471804"/>
            <a:ext cx="5255070" cy="1262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2552" y="27853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</a:t>
            </a: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Birthday is July 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746" y="4873069"/>
            <a:ext cx="740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 Light" panose="020B0306030504020204"/>
              </a:rPr>
              <a:t>If you have Part A already, and are applying for Part B, the ICEP is limited to the three months prior to your enrollment in Part B</a:t>
            </a:r>
          </a:p>
        </p:txBody>
      </p:sp>
    </p:spTree>
    <p:extLst>
      <p:ext uri="{BB962C8B-B14F-4D97-AF65-F5344CB8AC3E}">
        <p14:creationId xmlns:p14="http://schemas.microsoft.com/office/powerpoint/2010/main" val="271677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can I make changes to my Medicare coverage?</a:t>
            </a:r>
            <a:br>
              <a:rPr lang="en-US" sz="24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Open Sans Light" panose="020B0306030504020204"/>
              </a:rPr>
              <a:t>Annual Election Period (AEP)</a:t>
            </a:r>
          </a:p>
          <a:p>
            <a:r>
              <a:rPr lang="en-US" dirty="0">
                <a:latin typeface="Open Sans Light" panose="020B0306030504020204"/>
              </a:rPr>
              <a:t>From October 15 to December 7  for a January 1 effective date. </a:t>
            </a:r>
          </a:p>
          <a:p>
            <a:r>
              <a:rPr lang="en-US" dirty="0">
                <a:latin typeface="Open Sans Light" panose="020B0306030504020204"/>
              </a:rPr>
              <a:t>Employer Groups may have different enrollment periods.</a:t>
            </a:r>
          </a:p>
          <a:p>
            <a:pPr marL="0" indent="0">
              <a:buNone/>
            </a:pPr>
            <a:endParaRPr lang="en-US" dirty="0">
              <a:latin typeface="Open Sans Light" panose="020B0306030504020204"/>
            </a:endParaRPr>
          </a:p>
          <a:p>
            <a:pPr marL="0" indent="0">
              <a:buNone/>
            </a:pPr>
            <a:r>
              <a:rPr lang="en-US" b="1" dirty="0">
                <a:latin typeface="Open Sans Light" panose="020B0306030504020204"/>
              </a:rPr>
              <a:t>Medicare Advantage Open Enrollment Period</a:t>
            </a:r>
          </a:p>
          <a:p>
            <a:r>
              <a:rPr lang="en-US" dirty="0">
                <a:latin typeface="Open Sans Light" panose="020B0306030504020204"/>
              </a:rPr>
              <a:t>January 1</a:t>
            </a:r>
            <a:r>
              <a:rPr lang="en-US" baseline="30000" dirty="0">
                <a:latin typeface="Open Sans Light" panose="020B0306030504020204"/>
              </a:rPr>
              <a:t>st</a:t>
            </a:r>
            <a:r>
              <a:rPr lang="en-US" dirty="0">
                <a:latin typeface="Open Sans Light" panose="020B0306030504020204"/>
              </a:rPr>
              <a:t> thru March 31</a:t>
            </a:r>
            <a:r>
              <a:rPr lang="en-US" baseline="30000" dirty="0">
                <a:latin typeface="Open Sans Light" panose="020B0306030504020204"/>
              </a:rPr>
              <a:t>st</a:t>
            </a:r>
            <a:r>
              <a:rPr lang="en-US" dirty="0">
                <a:latin typeface="Open Sans Light" panose="020B0306030504020204"/>
              </a:rPr>
              <a:t>   </a:t>
            </a:r>
          </a:p>
          <a:p>
            <a:r>
              <a:rPr lang="en-US" dirty="0">
                <a:latin typeface="Open Sans Light" panose="020B0306030504020204"/>
              </a:rPr>
              <a:t>Those enrolled will be able to make one change to their coverage, to a different Medicare Advantage Plan or go back to Original Medicare.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356195" y="6428061"/>
            <a:ext cx="2566116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>
              <a:lnSpc>
                <a:spcPct val="100000"/>
              </a:lnSpc>
            </a:pPr>
            <a:r>
              <a:rPr lang="en-US" sz="24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else can I make changes to my Medicare coverage?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61" y="1487932"/>
            <a:ext cx="7702637" cy="393585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Open Sans Light" panose="020B0306030504020204"/>
              </a:rPr>
              <a:t>Special Election Periods (SEPs) </a:t>
            </a:r>
            <a:endParaRPr lang="en-US" dirty="0">
              <a:latin typeface="Open Sans Light" panose="020B0306030504020204"/>
            </a:endParaRPr>
          </a:p>
          <a:p>
            <a:pPr marL="0" lvl="0" indent="0">
              <a:buNone/>
            </a:pPr>
            <a:r>
              <a:rPr lang="en-US" dirty="0">
                <a:latin typeface="Open Sans Light" panose="020B0306030504020204"/>
              </a:rPr>
              <a:t>Exceptions that allow you to make changes during the year, including if you are:</a:t>
            </a:r>
          </a:p>
          <a:p>
            <a:r>
              <a:rPr lang="en-US" dirty="0">
                <a:latin typeface="Open Sans Light" panose="020B0306030504020204"/>
              </a:rPr>
              <a:t>Leaving an employer group health plan </a:t>
            </a:r>
          </a:p>
          <a:p>
            <a:r>
              <a:rPr lang="en-US" dirty="0">
                <a:latin typeface="Open Sans Light" panose="020B0306030504020204"/>
              </a:rPr>
              <a:t>Receiving Extra Help for Part D or losing eligibility for this program</a:t>
            </a:r>
          </a:p>
          <a:p>
            <a:r>
              <a:rPr lang="en-US" dirty="0">
                <a:latin typeface="Open Sans Light" panose="020B0306030504020204"/>
              </a:rPr>
              <a:t>Moving permanently to a new location, and a MA or Part D plan is available in your new area</a:t>
            </a:r>
          </a:p>
          <a:p>
            <a:pPr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Enrolled in a plan terminating its contract with Medicare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34254" y="6428061"/>
            <a:ext cx="2488057" cy="365125"/>
          </a:xfrm>
        </p:spPr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2247" y="4958114"/>
            <a:ext cx="7239892" cy="502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1">
              <a:lnSpc>
                <a:spcPts val="3200"/>
              </a:lnSpc>
              <a:buClr>
                <a:srgbClr val="145598"/>
              </a:buClr>
              <a:tabLst>
                <a:tab pos="1485900" algn="l"/>
              </a:tabLst>
            </a:pPr>
            <a:r>
              <a:rPr lang="en-US" sz="2000" dirty="0">
                <a:latin typeface="Open Sans Light" panose="020B0306030504020204"/>
                <a:cs typeface="Arial" panose="020B0604020202020204" pitchFamily="34" charset="0"/>
              </a:rPr>
              <a:t>Note: Enrollment time limits vary between SEPs</a:t>
            </a:r>
          </a:p>
        </p:txBody>
      </p:sp>
    </p:spTree>
    <p:extLst>
      <p:ext uri="{BB962C8B-B14F-4D97-AF65-F5344CB8AC3E}">
        <p14:creationId xmlns:p14="http://schemas.microsoft.com/office/powerpoint/2010/main" val="110024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38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Original Medicare has Two Parts</a:t>
            </a:r>
            <a:br>
              <a:rPr lang="en-US" sz="36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UCare Medicare 101  |  </a:t>
            </a:r>
            <a:fld id="{82C48955-F3A6-4CCD-B8E5-440FF544AA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02645" y="1676400"/>
            <a:ext cx="2931161" cy="272142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307FE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 B </a:t>
            </a:r>
            <a:br>
              <a:rPr lang="en-US" sz="2400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medical coverage</a:t>
            </a:r>
          </a:p>
          <a:p>
            <a:pPr marL="0" indent="0">
              <a:buNone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Doctor visits, tests, 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 work, X-rays, outpatient procedures, chemotherapy, 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medical equipment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30A5BB-5286-F845-9E8C-489D913BB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333" y="1821195"/>
            <a:ext cx="576000" cy="530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8058" y="1676400"/>
            <a:ext cx="30519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07FE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 A </a:t>
            </a:r>
            <a:br>
              <a:rPr lang="en-US" sz="2400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hospital coverage</a:t>
            </a:r>
          </a:p>
          <a:p>
            <a:endParaRPr lang="en-US" sz="800" dirty="0">
              <a:solidFill>
                <a:srgbClr val="307FE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Inpatient hospital stays, </a:t>
            </a:r>
          </a:p>
          <a:p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skilled nursing, </a:t>
            </a:r>
          </a:p>
          <a:p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hospice 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2F887-8C7D-6C48-AE08-140BCC93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45" y="1821195"/>
            <a:ext cx="355600" cy="6223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8FAFAA-D0A8-A047-AB1B-150140CB65B2}"/>
              </a:ext>
            </a:extLst>
          </p:cNvPr>
          <p:cNvCxnSpPr/>
          <p:nvPr/>
        </p:nvCxnSpPr>
        <p:spPr>
          <a:xfrm>
            <a:off x="4415245" y="1676400"/>
            <a:ext cx="0" cy="294492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Good news for when you retire!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3794"/>
            <a:ext cx="9153055" cy="3293616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Rosemount-Apple Valley Schools offers a UCare Medicare Group plan:</a:t>
            </a:r>
          </a:p>
          <a:p>
            <a:pPr marL="0" indent="0" defTabSz="36576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UCare Medicare 101  |  </a:t>
            </a:r>
            <a:fld id="{82C48955-F3A6-4CCD-B8E5-440FF544AA0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984"/>
          <a:stretch/>
        </p:blipFill>
        <p:spPr>
          <a:xfrm>
            <a:off x="372862" y="1917577"/>
            <a:ext cx="7466121" cy="2944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0CA09-7D90-4D9A-943F-21A306DB05E9}"/>
              </a:ext>
            </a:extLst>
          </p:cNvPr>
          <p:cNvSpPr txBox="1"/>
          <p:nvPr/>
        </p:nvSpPr>
        <p:spPr>
          <a:xfrm>
            <a:off x="435006" y="4794963"/>
            <a:ext cx="76081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Available to Medicare-eligible retirees and spouses</a:t>
            </a:r>
          </a:p>
          <a:p>
            <a:pPr algn="ctr"/>
            <a:r>
              <a:rPr lang="en-US" sz="1600" dirty="0"/>
              <a:t>______________________________________________</a:t>
            </a:r>
          </a:p>
          <a:p>
            <a:pPr algn="ctr"/>
            <a:endParaRPr lang="en-US" sz="800" dirty="0"/>
          </a:p>
          <a:p>
            <a:pPr algn="ctr"/>
            <a:r>
              <a:rPr lang="en-US" b="1" dirty="0"/>
              <a:t>Contact Group Sales to learn more</a:t>
            </a:r>
          </a:p>
          <a:p>
            <a:pPr algn="ctr"/>
            <a:r>
              <a:rPr lang="en-US" dirty="0"/>
              <a:t>612-676-6900  </a:t>
            </a:r>
            <a:r>
              <a:rPr lang="en-US" dirty="0">
                <a:hlinkClick r:id="rId3"/>
              </a:rPr>
              <a:t>Groupsales@ucare.org</a:t>
            </a:r>
            <a:r>
              <a:rPr lang="en-US" dirty="0"/>
              <a:t> Toll free 877-598-6574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857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7395" y="2295525"/>
            <a:ext cx="6858000" cy="2674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Open Sans Light" panose="020B0306030504020204"/>
              </a:rPr>
              <a:t>Thank you for attending!</a:t>
            </a:r>
            <a:endParaRPr lang="en-US" sz="4800" b="1" dirty="0">
              <a:solidFill>
                <a:schemeClr val="bg1"/>
              </a:solidFill>
              <a:latin typeface="Open Sans Light" panose="020B0306030504020204"/>
            </a:endParaRPr>
          </a:p>
          <a:p>
            <a:pPr marL="0" indent="0" algn="ctr">
              <a:buNone/>
            </a:pPr>
            <a:br>
              <a:rPr lang="en-US" dirty="0">
                <a:solidFill>
                  <a:schemeClr val="bg1"/>
                </a:solidFill>
                <a:latin typeface="Open Sans Light" panose="020B0306030504020204"/>
              </a:rPr>
            </a:br>
            <a:r>
              <a:rPr lang="en-US" sz="2800" dirty="0">
                <a:solidFill>
                  <a:schemeClr val="bg1"/>
                </a:solidFill>
                <a:latin typeface="Open Sans Light" panose="020B0306030504020204"/>
              </a:rPr>
              <a:t>If you have additional questions, please feel free to contact us at: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 Light" panose="020B0306030504020204"/>
              </a:rPr>
              <a:t> 612-676-6900 or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 Light" panose="020B0306030504020204"/>
              </a:rPr>
              <a:t>1-877-598-6574 toll free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 Light" panose="020B0306030504020204"/>
              </a:rPr>
              <a:t>8 a.m. to 5 p.m. daily</a:t>
            </a:r>
          </a:p>
          <a:p>
            <a:pPr marL="0" indent="0" algn="ctr">
              <a:buNone/>
            </a:pPr>
            <a:r>
              <a:rPr lang="en-US" sz="2800" dirty="0">
                <a:latin typeface="Open Sans Light" panose="020B0306030504020204"/>
              </a:rPr>
              <a:t>GroupSales@UCare.org</a:t>
            </a:r>
            <a:endParaRPr lang="en-US" sz="2800" dirty="0">
              <a:solidFill>
                <a:schemeClr val="bg1"/>
              </a:solidFill>
              <a:latin typeface="Open Sans Light" panose="020B0306030504020204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Open Sans Light" panose="020B0306030504020204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Open Sans Light" panose="020B0306030504020204"/>
              </a:rPr>
              <a:t>If you have a hearing impairment, </a:t>
            </a:r>
            <a:br>
              <a:rPr lang="en-US" i="1" dirty="0">
                <a:solidFill>
                  <a:schemeClr val="bg1"/>
                </a:solidFill>
                <a:latin typeface="Open Sans Light" panose="020B0306030504020204"/>
              </a:rPr>
            </a:br>
            <a:r>
              <a:rPr lang="en-US" i="1" dirty="0">
                <a:solidFill>
                  <a:schemeClr val="bg1"/>
                </a:solidFill>
                <a:latin typeface="Open Sans Light" panose="020B0306030504020204"/>
              </a:rPr>
              <a:t>call TTY 711 toll free</a:t>
            </a:r>
            <a:endParaRPr lang="en-US" dirty="0">
              <a:solidFill>
                <a:schemeClr val="bg1"/>
              </a:solidFill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533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18" y="564375"/>
            <a:ext cx="8318377" cy="957158"/>
          </a:xfrm>
        </p:spPr>
        <p:txBody>
          <a:bodyPr/>
          <a:lstStyle/>
          <a:p>
            <a:r>
              <a:rPr lang="en-US" sz="3800" dirty="0">
                <a:latin typeface="Open Sans Light" panose="020B0306030504020204"/>
              </a:rPr>
              <a:t>Part C and Part D – </a:t>
            </a:r>
            <a:r>
              <a:rPr lang="en-US" sz="3800" dirty="0">
                <a:solidFill>
                  <a:srgbClr val="15497B"/>
                </a:solidFill>
                <a:latin typeface="Open Sans Light" panose="020B0306030504020204"/>
              </a:rPr>
              <a:t>Private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UCare Medicare 101  |  </a:t>
            </a:r>
            <a:fld id="{82C48955-F3A6-4CCD-B8E5-440FF544AA0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7599E7-9A72-EF46-9A3D-54D02371D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37" y="1676401"/>
            <a:ext cx="1644864" cy="298268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E5251DE-BD52-0342-9D53-D6EBC4E9DF40}"/>
              </a:ext>
            </a:extLst>
          </p:cNvPr>
          <p:cNvSpPr txBox="1">
            <a:spLocks/>
          </p:cNvSpPr>
          <p:nvPr/>
        </p:nvSpPr>
        <p:spPr>
          <a:xfrm>
            <a:off x="2626564" y="2164434"/>
            <a:ext cx="1732117" cy="1585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307FE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 C </a:t>
            </a:r>
            <a:br>
              <a:rPr lang="en-US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Medicare Advantage plans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78DC25-8F71-BC42-B334-4E1BB65E68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744352" y="1676400"/>
            <a:ext cx="620127" cy="6422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C3C3632-DEBF-CE4F-8F32-78009F5E074E}"/>
              </a:ext>
            </a:extLst>
          </p:cNvPr>
          <p:cNvSpPr txBox="1">
            <a:spLocks/>
          </p:cNvSpPr>
          <p:nvPr/>
        </p:nvSpPr>
        <p:spPr>
          <a:xfrm>
            <a:off x="5510851" y="2164434"/>
            <a:ext cx="2913317" cy="1766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307FE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 D </a:t>
            </a:r>
            <a:br>
              <a:rPr lang="en-US" b="1" dirty="0">
                <a:solidFill>
                  <a:srgbClr val="307F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307FE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outpatient prescription drug coverage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55ACC-B1BA-2640-9C73-DA52ABC02493}"/>
              </a:ext>
            </a:extLst>
          </p:cNvPr>
          <p:cNvCxnSpPr>
            <a:cxnSpLocks/>
          </p:cNvCxnSpPr>
          <p:nvPr/>
        </p:nvCxnSpPr>
        <p:spPr>
          <a:xfrm>
            <a:off x="4203996" y="1512737"/>
            <a:ext cx="69669" cy="483586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Medicare Part A ‒ Hospital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000"/>
              </a:spcAft>
            </a:pPr>
            <a:r>
              <a:rPr lang="en-US" sz="1800" b="1" dirty="0">
                <a:latin typeface="Open Sans Light"/>
              </a:rPr>
              <a:t>Most people do not pay a premium</a:t>
            </a:r>
          </a:p>
          <a:p>
            <a:pPr lvl="0"/>
            <a:r>
              <a:rPr lang="en-US" sz="1800" b="1" dirty="0">
                <a:latin typeface="Open Sans Light"/>
              </a:rPr>
              <a:t>Services</a:t>
            </a:r>
            <a:r>
              <a:rPr lang="en-US" sz="1800" dirty="0">
                <a:latin typeface="Open Sans Light"/>
              </a:rPr>
              <a:t> </a:t>
            </a:r>
            <a:r>
              <a:rPr lang="en-US" sz="1800" i="1" dirty="0">
                <a:latin typeface="Open Sans Light"/>
              </a:rPr>
              <a:t>(copays, deductibles and coinsurance apply)</a:t>
            </a:r>
            <a:r>
              <a:rPr lang="en-US" sz="1800" dirty="0">
                <a:latin typeface="Open Sans Light"/>
              </a:rPr>
              <a:t>:</a:t>
            </a:r>
          </a:p>
          <a:p>
            <a:pPr lvl="1"/>
            <a:r>
              <a:rPr lang="en-US" sz="1800" dirty="0">
                <a:latin typeface="Open Sans Light"/>
              </a:rPr>
              <a:t>Hospitalization: $1,484 for first 60 days</a:t>
            </a:r>
          </a:p>
          <a:p>
            <a:pPr lvl="2"/>
            <a:r>
              <a:rPr lang="en-US" sz="1800" dirty="0">
                <a:latin typeface="Open Sans Light"/>
              </a:rPr>
              <a:t>$371/day for days 61–90</a:t>
            </a:r>
          </a:p>
          <a:p>
            <a:pPr lvl="2"/>
            <a:r>
              <a:rPr lang="en-US" sz="1800" dirty="0">
                <a:latin typeface="Open Sans Light"/>
              </a:rPr>
              <a:t>$742/day for days 91–150 </a:t>
            </a:r>
            <a:br>
              <a:rPr lang="en-US" sz="1800" dirty="0">
                <a:latin typeface="Open Sans Light"/>
              </a:rPr>
            </a:br>
            <a:r>
              <a:rPr lang="en-US" sz="1800" i="1" dirty="0">
                <a:latin typeface="Open Sans Light"/>
              </a:rPr>
              <a:t>(lifetime reserve days)</a:t>
            </a:r>
            <a:endParaRPr lang="en-US" sz="1800" dirty="0">
              <a:latin typeface="Open Sans Light"/>
            </a:endParaRPr>
          </a:p>
          <a:p>
            <a:pPr lvl="1"/>
            <a:r>
              <a:rPr lang="en-US" sz="1800" dirty="0">
                <a:latin typeface="Open Sans Light"/>
              </a:rPr>
              <a:t>Skilled nursing facility care: Days 1–20 paid in full</a:t>
            </a:r>
          </a:p>
          <a:p>
            <a:pPr lvl="2"/>
            <a:r>
              <a:rPr lang="en-US" sz="1800" dirty="0">
                <a:latin typeface="Open Sans Light"/>
              </a:rPr>
              <a:t>$185.50/day for days 21–100</a:t>
            </a:r>
          </a:p>
          <a:p>
            <a:pPr lvl="1"/>
            <a:r>
              <a:rPr lang="en-US" sz="1800" dirty="0">
                <a:latin typeface="Open Sans Light"/>
              </a:rPr>
              <a:t>Home health care</a:t>
            </a:r>
          </a:p>
          <a:p>
            <a:pPr lvl="1"/>
            <a:r>
              <a:rPr lang="en-US" sz="1800" dirty="0">
                <a:latin typeface="Open Sans Light"/>
              </a:rPr>
              <a:t>Hospice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95" y="1766481"/>
            <a:ext cx="1076895" cy="10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Medicare Part B ‒ Medical insurance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691640"/>
            <a:ext cx="7709154" cy="4131643"/>
          </a:xfrm>
        </p:spPr>
        <p:txBody>
          <a:bodyPr/>
          <a:lstStyle/>
          <a:p>
            <a:pPr lvl="0"/>
            <a:r>
              <a:rPr lang="en-US" sz="1800" b="1" dirty="0">
                <a:latin typeface="Open Sans Light"/>
              </a:rPr>
              <a:t>Premium for 2021: $148.50 per month for most beneficiaries</a:t>
            </a:r>
            <a:endParaRPr lang="en-US" sz="1800" b="1" i="1" dirty="0">
              <a:latin typeface="Open Sans Light"/>
            </a:endParaRPr>
          </a:p>
          <a:p>
            <a:pPr lvl="1"/>
            <a:r>
              <a:rPr lang="en-US" sz="1800" dirty="0">
                <a:latin typeface="Open Sans Light"/>
              </a:rPr>
              <a:t>You will pay more if your income is more than $88,000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as a single person or $176,000 as a couple</a:t>
            </a:r>
          </a:p>
          <a:p>
            <a:pPr>
              <a:spcBef>
                <a:spcPts val="2000"/>
              </a:spcBef>
            </a:pPr>
            <a:r>
              <a:rPr lang="en-US" sz="1800" b="1" dirty="0">
                <a:latin typeface="Open Sans Light"/>
              </a:rPr>
              <a:t>Services </a:t>
            </a:r>
            <a:r>
              <a:rPr lang="en-US" sz="1800" i="1" dirty="0">
                <a:latin typeface="Open Sans Light"/>
              </a:rPr>
              <a:t>($203 annual deductible and 20% coinsurance apply)</a:t>
            </a:r>
            <a:r>
              <a:rPr lang="en-US" sz="1800" dirty="0">
                <a:latin typeface="Open Sans Light"/>
              </a:rPr>
              <a:t>: </a:t>
            </a:r>
          </a:p>
          <a:p>
            <a:pPr lvl="1"/>
            <a:r>
              <a:rPr lang="en-US" sz="1800" dirty="0">
                <a:latin typeface="Open Sans Light"/>
              </a:rPr>
              <a:t>Physician services (including office visits, surgery and consultation)</a:t>
            </a:r>
          </a:p>
          <a:p>
            <a:pPr lvl="1"/>
            <a:r>
              <a:rPr lang="en-US" sz="1800" dirty="0">
                <a:latin typeface="Open Sans Light"/>
              </a:rPr>
              <a:t>Outpatient surgeries and procedures (including therapies)</a:t>
            </a:r>
          </a:p>
          <a:p>
            <a:pPr lvl="1"/>
            <a:r>
              <a:rPr lang="en-US" sz="1800" dirty="0">
                <a:latin typeface="Open Sans Light"/>
              </a:rPr>
              <a:t>Ambulance</a:t>
            </a:r>
          </a:p>
          <a:p>
            <a:pPr lvl="1"/>
            <a:r>
              <a:rPr lang="en-US" sz="1800" dirty="0">
                <a:latin typeface="Open Sans Light"/>
              </a:rPr>
              <a:t>Durable medical equipment (DME)</a:t>
            </a:r>
          </a:p>
          <a:p>
            <a:pPr lvl="1"/>
            <a:r>
              <a:rPr lang="en-US" sz="1800" dirty="0">
                <a:latin typeface="Open Sans Light"/>
              </a:rPr>
              <a:t>Part B drugs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6" t="19323" b="39623"/>
          <a:stretch/>
        </p:blipFill>
        <p:spPr>
          <a:xfrm>
            <a:off x="7341007" y="1630680"/>
            <a:ext cx="894872" cy="12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Not covered by Original Medicare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691639"/>
            <a:ext cx="7702637" cy="473642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Preventive dental and most other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dental services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Routine eye exams and eyeglasses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Routine hearing exams and hearing aids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Routine physical exams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Fitness club memberships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Skilled nursing facility care without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a three-day qualifying stay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Outpatient prescription drugs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latin typeface="Open Sans Light"/>
              </a:rPr>
              <a:t>Care received when traveling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outside the United States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744" y="1785336"/>
            <a:ext cx="2743200" cy="3352537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571744" y="5065150"/>
            <a:ext cx="3572256" cy="465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30774"/>
            <a:ext cx="8242132" cy="957158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 Medicare Part C - Medicare Advantage Plans</a:t>
            </a:r>
            <a:br>
              <a:rPr lang="en-US" dirty="0">
                <a:latin typeface="Open Sans Light"/>
              </a:rPr>
            </a:br>
            <a:endParaRPr lang="en-US" dirty="0">
              <a:latin typeface="Open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2000"/>
              </a:spcAft>
            </a:pPr>
            <a:r>
              <a:rPr lang="en-US" sz="1800" dirty="0">
                <a:latin typeface="Open Sans Light"/>
              </a:rPr>
              <a:t>Health plans that contract with Medicare to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administer Medicare Part A and Part B benefits</a:t>
            </a:r>
          </a:p>
          <a:p>
            <a:pPr lvl="0">
              <a:spcBef>
                <a:spcPts val="0"/>
              </a:spcBef>
              <a:spcAft>
                <a:spcPts val="2000"/>
              </a:spcAft>
            </a:pPr>
            <a:r>
              <a:rPr lang="en-US" sz="1800" dirty="0">
                <a:latin typeface="Open Sans Light"/>
              </a:rPr>
              <a:t>Plans must provide all Medicare Part A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and Part B covered benefits </a:t>
            </a:r>
          </a:p>
          <a:p>
            <a:pPr lvl="0"/>
            <a:r>
              <a:rPr lang="en-US" sz="1800" dirty="0">
                <a:latin typeface="Open Sans Light"/>
              </a:rPr>
              <a:t>Most offer additional coverage that </a:t>
            </a:r>
            <a:br>
              <a:rPr lang="en-US" sz="1800" dirty="0">
                <a:latin typeface="Open Sans Light"/>
              </a:rPr>
            </a:br>
            <a:r>
              <a:rPr lang="en-US" sz="1800" dirty="0">
                <a:latin typeface="Open Sans Light"/>
              </a:rPr>
              <a:t>may include:</a:t>
            </a:r>
          </a:p>
          <a:p>
            <a:pPr lvl="1"/>
            <a:r>
              <a:rPr lang="en-US" sz="1800" dirty="0">
                <a:latin typeface="Open Sans Light"/>
              </a:rPr>
              <a:t>Medicare Part D</a:t>
            </a:r>
          </a:p>
          <a:p>
            <a:pPr lvl="1"/>
            <a:r>
              <a:rPr lang="en-US" sz="1800" dirty="0">
                <a:latin typeface="Open Sans Light"/>
              </a:rPr>
              <a:t>Vision</a:t>
            </a:r>
          </a:p>
          <a:p>
            <a:pPr lvl="1"/>
            <a:r>
              <a:rPr lang="en-US" sz="1800" dirty="0">
                <a:latin typeface="Open Sans Light"/>
              </a:rPr>
              <a:t>Dental</a:t>
            </a:r>
          </a:p>
          <a:p>
            <a:pPr lvl="1"/>
            <a:r>
              <a:rPr lang="en-US" sz="1800" dirty="0">
                <a:latin typeface="Open Sans Light"/>
              </a:rPr>
              <a:t>Fitness</a:t>
            </a:r>
          </a:p>
          <a:p>
            <a:endParaRPr lang="en-US" sz="1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85807" y="2368731"/>
            <a:ext cx="2995748" cy="3344092"/>
            <a:chOff x="6095999" y="2169384"/>
            <a:chExt cx="2628901" cy="3069366"/>
          </a:xfrm>
        </p:grpSpPr>
        <p:sp>
          <p:nvSpPr>
            <p:cNvPr id="8" name="Oval 7"/>
            <p:cNvSpPr/>
            <p:nvPr/>
          </p:nvSpPr>
          <p:spPr>
            <a:xfrm>
              <a:off x="6095999" y="2619366"/>
              <a:ext cx="2628901" cy="2619384"/>
            </a:xfrm>
            <a:prstGeom prst="ellipse">
              <a:avLst/>
            </a:prstGeom>
            <a:solidFill>
              <a:srgbClr val="307FE2">
                <a:alpha val="74902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183283" y="3025649"/>
              <a:ext cx="1239172" cy="1182745"/>
            </a:xfrm>
            <a:custGeom>
              <a:avLst/>
              <a:gdLst>
                <a:gd name="connsiteX0" fmla="*/ 0 w 689148"/>
                <a:gd name="connsiteY0" fmla="*/ 344574 h 689148"/>
                <a:gd name="connsiteX1" fmla="*/ 344574 w 689148"/>
                <a:gd name="connsiteY1" fmla="*/ 0 h 689148"/>
                <a:gd name="connsiteX2" fmla="*/ 689148 w 689148"/>
                <a:gd name="connsiteY2" fmla="*/ 344574 h 689148"/>
                <a:gd name="connsiteX3" fmla="*/ 344574 w 689148"/>
                <a:gd name="connsiteY3" fmla="*/ 689148 h 689148"/>
                <a:gd name="connsiteX4" fmla="*/ 0 w 689148"/>
                <a:gd name="connsiteY4" fmla="*/ 344574 h 68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148" h="689148">
                  <a:moveTo>
                    <a:pt x="0" y="344574"/>
                  </a:moveTo>
                  <a:cubicBezTo>
                    <a:pt x="0" y="154271"/>
                    <a:pt x="154271" y="0"/>
                    <a:pt x="344574" y="0"/>
                  </a:cubicBezTo>
                  <a:cubicBezTo>
                    <a:pt x="534877" y="0"/>
                    <a:pt x="689148" y="154271"/>
                    <a:pt x="689148" y="344574"/>
                  </a:cubicBezTo>
                  <a:cubicBezTo>
                    <a:pt x="689148" y="534877"/>
                    <a:pt x="534877" y="689148"/>
                    <a:pt x="344574" y="689148"/>
                  </a:cubicBezTo>
                  <a:cubicBezTo>
                    <a:pt x="154271" y="689148"/>
                    <a:pt x="0" y="534877"/>
                    <a:pt x="0" y="344574"/>
                  </a:cubicBezTo>
                  <a:close/>
                </a:path>
              </a:pathLst>
            </a:custGeom>
            <a:solidFill>
              <a:srgbClr val="15497B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83" tIns="111083" rIns="111083" bIns="111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Part A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418315" y="3025941"/>
              <a:ext cx="1191582" cy="1182749"/>
            </a:xfrm>
            <a:custGeom>
              <a:avLst/>
              <a:gdLst>
                <a:gd name="connsiteX0" fmla="*/ 0 w 689148"/>
                <a:gd name="connsiteY0" fmla="*/ 344574 h 689148"/>
                <a:gd name="connsiteX1" fmla="*/ 344574 w 689148"/>
                <a:gd name="connsiteY1" fmla="*/ 0 h 689148"/>
                <a:gd name="connsiteX2" fmla="*/ 689148 w 689148"/>
                <a:gd name="connsiteY2" fmla="*/ 344574 h 689148"/>
                <a:gd name="connsiteX3" fmla="*/ 344574 w 689148"/>
                <a:gd name="connsiteY3" fmla="*/ 689148 h 689148"/>
                <a:gd name="connsiteX4" fmla="*/ 0 w 689148"/>
                <a:gd name="connsiteY4" fmla="*/ 344574 h 68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148" h="689148">
                  <a:moveTo>
                    <a:pt x="0" y="344574"/>
                  </a:moveTo>
                  <a:cubicBezTo>
                    <a:pt x="0" y="154271"/>
                    <a:pt x="154271" y="0"/>
                    <a:pt x="344574" y="0"/>
                  </a:cubicBezTo>
                  <a:cubicBezTo>
                    <a:pt x="534877" y="0"/>
                    <a:pt x="689148" y="154271"/>
                    <a:pt x="689148" y="344574"/>
                  </a:cubicBezTo>
                  <a:cubicBezTo>
                    <a:pt x="689148" y="534877"/>
                    <a:pt x="534877" y="689148"/>
                    <a:pt x="344574" y="689148"/>
                  </a:cubicBezTo>
                  <a:cubicBezTo>
                    <a:pt x="154271" y="689148"/>
                    <a:pt x="0" y="534877"/>
                    <a:pt x="0" y="344574"/>
                  </a:cubicBezTo>
                  <a:close/>
                </a:path>
              </a:pathLst>
            </a:custGeom>
            <a:solidFill>
              <a:srgbClr val="15497B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83" tIns="111083" rIns="111083" bIns="111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Part B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19901" y="4036951"/>
              <a:ext cx="1191582" cy="1182749"/>
            </a:xfrm>
            <a:custGeom>
              <a:avLst/>
              <a:gdLst>
                <a:gd name="connsiteX0" fmla="*/ 0 w 689148"/>
                <a:gd name="connsiteY0" fmla="*/ 344574 h 689148"/>
                <a:gd name="connsiteX1" fmla="*/ 344574 w 689148"/>
                <a:gd name="connsiteY1" fmla="*/ 0 h 689148"/>
                <a:gd name="connsiteX2" fmla="*/ 689148 w 689148"/>
                <a:gd name="connsiteY2" fmla="*/ 344574 h 689148"/>
                <a:gd name="connsiteX3" fmla="*/ 344574 w 689148"/>
                <a:gd name="connsiteY3" fmla="*/ 689148 h 689148"/>
                <a:gd name="connsiteX4" fmla="*/ 0 w 689148"/>
                <a:gd name="connsiteY4" fmla="*/ 344574 h 68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148" h="689148">
                  <a:moveTo>
                    <a:pt x="0" y="344574"/>
                  </a:moveTo>
                  <a:cubicBezTo>
                    <a:pt x="0" y="154271"/>
                    <a:pt x="154271" y="0"/>
                    <a:pt x="344574" y="0"/>
                  </a:cubicBezTo>
                  <a:cubicBezTo>
                    <a:pt x="534877" y="0"/>
                    <a:pt x="689148" y="154271"/>
                    <a:pt x="689148" y="344574"/>
                  </a:cubicBezTo>
                  <a:cubicBezTo>
                    <a:pt x="689148" y="534877"/>
                    <a:pt x="534877" y="689148"/>
                    <a:pt x="344574" y="689148"/>
                  </a:cubicBezTo>
                  <a:cubicBezTo>
                    <a:pt x="154271" y="689148"/>
                    <a:pt x="0" y="534877"/>
                    <a:pt x="0" y="344574"/>
                  </a:cubicBezTo>
                  <a:close/>
                </a:path>
              </a:pathLst>
            </a:custGeom>
            <a:solidFill>
              <a:srgbClr val="15497B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083" tIns="111083" rIns="111083" bIns="11108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Part 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6751" y="2169384"/>
              <a:ext cx="120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154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52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051"/>
            <a:ext cx="8247017" cy="931819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 Medicare Part D - Prescription Drug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691640"/>
            <a:ext cx="7085239" cy="413164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You can enroll if you have Medicare Part A </a:t>
            </a:r>
            <a:r>
              <a:rPr lang="en-US" u="sng" dirty="0">
                <a:latin typeface="Open Sans Light" panose="020B0306030504020204"/>
              </a:rPr>
              <a:t>or</a:t>
            </a:r>
            <a:r>
              <a:rPr lang="en-US" dirty="0">
                <a:latin typeface="Open Sans Light" panose="020B0306030504020204"/>
              </a:rPr>
              <a:t> Part B</a:t>
            </a:r>
          </a:p>
          <a:p>
            <a:pPr lvl="0"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Enrollment is voluntary</a:t>
            </a:r>
          </a:p>
          <a:p>
            <a:pPr lvl="0">
              <a:spcAft>
                <a:spcPts val="2000"/>
              </a:spcAft>
            </a:pPr>
            <a:r>
              <a:rPr lang="en-US" dirty="0">
                <a:latin typeface="Open Sans Light" panose="020B0306030504020204"/>
              </a:rPr>
              <a:t>Medicare penalty for late enrollment</a:t>
            </a:r>
          </a:p>
          <a:p>
            <a:pPr lvl="1"/>
            <a:r>
              <a:rPr lang="en-US" b="1" dirty="0">
                <a:latin typeface="Open Sans Light" panose="020B0306030504020204"/>
                <a:cs typeface="Arial" panose="020B0604020202020204" pitchFamily="34" charset="0"/>
              </a:rPr>
              <a:t>A penalty would </a:t>
            </a:r>
            <a:r>
              <a:rPr lang="en-US" b="1" u="sng" dirty="0">
                <a:latin typeface="Open Sans Light" panose="020B0306030504020204"/>
                <a:cs typeface="Arial" panose="020B0604020202020204" pitchFamily="34" charset="0"/>
              </a:rPr>
              <a:t>not</a:t>
            </a:r>
            <a:r>
              <a:rPr lang="en-US" b="1" dirty="0">
                <a:latin typeface="Open Sans Light" panose="020B0306030504020204"/>
                <a:cs typeface="Arial" panose="020B0604020202020204" pitchFamily="34" charset="0"/>
              </a:rPr>
              <a:t> be applied if you:</a:t>
            </a:r>
          </a:p>
          <a:p>
            <a:pPr lvl="2"/>
            <a:r>
              <a:rPr lang="en-US" dirty="0">
                <a:latin typeface="Open Sans Light" panose="020B0306030504020204"/>
                <a:cs typeface="Arial" panose="020B0604020202020204" pitchFamily="34" charset="0"/>
              </a:rPr>
              <a:t>Qualify for Extra Help for Part D</a:t>
            </a:r>
          </a:p>
          <a:p>
            <a:pPr lvl="2"/>
            <a:r>
              <a:rPr lang="en-US" dirty="0">
                <a:latin typeface="Open Sans Light" panose="020B0306030504020204"/>
                <a:cs typeface="Arial" panose="020B0604020202020204" pitchFamily="34" charset="0"/>
              </a:rPr>
              <a:t>Maintained other creditable drug coverage with an Employer Plan</a:t>
            </a:r>
          </a:p>
          <a:p>
            <a:pPr lvl="2"/>
            <a:r>
              <a:rPr lang="en-US" dirty="0">
                <a:latin typeface="Open Sans Light" panose="020B0306030504020204"/>
                <a:cs typeface="Arial" panose="020B0604020202020204" pitchFamily="34" charset="0"/>
              </a:rPr>
              <a:t>Maintained other creditable coverage with the VA</a:t>
            </a:r>
          </a:p>
          <a:p>
            <a:pPr lvl="1">
              <a:spcAft>
                <a:spcPts val="2000"/>
              </a:spcAft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UCare Medicare 101  |  </a:t>
            </a:r>
            <a:fld id="{82C48955-F3A6-4CCD-B8E5-440FF544AA0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62" y="1164244"/>
            <a:ext cx="2219581" cy="22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7288"/>
      </p:ext>
    </p:extLst>
  </p:cSld>
  <p:clrMapOvr>
    <a:masterClrMapping/>
  </p:clrMapOvr>
</p:sld>
</file>

<file path=ppt/theme/theme1.xml><?xml version="1.0" encoding="utf-8"?>
<a:theme xmlns:a="http://schemas.openxmlformats.org/drawingml/2006/main" name="UCare">
  <a:themeElements>
    <a:clrScheme name="Ucare">
      <a:dk1>
        <a:srgbClr val="000000"/>
      </a:dk1>
      <a:lt1>
        <a:srgbClr val="FFFFFF"/>
      </a:lt1>
      <a:dk2>
        <a:srgbClr val="00205B"/>
      </a:dk2>
      <a:lt2>
        <a:srgbClr val="307FE2"/>
      </a:lt2>
      <a:accent1>
        <a:srgbClr val="8BD3E6"/>
      </a:accent1>
      <a:accent2>
        <a:srgbClr val="F1BE48"/>
      </a:accent2>
      <a:accent3>
        <a:srgbClr val="C5003E"/>
      </a:accent3>
      <a:accent4>
        <a:srgbClr val="C7C9C7"/>
      </a:accent4>
      <a:accent5>
        <a:srgbClr val="3A5DAE"/>
      </a:accent5>
      <a:accent6>
        <a:srgbClr val="779FB5"/>
      </a:accent6>
      <a:hlink>
        <a:srgbClr val="0563C1"/>
      </a:hlink>
      <a:folHlink>
        <a:srgbClr val="954F72"/>
      </a:folHlink>
    </a:clrScheme>
    <a:fontScheme name="UCa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2018 4x3 [Read-Only]" id="{C0457B46-B8E9-4244-A1DA-1B839E6196B6}" vid="{05D64324-D99D-4D5E-9A5F-92E12836CE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Year xmlns="113181cc-8fe4-42d6-a11c-1e4f379f11c2">2018</Year>
    <Month xmlns="ba59fbaf-f07f-4a3c-be09-d5175eefd4a9">02 - Feb</Month>
    <PublishingExpirationDate xmlns="http://schemas.microsoft.com/sharepoint/v3" xsi:nil="true"/>
    <Topic xmlns="ba59fbaf-f07f-4a3c-be09-d5175eefd4a9">Medicare 101 Material</Topic>
    <PublishingStartDate xmlns="http://schemas.microsoft.com/sharepoint/v3" xsi:nil="true"/>
    <Favorite xmlns="ba59fbaf-f07f-4a3c-be09-d5175eefd4a9">true</Favori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AF9AD8B0F2A438A0664CE09697E67" ma:contentTypeVersion="8" ma:contentTypeDescription="Create a new document." ma:contentTypeScope="" ma:versionID="7920f92d6bd9e4bd7759d5853430d2b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ba59fbaf-f07f-4a3c-be09-d5175eefd4a9" xmlns:ns4="113181cc-8fe4-42d6-a11c-1e4f379f11c2" targetNamespace="http://schemas.microsoft.com/office/2006/metadata/properties" ma:root="true" ma:fieldsID="db18bbbbde5ef43b3eb9592a3450474e" ns1:_="" ns2:_="" ns3:_="" ns4:_="">
    <xsd:import namespace="http://schemas.microsoft.com/sharepoint/v3"/>
    <xsd:import namespace="http://schemas.microsoft.com/sharepoint/v4"/>
    <xsd:import namespace="ba59fbaf-f07f-4a3c-be09-d5175eefd4a9"/>
    <xsd:import namespace="113181cc-8fe4-42d6-a11c-1e4f379f11c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Favorite" minOccurs="0"/>
                <xsd:element ref="ns4:Year" minOccurs="0"/>
                <xsd:element ref="ns3:Topic" minOccurs="0"/>
                <xsd:element ref="ns3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9fbaf-f07f-4a3c-be09-d5175eefd4a9" elementFormDefault="qualified">
    <xsd:import namespace="http://schemas.microsoft.com/office/2006/documentManagement/types"/>
    <xsd:import namespace="http://schemas.microsoft.com/office/infopath/2007/PartnerControls"/>
    <xsd:element name="Favorite" ma:index="11" nillable="true" ma:displayName="Favorite" ma:default="0" ma:description="Determines if this document displays on the landing page" ma:internalName="Favorite">
      <xsd:simpleType>
        <xsd:restriction base="dms:Boolean"/>
      </xsd:simpleType>
    </xsd:element>
    <xsd:element name="Topic" ma:index="13" nillable="true" ma:displayName="Topic" ma:format="Dropdown" ma:internalName="Topic">
      <xsd:simpleType>
        <xsd:restriction base="dms:Choice">
          <xsd:enumeration value="Annual Disability Mailing"/>
          <xsd:enumeration value="Archives"/>
          <xsd:enumeration value="Broker Information"/>
          <xsd:enumeration value="Cancellations - Sales Events"/>
          <xsd:enumeration value="Card Club Mailing"/>
          <xsd:enumeration value="City, County, Rep-Lists and Maps"/>
          <xsd:enumeration value="Clinic Marketing Partnership Programs"/>
          <xsd:enumeration value="CMS Event"/>
          <xsd:enumeration value="Community Outreach"/>
          <xsd:enumeration value="Cribbage Board Mailing"/>
          <xsd:enumeration value="CRM Letters"/>
          <xsd:enumeration value="EFT Forms"/>
          <xsd:enumeration value="Enrollment by phone process and forms"/>
          <xsd:enumeration value="Epic Hearing"/>
          <xsd:enumeration value="EssentiaCare"/>
          <xsd:enumeration value="Leap Frog"/>
          <xsd:enumeration value="LIS and Premium Documents"/>
          <xsd:enumeration value="Mailing List"/>
          <xsd:enumeration value="Medicare 101 Material"/>
          <xsd:enumeration value="Meeting Signs"/>
          <xsd:enumeration value="Part B Application and Instructions"/>
          <xsd:enumeration value="Phone Lists"/>
          <xsd:enumeration value="Providers"/>
          <xsd:enumeration value="Regional Sales"/>
          <xsd:enumeration value="Sales Material"/>
          <xsd:enumeration value="Sales Talk Presentations"/>
          <xsd:enumeration value="Sales Team Meeting Agendas"/>
          <xsd:enumeration value="Scope of Appointment Forms--CMS approved"/>
          <xsd:enumeration value="Training Manual"/>
          <xsd:enumeration value="Trinket Disclaimers"/>
          <xsd:enumeration value="WI SeniorCare"/>
        </xsd:restriction>
      </xsd:simpleType>
    </xsd:element>
    <xsd:element name="Month" ma:index="14" nillable="true" ma:displayName="Month" ma:format="Dropdown" ma:internalName="Month">
      <xsd:simpleType>
        <xsd:restriction base="dms:Choice">
          <xsd:enumeration value="01 - Jan"/>
          <xsd:enumeration value="02 - Feb"/>
          <xsd:enumeration value="03 - Mar"/>
          <xsd:enumeration value="04 - Apr"/>
          <xsd:enumeration value="05 - May"/>
          <xsd:enumeration value="06 - Jun"/>
          <xsd:enumeration value="07 - Jul"/>
          <xsd:enumeration value="08 - Aug"/>
          <xsd:enumeration value="09 - Sept"/>
          <xsd:enumeration value="10 - Oct"/>
          <xsd:enumeration value="11 - Nov"/>
          <xsd:enumeration value="12 - De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181cc-8fe4-42d6-a11c-1e4f379f11c2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Year" ma:format="Dropdown" ma:internalName="Year1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614CC-B486-4151-A24F-6394802A43F0}">
  <ds:schemaRefs>
    <ds:schemaRef ds:uri="http://purl.org/dc/terms/"/>
    <ds:schemaRef ds:uri="http://schemas.openxmlformats.org/package/2006/metadata/core-properties"/>
    <ds:schemaRef ds:uri="http://purl.org/dc/dcmitype/"/>
    <ds:schemaRef ds:uri="ba59fbaf-f07f-4a3c-be09-d5175eefd4a9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sharepoint/v4"/>
    <ds:schemaRef ds:uri="113181cc-8fe4-42d6-a11c-1e4f379f11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976365-A908-4A22-8F99-124F0C31A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ba59fbaf-f07f-4a3c-be09-d5175eefd4a9"/>
    <ds:schemaRef ds:uri="113181cc-8fe4-42d6-a11c-1e4f379f1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559BA4-0ABE-4011-AFE7-B84FC5457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- 4x3</Template>
  <TotalTime>1531</TotalTime>
  <Words>1939</Words>
  <Application>Microsoft Office PowerPoint</Application>
  <PresentationFormat>On-screen Show (4:3)</PresentationFormat>
  <Paragraphs>253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Open Sans</vt:lpstr>
      <vt:lpstr>Open Sans Light</vt:lpstr>
      <vt:lpstr>Open Sans Semibold</vt:lpstr>
      <vt:lpstr>Verdana</vt:lpstr>
      <vt:lpstr>Wingdings</vt:lpstr>
      <vt:lpstr>UCare</vt:lpstr>
      <vt:lpstr>PowerPoint Presentation</vt:lpstr>
      <vt:lpstr>PowerPoint Presentation</vt:lpstr>
      <vt:lpstr>Original Medicare has Two Parts </vt:lpstr>
      <vt:lpstr>Part C and Part D – Private Coverage</vt:lpstr>
      <vt:lpstr>Medicare Part A ‒ Hospital insurance</vt:lpstr>
      <vt:lpstr>Medicare Part B ‒ Medical insurance </vt:lpstr>
      <vt:lpstr>Not covered by Original Medicare </vt:lpstr>
      <vt:lpstr> Medicare Part C - Medicare Advantage Plans </vt:lpstr>
      <vt:lpstr> Medicare Part D - Prescription Drug Coverage</vt:lpstr>
      <vt:lpstr>Medicare Part D plans</vt:lpstr>
      <vt:lpstr>Standard Medicare Part D benefit</vt:lpstr>
      <vt:lpstr>Eligibility and Enrollment </vt:lpstr>
      <vt:lpstr>Eligibility for Medicare</vt:lpstr>
      <vt:lpstr>Enrolling in Medicare at age 65 </vt:lpstr>
      <vt:lpstr>Delaying Medicare Enrollment </vt:lpstr>
      <vt:lpstr>      When your employer coverage ends</vt:lpstr>
      <vt:lpstr>Health plan options and  how to compare</vt:lpstr>
      <vt:lpstr>Medicare Health plan options</vt:lpstr>
      <vt:lpstr>Medigap or Medicare Supplement Plans</vt:lpstr>
      <vt:lpstr>Medigap/Medicare Supplement features</vt:lpstr>
      <vt:lpstr>Private Medicare plans</vt:lpstr>
      <vt:lpstr>  MA Plans - Coordinated Care Plans</vt:lpstr>
      <vt:lpstr>MA Plans-Private Fee-for-Service Plans </vt:lpstr>
      <vt:lpstr>Most Medicare Advantage plans:</vt:lpstr>
      <vt:lpstr>Advantages of Medicare Advantage Plans</vt:lpstr>
      <vt:lpstr>When can I enroll, change or leave Medicare health plans?</vt:lpstr>
      <vt:lpstr>When can I enroll? </vt:lpstr>
      <vt:lpstr>When can I make changes to my Medicare coverage? </vt:lpstr>
      <vt:lpstr>When else can I make changes to my Medicare coverage?</vt:lpstr>
      <vt:lpstr>    Good news for when you retire!</vt:lpstr>
      <vt:lpstr>PowerPoint Presentation</vt:lpstr>
    </vt:vector>
  </TitlesOfParts>
  <Company>UCare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Basics 2018 U3893 Medicare Seminar PPT Deck - MN_IA</dc:title>
  <dc:creator>Courtney Bluhm</dc:creator>
  <cp:lastModifiedBy>Monson, Shelly</cp:lastModifiedBy>
  <cp:revision>101</cp:revision>
  <cp:lastPrinted>2019-04-24T15:55:15Z</cp:lastPrinted>
  <dcterms:created xsi:type="dcterms:W3CDTF">2018-01-26T22:49:28Z</dcterms:created>
  <dcterms:modified xsi:type="dcterms:W3CDTF">2021-05-27T14:59:09Z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0x0101001DDAF9AD8B0F2A438A0664CE09697E67</vt:lpwstr>
  </property>
</Properties>
</file>