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37" r:id="rId3"/>
    <p:sldId id="257" r:id="rId4"/>
    <p:sldId id="263" r:id="rId5"/>
    <p:sldId id="258" r:id="rId6"/>
    <p:sldId id="355" r:id="rId7"/>
    <p:sldId id="321" r:id="rId8"/>
    <p:sldId id="403" r:id="rId9"/>
    <p:sldId id="316" r:id="rId10"/>
    <p:sldId id="357" r:id="rId11"/>
    <p:sldId id="261" r:id="rId12"/>
    <p:sldId id="401" r:id="rId13"/>
    <p:sldId id="440" r:id="rId14"/>
    <p:sldId id="363" r:id="rId15"/>
    <p:sldId id="402" r:id="rId16"/>
    <p:sldId id="295" r:id="rId17"/>
    <p:sldId id="292" r:id="rId18"/>
    <p:sldId id="356" r:id="rId19"/>
    <p:sldId id="297" r:id="rId20"/>
    <p:sldId id="298" r:id="rId21"/>
    <p:sldId id="441" r:id="rId22"/>
    <p:sldId id="405"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42" r:id="rId39"/>
    <p:sldId id="419" r:id="rId40"/>
    <p:sldId id="420" r:id="rId41"/>
    <p:sldId id="445" r:id="rId42"/>
    <p:sldId id="446" r:id="rId43"/>
    <p:sldId id="443" r:id="rId44"/>
    <p:sldId id="424" r:id="rId45"/>
    <p:sldId id="426" r:id="rId46"/>
    <p:sldId id="427" r:id="rId47"/>
    <p:sldId id="428" r:id="rId48"/>
    <p:sldId id="429" r:id="rId49"/>
    <p:sldId id="430" r:id="rId50"/>
    <p:sldId id="436" r:id="rId51"/>
    <p:sldId id="437" r:id="rId52"/>
    <p:sldId id="431" r:id="rId53"/>
    <p:sldId id="432" r:id="rId54"/>
    <p:sldId id="433" r:id="rId55"/>
    <p:sldId id="434" r:id="rId56"/>
    <p:sldId id="435" r:id="rId57"/>
    <p:sldId id="270" r:id="rId58"/>
    <p:sldId id="438" r:id="rId59"/>
    <p:sldId id="320" r:id="rId60"/>
    <p:sldId id="305" r:id="rId61"/>
    <p:sldId id="301" r:id="rId62"/>
    <p:sldId id="293" r:id="rId63"/>
    <p:sldId id="444" r:id="rId64"/>
    <p:sldId id="364" r:id="rId65"/>
    <p:sldId id="282" r:id="rId66"/>
    <p:sldId id="336" r:id="rId67"/>
    <p:sldId id="33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82696" autoAdjust="0"/>
  </p:normalViewPr>
  <p:slideViewPr>
    <p:cSldViewPr>
      <p:cViewPr varScale="1">
        <p:scale>
          <a:sx n="65" d="100"/>
          <a:sy n="65" d="100"/>
        </p:scale>
        <p:origin x="-1338"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F1857-F003-425B-BBC6-88B12CBFA949}" type="datetimeFigureOut">
              <a:rPr lang="en-US" smtClean="0"/>
              <a:t>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90AFD-E0E6-4836-B77D-CB3D8A8C4E4C}" type="slidenum">
              <a:rPr lang="en-US" smtClean="0"/>
              <a:t>‹#›</a:t>
            </a:fld>
            <a:endParaRPr lang="en-US"/>
          </a:p>
        </p:txBody>
      </p:sp>
    </p:spTree>
    <p:extLst>
      <p:ext uri="{BB962C8B-B14F-4D97-AF65-F5344CB8AC3E}">
        <p14:creationId xmlns:p14="http://schemas.microsoft.com/office/powerpoint/2010/main" val="274496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find help:</a:t>
            </a:r>
          </a:p>
          <a:p>
            <a:r>
              <a:rPr lang="en-US" dirty="0" smtClean="0"/>
              <a:t>Guidance</a:t>
            </a:r>
            <a:r>
              <a:rPr lang="en-US" baseline="0" dirty="0" smtClean="0"/>
              <a:t> office</a:t>
            </a:r>
          </a:p>
          <a:p>
            <a:r>
              <a:rPr lang="en-US" baseline="0" dirty="0" smtClean="0"/>
              <a:t>Financial Aid office</a:t>
            </a:r>
          </a:p>
          <a:p>
            <a:r>
              <a:rPr lang="en-US" baseline="0" dirty="0" smtClean="0"/>
              <a:t>PHEAA HEAP</a:t>
            </a:r>
          </a:p>
          <a:p>
            <a:r>
              <a:rPr lang="en-US" baseline="0" dirty="0" smtClean="0"/>
              <a:t>Websites</a:t>
            </a:r>
          </a:p>
          <a:p>
            <a:r>
              <a:rPr lang="en-US" baseline="0" dirty="0" smtClean="0"/>
              <a:t>literature</a:t>
            </a:r>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5</a:t>
            </a:fld>
            <a:endParaRPr lang="en-US"/>
          </a:p>
        </p:txBody>
      </p:sp>
    </p:spTree>
    <p:extLst>
      <p:ext uri="{BB962C8B-B14F-4D97-AF65-F5344CB8AC3E}">
        <p14:creationId xmlns:p14="http://schemas.microsoft.com/office/powerpoint/2010/main" val="342447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 are questions on the FAFSA that dictate if a student can file as a dependent or independent student. </a:t>
            </a:r>
          </a:p>
          <a:p>
            <a:endParaRPr lang="en-US" dirty="0" smtClean="0"/>
          </a:p>
          <a:p>
            <a:r>
              <a:rPr lang="en-US" dirty="0" smtClean="0"/>
              <a:t>Many students each year attempt to file as independent students simply</a:t>
            </a:r>
            <a:r>
              <a:rPr lang="en-US" baseline="0" dirty="0" smtClean="0"/>
              <a:t> </a:t>
            </a:r>
            <a:r>
              <a:rPr lang="en-US" dirty="0" smtClean="0"/>
              <a:t>because they are living on their own and are self-sufficient or their parents refuse to</a:t>
            </a:r>
            <a:r>
              <a:rPr lang="en-US" baseline="0" dirty="0" smtClean="0"/>
              <a:t> </a:t>
            </a:r>
            <a:r>
              <a:rPr lang="en-US" dirty="0" smtClean="0"/>
              <a:t>contribute to their education. However, under federal regulations, they are still</a:t>
            </a:r>
            <a:r>
              <a:rPr lang="en-US" baseline="0" dirty="0" smtClean="0"/>
              <a:t> </a:t>
            </a:r>
            <a:r>
              <a:rPr lang="en-US" dirty="0" smtClean="0"/>
              <a:t>classified as dependent students. You must file your FAFSA based on the dependency</a:t>
            </a:r>
            <a:r>
              <a:rPr lang="en-US" baseline="0" dirty="0" smtClean="0"/>
              <a:t> </a:t>
            </a:r>
            <a:r>
              <a:rPr lang="en-US" dirty="0" smtClean="0"/>
              <a:t>requirements listed above or you risk losing out on receiving federal financial aid.</a:t>
            </a:r>
          </a:p>
          <a:p>
            <a:endParaRPr lang="en-US" dirty="0" smtClean="0"/>
          </a:p>
          <a:p>
            <a:r>
              <a:rPr lang="en-US" dirty="0" smtClean="0"/>
              <a:t>If you have questions about your family situation and if you should be considered independent or dependent, talk to the financial aid staff at </a:t>
            </a:r>
            <a:r>
              <a:rPr lang="en-US" dirty="0" err="1" smtClean="0"/>
              <a:t>ths</a:t>
            </a:r>
            <a:r>
              <a:rPr lang="en-US" dirty="0" smtClean="0"/>
              <a:t> schools at which your are applying for financial aid. </a:t>
            </a:r>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20</a:t>
            </a:fld>
            <a:endParaRPr lang="en-US"/>
          </a:p>
        </p:txBody>
      </p:sp>
    </p:spTree>
    <p:extLst>
      <p:ext uri="{BB962C8B-B14F-4D97-AF65-F5344CB8AC3E}">
        <p14:creationId xmlns:p14="http://schemas.microsoft.com/office/powerpoint/2010/main" val="71849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CB865-06E6-4F12-AE1A-DF751B53C36A}" type="slidenum">
              <a:rPr lang="en-US" smtClean="0">
                <a:latin typeface="Calibri" pitchFamily="34" charset="0"/>
              </a:rPr>
              <a:pPr eaLnBrk="1" hangingPunct="1"/>
              <a:t>22</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25</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27</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28</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29</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30</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form that collects demographic and financial information about the student and family</a:t>
            </a:r>
          </a:p>
          <a:p>
            <a:endParaRPr lang="en-US" dirty="0" smtClean="0"/>
          </a:p>
          <a:p>
            <a:r>
              <a:rPr lang="en-US" dirty="0" smtClean="0"/>
              <a:t>Information used to calculate the Expected Family Contribution or EFC - </a:t>
            </a:r>
          </a:p>
          <a:p>
            <a:r>
              <a:rPr lang="en-US" dirty="0" smtClean="0"/>
              <a:t>The amount of money a student and his or her family may reasonably be expected to contribute towards the cost of the student’s education for an academic year</a:t>
            </a:r>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7</a:t>
            </a:fld>
            <a:endParaRPr lang="en-US"/>
          </a:p>
        </p:txBody>
      </p:sp>
    </p:spTree>
    <p:extLst>
      <p:ext uri="{BB962C8B-B14F-4D97-AF65-F5344CB8AC3E}">
        <p14:creationId xmlns:p14="http://schemas.microsoft.com/office/powerpoint/2010/main" val="2004084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31</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32</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33</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34</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35</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36</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37</a:t>
            </a:fld>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 will have to authenticate</a:t>
            </a:r>
            <a:r>
              <a:rPr lang="en-US" baseline="0" dirty="0" smtClean="0"/>
              <a:t> by using FSA Pin and SS#</a:t>
            </a:r>
          </a:p>
          <a:p>
            <a:endParaRPr lang="en-US" baseline="0" dirty="0" smtClean="0"/>
          </a:p>
        </p:txBody>
      </p:sp>
      <p:sp>
        <p:nvSpPr>
          <p:cNvPr id="4" name="Slide Number Placeholder 3"/>
          <p:cNvSpPr>
            <a:spLocks noGrp="1"/>
          </p:cNvSpPr>
          <p:nvPr>
            <p:ph type="sldNum" sz="quarter" idx="10"/>
          </p:nvPr>
        </p:nvSpPr>
        <p:spPr/>
        <p:txBody>
          <a:bodyPr/>
          <a:lstStyle/>
          <a:p>
            <a:fld id="{1A890AFD-E0E6-4836-B77D-CB3D8A8C4E4C}" type="slidenum">
              <a:rPr lang="en-US" smtClean="0"/>
              <a:t>39</a:t>
            </a:fld>
            <a:endParaRPr lang="en-US"/>
          </a:p>
        </p:txBody>
      </p:sp>
    </p:spTree>
    <p:extLst>
      <p:ext uri="{BB962C8B-B14F-4D97-AF65-F5344CB8AC3E}">
        <p14:creationId xmlns:p14="http://schemas.microsoft.com/office/powerpoint/2010/main" val="254990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 of the following statements apply to the student or</a:t>
            </a:r>
            <a:r>
              <a:rPr lang="en-US" baseline="0" dirty="0" smtClean="0"/>
              <a:t> to the parent, The IDRT will not provide the information needed to complete the FAFSA.  The applicant will have to use their own tax records to complete the FAFSA</a:t>
            </a:r>
          </a:p>
          <a:p>
            <a:pPr marL="171450" indent="-171450">
              <a:buFontTx/>
              <a:buChar char="-"/>
            </a:pPr>
            <a:r>
              <a:rPr lang="en-US" baseline="0" dirty="0" smtClean="0"/>
              <a:t>My tax filing status is “married filing separately”</a:t>
            </a:r>
          </a:p>
          <a:p>
            <a:pPr marL="171450" indent="-171450">
              <a:buFontTx/>
              <a:buChar char="-"/>
            </a:pPr>
            <a:r>
              <a:rPr lang="en-US" baseline="0" dirty="0" smtClean="0"/>
              <a:t>My tax filing status is “head of household”</a:t>
            </a:r>
          </a:p>
          <a:p>
            <a:pPr marL="171450" indent="-171450">
              <a:buFontTx/>
              <a:buChar char="-"/>
            </a:pPr>
            <a:r>
              <a:rPr lang="en-US" baseline="0" dirty="0" smtClean="0"/>
              <a:t>I filed an amended tax return</a:t>
            </a:r>
          </a:p>
          <a:p>
            <a:pPr marL="171450" indent="-171450">
              <a:buFontTx/>
              <a:buChar char="-"/>
            </a:pPr>
            <a:r>
              <a:rPr lang="en-US" baseline="0" dirty="0" smtClean="0"/>
              <a:t>I filed a foreign tax return</a:t>
            </a:r>
          </a:p>
          <a:p>
            <a:pPr marL="171450" indent="-171450">
              <a:buFontTx/>
              <a:buChar char="-"/>
            </a:pPr>
            <a:r>
              <a:rPr lang="en-US" baseline="0" dirty="0" smtClean="0"/>
              <a:t>I filed my taxes within the last 8 weeks </a:t>
            </a:r>
          </a:p>
          <a:p>
            <a:pPr marL="171450" indent="-171450">
              <a:buFontTx/>
              <a:buChar char="-"/>
            </a:pPr>
            <a:endParaRPr lang="en-US" baseline="0" dirty="0" smtClean="0"/>
          </a:p>
          <a:p>
            <a:pPr marL="0" indent="0">
              <a:buFontTx/>
              <a:buNone/>
            </a:pPr>
            <a:r>
              <a:rPr lang="en-US" baseline="0" dirty="0" smtClean="0"/>
              <a:t>If FAFSA filed prior to February 1st, and used estimated income information - After the April 15th IRS tax filing deadline, students and/or parents will receive e-mail reminders to update the student’s  FAFSA with filed tax information. </a:t>
            </a:r>
          </a:p>
          <a:p>
            <a:pPr marL="0" indent="0">
              <a:buFontTx/>
              <a:buNone/>
            </a:pPr>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40</a:t>
            </a:fld>
            <a:endParaRPr lang="en-US"/>
          </a:p>
        </p:txBody>
      </p:sp>
    </p:spTree>
    <p:extLst>
      <p:ext uri="{BB962C8B-B14F-4D97-AF65-F5344CB8AC3E}">
        <p14:creationId xmlns:p14="http://schemas.microsoft.com/office/powerpoint/2010/main" val="2728628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41</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form that collects demographic and financial information about the student and family</a:t>
            </a:r>
          </a:p>
          <a:p>
            <a:endParaRPr lang="en-US" dirty="0" smtClean="0"/>
          </a:p>
          <a:p>
            <a:r>
              <a:rPr lang="en-US" dirty="0" smtClean="0"/>
              <a:t>Information used to calculate the Expected Family Contribution or EFC - </a:t>
            </a:r>
          </a:p>
          <a:p>
            <a:r>
              <a:rPr lang="en-US" dirty="0" smtClean="0"/>
              <a:t>The amount of money a student and his or her family may reasonably be expected to contribute towards the cost of the student’s education for an academic year</a:t>
            </a:r>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8</a:t>
            </a:fld>
            <a:endParaRPr lang="en-US"/>
          </a:p>
        </p:txBody>
      </p:sp>
    </p:spTree>
    <p:extLst>
      <p:ext uri="{BB962C8B-B14F-4D97-AF65-F5344CB8AC3E}">
        <p14:creationId xmlns:p14="http://schemas.microsoft.com/office/powerpoint/2010/main" val="200408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EC3DC7-26FC-48C6-AD55-0E50E866D35F}" type="slidenum">
              <a:rPr lang="en-US" smtClean="0">
                <a:latin typeface="Calibri" pitchFamily="34" charset="0"/>
              </a:rPr>
              <a:pPr eaLnBrk="1" hangingPunct="1"/>
              <a:t>42</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EFC is a number derived from the federal formula which considers a family’s income, assets, and other factors. Because this is a federally calculated number, the EFC is the same no matter which school the student attends.  The EFC formula is very much income driven. While assets must be reported in many cases, they often have little impact on the EFC.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59</a:t>
            </a:fld>
            <a:endParaRPr lang="en-US"/>
          </a:p>
        </p:txBody>
      </p:sp>
    </p:spTree>
    <p:extLst>
      <p:ext uri="{BB962C8B-B14F-4D97-AF65-F5344CB8AC3E}">
        <p14:creationId xmlns:p14="http://schemas.microsoft.com/office/powerpoint/2010/main" val="1981588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major factors in determining the EFC for dependent students are:</a:t>
            </a:r>
          </a:p>
          <a:p>
            <a:pPr marL="171450" indent="-171450">
              <a:buFont typeface="Arial" pitchFamily="34" charset="0"/>
              <a:buChar char="•"/>
            </a:pPr>
            <a:r>
              <a:rPr lang="en-US" sz="1000" dirty="0" smtClean="0"/>
              <a:t>Parental income and assets</a:t>
            </a:r>
          </a:p>
          <a:p>
            <a:pPr marL="171450" indent="-171450">
              <a:buFont typeface="Arial" pitchFamily="34" charset="0"/>
              <a:buChar char="•"/>
            </a:pPr>
            <a:r>
              <a:rPr lang="en-US" sz="1000" dirty="0" smtClean="0"/>
              <a:t>Student income and assets</a:t>
            </a:r>
          </a:p>
          <a:p>
            <a:pPr marL="171450" indent="-171450">
              <a:buFont typeface="Arial" pitchFamily="34" charset="0"/>
              <a:buChar char="•"/>
            </a:pPr>
            <a:r>
              <a:rPr lang="en-US" sz="1000" dirty="0" smtClean="0"/>
              <a:t>Family size and number of family members in college</a:t>
            </a:r>
          </a:p>
          <a:p>
            <a:pPr marL="171450" indent="-171450">
              <a:buFont typeface="Arial" pitchFamily="34" charset="0"/>
              <a:buChar char="•"/>
            </a:pPr>
            <a:r>
              <a:rPr lang="en-US" sz="1000" dirty="0" smtClean="0"/>
              <a:t>Age of the older parent</a:t>
            </a:r>
          </a:p>
          <a:p>
            <a:endParaRPr lang="en-US" sz="1000" dirty="0" smtClean="0"/>
          </a:p>
          <a:p>
            <a:r>
              <a:rPr lang="en-US" sz="1000" dirty="0" smtClean="0"/>
              <a:t>Income is treated as follows:</a:t>
            </a:r>
          </a:p>
          <a:p>
            <a:pPr marL="171450" indent="-171450">
              <a:buFont typeface="Arial" pitchFamily="34" charset="0"/>
              <a:buChar char="•"/>
            </a:pPr>
            <a:r>
              <a:rPr lang="en-US" sz="1000" dirty="0" smtClean="0"/>
              <a:t>For parental income, the formula includes allowances for federal, state, and local taxes, Social Security taxes, and working parent households, and also includes a standard living allowance based on the size of family.</a:t>
            </a:r>
          </a:p>
          <a:p>
            <a:pPr marL="171450" indent="-171450">
              <a:buFont typeface="Arial" pitchFamily="34" charset="0"/>
              <a:buChar char="•"/>
            </a:pPr>
            <a:r>
              <a:rPr lang="en-US" sz="1000" dirty="0" smtClean="0"/>
              <a:t>For student income, the formula includes allowances for federal, state, and local taxes and Social Security taxes.  Then an income protection allowance ($6,000 for 2012-13) is applied.  Any remaining amount is assessed at 50%.  Prior year Federal Work Study earnings are not treated as income in determining the EFC</a:t>
            </a:r>
          </a:p>
          <a:p>
            <a:endParaRPr lang="en-US" sz="1000" dirty="0" smtClean="0"/>
          </a:p>
          <a:p>
            <a:r>
              <a:rPr lang="en-US" sz="1000" dirty="0" smtClean="0"/>
              <a:t>Assets are treated as follows:</a:t>
            </a:r>
          </a:p>
          <a:p>
            <a:pPr marL="171450" indent="-171450">
              <a:buFont typeface="Arial" pitchFamily="34" charset="0"/>
              <a:buChar char="•"/>
            </a:pPr>
            <a:r>
              <a:rPr lang="en-US" sz="1000" dirty="0" smtClean="0"/>
              <a:t>Parents do NOT report the value of the primary residence, personal property, retirement accounts, or life insurance.  Most other assets (cash, savings, CD’s, mutual funds, 529 plans, stocks, rental properties, etc.) must be reported.</a:t>
            </a:r>
          </a:p>
          <a:p>
            <a:pPr marL="171450" indent="-171450">
              <a:buFont typeface="Arial" pitchFamily="34" charset="0"/>
              <a:buChar char="•"/>
            </a:pPr>
            <a:r>
              <a:rPr lang="en-US" sz="1000" dirty="0" smtClean="0"/>
              <a:t>An Asset Protection Allowance (based on the age of the older parent) is then applied against the net worth of reported parental assets.  Often this allowance exceeds reported assets, meaning no assets count in the EFC calculation.  </a:t>
            </a:r>
          </a:p>
          <a:p>
            <a:pPr marL="171450" indent="-171450">
              <a:buFont typeface="Arial" pitchFamily="34" charset="0"/>
              <a:buChar char="•"/>
            </a:pPr>
            <a:r>
              <a:rPr lang="en-US" sz="1000" dirty="0" smtClean="0"/>
              <a:t>Dependent students must report any assets in their name.  They do not receive an Asset Protection Allowance.  Their reported assets are assessed at 20% and factor into the calculation of the EFC.</a:t>
            </a:r>
          </a:p>
          <a:p>
            <a:pPr marL="171450" indent="-171450">
              <a:buFont typeface="Arial" pitchFamily="34" charset="0"/>
              <a:buChar char="•"/>
            </a:pPr>
            <a:r>
              <a:rPr lang="en-US" sz="1000" dirty="0" smtClean="0"/>
              <a:t>Two special processing formulas (noted below) eliminate all assets from the EFC formula.</a:t>
            </a:r>
          </a:p>
          <a:p>
            <a:pPr marL="171450" indent="-171450">
              <a:buFont typeface="Arial" pitchFamily="34" charset="0"/>
              <a:buChar char="•"/>
            </a:pPr>
            <a:endParaRPr lang="en-US" sz="1000" dirty="0" smtClean="0"/>
          </a:p>
          <a:p>
            <a:pPr marL="0" indent="0">
              <a:buFont typeface="Arial" pitchFamily="34" charset="0"/>
              <a:buNone/>
            </a:pPr>
            <a:r>
              <a:rPr lang="en-US" sz="1000" dirty="0" smtClean="0"/>
              <a:t>The EFC formula does not include provisions for home mortgages, consumer debt, auto expenses, unusual medical or dental expenses, private elementary or secondary school tuition, or parents enrolled in college. </a:t>
            </a:r>
          </a:p>
        </p:txBody>
      </p:sp>
      <p:sp>
        <p:nvSpPr>
          <p:cNvPr id="4" name="Slide Number Placeholder 3"/>
          <p:cNvSpPr>
            <a:spLocks noGrp="1"/>
          </p:cNvSpPr>
          <p:nvPr>
            <p:ph type="sldNum" sz="quarter" idx="10"/>
          </p:nvPr>
        </p:nvSpPr>
        <p:spPr/>
        <p:txBody>
          <a:bodyPr/>
          <a:lstStyle/>
          <a:p>
            <a:fld id="{1A890AFD-E0E6-4836-B77D-CB3D8A8C4E4C}" type="slidenum">
              <a:rPr lang="en-US" smtClean="0"/>
              <a:t>60</a:t>
            </a:fld>
            <a:endParaRPr lang="en-US"/>
          </a:p>
        </p:txBody>
      </p:sp>
    </p:spTree>
    <p:extLst>
      <p:ext uri="{BB962C8B-B14F-4D97-AF65-F5344CB8AC3E}">
        <p14:creationId xmlns:p14="http://schemas.microsoft.com/office/powerpoint/2010/main" val="298299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A890AFD-E0E6-4836-B77D-CB3D8A8C4E4C}" type="slidenum">
              <a:rPr lang="en-US" smtClean="0"/>
              <a:t>61</a:t>
            </a:fld>
            <a:endParaRPr lang="en-US"/>
          </a:p>
        </p:txBody>
      </p:sp>
    </p:spTree>
    <p:extLst>
      <p:ext uri="{BB962C8B-B14F-4D97-AF65-F5344CB8AC3E}">
        <p14:creationId xmlns:p14="http://schemas.microsoft.com/office/powerpoint/2010/main" val="2549904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Since the FAFSA is a federal form used by millions of students nationwide, it is not feasible for the FAFSA process to take unusual circumstances into account.  Therefore, schools have “Professional Judgment” which enables them, on a case by case basis, to make changes to the student’s FAFSA record and financial aid eligibility.  </a:t>
            </a:r>
          </a:p>
          <a:p>
            <a:endParaRPr lang="en-US" sz="1000" dirty="0" smtClean="0"/>
          </a:p>
          <a:p>
            <a:r>
              <a:rPr lang="en-US" sz="1000" dirty="0" smtClean="0"/>
              <a:t>This authority rests with each school; decisions made by one school do not apply to another. In addition, the Financial Aid Officer’s professional judgment applies to federal aid only.  For consideration of special circumstances for PA State Grant, students must contact PHEAA directly and complete the appropriate review process</a:t>
            </a:r>
          </a:p>
          <a:p>
            <a:endParaRPr lang="en-US" sz="1000" dirty="0" smtClean="0"/>
          </a:p>
          <a:p>
            <a:r>
              <a:rPr lang="en-US" sz="1000" dirty="0" smtClean="0"/>
              <a:t>At the time of filing the FAFSA, if the parents are divorced or separated, the parent is considered to be the one which the student lived with more (51% of the time or more) in the past 12 months. If parent’s divorce after the FAFSA is filed, the student needs to contact their financial aid office at their college to see how this will impact their financial aid. </a:t>
            </a:r>
          </a:p>
          <a:p>
            <a:endParaRPr lang="en-US" sz="1000" dirty="0" smtClean="0"/>
          </a:p>
          <a:p>
            <a:r>
              <a:rPr lang="en-US" sz="1000" dirty="0" smtClean="0"/>
              <a:t>Reduced Income: Many families experience a change in their income, either before or after the FAFSA has been filed.  It is important that they file the FAFSA based on actual data and then contact their Financial Aid Office to discuss what has changed. </a:t>
            </a:r>
          </a:p>
          <a:p>
            <a:r>
              <a:rPr lang="en-US" sz="1000" dirty="0" smtClean="0"/>
              <a:t>Likewise, anything that occurs after the FAFSA is actually filed, such as a loss of a parent’s job, death of family member, or other circumstance that impacts the family financially, should be reported to the financial aid office at the college that the student will attend.  The financial aid staff may advise the student to report this change in circumstances to PHEAA’s state grant division as well. </a:t>
            </a:r>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62</a:t>
            </a:fld>
            <a:endParaRPr lang="en-US"/>
          </a:p>
        </p:txBody>
      </p:sp>
    </p:spTree>
    <p:extLst>
      <p:ext uri="{BB962C8B-B14F-4D97-AF65-F5344CB8AC3E}">
        <p14:creationId xmlns:p14="http://schemas.microsoft.com/office/powerpoint/2010/main" val="8401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Know your deadlines - Since the FAFSA is used to apply for federal, state, and school funds, it must be submitted by earliest of all applicable deadlines.  Many schools set application deadline dates which are earlier than federal or state deadlines</a:t>
            </a:r>
          </a:p>
          <a:p>
            <a:endParaRPr lang="en-US" baseline="0" dirty="0" smtClean="0"/>
          </a:p>
          <a:p>
            <a:r>
              <a:rPr lang="en-US" baseline="0" dirty="0" smtClean="0"/>
              <a:t>Students may list up to ten schools on their online FAFSA, and need not be accepted for admission at the time of FAFSA submission. Applicants may delete and add schools by making a correction to the FAFSA.</a:t>
            </a:r>
          </a:p>
          <a:p>
            <a:endParaRPr lang="en-US" baseline="0" dirty="0" smtClean="0"/>
          </a:p>
          <a:p>
            <a:r>
              <a:rPr lang="en-US" baseline="0" dirty="0" smtClean="0"/>
              <a:t>Often, a school deadline for receipt of the FAFSA occurs prior to an applicant completing their tax returns. Applicants and their families may choose to use estimated information on their FAFSA if the appropriate tax return data is not yet available.  However, if an applicant chooses to use estimated data, they should correct the FAFSA, using the FAFSA-IRS Data Retrieval process, after completing their actual tax return</a:t>
            </a:r>
          </a:p>
        </p:txBody>
      </p:sp>
      <p:sp>
        <p:nvSpPr>
          <p:cNvPr id="4" name="Slide Number Placeholder 3"/>
          <p:cNvSpPr>
            <a:spLocks noGrp="1"/>
          </p:cNvSpPr>
          <p:nvPr>
            <p:ph type="sldNum" sz="quarter" idx="10"/>
          </p:nvPr>
        </p:nvSpPr>
        <p:spPr/>
        <p:txBody>
          <a:bodyPr/>
          <a:lstStyle/>
          <a:p>
            <a:fld id="{1A890AFD-E0E6-4836-B77D-CB3D8A8C4E4C}" type="slidenum">
              <a:rPr lang="en-US" smtClean="0"/>
              <a:t>9</a:t>
            </a:fld>
            <a:endParaRPr lang="en-US"/>
          </a:p>
        </p:txBody>
      </p:sp>
    </p:spTree>
    <p:extLst>
      <p:ext uri="{BB962C8B-B14F-4D97-AF65-F5344CB8AC3E}">
        <p14:creationId xmlns:p14="http://schemas.microsoft.com/office/powerpoint/2010/main" val="254990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FAFSA is used to determine student eligibility for many need based programs. Federal programs such as Pell Grants, work study and student loans. State Programs such as the Pennsylvania State Grant , state work study and other special programs. School Programs such as need based grants and scholarships. </a:t>
            </a:r>
          </a:p>
          <a:p>
            <a:endParaRPr lang="en-US" dirty="0" smtClean="0"/>
          </a:p>
          <a:p>
            <a:r>
              <a:rPr lang="en-US" dirty="0" smtClean="0"/>
              <a:t>The FAFSA must be filed beginning on January 1 of the upcoming award year. For the 2012-2013</a:t>
            </a:r>
            <a:r>
              <a:rPr lang="en-US" baseline="0" dirty="0" smtClean="0"/>
              <a:t> </a:t>
            </a:r>
            <a:r>
              <a:rPr lang="en-US" dirty="0" smtClean="0"/>
              <a:t>school year, this would be January 1, 2012.  Students may list up to ten schools on their online FAFSA and need not be accepted for admission at the time of FAFSA submission. You should check with each school that you apply to and see what  is their deadline date that they need you to complete the FAFSA.  </a:t>
            </a:r>
          </a:p>
          <a:p>
            <a:endParaRPr lang="en-US" dirty="0" smtClean="0"/>
          </a:p>
          <a:p>
            <a:r>
              <a:rPr lang="en-US" dirty="0" smtClean="0"/>
              <a:t>FAFSA on the web is the preferred and most popular method for submitting the FAFSA. Online applications are processed faster, are more accurate and are easier to correct.  Only incudes basic questions due to “Skip Logic” The application is available in English and Spanish. </a:t>
            </a:r>
          </a:p>
          <a:p>
            <a:endParaRPr lang="en-US" dirty="0" smtClean="0"/>
          </a:p>
          <a:p>
            <a:r>
              <a:rPr lang="en-US" dirty="0" smtClean="0"/>
              <a:t>A paper FAFSA  is available in both English and Spanish.  The paper process takes longer and is used by very few applicants. </a:t>
            </a:r>
          </a:p>
          <a:p>
            <a:endParaRPr lang="en-US" dirty="0" smtClean="0"/>
          </a:p>
          <a:p>
            <a:r>
              <a:rPr lang="en-US" dirty="0" smtClean="0"/>
              <a:t>The FAFSA on the web worksheet can be used to gather certain pieces of information before going online to complete the actual form. This worksheet is optional and you are not required to complete it. </a:t>
            </a:r>
          </a:p>
          <a:p>
            <a:endParaRPr lang="en-US" dirty="0" smtClean="0"/>
          </a:p>
          <a:p>
            <a:r>
              <a:rPr lang="en-US" dirty="0" smtClean="0"/>
              <a:t>The Free Application for Federal Student Aid on the Web (FOTW) is now completed by 99% of students applying for financial aid.  Paper FAFSAs are virtually obsolete.</a:t>
            </a:r>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11</a:t>
            </a:fld>
            <a:endParaRPr lang="en-US"/>
          </a:p>
        </p:txBody>
      </p:sp>
    </p:spTree>
    <p:extLst>
      <p:ext uri="{BB962C8B-B14F-4D97-AF65-F5344CB8AC3E}">
        <p14:creationId xmlns:p14="http://schemas.microsoft.com/office/powerpoint/2010/main" val="276706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FAFSA is used to determine student eligibility for many need based programs. Federal programs such as Pell Grants, work study and student loans. State Programs such as the Pennsylvania State Grant , state work study and other special programs. School Programs such as need based grants and scholarships. </a:t>
            </a:r>
          </a:p>
          <a:p>
            <a:endParaRPr lang="en-US" dirty="0" smtClean="0"/>
          </a:p>
          <a:p>
            <a:r>
              <a:rPr lang="en-US" dirty="0" smtClean="0"/>
              <a:t>The FAFSA must be filed beginning on January 1 of the upcoming award year. For the 2012-2013</a:t>
            </a:r>
            <a:r>
              <a:rPr lang="en-US" baseline="0" dirty="0" smtClean="0"/>
              <a:t> </a:t>
            </a:r>
            <a:r>
              <a:rPr lang="en-US" dirty="0" smtClean="0"/>
              <a:t>school year, this would be January 1, 2012.  Students may list up to ten schools on their online FAFSA and need not be accepted for admission at the time of FAFSA submission. You should check with each school that you apply to and see what  is their deadline date that they need you to complete the FAFSA.  </a:t>
            </a:r>
          </a:p>
          <a:p>
            <a:endParaRPr lang="en-US" dirty="0" smtClean="0"/>
          </a:p>
          <a:p>
            <a:r>
              <a:rPr lang="en-US" dirty="0" smtClean="0"/>
              <a:t>FAFSA on the web is the preferred and most popular method for submitting the FAFSA. Online applications are processed faster, are more accurate and are easier to correct.  Only incudes basic questions due to “Skip Logic” The application is available in English and Spanish. </a:t>
            </a:r>
          </a:p>
          <a:p>
            <a:endParaRPr lang="en-US" dirty="0" smtClean="0"/>
          </a:p>
          <a:p>
            <a:r>
              <a:rPr lang="en-US" dirty="0" smtClean="0"/>
              <a:t>A paper FAFSA  is available in both English and Spanish.  The paper process takes longer and is used by very few applicants. </a:t>
            </a:r>
          </a:p>
          <a:p>
            <a:endParaRPr lang="en-US" dirty="0" smtClean="0"/>
          </a:p>
          <a:p>
            <a:r>
              <a:rPr lang="en-US" dirty="0" smtClean="0"/>
              <a:t>The FAFSA on the web worksheet can be used to gather certain pieces of information before going online to complete the actual form. This worksheet is optional and you are not required to complete it. </a:t>
            </a:r>
          </a:p>
          <a:p>
            <a:endParaRPr lang="en-US" dirty="0" smtClean="0"/>
          </a:p>
          <a:p>
            <a:r>
              <a:rPr lang="en-US" dirty="0" smtClean="0"/>
              <a:t>The Free Application for Federal Student Aid on the Web (FOTW) is now completed by 99% of students applying for financial aid.  Paper FAFSAs are virtually obsolete.</a:t>
            </a:r>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12</a:t>
            </a:fld>
            <a:endParaRPr lang="en-US"/>
          </a:p>
        </p:txBody>
      </p:sp>
    </p:spTree>
    <p:extLst>
      <p:ext uri="{BB962C8B-B14F-4D97-AF65-F5344CB8AC3E}">
        <p14:creationId xmlns:p14="http://schemas.microsoft.com/office/powerpoint/2010/main" val="276706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site to apply on line is www.fafsa.gov. This will default to fafsa.ed.gov. Applicants begin by click on Start </a:t>
            </a:r>
            <a:r>
              <a:rPr lang="en-US" dirty="0" err="1" smtClean="0"/>
              <a:t>Here.</a:t>
            </a:r>
            <a:endParaRPr lang="en-US" dirty="0" smtClean="0"/>
          </a:p>
          <a:p>
            <a:endParaRPr lang="en-US" dirty="0" smtClean="0"/>
          </a:p>
          <a:p>
            <a:r>
              <a:rPr lang="en-US" dirty="0" smtClean="0"/>
              <a:t>Be cautious, there are websites that charge students to complete the Free Application for Federal Student Aid. Fore example, www.fafsa.com. DO NOT pay any fees to file the FAFSA. </a:t>
            </a:r>
          </a:p>
          <a:p>
            <a:endParaRPr lang="en-US" dirty="0" smtClean="0"/>
          </a:p>
          <a:p>
            <a:r>
              <a:rPr lang="en-US" dirty="0" smtClean="0"/>
              <a:t>Two items on the site are helpful to applicants as they prepare to file the FAFSA. The FAFSA on the web worksheet can be used to gather certain pieces of information before going online to complete the actual form. This worksheet is optional and you are not required to complete it. </a:t>
            </a:r>
          </a:p>
          <a:p>
            <a:r>
              <a:rPr lang="en-US" dirty="0" smtClean="0"/>
              <a:t>Applicants can also view a listing of documents needed to complete the FAFSA to ensure that you have everything that you need before starting the on-line process.  Keep in mind, that on average, it takes about an hour and 15 min. to complete the on-line FAFSA.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16</a:t>
            </a:fld>
            <a:endParaRPr lang="en-US"/>
          </a:p>
        </p:txBody>
      </p:sp>
    </p:spTree>
    <p:extLst>
      <p:ext uri="{BB962C8B-B14F-4D97-AF65-F5344CB8AC3E}">
        <p14:creationId xmlns:p14="http://schemas.microsoft.com/office/powerpoint/2010/main" val="11978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pin is used to electronically sign the FAFSA when filing on-line. </a:t>
            </a:r>
          </a:p>
          <a:p>
            <a:endParaRPr lang="en-US" dirty="0" smtClean="0"/>
          </a:p>
          <a:p>
            <a:r>
              <a:rPr lang="en-US" dirty="0" smtClean="0"/>
              <a:t>The PIN enables an applicant to sign their application on FOTW, provides access to check on their FAFSA status, and is used to sign corrections made on FOTW.  Also, the PIN is used to sign the master promissory note (MPN) for student loans and is used by students to review their federal student aid history within the National Student Loan Data System at www.nslds.ed.gov. A pin is used to electronically sign the FAFSA when filing on-line. </a:t>
            </a:r>
          </a:p>
          <a:p>
            <a:endParaRPr lang="en-US" dirty="0" smtClean="0"/>
          </a:p>
          <a:p>
            <a:r>
              <a:rPr lang="en-US" dirty="0" smtClean="0"/>
              <a:t>The student needs his/her own PIN and uses the same PIN as long as they are attending school. </a:t>
            </a:r>
          </a:p>
          <a:p>
            <a:endParaRPr lang="en-US" dirty="0" smtClean="0"/>
          </a:p>
          <a:p>
            <a:r>
              <a:rPr lang="en-US" dirty="0" smtClean="0"/>
              <a:t>One parent of a dependent student needs a PIN and uses the same PIN for all children attending any post secondary institution. </a:t>
            </a:r>
          </a:p>
          <a:p>
            <a:endParaRPr lang="en-US" dirty="0" smtClean="0"/>
          </a:p>
          <a:p>
            <a:r>
              <a:rPr lang="en-US" dirty="0" smtClean="0"/>
              <a:t>The student and parent should go to www.pin.ed.gov to choose a pin or they may have one assigned to them.  Students and parents may apply for a pin any time during the student’s senior year of high school. They may also apply for a PIN at the time of completing the FAFSA. </a:t>
            </a:r>
          </a:p>
          <a:p>
            <a:endParaRPr lang="en-US" dirty="0" smtClean="0"/>
          </a:p>
          <a:p>
            <a:r>
              <a:rPr lang="en-US" dirty="0" smtClean="0"/>
              <a:t>The parent PIN allows a parent of a dependent student to sign the FAFSA electronically. It also is used by parent borrowers to sign the Direct PLUS Loan MPN. </a:t>
            </a:r>
          </a:p>
          <a:p>
            <a:endParaRPr lang="en-US" dirty="0" smtClean="0"/>
          </a:p>
          <a:p>
            <a:endParaRPr lang="en-US" dirty="0" smtClean="0"/>
          </a:p>
          <a:p>
            <a:endParaRPr lang="en-US" dirty="0" smtClean="0"/>
          </a:p>
          <a:p>
            <a:r>
              <a:rPr lang="en-US" dirty="0" smtClean="0"/>
              <a:t>Without a pin, an applicant must print off a signature page, sign it, and mail it to the federal processor, which delays the processing by several weeks.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17</a:t>
            </a:fld>
            <a:endParaRPr lang="en-US"/>
          </a:p>
        </p:txBody>
      </p:sp>
    </p:spTree>
    <p:extLst>
      <p:ext uri="{BB962C8B-B14F-4D97-AF65-F5344CB8AC3E}">
        <p14:creationId xmlns:p14="http://schemas.microsoft.com/office/powerpoint/2010/main" val="236535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concerning income and assets is needed in order to complete a FAFSA. Please note if an applicant uses the FAFSA-IRS Data Retrieval Process, they may not need to have an actual copy of a tax return with them to complete the FAFSA. </a:t>
            </a:r>
            <a:endParaRPr lang="en-US" dirty="0"/>
          </a:p>
        </p:txBody>
      </p:sp>
      <p:sp>
        <p:nvSpPr>
          <p:cNvPr id="4" name="Slide Number Placeholder 3"/>
          <p:cNvSpPr>
            <a:spLocks noGrp="1"/>
          </p:cNvSpPr>
          <p:nvPr>
            <p:ph type="sldNum" sz="quarter" idx="10"/>
          </p:nvPr>
        </p:nvSpPr>
        <p:spPr/>
        <p:txBody>
          <a:bodyPr/>
          <a:lstStyle/>
          <a:p>
            <a:fld id="{1A890AFD-E0E6-4836-B77D-CB3D8A8C4E4C}" type="slidenum">
              <a:rPr lang="en-US" smtClean="0"/>
              <a:t>19</a:t>
            </a:fld>
            <a:endParaRPr lang="en-US"/>
          </a:p>
        </p:txBody>
      </p:sp>
    </p:spTree>
    <p:extLst>
      <p:ext uri="{BB962C8B-B14F-4D97-AF65-F5344CB8AC3E}">
        <p14:creationId xmlns:p14="http://schemas.microsoft.com/office/powerpoint/2010/main" val="2515538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03238"/>
            <a:ext cx="8229600" cy="7159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33600"/>
            <a:ext cx="8229600" cy="3992563"/>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70295D-CDF4-486E-A743-6BECC013AAB0}" type="datetimeFigureOut">
              <a:rPr lang="en-US" smtClean="0"/>
              <a:pPr/>
              <a:t>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DD01D4-5C5D-44CB-8A47-4CCAD00CC7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970295D-CDF4-486E-A743-6BECC013AAB0}" type="datetimeFigureOut">
              <a:rPr lang="en-US" smtClean="0"/>
              <a:pPr/>
              <a:t>1/3/2012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DD01D4-5C5D-44CB-8A47-4CCAD00CC7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588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791200" y="6405563"/>
            <a:ext cx="3044825" cy="365125"/>
          </a:xfrm>
          <a:prstGeom prst="rect">
            <a:avLst/>
          </a:prstGeom>
        </p:spPr>
        <p:txBody>
          <a:bodyPr/>
          <a:lstStyle>
            <a:lvl1pPr>
              <a:defRPr/>
            </a:lvl1pPr>
          </a:lstStyle>
          <a:p>
            <a:pPr>
              <a:defRPr/>
            </a:pPr>
            <a:fld id="{D3B3497D-EC78-4EA8-9335-B232D871602D}" type="datetime1">
              <a:rPr lang="en-US"/>
              <a:pPr>
                <a:defRPr/>
              </a:pPr>
              <a:t>1/3/2012</a:t>
            </a:fld>
            <a:endParaRPr lang="en-US" dirty="0"/>
          </a:p>
        </p:txBody>
      </p:sp>
      <p:sp>
        <p:nvSpPr>
          <p:cNvPr id="4" name="Footer Placeholder 3"/>
          <p:cNvSpPr>
            <a:spLocks noGrp="1"/>
          </p:cNvSpPr>
          <p:nvPr>
            <p:ph type="ftr" sz="quarter" idx="11"/>
          </p:nvPr>
        </p:nvSpPr>
        <p:spPr>
          <a:xfrm>
            <a:off x="304800" y="6410325"/>
            <a:ext cx="3581400" cy="366713"/>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a:prstGeom prst="rect">
            <a:avLst/>
          </a:prstGeom>
        </p:spPr>
        <p:txBody>
          <a:bodyPr/>
          <a:lstStyle>
            <a:lvl1pPr>
              <a:defRPr/>
            </a:lvl1pPr>
          </a:lstStyle>
          <a:p>
            <a:pPr>
              <a:defRPr/>
            </a:pPr>
            <a:fld id="{626F5A11-23FC-4100-A031-7F085C6BB02D}" type="slidenum">
              <a:rPr lang="en-US"/>
              <a:pPr>
                <a:defRPr/>
              </a:pPr>
              <a:t>‹#›</a:t>
            </a:fld>
            <a:endParaRPr lang="en-US" dirty="0"/>
          </a:p>
        </p:txBody>
      </p:sp>
    </p:spTree>
    <p:extLst>
      <p:ext uri="{BB962C8B-B14F-4D97-AF65-F5344CB8AC3E}">
        <p14:creationId xmlns:p14="http://schemas.microsoft.com/office/powerpoint/2010/main" val="15076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270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56BD25"/>
              </a:buClr>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mn-lt"/>
                <a:ea typeface="ＭＳ Ｐゴシック"/>
              </a:rPr>
              <a:t>Click to edit Master text styles</a:t>
            </a:r>
          </a:p>
          <a:p>
            <a:pPr marL="742950" marR="0" lvl="1" indent="-285750" algn="l" defTabSz="914400" rtl="0" eaLnBrk="0" fontAlgn="base" latinLnBrk="0" hangingPunct="0">
              <a:lnSpc>
                <a:spcPct val="100000"/>
              </a:lnSpc>
              <a:spcBef>
                <a:spcPct val="20000"/>
              </a:spcBef>
              <a:spcAft>
                <a:spcPct val="0"/>
              </a:spcAft>
              <a:buClr>
                <a:srgbClr val="56BD25"/>
              </a:buClr>
              <a:buSzTx/>
              <a:buFontTx/>
              <a:buChar char="»"/>
              <a:tabLst/>
              <a:defRPr/>
            </a:pPr>
            <a:r>
              <a:rPr kumimoji="0" lang="en-US" sz="1900" b="0" i="0" u="none" strike="noStrike" kern="0" cap="none" spc="0" normalizeH="0" baseline="0" noProof="0" dirty="0" smtClean="0">
                <a:ln>
                  <a:noFill/>
                </a:ln>
                <a:solidFill>
                  <a:srgbClr val="000000"/>
                </a:solidFill>
                <a:effectLst/>
                <a:uLnTx/>
                <a:uFillTx/>
                <a:latin typeface="+mn-l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56BD25"/>
              </a:buClr>
              <a:buSzTx/>
              <a:buFontTx/>
              <a:buChar char="•"/>
              <a:tabLst/>
              <a:defRPr/>
            </a:pPr>
            <a:r>
              <a:rPr kumimoji="0" lang="en-US" sz="1700" b="0" i="0" u="none" strike="noStrike" kern="0" cap="none" spc="0" normalizeH="0" baseline="0" noProof="0" dirty="0" smtClean="0">
                <a:ln>
                  <a:noFill/>
                </a:ln>
                <a:solidFill>
                  <a:srgbClr val="000000"/>
                </a:solidFill>
                <a:effectLst/>
                <a:uLnTx/>
                <a:uFillTx/>
                <a:latin typeface="+mn-l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56BD25"/>
              </a:buClr>
              <a:buSzTx/>
              <a:buFontTx/>
              <a:buChar char="»"/>
              <a:tabLst/>
              <a:defRPr/>
            </a:pPr>
            <a:r>
              <a:rPr kumimoji="0" lang="en-US" sz="1500" b="0" i="0" u="none" strike="noStrike" kern="0" cap="none" spc="0" normalizeH="0" baseline="0" noProof="0" dirty="0" smtClean="0">
                <a:ln>
                  <a:noFill/>
                </a:ln>
                <a:solidFill>
                  <a:srgbClr val="000000"/>
                </a:solidFill>
                <a:effectLst/>
                <a:uLnTx/>
                <a:uFillTx/>
                <a:latin typeface="+mn-l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56BD25"/>
              </a:buClr>
              <a:buSzTx/>
              <a:buFontTx/>
              <a:buChar char="»"/>
              <a:tabLst/>
              <a:defRPr/>
            </a:pPr>
            <a:r>
              <a:rPr kumimoji="0" lang="en-US" sz="1500" b="0" i="0" u="none" strike="noStrike" kern="0" cap="none" spc="0" normalizeH="0" baseline="0" noProof="0" dirty="0" smtClean="0">
                <a:ln>
                  <a:noFill/>
                </a:ln>
                <a:solidFill>
                  <a:srgbClr val="000000"/>
                </a:solidFill>
                <a:effectLst/>
                <a:uLnTx/>
                <a:uFillTx/>
                <a:latin typeface="+mn-lt"/>
                <a:ea typeface="ＭＳ Ｐゴシック"/>
              </a:rPr>
              <a:t>Fifth level</a:t>
            </a:r>
            <a:endParaRPr kumimoji="0" lang="en-US" sz="1500" b="0" i="0" u="none" strike="noStrike" kern="0" cap="none" spc="0" normalizeH="0" baseline="0" noProof="0" dirty="0">
              <a:ln>
                <a:noFill/>
              </a:ln>
              <a:solidFill>
                <a:srgbClr val="000000"/>
              </a:solidFill>
              <a:effectLst/>
              <a:uLnTx/>
              <a:uFillTx/>
              <a:latin typeface="+mn-lt"/>
              <a:ea typeface="ＭＳ Ｐゴシック"/>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0295D-CDF4-486E-A743-6BECC013AAB0}" type="datetimeFigureOut">
              <a:rPr lang="en-US" smtClean="0"/>
              <a:pPr/>
              <a:t>1/3/2012</a:t>
            </a:fld>
            <a:endParaRPr lang="en-US"/>
          </a:p>
        </p:txBody>
      </p:sp>
      <p:sp>
        <p:nvSpPr>
          <p:cNvPr id="6" name="Slide Number Placeholder 5"/>
          <p:cNvSpPr>
            <a:spLocks noGrp="1"/>
          </p:cNvSpPr>
          <p:nvPr>
            <p:ph type="sldNum" sz="quarter" idx="4"/>
          </p:nvPr>
        </p:nvSpPr>
        <p:spPr>
          <a:xfrm>
            <a:off x="1219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fld id="{5CDD01D4-5C5D-44CB-8A47-4CCAD00CC7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 id="2147483654" r:id="rId5"/>
    <p:sldLayoutId id="2147483658" r:id="rId6"/>
  </p:sldLayoutIdLst>
  <p:txStyles>
    <p:titleStyle>
      <a:lvl1pPr algn="l" defTabSz="914400" rtl="0" eaLnBrk="1" latinLnBrk="0" hangingPunct="1">
        <a:spcBef>
          <a:spcPct val="0"/>
        </a:spcBef>
        <a:buNone/>
        <a:defRPr sz="3400" kern="1200">
          <a:solidFill>
            <a:schemeClr val="bg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56BD25"/>
        </a:buClr>
        <a:buSzTx/>
        <a:buFontTx/>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56BD25"/>
        </a:buClr>
        <a:buSzTx/>
        <a:buFontTx/>
        <a:buChar char="»"/>
        <a:tabLst/>
        <a:defRPr sz="22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56BD25"/>
        </a:buClr>
        <a:buSzTx/>
        <a:buFontTx/>
        <a:buChar char="•"/>
        <a:tabLst/>
        <a:defRPr sz="20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56BD25"/>
        </a:buClr>
        <a:buSzTx/>
        <a:buFontTx/>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56BD25"/>
        </a:buClr>
        <a:buSzTx/>
        <a:buFontTx/>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pin.ed.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71600"/>
            <a:ext cx="8229600" cy="358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smtClean="0"/>
          </a:p>
          <a:p>
            <a:pPr marL="0" indent="0" algn="ctr">
              <a:buFont typeface="Arial" charset="0"/>
              <a:buNone/>
              <a:defRPr/>
            </a:pPr>
            <a:r>
              <a:rPr lang="en-US" sz="7200" dirty="0" smtClean="0"/>
              <a:t>Most Important:</a:t>
            </a:r>
          </a:p>
          <a:p>
            <a:pPr marL="0" indent="0" algn="ctr">
              <a:buFont typeface="Arial" charset="0"/>
              <a:buNone/>
              <a:defRPr/>
            </a:pPr>
            <a:r>
              <a:rPr lang="en-US" sz="4800" dirty="0" smtClean="0"/>
              <a:t>Know Your School’s FAFSA Application Deadline</a:t>
            </a:r>
          </a:p>
        </p:txBody>
      </p:sp>
      <p:sp>
        <p:nvSpPr>
          <p:cNvPr id="1229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t>FAFSA</a:t>
            </a:r>
          </a:p>
        </p:txBody>
      </p:sp>
    </p:spTree>
    <p:extLst>
      <p:ext uri="{BB962C8B-B14F-4D97-AF65-F5344CB8AC3E}">
        <p14:creationId xmlns:p14="http://schemas.microsoft.com/office/powerpoint/2010/main" val="3328627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apply</a:t>
            </a:r>
            <a:endParaRPr lang="en-US" dirty="0"/>
          </a:p>
        </p:txBody>
      </p:sp>
      <p:sp>
        <p:nvSpPr>
          <p:cNvPr id="4" name="Content Placeholder 3"/>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FAFSA4caster</a:t>
            </a:r>
            <a:endParaRPr lang="en-US" dirty="0"/>
          </a:p>
        </p:txBody>
      </p:sp>
      <p:sp>
        <p:nvSpPr>
          <p:cNvPr id="3" name="Content Placeholder 2"/>
          <p:cNvSpPr>
            <a:spLocks noGrp="1"/>
          </p:cNvSpPr>
          <p:nvPr>
            <p:ph idx="1"/>
          </p:nvPr>
        </p:nvSpPr>
        <p:spPr>
          <a:xfrm>
            <a:off x="381000" y="1447800"/>
            <a:ext cx="8229600" cy="3992563"/>
          </a:xfrm>
        </p:spPr>
        <p:txBody>
          <a:bodyPr>
            <a:noAutofit/>
          </a:bodyPr>
          <a:lstStyle/>
          <a:p>
            <a:r>
              <a:rPr lang="en-US" sz="2200" dirty="0" smtClean="0"/>
              <a:t>For those not beginning postsecondary school in 2012</a:t>
            </a:r>
          </a:p>
          <a:p>
            <a:endParaRPr lang="en-US" sz="2200" dirty="0"/>
          </a:p>
          <a:p>
            <a:pPr lvl="1"/>
            <a:endParaRPr lang="en-US" dirty="0" smtClean="0"/>
          </a:p>
          <a:p>
            <a:endParaRPr lang="en-US" sz="2200" dirty="0"/>
          </a:p>
          <a:p>
            <a:endParaRPr lang="en-US"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1675"/>
            <a:ext cx="91440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06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normAutofit fontScale="90000"/>
          </a:bodyPr>
          <a:lstStyle/>
          <a:p>
            <a:r>
              <a:rPr lang="en-US" sz="6600" dirty="0" smtClean="0"/>
              <a:t>FOTW</a:t>
            </a:r>
            <a:r>
              <a:rPr lang="en-US" dirty="0" smtClean="0"/>
              <a:t/>
            </a:r>
            <a:br>
              <a:rPr lang="en-US" dirty="0" smtClean="0"/>
            </a:br>
            <a:endParaRPr lang="en-US" dirty="0"/>
          </a:p>
        </p:txBody>
      </p:sp>
      <p:sp>
        <p:nvSpPr>
          <p:cNvPr id="3" name="Subtitle 2"/>
          <p:cNvSpPr>
            <a:spLocks noGrp="1"/>
          </p:cNvSpPr>
          <p:nvPr>
            <p:ph type="subTitle" idx="1"/>
          </p:nvPr>
        </p:nvSpPr>
        <p:spPr>
          <a:xfrm>
            <a:off x="457200" y="3505200"/>
            <a:ext cx="8229600" cy="1752600"/>
          </a:xfrm>
        </p:spPr>
        <p:txBody>
          <a:bodyPr>
            <a:normAutofit/>
          </a:bodyPr>
          <a:lstStyle/>
          <a:p>
            <a:r>
              <a:rPr lang="en-US" sz="6000" b="1" i="1" u="sng" dirty="0" smtClean="0"/>
              <a:t>F</a:t>
            </a:r>
            <a:r>
              <a:rPr lang="en-US" sz="6000" dirty="0" smtClean="0"/>
              <a:t>AFSA </a:t>
            </a:r>
            <a:r>
              <a:rPr lang="en-US" sz="6000" b="1" i="1" u="sng" dirty="0" smtClean="0"/>
              <a:t>O</a:t>
            </a:r>
            <a:r>
              <a:rPr lang="en-US" sz="6000" dirty="0"/>
              <a:t>n</a:t>
            </a:r>
            <a:r>
              <a:rPr lang="en-US" sz="6000" dirty="0" smtClean="0"/>
              <a:t> </a:t>
            </a:r>
            <a:r>
              <a:rPr lang="en-US" sz="6000" b="1" i="1" u="sng" dirty="0"/>
              <a:t>T</a:t>
            </a:r>
            <a:r>
              <a:rPr lang="en-US" sz="6000" dirty="0" smtClean="0"/>
              <a:t>he </a:t>
            </a:r>
            <a:r>
              <a:rPr lang="en-US" sz="6000" b="1" i="1" u="sng" dirty="0"/>
              <a:t>W</a:t>
            </a:r>
            <a:r>
              <a:rPr lang="en-US" sz="6000" dirty="0" smtClean="0"/>
              <a:t>eb</a:t>
            </a:r>
            <a:endParaRPr lang="en-US" sz="6000" dirty="0"/>
          </a:p>
        </p:txBody>
      </p:sp>
    </p:spTree>
    <p:extLst>
      <p:ext uri="{BB962C8B-B14F-4D97-AF65-F5344CB8AC3E}">
        <p14:creationId xmlns:p14="http://schemas.microsoft.com/office/powerpoint/2010/main" val="307775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71600"/>
            <a:ext cx="8229600" cy="358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defRPr/>
            </a:pPr>
            <a:endParaRPr lang="en-US" dirty="0" smtClean="0"/>
          </a:p>
          <a:p>
            <a:pPr marL="0" indent="0" algn="ctr">
              <a:buFont typeface="Arial" charset="0"/>
              <a:buNone/>
              <a:defRPr/>
            </a:pPr>
            <a:r>
              <a:rPr lang="en-US" sz="7200" dirty="0" smtClean="0"/>
              <a:t>Web Address:</a:t>
            </a:r>
          </a:p>
          <a:p>
            <a:pPr marL="0" indent="0" algn="ctr">
              <a:buFont typeface="Arial" charset="0"/>
              <a:buNone/>
              <a:defRPr/>
            </a:pPr>
            <a:r>
              <a:rPr lang="en-US" sz="6000" dirty="0" smtClean="0"/>
              <a:t>fafsa.gov</a:t>
            </a:r>
          </a:p>
          <a:p>
            <a:pPr marL="0" indent="0" algn="ctr">
              <a:buFont typeface="Arial" charset="0"/>
              <a:buNone/>
              <a:defRPr/>
            </a:pPr>
            <a:r>
              <a:rPr lang="en-US" sz="4000" dirty="0" smtClean="0"/>
              <a:t>(be sure of the extension)</a:t>
            </a:r>
          </a:p>
        </p:txBody>
      </p:sp>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FOTW (FAFSA On The Web)</a:t>
            </a:r>
          </a:p>
        </p:txBody>
      </p:sp>
    </p:spTree>
    <p:extLst>
      <p:ext uri="{BB962C8B-B14F-4D97-AF65-F5344CB8AC3E}">
        <p14:creationId xmlns:p14="http://schemas.microsoft.com/office/powerpoint/2010/main" val="1549721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71600"/>
            <a:ext cx="85344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ctr">
              <a:buFont typeface="Arial" charset="0"/>
              <a:buNone/>
              <a:defRPr/>
            </a:pPr>
            <a:r>
              <a:rPr lang="en-US" sz="4800" u="sng" dirty="0" smtClean="0"/>
              <a:t>Why Apply Online?</a:t>
            </a:r>
          </a:p>
          <a:p>
            <a:pPr algn="ctr">
              <a:defRPr/>
            </a:pPr>
            <a:endParaRPr lang="en-US" sz="1700" dirty="0" smtClean="0"/>
          </a:p>
          <a:p>
            <a:pPr algn="ctr">
              <a:defRPr/>
            </a:pPr>
            <a:r>
              <a:rPr lang="en-US" sz="4000" dirty="0" smtClean="0"/>
              <a:t>Faster</a:t>
            </a:r>
          </a:p>
          <a:p>
            <a:pPr algn="ctr">
              <a:defRPr/>
            </a:pPr>
            <a:r>
              <a:rPr lang="en-US" sz="4000" dirty="0" smtClean="0"/>
              <a:t>Easier</a:t>
            </a:r>
          </a:p>
          <a:p>
            <a:pPr algn="ctr">
              <a:defRPr/>
            </a:pPr>
            <a:r>
              <a:rPr lang="en-US" sz="4000" dirty="0" smtClean="0"/>
              <a:t>Detailed Help and Hints</a:t>
            </a:r>
          </a:p>
          <a:p>
            <a:pPr algn="ctr">
              <a:defRPr/>
            </a:pPr>
            <a:r>
              <a:rPr lang="en-US" sz="4000" dirty="0" smtClean="0"/>
              <a:t>Skip Logic</a:t>
            </a:r>
          </a:p>
          <a:p>
            <a:pPr algn="ctr">
              <a:defRPr/>
            </a:pPr>
            <a:r>
              <a:rPr lang="en-US" sz="4000" dirty="0" smtClean="0"/>
              <a:t>Data Integrity Checks</a:t>
            </a:r>
          </a:p>
        </p:txBody>
      </p:sp>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FOTW (FAFSA On The Web)</a:t>
            </a:r>
          </a:p>
        </p:txBody>
      </p:sp>
    </p:spTree>
    <p:extLst>
      <p:ext uri="{BB962C8B-B14F-4D97-AF65-F5344CB8AC3E}">
        <p14:creationId xmlns:p14="http://schemas.microsoft.com/office/powerpoint/2010/main" val="218740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www.fafsa.gov</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90625"/>
            <a:ext cx="90678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777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Identification Number (PIN)</a:t>
            </a:r>
            <a:endParaRPr lang="en-US" dirty="0"/>
          </a:p>
        </p:txBody>
      </p:sp>
      <p:sp>
        <p:nvSpPr>
          <p:cNvPr id="3" name="Content Placeholder 2"/>
          <p:cNvSpPr>
            <a:spLocks noGrp="1"/>
          </p:cNvSpPr>
          <p:nvPr>
            <p:ph idx="1"/>
          </p:nvPr>
        </p:nvSpPr>
        <p:spPr>
          <a:xfrm>
            <a:off x="457200" y="1524000"/>
            <a:ext cx="8229600" cy="4267200"/>
          </a:xfrm>
        </p:spPr>
        <p:txBody>
          <a:bodyPr>
            <a:noAutofit/>
          </a:bodyPr>
          <a:lstStyle/>
          <a:p>
            <a:r>
              <a:rPr lang="en-US" sz="3200" dirty="0" smtClean="0"/>
              <a:t>Website</a:t>
            </a:r>
            <a:r>
              <a:rPr lang="en-US" sz="3200" dirty="0"/>
              <a:t>: </a:t>
            </a:r>
            <a:r>
              <a:rPr lang="en-US" sz="3200" dirty="0" smtClean="0">
                <a:hlinkClick r:id="rId4"/>
              </a:rPr>
              <a:t>www.pin.ed.gov</a:t>
            </a:r>
            <a:endParaRPr lang="en-US" sz="3200" dirty="0" smtClean="0"/>
          </a:p>
          <a:p>
            <a:r>
              <a:rPr lang="en-US" sz="3200" dirty="0" smtClean="0"/>
              <a:t>Sign </a:t>
            </a:r>
            <a:r>
              <a:rPr lang="en-US" sz="3200" dirty="0"/>
              <a:t>FAFSA electronically</a:t>
            </a:r>
          </a:p>
          <a:p>
            <a:pPr lvl="1"/>
            <a:r>
              <a:rPr lang="en-US" sz="3200" dirty="0"/>
              <a:t>Not required, but speeds </a:t>
            </a:r>
            <a:r>
              <a:rPr lang="en-US" sz="3200" dirty="0" smtClean="0"/>
              <a:t>processing</a:t>
            </a:r>
          </a:p>
          <a:p>
            <a:r>
              <a:rPr lang="en-US" sz="3200" dirty="0" smtClean="0"/>
              <a:t>Student </a:t>
            </a:r>
            <a:r>
              <a:rPr lang="en-US" sz="3200" dirty="0"/>
              <a:t>and parent sign </a:t>
            </a:r>
            <a:r>
              <a:rPr lang="en-US" sz="3200" dirty="0" smtClean="0"/>
              <a:t>with PIN</a:t>
            </a:r>
          </a:p>
          <a:p>
            <a:r>
              <a:rPr lang="en-US" sz="3200" dirty="0" smtClean="0"/>
              <a:t>Do </a:t>
            </a:r>
            <a:r>
              <a:rPr lang="en-US" sz="3200" dirty="0"/>
              <a:t>NOT lose it. Write it down and store in a safe place. </a:t>
            </a:r>
            <a:endParaRPr lang="en-US" sz="3200" dirty="0" smtClean="0"/>
          </a:p>
          <a:p>
            <a:r>
              <a:rPr lang="en-US" sz="3200" dirty="0" smtClean="0"/>
              <a:t>Do </a:t>
            </a:r>
            <a:r>
              <a:rPr lang="en-US" sz="3200" dirty="0"/>
              <a:t>NOT share it with anyone</a:t>
            </a:r>
          </a:p>
        </p:txBody>
      </p:sp>
    </p:spTree>
    <p:extLst>
      <p:ext uri="{BB962C8B-B14F-4D97-AF65-F5344CB8AC3E}">
        <p14:creationId xmlns:p14="http://schemas.microsoft.com/office/powerpoint/2010/main" val="2752021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t>FAFSA</a:t>
            </a:r>
          </a:p>
        </p:txBody>
      </p:sp>
      <p:sp>
        <p:nvSpPr>
          <p:cNvPr id="11268" name="Content Placeholder 2"/>
          <p:cNvSpPr>
            <a:spLocks noGrp="1"/>
          </p:cNvSpPr>
          <p:nvPr>
            <p:ph idx="1"/>
          </p:nvPr>
        </p:nvSpPr>
        <p:spPr bwMode="auto">
          <a:xfrm>
            <a:off x="457200" y="1676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lgn="ctr">
              <a:buFont typeface="Arial" charset="0"/>
              <a:buNone/>
            </a:pPr>
            <a:r>
              <a:rPr lang="en-US" sz="6000" u="sng" smtClean="0"/>
              <a:t>TIPS</a:t>
            </a:r>
          </a:p>
        </p:txBody>
      </p:sp>
      <p:sp>
        <p:nvSpPr>
          <p:cNvPr id="2" name="Rectangle 1"/>
          <p:cNvSpPr/>
          <p:nvPr/>
        </p:nvSpPr>
        <p:spPr>
          <a:xfrm>
            <a:off x="457200" y="2515106"/>
            <a:ext cx="8305800" cy="3416320"/>
          </a:xfrm>
          <a:prstGeom prst="rect">
            <a:avLst/>
          </a:prstGeom>
        </p:spPr>
        <p:txBody>
          <a:bodyPr wrap="square">
            <a:spAutoFit/>
          </a:bodyPr>
          <a:lstStyle/>
          <a:p>
            <a:pPr lvl="0" fontAlgn="base">
              <a:spcBef>
                <a:spcPct val="0"/>
              </a:spcBef>
              <a:spcAft>
                <a:spcPct val="0"/>
              </a:spcAft>
              <a:buClr>
                <a:srgbClr val="FF66CC"/>
              </a:buClr>
              <a:buFontTx/>
              <a:buChar char="•"/>
              <a:defRPr/>
            </a:pPr>
            <a:r>
              <a:rPr lang="en-US" sz="2400" dirty="0" smtClean="0">
                <a:solidFill>
                  <a:prstClr val="black"/>
                </a:solidFill>
                <a:latin typeface="Arial" charset="0"/>
              </a:rPr>
              <a:t> Don’t </a:t>
            </a:r>
            <a:r>
              <a:rPr lang="en-US" sz="2400" dirty="0">
                <a:solidFill>
                  <a:prstClr val="black"/>
                </a:solidFill>
                <a:latin typeface="Arial" charset="0"/>
              </a:rPr>
              <a:t>mix answers for student and parent information.</a:t>
            </a:r>
          </a:p>
          <a:p>
            <a:pPr lvl="0" fontAlgn="base">
              <a:spcBef>
                <a:spcPct val="0"/>
              </a:spcBef>
              <a:spcAft>
                <a:spcPct val="0"/>
              </a:spcAft>
              <a:buClr>
                <a:srgbClr val="FF66CC"/>
              </a:buClr>
              <a:buFontTx/>
              <a:buChar char="•"/>
              <a:defRPr/>
            </a:pPr>
            <a:r>
              <a:rPr lang="en-US" sz="2400" dirty="0">
                <a:solidFill>
                  <a:prstClr val="black"/>
                </a:solidFill>
                <a:latin typeface="Arial" charset="0"/>
              </a:rPr>
              <a:t> Ensure SSN accuracy.</a:t>
            </a:r>
          </a:p>
          <a:p>
            <a:pPr lvl="0" fontAlgn="base">
              <a:spcBef>
                <a:spcPct val="0"/>
              </a:spcBef>
              <a:spcAft>
                <a:spcPct val="0"/>
              </a:spcAft>
              <a:buClr>
                <a:srgbClr val="FF66CC"/>
              </a:buClr>
              <a:buFontTx/>
              <a:buChar char="•"/>
              <a:defRPr/>
            </a:pPr>
            <a:r>
              <a:rPr lang="en-US" sz="2400" dirty="0">
                <a:solidFill>
                  <a:prstClr val="black"/>
                </a:solidFill>
                <a:latin typeface="Arial" charset="0"/>
              </a:rPr>
              <a:t> Gender question is optional – answer it!</a:t>
            </a:r>
          </a:p>
          <a:p>
            <a:pPr lvl="0" fontAlgn="base">
              <a:spcBef>
                <a:spcPct val="0"/>
              </a:spcBef>
              <a:spcAft>
                <a:spcPct val="0"/>
              </a:spcAft>
              <a:buClr>
                <a:srgbClr val="FF66CC"/>
              </a:buClr>
              <a:buFontTx/>
              <a:buChar char="•"/>
              <a:defRPr/>
            </a:pPr>
            <a:r>
              <a:rPr lang="en-US" sz="2400" dirty="0">
                <a:solidFill>
                  <a:prstClr val="black"/>
                </a:solidFill>
                <a:latin typeface="Arial" charset="0"/>
              </a:rPr>
              <a:t> Have federal income tax and other related information </a:t>
            </a:r>
          </a:p>
          <a:p>
            <a:pPr lvl="0" fontAlgn="base">
              <a:spcBef>
                <a:spcPct val="0"/>
              </a:spcBef>
              <a:spcAft>
                <a:spcPct val="0"/>
              </a:spcAft>
              <a:buClr>
                <a:srgbClr val="FF66CC"/>
              </a:buClr>
              <a:defRPr/>
            </a:pPr>
            <a:r>
              <a:rPr lang="en-US" sz="2400" dirty="0">
                <a:solidFill>
                  <a:prstClr val="black"/>
                </a:solidFill>
                <a:latin typeface="Arial" charset="0"/>
              </a:rPr>
              <a:t>  as references.  </a:t>
            </a:r>
          </a:p>
          <a:p>
            <a:pPr lvl="0" fontAlgn="base">
              <a:spcBef>
                <a:spcPct val="0"/>
              </a:spcBef>
              <a:spcAft>
                <a:spcPct val="0"/>
              </a:spcAft>
              <a:buClr>
                <a:srgbClr val="FF66CC"/>
              </a:buClr>
              <a:buFontTx/>
              <a:buChar char="•"/>
              <a:defRPr/>
            </a:pPr>
            <a:r>
              <a:rPr lang="en-US" sz="2400" dirty="0">
                <a:solidFill>
                  <a:prstClr val="black"/>
                </a:solidFill>
                <a:latin typeface="Arial" charset="0"/>
              </a:rPr>
              <a:t> If you have yet to file your federal income taxes, you </a:t>
            </a:r>
          </a:p>
          <a:p>
            <a:pPr lvl="0" fontAlgn="base">
              <a:spcBef>
                <a:spcPct val="0"/>
              </a:spcBef>
              <a:spcAft>
                <a:spcPct val="0"/>
              </a:spcAft>
              <a:buClr>
                <a:srgbClr val="FF66CC"/>
              </a:buClr>
              <a:defRPr/>
            </a:pPr>
            <a:r>
              <a:rPr lang="en-US" sz="2400" dirty="0">
                <a:solidFill>
                  <a:prstClr val="black"/>
                </a:solidFill>
                <a:latin typeface="Arial" charset="0"/>
              </a:rPr>
              <a:t>  can estimate income information and update/correct </a:t>
            </a:r>
            <a:endParaRPr lang="en-US" sz="2400" dirty="0" smtClean="0">
              <a:solidFill>
                <a:prstClr val="black"/>
              </a:solidFill>
              <a:latin typeface="Arial" charset="0"/>
            </a:endParaRPr>
          </a:p>
          <a:p>
            <a:pPr lvl="0" fontAlgn="base">
              <a:spcBef>
                <a:spcPct val="0"/>
              </a:spcBef>
              <a:spcAft>
                <a:spcPct val="0"/>
              </a:spcAft>
              <a:buClr>
                <a:srgbClr val="FF66CC"/>
              </a:buClr>
              <a:defRPr/>
            </a:pPr>
            <a:r>
              <a:rPr lang="en-US" sz="2400" dirty="0">
                <a:solidFill>
                  <a:prstClr val="black"/>
                </a:solidFill>
                <a:latin typeface="Arial" charset="0"/>
              </a:rPr>
              <a:t> </a:t>
            </a:r>
            <a:r>
              <a:rPr lang="en-US" sz="2400" dirty="0" smtClean="0">
                <a:solidFill>
                  <a:prstClr val="black"/>
                </a:solidFill>
                <a:latin typeface="Arial" charset="0"/>
              </a:rPr>
              <a:t> later with IRS Data Retrieval. </a:t>
            </a:r>
            <a:endParaRPr lang="en-US" sz="2400" dirty="0">
              <a:solidFill>
                <a:prstClr val="black"/>
              </a:solidFill>
              <a:latin typeface="Arial" charset="0"/>
            </a:endParaRPr>
          </a:p>
          <a:p>
            <a:pPr lvl="0" fontAlgn="base">
              <a:spcBef>
                <a:spcPct val="0"/>
              </a:spcBef>
              <a:spcAft>
                <a:spcPct val="0"/>
              </a:spcAft>
              <a:buClr>
                <a:srgbClr val="FF66CC"/>
              </a:buClr>
              <a:buFontTx/>
              <a:buChar char="•"/>
              <a:defRPr/>
            </a:pPr>
            <a:r>
              <a:rPr lang="en-US" sz="2400" dirty="0">
                <a:solidFill>
                  <a:prstClr val="black"/>
                </a:solidFill>
                <a:latin typeface="Arial" charset="0"/>
              </a:rPr>
              <a:t> Don’t delay</a:t>
            </a:r>
          </a:p>
        </p:txBody>
      </p:sp>
    </p:spTree>
    <p:extLst>
      <p:ext uri="{BB962C8B-B14F-4D97-AF65-F5344CB8AC3E}">
        <p14:creationId xmlns:p14="http://schemas.microsoft.com/office/powerpoint/2010/main" val="327889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Needed to Complete the FAFSA:</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sz="3100" dirty="0"/>
              <a:t>Applicants may need the following items:</a:t>
            </a:r>
          </a:p>
          <a:p>
            <a:pPr marL="0" indent="0">
              <a:buNone/>
            </a:pPr>
            <a:endParaRPr lang="en-US" sz="2600" dirty="0" smtClean="0"/>
          </a:p>
          <a:p>
            <a:pPr lvl="1"/>
            <a:r>
              <a:rPr lang="en-US" sz="2600" dirty="0" smtClean="0"/>
              <a:t>Social </a:t>
            </a:r>
            <a:r>
              <a:rPr lang="en-US" sz="2600" dirty="0"/>
              <a:t>security numbers</a:t>
            </a:r>
          </a:p>
          <a:p>
            <a:pPr lvl="1"/>
            <a:r>
              <a:rPr lang="en-US" sz="2600" dirty="0" smtClean="0"/>
              <a:t>Drivers </a:t>
            </a:r>
            <a:r>
              <a:rPr lang="en-US" sz="2600" dirty="0"/>
              <a:t>license (student only; this information is optional)</a:t>
            </a:r>
          </a:p>
          <a:p>
            <a:pPr lvl="1"/>
            <a:r>
              <a:rPr lang="en-US" sz="2600" dirty="0" smtClean="0"/>
              <a:t>Federal </a:t>
            </a:r>
            <a:r>
              <a:rPr lang="en-US" sz="2600" dirty="0"/>
              <a:t>income tax </a:t>
            </a:r>
            <a:r>
              <a:rPr lang="en-US" sz="2600" dirty="0" smtClean="0"/>
              <a:t>returns </a:t>
            </a:r>
            <a:r>
              <a:rPr lang="en-US" sz="2600" dirty="0"/>
              <a:t>(1040, 1040A or 1040EZ)</a:t>
            </a:r>
          </a:p>
          <a:p>
            <a:pPr lvl="1"/>
            <a:r>
              <a:rPr lang="en-US" sz="2600" dirty="0" smtClean="0"/>
              <a:t>W-2 </a:t>
            </a:r>
            <a:r>
              <a:rPr lang="en-US" sz="2600" dirty="0"/>
              <a:t>forms from all employers</a:t>
            </a:r>
          </a:p>
          <a:p>
            <a:pPr lvl="1"/>
            <a:r>
              <a:rPr lang="en-US" sz="2600" dirty="0" smtClean="0"/>
              <a:t>Current </a:t>
            </a:r>
            <a:r>
              <a:rPr lang="en-US" sz="2600" dirty="0"/>
              <a:t>bank statements  (checking and savings)</a:t>
            </a:r>
          </a:p>
          <a:p>
            <a:pPr lvl="1"/>
            <a:r>
              <a:rPr lang="en-US" sz="2600" dirty="0" smtClean="0"/>
              <a:t>Current </a:t>
            </a:r>
            <a:r>
              <a:rPr lang="en-US" sz="2600" dirty="0"/>
              <a:t>business and farm records</a:t>
            </a:r>
          </a:p>
          <a:p>
            <a:pPr lvl="1"/>
            <a:r>
              <a:rPr lang="en-US" sz="2600" dirty="0" smtClean="0"/>
              <a:t>Records </a:t>
            </a:r>
            <a:r>
              <a:rPr lang="en-US" sz="2600" dirty="0"/>
              <a:t>of any stocks, bonds and other investments, including 529 accounts</a:t>
            </a:r>
          </a:p>
          <a:p>
            <a:pPr lvl="1"/>
            <a:r>
              <a:rPr lang="en-US" sz="2600" dirty="0" smtClean="0"/>
              <a:t>Additional </a:t>
            </a:r>
            <a:r>
              <a:rPr lang="en-US" sz="2600" dirty="0"/>
              <a:t>untaxed income tax records may be needed such as: Veteran’s non educational benefits, child support paid/received and workers compensation. </a:t>
            </a:r>
          </a:p>
          <a:p>
            <a:pPr lvl="1"/>
            <a:r>
              <a:rPr lang="en-US" sz="2600" dirty="0" smtClean="0"/>
              <a:t>Alien </a:t>
            </a:r>
            <a:r>
              <a:rPr lang="en-US" sz="2600" dirty="0"/>
              <a:t>registration or permanent resident card (if not a US citizen)</a:t>
            </a:r>
          </a:p>
          <a:p>
            <a:pPr marL="0" indent="0">
              <a:buNone/>
            </a:pPr>
            <a:r>
              <a:rPr lang="en-US" dirty="0"/>
              <a:t> </a:t>
            </a:r>
          </a:p>
          <a:p>
            <a:endParaRPr lang="en-US" dirty="0"/>
          </a:p>
        </p:txBody>
      </p:sp>
    </p:spTree>
    <p:extLst>
      <p:ext uri="{BB962C8B-B14F-4D97-AF65-F5344CB8AC3E}">
        <p14:creationId xmlns:p14="http://schemas.microsoft.com/office/powerpoint/2010/main" val="247018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Autofit/>
          </a:bodyPr>
          <a:lstStyle/>
          <a:p>
            <a:pPr>
              <a:spcBef>
                <a:spcPct val="50000"/>
              </a:spcBef>
              <a:defRPr/>
            </a:pPr>
            <a:r>
              <a:rPr lang="en-US" sz="4000" dirty="0"/>
              <a:t>To be courteous to others, we ask that you silence or shut off your phones. </a:t>
            </a:r>
            <a:br>
              <a:rPr lang="en-US" sz="4000" dirty="0"/>
            </a:br>
            <a:r>
              <a:rPr lang="en-US" sz="4000" dirty="0"/>
              <a:t>      </a:t>
            </a:r>
            <a:r>
              <a:rPr lang="en-US" sz="4000" dirty="0">
                <a:solidFill>
                  <a:srgbClr val="47C2E9"/>
                </a:solidFill>
              </a:rPr>
              <a:t>Your consideration is appreciated.</a:t>
            </a:r>
            <a:br>
              <a:rPr lang="en-US" sz="4000" dirty="0">
                <a:solidFill>
                  <a:srgbClr val="47C2E9"/>
                </a:solidFill>
              </a:rPr>
            </a:br>
            <a:endParaRPr lang="en-US" sz="4000" dirty="0"/>
          </a:p>
        </p:txBody>
      </p:sp>
    </p:spTree>
    <p:extLst>
      <p:ext uri="{BB962C8B-B14F-4D97-AF65-F5344CB8AC3E}">
        <p14:creationId xmlns:p14="http://schemas.microsoft.com/office/powerpoint/2010/main" val="3855860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independent?</a:t>
            </a:r>
            <a:endParaRPr lang="en-US" dirty="0"/>
          </a:p>
        </p:txBody>
      </p:sp>
      <p:sp>
        <p:nvSpPr>
          <p:cNvPr id="3" name="Content Placeholder 2"/>
          <p:cNvSpPr>
            <a:spLocks noGrp="1"/>
          </p:cNvSpPr>
          <p:nvPr>
            <p:ph idx="1"/>
          </p:nvPr>
        </p:nvSpPr>
        <p:spPr>
          <a:xfrm>
            <a:off x="457200" y="1524000"/>
            <a:ext cx="8229600" cy="3992563"/>
          </a:xfrm>
        </p:spPr>
        <p:txBody>
          <a:bodyPr>
            <a:noAutofit/>
          </a:bodyPr>
          <a:lstStyle/>
          <a:p>
            <a:r>
              <a:rPr lang="en-US" sz="2800" dirty="0"/>
              <a:t>24 or older on Jan 1st of award </a:t>
            </a:r>
            <a:r>
              <a:rPr lang="en-US" sz="2800" dirty="0" smtClean="0"/>
              <a:t>year (1/1/89)</a:t>
            </a:r>
            <a:endParaRPr lang="en-US" sz="2800" dirty="0"/>
          </a:p>
          <a:p>
            <a:r>
              <a:rPr lang="en-US" sz="2800" dirty="0"/>
              <a:t>Veteran (includes active duty personnel)</a:t>
            </a:r>
          </a:p>
          <a:p>
            <a:r>
              <a:rPr lang="en-US" sz="2800" dirty="0"/>
              <a:t>Working on graduate level degree</a:t>
            </a:r>
          </a:p>
          <a:p>
            <a:r>
              <a:rPr lang="en-US" sz="2800" dirty="0"/>
              <a:t>Emancipated minor in legal guardianship</a:t>
            </a:r>
          </a:p>
          <a:p>
            <a:r>
              <a:rPr lang="en-US" sz="2800" dirty="0"/>
              <a:t>Orphan, in foster care, or ward of the court at   </a:t>
            </a:r>
          </a:p>
          <a:p>
            <a:pPr marL="0" indent="0">
              <a:buNone/>
            </a:pPr>
            <a:r>
              <a:rPr lang="en-US" sz="2800" dirty="0" smtClean="0"/>
              <a:t>    anytime </a:t>
            </a:r>
            <a:r>
              <a:rPr lang="en-US" sz="2800" dirty="0"/>
              <a:t>when student was age 13 or older</a:t>
            </a:r>
          </a:p>
          <a:p>
            <a:r>
              <a:rPr lang="en-US" sz="2800" dirty="0"/>
              <a:t>Have legal dependents other than spouse</a:t>
            </a:r>
          </a:p>
          <a:p>
            <a:r>
              <a:rPr lang="en-US" sz="2800" dirty="0"/>
              <a:t>Student deemed homeless by proper authority</a:t>
            </a:r>
          </a:p>
          <a:p>
            <a:endParaRPr lang="en-US" sz="2800" dirty="0"/>
          </a:p>
        </p:txBody>
      </p:sp>
    </p:spTree>
    <p:extLst>
      <p:ext uri="{BB962C8B-B14F-4D97-AF65-F5344CB8AC3E}">
        <p14:creationId xmlns:p14="http://schemas.microsoft.com/office/powerpoint/2010/main" val="407011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05200"/>
            <a:ext cx="8229600" cy="1752600"/>
          </a:xfrm>
        </p:spPr>
        <p:txBody>
          <a:bodyPr>
            <a:normAutofit/>
          </a:bodyPr>
          <a:lstStyle/>
          <a:p>
            <a:r>
              <a:rPr lang="en-US" sz="6000" i="1" dirty="0" smtClean="0"/>
              <a:t>Highlights</a:t>
            </a:r>
            <a:endParaRPr lang="en-US" sz="6000" dirty="0"/>
          </a:p>
        </p:txBody>
      </p:sp>
      <p:sp>
        <p:nvSpPr>
          <p:cNvPr id="4" name="Title 3"/>
          <p:cNvSpPr>
            <a:spLocks noGrp="1"/>
          </p:cNvSpPr>
          <p:nvPr>
            <p:ph type="ctrTitle"/>
          </p:nvPr>
        </p:nvSpPr>
        <p:spPr/>
        <p:txBody>
          <a:bodyPr>
            <a:noAutofit/>
          </a:bodyPr>
          <a:lstStyle/>
          <a:p>
            <a:r>
              <a:rPr lang="en-US" sz="6000" b="1" i="1" u="sng" dirty="0"/>
              <a:t>F</a:t>
            </a:r>
            <a:r>
              <a:rPr lang="en-US" sz="6000" b="1" dirty="0"/>
              <a:t>AFSA </a:t>
            </a:r>
            <a:r>
              <a:rPr lang="en-US" sz="6000" b="1" i="1" u="sng" dirty="0"/>
              <a:t>O</a:t>
            </a:r>
            <a:r>
              <a:rPr lang="en-US" sz="6000" b="1" dirty="0"/>
              <a:t>n </a:t>
            </a:r>
            <a:r>
              <a:rPr lang="en-US" sz="6000" b="1" i="1" u="sng" dirty="0"/>
              <a:t>T</a:t>
            </a:r>
            <a:r>
              <a:rPr lang="en-US" sz="6000" b="1" dirty="0"/>
              <a:t>he </a:t>
            </a:r>
            <a:r>
              <a:rPr lang="en-US" sz="6000" b="1" i="1" u="sng" dirty="0"/>
              <a:t>W</a:t>
            </a:r>
            <a:r>
              <a:rPr lang="en-US" sz="6000" b="1" dirty="0"/>
              <a:t>eb</a:t>
            </a:r>
            <a:br>
              <a:rPr lang="en-US" sz="6000" b="1" dirty="0"/>
            </a:br>
            <a:endParaRPr lang="en-US" sz="6000" b="1" dirty="0"/>
          </a:p>
        </p:txBody>
      </p:sp>
    </p:spTree>
    <p:extLst>
      <p:ext uri="{BB962C8B-B14F-4D97-AF65-F5344CB8AC3E}">
        <p14:creationId xmlns:p14="http://schemas.microsoft.com/office/powerpoint/2010/main" val="199948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14338"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Customized “My FAFSA”</a:t>
            </a:r>
          </a:p>
        </p:txBody>
      </p:sp>
      <p:pic>
        <p:nvPicPr>
          <p:cNvPr id="7" name="Picture 2" descr="FAFSA-Homepage-FINAL_v10"/>
          <p:cNvPicPr>
            <a:picLocks noChangeAspect="1" noChangeArrowheads="1"/>
          </p:cNvPicPr>
          <p:nvPr/>
        </p:nvPicPr>
        <p:blipFill>
          <a:blip r:embed="rId3">
            <a:extLst>
              <a:ext uri="{28A0092B-C50C-407E-A947-70E740481C1C}">
                <a14:useLocalDpi xmlns:a14="http://schemas.microsoft.com/office/drawing/2010/main" val="0"/>
              </a:ext>
            </a:extLst>
          </a:blip>
          <a:srcRect b="13144"/>
          <a:stretch>
            <a:fillRect/>
          </a:stretch>
        </p:blipFill>
        <p:spPr bwMode="auto">
          <a:xfrm>
            <a:off x="4040188" y="1608138"/>
            <a:ext cx="49085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txBox="1">
            <a:spLocks/>
          </p:cNvSpPr>
          <p:nvPr/>
        </p:nvSpPr>
        <p:spPr>
          <a:xfrm>
            <a:off x="169863" y="1455738"/>
            <a:ext cx="3584575" cy="4857750"/>
          </a:xfrm>
          <a:prstGeom prst="rect">
            <a:avLst/>
          </a:prstGeom>
        </p:spPr>
        <p:txBody>
          <a:bodyPr>
            <a:normAutofit/>
          </a:bodyPr>
          <a:lstStyle/>
          <a:p>
            <a:pPr marL="274320" marR="0" lvl="0" indent="-274320" defTabSz="914400" eaLnBrk="1" fontAlgn="auto" latinLnBrk="0" hangingPunct="1">
              <a:lnSpc>
                <a:spcPct val="100000"/>
              </a:lnSpc>
              <a:spcBef>
                <a:spcPct val="20000"/>
              </a:spcBef>
              <a:spcAft>
                <a:spcPts val="0"/>
              </a:spcAft>
              <a:buClr>
                <a:srgbClr val="00AEC5"/>
              </a:buClr>
              <a:buSzPct val="85000"/>
              <a:buFont typeface="Wingdings" pitchFamily="2" charset="2"/>
              <a:buChar char="ü"/>
              <a:tabLst/>
              <a:defRPr/>
            </a:pPr>
            <a:r>
              <a:rPr kumimoji="0" lang="en-US" sz="1900" b="1" i="0" u="none" strike="noStrike" kern="0" cap="none" spc="0" normalizeH="0" baseline="0" noProof="0" dirty="0">
                <a:ln>
                  <a:noFill/>
                </a:ln>
                <a:solidFill>
                  <a:sysClr val="windowText" lastClr="000000"/>
                </a:solidFill>
                <a:effectLst/>
                <a:uLnTx/>
                <a:uFillTx/>
                <a:latin typeface="Arial"/>
              </a:rPr>
              <a:t>Start Here</a:t>
            </a:r>
            <a:r>
              <a:rPr kumimoji="0" lang="en-US" sz="1900" b="0" i="0" u="none" strike="noStrike" kern="0" cap="none" spc="0" normalizeH="0" baseline="0" noProof="0" dirty="0">
                <a:ln>
                  <a:noFill/>
                </a:ln>
                <a:solidFill>
                  <a:sysClr val="windowText" lastClr="000000"/>
                </a:solidFill>
                <a:effectLst/>
                <a:uLnTx/>
                <a:uFillTx/>
                <a:latin typeface="Arial"/>
              </a:rPr>
              <a:t> for all options –</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endParaRPr kumimoji="0" lang="en-US" sz="1800" b="0" i="0" u="none" strike="noStrike" kern="0" cap="none" spc="0" normalizeH="0" baseline="0" noProof="0" dirty="0">
              <a:ln>
                <a:noFill/>
              </a:ln>
              <a:solidFill>
                <a:sysClr val="windowText" lastClr="000000"/>
              </a:solidFill>
              <a:effectLst/>
              <a:uLnTx/>
              <a:uFillTx/>
              <a:latin typeface="Arial"/>
            </a:endParaRP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Initial FAFSA Entry</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Renewal Application Entry</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FAFSA Corrections</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Providing Signatures</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Continuing a Saved FAFSA</a:t>
            </a:r>
          </a:p>
          <a:p>
            <a:pPr marL="571500" marR="0" lvl="1" indent="-228600" defTabSz="914400" eaLnBrk="1" fontAlgn="auto" latinLnBrk="0" hangingPunct="1">
              <a:lnSpc>
                <a:spcPct val="100000"/>
              </a:lnSpc>
              <a:spcBef>
                <a:spcPct val="20000"/>
              </a:spcBef>
              <a:spcAft>
                <a:spcPts val="0"/>
              </a:spcAft>
              <a:buClr>
                <a:srgbClr val="DC7610"/>
              </a:buClr>
              <a:buSzPct val="85000"/>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latin typeface="Arial"/>
              </a:rPr>
              <a:t>Viewing Transaction History</a:t>
            </a:r>
          </a:p>
        </p:txBody>
      </p:sp>
      <p:sp>
        <p:nvSpPr>
          <p:cNvPr id="11" name="Line Callout 3 10"/>
          <p:cNvSpPr/>
          <p:nvPr/>
        </p:nvSpPr>
        <p:spPr>
          <a:xfrm>
            <a:off x="5178425" y="3656013"/>
            <a:ext cx="1366838" cy="304800"/>
          </a:xfrm>
          <a:prstGeom prst="borderCallout3">
            <a:avLst>
              <a:gd name="adj1" fmla="val 18750"/>
              <a:gd name="adj2" fmla="val -8333"/>
              <a:gd name="adj3" fmla="val 18750"/>
              <a:gd name="adj4" fmla="val -16667"/>
              <a:gd name="adj5" fmla="val 47941"/>
              <a:gd name="adj6" fmla="val -39392"/>
              <a:gd name="adj7" fmla="val -590593"/>
              <a:gd name="adj8" fmla="val -126915"/>
            </a:avLst>
          </a:prstGeom>
          <a:noFill/>
          <a:ln w="28575" cap="flat" cmpd="sng" algn="ctr">
            <a:solidFill>
              <a:sysClr val="window" lastClr="FFFFFF"/>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434334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Login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76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0672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App Selection/PIN Status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8"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1263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Start New FAFSA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159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Student Demographics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7787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Student Eligibility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25"/>
            <a:ext cx="91440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5120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School Selection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8242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School Re-ordering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1"/>
            <a:ext cx="9143998"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6575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noAutofit/>
          </a:bodyPr>
          <a:lstStyle/>
          <a:p>
            <a:r>
              <a:rPr lang="en-US" sz="6000" b="1" dirty="0" smtClean="0"/>
              <a:t>FAFSA 101</a:t>
            </a:r>
            <a:br>
              <a:rPr lang="en-US" sz="6000" b="1" dirty="0" smtClean="0"/>
            </a:br>
            <a:endParaRPr lang="en-US" sz="6000" b="1" dirty="0"/>
          </a:p>
        </p:txBody>
      </p:sp>
      <p:sp>
        <p:nvSpPr>
          <p:cNvPr id="3" name="Subtitle 2"/>
          <p:cNvSpPr>
            <a:spLocks noGrp="1"/>
          </p:cNvSpPr>
          <p:nvPr>
            <p:ph type="subTitle" idx="1"/>
          </p:nvPr>
        </p:nvSpPr>
        <p:spPr>
          <a:xfrm>
            <a:off x="457200" y="3505200"/>
            <a:ext cx="8229600" cy="1752600"/>
          </a:xfrm>
        </p:spPr>
        <p:txBody>
          <a:bodyPr>
            <a:normAutofit/>
          </a:bodyPr>
          <a:lstStyle/>
          <a:p>
            <a:r>
              <a:rPr lang="en-US" sz="4000" b="1" i="1" u="sng" dirty="0" smtClean="0"/>
              <a:t>F</a:t>
            </a:r>
            <a:r>
              <a:rPr lang="en-US" sz="4000" dirty="0" smtClean="0"/>
              <a:t>ree </a:t>
            </a:r>
            <a:r>
              <a:rPr lang="en-US" sz="4000" b="1" i="1" u="sng" dirty="0" smtClean="0"/>
              <a:t>A</a:t>
            </a:r>
            <a:r>
              <a:rPr lang="en-US" sz="4000" dirty="0" smtClean="0"/>
              <a:t>pplication for </a:t>
            </a:r>
            <a:r>
              <a:rPr lang="en-US" sz="4000" b="1" i="1" u="sng" dirty="0" smtClean="0"/>
              <a:t>F</a:t>
            </a:r>
            <a:r>
              <a:rPr lang="en-US" sz="4000" dirty="0" smtClean="0"/>
              <a:t>ederal </a:t>
            </a:r>
            <a:r>
              <a:rPr lang="en-US" sz="4000" b="1" i="1" u="sng" dirty="0" smtClean="0"/>
              <a:t>S</a:t>
            </a:r>
            <a:r>
              <a:rPr lang="en-US" sz="4000" dirty="0" smtClean="0"/>
              <a:t>tudent </a:t>
            </a:r>
            <a:r>
              <a:rPr lang="en-US" sz="4000" b="1" i="1" u="sng" dirty="0" smtClean="0"/>
              <a:t>A</a:t>
            </a:r>
            <a:r>
              <a:rPr lang="en-US" sz="4000" dirty="0" smtClean="0"/>
              <a:t>id</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Dependency Determination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43001"/>
            <a:ext cx="9143998"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6725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Parent Demographics</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158241"/>
            <a:ext cx="9143998"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19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Parent Financial Info</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6856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Parent Asset Question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9715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Student Financial Info (Cont’d)</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1"/>
            <a:ext cx="9143998"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3969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Sign &amp; Submit</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06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dirty="0" smtClean="0"/>
              <a:t>      FOTW – </a:t>
            </a:r>
            <a:r>
              <a:rPr lang="en-US" dirty="0" err="1" smtClean="0"/>
              <a:t>eSignature</a:t>
            </a:r>
            <a:r>
              <a:rPr lang="en-US" dirty="0" smtClean="0"/>
              <a:t> Process</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534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FOTW – Confirmation Page</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810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05200"/>
            <a:ext cx="8229600" cy="1752600"/>
          </a:xfrm>
        </p:spPr>
        <p:txBody>
          <a:bodyPr>
            <a:normAutofit/>
          </a:bodyPr>
          <a:lstStyle/>
          <a:p>
            <a:r>
              <a:rPr lang="en-US" sz="6000" i="1" dirty="0" smtClean="0"/>
              <a:t>IRS Data Retrieval</a:t>
            </a:r>
            <a:endParaRPr lang="en-US" sz="6000" dirty="0"/>
          </a:p>
        </p:txBody>
      </p:sp>
      <p:sp>
        <p:nvSpPr>
          <p:cNvPr id="4" name="Title 3"/>
          <p:cNvSpPr>
            <a:spLocks noGrp="1"/>
          </p:cNvSpPr>
          <p:nvPr>
            <p:ph type="ctrTitle"/>
          </p:nvPr>
        </p:nvSpPr>
        <p:spPr/>
        <p:txBody>
          <a:bodyPr>
            <a:noAutofit/>
          </a:bodyPr>
          <a:lstStyle/>
          <a:p>
            <a:r>
              <a:rPr lang="en-US" sz="6000" b="1" i="1" u="sng" dirty="0"/>
              <a:t>F</a:t>
            </a:r>
            <a:r>
              <a:rPr lang="en-US" sz="6000" b="1" dirty="0"/>
              <a:t>AFSA </a:t>
            </a:r>
            <a:r>
              <a:rPr lang="en-US" sz="6000" b="1" i="1" u="sng" dirty="0"/>
              <a:t>O</a:t>
            </a:r>
            <a:r>
              <a:rPr lang="en-US" sz="6000" b="1" dirty="0"/>
              <a:t>n </a:t>
            </a:r>
            <a:r>
              <a:rPr lang="en-US" sz="6000" b="1" i="1" u="sng" dirty="0"/>
              <a:t>T</a:t>
            </a:r>
            <a:r>
              <a:rPr lang="en-US" sz="6000" b="1" dirty="0"/>
              <a:t>he </a:t>
            </a:r>
            <a:r>
              <a:rPr lang="en-US" sz="6000" b="1" i="1" u="sng" dirty="0"/>
              <a:t>W</a:t>
            </a:r>
            <a:r>
              <a:rPr lang="en-US" sz="6000" b="1" dirty="0"/>
              <a:t>eb</a:t>
            </a:r>
            <a:br>
              <a:rPr lang="en-US" sz="6000" b="1" dirty="0"/>
            </a:br>
            <a:endParaRPr lang="en-US" sz="6000" b="1" dirty="0"/>
          </a:p>
        </p:txBody>
      </p:sp>
    </p:spTree>
    <p:extLst>
      <p:ext uri="{BB962C8B-B14F-4D97-AF65-F5344CB8AC3E}">
        <p14:creationId xmlns:p14="http://schemas.microsoft.com/office/powerpoint/2010/main" val="83777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IRS Data Retrieval Tool</a:t>
            </a:r>
            <a:endParaRPr lang="en-US" dirty="0"/>
          </a:p>
        </p:txBody>
      </p:sp>
      <p:sp>
        <p:nvSpPr>
          <p:cNvPr id="3" name="Content Placeholder 2"/>
          <p:cNvSpPr>
            <a:spLocks noGrp="1"/>
          </p:cNvSpPr>
          <p:nvPr>
            <p:ph idx="1"/>
          </p:nvPr>
        </p:nvSpPr>
        <p:spPr>
          <a:xfrm>
            <a:off x="457200" y="1828800"/>
            <a:ext cx="8229600" cy="3992563"/>
          </a:xfrm>
        </p:spPr>
        <p:txBody>
          <a:bodyPr>
            <a:normAutofit lnSpcReduction="10000"/>
          </a:bodyPr>
          <a:lstStyle/>
          <a:p>
            <a:r>
              <a:rPr lang="en-US" sz="3200" dirty="0" smtClean="0"/>
              <a:t>While </a:t>
            </a:r>
            <a:r>
              <a:rPr lang="en-US" sz="3200" dirty="0"/>
              <a:t>completing FOTW, applicant may submit real-time request to IRS for tax data</a:t>
            </a:r>
          </a:p>
          <a:p>
            <a:r>
              <a:rPr lang="en-US" sz="3200" dirty="0"/>
              <a:t>IRS will authenticate taxpayer’s identity</a:t>
            </a:r>
          </a:p>
          <a:p>
            <a:r>
              <a:rPr lang="en-US" sz="3200" dirty="0"/>
              <a:t>If match found, IRS sends real-time results to applicant in new window</a:t>
            </a:r>
          </a:p>
          <a:p>
            <a:r>
              <a:rPr lang="en-US" sz="3200" dirty="0"/>
              <a:t>Applicant chooses whether or not to transfer data to FOTW</a:t>
            </a:r>
          </a:p>
          <a:p>
            <a:endParaRPr lang="en-US" dirty="0"/>
          </a:p>
        </p:txBody>
      </p:sp>
    </p:spTree>
    <p:extLst>
      <p:ext uri="{BB962C8B-B14F-4D97-AF65-F5344CB8AC3E}">
        <p14:creationId xmlns:p14="http://schemas.microsoft.com/office/powerpoint/2010/main" val="61001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Presenter</a:t>
            </a:r>
            <a:endParaRPr lang="en-US" dirty="0"/>
          </a:p>
        </p:txBody>
      </p:sp>
      <p:sp>
        <p:nvSpPr>
          <p:cNvPr id="3" name="Content Placeholder 2"/>
          <p:cNvSpPr>
            <a:spLocks noGrp="1"/>
          </p:cNvSpPr>
          <p:nvPr>
            <p:ph idx="1"/>
          </p:nvPr>
        </p:nvSpPr>
        <p:spPr>
          <a:xfrm>
            <a:off x="457200" y="1905000"/>
            <a:ext cx="8229600" cy="3992563"/>
          </a:xfrm>
        </p:spPr>
        <p:txBody>
          <a:bodyPr>
            <a:normAutofit/>
          </a:bodyPr>
          <a:lstStyle/>
          <a:p>
            <a:r>
              <a:rPr lang="en-US" sz="4000" dirty="0" smtClean="0"/>
              <a:t>Carol </a:t>
            </a:r>
            <a:r>
              <a:rPr lang="en-US" sz="4000" dirty="0" err="1" smtClean="0"/>
              <a:t>Handlan</a:t>
            </a:r>
            <a:endParaRPr lang="en-US" sz="4000" dirty="0" smtClean="0"/>
          </a:p>
          <a:p>
            <a:r>
              <a:rPr lang="en-US" sz="4000" dirty="0" smtClean="0"/>
              <a:t>Higher Education Access </a:t>
            </a:r>
            <a:r>
              <a:rPr lang="en-US" sz="4000" dirty="0" smtClean="0"/>
              <a:t>Partner Cumberland Valley Region</a:t>
            </a:r>
            <a:endParaRPr lang="en-US" sz="4000" dirty="0" smtClean="0"/>
          </a:p>
          <a:p>
            <a:r>
              <a:rPr lang="en-US" sz="4000" dirty="0" smtClean="0"/>
              <a:t>chandlan@pheaa.org</a:t>
            </a:r>
            <a:endParaRPr lang="en-US" sz="4000" dirty="0"/>
          </a:p>
        </p:txBody>
      </p:sp>
    </p:spTree>
    <p:extLst>
      <p:ext uri="{BB962C8B-B14F-4D97-AF65-F5344CB8AC3E}">
        <p14:creationId xmlns:p14="http://schemas.microsoft.com/office/powerpoint/2010/main" val="3534919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Data Retrieval Tool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2012-2013 </a:t>
            </a:r>
            <a:r>
              <a:rPr lang="en-US" dirty="0"/>
              <a:t>FAFSA on the Web will include logic to </a:t>
            </a:r>
            <a:r>
              <a:rPr lang="en-US" dirty="0" smtClean="0"/>
              <a:t>determine if the student and/or parent(s) is eligible to use the IRS Data Retrieval Tool</a:t>
            </a:r>
          </a:p>
          <a:p>
            <a:pPr marL="0" indent="0">
              <a:buNone/>
            </a:pPr>
            <a:endParaRPr lang="en-US" dirty="0" smtClean="0"/>
          </a:p>
          <a:p>
            <a:r>
              <a:rPr lang="en-US" dirty="0" smtClean="0"/>
              <a:t>Students </a:t>
            </a:r>
            <a:r>
              <a:rPr lang="en-US" dirty="0"/>
              <a:t>and parents who were eligible to use the IRS </a:t>
            </a:r>
            <a:r>
              <a:rPr lang="en-US" dirty="0" smtClean="0"/>
              <a:t>Data Retrieval Tool </a:t>
            </a:r>
            <a:r>
              <a:rPr lang="en-US" dirty="0"/>
              <a:t>but </a:t>
            </a:r>
            <a:r>
              <a:rPr lang="en-US" dirty="0" smtClean="0"/>
              <a:t>didn’t, </a:t>
            </a:r>
            <a:r>
              <a:rPr lang="en-US" dirty="0"/>
              <a:t>will receive an e-mail notification encouraging them to return to FAFSA on the Web and use the </a:t>
            </a:r>
            <a:r>
              <a:rPr lang="en-US" dirty="0" smtClean="0"/>
              <a:t>tool</a:t>
            </a:r>
          </a:p>
          <a:p>
            <a:endParaRPr lang="en-US" dirty="0"/>
          </a:p>
          <a:p>
            <a:r>
              <a:rPr lang="en-US" dirty="0" smtClean="0"/>
              <a:t>If estimated income used, can go back once taxes are filed and </a:t>
            </a:r>
            <a:r>
              <a:rPr lang="en-US" dirty="0"/>
              <a:t>use IRS Data Retrieval Tool</a:t>
            </a:r>
          </a:p>
          <a:p>
            <a:endParaRPr lang="en-US" dirty="0" smtClean="0"/>
          </a:p>
          <a:p>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90943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IRS Data Retrieval</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15824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252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bwMode="auto">
          <a:xfrm>
            <a:off x="304800" y="533400"/>
            <a:ext cx="85344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IRS Data Retrieval (Cont’d)</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30679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05200"/>
            <a:ext cx="8229600" cy="1752600"/>
          </a:xfrm>
        </p:spPr>
        <p:txBody>
          <a:bodyPr>
            <a:normAutofit lnSpcReduction="10000"/>
          </a:bodyPr>
          <a:lstStyle/>
          <a:p>
            <a:r>
              <a:rPr lang="en-US" sz="6000" i="1" dirty="0" smtClean="0"/>
              <a:t>PHEAA State Grant Interface</a:t>
            </a:r>
            <a:endParaRPr lang="en-US" sz="6000" dirty="0"/>
          </a:p>
        </p:txBody>
      </p:sp>
      <p:sp>
        <p:nvSpPr>
          <p:cNvPr id="4" name="Title 3"/>
          <p:cNvSpPr>
            <a:spLocks noGrp="1"/>
          </p:cNvSpPr>
          <p:nvPr>
            <p:ph type="ctrTitle"/>
          </p:nvPr>
        </p:nvSpPr>
        <p:spPr/>
        <p:txBody>
          <a:bodyPr>
            <a:noAutofit/>
          </a:bodyPr>
          <a:lstStyle/>
          <a:p>
            <a:r>
              <a:rPr lang="en-US" sz="6000" b="1" i="1" u="sng" dirty="0"/>
              <a:t>F</a:t>
            </a:r>
            <a:r>
              <a:rPr lang="en-US" sz="6000" b="1" dirty="0"/>
              <a:t>AFSA </a:t>
            </a:r>
            <a:r>
              <a:rPr lang="en-US" sz="6000" b="1" i="1" u="sng" dirty="0"/>
              <a:t>O</a:t>
            </a:r>
            <a:r>
              <a:rPr lang="en-US" sz="6000" b="1" dirty="0"/>
              <a:t>n </a:t>
            </a:r>
            <a:r>
              <a:rPr lang="en-US" sz="6000" b="1" i="1" u="sng" dirty="0"/>
              <a:t>T</a:t>
            </a:r>
            <a:r>
              <a:rPr lang="en-US" sz="6000" b="1" dirty="0"/>
              <a:t>he </a:t>
            </a:r>
            <a:r>
              <a:rPr lang="en-US" sz="6000" b="1" i="1" u="sng" dirty="0"/>
              <a:t>W</a:t>
            </a:r>
            <a:r>
              <a:rPr lang="en-US" sz="6000" b="1" dirty="0"/>
              <a:t>eb</a:t>
            </a:r>
            <a:br>
              <a:rPr lang="en-US" sz="6000" b="1" dirty="0"/>
            </a:br>
            <a:endParaRPr lang="en-US" sz="6000" b="1" dirty="0"/>
          </a:p>
        </p:txBody>
      </p:sp>
    </p:spTree>
    <p:extLst>
      <p:ext uri="{BB962C8B-B14F-4D97-AF65-F5344CB8AC3E}">
        <p14:creationId xmlns:p14="http://schemas.microsoft.com/office/powerpoint/2010/main" val="83777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dirty="0" smtClean="0"/>
              <a:t>Two Apps in One Process</a:t>
            </a:r>
          </a:p>
        </p:txBody>
      </p:sp>
      <p:sp>
        <p:nvSpPr>
          <p:cNvPr id="40963" name="Content Placeholder 2"/>
          <p:cNvSpPr>
            <a:spLocks noGrp="1"/>
          </p:cNvSpPr>
          <p:nvPr>
            <p:ph idx="1"/>
          </p:nvPr>
        </p:nvSpPr>
        <p:spPr bwMode="auto">
          <a:xfrm>
            <a:off x="304800" y="1676400"/>
            <a:ext cx="83820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ctr">
              <a:buFont typeface="Arial" charset="0"/>
              <a:buNone/>
            </a:pPr>
            <a:r>
              <a:rPr lang="en-US" sz="4000" dirty="0" smtClean="0"/>
              <a:t>Take advantage of the opportunity to file your FAFSA and your State Grant application in one online session!</a:t>
            </a:r>
          </a:p>
          <a:p>
            <a:endParaRPr lang="en-US" dirty="0" smtClean="0"/>
          </a:p>
        </p:txBody>
      </p:sp>
    </p:spTree>
    <p:extLst>
      <p:ext uri="{BB962C8B-B14F-4D97-AF65-F5344CB8AC3E}">
        <p14:creationId xmlns:p14="http://schemas.microsoft.com/office/powerpoint/2010/main" val="324370372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Student Demographics</a:t>
            </a:r>
          </a:p>
        </p:txBody>
      </p:sp>
      <p:sp>
        <p:nvSpPr>
          <p:cNvPr id="43011" name="Content Placeholder 2"/>
          <p:cNvSpPr>
            <a:spLocks noGrp="1"/>
          </p:cNvSpPr>
          <p:nvPr>
            <p:ph idx="1"/>
          </p:nvPr>
        </p:nvSpPr>
        <p:spPr bwMode="auto">
          <a:xfrm>
            <a:off x="457200" y="1600200"/>
            <a:ext cx="220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None/>
            </a:pPr>
            <a:endParaRPr lang="en-US" smtClean="0"/>
          </a:p>
          <a:p>
            <a:pPr>
              <a:buFont typeface="Arial" charset="0"/>
              <a:buNone/>
            </a:pPr>
            <a:r>
              <a:rPr lang="en-US" sz="2000" smtClean="0"/>
              <a:t>First page of the FAFSA. This is the page where the student identifies their state of legal residence</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47800"/>
            <a:ext cx="56149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5335588" y="4017963"/>
            <a:ext cx="901700"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b="1"/>
              <a:t>Pennsylvania</a:t>
            </a:r>
          </a:p>
        </p:txBody>
      </p:sp>
      <p:sp>
        <p:nvSpPr>
          <p:cNvPr id="6" name="TextBox 5"/>
          <p:cNvSpPr txBox="1"/>
          <p:nvPr/>
        </p:nvSpPr>
        <p:spPr>
          <a:xfrm>
            <a:off x="3962400" y="4343400"/>
            <a:ext cx="506413" cy="207963"/>
          </a:xfrm>
          <a:prstGeom prst="rect">
            <a:avLst/>
          </a:prstGeom>
          <a:solidFill>
            <a:schemeClr val="bg1"/>
          </a:solidFill>
        </p:spPr>
        <p:txBody>
          <a:bodyPr anchor="ctr">
            <a:spAutoFit/>
          </a:bodyPr>
          <a:lstStyle/>
          <a:p>
            <a:pPr>
              <a:defRPr/>
            </a:pPr>
            <a:r>
              <a:rPr lang="en-US" sz="750" b="1" dirty="0"/>
              <a:t>16600</a:t>
            </a:r>
          </a:p>
        </p:txBody>
      </p:sp>
      <p:sp>
        <p:nvSpPr>
          <p:cNvPr id="43015" name="TextBox 1"/>
          <p:cNvSpPr txBox="1">
            <a:spLocks noChangeArrowheads="1"/>
          </p:cNvSpPr>
          <p:nvPr/>
        </p:nvSpPr>
        <p:spPr bwMode="auto">
          <a:xfrm>
            <a:off x="3962400" y="4033838"/>
            <a:ext cx="9144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b="1"/>
              <a:t>Anywhere</a:t>
            </a:r>
          </a:p>
        </p:txBody>
      </p:sp>
      <p:sp>
        <p:nvSpPr>
          <p:cNvPr id="43016" name="TextBox 2"/>
          <p:cNvSpPr txBox="1">
            <a:spLocks noChangeArrowheads="1"/>
          </p:cNvSpPr>
          <p:nvPr/>
        </p:nvSpPr>
        <p:spPr bwMode="auto">
          <a:xfrm>
            <a:off x="3962400" y="4957763"/>
            <a:ext cx="7620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b="1"/>
              <a:t>814-555-5555</a:t>
            </a:r>
          </a:p>
        </p:txBody>
      </p:sp>
      <p:sp>
        <p:nvSpPr>
          <p:cNvPr id="43017" name="TextBox 4"/>
          <p:cNvSpPr txBox="1">
            <a:spLocks noChangeArrowheads="1"/>
          </p:cNvSpPr>
          <p:nvPr/>
        </p:nvSpPr>
        <p:spPr bwMode="auto">
          <a:xfrm>
            <a:off x="4614863" y="4551363"/>
            <a:ext cx="3048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700" b="1"/>
              <a:t>PA</a:t>
            </a:r>
          </a:p>
        </p:txBody>
      </p:sp>
    </p:spTree>
    <p:extLst>
      <p:ext uri="{BB962C8B-B14F-4D97-AF65-F5344CB8AC3E}">
        <p14:creationId xmlns:p14="http://schemas.microsoft.com/office/powerpoint/2010/main" val="246858982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Student Demographics</a:t>
            </a:r>
          </a:p>
        </p:txBody>
      </p:sp>
      <p:sp>
        <p:nvSpPr>
          <p:cNvPr id="44035" name="Content Placeholder 2"/>
          <p:cNvSpPr>
            <a:spLocks noGrp="1"/>
          </p:cNvSpPr>
          <p:nvPr>
            <p:ph idx="1"/>
          </p:nvPr>
        </p:nvSpPr>
        <p:spPr bwMode="auto">
          <a:xfrm>
            <a:off x="228600" y="1600200"/>
            <a:ext cx="1676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a:spcBef>
                <a:spcPct val="0"/>
              </a:spcBef>
              <a:buFont typeface="Arial" charset="0"/>
              <a:buNone/>
            </a:pPr>
            <a:r>
              <a:rPr lang="en-US" sz="2000" smtClean="0"/>
              <a:t>State residency information is established.</a:t>
            </a:r>
          </a:p>
          <a:p>
            <a:pPr marL="0">
              <a:spcBef>
                <a:spcPct val="0"/>
              </a:spcBef>
              <a:buFont typeface="Arial" charset="0"/>
              <a:buNone/>
            </a:pPr>
            <a:endParaRPr lang="en-US" sz="2000" smtClean="0"/>
          </a:p>
          <a:p>
            <a:pPr marL="0">
              <a:spcBef>
                <a:spcPct val="0"/>
              </a:spcBef>
              <a:buFont typeface="Arial" charset="0"/>
              <a:buNone/>
            </a:pPr>
            <a:r>
              <a:rPr lang="en-US" sz="2000" smtClean="0"/>
              <a:t>FOTW now knows what state application to present to the student .</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67818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4"/>
          <p:cNvSpPr txBox="1">
            <a:spLocks noChangeArrowheads="1"/>
          </p:cNvSpPr>
          <p:nvPr/>
        </p:nvSpPr>
        <p:spPr bwMode="auto">
          <a:xfrm>
            <a:off x="5014913" y="2994025"/>
            <a:ext cx="22320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Pennsylvania</a:t>
            </a:r>
          </a:p>
        </p:txBody>
      </p:sp>
      <p:sp>
        <p:nvSpPr>
          <p:cNvPr id="44038" name="TextBox 1"/>
          <p:cNvSpPr txBox="1">
            <a:spLocks noChangeArrowheads="1"/>
          </p:cNvSpPr>
          <p:nvPr/>
        </p:nvSpPr>
        <p:spPr bwMode="auto">
          <a:xfrm>
            <a:off x="2624138" y="2986088"/>
            <a:ext cx="14478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Anywhere</a:t>
            </a:r>
          </a:p>
        </p:txBody>
      </p:sp>
      <p:sp>
        <p:nvSpPr>
          <p:cNvPr id="44039" name="TextBox 8"/>
          <p:cNvSpPr txBox="1">
            <a:spLocks noChangeArrowheads="1"/>
          </p:cNvSpPr>
          <p:nvPr/>
        </p:nvSpPr>
        <p:spPr bwMode="auto">
          <a:xfrm>
            <a:off x="2693988" y="3771900"/>
            <a:ext cx="609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16600</a:t>
            </a:r>
          </a:p>
        </p:txBody>
      </p:sp>
      <p:sp>
        <p:nvSpPr>
          <p:cNvPr id="44040" name="TextBox 10"/>
          <p:cNvSpPr txBox="1">
            <a:spLocks noChangeArrowheads="1"/>
          </p:cNvSpPr>
          <p:nvPr/>
        </p:nvSpPr>
        <p:spPr bwMode="auto">
          <a:xfrm>
            <a:off x="3797300" y="4278313"/>
            <a:ext cx="6223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PA</a:t>
            </a:r>
          </a:p>
        </p:txBody>
      </p:sp>
      <p:sp>
        <p:nvSpPr>
          <p:cNvPr id="44041" name="TextBox 11"/>
          <p:cNvSpPr txBox="1">
            <a:spLocks noChangeArrowheads="1"/>
          </p:cNvSpPr>
          <p:nvPr/>
        </p:nvSpPr>
        <p:spPr bwMode="auto">
          <a:xfrm>
            <a:off x="2681288" y="5326063"/>
            <a:ext cx="22320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Pennsylvania</a:t>
            </a:r>
          </a:p>
        </p:txBody>
      </p:sp>
    </p:spTree>
    <p:extLst>
      <p:ext uri="{BB962C8B-B14F-4D97-AF65-F5344CB8AC3E}">
        <p14:creationId xmlns:p14="http://schemas.microsoft.com/office/powerpoint/2010/main" val="230005137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Application Submission</a:t>
            </a:r>
          </a:p>
        </p:txBody>
      </p:sp>
      <p:sp>
        <p:nvSpPr>
          <p:cNvPr id="45059" name="Content Placeholder 2"/>
          <p:cNvSpPr>
            <a:spLocks noGrp="1"/>
          </p:cNvSpPr>
          <p:nvPr>
            <p:ph idx="1"/>
          </p:nvPr>
        </p:nvSpPr>
        <p:spPr bwMode="auto">
          <a:xfrm>
            <a:off x="457200" y="1600200"/>
            <a:ext cx="2438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None/>
            </a:pPr>
            <a:endParaRPr lang="en-US" smtClean="0"/>
          </a:p>
          <a:p>
            <a:pPr marL="0">
              <a:spcBef>
                <a:spcPct val="0"/>
              </a:spcBef>
              <a:buFont typeface="Arial" charset="0"/>
              <a:buNone/>
            </a:pPr>
            <a:r>
              <a:rPr lang="en-US" sz="2400" smtClean="0"/>
              <a:t>Once the applicant completes the remainder of the FAFSA, they can sign and submit their FAFSA for processing</a:t>
            </a:r>
          </a:p>
        </p:txBody>
      </p:sp>
      <p:pic>
        <p:nvPicPr>
          <p:cNvPr id="450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574675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918463"/>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Confirmation Page</a:t>
            </a:r>
          </a:p>
        </p:txBody>
      </p:sp>
      <p:sp>
        <p:nvSpPr>
          <p:cNvPr id="46083" name="Content Placeholder 2"/>
          <p:cNvSpPr>
            <a:spLocks noGrp="1"/>
          </p:cNvSpPr>
          <p:nvPr>
            <p:ph idx="1"/>
          </p:nvPr>
        </p:nvSpPr>
        <p:spPr bwMode="auto">
          <a:xfrm>
            <a:off x="381000" y="2133600"/>
            <a:ext cx="2590800"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a:spcBef>
                <a:spcPct val="0"/>
              </a:spcBef>
              <a:buFont typeface="Arial" charset="0"/>
              <a:buNone/>
            </a:pPr>
            <a:r>
              <a:rPr lang="en-US" sz="2400" smtClean="0"/>
              <a:t>After submitting, the students are provided with a confirmation page from which they will be given the option to transfer their FOTW data to their state grant application.</a:t>
            </a:r>
          </a:p>
        </p:txBody>
      </p:sp>
      <p:pic>
        <p:nvPicPr>
          <p:cNvPr id="4" name="Picture 3" descr="confirm.jpg"/>
          <p:cNvPicPr/>
          <p:nvPr/>
        </p:nvPicPr>
        <p:blipFill>
          <a:blip r:embed="rId2" cstate="print"/>
          <a:srcRect r="21875" b="7405"/>
          <a:stretch>
            <a:fillRect/>
          </a:stretch>
        </p:blipFill>
        <p:spPr bwMode="auto">
          <a:xfrm>
            <a:off x="4038600" y="1143000"/>
            <a:ext cx="4724400"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ap Res.jpg"/>
          <p:cNvPicPr/>
          <p:nvPr/>
        </p:nvPicPr>
        <p:blipFill>
          <a:blip r:embed="rId3" cstate="print"/>
          <a:srcRect l="1781" t="45256" r="28500" b="42126"/>
          <a:stretch>
            <a:fillRect/>
          </a:stretch>
        </p:blipFill>
        <p:spPr bwMode="auto">
          <a:xfrm>
            <a:off x="3238500" y="4343400"/>
            <a:ext cx="5905500" cy="63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6" name="TextBox 5"/>
          <p:cNvSpPr txBox="1">
            <a:spLocks noChangeArrowheads="1"/>
          </p:cNvSpPr>
          <p:nvPr/>
        </p:nvSpPr>
        <p:spPr bwMode="auto">
          <a:xfrm>
            <a:off x="3457575" y="4478338"/>
            <a:ext cx="4191000"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solidFill>
                  <a:srgbClr val="FF0000"/>
                </a:solidFill>
              </a:rPr>
              <a:t>Pennsylvania residents – Complete the State Grant application</a:t>
            </a:r>
          </a:p>
        </p:txBody>
      </p:sp>
      <p:sp>
        <p:nvSpPr>
          <p:cNvPr id="46087" name="TextBox 6"/>
          <p:cNvSpPr txBox="1">
            <a:spLocks noChangeArrowheads="1"/>
          </p:cNvSpPr>
          <p:nvPr/>
        </p:nvSpPr>
        <p:spPr bwMode="auto">
          <a:xfrm>
            <a:off x="4381500" y="3733800"/>
            <a:ext cx="4076700" cy="16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500" b="1">
                <a:solidFill>
                  <a:srgbClr val="FF0000"/>
                </a:solidFill>
              </a:rPr>
              <a:t>Pennsylvania residents – Complete the State Grant application</a:t>
            </a:r>
          </a:p>
        </p:txBody>
      </p:sp>
      <p:sp>
        <p:nvSpPr>
          <p:cNvPr id="46088" name="TextBox 1"/>
          <p:cNvSpPr txBox="1">
            <a:spLocks noChangeArrowheads="1"/>
          </p:cNvSpPr>
          <p:nvPr/>
        </p:nvSpPr>
        <p:spPr bwMode="auto">
          <a:xfrm>
            <a:off x="3238500" y="4683125"/>
            <a:ext cx="58293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Click here if you want to apply for the Pennsylvania State Grant.</a:t>
            </a:r>
          </a:p>
        </p:txBody>
      </p:sp>
      <p:sp>
        <p:nvSpPr>
          <p:cNvPr id="46089" name="TextBox 8"/>
          <p:cNvSpPr txBox="1">
            <a:spLocks noChangeArrowheads="1"/>
          </p:cNvSpPr>
          <p:nvPr/>
        </p:nvSpPr>
        <p:spPr bwMode="auto">
          <a:xfrm>
            <a:off x="4124325" y="3890963"/>
            <a:ext cx="44196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b="1"/>
              <a:t>Click here if you want to apply for the Pennsylvania State Grant.</a:t>
            </a:r>
          </a:p>
        </p:txBody>
      </p:sp>
    </p:spTree>
    <p:extLst>
      <p:ext uri="{BB962C8B-B14F-4D97-AF65-F5344CB8AC3E}">
        <p14:creationId xmlns:p14="http://schemas.microsoft.com/office/powerpoint/2010/main" val="214089413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sp>
        <p:nvSpPr>
          <p:cNvPr id="47107"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endParaRPr lang="en-US" dirty="0" smtClean="0"/>
          </a:p>
          <a:p>
            <a:r>
              <a:rPr lang="en-US" sz="3200" dirty="0" smtClean="0"/>
              <a:t>At this point, students who click on the link  will be automatically moved to the PA State Grant Form for the completion of the additional data information items that are needed.  </a:t>
            </a:r>
          </a:p>
          <a:p>
            <a:endParaRPr lang="en-US" dirty="0" smtClean="0"/>
          </a:p>
        </p:txBody>
      </p:sp>
    </p:spTree>
    <p:extLst>
      <p:ext uri="{BB962C8B-B14F-4D97-AF65-F5344CB8AC3E}">
        <p14:creationId xmlns:p14="http://schemas.microsoft.com/office/powerpoint/2010/main" val="16067380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03238"/>
            <a:ext cx="8229600" cy="715962"/>
          </a:xfrm>
        </p:spPr>
        <p:txBody>
          <a:bodyPr/>
          <a:lstStyle/>
          <a:p>
            <a:r>
              <a:rPr lang="en-US" dirty="0" smtClean="0"/>
              <a:t>We’ll talk about…..</a:t>
            </a:r>
            <a:endParaRPr lang="en-US" dirty="0"/>
          </a:p>
        </p:txBody>
      </p:sp>
      <p:sp>
        <p:nvSpPr>
          <p:cNvPr id="3" name="Content Placeholder 2"/>
          <p:cNvSpPr>
            <a:spLocks noGrp="1"/>
          </p:cNvSpPr>
          <p:nvPr>
            <p:ph idx="1"/>
          </p:nvPr>
        </p:nvSpPr>
        <p:spPr>
          <a:xfrm>
            <a:off x="457200" y="1828800"/>
            <a:ext cx="8229600" cy="3992563"/>
          </a:xfrm>
        </p:spPr>
        <p:txBody>
          <a:bodyPr>
            <a:noAutofit/>
          </a:bodyPr>
          <a:lstStyle/>
          <a:p>
            <a:r>
              <a:rPr lang="en-US" sz="3600" dirty="0" smtClean="0"/>
              <a:t>What is the FAFSA?</a:t>
            </a:r>
          </a:p>
          <a:p>
            <a:r>
              <a:rPr lang="en-US" sz="3600" dirty="0" smtClean="0"/>
              <a:t>How do I apply?  When do I apply?</a:t>
            </a:r>
            <a:endParaRPr lang="en-US" sz="3600" dirty="0"/>
          </a:p>
          <a:p>
            <a:r>
              <a:rPr lang="en-US" sz="3600" dirty="0" smtClean="0"/>
              <a:t>What other applications might I need to file?</a:t>
            </a:r>
            <a:endParaRPr lang="en-US" sz="3600" dirty="0"/>
          </a:p>
          <a:p>
            <a:r>
              <a:rPr lang="en-US" sz="3600" dirty="0" smtClean="0"/>
              <a:t>What happens after I apply?</a:t>
            </a:r>
          </a:p>
          <a:p>
            <a:r>
              <a:rPr lang="en-US" sz="3600" dirty="0" smtClean="0"/>
              <a:t>Where can I get help?</a:t>
            </a:r>
          </a:p>
          <a:p>
            <a:endParaRPr lang="en-US" sz="2800" dirty="0"/>
          </a:p>
          <a:p>
            <a:endParaRPr lang="en-US" sz="2800" dirty="0"/>
          </a:p>
          <a:p>
            <a:endParaRPr lang="en-US" sz="2800" dirty="0"/>
          </a:p>
          <a:p>
            <a:endParaRPr lang="en-US" sz="2800" dirty="0" smtClean="0"/>
          </a:p>
          <a:p>
            <a:endParaRPr lang="en-US" sz="2800" dirty="0"/>
          </a:p>
          <a:p>
            <a:endParaRPr lang="en-US" sz="2800" dirty="0"/>
          </a:p>
          <a:p>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sp>
        <p:nvSpPr>
          <p:cNvPr id="53251"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dirty="0" smtClean="0"/>
              <a:t>The opportunity to use the on-line State Grant application will only occur at the point of completing the first FOTW.  It cannot be accessed at any other point in time.</a:t>
            </a:r>
          </a:p>
          <a:p>
            <a:r>
              <a:rPr lang="en-US" sz="3200" dirty="0" smtClean="0"/>
              <a:t>Renewal students may not need to complete the State Grant Form and a message will indicate that to them.</a:t>
            </a:r>
          </a:p>
        </p:txBody>
      </p:sp>
    </p:spTree>
    <p:extLst>
      <p:ext uri="{BB962C8B-B14F-4D97-AF65-F5344CB8AC3E}">
        <p14:creationId xmlns:p14="http://schemas.microsoft.com/office/powerpoint/2010/main" val="11645775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sp>
        <p:nvSpPr>
          <p:cNvPr id="54275"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charset="0"/>
              <a:buNone/>
            </a:pPr>
            <a:endParaRPr lang="en-US" sz="2000" u="sng" dirty="0" smtClean="0"/>
          </a:p>
          <a:p>
            <a:r>
              <a:rPr lang="en-US" sz="3200" dirty="0" smtClean="0"/>
              <a:t>Students who do not take advantage of this opportunity will still be able to complete the on-line State Grant Form (SGF) through Account Access as they have in the past.  They will be directed via email to Account Access at pheaa.org.</a:t>
            </a:r>
          </a:p>
        </p:txBody>
      </p:sp>
    </p:spTree>
    <p:extLst>
      <p:ext uri="{BB962C8B-B14F-4D97-AF65-F5344CB8AC3E}">
        <p14:creationId xmlns:p14="http://schemas.microsoft.com/office/powerpoint/2010/main" val="344810826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pic>
        <p:nvPicPr>
          <p:cNvPr id="48131"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5625"/>
            <a:ext cx="8229600"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9848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pic>
        <p:nvPicPr>
          <p:cNvPr id="4915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963" y="1676400"/>
            <a:ext cx="745807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63292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On-Line State Grant Application</a:t>
            </a:r>
          </a:p>
        </p:txBody>
      </p:sp>
      <p:sp>
        <p:nvSpPr>
          <p:cNvPr id="50179"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dirty="0" smtClean="0"/>
              <a:t>Students will now be presented with the additional questions needed to determine State Grant eligibility which includes such items as enrollment status, value of PA 529 College Savings Program, program of study for students in vocational programs, and employment status.</a:t>
            </a:r>
          </a:p>
          <a:p>
            <a:pPr lvl="1"/>
            <a:r>
              <a:rPr lang="en-US" sz="2800" dirty="0" smtClean="0"/>
              <a:t>Help screens are available for all questions.</a:t>
            </a:r>
          </a:p>
          <a:p>
            <a:pPr lvl="1">
              <a:buFont typeface="Arial" charset="0"/>
              <a:buNone/>
            </a:pPr>
            <a:endParaRPr lang="en-US" dirty="0" smtClean="0"/>
          </a:p>
        </p:txBody>
      </p:sp>
    </p:spTree>
    <p:extLst>
      <p:ext uri="{BB962C8B-B14F-4D97-AF65-F5344CB8AC3E}">
        <p14:creationId xmlns:p14="http://schemas.microsoft.com/office/powerpoint/2010/main" val="25828732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All Done!</a:t>
            </a:r>
          </a:p>
        </p:txBody>
      </p:sp>
      <p:pic>
        <p:nvPicPr>
          <p:cNvPr id="5120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1676400"/>
            <a:ext cx="820737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819109"/>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mtClean="0"/>
              <a:t>All Done!</a:t>
            </a:r>
          </a:p>
        </p:txBody>
      </p:sp>
      <p:sp>
        <p:nvSpPr>
          <p:cNvPr id="52227"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1">
              <a:buFont typeface="Arial" charset="0"/>
              <a:buChar char="•"/>
            </a:pPr>
            <a:r>
              <a:rPr lang="en-US" sz="2800" dirty="0" smtClean="0"/>
              <a:t>Printing , signing, and mailing in the State Grant confirmation page is the last step in the process.  PHEAA is working on an electronic signature capability but that is not available at this time.</a:t>
            </a:r>
          </a:p>
          <a:p>
            <a:pPr lvl="1">
              <a:buFont typeface="Arial" charset="0"/>
              <a:buChar char="•"/>
            </a:pPr>
            <a:r>
              <a:rPr lang="en-US" sz="2800" dirty="0" smtClean="0"/>
              <a:t>Students will be able to view their status on Account Access available at pheaa.org about three days after completing the FOTW.</a:t>
            </a:r>
          </a:p>
          <a:p>
            <a:pPr lvl="1">
              <a:buFont typeface="Arial" charset="0"/>
              <a:buChar char="•"/>
            </a:pPr>
            <a:r>
              <a:rPr lang="en-US" sz="2800" dirty="0" smtClean="0"/>
              <a:t>Establish a personal  account at pheaa.org.</a:t>
            </a:r>
          </a:p>
        </p:txBody>
      </p:sp>
    </p:spTree>
    <p:extLst>
      <p:ext uri="{BB962C8B-B14F-4D97-AF65-F5344CB8AC3E}">
        <p14:creationId xmlns:p14="http://schemas.microsoft.com/office/powerpoint/2010/main" val="367179768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noAutofit/>
          </a:bodyPr>
          <a:lstStyle/>
          <a:p>
            <a:r>
              <a:rPr lang="en-US" sz="6000" b="1" dirty="0" smtClean="0"/>
              <a:t>FAFSA 101</a:t>
            </a:r>
            <a:br>
              <a:rPr lang="en-US" sz="6000" b="1" dirty="0" smtClean="0"/>
            </a:br>
            <a:endParaRPr lang="en-US" sz="6000" b="1" dirty="0"/>
          </a:p>
        </p:txBody>
      </p:sp>
      <p:sp>
        <p:nvSpPr>
          <p:cNvPr id="3" name="Subtitle 2"/>
          <p:cNvSpPr>
            <a:spLocks noGrp="1"/>
          </p:cNvSpPr>
          <p:nvPr>
            <p:ph type="subTitle" idx="1"/>
          </p:nvPr>
        </p:nvSpPr>
        <p:spPr>
          <a:xfrm>
            <a:off x="1371600" y="3505200"/>
            <a:ext cx="6400800" cy="1752600"/>
          </a:xfrm>
        </p:spPr>
        <p:txBody>
          <a:bodyPr>
            <a:noAutofit/>
          </a:bodyPr>
          <a:lstStyle/>
          <a:p>
            <a:r>
              <a:rPr lang="en-US" sz="5400" dirty="0" smtClean="0"/>
              <a:t>OK, I filed ---</a:t>
            </a:r>
          </a:p>
          <a:p>
            <a:r>
              <a:rPr lang="en-US" sz="5400" dirty="0" smtClean="0"/>
              <a:t>What’s </a:t>
            </a:r>
            <a:r>
              <a:rPr lang="en-US" sz="5400" dirty="0"/>
              <a:t>n</a:t>
            </a:r>
            <a:r>
              <a:rPr lang="en-US" sz="5400" dirty="0" smtClean="0"/>
              <a:t>ext?</a:t>
            </a:r>
            <a:endParaRPr lang="en-US" sz="5400" dirty="0"/>
          </a:p>
        </p:txBody>
      </p:sp>
    </p:spTree>
    <p:extLst>
      <p:ext uri="{BB962C8B-B14F-4D97-AF65-F5344CB8AC3E}">
        <p14:creationId xmlns:p14="http://schemas.microsoft.com/office/powerpoint/2010/main" val="938245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dirty="0" smtClean="0"/>
              <a:t>After the FAFSA</a:t>
            </a:r>
          </a:p>
        </p:txBody>
      </p:sp>
      <p:sp>
        <p:nvSpPr>
          <p:cNvPr id="52227" name="Content Placeholder 2"/>
          <p:cNvSpPr>
            <a:spLocks noGrp="1"/>
          </p:cNvSpPr>
          <p:nvPr>
            <p:ph idx="1"/>
          </p:nvPr>
        </p:nvSpPr>
        <p:spPr bwMode="auto">
          <a:xfrm>
            <a:off x="457200" y="16764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spcBef>
                <a:spcPct val="0"/>
              </a:spcBef>
              <a:buClr>
                <a:srgbClr val="FF66CC"/>
              </a:buClr>
              <a:defRPr/>
            </a:pPr>
            <a:r>
              <a:rPr lang="en-US" sz="3600" dirty="0">
                <a:solidFill>
                  <a:prstClr val="black"/>
                </a:solidFill>
                <a:latin typeface="Arial" charset="0"/>
              </a:rPr>
              <a:t>EFC Calculated </a:t>
            </a:r>
          </a:p>
          <a:p>
            <a:pPr eaLnBrk="1" hangingPunct="1">
              <a:spcBef>
                <a:spcPct val="0"/>
              </a:spcBef>
              <a:buClr>
                <a:srgbClr val="FF66CC"/>
              </a:buClr>
              <a:defRPr/>
            </a:pPr>
            <a:r>
              <a:rPr lang="en-US" sz="3600" dirty="0" smtClean="0">
                <a:solidFill>
                  <a:prstClr val="black"/>
                </a:solidFill>
                <a:latin typeface="Arial" charset="0"/>
              </a:rPr>
              <a:t>SAR/e-SAR</a:t>
            </a:r>
            <a:endParaRPr lang="en-US" sz="3600" dirty="0">
              <a:solidFill>
                <a:prstClr val="black"/>
              </a:solidFill>
              <a:latin typeface="Arial" charset="0"/>
            </a:endParaRPr>
          </a:p>
          <a:p>
            <a:pPr eaLnBrk="1" hangingPunct="1">
              <a:spcBef>
                <a:spcPct val="0"/>
              </a:spcBef>
              <a:buClr>
                <a:srgbClr val="FF66CC"/>
              </a:buClr>
              <a:defRPr/>
            </a:pPr>
            <a:r>
              <a:rPr lang="en-US" sz="3600" dirty="0" smtClean="0">
                <a:solidFill>
                  <a:prstClr val="black"/>
                </a:solidFill>
                <a:latin typeface="Arial" charset="0"/>
              </a:rPr>
              <a:t>State Grant eligibility calculated</a:t>
            </a:r>
          </a:p>
          <a:p>
            <a:pPr eaLnBrk="1" hangingPunct="1">
              <a:spcBef>
                <a:spcPct val="0"/>
              </a:spcBef>
              <a:buClr>
                <a:srgbClr val="FF66CC"/>
              </a:buClr>
              <a:defRPr/>
            </a:pPr>
            <a:r>
              <a:rPr lang="en-US" sz="3600" dirty="0" smtClean="0">
                <a:solidFill>
                  <a:prstClr val="black"/>
                </a:solidFill>
                <a:latin typeface="Arial" charset="0"/>
              </a:rPr>
              <a:t>Schools </a:t>
            </a:r>
            <a:r>
              <a:rPr lang="en-US" sz="3600" dirty="0">
                <a:solidFill>
                  <a:prstClr val="black"/>
                </a:solidFill>
                <a:latin typeface="Arial" charset="0"/>
              </a:rPr>
              <a:t>receive results</a:t>
            </a:r>
          </a:p>
          <a:p>
            <a:pPr eaLnBrk="1" hangingPunct="1">
              <a:spcBef>
                <a:spcPct val="0"/>
              </a:spcBef>
              <a:buClr>
                <a:srgbClr val="FF66CC"/>
              </a:buClr>
              <a:defRPr/>
            </a:pPr>
            <a:r>
              <a:rPr lang="en-US" sz="3600" dirty="0" smtClean="0">
                <a:solidFill>
                  <a:prstClr val="black"/>
                </a:solidFill>
                <a:latin typeface="Arial" charset="0"/>
              </a:rPr>
              <a:t>Schools </a:t>
            </a:r>
            <a:r>
              <a:rPr lang="en-US" sz="3600" dirty="0">
                <a:solidFill>
                  <a:prstClr val="black"/>
                </a:solidFill>
                <a:latin typeface="Arial" charset="0"/>
              </a:rPr>
              <a:t>produce award </a:t>
            </a:r>
            <a:r>
              <a:rPr lang="en-US" sz="3600" dirty="0" smtClean="0">
                <a:solidFill>
                  <a:prstClr val="black"/>
                </a:solidFill>
                <a:latin typeface="Arial" charset="0"/>
              </a:rPr>
              <a:t>letters</a:t>
            </a:r>
          </a:p>
          <a:p>
            <a:pPr eaLnBrk="1" hangingPunct="1">
              <a:spcBef>
                <a:spcPct val="0"/>
              </a:spcBef>
              <a:buClr>
                <a:srgbClr val="FF66CC"/>
              </a:buClr>
              <a:defRPr/>
            </a:pPr>
            <a:r>
              <a:rPr lang="en-US" sz="3600" dirty="0" smtClean="0">
                <a:solidFill>
                  <a:prstClr val="black"/>
                </a:solidFill>
                <a:latin typeface="Arial" charset="0"/>
              </a:rPr>
              <a:t>Compare award letters</a:t>
            </a:r>
          </a:p>
          <a:p>
            <a:pPr eaLnBrk="1" hangingPunct="1">
              <a:spcBef>
                <a:spcPct val="0"/>
              </a:spcBef>
              <a:buClr>
                <a:srgbClr val="FF66CC"/>
              </a:buClr>
              <a:defRPr/>
            </a:pPr>
            <a:r>
              <a:rPr lang="en-US" sz="3600" dirty="0" smtClean="0">
                <a:solidFill>
                  <a:prstClr val="black"/>
                </a:solidFill>
                <a:latin typeface="Arial" charset="0"/>
              </a:rPr>
              <a:t>Determine true cost of school</a:t>
            </a:r>
            <a:endParaRPr lang="en-US" sz="3600" dirty="0">
              <a:solidFill>
                <a:prstClr val="black"/>
              </a:solidFill>
              <a:latin typeface="Arial" charset="0"/>
            </a:endParaRPr>
          </a:p>
          <a:p>
            <a:pPr lvl="1">
              <a:buFont typeface="Arial" charset="0"/>
              <a:buChar char="•"/>
            </a:pPr>
            <a:endParaRPr lang="en-US" sz="2800" dirty="0" smtClean="0"/>
          </a:p>
        </p:txBody>
      </p:sp>
    </p:spTree>
    <p:extLst>
      <p:ext uri="{BB962C8B-B14F-4D97-AF65-F5344CB8AC3E}">
        <p14:creationId xmlns:p14="http://schemas.microsoft.com/office/powerpoint/2010/main" val="241748224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Family Contribution (EFC)</a:t>
            </a:r>
            <a:endParaRPr lang="en-US" dirty="0"/>
          </a:p>
        </p:txBody>
      </p:sp>
      <p:sp>
        <p:nvSpPr>
          <p:cNvPr id="3" name="Content Placeholder 2"/>
          <p:cNvSpPr>
            <a:spLocks noGrp="1"/>
          </p:cNvSpPr>
          <p:nvPr>
            <p:ph idx="1"/>
          </p:nvPr>
        </p:nvSpPr>
        <p:spPr/>
        <p:txBody>
          <a:bodyPr/>
          <a:lstStyle/>
          <a:p>
            <a:r>
              <a:rPr lang="en-US" dirty="0" smtClean="0"/>
              <a:t>The </a:t>
            </a:r>
            <a:r>
              <a:rPr lang="en-US" dirty="0"/>
              <a:t>EFC is a number derived from a federal formula which considers a family’s income, assets, and other </a:t>
            </a:r>
            <a:r>
              <a:rPr lang="en-US" dirty="0" smtClean="0"/>
              <a:t>factors</a:t>
            </a:r>
          </a:p>
          <a:p>
            <a:endParaRPr lang="en-US" dirty="0" smtClean="0"/>
          </a:p>
          <a:p>
            <a:r>
              <a:rPr lang="en-US" dirty="0" smtClean="0"/>
              <a:t>In </a:t>
            </a:r>
            <a:r>
              <a:rPr lang="en-US" dirty="0"/>
              <a:t>theory, the EFC is the amount a family can reasonably be expected to pay toward college expenses each </a:t>
            </a:r>
            <a:r>
              <a:rPr lang="en-US" dirty="0" smtClean="0"/>
              <a:t>year</a:t>
            </a:r>
          </a:p>
          <a:p>
            <a:endParaRPr lang="en-US" dirty="0" smtClean="0"/>
          </a:p>
          <a:p>
            <a:r>
              <a:rPr lang="en-US" dirty="0"/>
              <a:t>In reality, it is not the amount a student is required to pay and it rarely is the amount a family actually pays</a:t>
            </a:r>
            <a:r>
              <a:rPr lang="en-US" dirty="0" smtClean="0"/>
              <a:t>.</a:t>
            </a:r>
          </a:p>
        </p:txBody>
      </p:sp>
    </p:spTree>
    <p:extLst>
      <p:ext uri="{BB962C8B-B14F-4D97-AF65-F5344CB8AC3E}">
        <p14:creationId xmlns:p14="http://schemas.microsoft.com/office/powerpoint/2010/main" val="4161955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bwMode="auto">
          <a:xfrm>
            <a:off x="533400" y="15240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charset="0"/>
              <a:buNone/>
            </a:pPr>
            <a:r>
              <a:rPr lang="en-US" sz="7200" u="sng" dirty="0" smtClean="0"/>
              <a:t>What is it?</a:t>
            </a:r>
          </a:p>
          <a:p>
            <a:pPr marL="0" indent="0" algn="ctr">
              <a:buFont typeface="Arial" charset="0"/>
              <a:buNone/>
            </a:pPr>
            <a:r>
              <a:rPr lang="en-US" sz="4400" dirty="0" smtClean="0"/>
              <a:t>The FAFSA is the primary means of applying for financial assistance to attend postsecondary school</a:t>
            </a:r>
          </a:p>
        </p:txBody>
      </p:sp>
      <p:sp>
        <p:nvSpPr>
          <p:cNvPr id="1024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t>FAFSA</a:t>
            </a:r>
          </a:p>
        </p:txBody>
      </p:sp>
    </p:spTree>
    <p:extLst>
      <p:ext uri="{BB962C8B-B14F-4D97-AF65-F5344CB8AC3E}">
        <p14:creationId xmlns:p14="http://schemas.microsoft.com/office/powerpoint/2010/main" val="3050913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EFC calculated?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 Parent contribution + student contribution = EFC</a:t>
            </a:r>
          </a:p>
          <a:p>
            <a:r>
              <a:rPr lang="en-US" dirty="0"/>
              <a:t> </a:t>
            </a:r>
            <a:r>
              <a:rPr lang="en-US" dirty="0" smtClean="0"/>
              <a:t>Bulk </a:t>
            </a:r>
            <a:r>
              <a:rPr lang="en-US" dirty="0"/>
              <a:t>of EFC comes from income</a:t>
            </a:r>
          </a:p>
          <a:p>
            <a:r>
              <a:rPr lang="en-US" dirty="0"/>
              <a:t> </a:t>
            </a:r>
            <a:r>
              <a:rPr lang="en-US" dirty="0" smtClean="0"/>
              <a:t>Home</a:t>
            </a:r>
            <a:r>
              <a:rPr lang="en-US" dirty="0"/>
              <a:t>, personal property, qualified retirement funds, and 	value of life insurance excluded from assets</a:t>
            </a:r>
          </a:p>
          <a:p>
            <a:r>
              <a:rPr lang="en-US" dirty="0"/>
              <a:t> </a:t>
            </a:r>
            <a:r>
              <a:rPr lang="en-US" dirty="0" smtClean="0"/>
              <a:t>Asset </a:t>
            </a:r>
            <a:r>
              <a:rPr lang="en-US" dirty="0"/>
              <a:t>protection allowance (based on age of older parent, 	or the parent if single parent </a:t>
            </a:r>
            <a:r>
              <a:rPr lang="en-US" dirty="0" smtClean="0"/>
              <a:t>household)</a:t>
            </a:r>
            <a:endParaRPr lang="en-US" dirty="0"/>
          </a:p>
          <a:p>
            <a:r>
              <a:rPr lang="en-US" dirty="0"/>
              <a:t>  Parent asset contribution usually = roughly 6%</a:t>
            </a:r>
          </a:p>
          <a:p>
            <a:r>
              <a:rPr lang="en-US" dirty="0"/>
              <a:t>  Student income contribution = 50% of amount over </a:t>
            </a:r>
            <a:r>
              <a:rPr lang="en-US" dirty="0" smtClean="0"/>
              <a:t>$6,000</a:t>
            </a:r>
            <a:endParaRPr lang="en-US" dirty="0"/>
          </a:p>
          <a:p>
            <a:r>
              <a:rPr lang="en-US" dirty="0"/>
              <a:t>  Student asset contribution = 20% of assets</a:t>
            </a:r>
          </a:p>
          <a:p>
            <a:r>
              <a:rPr lang="en-US" dirty="0"/>
              <a:t>  Parent contribution divided by number of children in </a:t>
            </a:r>
            <a:r>
              <a:rPr lang="en-US" dirty="0" smtClean="0"/>
              <a:t>	college </a:t>
            </a:r>
            <a:r>
              <a:rPr lang="en-US" dirty="0"/>
              <a:t>at the same time </a:t>
            </a:r>
          </a:p>
        </p:txBody>
      </p:sp>
    </p:spTree>
    <p:extLst>
      <p:ext uri="{BB962C8B-B14F-4D97-AF65-F5344CB8AC3E}">
        <p14:creationId xmlns:p14="http://schemas.microsoft.com/office/powerpoint/2010/main" val="93105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Need Analysis?</a:t>
            </a:r>
            <a:endParaRPr lang="en-US" dirty="0"/>
          </a:p>
        </p:txBody>
      </p:sp>
      <p:sp>
        <p:nvSpPr>
          <p:cNvPr id="3" name="Content Placeholder 2"/>
          <p:cNvSpPr>
            <a:spLocks noGrp="1"/>
          </p:cNvSpPr>
          <p:nvPr>
            <p:ph idx="1"/>
          </p:nvPr>
        </p:nvSpPr>
        <p:spPr/>
        <p:txBody>
          <a:bodyPr>
            <a:normAutofit/>
          </a:bodyPr>
          <a:lstStyle/>
          <a:p>
            <a:r>
              <a:rPr lang="en-US" sz="2800" dirty="0"/>
              <a:t>A student’s financial need is determined through a process called “need analysis”.  Need analysis has two components – the student’s cost of attendance at the institution attended and the student’s Expected Family Contribution (EFC).</a:t>
            </a:r>
          </a:p>
        </p:txBody>
      </p:sp>
    </p:spTree>
    <p:extLst>
      <p:ext uri="{BB962C8B-B14F-4D97-AF65-F5344CB8AC3E}">
        <p14:creationId xmlns:p14="http://schemas.microsoft.com/office/powerpoint/2010/main" val="21661146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a:t>
            </a:r>
            <a:endParaRPr lang="en-US" dirty="0"/>
          </a:p>
        </p:txBody>
      </p:sp>
      <p:sp>
        <p:nvSpPr>
          <p:cNvPr id="3" name="Content Placeholder 2"/>
          <p:cNvSpPr>
            <a:spLocks noGrp="1"/>
          </p:cNvSpPr>
          <p:nvPr>
            <p:ph idx="1"/>
          </p:nvPr>
        </p:nvSpPr>
        <p:spPr>
          <a:xfrm>
            <a:off x="457200" y="1676400"/>
            <a:ext cx="8229600" cy="3992563"/>
          </a:xfrm>
        </p:spPr>
        <p:txBody>
          <a:bodyPr>
            <a:normAutofit/>
          </a:bodyPr>
          <a:lstStyle/>
          <a:p>
            <a:r>
              <a:rPr lang="en-US" sz="2600" dirty="0" smtClean="0"/>
              <a:t>  Divorced </a:t>
            </a:r>
            <a:r>
              <a:rPr lang="en-US" sz="2600" dirty="0"/>
              <a:t>or separated parents</a:t>
            </a:r>
          </a:p>
          <a:p>
            <a:r>
              <a:rPr lang="en-US" sz="2600" dirty="0"/>
              <a:t>  Stepparents</a:t>
            </a:r>
          </a:p>
          <a:p>
            <a:r>
              <a:rPr lang="en-US" sz="2600" dirty="0"/>
              <a:t>  Adoptive parents</a:t>
            </a:r>
          </a:p>
          <a:p>
            <a:r>
              <a:rPr lang="en-US" sz="2600" dirty="0"/>
              <a:t>  Foster parents</a:t>
            </a:r>
          </a:p>
          <a:p>
            <a:r>
              <a:rPr lang="en-US" sz="2600" dirty="0"/>
              <a:t>  Legal guardians</a:t>
            </a:r>
          </a:p>
          <a:p>
            <a:r>
              <a:rPr lang="en-US" sz="2600" dirty="0"/>
              <a:t>  Living with others</a:t>
            </a:r>
          </a:p>
          <a:p>
            <a:r>
              <a:rPr lang="en-US" sz="2600" dirty="0"/>
              <a:t>  Recent death or disability</a:t>
            </a:r>
          </a:p>
          <a:p>
            <a:r>
              <a:rPr lang="en-US" sz="2600" dirty="0"/>
              <a:t>  Reduced income</a:t>
            </a:r>
          </a:p>
          <a:p>
            <a:endParaRPr lang="en-US" sz="2600" dirty="0"/>
          </a:p>
        </p:txBody>
      </p:sp>
    </p:spTree>
    <p:extLst>
      <p:ext uri="{BB962C8B-B14F-4D97-AF65-F5344CB8AC3E}">
        <p14:creationId xmlns:p14="http://schemas.microsoft.com/office/powerpoint/2010/main" val="7879667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noAutofit/>
          </a:bodyPr>
          <a:lstStyle/>
          <a:p>
            <a:r>
              <a:rPr lang="en-US" sz="6000" b="1" dirty="0" smtClean="0"/>
              <a:t>FAFSA 101</a:t>
            </a:r>
            <a:br>
              <a:rPr lang="en-US" sz="6000" b="1" dirty="0" smtClean="0"/>
            </a:br>
            <a:endParaRPr lang="en-US" sz="6000" b="1" dirty="0"/>
          </a:p>
        </p:txBody>
      </p:sp>
      <p:sp>
        <p:nvSpPr>
          <p:cNvPr id="3" name="Subtitle 2"/>
          <p:cNvSpPr>
            <a:spLocks noGrp="1"/>
          </p:cNvSpPr>
          <p:nvPr>
            <p:ph type="subTitle" idx="1"/>
          </p:nvPr>
        </p:nvSpPr>
        <p:spPr>
          <a:xfrm>
            <a:off x="1371600" y="3505200"/>
            <a:ext cx="6400800" cy="1752600"/>
          </a:xfrm>
        </p:spPr>
        <p:txBody>
          <a:bodyPr>
            <a:noAutofit/>
          </a:bodyPr>
          <a:lstStyle/>
          <a:p>
            <a:r>
              <a:rPr lang="en-US" sz="5400" dirty="0" smtClean="0"/>
              <a:t>Final Thoughts</a:t>
            </a:r>
            <a:endParaRPr lang="en-US" sz="5400" dirty="0"/>
          </a:p>
        </p:txBody>
      </p:sp>
    </p:spTree>
    <p:extLst>
      <p:ext uri="{BB962C8B-B14F-4D97-AF65-F5344CB8AC3E}">
        <p14:creationId xmlns:p14="http://schemas.microsoft.com/office/powerpoint/2010/main" val="2581486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447800"/>
            <a:ext cx="82296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Font typeface="Arial" charset="0"/>
              <a:buNone/>
              <a:defRPr/>
            </a:pPr>
            <a:r>
              <a:rPr lang="en-US" sz="6000" dirty="0" smtClean="0"/>
              <a:t>Important Notes:</a:t>
            </a:r>
          </a:p>
          <a:p>
            <a:pPr>
              <a:defRPr/>
            </a:pPr>
            <a:r>
              <a:rPr lang="en-US" sz="3200" dirty="0" smtClean="0"/>
              <a:t>Get your PIN:  pin.ed.gov</a:t>
            </a:r>
          </a:p>
          <a:p>
            <a:pPr>
              <a:defRPr/>
            </a:pPr>
            <a:r>
              <a:rPr lang="en-US" sz="3200" dirty="0" smtClean="0"/>
              <a:t>File FAFSA for 2012-13</a:t>
            </a:r>
          </a:p>
          <a:p>
            <a:pPr>
              <a:defRPr/>
            </a:pPr>
            <a:r>
              <a:rPr lang="en-US" sz="3200" dirty="0" smtClean="0"/>
              <a:t>Do your FAFSA and State Grant app at the same time</a:t>
            </a:r>
          </a:p>
          <a:p>
            <a:pPr>
              <a:defRPr/>
            </a:pPr>
            <a:r>
              <a:rPr lang="en-US" sz="3200" dirty="0" smtClean="0"/>
              <a:t>Meet your school’s deadline.</a:t>
            </a:r>
          </a:p>
          <a:p>
            <a:pPr algn="ctr">
              <a:defRPr/>
            </a:pPr>
            <a:endParaRPr lang="en-US" sz="4000" dirty="0" smtClean="0"/>
          </a:p>
        </p:txBody>
      </p:sp>
      <p:sp>
        <p:nvSpPr>
          <p:cNvPr id="1945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mtClean="0"/>
              <a:t>FOTW</a:t>
            </a:r>
          </a:p>
        </p:txBody>
      </p:sp>
    </p:spTree>
    <p:extLst>
      <p:ext uri="{BB962C8B-B14F-4D97-AF65-F5344CB8AC3E}">
        <p14:creationId xmlns:p14="http://schemas.microsoft.com/office/powerpoint/2010/main" val="40024533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524000"/>
            <a:ext cx="8229600" cy="4495800"/>
          </a:xfrm>
        </p:spPr>
        <p:txBody>
          <a:bodyPr>
            <a:normAutofit fontScale="92500" lnSpcReduction="10000"/>
          </a:bodyPr>
          <a:lstStyle/>
          <a:p>
            <a:r>
              <a:rPr lang="en-US" sz="2800" dirty="0"/>
              <a:t>pheaa.org</a:t>
            </a:r>
          </a:p>
          <a:p>
            <a:r>
              <a:rPr lang="en-US" sz="2800" dirty="0"/>
              <a:t>EducationPlanner.org</a:t>
            </a:r>
          </a:p>
          <a:p>
            <a:r>
              <a:rPr lang="en-US" sz="2800" dirty="0"/>
              <a:t>Youcandealwithit.com</a:t>
            </a:r>
          </a:p>
          <a:p>
            <a:r>
              <a:rPr lang="en-US" sz="2800" dirty="0"/>
              <a:t>Myfedloan.org</a:t>
            </a:r>
          </a:p>
          <a:p>
            <a:r>
              <a:rPr lang="en-US" sz="2800" dirty="0"/>
              <a:t>Toll Free:  </a:t>
            </a:r>
            <a:r>
              <a:rPr lang="en-US" sz="2800" dirty="0" smtClean="0"/>
              <a:t>1-800-692-7392</a:t>
            </a:r>
          </a:p>
          <a:p>
            <a:r>
              <a:rPr lang="en-US" sz="2800" dirty="0"/>
              <a:t>Federal Student Aid Info Center – 1-800-433-3243</a:t>
            </a:r>
          </a:p>
          <a:p>
            <a:r>
              <a:rPr lang="en-US" sz="2800" dirty="0" smtClean="0"/>
              <a:t>www.fafsa.gov</a:t>
            </a:r>
            <a:endParaRPr lang="en-US" sz="2800" dirty="0"/>
          </a:p>
          <a:p>
            <a:r>
              <a:rPr lang="en-US" sz="2800" dirty="0"/>
              <a:t>www.federalstudentaid.ed.gov – general financial aid info</a:t>
            </a:r>
          </a:p>
          <a:p>
            <a:r>
              <a:rPr lang="en-US" sz="2800" dirty="0"/>
              <a:t>www.direct.ed.gov – information on federal loans</a:t>
            </a:r>
          </a:p>
          <a:p>
            <a:endParaRPr lang="en-US" dirty="0"/>
          </a:p>
        </p:txBody>
      </p:sp>
    </p:spTree>
    <p:extLst>
      <p:ext uri="{BB962C8B-B14F-4D97-AF65-F5344CB8AC3E}">
        <p14:creationId xmlns:p14="http://schemas.microsoft.com/office/powerpoint/2010/main" val="3511182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828800"/>
            <a:ext cx="8229600" cy="3992563"/>
          </a:xfrm>
        </p:spPr>
        <p:txBody>
          <a:bodyPr>
            <a:normAutofit/>
          </a:bodyPr>
          <a:lstStyle/>
          <a:p>
            <a:r>
              <a:rPr lang="en-US" sz="4800" dirty="0" smtClean="0"/>
              <a:t>Carol </a:t>
            </a:r>
            <a:r>
              <a:rPr lang="en-US" sz="4800" dirty="0" err="1" smtClean="0"/>
              <a:t>Handlan</a:t>
            </a:r>
            <a:endParaRPr lang="en-US" sz="4800" dirty="0" smtClean="0"/>
          </a:p>
          <a:p>
            <a:r>
              <a:rPr lang="en-US" sz="4000" dirty="0" smtClean="0"/>
              <a:t>Higher Education Access </a:t>
            </a:r>
            <a:r>
              <a:rPr lang="en-US" sz="4000" dirty="0" smtClean="0"/>
              <a:t>Partner Cumberland Valley Region</a:t>
            </a:r>
            <a:endParaRPr lang="en-US" sz="4000" dirty="0" smtClean="0"/>
          </a:p>
          <a:p>
            <a:r>
              <a:rPr lang="en-US" sz="4800" dirty="0" smtClean="0"/>
              <a:t>chandlan</a:t>
            </a:r>
            <a:r>
              <a:rPr lang="en-US" sz="4800" dirty="0" smtClean="0"/>
              <a:t>@pheaa.org</a:t>
            </a:r>
            <a:endParaRPr lang="en-US" sz="4800" dirty="0"/>
          </a:p>
        </p:txBody>
      </p:sp>
    </p:spTree>
    <p:extLst>
      <p:ext uri="{BB962C8B-B14F-4D97-AF65-F5344CB8AC3E}">
        <p14:creationId xmlns:p14="http://schemas.microsoft.com/office/powerpoint/2010/main" val="6086152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QUESTIONS?</a:t>
            </a:r>
            <a:endParaRPr lang="en-US" sz="6000" b="1" dirty="0"/>
          </a:p>
        </p:txBody>
      </p:sp>
    </p:spTree>
    <p:extLst>
      <p:ext uri="{BB962C8B-B14F-4D97-AF65-F5344CB8AC3E}">
        <p14:creationId xmlns:p14="http://schemas.microsoft.com/office/powerpoint/2010/main" val="228879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Aid Available</a:t>
            </a:r>
            <a:endParaRPr lang="en-US" dirty="0"/>
          </a:p>
        </p:txBody>
      </p:sp>
      <p:sp>
        <p:nvSpPr>
          <p:cNvPr id="3" name="Content Placeholder 2"/>
          <p:cNvSpPr>
            <a:spLocks noGrp="1"/>
          </p:cNvSpPr>
          <p:nvPr>
            <p:ph idx="1"/>
          </p:nvPr>
        </p:nvSpPr>
        <p:spPr>
          <a:xfrm>
            <a:off x="457200" y="1828800"/>
            <a:ext cx="8229600" cy="3992563"/>
          </a:xfrm>
        </p:spPr>
        <p:txBody>
          <a:bodyPr>
            <a:normAutofit/>
          </a:bodyPr>
          <a:lstStyle/>
          <a:p>
            <a:r>
              <a:rPr lang="en-US" sz="2600" dirty="0"/>
              <a:t>The FAFSA </a:t>
            </a:r>
            <a:r>
              <a:rPr lang="en-US" sz="2600" dirty="0" smtClean="0"/>
              <a:t>is </a:t>
            </a:r>
            <a:r>
              <a:rPr lang="en-US" sz="2600" dirty="0"/>
              <a:t>used to determine </a:t>
            </a:r>
            <a:r>
              <a:rPr lang="en-US" sz="2600" dirty="0" smtClean="0"/>
              <a:t>eligibility </a:t>
            </a:r>
            <a:r>
              <a:rPr lang="en-US" sz="2600" dirty="0"/>
              <a:t>for the following:</a:t>
            </a:r>
          </a:p>
          <a:p>
            <a:pPr lvl="1"/>
            <a:r>
              <a:rPr lang="en-US" sz="2600" dirty="0" smtClean="0"/>
              <a:t>Federal </a:t>
            </a:r>
            <a:r>
              <a:rPr lang="en-US" sz="2600" dirty="0"/>
              <a:t>programs, such as Pell Grants, work-study, and </a:t>
            </a:r>
            <a:r>
              <a:rPr lang="en-US" sz="2600" dirty="0" smtClean="0"/>
              <a:t>loans </a:t>
            </a:r>
            <a:endParaRPr lang="en-US" sz="2600" dirty="0"/>
          </a:p>
          <a:p>
            <a:pPr lvl="1"/>
            <a:r>
              <a:rPr lang="en-US" sz="2600" dirty="0" smtClean="0"/>
              <a:t>State </a:t>
            </a:r>
            <a:r>
              <a:rPr lang="en-US" sz="2600" dirty="0"/>
              <a:t>programs, such as Pennsylvania State Grant, state work-study, and other special programs </a:t>
            </a:r>
          </a:p>
          <a:p>
            <a:pPr lvl="1"/>
            <a:r>
              <a:rPr lang="en-US" sz="2600" dirty="0" smtClean="0"/>
              <a:t>School </a:t>
            </a:r>
            <a:r>
              <a:rPr lang="en-US" sz="2600" dirty="0"/>
              <a:t>programs, such as need-based grants and scholarships. </a:t>
            </a:r>
          </a:p>
          <a:p>
            <a:endParaRPr lang="en-US" dirty="0"/>
          </a:p>
        </p:txBody>
      </p:sp>
    </p:spTree>
    <p:extLst>
      <p:ext uri="{BB962C8B-B14F-4D97-AF65-F5344CB8AC3E}">
        <p14:creationId xmlns:p14="http://schemas.microsoft.com/office/powerpoint/2010/main" val="51842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Aid Available</a:t>
            </a:r>
            <a:endParaRPr lang="en-US" dirty="0"/>
          </a:p>
        </p:txBody>
      </p:sp>
      <p:sp>
        <p:nvSpPr>
          <p:cNvPr id="3" name="Content Placeholder 2"/>
          <p:cNvSpPr>
            <a:spLocks noGrp="1"/>
          </p:cNvSpPr>
          <p:nvPr>
            <p:ph idx="1"/>
          </p:nvPr>
        </p:nvSpPr>
        <p:spPr>
          <a:xfrm>
            <a:off x="457200" y="1828800"/>
            <a:ext cx="8229600" cy="3992563"/>
          </a:xfrm>
        </p:spPr>
        <p:txBody>
          <a:bodyPr>
            <a:normAutofit/>
          </a:bodyPr>
          <a:lstStyle/>
          <a:p>
            <a:pPr algn="ctr"/>
            <a:r>
              <a:rPr lang="en-US" sz="3200" u="sng" dirty="0" smtClean="0"/>
              <a:t>Know what form(s) your school(s) require!</a:t>
            </a:r>
            <a:endParaRPr lang="en-US" sz="3200" u="sng" dirty="0"/>
          </a:p>
          <a:p>
            <a:pPr lvl="1"/>
            <a:r>
              <a:rPr lang="en-US" sz="3200" dirty="0" smtClean="0"/>
              <a:t>FAFSA</a:t>
            </a:r>
            <a:endParaRPr lang="en-US" sz="3200" dirty="0"/>
          </a:p>
          <a:p>
            <a:pPr lvl="1"/>
            <a:r>
              <a:rPr lang="en-US" sz="3200" dirty="0" smtClean="0"/>
              <a:t>CSS Profile </a:t>
            </a:r>
            <a:endParaRPr lang="en-US" sz="3200" dirty="0"/>
          </a:p>
          <a:p>
            <a:pPr lvl="1"/>
            <a:r>
              <a:rPr lang="en-US" sz="3200" dirty="0" smtClean="0"/>
              <a:t>Institutional Form</a:t>
            </a:r>
          </a:p>
          <a:p>
            <a:pPr lvl="1"/>
            <a:r>
              <a:rPr lang="en-US" sz="3200" dirty="0" smtClean="0"/>
              <a:t>Other?</a:t>
            </a:r>
            <a:endParaRPr lang="en-US" sz="3200" dirty="0"/>
          </a:p>
          <a:p>
            <a:endParaRPr lang="en-US" dirty="0"/>
          </a:p>
        </p:txBody>
      </p:sp>
    </p:spTree>
    <p:extLst>
      <p:ext uri="{BB962C8B-B14F-4D97-AF65-F5344CB8AC3E}">
        <p14:creationId xmlns:p14="http://schemas.microsoft.com/office/powerpoint/2010/main" val="4036571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Apply</a:t>
            </a:r>
            <a:endParaRPr lang="en-US" dirty="0"/>
          </a:p>
        </p:txBody>
      </p:sp>
      <p:sp>
        <p:nvSpPr>
          <p:cNvPr id="3" name="Content Placeholder 2"/>
          <p:cNvSpPr>
            <a:spLocks noGrp="1"/>
          </p:cNvSpPr>
          <p:nvPr>
            <p:ph idx="1"/>
          </p:nvPr>
        </p:nvSpPr>
        <p:spPr>
          <a:xfrm>
            <a:off x="381000" y="1752600"/>
            <a:ext cx="8229600" cy="3992563"/>
          </a:xfrm>
        </p:spPr>
        <p:txBody>
          <a:bodyPr>
            <a:noAutofit/>
          </a:bodyPr>
          <a:lstStyle/>
          <a:p>
            <a:r>
              <a:rPr lang="en-US" sz="3000" dirty="0" smtClean="0"/>
              <a:t>The </a:t>
            </a:r>
            <a:r>
              <a:rPr lang="en-US" sz="3000" dirty="0"/>
              <a:t>FAFSA may be filed beginning on January 1 of the upcoming award year.  For the 2012-13 award year this would be January 1, 2012.  </a:t>
            </a:r>
            <a:endParaRPr lang="en-US" sz="3000" dirty="0" smtClean="0"/>
          </a:p>
          <a:p>
            <a:endParaRPr lang="en-US" sz="3000" dirty="0" smtClean="0"/>
          </a:p>
          <a:p>
            <a:r>
              <a:rPr lang="en-US" sz="3000" dirty="0" smtClean="0"/>
              <a:t>Note </a:t>
            </a:r>
            <a:r>
              <a:rPr lang="en-US" sz="3000" dirty="0"/>
              <a:t>that if a paper FAFSA is submitted prior to January 1 for an award year it will not be accepted. </a:t>
            </a:r>
          </a:p>
        </p:txBody>
      </p:sp>
    </p:spTree>
    <p:extLst>
      <p:ext uri="{BB962C8B-B14F-4D97-AF65-F5344CB8AC3E}">
        <p14:creationId xmlns:p14="http://schemas.microsoft.com/office/powerpoint/2010/main" val="1123425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rgbClr val="000000"/>
      </a:lt1>
      <a:dk2>
        <a:srgbClr val="FFFFFF"/>
      </a:dk2>
      <a:lt2>
        <a:srgbClr val="CCCCCC"/>
      </a:lt2>
      <a:accent1>
        <a:srgbClr val="00A4E3"/>
      </a:accent1>
      <a:accent2>
        <a:srgbClr val="6DB33F"/>
      </a:accent2>
      <a:accent3>
        <a:srgbClr val="000000"/>
      </a:accent3>
      <a:accent4>
        <a:srgbClr val="5F6062"/>
      </a:accent4>
      <a:accent5>
        <a:srgbClr val="7E8082"/>
      </a:accent5>
      <a:accent6>
        <a:srgbClr val="00AEC5"/>
      </a:accent6>
      <a:hlink>
        <a:srgbClr val="00B0F0"/>
      </a:hlink>
      <a:folHlink>
        <a:srgbClr val="0052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TotalTime>
  <Words>3879</Words>
  <Application>Microsoft Office PowerPoint</Application>
  <PresentationFormat>On-screen Show (4:3)</PresentationFormat>
  <Paragraphs>391</Paragraphs>
  <Slides>67</Slides>
  <Notes>34</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To be courteous to others, we ask that you silence or shut off your phones.        Your consideration is appreciated. </vt:lpstr>
      <vt:lpstr>FAFSA 101 </vt:lpstr>
      <vt:lpstr>Your Presenter</vt:lpstr>
      <vt:lpstr>We’ll talk about…..</vt:lpstr>
      <vt:lpstr>FAFSA</vt:lpstr>
      <vt:lpstr>Financial Aid Available</vt:lpstr>
      <vt:lpstr>Financial Aid Available</vt:lpstr>
      <vt:lpstr>When to Apply</vt:lpstr>
      <vt:lpstr>FAFSA</vt:lpstr>
      <vt:lpstr>Ways to apply</vt:lpstr>
      <vt:lpstr>FAFSA4caster</vt:lpstr>
      <vt:lpstr>FOTW </vt:lpstr>
      <vt:lpstr>FOTW (FAFSA On The Web)</vt:lpstr>
      <vt:lpstr>FOTW (FAFSA On The Web)</vt:lpstr>
      <vt:lpstr>www.fafsa.gov</vt:lpstr>
      <vt:lpstr>Personal Identification Number (PIN)</vt:lpstr>
      <vt:lpstr>FAFSA</vt:lpstr>
      <vt:lpstr>Documents Needed to Complete the FAFSA:</vt:lpstr>
      <vt:lpstr>Who is independent?</vt:lpstr>
      <vt:lpstr>FAFSA On The Web </vt:lpstr>
      <vt:lpstr>Customized “My FAFSA”</vt:lpstr>
      <vt:lpstr>      FOTW - Login</vt:lpstr>
      <vt:lpstr>      FOTW – App Selection/PIN Status</vt:lpstr>
      <vt:lpstr>      FOTW – Start New FAFSA</vt:lpstr>
      <vt:lpstr>      FOTW – Student Demographics</vt:lpstr>
      <vt:lpstr>      FOTW – Student Eligibility</vt:lpstr>
      <vt:lpstr>      FOTW – School Selection</vt:lpstr>
      <vt:lpstr>      FOTW – School Re-ordering</vt:lpstr>
      <vt:lpstr>      FOTW – Dependency Determination</vt:lpstr>
      <vt:lpstr>      FOTW – Parent Demographics</vt:lpstr>
      <vt:lpstr>      FOTW – Parent Financial Info</vt:lpstr>
      <vt:lpstr>      FOTW – Parent Asset Question</vt:lpstr>
      <vt:lpstr>      FOTW – Student Financial Info (Cont’d)</vt:lpstr>
      <vt:lpstr>      FOTW – Sign &amp; Submit</vt:lpstr>
      <vt:lpstr>      FOTW – eSignature Process</vt:lpstr>
      <vt:lpstr>      FOTW – Confirmation Page</vt:lpstr>
      <vt:lpstr>FAFSA On The Web </vt:lpstr>
      <vt:lpstr>IRS Data Retrieval Tool</vt:lpstr>
      <vt:lpstr>IRS Data Retrieval Tool</vt:lpstr>
      <vt:lpstr>      IRS Data Retrieval</vt:lpstr>
      <vt:lpstr>      IRS Data Retrieval (Cont’d)</vt:lpstr>
      <vt:lpstr>FAFSA On The Web </vt:lpstr>
      <vt:lpstr>Two Apps in One Process</vt:lpstr>
      <vt:lpstr>Student Demographics</vt:lpstr>
      <vt:lpstr>Student Demographics</vt:lpstr>
      <vt:lpstr>Application Submission</vt:lpstr>
      <vt:lpstr>Confirmation Page</vt:lpstr>
      <vt:lpstr>On-Line State Grant Application</vt:lpstr>
      <vt:lpstr>On-Line State Grant Application</vt:lpstr>
      <vt:lpstr>On-Line State Grant Application</vt:lpstr>
      <vt:lpstr>On-Line State Grant Application</vt:lpstr>
      <vt:lpstr>On-Line State Grant Application</vt:lpstr>
      <vt:lpstr>On-Line State Grant Application</vt:lpstr>
      <vt:lpstr>All Done!</vt:lpstr>
      <vt:lpstr>All Done!</vt:lpstr>
      <vt:lpstr>FAFSA 101 </vt:lpstr>
      <vt:lpstr>After the FAFSA</vt:lpstr>
      <vt:lpstr>Expected Family Contribution (EFC)</vt:lpstr>
      <vt:lpstr>How is the EFC calculated?</vt:lpstr>
      <vt:lpstr>What is Need Analysis?</vt:lpstr>
      <vt:lpstr>Special Circumstances</vt:lpstr>
      <vt:lpstr>FAFSA 101 </vt:lpstr>
      <vt:lpstr>FOTW</vt:lpstr>
      <vt:lpstr>Resources</vt:lpstr>
      <vt:lpstr>Contact Information</vt:lpstr>
      <vt:lpstr>QUESTIONS?</vt:lpstr>
    </vt:vector>
  </TitlesOfParts>
  <Company>PHEAA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chackman</dc:creator>
  <cp:lastModifiedBy>Carol L Handlan</cp:lastModifiedBy>
  <cp:revision>187</cp:revision>
  <dcterms:created xsi:type="dcterms:W3CDTF">2011-05-13T15:25:47Z</dcterms:created>
  <dcterms:modified xsi:type="dcterms:W3CDTF">2012-01-03T15:01:51Z</dcterms:modified>
</cp:coreProperties>
</file>