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sldIdLst>
    <p:sldId id="256" r:id="rId2"/>
    <p:sldId id="259" r:id="rId3"/>
    <p:sldId id="264" r:id="rId4"/>
    <p:sldId id="281" r:id="rId5"/>
    <p:sldId id="283" r:id="rId6"/>
    <p:sldId id="294" r:id="rId7"/>
    <p:sldId id="261" r:id="rId8"/>
    <p:sldId id="282" r:id="rId9"/>
    <p:sldId id="266" r:id="rId10"/>
    <p:sldId id="267" r:id="rId11"/>
    <p:sldId id="293" r:id="rId12"/>
    <p:sldId id="289" r:id="rId13"/>
    <p:sldId id="292" r:id="rId14"/>
    <p:sldId id="265" r:id="rId15"/>
    <p:sldId id="270" r:id="rId16"/>
    <p:sldId id="273" r:id="rId17"/>
    <p:sldId id="268" r:id="rId18"/>
    <p:sldId id="278" r:id="rId19"/>
    <p:sldId id="269" r:id="rId20"/>
    <p:sldId id="272" r:id="rId21"/>
    <p:sldId id="279" r:id="rId22"/>
    <p:sldId id="274" r:id="rId23"/>
    <p:sldId id="277" r:id="rId24"/>
    <p:sldId id="276"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4" autoAdjust="0"/>
    <p:restoredTop sz="94660" autoAdjust="0"/>
  </p:normalViewPr>
  <p:slideViewPr>
    <p:cSldViewPr snapToGrid="0">
      <p:cViewPr varScale="1">
        <p:scale>
          <a:sx n="118" d="100"/>
          <a:sy n="118" d="100"/>
        </p:scale>
        <p:origin x="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0125D-303F-43B9-81F2-4D630C4AC247}" type="datetimeFigureOut">
              <a:rPr lang="en-US" smtClean="0"/>
              <a:t>5/1/21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03188-10AC-41F9-934A-E98CAF667FF5}" type="slidenum">
              <a:rPr lang="en-US" smtClean="0"/>
              <a:t>‹#›</a:t>
            </a:fld>
            <a:endParaRPr lang="en-US"/>
          </a:p>
        </p:txBody>
      </p:sp>
    </p:spTree>
    <p:extLst>
      <p:ext uri="{BB962C8B-B14F-4D97-AF65-F5344CB8AC3E}">
        <p14:creationId xmlns:p14="http://schemas.microsoft.com/office/powerpoint/2010/main" val="140376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50A7B-2AC3-49EF-9E94-E240FB53D980}" type="slidenum">
              <a:rPr lang="en-US" smtClean="0"/>
              <a:t>10</a:t>
            </a:fld>
            <a:endParaRPr lang="en-US"/>
          </a:p>
        </p:txBody>
      </p:sp>
    </p:spTree>
    <p:extLst>
      <p:ext uri="{BB962C8B-B14F-4D97-AF65-F5344CB8AC3E}">
        <p14:creationId xmlns:p14="http://schemas.microsoft.com/office/powerpoint/2010/main" val="421502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Note HHS and HMS are near – above / below the lower third line and are not counted in the 10 ES.</a:t>
            </a:r>
          </a:p>
          <a:p>
            <a:endParaRPr lang="en-US" dirty="0"/>
          </a:p>
          <a:p>
            <a:r>
              <a:rPr lang="en-US" dirty="0"/>
              <a:t>This map is good visual reference of the locations of three sets of schools in roughly 11 square mile sections.  The obvious concentration of the six schools in the southern third is the result of the population concentration (density) and neighborhood schools, built in the 1950s, 60s, and 70s.  </a:t>
            </a:r>
          </a:p>
          <a:p>
            <a:endParaRPr lang="en-US" dirty="0"/>
          </a:p>
          <a:p>
            <a:r>
              <a:rPr lang="en-US" dirty="0"/>
              <a:t>Today we see an opportunity to consolidate here, see board goal # 2.</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347617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The square foot area / total number of classroom is now use to visually analyze the school in four groups shown as scaled circles.  The center of the circle is set by a “push pin” at each school location.  </a:t>
            </a:r>
          </a:p>
          <a:p>
            <a:endParaRPr lang="en-US" dirty="0"/>
          </a:p>
          <a:p>
            <a:r>
              <a:rPr lang="en-US" dirty="0"/>
              <a:t>Please note the heavy overlap of 8 schools in one oval shape at the “centroid” of the elementary schools.  This colorful “spirograph” is a scaled diagram and highlights the redundancy and helps us focus potential school repurposing or closures.  </a:t>
            </a:r>
          </a:p>
          <a:p>
            <a:endParaRPr lang="en-US" dirty="0"/>
          </a:p>
          <a:p>
            <a:r>
              <a:rPr lang="en-US" dirty="0"/>
              <a:t>So, what schools can be removed from this diagram?</a:t>
            </a:r>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4387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877CD46A-0DF7-428D-B1BD-753688FCD72B}" type="datetimeFigureOut">
              <a:rPr lang="en-US" smtClean="0"/>
              <a:t>5/1/21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325A014-DBE1-4F77-8371-B9C9210C4AF7}" type="slidenum">
              <a:rPr lang="en-US" smtClean="0"/>
              <a:t>‹#›</a:t>
            </a:fld>
            <a:endParaRPr lang="en-US"/>
          </a:p>
        </p:txBody>
      </p:sp>
    </p:spTree>
    <p:extLst>
      <p:ext uri="{BB962C8B-B14F-4D97-AF65-F5344CB8AC3E}">
        <p14:creationId xmlns:p14="http://schemas.microsoft.com/office/powerpoint/2010/main" val="2467700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CD46A-0DF7-428D-B1BD-753688FCD72B}" type="datetimeFigureOut">
              <a:rPr lang="en-US" smtClean="0"/>
              <a:t>5/1/21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A014-DBE1-4F77-8371-B9C9210C4AF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817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CD46A-0DF7-428D-B1BD-753688FCD72B}" type="datetimeFigureOut">
              <a:rPr lang="en-US" smtClean="0"/>
              <a:t>5/1/21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A014-DBE1-4F77-8371-B9C9210C4AF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031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4" name="think-cell Slide" r:id="rId4" imgW="471" imgH="472" progId="TCLayout.ActiveDocument.1">
                  <p:embed/>
                </p:oleObj>
              </mc:Choice>
              <mc:Fallback>
                <p:oleObj name="think-cell Slide" r:id="rId4" imgW="471" imgH="472"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9" name="TextBox 8"/>
          <p:cNvSpPr txBox="1"/>
          <p:nvPr userDrawn="1"/>
        </p:nvSpPr>
        <p:spPr>
          <a:xfrm>
            <a:off x="10911417" y="6494464"/>
            <a:ext cx="963083"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defTabSz="457200" eaLnBrk="1" fontAlgn="base" hangingPunct="1">
              <a:spcBef>
                <a:spcPct val="0"/>
              </a:spcBef>
              <a:spcAft>
                <a:spcPct val="0"/>
              </a:spcAft>
              <a:defRPr/>
            </a:pPr>
            <a:fld id="{A4556A5E-0E29-44A3-A9F4-A7FF9E959E90}" type="slidenum">
              <a:rPr lang="en-US" sz="1200" b="1" smtClean="0">
                <a:solidFill>
                  <a:srgbClr val="283C64"/>
                </a:solidFill>
                <a:latin typeface="Arial" pitchFamily="34" charset="0"/>
                <a:cs typeface="Arial" pitchFamily="34" charset="0"/>
              </a:rPr>
              <a:pPr algn="r" defTabSz="457200" eaLnBrk="1" fontAlgn="base" hangingPunct="1">
                <a:spcBef>
                  <a:spcPct val="0"/>
                </a:spcBef>
                <a:spcAft>
                  <a:spcPct val="0"/>
                </a:spcAft>
                <a:defRPr/>
              </a:pPr>
              <a:t>‹#›</a:t>
            </a:fld>
            <a:endParaRPr lang="en-US" sz="1200" b="1" dirty="0">
              <a:solidFill>
                <a:srgbClr val="283C64"/>
              </a:solidFill>
              <a:latin typeface="Arial" pitchFamily="34" charset="0"/>
              <a:cs typeface="Arial" pitchFamily="34" charset="0"/>
            </a:endParaRPr>
          </a:p>
        </p:txBody>
      </p:sp>
      <p:sp>
        <p:nvSpPr>
          <p:cNvPr id="11" name="Text Placeholder 2"/>
          <p:cNvSpPr>
            <a:spLocks noGrp="1"/>
          </p:cNvSpPr>
          <p:nvPr>
            <p:ph type="body" sz="quarter" idx="10" hasCustomPrompt="1"/>
          </p:nvPr>
        </p:nvSpPr>
        <p:spPr>
          <a:xfrm>
            <a:off x="604165" y="139841"/>
            <a:ext cx="10954975" cy="631230"/>
          </a:xfrm>
          <a:prstGeom prst="rect">
            <a:avLst/>
          </a:prstGeom>
        </p:spPr>
        <p:txBody>
          <a:bodyPr vert="horz">
            <a:noAutofit/>
          </a:bodyPr>
          <a:lstStyle>
            <a:lvl1pPr marL="0" indent="0">
              <a:buNone/>
              <a:defRPr sz="1800" b="1" i="0" baseline="0">
                <a:solidFill>
                  <a:schemeClr val="accent1"/>
                </a:solidFill>
                <a:latin typeface=""/>
              </a:defRPr>
            </a:lvl1pPr>
          </a:lstStyle>
          <a:p>
            <a:pPr lvl="0"/>
            <a:r>
              <a:rPr lang="en-US" dirty="0"/>
              <a:t>Click to enter an action tag – written as a full sentence with a period.</a:t>
            </a:r>
          </a:p>
        </p:txBody>
      </p:sp>
      <p:sp>
        <p:nvSpPr>
          <p:cNvPr id="12" name="Text Placeholder 4"/>
          <p:cNvSpPr>
            <a:spLocks noGrp="1"/>
          </p:cNvSpPr>
          <p:nvPr>
            <p:ph type="body" sz="quarter" idx="11" hasCustomPrompt="1"/>
          </p:nvPr>
        </p:nvSpPr>
        <p:spPr>
          <a:xfrm>
            <a:off x="599001" y="998769"/>
            <a:ext cx="8000715" cy="277593"/>
          </a:xfrm>
          <a:prstGeom prst="rect">
            <a:avLst/>
          </a:prstGeom>
        </p:spPr>
        <p:txBody>
          <a:bodyPr vert="horz">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1" i="0" baseline="0">
                <a:solidFill>
                  <a:srgbClr val="000000"/>
                </a:solidFill>
                <a:latin typeface="+mj-lt"/>
              </a:defRPr>
            </a:lvl1pPr>
          </a:lstStyle>
          <a:p>
            <a:pPr lvl="0"/>
            <a:r>
              <a:rPr lang="en-US" dirty="0"/>
              <a:t>Always Include a Title for the Slide Here</a:t>
            </a:r>
          </a:p>
        </p:txBody>
      </p:sp>
      <p:sp>
        <p:nvSpPr>
          <p:cNvPr id="13" name="Text Placeholder 6"/>
          <p:cNvSpPr>
            <a:spLocks noGrp="1"/>
          </p:cNvSpPr>
          <p:nvPr>
            <p:ph type="body" sz="quarter" idx="12" hasCustomPrompt="1"/>
          </p:nvPr>
        </p:nvSpPr>
        <p:spPr>
          <a:xfrm>
            <a:off x="9067800" y="1042543"/>
            <a:ext cx="2491339" cy="233819"/>
          </a:xfrm>
          <a:prstGeom prst="rect">
            <a:avLst/>
          </a:prstGeom>
        </p:spPr>
        <p:txBody>
          <a:bodyPr vert="horz">
            <a:noAutofit/>
          </a:bodyPr>
          <a:lstStyle>
            <a:lvl1pPr marL="0" indent="0" algn="r">
              <a:buNone/>
              <a:defRPr sz="800" b="0" i="0" cap="all">
                <a:solidFill>
                  <a:srgbClr val="828282"/>
                </a:solidFill>
                <a:latin typeface="Arial"/>
              </a:defRPr>
            </a:lvl1pPr>
          </a:lstStyle>
          <a:p>
            <a:pPr lvl="0"/>
            <a:r>
              <a:rPr lang="en-US" dirty="0"/>
              <a:t>CLICK FOR STAMP</a:t>
            </a:r>
          </a:p>
        </p:txBody>
      </p:sp>
      <p:sp>
        <p:nvSpPr>
          <p:cNvPr id="14" name="Text Placeholder 8"/>
          <p:cNvSpPr>
            <a:spLocks noGrp="1"/>
          </p:cNvSpPr>
          <p:nvPr>
            <p:ph type="body" sz="quarter" idx="13"/>
          </p:nvPr>
        </p:nvSpPr>
        <p:spPr>
          <a:xfrm>
            <a:off x="611095" y="1593972"/>
            <a:ext cx="10948044" cy="4562594"/>
          </a:xfrm>
          <a:prstGeom prst="rect">
            <a:avLst/>
          </a:prstGeom>
        </p:spPr>
        <p:txBody>
          <a:bodyPr vert="horz"/>
          <a:lstStyle>
            <a:lvl1pPr marL="182880" indent="-182880" algn="l" defTabSz="457200" rtl="0" eaLnBrk="1" fontAlgn="base" hangingPunct="1">
              <a:spcBef>
                <a:spcPct val="20000"/>
              </a:spcBef>
              <a:spcAft>
                <a:spcPts val="600"/>
              </a:spcAft>
              <a:buClrTx/>
              <a:buSzPct val="120000"/>
              <a:defRPr lang="en-US" sz="1400" b="0" i="0" kern="1200" dirty="0" smtClean="0">
                <a:solidFill>
                  <a:srgbClr val="000000"/>
                </a:solidFill>
                <a:latin typeface="+mj-lt"/>
                <a:ea typeface="ＭＳ Ｐゴシック" charset="0"/>
                <a:cs typeface="ＭＳ Ｐゴシック" charset="0"/>
              </a:defRPr>
            </a:lvl1pPr>
            <a:lvl2pPr marL="548640" indent="-182880" algn="l" defTabSz="457200" rtl="0" eaLnBrk="1" fontAlgn="base" hangingPunct="1">
              <a:spcBef>
                <a:spcPct val="20000"/>
              </a:spcBef>
              <a:spcAft>
                <a:spcPts val="600"/>
              </a:spcAft>
              <a:buClrTx/>
              <a:buSzPct val="150000"/>
              <a:buFont typeface="Arial" pitchFamily="34" charset="0"/>
              <a:buChar char="-"/>
              <a:defRPr lang="en-US" sz="1400" b="0" i="0" kern="1200" dirty="0" smtClean="0">
                <a:solidFill>
                  <a:srgbClr val="000000"/>
                </a:solidFill>
                <a:latin typeface="+mj-lt"/>
                <a:ea typeface="ＭＳ Ｐゴシック" charset="0"/>
                <a:cs typeface="ＭＳ Ｐゴシック" charset="0"/>
              </a:defRPr>
            </a:lvl2pPr>
            <a:lvl3pPr marL="1188720" indent="-347472" algn="l" defTabSz="457200" rtl="0" eaLnBrk="1" fontAlgn="base" hangingPunct="1">
              <a:spcBef>
                <a:spcPct val="20000"/>
              </a:spcBef>
              <a:spcAft>
                <a:spcPts val="600"/>
              </a:spcAft>
              <a:buClrTx/>
              <a:buSzPct val="100000"/>
              <a:buFont typeface="Wingdings" pitchFamily="2" charset="2"/>
              <a:buChar char="Ø"/>
              <a:defRPr lang="en-US" sz="1400" b="0" i="0" kern="1200" dirty="0" smtClean="0">
                <a:solidFill>
                  <a:srgbClr val="000000"/>
                </a:solidFill>
                <a:latin typeface="+mj-lt"/>
                <a:ea typeface="ＭＳ Ｐゴシック" charset="0"/>
                <a:cs typeface="ＭＳ Ｐゴシック" charset="0"/>
              </a:defRPr>
            </a:lvl3pPr>
            <a:lvl4pPr>
              <a:defRPr sz="1200" b="1" i="0">
                <a:latin typeface="+mj-lt"/>
              </a:defRPr>
            </a:lvl4pPr>
            <a:lvl5pPr>
              <a:defRPr sz="1200" b="1" i="0">
                <a:latin typeface="+mj-lt"/>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p:txBody>
      </p:sp>
      <p:sp>
        <p:nvSpPr>
          <p:cNvPr id="15" name="Text Placeholder 2"/>
          <p:cNvSpPr>
            <a:spLocks noGrp="1"/>
          </p:cNvSpPr>
          <p:nvPr>
            <p:ph type="body" sz="quarter" idx="14" hasCustomPrompt="1"/>
          </p:nvPr>
        </p:nvSpPr>
        <p:spPr>
          <a:xfrm>
            <a:off x="885646" y="6212061"/>
            <a:ext cx="10673493" cy="201443"/>
          </a:xfrm>
          <a:prstGeom prst="rect">
            <a:avLst/>
          </a:prstGeom>
        </p:spPr>
        <p:txBody>
          <a:bodyPr vert="horz">
            <a:noAutofit/>
          </a:bodyPr>
          <a:lstStyle>
            <a:lvl1pPr marL="0" indent="0">
              <a:buNone/>
              <a:defRPr sz="1000" b="0" i="0">
                <a:solidFill>
                  <a:srgbClr val="000000"/>
                </a:solidFill>
                <a:latin typeface="+mj-lt"/>
              </a:defRPr>
            </a:lvl1pPr>
          </a:lstStyle>
          <a:p>
            <a:pPr lvl="0"/>
            <a:r>
              <a:rPr lang="en-US" dirty="0"/>
              <a:t>Add footnote</a:t>
            </a:r>
          </a:p>
        </p:txBody>
      </p:sp>
      <p:cxnSp>
        <p:nvCxnSpPr>
          <p:cNvPr id="16" name="Straight Connector 15"/>
          <p:cNvCxnSpPr/>
          <p:nvPr userDrawn="1"/>
        </p:nvCxnSpPr>
        <p:spPr>
          <a:xfrm>
            <a:off x="0" y="938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005" y="6384150"/>
            <a:ext cx="3440369" cy="465961"/>
          </a:xfrm>
          <a:prstGeom prst="rect">
            <a:avLst/>
          </a:prstGeom>
        </p:spPr>
      </p:pic>
    </p:spTree>
    <p:extLst>
      <p:ext uri="{BB962C8B-B14F-4D97-AF65-F5344CB8AC3E}">
        <p14:creationId xmlns:p14="http://schemas.microsoft.com/office/powerpoint/2010/main" val="150738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606159-2FB6-4B28-989C-2B7DF8F21D51}"/>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8" name="think-cell Slide" r:id="rId4" imgW="471" imgH="472" progId="TCLayout.ActiveDocument.1">
                  <p:embed/>
                </p:oleObj>
              </mc:Choice>
              <mc:Fallback>
                <p:oleObj name="think-cell Slide" r:id="rId4" imgW="471" imgH="472"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Date Placeholder 2"/>
          <p:cNvSpPr txBox="1">
            <a:spLocks/>
          </p:cNvSpPr>
          <p:nvPr userDrawn="1"/>
        </p:nvSpPr>
        <p:spPr>
          <a:xfrm>
            <a:off x="393701" y="6356351"/>
            <a:ext cx="1128395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D1D3D4">
                  <a:lumMod val="75000"/>
                </a:srgbClr>
              </a:solidFill>
              <a:cs typeface="Arial"/>
            </a:endParaRPr>
          </a:p>
        </p:txBody>
      </p:sp>
      <p:sp>
        <p:nvSpPr>
          <p:cNvPr id="10" name="TextBox 9"/>
          <p:cNvSpPr txBox="1"/>
          <p:nvPr userDrawn="1"/>
        </p:nvSpPr>
        <p:spPr>
          <a:xfrm>
            <a:off x="10911417" y="6494464"/>
            <a:ext cx="963083"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defTabSz="457200" eaLnBrk="1" fontAlgn="base" hangingPunct="1">
              <a:spcBef>
                <a:spcPct val="0"/>
              </a:spcBef>
              <a:spcAft>
                <a:spcPct val="0"/>
              </a:spcAft>
              <a:defRPr/>
            </a:pPr>
            <a:fld id="{3AC27238-56D4-4706-BD0E-84C981517784}" type="slidenum">
              <a:rPr lang="en-US" sz="1200" b="1" smtClean="0">
                <a:solidFill>
                  <a:srgbClr val="283C64"/>
                </a:solidFill>
                <a:latin typeface="Arial" pitchFamily="34" charset="0"/>
                <a:cs typeface="Arial" pitchFamily="34" charset="0"/>
              </a:rPr>
              <a:pPr algn="r" defTabSz="457200" eaLnBrk="1" fontAlgn="base" hangingPunct="1">
                <a:spcBef>
                  <a:spcPct val="0"/>
                </a:spcBef>
                <a:spcAft>
                  <a:spcPct val="0"/>
                </a:spcAft>
                <a:defRPr/>
              </a:pPr>
              <a:t>‹#›</a:t>
            </a:fld>
            <a:endParaRPr lang="en-US" sz="1200" b="1" dirty="0">
              <a:solidFill>
                <a:srgbClr val="283C64"/>
              </a:solidFill>
              <a:latin typeface="Arial" pitchFamily="34" charset="0"/>
              <a:cs typeface="Arial" pitchFamily="34" charset="0"/>
            </a:endParaRPr>
          </a:p>
        </p:txBody>
      </p:sp>
      <p:sp>
        <p:nvSpPr>
          <p:cNvPr id="14" name="Text Placeholder 2"/>
          <p:cNvSpPr>
            <a:spLocks noGrp="1"/>
          </p:cNvSpPr>
          <p:nvPr>
            <p:ph type="body" sz="quarter" idx="10" hasCustomPrompt="1"/>
          </p:nvPr>
        </p:nvSpPr>
        <p:spPr>
          <a:xfrm>
            <a:off x="604165" y="139841"/>
            <a:ext cx="10954975" cy="631230"/>
          </a:xfrm>
          <a:prstGeom prst="rect">
            <a:avLst/>
          </a:prstGeom>
        </p:spPr>
        <p:txBody>
          <a:bodyPr vert="horz">
            <a:noAutofit/>
          </a:bodyPr>
          <a:lstStyle>
            <a:lvl1pPr marL="0" indent="0">
              <a:buNone/>
              <a:defRPr sz="1800" b="1" i="0" baseline="0">
                <a:solidFill>
                  <a:srgbClr val="283C64"/>
                </a:solidFill>
                <a:latin typeface=""/>
              </a:defRPr>
            </a:lvl1pPr>
          </a:lstStyle>
          <a:p>
            <a:pPr lvl="0"/>
            <a:r>
              <a:rPr lang="en-US" dirty="0"/>
              <a:t>Click to enter an action tag – written as a full sentence with a period.</a:t>
            </a:r>
          </a:p>
        </p:txBody>
      </p:sp>
      <p:sp>
        <p:nvSpPr>
          <p:cNvPr id="16" name="Text Placeholder 4"/>
          <p:cNvSpPr>
            <a:spLocks noGrp="1"/>
          </p:cNvSpPr>
          <p:nvPr>
            <p:ph type="body" sz="quarter" idx="11" hasCustomPrompt="1"/>
          </p:nvPr>
        </p:nvSpPr>
        <p:spPr>
          <a:xfrm>
            <a:off x="599001" y="998769"/>
            <a:ext cx="8037000" cy="277593"/>
          </a:xfrm>
          <a:prstGeom prst="rect">
            <a:avLst/>
          </a:prstGeom>
        </p:spPr>
        <p:txBody>
          <a:bodyPr vert="horz">
            <a:noAutofit/>
          </a:bodyPr>
          <a:lstStyle>
            <a:lvl1pPr marL="0" indent="0">
              <a:buNone/>
              <a:defRPr sz="1500" b="1" i="0" baseline="0">
                <a:solidFill>
                  <a:srgbClr val="000000"/>
                </a:solidFill>
                <a:latin typeface="+mj-lt"/>
              </a:defRPr>
            </a:lvl1pPr>
          </a:lstStyle>
          <a:p>
            <a:pPr lvl="0"/>
            <a:r>
              <a:rPr lang="en-US" dirty="0"/>
              <a:t>Always Include a Title for the Slide Here</a:t>
            </a:r>
          </a:p>
        </p:txBody>
      </p:sp>
      <p:sp>
        <p:nvSpPr>
          <p:cNvPr id="11" name="Text Placeholder 6"/>
          <p:cNvSpPr>
            <a:spLocks noGrp="1"/>
          </p:cNvSpPr>
          <p:nvPr>
            <p:ph type="body" sz="quarter" idx="12" hasCustomPrompt="1"/>
          </p:nvPr>
        </p:nvSpPr>
        <p:spPr>
          <a:xfrm>
            <a:off x="9700083" y="1042543"/>
            <a:ext cx="1859056" cy="233819"/>
          </a:xfrm>
          <a:prstGeom prst="rect">
            <a:avLst/>
          </a:prstGeom>
        </p:spPr>
        <p:txBody>
          <a:bodyPr vert="horz">
            <a:noAutofit/>
          </a:bodyPr>
          <a:lstStyle>
            <a:lvl1pPr marL="0" indent="0" algn="r">
              <a:buNone/>
              <a:defRPr sz="800" b="0" i="0" cap="all">
                <a:solidFill>
                  <a:srgbClr val="828282"/>
                </a:solidFill>
                <a:latin typeface="Arial"/>
              </a:defRPr>
            </a:lvl1pPr>
          </a:lstStyle>
          <a:p>
            <a:pPr lvl="0"/>
            <a:r>
              <a:rPr lang="en-US" dirty="0"/>
              <a:t>CLICK FOR STAMP</a:t>
            </a:r>
          </a:p>
        </p:txBody>
      </p:sp>
      <p:cxnSp>
        <p:nvCxnSpPr>
          <p:cNvPr id="12" name="Straight Connector 11"/>
          <p:cNvCxnSpPr/>
          <p:nvPr userDrawn="1"/>
        </p:nvCxnSpPr>
        <p:spPr>
          <a:xfrm>
            <a:off x="0" y="938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4" hasCustomPrompt="1"/>
          </p:nvPr>
        </p:nvSpPr>
        <p:spPr>
          <a:xfrm>
            <a:off x="885646" y="6212061"/>
            <a:ext cx="10673493" cy="201443"/>
          </a:xfrm>
          <a:prstGeom prst="rect">
            <a:avLst/>
          </a:prstGeom>
        </p:spPr>
        <p:txBody>
          <a:bodyPr vert="horz">
            <a:noAutofit/>
          </a:bodyPr>
          <a:lstStyle>
            <a:lvl1pPr marL="0" indent="0">
              <a:buNone/>
              <a:defRPr sz="1000" b="0" i="0">
                <a:solidFill>
                  <a:srgbClr val="000000"/>
                </a:solidFill>
                <a:latin typeface="+mj-lt"/>
              </a:defRPr>
            </a:lvl1pPr>
          </a:lstStyle>
          <a:p>
            <a:pPr lvl="0"/>
            <a:r>
              <a:rPr lang="en-US" dirty="0"/>
              <a:t>Add footnote</a:t>
            </a:r>
          </a:p>
        </p:txBody>
      </p:sp>
      <p:pic>
        <p:nvPicPr>
          <p:cNvPr id="15" name="Picture 14"/>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005" y="6384150"/>
            <a:ext cx="3440369" cy="465961"/>
          </a:xfrm>
          <a:prstGeom prst="rect">
            <a:avLst/>
          </a:prstGeom>
        </p:spPr>
      </p:pic>
    </p:spTree>
    <p:extLst>
      <p:ext uri="{BB962C8B-B14F-4D97-AF65-F5344CB8AC3E}">
        <p14:creationId xmlns:p14="http://schemas.microsoft.com/office/powerpoint/2010/main" val="18086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8826" y="106912"/>
            <a:ext cx="9692640" cy="1397124"/>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7CD46A-0DF7-428D-B1BD-753688FCD72B}" type="datetimeFigureOut">
              <a:rPr lang="en-US" smtClean="0"/>
              <a:t>5/1/21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A014-DBE1-4F77-8371-B9C9210C4AF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00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7CD46A-0DF7-428D-B1BD-753688FCD72B}" type="datetimeFigureOut">
              <a:rPr lang="en-US" smtClean="0"/>
              <a:t>5/1/21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A014-DBE1-4F77-8371-B9C9210C4AF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20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692640" cy="13971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CD46A-0DF7-428D-B1BD-753688FCD72B}" type="datetimeFigureOut">
              <a:rPr lang="en-US" smtClean="0"/>
              <a:t>5/1/21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A014-DBE1-4F77-8371-B9C9210C4AF7}"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874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CD46A-0DF7-428D-B1BD-753688FCD72B}" type="datetimeFigureOut">
              <a:rPr lang="en-US" smtClean="0"/>
              <a:t>5/1/21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5A014-DBE1-4F77-8371-B9C9210C4AF7}"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7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7CD46A-0DF7-428D-B1BD-753688FCD72B}" type="datetimeFigureOut">
              <a:rPr lang="en-US" smtClean="0"/>
              <a:t>5/1/21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5A014-DBE1-4F77-8371-B9C9210C4AF7}"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034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CD46A-0DF7-428D-B1BD-753688FCD72B}" type="datetimeFigureOut">
              <a:rPr lang="en-US" smtClean="0"/>
              <a:t>5/1/21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5A014-DBE1-4F77-8371-B9C9210C4AF7}"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013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7CD46A-0DF7-428D-B1BD-753688FCD72B}" type="datetimeFigureOut">
              <a:rPr lang="en-US" smtClean="0"/>
              <a:t>5/1/21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A014-DBE1-4F77-8371-B9C9210C4AF7}" type="slidenum">
              <a:rPr lang="en-US" smtClean="0"/>
              <a:t>‹#›</a:t>
            </a:fld>
            <a:endParaRPr lang="en-US"/>
          </a:p>
        </p:txBody>
      </p:sp>
    </p:spTree>
    <p:extLst>
      <p:ext uri="{BB962C8B-B14F-4D97-AF65-F5344CB8AC3E}">
        <p14:creationId xmlns:p14="http://schemas.microsoft.com/office/powerpoint/2010/main" val="36165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7CD46A-0DF7-428D-B1BD-753688FCD72B}" type="datetimeFigureOut">
              <a:rPr lang="en-US" smtClean="0"/>
              <a:t>5/1/21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A014-DBE1-4F77-8371-B9C9210C4AF7}" type="slidenum">
              <a:rPr lang="en-US" smtClean="0"/>
              <a:t>‹#›</a:t>
            </a:fld>
            <a:endParaRPr lang="en-US"/>
          </a:p>
        </p:txBody>
      </p:sp>
    </p:spTree>
    <p:extLst>
      <p:ext uri="{BB962C8B-B14F-4D97-AF65-F5344CB8AC3E}">
        <p14:creationId xmlns:p14="http://schemas.microsoft.com/office/powerpoint/2010/main" val="188262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877CD46A-0DF7-428D-B1BD-753688FCD72B}" type="datetimeFigureOut">
              <a:rPr lang="en-US" smtClean="0"/>
              <a:t>5/1/21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5325A014-DBE1-4F77-8371-B9C9210C4AF7}" type="slidenum">
              <a:rPr lang="en-US" smtClean="0"/>
              <a:t>‹#›</a:t>
            </a:fld>
            <a:endParaRPr lang="en-US"/>
          </a:p>
        </p:txBody>
      </p:sp>
    </p:spTree>
    <p:extLst>
      <p:ext uri="{BB962C8B-B14F-4D97-AF65-F5344CB8AC3E}">
        <p14:creationId xmlns:p14="http://schemas.microsoft.com/office/powerpoint/2010/main" val="32238552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882" y="1349341"/>
            <a:ext cx="4277474" cy="2387600"/>
          </a:xfrm>
        </p:spPr>
        <p:txBody>
          <a:bodyPr>
            <a:normAutofit fontScale="90000"/>
          </a:bodyPr>
          <a:lstStyle/>
          <a:p>
            <a:r>
              <a:rPr lang="en-US" dirty="0"/>
              <a:t>3R Initiative</a:t>
            </a:r>
          </a:p>
        </p:txBody>
      </p:sp>
      <p:sp>
        <p:nvSpPr>
          <p:cNvPr id="3" name="Subtitle 2"/>
          <p:cNvSpPr>
            <a:spLocks noGrp="1"/>
          </p:cNvSpPr>
          <p:nvPr>
            <p:ph type="subTitle" idx="1"/>
          </p:nvPr>
        </p:nvSpPr>
        <p:spPr>
          <a:xfrm>
            <a:off x="609600" y="5060969"/>
            <a:ext cx="10332378" cy="1655762"/>
          </a:xfrm>
        </p:spPr>
        <p:txBody>
          <a:bodyPr>
            <a:normAutofit/>
          </a:bodyPr>
          <a:lstStyle/>
          <a:p>
            <a:pPr algn="ctr"/>
            <a:r>
              <a:rPr lang="en-US" sz="2800" b="1" dirty="0"/>
              <a:t>An Update on the Ongoing Efforts </a:t>
            </a:r>
            <a:br>
              <a:rPr lang="en-US" sz="2800" b="1" dirty="0"/>
            </a:br>
            <a:r>
              <a:rPr lang="en-US" sz="2800" b="1" dirty="0"/>
              <a:t>to Meet the Objectives of the 3R Initiative</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11153"/>
          <a:stretch/>
        </p:blipFill>
        <p:spPr>
          <a:xfrm>
            <a:off x="4788356" y="618929"/>
            <a:ext cx="6275353" cy="4181583"/>
          </a:xfrm>
          <a:prstGeom prst="rect">
            <a:avLst/>
          </a:prstGeom>
        </p:spPr>
      </p:pic>
    </p:spTree>
    <p:extLst>
      <p:ext uri="{BB962C8B-B14F-4D97-AF65-F5344CB8AC3E}">
        <p14:creationId xmlns:p14="http://schemas.microsoft.com/office/powerpoint/2010/main" val="197245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28" y="215282"/>
            <a:ext cx="9295150" cy="1143000"/>
          </a:xfrm>
        </p:spPr>
        <p:txBody>
          <a:bodyPr>
            <a:noAutofit/>
          </a:bodyPr>
          <a:lstStyle/>
          <a:p>
            <a:pPr algn="l"/>
            <a:r>
              <a:rPr lang="en-US" sz="3600" dirty="0">
                <a:solidFill>
                  <a:srgbClr val="346327"/>
                </a:solidFill>
              </a:rPr>
              <a:t>More Comprehensive Approach to Achieving </a:t>
            </a:r>
            <a:br>
              <a:rPr lang="en-US" sz="3600" dirty="0">
                <a:solidFill>
                  <a:srgbClr val="346327"/>
                </a:solidFill>
              </a:rPr>
            </a:br>
            <a:r>
              <a:rPr lang="en-US" sz="3600" dirty="0">
                <a:solidFill>
                  <a:srgbClr val="346327"/>
                </a:solidFill>
              </a:rPr>
              <a:t>Balanced Elementary Schools in Hamden</a:t>
            </a:r>
          </a:p>
        </p:txBody>
      </p:sp>
      <p:sp>
        <p:nvSpPr>
          <p:cNvPr id="3" name="Content Placeholder 2"/>
          <p:cNvSpPr>
            <a:spLocks noGrp="1"/>
          </p:cNvSpPr>
          <p:nvPr>
            <p:ph idx="1"/>
          </p:nvPr>
        </p:nvSpPr>
        <p:spPr>
          <a:xfrm>
            <a:off x="719528" y="1626920"/>
            <a:ext cx="10526404" cy="5029200"/>
          </a:xfrm>
        </p:spPr>
        <p:txBody>
          <a:bodyPr>
            <a:normAutofit fontScale="55000" lnSpcReduction="20000"/>
          </a:bodyPr>
          <a:lstStyle/>
          <a:p>
            <a:pPr marL="0" indent="0">
              <a:buNone/>
            </a:pPr>
            <a:r>
              <a:rPr lang="en-US" sz="4400" b="1" dirty="0">
                <a:solidFill>
                  <a:schemeClr val="tx1"/>
                </a:solidFill>
                <a:cs typeface="Calibri" panose="020F0502020204030204" pitchFamily="34" charset="0"/>
              </a:rPr>
              <a:t>Starting in 2017, rather than addressing an “imbalance” issue by solely targeting the shifting of attendance zone borders, the Board of Education pursued a more strategic/comprehensive approach to addressing needs across the district.</a:t>
            </a:r>
            <a:endParaRPr lang="en-US" sz="4400" b="1" dirty="0">
              <a:solidFill>
                <a:schemeClr val="tx1"/>
              </a:solidFill>
            </a:endParaRPr>
          </a:p>
          <a:p>
            <a:r>
              <a:rPr lang="en-US" sz="3600" dirty="0"/>
              <a:t>The district examined/is examining options (Scenarios) for new attendance zones that not only meet state guidelines but also our own benchmarks for diversity. </a:t>
            </a:r>
          </a:p>
          <a:p>
            <a:r>
              <a:rPr lang="en-US" sz="3600" dirty="0"/>
              <a:t>Through multiple public sessions and electronic information gathering, we have learned that families:</a:t>
            </a:r>
          </a:p>
          <a:p>
            <a:pPr lvl="1"/>
            <a:r>
              <a:rPr lang="en-US" sz="3600" dirty="0"/>
              <a:t>Want their schools to be diverse</a:t>
            </a:r>
          </a:p>
          <a:p>
            <a:pPr lvl="1"/>
            <a:r>
              <a:rPr lang="en-US" sz="3600" dirty="0"/>
              <a:t>Love their neighborhood schools, teachers, principals and staff</a:t>
            </a:r>
          </a:p>
          <a:p>
            <a:pPr lvl="1"/>
            <a:r>
              <a:rPr lang="en-US" sz="3600" dirty="0"/>
              <a:t>Want the least number of transitions for their children as possible</a:t>
            </a:r>
          </a:p>
          <a:p>
            <a:pPr lvl="1"/>
            <a:r>
              <a:rPr lang="en-US" sz="3600" dirty="0"/>
              <a:t>Don’t want changes to impact one part of our community more than others</a:t>
            </a:r>
          </a:p>
          <a:p>
            <a:pPr lvl="1"/>
            <a:r>
              <a:rPr lang="en-US" sz="3600" dirty="0"/>
              <a:t>Think we should make every effort to minimize the number of children who are moved to new attendance zones/schools</a:t>
            </a:r>
          </a:p>
          <a:p>
            <a:r>
              <a:rPr lang="en-US" sz="3600" dirty="0"/>
              <a:t>The Board of Education is working to define diversity and broaden the state’s definition, </a:t>
            </a:r>
            <a:br>
              <a:rPr lang="en-US" sz="3600" dirty="0"/>
            </a:br>
            <a:r>
              <a:rPr lang="en-US" sz="3600" dirty="0"/>
              <a:t>and use that as a basis for decision making.</a:t>
            </a:r>
          </a:p>
        </p:txBody>
      </p:sp>
    </p:spTree>
    <p:extLst>
      <p:ext uri="{BB962C8B-B14F-4D97-AF65-F5344CB8AC3E}">
        <p14:creationId xmlns:p14="http://schemas.microsoft.com/office/powerpoint/2010/main" val="167797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350CCB-1BD7-460D-B2FA-81EC05A0EE88}"/>
              </a:ext>
            </a:extLst>
          </p:cNvPr>
          <p:cNvSpPr>
            <a:spLocks noGrp="1"/>
          </p:cNvSpPr>
          <p:nvPr>
            <p:ph type="body" sz="quarter" idx="10"/>
          </p:nvPr>
        </p:nvSpPr>
        <p:spPr/>
        <p:txBody>
          <a:bodyPr/>
          <a:lstStyle/>
          <a:p>
            <a:r>
              <a:rPr lang="en-US" dirty="0"/>
              <a:t>School closure options help with financial sustainability, but no scenario addresses even half of the projected SY21-22 budget gap.</a:t>
            </a:r>
          </a:p>
        </p:txBody>
      </p:sp>
      <p:sp>
        <p:nvSpPr>
          <p:cNvPr id="3" name="Text Placeholder 2">
            <a:extLst>
              <a:ext uri="{FF2B5EF4-FFF2-40B4-BE49-F238E27FC236}">
                <a16:creationId xmlns:a16="http://schemas.microsoft.com/office/drawing/2014/main" id="{2B3D785A-89B1-4932-9251-815A9662958C}"/>
              </a:ext>
            </a:extLst>
          </p:cNvPr>
          <p:cNvSpPr>
            <a:spLocks noGrp="1"/>
          </p:cNvSpPr>
          <p:nvPr>
            <p:ph type="body" sz="quarter" idx="11"/>
          </p:nvPr>
        </p:nvSpPr>
        <p:spPr/>
        <p:txBody>
          <a:bodyPr/>
          <a:lstStyle/>
          <a:p>
            <a:r>
              <a:rPr lang="en-US" dirty="0"/>
              <a:t>Summary of Scenarios</a:t>
            </a:r>
          </a:p>
        </p:txBody>
      </p:sp>
      <p:sp>
        <p:nvSpPr>
          <p:cNvPr id="4" name="Text Placeholder 3">
            <a:extLst>
              <a:ext uri="{FF2B5EF4-FFF2-40B4-BE49-F238E27FC236}">
                <a16:creationId xmlns:a16="http://schemas.microsoft.com/office/drawing/2014/main" id="{CACF9C54-6BFF-43D9-AF61-711BB48055C6}"/>
              </a:ext>
            </a:extLst>
          </p:cNvPr>
          <p:cNvSpPr>
            <a:spLocks noGrp="1"/>
          </p:cNvSpPr>
          <p:nvPr>
            <p:ph type="body" sz="quarter" idx="12"/>
          </p:nvPr>
        </p:nvSpPr>
        <p:spPr/>
        <p:txBody>
          <a:bodyPr/>
          <a:lstStyle/>
          <a:p>
            <a:r>
              <a:rPr lang="en-US" dirty="0"/>
              <a:t>draft</a:t>
            </a:r>
          </a:p>
        </p:txBody>
      </p:sp>
      <p:sp>
        <p:nvSpPr>
          <p:cNvPr id="5" name="Text Placeholder 4">
            <a:extLst>
              <a:ext uri="{FF2B5EF4-FFF2-40B4-BE49-F238E27FC236}">
                <a16:creationId xmlns:a16="http://schemas.microsoft.com/office/drawing/2014/main" id="{596EA764-6BF4-4232-A5E2-6E52C36F6E5F}"/>
              </a:ext>
            </a:extLst>
          </p:cNvPr>
          <p:cNvSpPr>
            <a:spLocks noGrp="1"/>
          </p:cNvSpPr>
          <p:nvPr>
            <p:ph type="body" sz="quarter" idx="14"/>
          </p:nvPr>
        </p:nvSpPr>
        <p:spPr/>
        <p:txBody>
          <a:bodyPr/>
          <a:lstStyle/>
          <a:p>
            <a:r>
              <a:rPr lang="en-US" dirty="0"/>
              <a:t>Note: All dollar values shown in nominal dollars, i.e. these are the expected numbers for each year’s budget in the dollars of that year</a:t>
            </a:r>
          </a:p>
        </p:txBody>
      </p:sp>
      <p:sp>
        <p:nvSpPr>
          <p:cNvPr id="13" name="Rectangle 12">
            <a:extLst>
              <a:ext uri="{FF2B5EF4-FFF2-40B4-BE49-F238E27FC236}">
                <a16:creationId xmlns:a16="http://schemas.microsoft.com/office/drawing/2014/main" id="{CAFB0B11-CDB7-4F75-A98A-C06115EE51F0}"/>
              </a:ext>
            </a:extLst>
          </p:cNvPr>
          <p:cNvSpPr/>
          <p:nvPr/>
        </p:nvSpPr>
        <p:spPr>
          <a:xfrm>
            <a:off x="2043330" y="2668860"/>
            <a:ext cx="7888691" cy="2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t>Scenario 8 – Incorporate Wintergreen, 6</a:t>
            </a:r>
            <a:r>
              <a:rPr lang="en-US" sz="1050" b="1" i="1" baseline="30000" dirty="0"/>
              <a:t>th</a:t>
            </a:r>
            <a:r>
              <a:rPr lang="en-US" sz="1050" b="1" i="1" dirty="0"/>
              <a:t> Grade to HMS, Close Church St and Dunbar Hill</a:t>
            </a:r>
          </a:p>
        </p:txBody>
      </p:sp>
      <p:sp>
        <p:nvSpPr>
          <p:cNvPr id="14" name="Rectangle 13">
            <a:extLst>
              <a:ext uri="{FF2B5EF4-FFF2-40B4-BE49-F238E27FC236}">
                <a16:creationId xmlns:a16="http://schemas.microsoft.com/office/drawing/2014/main" id="{0AD81C10-3A5C-4B01-860E-C5B343CEFFFE}"/>
              </a:ext>
            </a:extLst>
          </p:cNvPr>
          <p:cNvSpPr/>
          <p:nvPr/>
        </p:nvSpPr>
        <p:spPr>
          <a:xfrm>
            <a:off x="2043330" y="3719218"/>
            <a:ext cx="7888691" cy="2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t>Scenario 9 – Incorporate Wintergreen, 6</a:t>
            </a:r>
            <a:r>
              <a:rPr lang="en-US" sz="1050" b="1" i="1" baseline="30000" dirty="0"/>
              <a:t>th</a:t>
            </a:r>
            <a:r>
              <a:rPr lang="en-US" sz="1050" b="1" i="1" dirty="0"/>
              <a:t> Grade to HMS, Close Church St. and Shepherd Glen</a:t>
            </a:r>
          </a:p>
        </p:txBody>
      </p:sp>
      <p:sp>
        <p:nvSpPr>
          <p:cNvPr id="15" name="Rectangle 14">
            <a:extLst>
              <a:ext uri="{FF2B5EF4-FFF2-40B4-BE49-F238E27FC236}">
                <a16:creationId xmlns:a16="http://schemas.microsoft.com/office/drawing/2014/main" id="{1A8454B4-9CAB-48DA-837F-B144D4F00BAA}"/>
              </a:ext>
            </a:extLst>
          </p:cNvPr>
          <p:cNvSpPr/>
          <p:nvPr/>
        </p:nvSpPr>
        <p:spPr>
          <a:xfrm>
            <a:off x="2043330" y="4839258"/>
            <a:ext cx="7888691" cy="2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t>Scenario 10 – Incorporate Wintergreen, 6</a:t>
            </a:r>
            <a:r>
              <a:rPr lang="en-US" sz="1050" b="1" i="1" baseline="30000" dirty="0"/>
              <a:t>th</a:t>
            </a:r>
            <a:r>
              <a:rPr lang="en-US" sz="1050" b="1" i="1" dirty="0"/>
              <a:t> Grade to HMS, Close Helen St and Dunbar Hill</a:t>
            </a:r>
          </a:p>
        </p:txBody>
      </p:sp>
      <p:sp>
        <p:nvSpPr>
          <p:cNvPr id="24" name="Rectangle 23">
            <a:extLst>
              <a:ext uri="{FF2B5EF4-FFF2-40B4-BE49-F238E27FC236}">
                <a16:creationId xmlns:a16="http://schemas.microsoft.com/office/drawing/2014/main" id="{9A20E035-2294-4C7F-BFCD-21727EB734AB}"/>
              </a:ext>
            </a:extLst>
          </p:cNvPr>
          <p:cNvSpPr/>
          <p:nvPr/>
        </p:nvSpPr>
        <p:spPr>
          <a:xfrm>
            <a:off x="2043330" y="1342200"/>
            <a:ext cx="7888691" cy="2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dirty="0"/>
              <a:t>Status Quo</a:t>
            </a:r>
          </a:p>
        </p:txBody>
      </p:sp>
      <p:graphicFrame>
        <p:nvGraphicFramePr>
          <p:cNvPr id="7" name="Table 6">
            <a:extLst>
              <a:ext uri="{FF2B5EF4-FFF2-40B4-BE49-F238E27FC236}">
                <a16:creationId xmlns:a16="http://schemas.microsoft.com/office/drawing/2014/main" id="{696D706E-43AD-4A9B-81B4-561A1AB84901}"/>
              </a:ext>
            </a:extLst>
          </p:cNvPr>
          <p:cNvGraphicFramePr>
            <a:graphicFrameLocks noGrp="1"/>
          </p:cNvGraphicFramePr>
          <p:nvPr/>
        </p:nvGraphicFramePr>
        <p:xfrm>
          <a:off x="2119792" y="4016208"/>
          <a:ext cx="7810500" cy="600075"/>
        </p:xfrm>
        <a:graphic>
          <a:graphicData uri="http://schemas.openxmlformats.org/drawingml/2006/table">
            <a:tbl>
              <a:tblPr/>
              <a:tblGrid>
                <a:gridCol w="1129841">
                  <a:extLst>
                    <a:ext uri="{9D8B030D-6E8A-4147-A177-3AD203B41FA5}">
                      <a16:colId xmlns:a16="http://schemas.microsoft.com/office/drawing/2014/main" val="1561768073"/>
                    </a:ext>
                  </a:extLst>
                </a:gridCol>
                <a:gridCol w="317371">
                  <a:extLst>
                    <a:ext uri="{9D8B030D-6E8A-4147-A177-3AD203B41FA5}">
                      <a16:colId xmlns:a16="http://schemas.microsoft.com/office/drawing/2014/main" val="912115888"/>
                    </a:ext>
                  </a:extLst>
                </a:gridCol>
                <a:gridCol w="317371">
                  <a:extLst>
                    <a:ext uri="{9D8B030D-6E8A-4147-A177-3AD203B41FA5}">
                      <a16:colId xmlns:a16="http://schemas.microsoft.com/office/drawing/2014/main" val="1815274759"/>
                    </a:ext>
                  </a:extLst>
                </a:gridCol>
                <a:gridCol w="1079061">
                  <a:extLst>
                    <a:ext uri="{9D8B030D-6E8A-4147-A177-3AD203B41FA5}">
                      <a16:colId xmlns:a16="http://schemas.microsoft.com/office/drawing/2014/main" val="3114845959"/>
                    </a:ext>
                  </a:extLst>
                </a:gridCol>
                <a:gridCol w="1079061">
                  <a:extLst>
                    <a:ext uri="{9D8B030D-6E8A-4147-A177-3AD203B41FA5}">
                      <a16:colId xmlns:a16="http://schemas.microsoft.com/office/drawing/2014/main" val="2085646828"/>
                    </a:ext>
                  </a:extLst>
                </a:gridCol>
                <a:gridCol w="1167925">
                  <a:extLst>
                    <a:ext uri="{9D8B030D-6E8A-4147-A177-3AD203B41FA5}">
                      <a16:colId xmlns:a16="http://schemas.microsoft.com/office/drawing/2014/main" val="42788948"/>
                    </a:ext>
                  </a:extLst>
                </a:gridCol>
                <a:gridCol w="1282179">
                  <a:extLst>
                    <a:ext uri="{9D8B030D-6E8A-4147-A177-3AD203B41FA5}">
                      <a16:colId xmlns:a16="http://schemas.microsoft.com/office/drawing/2014/main" val="4185244346"/>
                    </a:ext>
                  </a:extLst>
                </a:gridCol>
                <a:gridCol w="1437691">
                  <a:extLst>
                    <a:ext uri="{9D8B030D-6E8A-4147-A177-3AD203B41FA5}">
                      <a16:colId xmlns:a16="http://schemas.microsoft.com/office/drawing/2014/main" val="184998195"/>
                    </a:ext>
                  </a:extLst>
                </a:gridCol>
              </a:tblGrid>
              <a:tr h="190500">
                <a:tc>
                  <a:txBody>
                    <a:bodyPr/>
                    <a:lstStyle/>
                    <a:p>
                      <a:pPr algn="l" fontAlgn="b"/>
                      <a:r>
                        <a:rPr lang="en-US" sz="1200" b="0" i="1" u="none" strike="noStrike">
                          <a:solidFill>
                            <a:srgbClr val="000000"/>
                          </a:solidFill>
                          <a:effectLst/>
                          <a:latin typeface="Arial" panose="020B0604020202020204" pitchFamily="34" charset="0"/>
                        </a:rPr>
                        <a:t> LEA Revenue: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87,985,115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88,201,611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88,336,255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88,439,217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8723528"/>
                  </a:ext>
                </a:extLst>
              </a:tr>
              <a:tr h="200025">
                <a:tc gridSpan="2">
                  <a:txBody>
                    <a:bodyPr/>
                    <a:lstStyle/>
                    <a:p>
                      <a:pPr algn="l" fontAlgn="b"/>
                      <a:r>
                        <a:rPr lang="en-US" sz="1200" b="0" i="1" u="none" strike="noStrike">
                          <a:solidFill>
                            <a:srgbClr val="000000"/>
                          </a:solidFill>
                          <a:effectLst/>
                          <a:latin typeface="Arial" panose="020B0604020202020204" pitchFamily="34" charset="0"/>
                        </a:rPr>
                        <a:t> LEA Expenditures: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91,339,644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90,879,302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92,520,778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93,901,836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84733945"/>
                  </a:ext>
                </a:extLst>
              </a:tr>
              <a:tr h="209550">
                <a:tc gridSpan="2">
                  <a:txBody>
                    <a:bodyPr/>
                    <a:lstStyle/>
                    <a:p>
                      <a:pPr algn="l" fontAlgn="b"/>
                      <a:r>
                        <a:rPr lang="en-US" sz="1200" b="1" i="1" u="none" strike="noStrike" dirty="0">
                          <a:solidFill>
                            <a:srgbClr val="000000"/>
                          </a:solidFill>
                          <a:effectLst/>
                          <a:latin typeface="Arial" panose="020B0604020202020204" pitchFamily="34" charset="0"/>
                        </a:rPr>
                        <a:t> (Gap) / Surplus: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1" i="1" u="none" strike="noStrike">
                          <a:solidFill>
                            <a:srgbClr val="000000"/>
                          </a:solidFill>
                          <a:effectLst/>
                          <a:latin typeface="Arial" panose="020B0604020202020204" pitchFamily="34" charset="0"/>
                        </a:rPr>
                        <a:t> $                    -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(3,354,529)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(2,677,692)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(4,184,524)</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(5,462,619)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7742931"/>
                  </a:ext>
                </a:extLst>
              </a:tr>
            </a:tbl>
          </a:graphicData>
        </a:graphic>
      </p:graphicFrame>
      <p:graphicFrame>
        <p:nvGraphicFramePr>
          <p:cNvPr id="9" name="Table 8">
            <a:extLst>
              <a:ext uri="{FF2B5EF4-FFF2-40B4-BE49-F238E27FC236}">
                <a16:creationId xmlns:a16="http://schemas.microsoft.com/office/drawing/2014/main" id="{2E4E5657-9866-4092-AEEF-4E67A08515F2}"/>
              </a:ext>
            </a:extLst>
          </p:cNvPr>
          <p:cNvGraphicFramePr>
            <a:graphicFrameLocks noGrp="1"/>
          </p:cNvGraphicFramePr>
          <p:nvPr/>
        </p:nvGraphicFramePr>
        <p:xfrm>
          <a:off x="2119792" y="5145741"/>
          <a:ext cx="7810500" cy="600075"/>
        </p:xfrm>
        <a:graphic>
          <a:graphicData uri="http://schemas.openxmlformats.org/drawingml/2006/table">
            <a:tbl>
              <a:tblPr/>
              <a:tblGrid>
                <a:gridCol w="1129841">
                  <a:extLst>
                    <a:ext uri="{9D8B030D-6E8A-4147-A177-3AD203B41FA5}">
                      <a16:colId xmlns:a16="http://schemas.microsoft.com/office/drawing/2014/main" val="921640377"/>
                    </a:ext>
                  </a:extLst>
                </a:gridCol>
                <a:gridCol w="317371">
                  <a:extLst>
                    <a:ext uri="{9D8B030D-6E8A-4147-A177-3AD203B41FA5}">
                      <a16:colId xmlns:a16="http://schemas.microsoft.com/office/drawing/2014/main" val="3271133936"/>
                    </a:ext>
                  </a:extLst>
                </a:gridCol>
                <a:gridCol w="317371">
                  <a:extLst>
                    <a:ext uri="{9D8B030D-6E8A-4147-A177-3AD203B41FA5}">
                      <a16:colId xmlns:a16="http://schemas.microsoft.com/office/drawing/2014/main" val="2723604613"/>
                    </a:ext>
                  </a:extLst>
                </a:gridCol>
                <a:gridCol w="1079061">
                  <a:extLst>
                    <a:ext uri="{9D8B030D-6E8A-4147-A177-3AD203B41FA5}">
                      <a16:colId xmlns:a16="http://schemas.microsoft.com/office/drawing/2014/main" val="2950612169"/>
                    </a:ext>
                  </a:extLst>
                </a:gridCol>
                <a:gridCol w="1079061">
                  <a:extLst>
                    <a:ext uri="{9D8B030D-6E8A-4147-A177-3AD203B41FA5}">
                      <a16:colId xmlns:a16="http://schemas.microsoft.com/office/drawing/2014/main" val="2926629428"/>
                    </a:ext>
                  </a:extLst>
                </a:gridCol>
                <a:gridCol w="1167925">
                  <a:extLst>
                    <a:ext uri="{9D8B030D-6E8A-4147-A177-3AD203B41FA5}">
                      <a16:colId xmlns:a16="http://schemas.microsoft.com/office/drawing/2014/main" val="2001918131"/>
                    </a:ext>
                  </a:extLst>
                </a:gridCol>
                <a:gridCol w="1282179">
                  <a:extLst>
                    <a:ext uri="{9D8B030D-6E8A-4147-A177-3AD203B41FA5}">
                      <a16:colId xmlns:a16="http://schemas.microsoft.com/office/drawing/2014/main" val="950233096"/>
                    </a:ext>
                  </a:extLst>
                </a:gridCol>
                <a:gridCol w="1437691">
                  <a:extLst>
                    <a:ext uri="{9D8B030D-6E8A-4147-A177-3AD203B41FA5}">
                      <a16:colId xmlns:a16="http://schemas.microsoft.com/office/drawing/2014/main" val="3395350179"/>
                    </a:ext>
                  </a:extLst>
                </a:gridCol>
              </a:tblGrid>
              <a:tr h="190500">
                <a:tc>
                  <a:txBody>
                    <a:bodyPr/>
                    <a:lstStyle/>
                    <a:p>
                      <a:pPr algn="l" fontAlgn="b"/>
                      <a:r>
                        <a:rPr lang="en-US" sz="1200" b="0" i="1" u="none" strike="noStrike">
                          <a:solidFill>
                            <a:srgbClr val="000000"/>
                          </a:solidFill>
                          <a:effectLst/>
                          <a:latin typeface="Arial" panose="020B0604020202020204" pitchFamily="34" charset="0"/>
                        </a:rPr>
                        <a:t> LEA Revenue: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87,985,115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88,201,611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88,336,255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88,439,217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60470886"/>
                  </a:ext>
                </a:extLst>
              </a:tr>
              <a:tr h="200025">
                <a:tc gridSpan="2">
                  <a:txBody>
                    <a:bodyPr/>
                    <a:lstStyle/>
                    <a:p>
                      <a:pPr algn="l" fontAlgn="b"/>
                      <a:r>
                        <a:rPr lang="en-US" sz="1200" b="0" i="1" u="none" strike="noStrike">
                          <a:solidFill>
                            <a:srgbClr val="000000"/>
                          </a:solidFill>
                          <a:effectLst/>
                          <a:latin typeface="Arial" panose="020B0604020202020204" pitchFamily="34" charset="0"/>
                        </a:rPr>
                        <a:t> LEA Expenditures: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91,147,687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90,882,090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92,474,386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94,338,390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29854969"/>
                  </a:ext>
                </a:extLst>
              </a:tr>
              <a:tr h="209550">
                <a:tc gridSpan="2">
                  <a:txBody>
                    <a:bodyPr/>
                    <a:lstStyle/>
                    <a:p>
                      <a:pPr algn="l" fontAlgn="b"/>
                      <a:r>
                        <a:rPr lang="en-US" sz="1200" b="1" i="1" u="none" strike="noStrike">
                          <a:solidFill>
                            <a:srgbClr val="000000"/>
                          </a:solidFill>
                          <a:effectLst/>
                          <a:latin typeface="Arial" panose="020B0604020202020204" pitchFamily="34" charset="0"/>
                        </a:rPr>
                        <a:t> (Gap) / Surplus: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1" i="1" u="none" strike="noStrike">
                          <a:solidFill>
                            <a:srgbClr val="000000"/>
                          </a:solidFill>
                          <a:effectLst/>
                          <a:latin typeface="Arial" panose="020B0604020202020204" pitchFamily="34" charset="0"/>
                        </a:rPr>
                        <a:t> $                    -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(3,162,572)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(2,680,479)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(4,138,132)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(5,899,174)</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1449966"/>
                  </a:ext>
                </a:extLst>
              </a:tr>
            </a:tbl>
          </a:graphicData>
        </a:graphic>
      </p:graphicFrame>
      <p:graphicFrame>
        <p:nvGraphicFramePr>
          <p:cNvPr id="11" name="Table 10">
            <a:extLst>
              <a:ext uri="{FF2B5EF4-FFF2-40B4-BE49-F238E27FC236}">
                <a16:creationId xmlns:a16="http://schemas.microsoft.com/office/drawing/2014/main" id="{464ECC29-A8E1-40DD-9DD3-F01E057C9290}"/>
              </a:ext>
            </a:extLst>
          </p:cNvPr>
          <p:cNvGraphicFramePr>
            <a:graphicFrameLocks noGrp="1"/>
          </p:cNvGraphicFramePr>
          <p:nvPr/>
        </p:nvGraphicFramePr>
        <p:xfrm>
          <a:off x="2119792" y="2963025"/>
          <a:ext cx="7810500" cy="600075"/>
        </p:xfrm>
        <a:graphic>
          <a:graphicData uri="http://schemas.openxmlformats.org/drawingml/2006/table">
            <a:tbl>
              <a:tblPr/>
              <a:tblGrid>
                <a:gridCol w="1129841">
                  <a:extLst>
                    <a:ext uri="{9D8B030D-6E8A-4147-A177-3AD203B41FA5}">
                      <a16:colId xmlns:a16="http://schemas.microsoft.com/office/drawing/2014/main" val="580017355"/>
                    </a:ext>
                  </a:extLst>
                </a:gridCol>
                <a:gridCol w="317371">
                  <a:extLst>
                    <a:ext uri="{9D8B030D-6E8A-4147-A177-3AD203B41FA5}">
                      <a16:colId xmlns:a16="http://schemas.microsoft.com/office/drawing/2014/main" val="534659956"/>
                    </a:ext>
                  </a:extLst>
                </a:gridCol>
                <a:gridCol w="317371">
                  <a:extLst>
                    <a:ext uri="{9D8B030D-6E8A-4147-A177-3AD203B41FA5}">
                      <a16:colId xmlns:a16="http://schemas.microsoft.com/office/drawing/2014/main" val="3817135269"/>
                    </a:ext>
                  </a:extLst>
                </a:gridCol>
                <a:gridCol w="1079061">
                  <a:extLst>
                    <a:ext uri="{9D8B030D-6E8A-4147-A177-3AD203B41FA5}">
                      <a16:colId xmlns:a16="http://schemas.microsoft.com/office/drawing/2014/main" val="348246639"/>
                    </a:ext>
                  </a:extLst>
                </a:gridCol>
                <a:gridCol w="1079061">
                  <a:extLst>
                    <a:ext uri="{9D8B030D-6E8A-4147-A177-3AD203B41FA5}">
                      <a16:colId xmlns:a16="http://schemas.microsoft.com/office/drawing/2014/main" val="3418623898"/>
                    </a:ext>
                  </a:extLst>
                </a:gridCol>
                <a:gridCol w="1167925">
                  <a:extLst>
                    <a:ext uri="{9D8B030D-6E8A-4147-A177-3AD203B41FA5}">
                      <a16:colId xmlns:a16="http://schemas.microsoft.com/office/drawing/2014/main" val="2171091746"/>
                    </a:ext>
                  </a:extLst>
                </a:gridCol>
                <a:gridCol w="1282179">
                  <a:extLst>
                    <a:ext uri="{9D8B030D-6E8A-4147-A177-3AD203B41FA5}">
                      <a16:colId xmlns:a16="http://schemas.microsoft.com/office/drawing/2014/main" val="3633064864"/>
                    </a:ext>
                  </a:extLst>
                </a:gridCol>
                <a:gridCol w="1437691">
                  <a:extLst>
                    <a:ext uri="{9D8B030D-6E8A-4147-A177-3AD203B41FA5}">
                      <a16:colId xmlns:a16="http://schemas.microsoft.com/office/drawing/2014/main" val="3338176606"/>
                    </a:ext>
                  </a:extLst>
                </a:gridCol>
              </a:tblGrid>
              <a:tr h="190500">
                <a:tc>
                  <a:txBody>
                    <a:bodyPr/>
                    <a:lstStyle/>
                    <a:p>
                      <a:pPr algn="l" fontAlgn="b"/>
                      <a:r>
                        <a:rPr lang="en-US" sz="1200" b="0" i="1" u="none" strike="noStrike">
                          <a:solidFill>
                            <a:srgbClr val="000000"/>
                          </a:solidFill>
                          <a:effectLst/>
                          <a:latin typeface="Arial" panose="020B0604020202020204" pitchFamily="34" charset="0"/>
                        </a:rPr>
                        <a:t> LEA Revenue: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87,985,115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88,201,611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88,336,255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88,439,217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4815149"/>
                  </a:ext>
                </a:extLst>
              </a:tr>
              <a:tr h="200025">
                <a:tc gridSpan="2">
                  <a:txBody>
                    <a:bodyPr/>
                    <a:lstStyle/>
                    <a:p>
                      <a:pPr algn="l" fontAlgn="b"/>
                      <a:r>
                        <a:rPr lang="en-US" sz="1200" b="0" i="1" u="none" strike="noStrike">
                          <a:solidFill>
                            <a:srgbClr val="000000"/>
                          </a:solidFill>
                          <a:effectLst/>
                          <a:latin typeface="Arial" panose="020B0604020202020204" pitchFamily="34" charset="0"/>
                        </a:rPr>
                        <a:t> LEA Expenditures: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91,186,772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90,815,232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92,567,227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 $           94,181,694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00420108"/>
                  </a:ext>
                </a:extLst>
              </a:tr>
              <a:tr h="209550">
                <a:tc gridSpan="2">
                  <a:txBody>
                    <a:bodyPr/>
                    <a:lstStyle/>
                    <a:p>
                      <a:pPr algn="l" fontAlgn="b"/>
                      <a:r>
                        <a:rPr lang="en-US" sz="1200" b="1" i="1" u="none" strike="noStrike">
                          <a:solidFill>
                            <a:srgbClr val="000000"/>
                          </a:solidFill>
                          <a:effectLst/>
                          <a:latin typeface="Arial" panose="020B0604020202020204" pitchFamily="34" charset="0"/>
                        </a:rPr>
                        <a:t> (Gap) / Surplus: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1" i="1" u="none" strike="noStrike">
                          <a:solidFill>
                            <a:srgbClr val="000000"/>
                          </a:solidFill>
                          <a:effectLst/>
                          <a:latin typeface="Arial" panose="020B0604020202020204" pitchFamily="34" charset="0"/>
                        </a:rPr>
                        <a:t> $                    -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(3,371,405)</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(2,608,404)</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(4,225,657)</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(5,738,006)</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8180737"/>
                  </a:ext>
                </a:extLst>
              </a:tr>
            </a:tbl>
          </a:graphicData>
        </a:graphic>
      </p:graphicFrame>
      <p:graphicFrame>
        <p:nvGraphicFramePr>
          <p:cNvPr id="16" name="Table 15">
            <a:extLst>
              <a:ext uri="{FF2B5EF4-FFF2-40B4-BE49-F238E27FC236}">
                <a16:creationId xmlns:a16="http://schemas.microsoft.com/office/drawing/2014/main" id="{E780ADB8-0A65-486C-A1E0-1E561428E188}"/>
              </a:ext>
            </a:extLst>
          </p:cNvPr>
          <p:cNvGraphicFramePr>
            <a:graphicFrameLocks noGrp="1"/>
          </p:cNvGraphicFramePr>
          <p:nvPr/>
        </p:nvGraphicFramePr>
        <p:xfrm>
          <a:off x="2043594" y="1689953"/>
          <a:ext cx="7886698" cy="780520"/>
        </p:xfrm>
        <a:graphic>
          <a:graphicData uri="http://schemas.openxmlformats.org/drawingml/2006/table">
            <a:tbl>
              <a:tblPr/>
              <a:tblGrid>
                <a:gridCol w="1115924">
                  <a:extLst>
                    <a:ext uri="{9D8B030D-6E8A-4147-A177-3AD203B41FA5}">
                      <a16:colId xmlns:a16="http://schemas.microsoft.com/office/drawing/2014/main" val="3935635791"/>
                    </a:ext>
                  </a:extLst>
                </a:gridCol>
                <a:gridCol w="313462">
                  <a:extLst>
                    <a:ext uri="{9D8B030D-6E8A-4147-A177-3AD203B41FA5}">
                      <a16:colId xmlns:a16="http://schemas.microsoft.com/office/drawing/2014/main" val="3867928600"/>
                    </a:ext>
                  </a:extLst>
                </a:gridCol>
                <a:gridCol w="313462">
                  <a:extLst>
                    <a:ext uri="{9D8B030D-6E8A-4147-A177-3AD203B41FA5}">
                      <a16:colId xmlns:a16="http://schemas.microsoft.com/office/drawing/2014/main" val="3206698227"/>
                    </a:ext>
                  </a:extLst>
                </a:gridCol>
                <a:gridCol w="1228770">
                  <a:extLst>
                    <a:ext uri="{9D8B030D-6E8A-4147-A177-3AD203B41FA5}">
                      <a16:colId xmlns:a16="http://schemas.microsoft.com/office/drawing/2014/main" val="3778225354"/>
                    </a:ext>
                  </a:extLst>
                </a:gridCol>
                <a:gridCol w="1228770">
                  <a:extLst>
                    <a:ext uri="{9D8B030D-6E8A-4147-A177-3AD203B41FA5}">
                      <a16:colId xmlns:a16="http://schemas.microsoft.com/office/drawing/2014/main" val="3916462394"/>
                    </a:ext>
                  </a:extLst>
                </a:gridCol>
                <a:gridCol w="1228770">
                  <a:extLst>
                    <a:ext uri="{9D8B030D-6E8A-4147-A177-3AD203B41FA5}">
                      <a16:colId xmlns:a16="http://schemas.microsoft.com/office/drawing/2014/main" val="684467127"/>
                    </a:ext>
                  </a:extLst>
                </a:gridCol>
                <a:gridCol w="1228770">
                  <a:extLst>
                    <a:ext uri="{9D8B030D-6E8A-4147-A177-3AD203B41FA5}">
                      <a16:colId xmlns:a16="http://schemas.microsoft.com/office/drawing/2014/main" val="1339099082"/>
                    </a:ext>
                  </a:extLst>
                </a:gridCol>
                <a:gridCol w="1228770">
                  <a:extLst>
                    <a:ext uri="{9D8B030D-6E8A-4147-A177-3AD203B41FA5}">
                      <a16:colId xmlns:a16="http://schemas.microsoft.com/office/drawing/2014/main" val="2519486188"/>
                    </a:ext>
                  </a:extLst>
                </a:gridCol>
              </a:tblGrid>
              <a:tr h="188077">
                <a:tc>
                  <a:txBody>
                    <a:bodyPr/>
                    <a:lstStyle/>
                    <a:p>
                      <a:pPr algn="ctr" fontAlgn="ctr"/>
                      <a:endParaRPr lang="en-US" sz="1200" b="1" i="1"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200" b="1" i="1"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200" b="1" i="1"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r>
                        <a:rPr lang="en-US" sz="1200" b="1" i="1" u="none" strike="noStrike">
                          <a:solidFill>
                            <a:srgbClr val="000000"/>
                          </a:solidFill>
                          <a:effectLst/>
                          <a:latin typeface="Arial" panose="020B0604020202020204" pitchFamily="34" charset="0"/>
                        </a:rPr>
                        <a:t> 18-19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a:solidFill>
                            <a:srgbClr val="000000"/>
                          </a:solidFill>
                          <a:effectLst/>
                          <a:latin typeface="Arial" panose="020B0604020202020204" pitchFamily="34" charset="0"/>
                        </a:rPr>
                        <a:t> 19-20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a:solidFill>
                            <a:srgbClr val="000000"/>
                          </a:solidFill>
                          <a:effectLst/>
                          <a:latin typeface="Arial" panose="020B0604020202020204" pitchFamily="34" charset="0"/>
                        </a:rPr>
                        <a:t> 20-21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a:solidFill>
                            <a:srgbClr val="000000"/>
                          </a:solidFill>
                          <a:effectLst/>
                          <a:latin typeface="Arial" panose="020B0604020202020204" pitchFamily="34" charset="0"/>
                        </a:rPr>
                        <a:t> 21-22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a:solidFill>
                            <a:srgbClr val="000000"/>
                          </a:solidFill>
                          <a:effectLst/>
                          <a:latin typeface="Arial" panose="020B0604020202020204" pitchFamily="34" charset="0"/>
                        </a:rPr>
                        <a:t> 22-23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334997"/>
                  </a:ext>
                </a:extLst>
              </a:tr>
              <a:tr h="188077">
                <a:tc>
                  <a:txBody>
                    <a:bodyPr/>
                    <a:lstStyle/>
                    <a:p>
                      <a:pPr algn="l" fontAlgn="b"/>
                      <a:r>
                        <a:rPr lang="en-US" sz="1200" b="0" i="1" u="none" strike="noStrike">
                          <a:solidFill>
                            <a:srgbClr val="000000"/>
                          </a:solidFill>
                          <a:effectLst/>
                          <a:latin typeface="Arial" panose="020B0604020202020204" pitchFamily="34" charset="0"/>
                        </a:rPr>
                        <a:t> LEA Revenue: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86,912,715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86,832,062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86,932,035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      87,017,550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3984831"/>
                  </a:ext>
                </a:extLst>
              </a:tr>
              <a:tr h="197481">
                <a:tc gridSpan="2">
                  <a:txBody>
                    <a:bodyPr/>
                    <a:lstStyle/>
                    <a:p>
                      <a:pPr algn="l" fontAlgn="b"/>
                      <a:r>
                        <a:rPr lang="en-US" sz="1200" b="0" i="1" u="none" strike="noStrike">
                          <a:solidFill>
                            <a:srgbClr val="000000"/>
                          </a:solidFill>
                          <a:effectLst/>
                          <a:latin typeface="Arial" panose="020B0604020202020204" pitchFamily="34" charset="0"/>
                        </a:rPr>
                        <a:t> LEA Expenditures: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      87,600,000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90,926,362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92,638,322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94,329,211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      95,814,072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6657156"/>
                  </a:ext>
                </a:extLst>
              </a:tr>
              <a:tr h="206885">
                <a:tc gridSpan="2">
                  <a:txBody>
                    <a:bodyPr/>
                    <a:lstStyle/>
                    <a:p>
                      <a:pPr algn="l" fontAlgn="b"/>
                      <a:r>
                        <a:rPr lang="en-US" sz="1200" b="1" i="1" u="none" strike="noStrike">
                          <a:solidFill>
                            <a:srgbClr val="000000"/>
                          </a:solidFill>
                          <a:effectLst/>
                          <a:latin typeface="Arial" panose="020B0604020202020204" pitchFamily="34" charset="0"/>
                        </a:rPr>
                        <a:t> (Gap) / Surplus: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200" b="1" i="1" u="none" strike="noStrike">
                          <a:solidFill>
                            <a:srgbClr val="000000"/>
                          </a:solidFill>
                          <a:effectLst/>
                          <a:latin typeface="Arial" panose="020B0604020202020204" pitchFamily="34" charset="0"/>
                        </a:rPr>
                        <a:t> $                        -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(4,013,647)</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(5,806,259)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a:solidFill>
                            <a:srgbClr val="C00000"/>
                          </a:solidFill>
                          <a:effectLst/>
                          <a:latin typeface="Arial" panose="020B0604020202020204" pitchFamily="34" charset="0"/>
                        </a:rPr>
                        <a:t> $      (7,397,176)</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C00000"/>
                          </a:solidFill>
                          <a:effectLst/>
                          <a:latin typeface="Arial" panose="020B0604020202020204" pitchFamily="34" charset="0"/>
                        </a:rPr>
                        <a:t> $      (8,796,522)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7851212"/>
                  </a:ext>
                </a:extLst>
              </a:tr>
            </a:tbl>
          </a:graphicData>
        </a:graphic>
      </p:graphicFrame>
    </p:spTree>
    <p:extLst>
      <p:ext uri="{BB962C8B-B14F-4D97-AF65-F5344CB8AC3E}">
        <p14:creationId xmlns:p14="http://schemas.microsoft.com/office/powerpoint/2010/main" val="288463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54805" y="3062845"/>
            <a:ext cx="3665166" cy="574208"/>
          </a:xfrm>
        </p:spPr>
        <p:txBody>
          <a:bodyPr>
            <a:noAutofit/>
          </a:bodyPr>
          <a:lstStyle/>
          <a:p>
            <a:r>
              <a:rPr lang="en-US" sz="3600" b="1" dirty="0">
                <a:solidFill>
                  <a:srgbClr val="346327"/>
                </a:solidFill>
              </a:rPr>
              <a:t>Geographical School Building Distribution</a:t>
            </a:r>
          </a:p>
        </p:txBody>
      </p:sp>
      <p:sp>
        <p:nvSpPr>
          <p:cNvPr id="65" name="Content Placeholder 2">
            <a:extLst>
              <a:ext uri="{FF2B5EF4-FFF2-40B4-BE49-F238E27FC236}">
                <a16:creationId xmlns:a16="http://schemas.microsoft.com/office/drawing/2014/main" id="{1C56DD31-535C-4254-ACB8-1D0C298E37E4}"/>
              </a:ext>
            </a:extLst>
          </p:cNvPr>
          <p:cNvSpPr>
            <a:spLocks noGrp="1"/>
          </p:cNvSpPr>
          <p:nvPr>
            <p:ph idx="1"/>
          </p:nvPr>
        </p:nvSpPr>
        <p:spPr>
          <a:xfrm>
            <a:off x="3963121" y="651556"/>
            <a:ext cx="3388039" cy="6129388"/>
          </a:xfrm>
        </p:spPr>
        <p:txBody>
          <a:bodyPr>
            <a:normAutofit fontScale="92500" lnSpcReduction="20000"/>
          </a:bodyPr>
          <a:lstStyle/>
          <a:p>
            <a:pPr marL="109728" indent="0">
              <a:buNone/>
            </a:pPr>
            <a:r>
              <a:rPr lang="en-US" sz="2300" b="1" dirty="0"/>
              <a:t>Two schools in </a:t>
            </a:r>
            <a:br>
              <a:rPr lang="en-US" sz="2300" b="1" dirty="0"/>
            </a:br>
            <a:r>
              <a:rPr lang="en-US" sz="2300" b="1" dirty="0"/>
              <a:t>Northern third</a:t>
            </a:r>
          </a:p>
          <a:p>
            <a:r>
              <a:rPr lang="en-US" sz="2200" b="1" dirty="0">
                <a:solidFill>
                  <a:srgbClr val="0070C0"/>
                </a:solidFill>
              </a:rPr>
              <a:t> West Woods  </a:t>
            </a:r>
          </a:p>
          <a:p>
            <a:r>
              <a:rPr lang="en-US" sz="2200" b="1" dirty="0">
                <a:solidFill>
                  <a:srgbClr val="0070C0"/>
                </a:solidFill>
              </a:rPr>
              <a:t> Alice Peck</a:t>
            </a:r>
            <a:endParaRPr lang="en-US" sz="2200" b="1" dirty="0"/>
          </a:p>
          <a:p>
            <a:pPr marL="109728" indent="0">
              <a:buNone/>
            </a:pPr>
            <a:br>
              <a:rPr lang="en-US" sz="2300" b="1" dirty="0"/>
            </a:br>
            <a:r>
              <a:rPr lang="en-US" sz="2300" b="1" dirty="0"/>
              <a:t>Two schools in </a:t>
            </a:r>
            <a:br>
              <a:rPr lang="en-US" sz="2300" b="1" dirty="0"/>
            </a:br>
            <a:r>
              <a:rPr lang="en-US" sz="2300" b="1" dirty="0"/>
              <a:t>Central third</a:t>
            </a:r>
          </a:p>
          <a:p>
            <a:r>
              <a:rPr lang="en-US" sz="2200" b="1" dirty="0">
                <a:solidFill>
                  <a:srgbClr val="0070C0"/>
                </a:solidFill>
              </a:rPr>
              <a:t> Bear Path </a:t>
            </a:r>
          </a:p>
          <a:p>
            <a:r>
              <a:rPr lang="en-US" sz="2200" b="1" dirty="0">
                <a:solidFill>
                  <a:srgbClr val="0070C0"/>
                </a:solidFill>
              </a:rPr>
              <a:t> Shepherd Glen</a:t>
            </a:r>
          </a:p>
          <a:p>
            <a:pPr marL="109728" indent="0">
              <a:buNone/>
            </a:pPr>
            <a:endParaRPr lang="en-US" sz="2300" dirty="0"/>
          </a:p>
          <a:p>
            <a:pPr marL="109728" indent="0">
              <a:buNone/>
            </a:pPr>
            <a:r>
              <a:rPr lang="en-US" sz="2300" b="1" dirty="0"/>
              <a:t>Six schools in </a:t>
            </a:r>
            <a:br>
              <a:rPr lang="en-US" sz="2300" b="1" dirty="0"/>
            </a:br>
            <a:r>
              <a:rPr lang="en-US" sz="2300" b="1" dirty="0"/>
              <a:t>Southern third</a:t>
            </a:r>
          </a:p>
          <a:p>
            <a:r>
              <a:rPr lang="en-US" sz="2200" b="1" dirty="0">
                <a:solidFill>
                  <a:srgbClr val="0070C0"/>
                </a:solidFill>
              </a:rPr>
              <a:t> Dunbar Hill	</a:t>
            </a:r>
          </a:p>
          <a:p>
            <a:r>
              <a:rPr lang="en-US" sz="2200" b="1" dirty="0">
                <a:solidFill>
                  <a:srgbClr val="0070C0"/>
                </a:solidFill>
              </a:rPr>
              <a:t> Church Street</a:t>
            </a:r>
          </a:p>
          <a:p>
            <a:r>
              <a:rPr lang="en-US" sz="2200" b="1" dirty="0">
                <a:solidFill>
                  <a:srgbClr val="0070C0"/>
                </a:solidFill>
              </a:rPr>
              <a:t> Wintergreen</a:t>
            </a:r>
          </a:p>
          <a:p>
            <a:endParaRPr lang="en-US" sz="1900" dirty="0">
              <a:solidFill>
                <a:srgbClr val="0070C0"/>
              </a:solidFill>
            </a:endParaRPr>
          </a:p>
        </p:txBody>
      </p:sp>
      <p:pic>
        <p:nvPicPr>
          <p:cNvPr id="13" name="Picture 12">
            <a:extLst>
              <a:ext uri="{FF2B5EF4-FFF2-40B4-BE49-F238E27FC236}">
                <a16:creationId xmlns:a16="http://schemas.microsoft.com/office/drawing/2014/main" id="{53387782-9A96-4340-BBF9-ED46CF0518ED}"/>
              </a:ext>
            </a:extLst>
          </p:cNvPr>
          <p:cNvPicPr>
            <a:picLocks noChangeAspect="1"/>
          </p:cNvPicPr>
          <p:nvPr/>
        </p:nvPicPr>
        <p:blipFill>
          <a:blip r:embed="rId3"/>
          <a:stretch>
            <a:fillRect/>
          </a:stretch>
        </p:blipFill>
        <p:spPr>
          <a:xfrm>
            <a:off x="8328258" y="183223"/>
            <a:ext cx="2929890" cy="6084013"/>
          </a:xfrm>
          <a:prstGeom prst="rect">
            <a:avLst/>
          </a:prstGeom>
        </p:spPr>
      </p:pic>
      <p:cxnSp>
        <p:nvCxnSpPr>
          <p:cNvPr id="8" name="Straight Connector 7">
            <a:extLst>
              <a:ext uri="{FF2B5EF4-FFF2-40B4-BE49-F238E27FC236}">
                <a16:creationId xmlns:a16="http://schemas.microsoft.com/office/drawing/2014/main" id="{BB99E745-523B-4D23-B25C-605CB7FD1366}"/>
              </a:ext>
            </a:extLst>
          </p:cNvPr>
          <p:cNvCxnSpPr>
            <a:cxnSpLocks/>
          </p:cNvCxnSpPr>
          <p:nvPr/>
        </p:nvCxnSpPr>
        <p:spPr>
          <a:xfrm flipH="1" flipV="1">
            <a:off x="4071646" y="4309519"/>
            <a:ext cx="7186502" cy="5627"/>
          </a:xfrm>
          <a:prstGeom prst="line">
            <a:avLst/>
          </a:prstGeom>
          <a:ln w="19050">
            <a:solidFill>
              <a:srgbClr val="CC66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DA50D2-D55D-4E8B-AFBA-DAD7915AE5F6}"/>
              </a:ext>
            </a:extLst>
          </p:cNvPr>
          <p:cNvCxnSpPr>
            <a:cxnSpLocks/>
          </p:cNvCxnSpPr>
          <p:nvPr/>
        </p:nvCxnSpPr>
        <p:spPr>
          <a:xfrm flipH="1">
            <a:off x="4071646" y="2291522"/>
            <a:ext cx="7186502" cy="9889"/>
          </a:xfrm>
          <a:prstGeom prst="line">
            <a:avLst/>
          </a:prstGeom>
          <a:ln w="19050">
            <a:solidFill>
              <a:srgbClr val="CC660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8AB748-614C-4802-BFDC-B43AD542199C}"/>
              </a:ext>
            </a:extLst>
          </p:cNvPr>
          <p:cNvSpPr txBox="1"/>
          <p:nvPr/>
        </p:nvSpPr>
        <p:spPr>
          <a:xfrm>
            <a:off x="5985907" y="5096743"/>
            <a:ext cx="2387529" cy="1195199"/>
          </a:xfrm>
          <a:prstGeom prst="rect">
            <a:avLst/>
          </a:prstGeom>
          <a:noFill/>
        </p:spPr>
        <p:txBody>
          <a:bodyPr wrap="square" rtlCol="0">
            <a:spAutoFit/>
          </a:bodyPr>
          <a:lstStyle/>
          <a:p>
            <a:pPr marL="525780" indent="-342900">
              <a:lnSpc>
                <a:spcPct val="75000"/>
              </a:lnSpc>
              <a:spcBef>
                <a:spcPts val="1400"/>
              </a:spcBef>
              <a:spcAft>
                <a:spcPts val="200"/>
              </a:spcAft>
              <a:buClr>
                <a:srgbClr val="00B050"/>
              </a:buClr>
              <a:buSzPct val="80000"/>
              <a:buFont typeface="Century Schoolbook" panose="02040604050505020304" pitchFamily="18" charset="0"/>
              <a:buChar char="•"/>
            </a:pPr>
            <a:r>
              <a:rPr lang="en-US" sz="2000" b="1" dirty="0">
                <a:solidFill>
                  <a:srgbClr val="0070C0"/>
                </a:solidFill>
              </a:rPr>
              <a:t>Helen Street</a:t>
            </a:r>
          </a:p>
          <a:p>
            <a:pPr marL="525780" indent="-342900">
              <a:lnSpc>
                <a:spcPct val="75000"/>
              </a:lnSpc>
              <a:spcBef>
                <a:spcPts val="1400"/>
              </a:spcBef>
              <a:spcAft>
                <a:spcPts val="200"/>
              </a:spcAft>
              <a:buClr>
                <a:srgbClr val="00B050"/>
              </a:buClr>
              <a:buSzPct val="80000"/>
              <a:buFont typeface="Century Schoolbook" panose="02040604050505020304" pitchFamily="18" charset="0"/>
              <a:buChar char="•"/>
            </a:pPr>
            <a:r>
              <a:rPr lang="en-US" sz="2000" b="1" dirty="0">
                <a:solidFill>
                  <a:srgbClr val="0070C0"/>
                </a:solidFill>
              </a:rPr>
              <a:t>Ridge Hill</a:t>
            </a:r>
          </a:p>
          <a:p>
            <a:pPr marL="525780" indent="-342900">
              <a:lnSpc>
                <a:spcPct val="75000"/>
              </a:lnSpc>
              <a:spcBef>
                <a:spcPts val="1400"/>
              </a:spcBef>
              <a:spcAft>
                <a:spcPts val="200"/>
              </a:spcAft>
              <a:buClr>
                <a:srgbClr val="00B050"/>
              </a:buClr>
              <a:buSzPct val="80000"/>
              <a:buFont typeface="Century Schoolbook" panose="02040604050505020304" pitchFamily="18" charset="0"/>
              <a:buChar char="•"/>
            </a:pPr>
            <a:r>
              <a:rPr lang="en-US" sz="2000" b="1" dirty="0">
                <a:solidFill>
                  <a:srgbClr val="0070C0"/>
                </a:solidFill>
              </a:rPr>
              <a:t>Spring Glen</a:t>
            </a:r>
          </a:p>
        </p:txBody>
      </p:sp>
    </p:spTree>
    <p:extLst>
      <p:ext uri="{BB962C8B-B14F-4D97-AF65-F5344CB8AC3E}">
        <p14:creationId xmlns:p14="http://schemas.microsoft.com/office/powerpoint/2010/main" val="18436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C7D24-9531-4FD6-B1B5-FF0291DCB429}"/>
              </a:ext>
            </a:extLst>
          </p:cNvPr>
          <p:cNvSpPr>
            <a:spLocks noGrp="1"/>
          </p:cNvSpPr>
          <p:nvPr>
            <p:ph type="body" sz="quarter" idx="10"/>
          </p:nvPr>
        </p:nvSpPr>
        <p:spPr/>
        <p:txBody>
          <a:bodyPr/>
          <a:lstStyle/>
          <a:p>
            <a:r>
              <a:rPr lang="en-US" dirty="0"/>
              <a:t>These 3 new scenarios achieve many of the key goals and priorities for Hamden’s future.</a:t>
            </a:r>
          </a:p>
        </p:txBody>
      </p:sp>
      <p:sp>
        <p:nvSpPr>
          <p:cNvPr id="3" name="Text Placeholder 2">
            <a:extLst>
              <a:ext uri="{FF2B5EF4-FFF2-40B4-BE49-F238E27FC236}">
                <a16:creationId xmlns:a16="http://schemas.microsoft.com/office/drawing/2014/main" id="{51794444-3CC1-402B-A547-30DC028AB3CF}"/>
              </a:ext>
            </a:extLst>
          </p:cNvPr>
          <p:cNvSpPr>
            <a:spLocks noGrp="1"/>
          </p:cNvSpPr>
          <p:nvPr>
            <p:ph type="body" sz="quarter" idx="11"/>
          </p:nvPr>
        </p:nvSpPr>
        <p:spPr/>
        <p:txBody>
          <a:bodyPr/>
          <a:lstStyle/>
          <a:p>
            <a:r>
              <a:rPr lang="en-US" dirty="0"/>
              <a:t>Scenarios 8, 9 and 10 &amp; Goals</a:t>
            </a:r>
          </a:p>
        </p:txBody>
      </p:sp>
      <p:sp>
        <p:nvSpPr>
          <p:cNvPr id="4" name="Text Placeholder 3">
            <a:extLst>
              <a:ext uri="{FF2B5EF4-FFF2-40B4-BE49-F238E27FC236}">
                <a16:creationId xmlns:a16="http://schemas.microsoft.com/office/drawing/2014/main" id="{E46A6840-A10D-4751-B4DA-7EC01A4088BC}"/>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9A342176-72CB-481E-8FBF-8F29C6F80398}"/>
              </a:ext>
            </a:extLst>
          </p:cNvPr>
          <p:cNvSpPr>
            <a:spLocks noGrp="1"/>
          </p:cNvSpPr>
          <p:nvPr>
            <p:ph type="body" sz="quarter" idx="14"/>
          </p:nvPr>
        </p:nvSpPr>
        <p:spPr/>
        <p:txBody>
          <a:bodyPr/>
          <a:lstStyle/>
          <a:p>
            <a:endParaRPr lang="en-US"/>
          </a:p>
        </p:txBody>
      </p:sp>
      <p:sp>
        <p:nvSpPr>
          <p:cNvPr id="8" name="TextBox 7">
            <a:extLst>
              <a:ext uri="{FF2B5EF4-FFF2-40B4-BE49-F238E27FC236}">
                <a16:creationId xmlns:a16="http://schemas.microsoft.com/office/drawing/2014/main" id="{FBB4B5A0-6295-45FF-9FE4-DB5FCEAEFCC7}"/>
              </a:ext>
            </a:extLst>
          </p:cNvPr>
          <p:cNvSpPr txBox="1"/>
          <p:nvPr/>
        </p:nvSpPr>
        <p:spPr>
          <a:xfrm rot="16200000">
            <a:off x="150523" y="3581288"/>
            <a:ext cx="3299791" cy="371061"/>
          </a:xfrm>
          <a:prstGeom prst="rect">
            <a:avLst/>
          </a:prstGeom>
          <a:noFill/>
        </p:spPr>
        <p:txBody>
          <a:bodyPr wrap="square" rtlCol="0">
            <a:noAutofit/>
          </a:bodyPr>
          <a:lstStyle/>
          <a:p>
            <a:pPr algn="ctr">
              <a:spcAft>
                <a:spcPts val="600"/>
              </a:spcAft>
            </a:pPr>
            <a:r>
              <a:rPr lang="en-US" sz="1200" b="1" dirty="0">
                <a:latin typeface="+mj-lt"/>
              </a:rPr>
              <a:t>Scenario</a:t>
            </a:r>
          </a:p>
        </p:txBody>
      </p:sp>
      <p:graphicFrame>
        <p:nvGraphicFramePr>
          <p:cNvPr id="9" name="Table 8">
            <a:extLst>
              <a:ext uri="{FF2B5EF4-FFF2-40B4-BE49-F238E27FC236}">
                <a16:creationId xmlns:a16="http://schemas.microsoft.com/office/drawing/2014/main" id="{F0B61940-4F2C-4BD9-A926-43B8E76FC454}"/>
              </a:ext>
            </a:extLst>
          </p:cNvPr>
          <p:cNvGraphicFramePr>
            <a:graphicFrameLocks noGrp="1"/>
          </p:cNvGraphicFramePr>
          <p:nvPr>
            <p:extLst>
              <p:ext uri="{D42A27DB-BD31-4B8C-83A1-F6EECF244321}">
                <p14:modId xmlns:p14="http://schemas.microsoft.com/office/powerpoint/2010/main" val="2328045004"/>
              </p:ext>
            </p:extLst>
          </p:nvPr>
        </p:nvGraphicFramePr>
        <p:xfrm>
          <a:off x="1998646" y="2391322"/>
          <a:ext cx="8194708" cy="2200486"/>
        </p:xfrm>
        <a:graphic>
          <a:graphicData uri="http://schemas.openxmlformats.org/drawingml/2006/table">
            <a:tbl>
              <a:tblPr firstRow="1" bandRow="1">
                <a:tableStyleId>{5C22544A-7EE6-4342-B048-85BDC9FD1C3A}</a:tableStyleId>
              </a:tblPr>
              <a:tblGrid>
                <a:gridCol w="365613">
                  <a:extLst>
                    <a:ext uri="{9D8B030D-6E8A-4147-A177-3AD203B41FA5}">
                      <a16:colId xmlns:a16="http://schemas.microsoft.com/office/drawing/2014/main" val="3308707676"/>
                    </a:ext>
                  </a:extLst>
                </a:gridCol>
                <a:gridCol w="2858530">
                  <a:extLst>
                    <a:ext uri="{9D8B030D-6E8A-4147-A177-3AD203B41FA5}">
                      <a16:colId xmlns:a16="http://schemas.microsoft.com/office/drawing/2014/main" val="2288917201"/>
                    </a:ext>
                  </a:extLst>
                </a:gridCol>
                <a:gridCol w="1128584">
                  <a:extLst>
                    <a:ext uri="{9D8B030D-6E8A-4147-A177-3AD203B41FA5}">
                      <a16:colId xmlns:a16="http://schemas.microsoft.com/office/drawing/2014/main" val="675276916"/>
                    </a:ext>
                  </a:extLst>
                </a:gridCol>
                <a:gridCol w="859642">
                  <a:extLst>
                    <a:ext uri="{9D8B030D-6E8A-4147-A177-3AD203B41FA5}">
                      <a16:colId xmlns:a16="http://schemas.microsoft.com/office/drawing/2014/main" val="3529586977"/>
                    </a:ext>
                  </a:extLst>
                </a:gridCol>
                <a:gridCol w="994113">
                  <a:extLst>
                    <a:ext uri="{9D8B030D-6E8A-4147-A177-3AD203B41FA5}">
                      <a16:colId xmlns:a16="http://schemas.microsoft.com/office/drawing/2014/main" val="381005981"/>
                    </a:ext>
                  </a:extLst>
                </a:gridCol>
                <a:gridCol w="843797">
                  <a:extLst>
                    <a:ext uri="{9D8B030D-6E8A-4147-A177-3AD203B41FA5}">
                      <a16:colId xmlns:a16="http://schemas.microsoft.com/office/drawing/2014/main" val="987356094"/>
                    </a:ext>
                  </a:extLst>
                </a:gridCol>
                <a:gridCol w="1144429">
                  <a:extLst>
                    <a:ext uri="{9D8B030D-6E8A-4147-A177-3AD203B41FA5}">
                      <a16:colId xmlns:a16="http://schemas.microsoft.com/office/drawing/2014/main" val="1196669869"/>
                    </a:ext>
                  </a:extLst>
                </a:gridCol>
              </a:tblGrid>
              <a:tr h="715043">
                <a:tc>
                  <a:txBody>
                    <a:bodyPr/>
                    <a:lstStyle/>
                    <a:p>
                      <a:endParaRPr lang="en-US" sz="1200" dirty="0">
                        <a:latin typeface="+mj-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mj-lt"/>
                        </a:rPr>
                        <a:t>School Closures and Construction</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j-lt"/>
                        </a:rPr>
                        <a:t>Incorporate Wintergreen</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j-lt"/>
                        </a:rPr>
                        <a:t>Move 6</a:t>
                      </a:r>
                      <a:r>
                        <a:rPr lang="en-US" sz="1200" baseline="30000" dirty="0">
                          <a:latin typeface="+mj-lt"/>
                        </a:rPr>
                        <a:t>th</a:t>
                      </a:r>
                      <a:r>
                        <a:rPr lang="en-US" sz="1200" dirty="0">
                          <a:latin typeface="+mj-lt"/>
                        </a:rPr>
                        <a:t> Grade to HMS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j-lt"/>
                        </a:rPr>
                        <a:t>Goal #1: Financially Stable</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j-lt"/>
                        </a:rPr>
                        <a:t>Goal #2: School Diversity</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j-lt"/>
                        </a:rPr>
                        <a:t>Goal #3: Minimized student movement</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011826"/>
                  </a:ext>
                </a:extLst>
              </a:tr>
              <a:tr h="483785">
                <a:tc>
                  <a:txBody>
                    <a:bodyPr/>
                    <a:lstStyle/>
                    <a:p>
                      <a:r>
                        <a:rPr lang="en-US" sz="1400" b="1" dirty="0">
                          <a:latin typeface="+mj-lt"/>
                        </a:rPr>
                        <a:t>8</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n-US" sz="1200" b="0" i="0" u="none" strike="noStrike" kern="1200" dirty="0">
                          <a:solidFill>
                            <a:srgbClr val="000000"/>
                          </a:solidFill>
                          <a:effectLst/>
                          <a:latin typeface="+mn-lt"/>
                          <a:ea typeface="+mn-ea"/>
                          <a:cs typeface="+mn-cs"/>
                        </a:rPr>
                        <a:t>Close Church St. and Dunbar Hill</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i="1" dirty="0">
                          <a:latin typeface="+mj-lt"/>
                        </a:rPr>
                        <a:t>Somewhat</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endParaRPr lang="en-US" sz="1400" b="0" i="1" u="none" strike="noStrike" dirty="0">
                        <a:solidFill>
                          <a:srgbClr val="000000"/>
                        </a:solidFill>
                        <a:effectLst/>
                        <a:latin typeface="+mj-lt"/>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822</a:t>
                      </a:r>
                      <a:br>
                        <a:rPr kumimoji="0" lang="en-US" sz="1400" b="0" i="1" u="none" strike="noStrike" kern="1200" cap="none" spc="0" normalizeH="0" baseline="0" noProof="0" dirty="0">
                          <a:ln>
                            <a:noFill/>
                          </a:ln>
                          <a:solidFill>
                            <a:srgbClr val="000000"/>
                          </a:solidFill>
                          <a:effectLst/>
                          <a:uLnTx/>
                          <a:uFillTx/>
                          <a:latin typeface="+mn-lt"/>
                          <a:ea typeface="+mn-ea"/>
                          <a:cs typeface="+mn-cs"/>
                        </a:rPr>
                      </a:br>
                      <a:r>
                        <a:rPr kumimoji="0" lang="en-US" sz="1050" b="0" i="1" u="none" strike="noStrike" kern="1200" cap="none" spc="0" normalizeH="0" baseline="0" noProof="0" dirty="0">
                          <a:ln>
                            <a:noFill/>
                          </a:ln>
                          <a:solidFill>
                            <a:srgbClr val="000000"/>
                          </a:solidFill>
                          <a:effectLst/>
                          <a:uLnTx/>
                          <a:uFillTx/>
                          <a:latin typeface="+mn-lt"/>
                          <a:ea typeface="+mn-ea"/>
                          <a:cs typeface="+mn-cs"/>
                        </a:rPr>
                        <a:t>students moving</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046285"/>
                  </a:ext>
                </a:extLst>
              </a:tr>
              <a:tr h="483785">
                <a:tc>
                  <a:txBody>
                    <a:bodyPr/>
                    <a:lstStyle/>
                    <a:p>
                      <a:r>
                        <a:rPr lang="en-US" sz="1400" b="1" dirty="0">
                          <a:latin typeface="+mj-lt"/>
                        </a:rPr>
                        <a:t>9</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n-cs"/>
                        </a:rPr>
                        <a:t>Close Church St. </a:t>
                      </a:r>
                      <a:r>
                        <a:rPr lang="en-US" sz="1200" b="0" i="0" u="none" strike="noStrike" kern="1200">
                          <a:solidFill>
                            <a:srgbClr val="000000"/>
                          </a:solidFill>
                          <a:effectLst/>
                          <a:latin typeface="+mn-lt"/>
                          <a:ea typeface="+mn-ea"/>
                          <a:cs typeface="+mn-cs"/>
                        </a:rPr>
                        <a:t>and Shepherd </a:t>
                      </a:r>
                      <a:r>
                        <a:rPr lang="en-US" sz="1200" b="0" i="0" u="none" strike="noStrike" kern="1200" dirty="0">
                          <a:solidFill>
                            <a:srgbClr val="000000"/>
                          </a:solidFill>
                          <a:effectLst/>
                          <a:latin typeface="+mn-lt"/>
                          <a:ea typeface="+mn-ea"/>
                          <a:cs typeface="+mn-cs"/>
                        </a:rPr>
                        <a:t>Glen</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i="1" kern="1200" dirty="0">
                          <a:solidFill>
                            <a:schemeClr val="dk1"/>
                          </a:solidFill>
                          <a:latin typeface="+mn-lt"/>
                          <a:ea typeface="+mn-ea"/>
                          <a:cs typeface="+mn-cs"/>
                        </a:rPr>
                        <a:t>Somewhat</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US" sz="1400" b="0" i="1" u="none" strike="noStrike" dirty="0">
                          <a:solidFill>
                            <a:srgbClr val="000000"/>
                          </a:solidFill>
                          <a:effectLst/>
                          <a:latin typeface="+mj-lt"/>
                        </a:rPr>
                        <a:t>932 </a:t>
                      </a:r>
                      <a:br>
                        <a:rPr lang="en-US" sz="1400" b="0" i="1" u="none" strike="noStrike" dirty="0">
                          <a:solidFill>
                            <a:srgbClr val="000000"/>
                          </a:solidFill>
                          <a:effectLst/>
                          <a:latin typeface="+mj-lt"/>
                        </a:rPr>
                      </a:br>
                      <a:r>
                        <a:rPr lang="en-US" sz="1050" b="0" i="1" u="none" strike="noStrike" dirty="0">
                          <a:solidFill>
                            <a:srgbClr val="000000"/>
                          </a:solidFill>
                          <a:effectLst/>
                          <a:latin typeface="+mj-lt"/>
                        </a:rPr>
                        <a:t>students moving</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738027"/>
                  </a:ext>
                </a:extLst>
              </a:tr>
              <a:tr h="372142">
                <a:tc>
                  <a:txBody>
                    <a:bodyPr/>
                    <a:lstStyle/>
                    <a:p>
                      <a:r>
                        <a:rPr lang="en-US" sz="1400" b="1" dirty="0">
                          <a:latin typeface="+mj-lt"/>
                        </a:rPr>
                        <a:t>10</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n-US" sz="1200" b="0" i="0" u="none" strike="noStrike" kern="1200" dirty="0">
                          <a:solidFill>
                            <a:srgbClr val="000000"/>
                          </a:solidFill>
                          <a:effectLst/>
                          <a:latin typeface="+mn-lt"/>
                          <a:ea typeface="+mn-ea"/>
                          <a:cs typeface="+mn-cs"/>
                        </a:rPr>
                        <a:t>Close Helen St. and Dunbar Hill</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latin typeface="+mn-lt"/>
                          <a:ea typeface="+mn-ea"/>
                          <a:cs typeface="+mn-cs"/>
                        </a:rPr>
                        <a:t>Somewhat</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b"/>
                      <a:r>
                        <a:rPr lang="en-US" sz="1400" b="0" i="1" u="none" strike="noStrike" dirty="0">
                          <a:solidFill>
                            <a:srgbClr val="000000"/>
                          </a:solidFill>
                          <a:effectLst/>
                          <a:latin typeface="+mj-lt"/>
                        </a:rPr>
                        <a:t>922 </a:t>
                      </a:r>
                      <a:br>
                        <a:rPr lang="en-US" sz="1400" b="0" i="1" u="none" strike="noStrike" dirty="0">
                          <a:solidFill>
                            <a:srgbClr val="000000"/>
                          </a:solidFill>
                          <a:effectLst/>
                          <a:latin typeface="+mj-lt"/>
                        </a:rPr>
                      </a:br>
                      <a:r>
                        <a:rPr lang="en-US" sz="1050" b="0" i="1" u="none" strike="noStrike" dirty="0">
                          <a:solidFill>
                            <a:srgbClr val="000000"/>
                          </a:solidFill>
                          <a:effectLst/>
                          <a:latin typeface="+mj-lt"/>
                        </a:rPr>
                        <a:t>students moving</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015272"/>
                  </a:ext>
                </a:extLst>
              </a:tr>
            </a:tbl>
          </a:graphicData>
        </a:graphic>
      </p:graphicFrame>
      <p:sp>
        <p:nvSpPr>
          <p:cNvPr id="5" name="TextBox 4">
            <a:extLst>
              <a:ext uri="{FF2B5EF4-FFF2-40B4-BE49-F238E27FC236}">
                <a16:creationId xmlns:a16="http://schemas.microsoft.com/office/drawing/2014/main" id="{9F2A1574-B679-49DB-A14E-9BE92A7529C6}"/>
              </a:ext>
            </a:extLst>
          </p:cNvPr>
          <p:cNvSpPr txBox="1"/>
          <p:nvPr/>
        </p:nvSpPr>
        <p:spPr>
          <a:xfrm>
            <a:off x="3402228" y="4852086"/>
            <a:ext cx="5947719" cy="1128584"/>
          </a:xfrm>
          <a:prstGeom prst="rect">
            <a:avLst/>
          </a:prstGeom>
          <a:noFill/>
        </p:spPr>
        <p:txBody>
          <a:bodyPr wrap="square" rtlCol="0">
            <a:noAutofit/>
          </a:bodyPr>
          <a:lstStyle/>
          <a:p>
            <a:pPr>
              <a:spcAft>
                <a:spcPts val="600"/>
              </a:spcAft>
            </a:pPr>
            <a:r>
              <a:rPr lang="en-US" sz="1400" b="1" dirty="0">
                <a:latin typeface="+mj-lt"/>
              </a:rPr>
              <a:t>Transportation cost increases</a:t>
            </a:r>
            <a:r>
              <a:rPr lang="en-US" sz="1400" dirty="0">
                <a:latin typeface="+mj-lt"/>
              </a:rPr>
              <a:t> have also been considered:</a:t>
            </a:r>
          </a:p>
          <a:p>
            <a:pPr marL="285750" indent="-285750">
              <a:spcAft>
                <a:spcPts val="600"/>
              </a:spcAft>
              <a:buFont typeface="Arial" panose="020B0604020202020204" pitchFamily="34" charset="0"/>
              <a:buChar char="•"/>
            </a:pPr>
            <a:r>
              <a:rPr lang="en-US" sz="1400" dirty="0">
                <a:latin typeface="+mj-lt"/>
              </a:rPr>
              <a:t>Scenario 8 – 1 additional bus ($50,000)</a:t>
            </a:r>
          </a:p>
          <a:p>
            <a:pPr marL="285750" indent="-285750">
              <a:spcAft>
                <a:spcPts val="600"/>
              </a:spcAft>
              <a:buFont typeface="Arial" panose="020B0604020202020204" pitchFamily="34" charset="0"/>
              <a:buChar char="•"/>
            </a:pPr>
            <a:r>
              <a:rPr lang="en-US" sz="1400" dirty="0">
                <a:latin typeface="+mj-lt"/>
              </a:rPr>
              <a:t>Scenario 9 – 4 additional buses ($200,000)</a:t>
            </a:r>
          </a:p>
          <a:p>
            <a:pPr marL="285750" indent="-285750">
              <a:spcAft>
                <a:spcPts val="600"/>
              </a:spcAft>
              <a:buFont typeface="Arial" panose="020B0604020202020204" pitchFamily="34" charset="0"/>
              <a:buChar char="•"/>
            </a:pPr>
            <a:r>
              <a:rPr lang="en-US" sz="1400" dirty="0">
                <a:latin typeface="+mj-lt"/>
              </a:rPr>
              <a:t>Scenario 10 – 6 additional buses ($300,000)</a:t>
            </a:r>
          </a:p>
        </p:txBody>
      </p:sp>
    </p:spTree>
    <p:extLst>
      <p:ext uri="{BB962C8B-B14F-4D97-AF65-F5344CB8AC3E}">
        <p14:creationId xmlns:p14="http://schemas.microsoft.com/office/powerpoint/2010/main" val="164990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65D7D6-2762-4FF8-972C-3A4F21DFF44A}"/>
              </a:ext>
            </a:extLst>
          </p:cNvPr>
          <p:cNvGrpSpPr/>
          <p:nvPr/>
        </p:nvGrpSpPr>
        <p:grpSpPr>
          <a:xfrm>
            <a:off x="816974" y="4004772"/>
            <a:ext cx="4330655" cy="2452612"/>
            <a:chOff x="2534901" y="712665"/>
            <a:chExt cx="5017388" cy="2452612"/>
          </a:xfrm>
        </p:grpSpPr>
        <p:sp>
          <p:nvSpPr>
            <p:cNvPr id="47" name="Oval 46">
              <a:extLst>
                <a:ext uri="{FF2B5EF4-FFF2-40B4-BE49-F238E27FC236}">
                  <a16:creationId xmlns:a16="http://schemas.microsoft.com/office/drawing/2014/main" id="{4770BC75-FB93-4075-A601-B40EFE466677}"/>
                </a:ext>
              </a:extLst>
            </p:cNvPr>
            <p:cNvSpPr/>
            <p:nvPr/>
          </p:nvSpPr>
          <p:spPr>
            <a:xfrm>
              <a:off x="2534901" y="712665"/>
              <a:ext cx="3119794" cy="2452612"/>
            </a:xfrm>
            <a:prstGeom prst="ellipse">
              <a:avLst/>
            </a:prstGeom>
            <a:solidFill>
              <a:srgbClr val="51C3F9">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6F2E832-59DA-4282-81E1-EFA99621FC93}"/>
                </a:ext>
              </a:extLst>
            </p:cNvPr>
            <p:cNvSpPr txBox="1"/>
            <p:nvPr/>
          </p:nvSpPr>
          <p:spPr>
            <a:xfrm>
              <a:off x="5582901" y="1510357"/>
              <a:ext cx="1969388" cy="646331"/>
            </a:xfrm>
            <a:prstGeom prst="rect">
              <a:avLst/>
            </a:prstGeom>
            <a:noFill/>
            <a:ln>
              <a:noFill/>
            </a:ln>
          </p:spPr>
          <p:txBody>
            <a:bodyPr wrap="square" rtlCol="0">
              <a:spAutoFit/>
            </a:bodyPr>
            <a:lstStyle/>
            <a:p>
              <a:r>
                <a:rPr lang="en-US" b="1" dirty="0"/>
                <a:t>Wintergreen</a:t>
              </a:r>
            </a:p>
            <a:p>
              <a:r>
                <a:rPr lang="en-US" b="1" dirty="0"/>
                <a:t>West Woods</a:t>
              </a:r>
            </a:p>
          </p:txBody>
        </p:sp>
        <p:cxnSp>
          <p:nvCxnSpPr>
            <p:cNvPr id="55" name="Straight Connector 54">
              <a:extLst>
                <a:ext uri="{FF2B5EF4-FFF2-40B4-BE49-F238E27FC236}">
                  <a16:creationId xmlns:a16="http://schemas.microsoft.com/office/drawing/2014/main" id="{DA805DA7-2D3E-4AF7-B831-CC6C0AB5F2C6}"/>
                </a:ext>
              </a:extLst>
            </p:cNvPr>
            <p:cNvCxnSpPr>
              <a:cxnSpLocks/>
            </p:cNvCxnSpPr>
            <p:nvPr/>
          </p:nvCxnSpPr>
          <p:spPr>
            <a:xfrm>
              <a:off x="4008701" y="1942324"/>
              <a:ext cx="2894019" cy="1178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F52B66A-DB69-43B9-9113-9108A64134E5}"/>
                </a:ext>
              </a:extLst>
            </p:cNvPr>
            <p:cNvSpPr txBox="1"/>
            <p:nvPr/>
          </p:nvSpPr>
          <p:spPr>
            <a:xfrm>
              <a:off x="3754102" y="1650113"/>
              <a:ext cx="1933952" cy="369332"/>
            </a:xfrm>
            <a:prstGeom prst="rect">
              <a:avLst/>
            </a:prstGeom>
            <a:noFill/>
            <a:ln>
              <a:noFill/>
            </a:ln>
          </p:spPr>
          <p:txBody>
            <a:bodyPr wrap="square" rtlCol="0">
              <a:spAutoFit/>
            </a:bodyPr>
            <a:lstStyle/>
            <a:p>
              <a:pPr marL="109728">
                <a:spcBef>
                  <a:spcPts val="300"/>
                </a:spcBef>
                <a:buClr>
                  <a:schemeClr val="accent3">
                    <a:lumMod val="75000"/>
                  </a:schemeClr>
                </a:buClr>
              </a:pPr>
              <a:r>
                <a:rPr lang="en-US" i="1" dirty="0">
                  <a:solidFill>
                    <a:srgbClr val="CC6600"/>
                  </a:solidFill>
                </a:rPr>
                <a:t>   </a:t>
              </a:r>
              <a:r>
                <a:rPr lang="en-US" sz="1600" b="1" i="1" dirty="0">
                  <a:solidFill>
                    <a:srgbClr val="CC6600"/>
                  </a:solidFill>
                </a:rPr>
                <a:t>&lt; 80,000 SF </a:t>
              </a:r>
            </a:p>
          </p:txBody>
        </p:sp>
      </p:grpSp>
      <p:sp>
        <p:nvSpPr>
          <p:cNvPr id="48" name="Oval 47">
            <a:extLst>
              <a:ext uri="{FF2B5EF4-FFF2-40B4-BE49-F238E27FC236}">
                <a16:creationId xmlns:a16="http://schemas.microsoft.com/office/drawing/2014/main" id="{731CBF32-CEA6-44F9-AD5A-126A2EAB8102}"/>
              </a:ext>
            </a:extLst>
          </p:cNvPr>
          <p:cNvSpPr/>
          <p:nvPr/>
        </p:nvSpPr>
        <p:spPr>
          <a:xfrm>
            <a:off x="1164244" y="2859768"/>
            <a:ext cx="2057400" cy="2155713"/>
          </a:xfrm>
          <a:prstGeom prst="ellipse">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D57AAFA8-F49C-41D5-9E00-455BB45DB6C3}"/>
              </a:ext>
            </a:extLst>
          </p:cNvPr>
          <p:cNvSpPr txBox="1"/>
          <p:nvPr/>
        </p:nvSpPr>
        <p:spPr>
          <a:xfrm>
            <a:off x="3567662" y="3420070"/>
            <a:ext cx="1915097" cy="923330"/>
          </a:xfrm>
          <a:prstGeom prst="rect">
            <a:avLst/>
          </a:prstGeom>
          <a:noFill/>
        </p:spPr>
        <p:txBody>
          <a:bodyPr wrap="square" rtlCol="0">
            <a:spAutoFit/>
          </a:bodyPr>
          <a:lstStyle/>
          <a:p>
            <a:r>
              <a:rPr lang="en-US" b="1" dirty="0"/>
              <a:t>Ridge Hill</a:t>
            </a:r>
          </a:p>
          <a:p>
            <a:r>
              <a:rPr lang="en-US" b="1" dirty="0"/>
              <a:t>Bear Path</a:t>
            </a:r>
          </a:p>
          <a:p>
            <a:r>
              <a:rPr lang="en-US" b="1" dirty="0"/>
              <a:t>Church Street</a:t>
            </a:r>
          </a:p>
        </p:txBody>
      </p:sp>
      <p:sp>
        <p:nvSpPr>
          <p:cNvPr id="60" name="TextBox 59">
            <a:extLst>
              <a:ext uri="{FF2B5EF4-FFF2-40B4-BE49-F238E27FC236}">
                <a16:creationId xmlns:a16="http://schemas.microsoft.com/office/drawing/2014/main" id="{094EBED4-A01C-49FA-8CA1-1E1A2DC850E3}"/>
              </a:ext>
            </a:extLst>
          </p:cNvPr>
          <p:cNvSpPr txBox="1"/>
          <p:nvPr/>
        </p:nvSpPr>
        <p:spPr>
          <a:xfrm>
            <a:off x="2002444" y="3629193"/>
            <a:ext cx="2044900" cy="369332"/>
          </a:xfrm>
          <a:prstGeom prst="rect">
            <a:avLst/>
          </a:prstGeom>
          <a:noFill/>
        </p:spPr>
        <p:txBody>
          <a:bodyPr wrap="square" rtlCol="0">
            <a:spAutoFit/>
          </a:bodyPr>
          <a:lstStyle/>
          <a:p>
            <a:pPr marL="109728">
              <a:spcBef>
                <a:spcPts val="300"/>
              </a:spcBef>
              <a:buClr>
                <a:schemeClr val="accent3">
                  <a:lumMod val="75000"/>
                </a:schemeClr>
              </a:buClr>
            </a:pPr>
            <a:r>
              <a:rPr lang="en-US" i="1" dirty="0">
                <a:solidFill>
                  <a:srgbClr val="CC6600"/>
                </a:solidFill>
              </a:rPr>
              <a:t>   </a:t>
            </a:r>
            <a:r>
              <a:rPr lang="en-US" sz="1600" b="1" i="1" dirty="0">
                <a:solidFill>
                  <a:srgbClr val="CC6600"/>
                </a:solidFill>
              </a:rPr>
              <a:t>&lt; 60,000 SF</a:t>
            </a:r>
          </a:p>
        </p:txBody>
      </p:sp>
      <p:grpSp>
        <p:nvGrpSpPr>
          <p:cNvPr id="4" name="Group 3">
            <a:extLst>
              <a:ext uri="{FF2B5EF4-FFF2-40B4-BE49-F238E27FC236}">
                <a16:creationId xmlns:a16="http://schemas.microsoft.com/office/drawing/2014/main" id="{1912B8C4-37B4-4A66-A7C6-09D4ED47E690}"/>
              </a:ext>
            </a:extLst>
          </p:cNvPr>
          <p:cNvGrpSpPr/>
          <p:nvPr/>
        </p:nvGrpSpPr>
        <p:grpSpPr>
          <a:xfrm>
            <a:off x="1353809" y="1733820"/>
            <a:ext cx="4183561" cy="1790455"/>
            <a:chOff x="3362388" y="3864240"/>
            <a:chExt cx="5188586" cy="1790455"/>
          </a:xfrm>
        </p:grpSpPr>
        <p:sp>
          <p:nvSpPr>
            <p:cNvPr id="49" name="Oval 48">
              <a:extLst>
                <a:ext uri="{FF2B5EF4-FFF2-40B4-BE49-F238E27FC236}">
                  <a16:creationId xmlns:a16="http://schemas.microsoft.com/office/drawing/2014/main" id="{9513AC79-6106-4F44-89D1-01F986496966}"/>
                </a:ext>
              </a:extLst>
            </p:cNvPr>
            <p:cNvSpPr/>
            <p:nvPr/>
          </p:nvSpPr>
          <p:spPr>
            <a:xfrm>
              <a:off x="3362388" y="3864240"/>
              <a:ext cx="2032583" cy="1790455"/>
            </a:xfrm>
            <a:prstGeom prst="ellipse">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22A3445-B856-4C97-B62F-2739106A1B1C}"/>
                </a:ext>
              </a:extLst>
            </p:cNvPr>
            <p:cNvSpPr txBox="1"/>
            <p:nvPr/>
          </p:nvSpPr>
          <p:spPr>
            <a:xfrm>
              <a:off x="6030360" y="4187821"/>
              <a:ext cx="2520614" cy="923330"/>
            </a:xfrm>
            <a:prstGeom prst="rect">
              <a:avLst/>
            </a:prstGeom>
            <a:noFill/>
          </p:spPr>
          <p:txBody>
            <a:bodyPr wrap="square" rtlCol="0">
              <a:spAutoFit/>
            </a:bodyPr>
            <a:lstStyle/>
            <a:p>
              <a:r>
                <a:rPr lang="en-US" b="1" dirty="0"/>
                <a:t>Shepherd Glen</a:t>
              </a:r>
            </a:p>
            <a:p>
              <a:r>
                <a:rPr lang="en-US" b="1" dirty="0"/>
                <a:t>Dunbar Hill</a:t>
              </a:r>
            </a:p>
            <a:p>
              <a:r>
                <a:rPr lang="en-US" b="1" dirty="0"/>
                <a:t>Spring Glen</a:t>
              </a:r>
            </a:p>
          </p:txBody>
        </p:sp>
        <p:sp>
          <p:nvSpPr>
            <p:cNvPr id="61" name="TextBox 60">
              <a:extLst>
                <a:ext uri="{FF2B5EF4-FFF2-40B4-BE49-F238E27FC236}">
                  <a16:creationId xmlns:a16="http://schemas.microsoft.com/office/drawing/2014/main" id="{1420708E-0D20-4DDF-9DB8-A88F082E30AF}"/>
                </a:ext>
              </a:extLst>
            </p:cNvPr>
            <p:cNvSpPr txBox="1"/>
            <p:nvPr/>
          </p:nvSpPr>
          <p:spPr>
            <a:xfrm>
              <a:off x="3807045" y="4514824"/>
              <a:ext cx="2390513" cy="369332"/>
            </a:xfrm>
            <a:prstGeom prst="rect">
              <a:avLst/>
            </a:prstGeom>
            <a:noFill/>
          </p:spPr>
          <p:txBody>
            <a:bodyPr wrap="square" rtlCol="0">
              <a:spAutoFit/>
            </a:bodyPr>
            <a:lstStyle/>
            <a:p>
              <a:pPr marL="109728">
                <a:spcBef>
                  <a:spcPts val="300"/>
                </a:spcBef>
                <a:buClr>
                  <a:schemeClr val="accent3">
                    <a:lumMod val="75000"/>
                  </a:schemeClr>
                </a:buClr>
              </a:pPr>
              <a:r>
                <a:rPr lang="en-US" i="1" dirty="0">
                  <a:solidFill>
                    <a:srgbClr val="CC6600"/>
                  </a:solidFill>
                </a:rPr>
                <a:t>     &lt; </a:t>
              </a:r>
              <a:r>
                <a:rPr lang="en-US" sz="1600" b="1" i="1" dirty="0">
                  <a:solidFill>
                    <a:srgbClr val="CC6600"/>
                  </a:solidFill>
                </a:rPr>
                <a:t>50,000 SF</a:t>
              </a:r>
            </a:p>
          </p:txBody>
        </p:sp>
      </p:grpSp>
      <p:sp>
        <p:nvSpPr>
          <p:cNvPr id="50" name="Oval 49">
            <a:extLst>
              <a:ext uri="{FF2B5EF4-FFF2-40B4-BE49-F238E27FC236}">
                <a16:creationId xmlns:a16="http://schemas.microsoft.com/office/drawing/2014/main" id="{B5ABE484-03D3-4899-9274-1404F9FCBB43}"/>
              </a:ext>
            </a:extLst>
          </p:cNvPr>
          <p:cNvSpPr/>
          <p:nvPr/>
        </p:nvSpPr>
        <p:spPr>
          <a:xfrm>
            <a:off x="1638005" y="907594"/>
            <a:ext cx="1126438" cy="1149807"/>
          </a:xfrm>
          <a:prstGeom prst="ellipse">
            <a:avLst/>
          </a:prstGeom>
          <a:solidFill>
            <a:srgbClr val="99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11B2DE1E-19FC-4176-A2E4-AFB11C57006F}"/>
              </a:ext>
            </a:extLst>
          </p:cNvPr>
          <p:cNvSpPr txBox="1"/>
          <p:nvPr/>
        </p:nvSpPr>
        <p:spPr>
          <a:xfrm>
            <a:off x="3629613" y="1182470"/>
            <a:ext cx="1721841" cy="646331"/>
          </a:xfrm>
          <a:prstGeom prst="rect">
            <a:avLst/>
          </a:prstGeom>
          <a:noFill/>
        </p:spPr>
        <p:txBody>
          <a:bodyPr wrap="square" rtlCol="0">
            <a:spAutoFit/>
          </a:bodyPr>
          <a:lstStyle/>
          <a:p>
            <a:r>
              <a:rPr lang="en-US" b="1" dirty="0"/>
              <a:t>Helen Street</a:t>
            </a:r>
          </a:p>
          <a:p>
            <a:r>
              <a:rPr lang="en-US" b="1" dirty="0"/>
              <a:t>Alice Peck</a:t>
            </a:r>
          </a:p>
        </p:txBody>
      </p:sp>
      <p:sp>
        <p:nvSpPr>
          <p:cNvPr id="62" name="TextBox 61">
            <a:extLst>
              <a:ext uri="{FF2B5EF4-FFF2-40B4-BE49-F238E27FC236}">
                <a16:creationId xmlns:a16="http://schemas.microsoft.com/office/drawing/2014/main" id="{93AA2432-CAB3-41B7-8665-2A0500D830D4}"/>
              </a:ext>
            </a:extLst>
          </p:cNvPr>
          <p:cNvSpPr txBox="1"/>
          <p:nvPr/>
        </p:nvSpPr>
        <p:spPr>
          <a:xfrm>
            <a:off x="2005320" y="1262188"/>
            <a:ext cx="1877132" cy="369332"/>
          </a:xfrm>
          <a:prstGeom prst="rect">
            <a:avLst/>
          </a:prstGeom>
          <a:noFill/>
        </p:spPr>
        <p:txBody>
          <a:bodyPr wrap="square" rtlCol="0">
            <a:spAutoFit/>
          </a:bodyPr>
          <a:lstStyle/>
          <a:p>
            <a:pPr marL="109728">
              <a:spcBef>
                <a:spcPts val="300"/>
              </a:spcBef>
              <a:buClr>
                <a:schemeClr val="accent3">
                  <a:lumMod val="75000"/>
                </a:schemeClr>
              </a:buClr>
            </a:pPr>
            <a:r>
              <a:rPr lang="en-US" i="1" dirty="0">
                <a:solidFill>
                  <a:srgbClr val="CC6600"/>
                </a:solidFill>
              </a:rPr>
              <a:t>   </a:t>
            </a:r>
            <a:r>
              <a:rPr lang="en-US" sz="1600" b="1" i="1" dirty="0">
                <a:solidFill>
                  <a:srgbClr val="CC6600"/>
                </a:solidFill>
              </a:rPr>
              <a:t>&lt; 40,000 SF</a:t>
            </a:r>
          </a:p>
        </p:txBody>
      </p:sp>
      <p:sp>
        <p:nvSpPr>
          <p:cNvPr id="69" name="Title 1"/>
          <p:cNvSpPr>
            <a:spLocks noGrp="1"/>
          </p:cNvSpPr>
          <p:nvPr>
            <p:ph type="title"/>
          </p:nvPr>
        </p:nvSpPr>
        <p:spPr>
          <a:xfrm>
            <a:off x="816974" y="-305284"/>
            <a:ext cx="9885388" cy="1143000"/>
          </a:xfrm>
        </p:spPr>
        <p:txBody>
          <a:bodyPr>
            <a:noAutofit/>
          </a:bodyPr>
          <a:lstStyle/>
          <a:p>
            <a:r>
              <a:rPr lang="en-US" sz="3600" dirty="0">
                <a:solidFill>
                  <a:srgbClr val="346327"/>
                </a:solidFill>
              </a:rPr>
              <a:t>School Size, Area/Population Possibilities</a:t>
            </a:r>
          </a:p>
        </p:txBody>
      </p:sp>
      <p:sp>
        <p:nvSpPr>
          <p:cNvPr id="65" name="Content Placeholder 2">
            <a:extLst>
              <a:ext uri="{FF2B5EF4-FFF2-40B4-BE49-F238E27FC236}">
                <a16:creationId xmlns:a16="http://schemas.microsoft.com/office/drawing/2014/main" id="{1C56DD31-535C-4254-ACB8-1D0C298E37E4}"/>
              </a:ext>
            </a:extLst>
          </p:cNvPr>
          <p:cNvSpPr>
            <a:spLocks noGrp="1"/>
          </p:cNvSpPr>
          <p:nvPr>
            <p:ph idx="1"/>
          </p:nvPr>
        </p:nvSpPr>
        <p:spPr>
          <a:xfrm>
            <a:off x="8836776" y="1750245"/>
            <a:ext cx="2592049" cy="3757895"/>
          </a:xfrm>
        </p:spPr>
        <p:txBody>
          <a:bodyPr>
            <a:normAutofit/>
          </a:bodyPr>
          <a:lstStyle/>
          <a:p>
            <a:pPr marL="109728" indent="0">
              <a:buNone/>
            </a:pPr>
            <a:endParaRPr lang="en-US" sz="2200" dirty="0"/>
          </a:p>
          <a:p>
            <a:pPr marL="109728" indent="0">
              <a:buNone/>
            </a:pPr>
            <a:r>
              <a:rPr lang="en-US" sz="2000" dirty="0"/>
              <a:t>Push pin indicates each school. </a:t>
            </a:r>
            <a:br>
              <a:rPr lang="en-US" sz="2000" dirty="0"/>
            </a:br>
            <a:r>
              <a:rPr lang="en-US" sz="2000" dirty="0"/>
              <a:t>Circle indicates area it could service based on the total SF area.</a:t>
            </a:r>
          </a:p>
          <a:p>
            <a:pPr marL="109728" indent="0">
              <a:buNone/>
            </a:pPr>
            <a:endParaRPr lang="en-US" dirty="0"/>
          </a:p>
        </p:txBody>
      </p:sp>
      <p:pic>
        <p:nvPicPr>
          <p:cNvPr id="63" name="Picture 62" descr="Image result for image of push pin">
            <a:extLst>
              <a:ext uri="{FF2B5EF4-FFF2-40B4-BE49-F238E27FC236}">
                <a16:creationId xmlns:a16="http://schemas.microsoft.com/office/drawing/2014/main" id="{B4CD6203-9A16-4C24-BADC-FD4B6A3FF6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529" y="4961236"/>
            <a:ext cx="239573" cy="328791"/>
          </a:xfrm>
          <a:prstGeom prst="rect">
            <a:avLst/>
          </a:prstGeom>
          <a:noFill/>
          <a:ln>
            <a:noFill/>
          </a:ln>
        </p:spPr>
      </p:pic>
      <p:pic>
        <p:nvPicPr>
          <p:cNvPr id="66" name="Picture 4" descr="Image result for image of push pin">
            <a:extLst>
              <a:ext uri="{FF2B5EF4-FFF2-40B4-BE49-F238E27FC236}">
                <a16:creationId xmlns:a16="http://schemas.microsoft.com/office/drawing/2014/main" id="{380329D5-5D9B-4ACD-9532-06A060928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1576" y="1227304"/>
            <a:ext cx="257963" cy="3439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Image result for image of clipart purple push pin">
            <a:extLst>
              <a:ext uri="{FF2B5EF4-FFF2-40B4-BE49-F238E27FC236}">
                <a16:creationId xmlns:a16="http://schemas.microsoft.com/office/drawing/2014/main" id="{6848EF58-019F-42D2-BDC8-186D4E247F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7378" y="2440058"/>
            <a:ext cx="183881" cy="24038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Image result for image of clipart push pin">
            <a:extLst>
              <a:ext uri="{FF2B5EF4-FFF2-40B4-BE49-F238E27FC236}">
                <a16:creationId xmlns:a16="http://schemas.microsoft.com/office/drawing/2014/main" id="{BC2ACD37-48EF-4D9B-B2FB-DE95B34D4C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81623">
            <a:off x="2072842" y="3705256"/>
            <a:ext cx="406498" cy="30487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4346" t="17169" r="12334" b="25476"/>
          <a:stretch/>
        </p:blipFill>
        <p:spPr bwMode="auto">
          <a:xfrm>
            <a:off x="5475714" y="932848"/>
            <a:ext cx="347007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5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66" y="-304799"/>
            <a:ext cx="8450654" cy="1143000"/>
          </a:xfrm>
        </p:spPr>
        <p:txBody>
          <a:bodyPr>
            <a:normAutofit/>
          </a:bodyPr>
          <a:lstStyle/>
          <a:p>
            <a:pPr algn="l"/>
            <a:r>
              <a:rPr lang="en-US" sz="3600" b="1" dirty="0">
                <a:solidFill>
                  <a:srgbClr val="346327"/>
                </a:solidFill>
              </a:rPr>
              <a:t>3R Goals (2018)</a:t>
            </a:r>
          </a:p>
        </p:txBody>
      </p:sp>
      <p:sp>
        <p:nvSpPr>
          <p:cNvPr id="3" name="Content Placeholder 2"/>
          <p:cNvSpPr>
            <a:spLocks noGrp="1"/>
          </p:cNvSpPr>
          <p:nvPr>
            <p:ph idx="1"/>
          </p:nvPr>
        </p:nvSpPr>
        <p:spPr>
          <a:xfrm>
            <a:off x="665266" y="857005"/>
            <a:ext cx="10580666" cy="5827931"/>
          </a:xfrm>
          <a:noFill/>
        </p:spPr>
        <p:txBody>
          <a:bodyPr>
            <a:normAutofit fontScale="25000" lnSpcReduction="20000"/>
          </a:bodyPr>
          <a:lstStyle/>
          <a:p>
            <a:pPr marL="0" indent="0">
              <a:buNone/>
            </a:pPr>
            <a:r>
              <a:rPr lang="en-US" sz="8000" b="1" dirty="0"/>
              <a:t>After gathering input from stakeholders electronically and in multiple public sessions, the Hamden BOE established the following goals:</a:t>
            </a:r>
            <a:br>
              <a:rPr lang="en-US" sz="6000" b="1" dirty="0"/>
            </a:br>
            <a:endParaRPr lang="en-US" sz="2500" b="1" dirty="0"/>
          </a:p>
          <a:p>
            <a:r>
              <a:rPr lang="en-US" sz="7200" b="1" dirty="0"/>
              <a:t>Move 6</a:t>
            </a:r>
            <a:r>
              <a:rPr lang="en-US" sz="7200" b="1" baseline="30000" dirty="0"/>
              <a:t>th</a:t>
            </a:r>
            <a:r>
              <a:rPr lang="en-US" sz="7200" b="1" dirty="0"/>
              <a:t> grade from elementary to middle school </a:t>
            </a:r>
            <a:br>
              <a:rPr lang="en-US" sz="7200" b="1" dirty="0"/>
            </a:br>
            <a:r>
              <a:rPr lang="en-US" sz="7200" dirty="0"/>
              <a:t>To ensure Hamden students receive the broad offerings of a secondary experience, particularly in lab science and world language, our students will be better served by a grades 6-8 middle school, as is the practice in most CT middle schools.</a:t>
            </a:r>
          </a:p>
          <a:p>
            <a:r>
              <a:rPr lang="en-US" sz="7200" b="1" dirty="0"/>
              <a:t>Scale use of facilities to address declining enrollment trends; Use resources more efficiently </a:t>
            </a:r>
            <a:br>
              <a:rPr lang="en-US" sz="7200" b="1" dirty="0"/>
            </a:br>
            <a:r>
              <a:rPr lang="en-US" sz="7200" dirty="0"/>
              <a:t>Some of our elementary schools are becoming underutilized resulting in the opportunity to consolidate. Shifting locations and resources will provide a greater chance to allocate existing resources for improved programming and services to students.</a:t>
            </a:r>
          </a:p>
          <a:p>
            <a:r>
              <a:rPr lang="en-US" sz="7200" b="1" dirty="0"/>
              <a:t>Incorporate Wintergreen School into Hamden Public Schools  </a:t>
            </a:r>
            <a:br>
              <a:rPr lang="en-US" sz="7200" b="1" dirty="0"/>
            </a:br>
            <a:r>
              <a:rPr lang="en-US" sz="7200" dirty="0"/>
              <a:t>This beautiful building and property, owned by the Town of Hamden, could be a great asset for our school system. Some of our existing school buildings are not as modern in their design, which limits our use of them, and others currently require significant and costly structural improvements.</a:t>
            </a:r>
          </a:p>
          <a:p>
            <a:r>
              <a:rPr lang="en-US" sz="7200" b="1" dirty="0"/>
              <a:t>Provide opportunities for greater financial sustainability</a:t>
            </a:r>
            <a:r>
              <a:rPr lang="en-US" sz="7200" dirty="0"/>
              <a:t> – The Hamden Board of Education is committed to proactively addressing the impact of declining enrollment, less State and Federal funding, and the higher level of needs of students and families. If we take the necessary steps to address these trends head on, we will be in a position to allocate dollars to improve programs and buildings across the district.</a:t>
            </a:r>
          </a:p>
          <a:p>
            <a:r>
              <a:rPr lang="en-US" sz="7200" b="1" dirty="0"/>
              <a:t>Create sensible attendance zones that more closely reflect our demographics and meet state regulations for diversity </a:t>
            </a:r>
            <a:r>
              <a:rPr lang="en-US" sz="7200" dirty="0"/>
              <a:t> </a:t>
            </a:r>
            <a:br>
              <a:rPr lang="en-US" sz="7200" dirty="0">
                <a:solidFill>
                  <a:srgbClr val="346327"/>
                </a:solidFill>
              </a:rPr>
            </a:br>
            <a:r>
              <a:rPr lang="en-US" sz="7200" dirty="0"/>
              <a:t>The current attendance zone map for Hamden elementary schools has not had significant changes in more than twenty years, while populations have shifted over this same period of time. As a result, our attendance zones no longer meet state requirements and our own benchmarks for diversity. </a:t>
            </a:r>
          </a:p>
        </p:txBody>
      </p:sp>
      <p:sp>
        <p:nvSpPr>
          <p:cNvPr id="5" name="TextBox 4"/>
          <p:cNvSpPr txBox="1"/>
          <p:nvPr/>
        </p:nvSpPr>
        <p:spPr>
          <a:xfrm>
            <a:off x="2170835" y="7195458"/>
            <a:ext cx="9724530" cy="646331"/>
          </a:xfrm>
          <a:prstGeom prst="rect">
            <a:avLst/>
          </a:prstGeom>
          <a:noFill/>
        </p:spPr>
        <p:txBody>
          <a:bodyPr wrap="square" rtlCol="0">
            <a:spAutoFit/>
          </a:bodyPr>
          <a:lstStyle/>
          <a:p>
            <a:pPr algn="ctr"/>
            <a:r>
              <a:rPr lang="en-US" b="1" dirty="0">
                <a:solidFill>
                  <a:srgbClr val="346327"/>
                </a:solidFill>
              </a:rPr>
              <a:t>Although the 3R initiative deals with many efforts beyond school diversity, </a:t>
            </a:r>
            <a:br>
              <a:rPr lang="en-US" b="1" dirty="0">
                <a:solidFill>
                  <a:srgbClr val="346327"/>
                </a:solidFill>
              </a:rPr>
            </a:br>
            <a:r>
              <a:rPr lang="en-US" b="1" dirty="0">
                <a:solidFill>
                  <a:srgbClr val="346327"/>
                </a:solidFill>
              </a:rPr>
              <a:t>we will focus on this goal for the purpose of this presentation</a:t>
            </a: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11153"/>
          <a:stretch/>
        </p:blipFill>
        <p:spPr>
          <a:xfrm>
            <a:off x="10409855" y="180170"/>
            <a:ext cx="1672153" cy="1114240"/>
          </a:xfrm>
          <a:prstGeom prst="rect">
            <a:avLst/>
          </a:prstGeom>
        </p:spPr>
      </p:pic>
    </p:spTree>
    <p:extLst>
      <p:ext uri="{BB962C8B-B14F-4D97-AF65-F5344CB8AC3E}">
        <p14:creationId xmlns:p14="http://schemas.microsoft.com/office/powerpoint/2010/main" val="269419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90" y="-344384"/>
            <a:ext cx="9692640" cy="1397124"/>
          </a:xfrm>
        </p:spPr>
        <p:txBody>
          <a:bodyPr>
            <a:noAutofit/>
          </a:bodyPr>
          <a:lstStyle/>
          <a:p>
            <a:pPr algn="l"/>
            <a:r>
              <a:rPr lang="en-US" sz="3600" dirty="0">
                <a:solidFill>
                  <a:srgbClr val="346327"/>
                </a:solidFill>
              </a:rPr>
              <a:t>Board of Education Decisions</a:t>
            </a:r>
            <a:endParaRPr lang="en-US" sz="3600" b="1" dirty="0">
              <a:solidFill>
                <a:srgbClr val="346327"/>
              </a:solidFill>
            </a:endParaRPr>
          </a:p>
        </p:txBody>
      </p:sp>
      <p:sp>
        <p:nvSpPr>
          <p:cNvPr id="3" name="Content Placeholder 2"/>
          <p:cNvSpPr>
            <a:spLocks noGrp="1"/>
          </p:cNvSpPr>
          <p:nvPr>
            <p:ph idx="1"/>
          </p:nvPr>
        </p:nvSpPr>
        <p:spPr>
          <a:xfrm>
            <a:off x="715790" y="1318161"/>
            <a:ext cx="10043254" cy="4351337"/>
          </a:xfrm>
        </p:spPr>
        <p:txBody>
          <a:bodyPr>
            <a:normAutofit lnSpcReduction="10000"/>
          </a:bodyPr>
          <a:lstStyle/>
          <a:p>
            <a:pPr marL="0" indent="0">
              <a:buNone/>
            </a:pPr>
            <a:r>
              <a:rPr lang="en-US" sz="2400" b="1" dirty="0"/>
              <a:t>In 2018, the Board of Education unanimously voted to approve the following steps forward:</a:t>
            </a:r>
          </a:p>
          <a:p>
            <a:r>
              <a:rPr lang="en-US" sz="2400" b="1" dirty="0"/>
              <a:t>Close Two Schools </a:t>
            </a:r>
            <a:r>
              <a:rPr lang="en-US" sz="2400" dirty="0"/>
              <a:t>(Church Street and Shepherd Glen) – to meet declining enrollment</a:t>
            </a:r>
          </a:p>
          <a:p>
            <a:r>
              <a:rPr lang="en-US" sz="2400" b="1" dirty="0"/>
              <a:t>Acquire Wintergreen School </a:t>
            </a:r>
            <a:r>
              <a:rPr lang="en-US" sz="2400" dirty="0"/>
              <a:t>– will be incorporated as an elementary school as well as used for other programs. Wintergreen can also be used as “swing space” while Alice Peck building is undergoing construction</a:t>
            </a:r>
          </a:p>
          <a:p>
            <a:r>
              <a:rPr lang="en-US" sz="2400" b="1" dirty="0"/>
              <a:t>Add 6</a:t>
            </a:r>
            <a:r>
              <a:rPr lang="en-US" sz="2400" b="1" baseline="30000" dirty="0"/>
              <a:t>th</a:t>
            </a:r>
            <a:r>
              <a:rPr lang="en-US" sz="2400" b="1" dirty="0"/>
              <a:t> Grade to HMS </a:t>
            </a:r>
            <a:r>
              <a:rPr lang="en-US" sz="2400" dirty="0"/>
              <a:t>– add wing onto middle school</a:t>
            </a:r>
          </a:p>
          <a:p>
            <a:r>
              <a:rPr lang="en-US" sz="2400" b="1" dirty="0"/>
              <a:t>Change Attendance Zones </a:t>
            </a:r>
            <a:r>
              <a:rPr lang="en-US" sz="2400" dirty="0"/>
              <a:t>(redistrict) – after construction has been completed, so that students transition to a new school only once. </a:t>
            </a:r>
            <a:br>
              <a:rPr lang="en-US" sz="2400" dirty="0"/>
            </a:br>
            <a:r>
              <a:rPr lang="en-US" sz="2400" dirty="0"/>
              <a:t>Most likely timeframe is 2021-22 or 2022-23 SY.</a:t>
            </a:r>
          </a:p>
          <a:p>
            <a:endParaRPr lang="en-US" sz="2400" dirty="0"/>
          </a:p>
        </p:txBody>
      </p:sp>
    </p:spTree>
    <p:extLst>
      <p:ext uri="{BB962C8B-B14F-4D97-AF65-F5344CB8AC3E}">
        <p14:creationId xmlns:p14="http://schemas.microsoft.com/office/powerpoint/2010/main" val="304295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35" y="-132413"/>
            <a:ext cx="8229600" cy="1143000"/>
          </a:xfrm>
        </p:spPr>
        <p:txBody>
          <a:bodyPr>
            <a:normAutofit/>
          </a:bodyPr>
          <a:lstStyle/>
          <a:p>
            <a:pPr algn="l"/>
            <a:r>
              <a:rPr lang="en-US" sz="3600" dirty="0">
                <a:solidFill>
                  <a:srgbClr val="346327"/>
                </a:solidFill>
              </a:rPr>
              <a:t>Hamden’s Definition of Diversity</a:t>
            </a:r>
          </a:p>
        </p:txBody>
      </p:sp>
      <p:sp>
        <p:nvSpPr>
          <p:cNvPr id="3" name="Content Placeholder 2"/>
          <p:cNvSpPr>
            <a:spLocks noGrp="1"/>
          </p:cNvSpPr>
          <p:nvPr>
            <p:ph idx="1"/>
          </p:nvPr>
        </p:nvSpPr>
        <p:spPr>
          <a:xfrm>
            <a:off x="557136" y="1010587"/>
            <a:ext cx="9168755" cy="5534585"/>
          </a:xfrm>
        </p:spPr>
        <p:txBody>
          <a:bodyPr>
            <a:normAutofit lnSpcReduction="10000"/>
          </a:bodyPr>
          <a:lstStyle/>
          <a:p>
            <a:r>
              <a:rPr lang="en-US" dirty="0"/>
              <a:t>In 2018, the BOE and administration began the process of defining what the </a:t>
            </a:r>
            <a:br>
              <a:rPr lang="en-US" dirty="0"/>
            </a:br>
            <a:r>
              <a:rPr lang="en-US" dirty="0"/>
              <a:t>“ideal diversity” of an elementary school population might look like in Hamden. </a:t>
            </a:r>
          </a:p>
          <a:p>
            <a:r>
              <a:rPr lang="en-US" dirty="0"/>
              <a:t>Although no final definition was determined in 2018, BOE discussions centered around looking at the feasibility of attendance zones that enable all elementary schools to be +/- ~10% to 15% of the district average on several demographic factors such as:</a:t>
            </a:r>
          </a:p>
          <a:p>
            <a:pPr lvl="2"/>
            <a:r>
              <a:rPr lang="en-US" sz="2000" dirty="0"/>
              <a:t>Free and Reduced Lunch Eligibility (District average: 52% )</a:t>
            </a:r>
          </a:p>
          <a:p>
            <a:pPr lvl="2"/>
            <a:r>
              <a:rPr lang="en-US" sz="2000" dirty="0"/>
              <a:t>Black (District average: 30%)</a:t>
            </a:r>
          </a:p>
          <a:p>
            <a:pPr lvl="2"/>
            <a:r>
              <a:rPr lang="en-US" sz="2000" dirty="0"/>
              <a:t>White (District average: 35%)</a:t>
            </a:r>
          </a:p>
          <a:p>
            <a:pPr lvl="2"/>
            <a:r>
              <a:rPr lang="en-US" sz="2000" dirty="0"/>
              <a:t>Hispanic (District average: 22%)</a:t>
            </a:r>
          </a:p>
          <a:p>
            <a:pPr lvl="2"/>
            <a:r>
              <a:rPr lang="en-US" sz="2000" dirty="0"/>
              <a:t>English Learners (District average: 6%)</a:t>
            </a:r>
          </a:p>
          <a:p>
            <a:pPr lvl="2"/>
            <a:r>
              <a:rPr lang="en-US" sz="2000" dirty="0"/>
              <a:t>Asian (District average: 7%)</a:t>
            </a:r>
          </a:p>
          <a:p>
            <a:pPr lvl="2"/>
            <a:r>
              <a:rPr lang="en-US" sz="2000" dirty="0"/>
              <a:t>Two or More Races (District average: 5%)</a:t>
            </a:r>
          </a:p>
          <a:p>
            <a:pPr marL="274320" lvl="1" indent="0">
              <a:buNone/>
            </a:pPr>
            <a:r>
              <a:rPr lang="en-US" sz="2000" dirty="0"/>
              <a:t>In an effort to provide a much broader voice and a structured way to move forward, the Hamden Diversity Advisory Council (HDAC) was formed in January 2019 and continued work throughout the Pandemic. Presently, HDAC has established task forces to fulfill their goals and policy statement.</a:t>
            </a:r>
          </a:p>
        </p:txBody>
      </p:sp>
      <p:sp>
        <p:nvSpPr>
          <p:cNvPr id="4" name="TextBox 3"/>
          <p:cNvSpPr txBox="1"/>
          <p:nvPr/>
        </p:nvSpPr>
        <p:spPr>
          <a:xfrm>
            <a:off x="5403273" y="3423936"/>
            <a:ext cx="3292969" cy="707886"/>
          </a:xfrm>
          <a:prstGeom prst="rect">
            <a:avLst/>
          </a:prstGeom>
          <a:solidFill>
            <a:schemeClr val="tx2">
              <a:lumMod val="40000"/>
              <a:lumOff val="6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Note that percentages shown are from 2018-19 school year</a:t>
            </a:r>
          </a:p>
        </p:txBody>
      </p:sp>
      <p:pic>
        <p:nvPicPr>
          <p:cNvPr id="5" name="Picture 4"/>
          <p:cNvPicPr>
            <a:picLocks noChangeAspect="1"/>
          </p:cNvPicPr>
          <p:nvPr/>
        </p:nvPicPr>
        <p:blipFill>
          <a:blip r:embed="rId2"/>
          <a:stretch>
            <a:fillRect/>
          </a:stretch>
        </p:blipFill>
        <p:spPr>
          <a:xfrm>
            <a:off x="9607139" y="4702629"/>
            <a:ext cx="2551064" cy="1698171"/>
          </a:xfrm>
          <a:prstGeom prst="rect">
            <a:avLst/>
          </a:prstGeom>
        </p:spPr>
      </p:pic>
    </p:spTree>
    <p:extLst>
      <p:ext uri="{BB962C8B-B14F-4D97-AF65-F5344CB8AC3E}">
        <p14:creationId xmlns:p14="http://schemas.microsoft.com/office/powerpoint/2010/main" val="212089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398" y="486887"/>
            <a:ext cx="7312112" cy="1389413"/>
          </a:xfrm>
        </p:spPr>
        <p:txBody>
          <a:bodyPr>
            <a:normAutofit/>
          </a:bodyPr>
          <a:lstStyle/>
          <a:p>
            <a:pPr algn="ctr"/>
            <a:r>
              <a:rPr lang="en-US" sz="3600" dirty="0">
                <a:solidFill>
                  <a:schemeClr val="tx2">
                    <a:lumMod val="75000"/>
                  </a:schemeClr>
                </a:solidFill>
                <a:latin typeface="Calibri" panose="020F0502020204030204" pitchFamily="34" charset="0"/>
                <a:cs typeface="Calibri" panose="020F0502020204030204" pitchFamily="34" charset="0"/>
              </a:rPr>
              <a:t>So what is the </a:t>
            </a:r>
            <a:br>
              <a:rPr lang="en-US" sz="3600" dirty="0">
                <a:solidFill>
                  <a:schemeClr val="tx2">
                    <a:lumMod val="75000"/>
                  </a:schemeClr>
                </a:solidFill>
                <a:latin typeface="Calibri" panose="020F0502020204030204" pitchFamily="34" charset="0"/>
                <a:cs typeface="Calibri" panose="020F0502020204030204" pitchFamily="34" charset="0"/>
              </a:rPr>
            </a:br>
            <a:r>
              <a:rPr lang="en-US" sz="3600" dirty="0">
                <a:solidFill>
                  <a:schemeClr val="tx2">
                    <a:lumMod val="75000"/>
                  </a:schemeClr>
                </a:solidFill>
                <a:latin typeface="Calibri" panose="020F0502020204030204" pitchFamily="34" charset="0"/>
                <a:cs typeface="Calibri" panose="020F0502020204030204" pitchFamily="34" charset="0"/>
              </a:rPr>
              <a:t>Hamden’s 3R Initiative?</a:t>
            </a:r>
          </a:p>
        </p:txBody>
      </p:sp>
      <p:pic>
        <p:nvPicPr>
          <p:cNvPr id="4" name="Picture 3"/>
          <p:cNvPicPr>
            <a:picLocks noChangeAspect="1"/>
          </p:cNvPicPr>
          <p:nvPr/>
        </p:nvPicPr>
        <p:blipFill>
          <a:blip r:embed="rId2"/>
          <a:stretch>
            <a:fillRect/>
          </a:stretch>
        </p:blipFill>
        <p:spPr>
          <a:xfrm>
            <a:off x="3061523" y="2033648"/>
            <a:ext cx="5194138" cy="3467595"/>
          </a:xfrm>
          <a:prstGeom prst="rect">
            <a:avLst/>
          </a:prstGeom>
        </p:spPr>
      </p:pic>
      <p:sp>
        <p:nvSpPr>
          <p:cNvPr id="5" name="Title 1"/>
          <p:cNvSpPr txBox="1">
            <a:spLocks/>
          </p:cNvSpPr>
          <p:nvPr/>
        </p:nvSpPr>
        <p:spPr>
          <a:xfrm>
            <a:off x="1116281" y="5501243"/>
            <a:ext cx="9084623" cy="1126256"/>
          </a:xfrm>
          <a:prstGeom prst="rect">
            <a:avLst/>
          </a:prstGeom>
        </p:spPr>
        <p:txBody>
          <a:bodyPr vert="horz" lIns="91440" tIns="27432" rIns="91440" bIns="45720" rtlCol="0" anchor="b">
            <a:normAutofit fontScale="77500" lnSpcReduction="20000"/>
          </a:bodyPr>
          <a:lstStyle>
            <a:lvl1pPr algn="l" defTabSz="914400" rtl="0" eaLnBrk="1" latinLnBrk="0" hangingPunct="1">
              <a:lnSpc>
                <a:spcPct val="85000"/>
              </a:lnSpc>
              <a:spcBef>
                <a:spcPct val="0"/>
              </a:spcBef>
              <a:buNone/>
              <a:defRPr sz="7200" b="1" kern="1200" spc="-50" baseline="0">
                <a:solidFill>
                  <a:schemeClr val="accent1"/>
                </a:solidFill>
                <a:latin typeface="+mj-lt"/>
                <a:ea typeface="+mj-ea"/>
                <a:cs typeface="+mj-cs"/>
              </a:defRPr>
            </a:lvl1pPr>
          </a:lstStyle>
          <a:p>
            <a:pPr algn="ctr"/>
            <a:r>
              <a:rPr lang="en-US" sz="3600" dirty="0">
                <a:solidFill>
                  <a:schemeClr val="tx2">
                    <a:lumMod val="75000"/>
                  </a:schemeClr>
                </a:solidFill>
                <a:latin typeface="Calibri" panose="020F0502020204030204" pitchFamily="34" charset="0"/>
                <a:cs typeface="Calibri" panose="020F0502020204030204" pitchFamily="34" charset="0"/>
              </a:rPr>
              <a:t>Development of a Strategic Planning Framework to Ensure </a:t>
            </a:r>
            <a:br>
              <a:rPr lang="en-US" sz="3600" dirty="0">
                <a:solidFill>
                  <a:schemeClr val="tx2">
                    <a:lumMod val="75000"/>
                  </a:schemeClr>
                </a:solidFill>
                <a:latin typeface="Calibri" panose="020F0502020204030204" pitchFamily="34" charset="0"/>
                <a:cs typeface="Calibri" panose="020F0502020204030204" pitchFamily="34" charset="0"/>
              </a:rPr>
            </a:br>
            <a:r>
              <a:rPr lang="en-US" sz="3600" dirty="0">
                <a:solidFill>
                  <a:schemeClr val="tx2">
                    <a:lumMod val="75000"/>
                  </a:schemeClr>
                </a:solidFill>
                <a:latin typeface="Calibri" panose="020F0502020204030204" pitchFamily="34" charset="0"/>
                <a:cs typeface="Calibri" panose="020F0502020204030204" pitchFamily="34" charset="0"/>
              </a:rPr>
              <a:t>a Future of Educational Excellence for all Hamden Students</a:t>
            </a:r>
          </a:p>
        </p:txBody>
      </p:sp>
    </p:spTree>
    <p:extLst>
      <p:ext uri="{BB962C8B-B14F-4D97-AF65-F5344CB8AC3E}">
        <p14:creationId xmlns:p14="http://schemas.microsoft.com/office/powerpoint/2010/main" val="170663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74" y="0"/>
            <a:ext cx="6622867" cy="990601"/>
          </a:xfrm>
        </p:spPr>
        <p:txBody>
          <a:bodyPr>
            <a:noAutofit/>
          </a:bodyPr>
          <a:lstStyle/>
          <a:p>
            <a:r>
              <a:rPr lang="en-US" sz="4000" dirty="0">
                <a:solidFill>
                  <a:srgbClr val="346327"/>
                </a:solidFill>
              </a:rPr>
              <a:t>Hamden’s 3R Initiative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153"/>
          <a:stretch/>
        </p:blipFill>
        <p:spPr>
          <a:xfrm>
            <a:off x="462375" y="990601"/>
            <a:ext cx="4368800" cy="2911151"/>
          </a:xfrm>
        </p:spPr>
      </p:pic>
      <p:sp>
        <p:nvSpPr>
          <p:cNvPr id="6" name="AutoShape 2" descr="Hamden 3R Initiative Logo"/>
          <p:cNvSpPr>
            <a:spLocks noChangeAspect="1" noChangeArrowheads="1"/>
          </p:cNvSpPr>
          <p:nvPr/>
        </p:nvSpPr>
        <p:spPr bwMode="auto">
          <a:xfrm>
            <a:off x="1636713" y="-638175"/>
            <a:ext cx="36576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3"/>
          <p:cNvSpPr>
            <a:spLocks noChangeArrowheads="1"/>
          </p:cNvSpPr>
          <p:nvPr/>
        </p:nvSpPr>
        <p:spPr bwMode="auto">
          <a:xfrm>
            <a:off x="4831175" y="966347"/>
            <a:ext cx="6414757" cy="35086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800" dirty="0">
                <a:latin typeface="Calibri" panose="020F0502020204030204" pitchFamily="34" charset="0"/>
                <a:cs typeface="Calibri" panose="020F0502020204030204" pitchFamily="34" charset="0"/>
              </a:rPr>
              <a:t>  </a:t>
            </a:r>
            <a:endParaRPr lang="en-US" altLang="en-US" sz="33100" dirty="0">
              <a:latin typeface="Calibri" panose="020F0502020204030204" pitchFamily="34" charset="0"/>
              <a:cs typeface="Calibri" panose="020F0502020204030204" pitchFamily="34" charset="0"/>
            </a:endParaRPr>
          </a:p>
          <a:p>
            <a:pPr eaLnBrk="0" hangingPunct="0"/>
            <a:r>
              <a:rPr lang="en-US" altLang="en-US" sz="2400" dirty="0">
                <a:latin typeface="Calibri" panose="020F0502020204030204" pitchFamily="34" charset="0"/>
                <a:cs typeface="Calibri" panose="020F0502020204030204" pitchFamily="34" charset="0"/>
              </a:rPr>
              <a:t>In 2018, Hamden's 3R Initiative was created to address these important issues:</a:t>
            </a:r>
          </a:p>
          <a:p>
            <a:pPr eaLnBrk="0" hangingPunct="0"/>
            <a:endParaRPr lang="en-US" altLang="en-US" sz="1600" dirty="0">
              <a:latin typeface="Calibri" panose="020F0502020204030204" pitchFamily="34" charset="0"/>
              <a:cs typeface="Calibri" panose="020F0502020204030204" pitchFamily="34" charset="0"/>
            </a:endParaRPr>
          </a:p>
          <a:p>
            <a:pPr marL="171450" indent="-171450" eaLnBrk="0" hangingPunct="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Decreasing state funding to towns for education </a:t>
            </a:r>
          </a:p>
          <a:p>
            <a:pPr marL="171450" indent="-171450" eaLnBrk="0" hangingPunct="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Declining enrollment (similar to other communities in CT)</a:t>
            </a:r>
          </a:p>
          <a:p>
            <a:pPr marL="171450" indent="-171450" eaLnBrk="0" hangingPunct="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Meeting state guidelines for diversity </a:t>
            </a:r>
          </a:p>
          <a:p>
            <a:pPr marL="171450" indent="-171450" eaLnBrk="0" hangingPunct="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Incorporating our own community's values around diversity and inclusiveness.</a:t>
            </a:r>
          </a:p>
          <a:p>
            <a:pPr eaLnBrk="0" hangingPunct="0"/>
            <a:endParaRPr lang="en-US" altLang="en-US" sz="1200" dirty="0">
              <a:solidFill>
                <a:srgbClr val="595959"/>
              </a:solidFill>
              <a:latin typeface="Droid Sans"/>
            </a:endParaRPr>
          </a:p>
        </p:txBody>
      </p:sp>
      <p:sp>
        <p:nvSpPr>
          <p:cNvPr id="8" name="AutoShape 4" descr="Hamden 3R Initiative Logo"/>
          <p:cNvSpPr>
            <a:spLocks noChangeAspect="1" noChangeArrowheads="1"/>
          </p:cNvSpPr>
          <p:nvPr/>
        </p:nvSpPr>
        <p:spPr bwMode="auto">
          <a:xfrm>
            <a:off x="1789113" y="-485775"/>
            <a:ext cx="36576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1"/>
          <p:cNvSpPr>
            <a:spLocks noChangeArrowheads="1"/>
          </p:cNvSpPr>
          <p:nvPr/>
        </p:nvSpPr>
        <p:spPr bwMode="auto">
          <a:xfrm>
            <a:off x="588374" y="4388383"/>
            <a:ext cx="10503179" cy="2154436"/>
          </a:xfrm>
          <a:prstGeom prst="rect">
            <a:avLst/>
          </a:prstGeom>
          <a:solidFill>
            <a:schemeClr val="tx2">
              <a:lumMod val="20000"/>
              <a:lumOff val="80000"/>
            </a:schemeClr>
          </a:solidFill>
          <a:ln>
            <a:noFill/>
          </a:ln>
          <a:effectLst/>
        </p:spPr>
        <p:txBody>
          <a:bodyPr vert="horz" wrap="square" lIns="91440" tIns="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000" dirty="0">
                <a:latin typeface="Calibri" panose="020F0502020204030204" pitchFamily="34" charset="0"/>
                <a:cs typeface="Calibri" panose="020F0502020204030204" pitchFamily="34" charset="0"/>
              </a:rPr>
              <a:t>The Hamden Board of Education and administration began examining how to reorganize our educational system in a way that can be sustained in the future while being mindful of these issues stated above.</a:t>
            </a:r>
          </a:p>
          <a:p>
            <a:pPr eaLnBrk="0" hangingPunct="0"/>
            <a:endParaRPr lang="en-US" altLang="en-US" sz="2000" dirty="0">
              <a:latin typeface="Calibri" panose="020F0502020204030204" pitchFamily="34" charset="0"/>
              <a:cs typeface="Calibri" panose="020F0502020204030204" pitchFamily="34" charset="0"/>
            </a:endParaRPr>
          </a:p>
          <a:p>
            <a:pPr eaLnBrk="0" hangingPunct="0"/>
            <a:r>
              <a:rPr lang="en-US" altLang="en-US" sz="2000" dirty="0">
                <a:latin typeface="Calibri" panose="020F0502020204030204" pitchFamily="34" charset="0"/>
                <a:cs typeface="Calibri" panose="020F0502020204030204" pitchFamily="34" charset="0"/>
              </a:rPr>
              <a:t>We continue to see this important </a:t>
            </a:r>
            <a:r>
              <a:rPr lang="en-US" altLang="en-US" sz="2000">
                <a:latin typeface="Calibri" panose="020F0502020204030204" pitchFamily="34" charset="0"/>
                <a:cs typeface="Calibri" panose="020F0502020204030204" pitchFamily="34" charset="0"/>
              </a:rPr>
              <a:t>work as </a:t>
            </a:r>
            <a:r>
              <a:rPr lang="en-US" altLang="en-US" sz="2000" dirty="0">
                <a:latin typeface="Calibri" panose="020F0502020204030204" pitchFamily="34" charset="0"/>
                <a:cs typeface="Calibri" panose="020F0502020204030204" pitchFamily="34" charset="0"/>
              </a:rPr>
              <a:t>an opportunity to optimize programming and reallocate resources to maximize opportunities for our students, while at the same time creating conditions for a long-term sustainable school system of excellence. </a:t>
            </a:r>
          </a:p>
        </p:txBody>
      </p:sp>
    </p:spTree>
    <p:extLst>
      <p:ext uri="{BB962C8B-B14F-4D97-AF65-F5344CB8AC3E}">
        <p14:creationId xmlns:p14="http://schemas.microsoft.com/office/powerpoint/2010/main" val="404861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172210"/>
            <a:ext cx="11728704" cy="1143000"/>
          </a:xfrm>
        </p:spPr>
        <p:txBody>
          <a:bodyPr>
            <a:normAutofit/>
          </a:bodyPr>
          <a:lstStyle/>
          <a:p>
            <a:pPr algn="l"/>
            <a:r>
              <a:rPr lang="en-US" sz="3600" dirty="0">
                <a:solidFill>
                  <a:srgbClr val="346327"/>
                </a:solidFill>
              </a:rPr>
              <a:t>Some Background: State Diversity Requirements</a:t>
            </a:r>
          </a:p>
        </p:txBody>
      </p:sp>
      <p:sp>
        <p:nvSpPr>
          <p:cNvPr id="3" name="Content Placeholder 2"/>
          <p:cNvSpPr>
            <a:spLocks noGrp="1"/>
          </p:cNvSpPr>
          <p:nvPr>
            <p:ph idx="1"/>
          </p:nvPr>
        </p:nvSpPr>
        <p:spPr>
          <a:xfrm>
            <a:off x="658368" y="1359409"/>
            <a:ext cx="10442448" cy="2017775"/>
          </a:xfrm>
        </p:spPr>
        <p:txBody>
          <a:bodyPr>
            <a:normAutofit/>
          </a:bodyPr>
          <a:lstStyle/>
          <a:p>
            <a:pPr marL="0" indent="0">
              <a:buNone/>
            </a:pPr>
            <a:r>
              <a:rPr lang="en-US" sz="2400" b="1" dirty="0">
                <a:solidFill>
                  <a:schemeClr val="tx1"/>
                </a:solidFill>
              </a:rPr>
              <a:t>The State of Connecticut requires each school within a district to be “diverse” relative to its population. The state uses a formula based on the total percentage of non-white students in the district. Every school must be within 25% of the district average.</a:t>
            </a:r>
            <a:endParaRPr lang="en-US" sz="2400" dirty="0">
              <a:solidFill>
                <a:schemeClr val="tx1"/>
              </a:solidFill>
            </a:endParaRPr>
          </a:p>
          <a:p>
            <a:endParaRPr lang="en-US" sz="2400" dirty="0"/>
          </a:p>
          <a:p>
            <a:endParaRPr lang="en-US" dirty="0"/>
          </a:p>
        </p:txBody>
      </p:sp>
      <p:sp>
        <p:nvSpPr>
          <p:cNvPr id="5" name="TextBox 4"/>
          <p:cNvSpPr txBox="1"/>
          <p:nvPr/>
        </p:nvSpPr>
        <p:spPr>
          <a:xfrm>
            <a:off x="658368" y="3462528"/>
            <a:ext cx="5047488" cy="3046988"/>
          </a:xfrm>
          <a:prstGeom prst="rect">
            <a:avLst/>
          </a:prstGeom>
          <a:solidFill>
            <a:schemeClr val="tx2">
              <a:lumMod val="40000"/>
              <a:lumOff val="60000"/>
            </a:schemeClr>
          </a:solidFill>
        </p:spPr>
        <p:txBody>
          <a:bodyPr wrap="square" rtlCol="0">
            <a:spAutoFit/>
          </a:bodyPr>
          <a:lstStyle/>
          <a:p>
            <a:r>
              <a:rPr lang="en-US" sz="2400" dirty="0"/>
              <a:t>In Hamden, compliance with </a:t>
            </a:r>
            <a:br>
              <a:rPr lang="en-US" sz="2400" dirty="0"/>
            </a:br>
            <a:r>
              <a:rPr lang="en-US" sz="2400" dirty="0"/>
              <a:t>the above state diversity requirement is only a concern at the elementary level, since we have multiple elementary schools.  All students in grades 7-12 attend school together in the same school (either HMS or HHS).</a:t>
            </a:r>
          </a:p>
        </p:txBody>
      </p:sp>
      <p:sp>
        <p:nvSpPr>
          <p:cNvPr id="6" name="Rectangle 5"/>
          <p:cNvSpPr/>
          <p:nvPr/>
        </p:nvSpPr>
        <p:spPr>
          <a:xfrm>
            <a:off x="6176010" y="3468236"/>
            <a:ext cx="4998720" cy="3046988"/>
          </a:xfrm>
          <a:prstGeom prst="rect">
            <a:avLst/>
          </a:prstGeom>
        </p:spPr>
        <p:txBody>
          <a:bodyPr wrap="square">
            <a:spAutoFit/>
          </a:bodyPr>
          <a:lstStyle/>
          <a:p>
            <a:pPr marL="1712913"/>
            <a:r>
              <a:rPr lang="en-US" sz="2400" b="1" dirty="0">
                <a:solidFill>
                  <a:schemeClr val="tx2">
                    <a:lumMod val="75000"/>
                  </a:schemeClr>
                </a:solidFill>
              </a:rPr>
              <a:t>Notification from </a:t>
            </a:r>
            <a:br>
              <a:rPr lang="en-US" sz="2400" b="1" dirty="0">
                <a:solidFill>
                  <a:schemeClr val="tx2">
                    <a:lumMod val="75000"/>
                  </a:schemeClr>
                </a:solidFill>
              </a:rPr>
            </a:br>
            <a:r>
              <a:rPr lang="en-US" sz="2400" b="1" dirty="0">
                <a:solidFill>
                  <a:schemeClr val="tx2">
                    <a:lumMod val="75000"/>
                  </a:schemeClr>
                </a:solidFill>
              </a:rPr>
              <a:t>the State of CT</a:t>
            </a:r>
          </a:p>
          <a:p>
            <a:endParaRPr lang="en-US" sz="1200" dirty="0"/>
          </a:p>
          <a:p>
            <a:endParaRPr lang="en-US" sz="1200" dirty="0"/>
          </a:p>
          <a:p>
            <a:r>
              <a:rPr lang="en-US" sz="2400" dirty="0"/>
              <a:t>Since 2010, Hamden has been notified several times that one or more of our schools are in imbalance or pending imbalance (within 1% of being imbalanced).</a:t>
            </a:r>
          </a:p>
        </p:txBody>
      </p:sp>
      <p:sp>
        <p:nvSpPr>
          <p:cNvPr id="7" name="AutoShape 2" descr="Connecticut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6309360" y="3414715"/>
            <a:ext cx="1493826" cy="1154054"/>
          </a:xfrm>
          <a:prstGeom prst="rect">
            <a:avLst/>
          </a:prstGeom>
        </p:spPr>
      </p:pic>
    </p:spTree>
    <p:extLst>
      <p:ext uri="{BB962C8B-B14F-4D97-AF65-F5344CB8AC3E}">
        <p14:creationId xmlns:p14="http://schemas.microsoft.com/office/powerpoint/2010/main" val="156655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solidFill>
                  <a:srgbClr val="346327"/>
                </a:solidFill>
              </a:rPr>
              <a:t>3R Methodology and Commitments </a:t>
            </a:r>
            <a:br>
              <a:rPr lang="en-US" sz="3600" b="1" dirty="0">
                <a:solidFill>
                  <a:srgbClr val="346327"/>
                </a:solidFill>
              </a:rPr>
            </a:br>
            <a:r>
              <a:rPr lang="en-US" sz="3600" b="1" dirty="0">
                <a:solidFill>
                  <a:srgbClr val="346327"/>
                </a:solidFill>
              </a:rPr>
              <a:t>for Diversifying Hamden Schools</a:t>
            </a:r>
          </a:p>
        </p:txBody>
      </p:sp>
      <p:sp>
        <p:nvSpPr>
          <p:cNvPr id="3" name="Content Placeholder 2"/>
          <p:cNvSpPr>
            <a:spLocks noGrp="1"/>
          </p:cNvSpPr>
          <p:nvPr>
            <p:ph idx="1"/>
          </p:nvPr>
        </p:nvSpPr>
        <p:spPr>
          <a:xfrm>
            <a:off x="1066800" y="1765093"/>
            <a:ext cx="8976610" cy="4525963"/>
          </a:xfrm>
        </p:spPr>
        <p:txBody>
          <a:bodyPr>
            <a:normAutofit lnSpcReduction="10000"/>
          </a:bodyPr>
          <a:lstStyle/>
          <a:p>
            <a:r>
              <a:rPr lang="en-US" sz="2400" dirty="0"/>
              <a:t>Redefine attendance zones to meet state guidelines and our own benchmarks for diversity</a:t>
            </a:r>
          </a:p>
          <a:p>
            <a:r>
              <a:rPr lang="en-US" sz="2400" dirty="0"/>
              <a:t>Create more contiguous attendance zones, as much as possible </a:t>
            </a:r>
          </a:p>
          <a:p>
            <a:r>
              <a:rPr lang="en-US" sz="2400" dirty="0"/>
              <a:t>Minimize the number of students moved</a:t>
            </a:r>
          </a:p>
          <a:p>
            <a:r>
              <a:rPr lang="en-US" sz="2400" dirty="0"/>
              <a:t>Minimize the number of transitions for students</a:t>
            </a:r>
          </a:p>
          <a:p>
            <a:r>
              <a:rPr lang="en-US" sz="2400" dirty="0"/>
              <a:t>Impact all sections of the community; not just some</a:t>
            </a:r>
          </a:p>
          <a:p>
            <a:r>
              <a:rPr lang="en-US" sz="2400" dirty="0"/>
              <a:t>Provide parent choice through magnet school options at some schools</a:t>
            </a:r>
          </a:p>
          <a:p>
            <a:r>
              <a:rPr lang="en-US" sz="2400" dirty="0"/>
              <a:t>Provide parent choice by making “open seats” available to families throughout the town</a:t>
            </a: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11153"/>
          <a:stretch/>
        </p:blipFill>
        <p:spPr>
          <a:xfrm>
            <a:off x="8890493" y="106912"/>
            <a:ext cx="2305833" cy="1536493"/>
          </a:xfrm>
          <a:prstGeom prst="rect">
            <a:avLst/>
          </a:prstGeom>
        </p:spPr>
      </p:pic>
    </p:spTree>
    <p:extLst>
      <p:ext uri="{BB962C8B-B14F-4D97-AF65-F5344CB8AC3E}">
        <p14:creationId xmlns:p14="http://schemas.microsoft.com/office/powerpoint/2010/main" val="304051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825" y="106912"/>
            <a:ext cx="10548353" cy="1104371"/>
          </a:xfrm>
        </p:spPr>
        <p:txBody>
          <a:bodyPr>
            <a:normAutofit/>
          </a:bodyPr>
          <a:lstStyle/>
          <a:p>
            <a:r>
              <a:rPr lang="en-US" sz="4000" dirty="0">
                <a:solidFill>
                  <a:schemeClr val="accent1">
                    <a:lumMod val="75000"/>
                  </a:schemeClr>
                </a:solidFill>
              </a:rPr>
              <a:t>Parent Choice: Exploration of Magnet Schools</a:t>
            </a:r>
          </a:p>
        </p:txBody>
      </p:sp>
      <p:sp>
        <p:nvSpPr>
          <p:cNvPr id="6" name="Content Placeholder 5"/>
          <p:cNvSpPr>
            <a:spLocks noGrp="1"/>
          </p:cNvSpPr>
          <p:nvPr>
            <p:ph idx="1"/>
          </p:nvPr>
        </p:nvSpPr>
        <p:spPr>
          <a:xfrm>
            <a:off x="578825" y="1353788"/>
            <a:ext cx="10548353" cy="5504212"/>
          </a:xfrm>
        </p:spPr>
        <p:txBody>
          <a:bodyPr>
            <a:normAutofit/>
          </a:bodyPr>
          <a:lstStyle/>
          <a:p>
            <a:r>
              <a:rPr lang="en-US" sz="2400" dirty="0"/>
              <a:t>In March 2019, the Board explored the feasibility of providing Magnet schools </a:t>
            </a:r>
            <a:br>
              <a:rPr lang="en-US" sz="2400" dirty="0"/>
            </a:br>
            <a:r>
              <a:rPr lang="en-US" sz="2400" dirty="0"/>
              <a:t>in some of our elementary schools. The goal would be to diversify schools by providing families with choices for attending school in different locations in Hamden. </a:t>
            </a:r>
          </a:p>
          <a:p>
            <a:r>
              <a:rPr lang="en-US" sz="2400" dirty="0"/>
              <a:t>Magnet school focus was determined based on school characteristics and perceived family interests:</a:t>
            </a:r>
          </a:p>
          <a:p>
            <a:pPr lvl="1"/>
            <a:r>
              <a:rPr lang="en-US" sz="2200" dirty="0"/>
              <a:t>Global Studies and Citizenship (Ridge Hill)</a:t>
            </a:r>
          </a:p>
          <a:p>
            <a:pPr lvl="1"/>
            <a:r>
              <a:rPr lang="en-US" sz="2200" dirty="0"/>
              <a:t>Environmental Sciences (Bear Path)</a:t>
            </a:r>
          </a:p>
          <a:p>
            <a:pPr lvl="1"/>
            <a:r>
              <a:rPr lang="en-US" sz="2200" dirty="0"/>
              <a:t>Career Pathways / Extended Day Magnet  (Helen Street)</a:t>
            </a:r>
          </a:p>
          <a:p>
            <a:pPr lvl="1"/>
            <a:r>
              <a:rPr lang="en-US" sz="2200" dirty="0"/>
              <a:t>STEAM Magnet (Dunbar Hill)</a:t>
            </a:r>
          </a:p>
          <a:p>
            <a:pPr lvl="1"/>
            <a:endParaRPr lang="en-US" sz="2200" dirty="0"/>
          </a:p>
          <a:p>
            <a:pPr marL="0" lvl="1" indent="0" algn="ctr">
              <a:buNone/>
            </a:pPr>
            <a:r>
              <a:rPr lang="en-US" sz="2200" b="1" dirty="0"/>
              <a:t>Magnet schools would add significant costs to the district budget</a:t>
            </a:r>
            <a:br>
              <a:rPr lang="en-US" sz="2200" b="1" dirty="0"/>
            </a:br>
            <a:r>
              <a:rPr lang="en-US" sz="2200" b="1" dirty="0"/>
              <a:t>(start up and to sustain programs).</a:t>
            </a:r>
          </a:p>
          <a:p>
            <a:pPr lvl="2"/>
            <a:endParaRPr lang="en-US" sz="2000" dirty="0"/>
          </a:p>
        </p:txBody>
      </p:sp>
    </p:spTree>
    <p:extLst>
      <p:ext uri="{BB962C8B-B14F-4D97-AF65-F5344CB8AC3E}">
        <p14:creationId xmlns:p14="http://schemas.microsoft.com/office/powerpoint/2010/main" val="186354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64" y="96222"/>
            <a:ext cx="9502335" cy="1143000"/>
          </a:xfrm>
        </p:spPr>
        <p:txBody>
          <a:bodyPr>
            <a:noAutofit/>
          </a:bodyPr>
          <a:lstStyle/>
          <a:p>
            <a:r>
              <a:rPr lang="en-US" sz="3600" b="1" dirty="0">
                <a:solidFill>
                  <a:srgbClr val="346327"/>
                </a:solidFill>
              </a:rPr>
              <a:t>3R Plan: Previously Projected Timeline</a:t>
            </a:r>
            <a:br>
              <a:rPr lang="en-US" sz="3600" b="1" dirty="0">
                <a:solidFill>
                  <a:srgbClr val="346327"/>
                </a:solidFill>
              </a:rPr>
            </a:br>
            <a:endParaRPr lang="en-US" sz="2400" b="1" dirty="0">
              <a:solidFill>
                <a:schemeClr val="tx1"/>
              </a:solidFill>
            </a:endParaRPr>
          </a:p>
        </p:txBody>
      </p:sp>
      <p:sp>
        <p:nvSpPr>
          <p:cNvPr id="3" name="Content Placeholder 2"/>
          <p:cNvSpPr>
            <a:spLocks noGrp="1"/>
          </p:cNvSpPr>
          <p:nvPr>
            <p:ph idx="1"/>
          </p:nvPr>
        </p:nvSpPr>
        <p:spPr>
          <a:xfrm>
            <a:off x="615686" y="1134094"/>
            <a:ext cx="9965227" cy="5486400"/>
          </a:xfrm>
        </p:spPr>
        <p:txBody>
          <a:bodyPr>
            <a:normAutofit fontScale="92500" lnSpcReduction="20000"/>
          </a:bodyPr>
          <a:lstStyle/>
          <a:p>
            <a:r>
              <a:rPr lang="en-US" sz="2400" b="1" dirty="0"/>
              <a:t>3R community information and input sessions: </a:t>
            </a:r>
            <a:br>
              <a:rPr lang="en-US" sz="2400" b="1" dirty="0"/>
            </a:br>
            <a:r>
              <a:rPr lang="en-US" sz="2400" b="1" dirty="0">
                <a:solidFill>
                  <a:schemeClr val="tx1">
                    <a:lumMod val="50000"/>
                    <a:lumOff val="50000"/>
                  </a:schemeClr>
                </a:solidFill>
              </a:rPr>
              <a:t>November 2019 – March 2020</a:t>
            </a:r>
          </a:p>
          <a:p>
            <a:r>
              <a:rPr lang="en-US" sz="2400" b="1" dirty="0"/>
              <a:t>Redistricting plan finalized by BOE:  </a:t>
            </a:r>
            <a:r>
              <a:rPr lang="en-US" sz="2400" b="1" dirty="0">
                <a:solidFill>
                  <a:schemeClr val="tx1">
                    <a:lumMod val="50000"/>
                    <a:lumOff val="50000"/>
                  </a:schemeClr>
                </a:solidFill>
              </a:rPr>
              <a:t>April 2020</a:t>
            </a:r>
          </a:p>
          <a:p>
            <a:r>
              <a:rPr lang="en-US" sz="2400" b="1" dirty="0"/>
              <a:t>Redistricting plan shared with all HPS families: </a:t>
            </a:r>
            <a:br>
              <a:rPr lang="en-US" sz="2400" b="1" dirty="0"/>
            </a:br>
            <a:r>
              <a:rPr lang="en-US" sz="2400" b="1" dirty="0">
                <a:solidFill>
                  <a:schemeClr val="tx1">
                    <a:lumMod val="50000"/>
                    <a:lumOff val="50000"/>
                  </a:schemeClr>
                </a:solidFill>
              </a:rPr>
              <a:t>April-December 2020</a:t>
            </a:r>
          </a:p>
          <a:p>
            <a:r>
              <a:rPr lang="en-US" sz="2400" b="1" dirty="0"/>
              <a:t>“PAT” (Positive Adjustment Teams) Transition Planning Efforts: </a:t>
            </a:r>
            <a:br>
              <a:rPr lang="en-US" sz="2400" b="1" dirty="0"/>
            </a:br>
            <a:r>
              <a:rPr lang="en-US" sz="2400" b="1" dirty="0">
                <a:solidFill>
                  <a:schemeClr val="tx1">
                    <a:lumMod val="50000"/>
                    <a:lumOff val="50000"/>
                  </a:schemeClr>
                </a:solidFill>
              </a:rPr>
              <a:t>January – August 2021</a:t>
            </a:r>
          </a:p>
          <a:p>
            <a:r>
              <a:rPr lang="en-US" sz="2400" b="1" dirty="0"/>
              <a:t>Middle school construction completed:  </a:t>
            </a:r>
            <a:r>
              <a:rPr lang="en-US" sz="2400" b="1" dirty="0">
                <a:solidFill>
                  <a:schemeClr val="tx1">
                    <a:lumMod val="50000"/>
                    <a:lumOff val="50000"/>
                  </a:schemeClr>
                </a:solidFill>
              </a:rPr>
              <a:t>August 2021</a:t>
            </a:r>
          </a:p>
          <a:p>
            <a:r>
              <a:rPr lang="en-US" sz="2400" b="1" dirty="0"/>
              <a:t>HMS becomes a 6</a:t>
            </a:r>
            <a:r>
              <a:rPr lang="en-US" sz="2400" b="1" baseline="30000" dirty="0"/>
              <a:t>th </a:t>
            </a:r>
            <a:r>
              <a:rPr lang="en-US" sz="2400" b="1" dirty="0"/>
              <a:t>– 8</a:t>
            </a:r>
            <a:r>
              <a:rPr lang="en-US" sz="2400" b="1" baseline="30000" dirty="0"/>
              <a:t>th</a:t>
            </a:r>
            <a:r>
              <a:rPr lang="en-US" sz="2400" b="1" dirty="0"/>
              <a:t> grade middle school:  </a:t>
            </a:r>
            <a:r>
              <a:rPr lang="en-US" sz="2400" b="1" dirty="0">
                <a:solidFill>
                  <a:schemeClr val="tx1">
                    <a:lumMod val="50000"/>
                    <a:lumOff val="50000"/>
                  </a:schemeClr>
                </a:solidFill>
              </a:rPr>
              <a:t>August 2021 </a:t>
            </a:r>
            <a:endParaRPr lang="en-US" sz="2400" b="1" dirty="0"/>
          </a:p>
          <a:p>
            <a:r>
              <a:rPr lang="en-US" sz="2400" b="1" dirty="0"/>
              <a:t>Elementary attendance zones change (redistricting) districtwide:  </a:t>
            </a:r>
            <a:r>
              <a:rPr lang="en-US" sz="2400" b="1" dirty="0">
                <a:solidFill>
                  <a:schemeClr val="tx1">
                    <a:lumMod val="50000"/>
                    <a:lumOff val="50000"/>
                  </a:schemeClr>
                </a:solidFill>
              </a:rPr>
              <a:t>August 2021</a:t>
            </a:r>
            <a:endParaRPr lang="en-US" sz="2400" b="1" dirty="0"/>
          </a:p>
          <a:p>
            <a:pPr marL="0" indent="0" algn="ctr">
              <a:buNone/>
            </a:pPr>
            <a:endParaRPr lang="en-US" sz="2400" b="1" dirty="0">
              <a:solidFill>
                <a:srgbClr val="3B7A10"/>
              </a:solidFill>
            </a:endParaRPr>
          </a:p>
          <a:p>
            <a:pPr marL="0" indent="0" algn="ctr">
              <a:buNone/>
            </a:pPr>
            <a:r>
              <a:rPr lang="en-US" sz="2400" b="1" dirty="0">
                <a:solidFill>
                  <a:srgbClr val="3B7A10"/>
                </a:solidFill>
              </a:rPr>
              <a:t>Note:  Elementary attendance zone changes are directly tied </a:t>
            </a:r>
            <a:br>
              <a:rPr lang="en-US" sz="2400" b="1" dirty="0">
                <a:solidFill>
                  <a:srgbClr val="3B7A10"/>
                </a:solidFill>
              </a:rPr>
            </a:br>
            <a:r>
              <a:rPr lang="en-US" sz="2400" b="1" dirty="0">
                <a:solidFill>
                  <a:srgbClr val="3B7A10"/>
                </a:solidFill>
              </a:rPr>
              <a:t>to completion of middle school construction. If that is delayed, </a:t>
            </a:r>
            <a:br>
              <a:rPr lang="en-US" sz="2400" b="1" dirty="0">
                <a:solidFill>
                  <a:srgbClr val="3B7A10"/>
                </a:solidFill>
              </a:rPr>
            </a:br>
            <a:r>
              <a:rPr lang="en-US" sz="2400" b="1" dirty="0">
                <a:solidFill>
                  <a:srgbClr val="3B7A10"/>
                </a:solidFill>
              </a:rPr>
              <a:t>redistricting will occur one year later, with the 2022-23 SY.</a:t>
            </a:r>
          </a:p>
          <a:p>
            <a:endParaRPr lang="en-US" sz="2400" dirty="0"/>
          </a:p>
        </p:txBody>
      </p:sp>
    </p:spTree>
    <p:extLst>
      <p:ext uri="{BB962C8B-B14F-4D97-AF65-F5344CB8AC3E}">
        <p14:creationId xmlns:p14="http://schemas.microsoft.com/office/powerpoint/2010/main" val="39175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038" y="1371600"/>
            <a:ext cx="9539973" cy="5486400"/>
          </a:xfrm>
        </p:spPr>
        <p:txBody>
          <a:bodyPr>
            <a:normAutofit fontScale="92500" lnSpcReduction="20000"/>
          </a:bodyPr>
          <a:lstStyle/>
          <a:p>
            <a:r>
              <a:rPr lang="en-US" sz="2400" b="1" dirty="0"/>
              <a:t>3R community information and input sessions: </a:t>
            </a:r>
            <a:br>
              <a:rPr lang="en-US" sz="2400" b="1" dirty="0"/>
            </a:br>
            <a:r>
              <a:rPr lang="en-US" sz="2400" b="1" dirty="0">
                <a:solidFill>
                  <a:schemeClr val="tx1">
                    <a:lumMod val="50000"/>
                    <a:lumOff val="50000"/>
                  </a:schemeClr>
                </a:solidFill>
              </a:rPr>
              <a:t>November 2019 – March 2020</a:t>
            </a:r>
          </a:p>
          <a:p>
            <a:r>
              <a:rPr lang="en-US" sz="2400" b="1" dirty="0"/>
              <a:t>Redistricting plan finalized by BOE:  </a:t>
            </a:r>
            <a:r>
              <a:rPr lang="en-US" sz="2400" b="1" dirty="0">
                <a:solidFill>
                  <a:schemeClr val="tx1">
                    <a:lumMod val="50000"/>
                    <a:lumOff val="50000"/>
                  </a:schemeClr>
                </a:solidFill>
              </a:rPr>
              <a:t>April 2020</a:t>
            </a:r>
          </a:p>
          <a:p>
            <a:r>
              <a:rPr lang="en-US" sz="2400" b="1" dirty="0"/>
              <a:t>Redistricting plan shared with all HPS families: </a:t>
            </a:r>
            <a:br>
              <a:rPr lang="en-US" sz="2400" b="1" dirty="0"/>
            </a:br>
            <a:r>
              <a:rPr lang="en-US" sz="2400" b="1" dirty="0">
                <a:solidFill>
                  <a:schemeClr val="tx1">
                    <a:lumMod val="50000"/>
                    <a:lumOff val="50000"/>
                  </a:schemeClr>
                </a:solidFill>
              </a:rPr>
              <a:t>April-December 2020</a:t>
            </a:r>
          </a:p>
          <a:p>
            <a:r>
              <a:rPr lang="en-US" sz="2400" b="1" dirty="0"/>
              <a:t>“PAT” (Positive Adjustment Teams) Transition Planning Efforts: </a:t>
            </a:r>
            <a:br>
              <a:rPr lang="en-US" sz="2400" b="1" dirty="0"/>
            </a:br>
            <a:r>
              <a:rPr lang="en-US" sz="2400" b="1" dirty="0">
                <a:solidFill>
                  <a:schemeClr val="tx1">
                    <a:lumMod val="50000"/>
                    <a:lumOff val="50000"/>
                  </a:schemeClr>
                </a:solidFill>
              </a:rPr>
              <a:t>January – August 2021</a:t>
            </a:r>
          </a:p>
          <a:p>
            <a:r>
              <a:rPr lang="en-US" sz="2400" b="1" dirty="0"/>
              <a:t>Middle school construction completed:  </a:t>
            </a:r>
            <a:r>
              <a:rPr lang="en-US" sz="2400" b="1" dirty="0">
                <a:solidFill>
                  <a:schemeClr val="tx1">
                    <a:lumMod val="50000"/>
                    <a:lumOff val="50000"/>
                  </a:schemeClr>
                </a:solidFill>
              </a:rPr>
              <a:t>August 2021</a:t>
            </a:r>
          </a:p>
          <a:p>
            <a:r>
              <a:rPr lang="en-US" sz="2400" b="1" dirty="0"/>
              <a:t>HMS becomes a 6</a:t>
            </a:r>
            <a:r>
              <a:rPr lang="en-US" sz="2400" b="1" baseline="30000" dirty="0"/>
              <a:t>th </a:t>
            </a:r>
            <a:r>
              <a:rPr lang="en-US" sz="2400" b="1" dirty="0"/>
              <a:t>– 8</a:t>
            </a:r>
            <a:r>
              <a:rPr lang="en-US" sz="2400" b="1" baseline="30000" dirty="0"/>
              <a:t>th</a:t>
            </a:r>
            <a:r>
              <a:rPr lang="en-US" sz="2400" b="1" dirty="0"/>
              <a:t> grade middle school:  </a:t>
            </a:r>
            <a:r>
              <a:rPr lang="en-US" sz="2400" b="1" dirty="0">
                <a:solidFill>
                  <a:schemeClr val="tx1">
                    <a:lumMod val="50000"/>
                    <a:lumOff val="50000"/>
                  </a:schemeClr>
                </a:solidFill>
              </a:rPr>
              <a:t>August 2021 </a:t>
            </a:r>
            <a:endParaRPr lang="en-US" sz="2400" b="1" dirty="0"/>
          </a:p>
          <a:p>
            <a:r>
              <a:rPr lang="en-US" sz="2400" b="1" dirty="0"/>
              <a:t>Elementary attendance zones change (redistricting) districtwide:  </a:t>
            </a:r>
            <a:br>
              <a:rPr lang="en-US" sz="2400" b="1" dirty="0"/>
            </a:br>
            <a:r>
              <a:rPr lang="en-US" sz="2400" b="1" dirty="0">
                <a:solidFill>
                  <a:schemeClr val="tx1">
                    <a:lumMod val="50000"/>
                    <a:lumOff val="50000"/>
                  </a:schemeClr>
                </a:solidFill>
              </a:rPr>
              <a:t>August 2021</a:t>
            </a:r>
          </a:p>
          <a:p>
            <a:pPr marL="0" indent="0">
              <a:buNone/>
            </a:pPr>
            <a:endParaRPr lang="en-US" sz="2400" b="1" dirty="0">
              <a:solidFill>
                <a:schemeClr val="tx2"/>
              </a:solidFill>
            </a:endParaRPr>
          </a:p>
          <a:p>
            <a:pPr marL="0" indent="0" algn="ctr">
              <a:buNone/>
            </a:pPr>
            <a:r>
              <a:rPr lang="en-US" sz="2400" b="1" dirty="0">
                <a:solidFill>
                  <a:schemeClr val="tx2"/>
                </a:solidFill>
              </a:rPr>
              <a:t>Although the Pandemic and state and local committees have delayed our plans, HDAC continued to meet, and is helping us determine next steps</a:t>
            </a:r>
          </a:p>
          <a:p>
            <a:endParaRPr lang="en-US" sz="24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a:xfrm rot="20929919">
            <a:off x="6676426" y="4139149"/>
            <a:ext cx="3564805" cy="1637010"/>
          </a:xfrm>
          <a:prstGeom prst="rect">
            <a:avLst/>
          </a:prstGeom>
        </p:spPr>
      </p:pic>
      <p:sp>
        <p:nvSpPr>
          <p:cNvPr id="2" name="Title 1"/>
          <p:cNvSpPr>
            <a:spLocks noGrp="1"/>
          </p:cNvSpPr>
          <p:nvPr>
            <p:ph type="title"/>
          </p:nvPr>
        </p:nvSpPr>
        <p:spPr>
          <a:xfrm>
            <a:off x="570016" y="96222"/>
            <a:ext cx="9877015" cy="1143000"/>
          </a:xfrm>
        </p:spPr>
        <p:txBody>
          <a:bodyPr>
            <a:noAutofit/>
          </a:bodyPr>
          <a:lstStyle/>
          <a:p>
            <a:r>
              <a:rPr lang="en-US" sz="3600" b="1" dirty="0">
                <a:solidFill>
                  <a:srgbClr val="346327"/>
                </a:solidFill>
              </a:rPr>
              <a:t>3R Plan: Previously Projected Timeline</a:t>
            </a:r>
            <a:br>
              <a:rPr lang="en-US" sz="3600" b="1" dirty="0">
                <a:solidFill>
                  <a:srgbClr val="346327"/>
                </a:solidFill>
              </a:rPr>
            </a:br>
            <a:r>
              <a:rPr lang="en-US" sz="2400" dirty="0">
                <a:solidFill>
                  <a:schemeClr val="tx1"/>
                </a:solidFill>
              </a:rPr>
              <a:t>impacted by COVID, State and Town Committees</a:t>
            </a:r>
            <a:endParaRPr lang="en-US" sz="2400" b="1" dirty="0">
              <a:solidFill>
                <a:schemeClr val="tx1"/>
              </a:solidFill>
            </a:endParaRPr>
          </a:p>
        </p:txBody>
      </p:sp>
      <p:sp>
        <p:nvSpPr>
          <p:cNvPr id="4" name="TextBox 3"/>
          <p:cNvSpPr txBox="1"/>
          <p:nvPr/>
        </p:nvSpPr>
        <p:spPr>
          <a:xfrm rot="20301563">
            <a:off x="747521" y="2189272"/>
            <a:ext cx="3444672" cy="83099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b="1" dirty="0">
                <a:latin typeface="Calibri" panose="020F0502020204030204" pitchFamily="34" charset="0"/>
                <a:cs typeface="Calibri" panose="020F0502020204030204" pitchFamily="34" charset="0"/>
              </a:rPr>
              <a:t>Town School Building Committee Delays</a:t>
            </a:r>
          </a:p>
        </p:txBody>
      </p:sp>
      <p:sp>
        <p:nvSpPr>
          <p:cNvPr id="7" name="TextBox 6"/>
          <p:cNvSpPr txBox="1"/>
          <p:nvPr/>
        </p:nvSpPr>
        <p:spPr>
          <a:xfrm rot="1573754">
            <a:off x="4338276" y="2917203"/>
            <a:ext cx="2912663"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2400" b="1" dirty="0">
                <a:latin typeface="Calibri" panose="020F0502020204030204" pitchFamily="34" charset="0"/>
                <a:cs typeface="Calibri" panose="020F0502020204030204" pitchFamily="34" charset="0"/>
              </a:rPr>
              <a:t>Legislative Council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Funding Approvals</a:t>
            </a:r>
          </a:p>
        </p:txBody>
      </p:sp>
      <p:sp>
        <p:nvSpPr>
          <p:cNvPr id="8" name="Trapezoid 7"/>
          <p:cNvSpPr/>
          <p:nvPr/>
        </p:nvSpPr>
        <p:spPr>
          <a:xfrm rot="783196">
            <a:off x="1229956" y="4114002"/>
            <a:ext cx="3305361" cy="137753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Hamden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School Building Committee</a:t>
            </a:r>
          </a:p>
        </p:txBody>
      </p:sp>
      <p:pic>
        <p:nvPicPr>
          <p:cNvPr id="9" name="Picture 8"/>
          <p:cNvPicPr>
            <a:picLocks noChangeAspect="1"/>
          </p:cNvPicPr>
          <p:nvPr/>
        </p:nvPicPr>
        <p:blipFill>
          <a:blip r:embed="rId4"/>
          <a:stretch>
            <a:fillRect/>
          </a:stretch>
        </p:blipFill>
        <p:spPr>
          <a:xfrm rot="1073194">
            <a:off x="7077067" y="1432438"/>
            <a:ext cx="3160686" cy="2122505"/>
          </a:xfrm>
          <a:prstGeom prst="rect">
            <a:avLst/>
          </a:prstGeom>
        </p:spPr>
      </p:pic>
      <p:sp>
        <p:nvSpPr>
          <p:cNvPr id="10" name="TextBox 9"/>
          <p:cNvSpPr txBox="1"/>
          <p:nvPr/>
        </p:nvSpPr>
        <p:spPr>
          <a:xfrm rot="1073194">
            <a:off x="7439460" y="1836636"/>
            <a:ext cx="3217132" cy="1200329"/>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State of Connecticut</a:t>
            </a:r>
          </a:p>
          <a:p>
            <a:r>
              <a:rPr lang="en-US" sz="2400" dirty="0">
                <a:latin typeface="Calibri" panose="020F0502020204030204" pitchFamily="34" charset="0"/>
                <a:cs typeface="Calibri" panose="020F0502020204030204" pitchFamily="34" charset="0"/>
              </a:rPr>
              <a:t>School Construction Department</a:t>
            </a:r>
          </a:p>
        </p:txBody>
      </p:sp>
    </p:spTree>
    <p:extLst>
      <p:ext uri="{BB962C8B-B14F-4D97-AF65-F5344CB8AC3E}">
        <p14:creationId xmlns:p14="http://schemas.microsoft.com/office/powerpoint/2010/main" val="186903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63" y="-286438"/>
            <a:ext cx="8229600" cy="1143000"/>
          </a:xfrm>
        </p:spPr>
        <p:txBody>
          <a:bodyPr>
            <a:normAutofit/>
          </a:bodyPr>
          <a:lstStyle/>
          <a:p>
            <a:pPr algn="l"/>
            <a:r>
              <a:rPr lang="en-US" sz="3600" dirty="0">
                <a:solidFill>
                  <a:srgbClr val="346327"/>
                </a:solidFill>
              </a:rPr>
              <a:t>From 2018: What We Planned to Do Next</a:t>
            </a:r>
          </a:p>
        </p:txBody>
      </p:sp>
      <p:sp>
        <p:nvSpPr>
          <p:cNvPr id="3" name="Content Placeholder 2"/>
          <p:cNvSpPr>
            <a:spLocks noGrp="1"/>
          </p:cNvSpPr>
          <p:nvPr>
            <p:ph idx="1"/>
          </p:nvPr>
        </p:nvSpPr>
        <p:spPr>
          <a:xfrm>
            <a:off x="611482" y="1251857"/>
            <a:ext cx="10349442" cy="5410200"/>
          </a:xfrm>
        </p:spPr>
        <p:txBody>
          <a:bodyPr>
            <a:normAutofit/>
          </a:bodyPr>
          <a:lstStyle/>
          <a:p>
            <a:r>
              <a:rPr lang="en-US" sz="2400" dirty="0"/>
              <a:t>Develop plans for diversifying our elementary schools</a:t>
            </a:r>
          </a:p>
          <a:p>
            <a:r>
              <a:rPr lang="en-US" sz="2400" dirty="0"/>
              <a:t>Develop plans for implementing Pre-K in each elementary school</a:t>
            </a:r>
          </a:p>
          <a:p>
            <a:r>
              <a:rPr lang="en-US" sz="2400" dirty="0"/>
              <a:t>Move forward with preparations for school closures</a:t>
            </a:r>
          </a:p>
          <a:p>
            <a:r>
              <a:rPr lang="en-US" sz="2400" dirty="0"/>
              <a:t>Continue work, including construction, so that 6</a:t>
            </a:r>
            <a:r>
              <a:rPr lang="en-US" sz="2400" baseline="30000" dirty="0"/>
              <a:t>th</a:t>
            </a:r>
            <a:r>
              <a:rPr lang="en-US" sz="2400" dirty="0"/>
              <a:t> grade can move to HMS</a:t>
            </a:r>
          </a:p>
        </p:txBody>
      </p:sp>
    </p:spTree>
    <p:extLst>
      <p:ext uri="{BB962C8B-B14F-4D97-AF65-F5344CB8AC3E}">
        <p14:creationId xmlns:p14="http://schemas.microsoft.com/office/powerpoint/2010/main" val="749364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286438"/>
            <a:ext cx="9858148" cy="1143000"/>
          </a:xfrm>
        </p:spPr>
        <p:txBody>
          <a:bodyPr>
            <a:normAutofit/>
          </a:bodyPr>
          <a:lstStyle/>
          <a:p>
            <a:pPr algn="l"/>
            <a:r>
              <a:rPr lang="en-US" sz="3600" dirty="0">
                <a:solidFill>
                  <a:srgbClr val="346327"/>
                </a:solidFill>
              </a:rPr>
              <a:t>May 2021 - TODAY: Where Do We Go From Here?</a:t>
            </a:r>
          </a:p>
        </p:txBody>
      </p:sp>
      <p:sp>
        <p:nvSpPr>
          <p:cNvPr id="3" name="Content Placeholder 2"/>
          <p:cNvSpPr>
            <a:spLocks noGrp="1"/>
          </p:cNvSpPr>
          <p:nvPr>
            <p:ph idx="1"/>
          </p:nvPr>
        </p:nvSpPr>
        <p:spPr>
          <a:xfrm>
            <a:off x="1021279" y="1306286"/>
            <a:ext cx="9429007" cy="2441369"/>
          </a:xfrm>
        </p:spPr>
        <p:txBody>
          <a:bodyPr>
            <a:noAutofit/>
          </a:bodyPr>
          <a:lstStyle/>
          <a:p>
            <a:pPr marL="0" indent="0">
              <a:buNone/>
            </a:pPr>
            <a:r>
              <a:rPr lang="en-US" sz="2800" b="1" dirty="0"/>
              <a:t>Review 3R Plan and decide if elements of the plan need to be altered to meet current needs and sentiments (How does our recent Diversity/Equity/Inclusion work inspire or change our previous plans to achieve school diversity?)</a:t>
            </a:r>
          </a:p>
          <a:p>
            <a:pPr marL="0" indent="0">
              <a:buNone/>
            </a:pPr>
            <a:r>
              <a:rPr lang="en-US" dirty="0"/>
              <a:t>.</a:t>
            </a:r>
          </a:p>
        </p:txBody>
      </p:sp>
      <p:cxnSp>
        <p:nvCxnSpPr>
          <p:cNvPr id="5" name="Straight Arrow Connector 4"/>
          <p:cNvCxnSpPr/>
          <p:nvPr/>
        </p:nvCxnSpPr>
        <p:spPr>
          <a:xfrm>
            <a:off x="201881" y="2208812"/>
            <a:ext cx="819398" cy="11874"/>
          </a:xfrm>
          <a:prstGeom prst="straightConnector1">
            <a:avLst/>
          </a:prstGeom>
          <a:ln w="1143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16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35" name="TextBox 1"/>
          <p:cNvSpPr txBox="1">
            <a:spLocks noChangeArrowheads="1"/>
          </p:cNvSpPr>
          <p:nvPr/>
        </p:nvSpPr>
        <p:spPr bwMode="auto">
          <a:xfrm>
            <a:off x="18676" y="5634045"/>
            <a:ext cx="2754505" cy="1200329"/>
          </a:xfrm>
          <a:prstGeom prst="rect">
            <a:avLst/>
          </a:prstGeom>
          <a:solidFill>
            <a:schemeClr val="bg1"/>
          </a:solid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b="1" dirty="0"/>
              <a:t>* Includes IIC Classrooms</a:t>
            </a:r>
          </a:p>
          <a:p>
            <a:r>
              <a:rPr lang="en-US" altLang="en-US" sz="1400" dirty="0"/>
              <a:t>(IIC classes are self-contained Special Education classrooms that are assigned based on need, not attendance zone.)</a:t>
            </a:r>
          </a:p>
        </p:txBody>
      </p:sp>
      <p:graphicFrame>
        <p:nvGraphicFramePr>
          <p:cNvPr id="231214" name="Group 1838"/>
          <p:cNvGraphicFramePr>
            <a:graphicFrameLocks noGrp="1"/>
          </p:cNvGraphicFramePr>
          <p:nvPr>
            <p:extLst>
              <p:ext uri="{D42A27DB-BD31-4B8C-83A1-F6EECF244321}">
                <p14:modId xmlns:p14="http://schemas.microsoft.com/office/powerpoint/2010/main" val="1528101015"/>
              </p:ext>
            </p:extLst>
          </p:nvPr>
        </p:nvGraphicFramePr>
        <p:xfrm>
          <a:off x="2682566" y="1098192"/>
          <a:ext cx="6986086" cy="5181012"/>
        </p:xfrm>
        <a:graphic>
          <a:graphicData uri="http://schemas.openxmlformats.org/drawingml/2006/table">
            <a:tbl>
              <a:tblPr/>
              <a:tblGrid>
                <a:gridCol w="1544657">
                  <a:extLst>
                    <a:ext uri="{9D8B030D-6E8A-4147-A177-3AD203B41FA5}">
                      <a16:colId xmlns:a16="http://schemas.microsoft.com/office/drawing/2014/main" val="3760935156"/>
                    </a:ext>
                  </a:extLst>
                </a:gridCol>
                <a:gridCol w="1349115">
                  <a:extLst>
                    <a:ext uri="{9D8B030D-6E8A-4147-A177-3AD203B41FA5}">
                      <a16:colId xmlns:a16="http://schemas.microsoft.com/office/drawing/2014/main" val="20001"/>
                    </a:ext>
                  </a:extLst>
                </a:gridCol>
                <a:gridCol w="1424065">
                  <a:extLst>
                    <a:ext uri="{9D8B030D-6E8A-4147-A177-3AD203B41FA5}">
                      <a16:colId xmlns:a16="http://schemas.microsoft.com/office/drawing/2014/main" val="4127492547"/>
                    </a:ext>
                  </a:extLst>
                </a:gridCol>
                <a:gridCol w="1364105">
                  <a:extLst>
                    <a:ext uri="{9D8B030D-6E8A-4147-A177-3AD203B41FA5}">
                      <a16:colId xmlns:a16="http://schemas.microsoft.com/office/drawing/2014/main" val="20003"/>
                    </a:ext>
                  </a:extLst>
                </a:gridCol>
                <a:gridCol w="1304144">
                  <a:extLst>
                    <a:ext uri="{9D8B030D-6E8A-4147-A177-3AD203B41FA5}">
                      <a16:colId xmlns:a16="http://schemas.microsoft.com/office/drawing/2014/main" val="3549892255"/>
                    </a:ext>
                  </a:extLst>
                </a:gridCol>
              </a:tblGrid>
              <a:tr h="454356">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2019 / 2021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EF"/>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Total</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Students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EF"/>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White</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Students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E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Non-White</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Students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EF"/>
                    </a:solid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  Non-White</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Students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EF"/>
                    </a:solidFill>
                  </a:tcPr>
                </a:tc>
                <a:extLst>
                  <a:ext uri="{0D108BD9-81ED-4DB2-BD59-A6C34878D82A}">
                    <a16:rowId xmlns:a16="http://schemas.microsoft.com/office/drawing/2014/main" val="2286175277"/>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Alice Peck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184 / 166</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56 / 20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128 / 146</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70% / 88%</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301733"/>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Bear Path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445 / 407</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240 / 192</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205 / 215</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46% / 53%</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1126413"/>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Church St.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310 / 263</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32 / 24</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278 / 239</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90% / 91%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009992"/>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Dunbar Hill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298 / 285</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66 / 60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232 / 225</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78% / 79%</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5611369"/>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Helen St.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328 / 334</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40 / 60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288 / 282</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88% / 84%</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626437"/>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Ridge Hill *</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327 / 313</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88 / 98</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239 / 215</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73% / 69%</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1331060"/>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Sh. Glen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302 / 322</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58 / 63</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244 / 259</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81% / 80%</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734307"/>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Spring Glen</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442 / 401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277 /251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165 / 150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37% / 37%</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0365312"/>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West Woods*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357 / 331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182 / 135</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175 / 196</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49% / 59%</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778572"/>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HMS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915 / 858</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322 / 260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593 / 598</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65% / 70%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4578051"/>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HHS</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1464 / 1630</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524 / 529</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940 / 1101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64% / 68%</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0625341"/>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HCLC</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52 / 67</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15 / 16</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37 / 51</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71% / 76%</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6514257"/>
                  </a:ext>
                </a:extLst>
              </a:tr>
              <a:tr h="304755">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ahoma" panose="020B0604030504040204" pitchFamily="34" charset="0"/>
                        </a:rPr>
                        <a:t>District</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5424 / 5377</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1900 / 1708</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3524 / 3677</a:t>
                      </a: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65% / 68%</a:t>
                      </a:r>
                      <a:endParaRPr kumimoji="0" lang="en-US" altLang="en-US" sz="1600" b="1" i="0" u="none" strike="noStrike" cap="none" normalizeH="0" baseline="0" dirty="0">
                        <a:ln>
                          <a:noFill/>
                        </a:ln>
                        <a:solidFill>
                          <a:srgbClr val="0066FF"/>
                        </a:solidFill>
                        <a:effectLst/>
                        <a:latin typeface="Arial" panose="020B0604020202020204" pitchFamily="34" charset="0"/>
                        <a:cs typeface="Times New Roman" panose="02020603050405020304" pitchFamily="18"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9401151"/>
                  </a:ext>
                </a:extLst>
              </a:tr>
            </a:tbl>
          </a:graphicData>
        </a:graphic>
      </p:graphicFrame>
      <p:sp>
        <p:nvSpPr>
          <p:cNvPr id="37033" name="Text Box 1752"/>
          <p:cNvSpPr txBox="1">
            <a:spLocks noChangeArrowheads="1"/>
          </p:cNvSpPr>
          <p:nvPr/>
        </p:nvSpPr>
        <p:spPr bwMode="auto">
          <a:xfrm>
            <a:off x="9650090" y="1975289"/>
            <a:ext cx="2485282" cy="1180045"/>
          </a:xfrm>
          <a:prstGeom prst="rect">
            <a:avLst/>
          </a:prstGeom>
          <a:solidFill>
            <a:srgbClr val="EAEAEA"/>
          </a:solidFill>
          <a:ln w="34925">
            <a:solidFill>
              <a:srgbClr val="5F5F5F"/>
            </a:solidFill>
            <a:miter lim="800000"/>
            <a:headEnd/>
            <a:tailEnd/>
          </a:ln>
        </p:spPr>
        <p:txBody>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latin typeface="Calibri" pitchFamily="34" charset="0"/>
              </a:rPr>
              <a:t>Numbers include pre-K students at Church Street,  Dunbar Hill, Helen Street and Alice Peck </a:t>
            </a:r>
          </a:p>
        </p:txBody>
      </p:sp>
      <p:sp>
        <p:nvSpPr>
          <p:cNvPr id="37034" name="Rectangle 1756"/>
          <p:cNvSpPr>
            <a:spLocks noChangeArrowheads="1"/>
          </p:cNvSpPr>
          <p:nvPr/>
        </p:nvSpPr>
        <p:spPr bwMode="auto">
          <a:xfrm>
            <a:off x="551986" y="115919"/>
            <a:ext cx="988741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b="1" dirty="0">
                <a:solidFill>
                  <a:srgbClr val="346327"/>
                </a:solidFill>
              </a:rPr>
              <a:t>Enrollment by School - Then and Now</a:t>
            </a:r>
          </a:p>
          <a:p>
            <a:r>
              <a:rPr lang="en-US" altLang="en-US" sz="3200" b="1" dirty="0">
                <a:solidFill>
                  <a:srgbClr val="346327"/>
                </a:solidFill>
              </a:rPr>
              <a:t>June 2019 and April 2021 </a:t>
            </a:r>
            <a:r>
              <a:rPr lang="en-US" altLang="en-US" sz="2000" b="1" dirty="0">
                <a:solidFill>
                  <a:srgbClr val="346327"/>
                </a:solidFill>
              </a:rPr>
              <a:t>(Note: 2020-21 “COVID Enrollment”)</a:t>
            </a:r>
          </a:p>
        </p:txBody>
      </p:sp>
      <p:sp>
        <p:nvSpPr>
          <p:cNvPr id="37036" name="TextBox 1"/>
          <p:cNvSpPr txBox="1">
            <a:spLocks noChangeArrowheads="1"/>
          </p:cNvSpPr>
          <p:nvPr/>
        </p:nvSpPr>
        <p:spPr bwMode="auto">
          <a:xfrm>
            <a:off x="10210800" y="6389689"/>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900"/>
              <a:t>1</a:t>
            </a:r>
          </a:p>
        </p:txBody>
      </p:sp>
      <p:cxnSp>
        <p:nvCxnSpPr>
          <p:cNvPr id="4" name="Straight Arrow Connector 3"/>
          <p:cNvCxnSpPr/>
          <p:nvPr/>
        </p:nvCxnSpPr>
        <p:spPr>
          <a:xfrm flipV="1">
            <a:off x="970156" y="2185826"/>
            <a:ext cx="1524667" cy="344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70156" y="2799475"/>
            <a:ext cx="1524667" cy="283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70156" y="3155334"/>
            <a:ext cx="1524667" cy="247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70156" y="3507698"/>
            <a:ext cx="1524667" cy="2170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70156" y="4781862"/>
            <a:ext cx="1548192" cy="896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70156" y="2565311"/>
            <a:ext cx="1524667" cy="3112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70155" y="3864889"/>
            <a:ext cx="1524668" cy="1813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7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02" y="96037"/>
            <a:ext cx="9692640" cy="783737"/>
          </a:xfrm>
        </p:spPr>
        <p:txBody>
          <a:bodyPr>
            <a:normAutofit/>
          </a:bodyPr>
          <a:lstStyle/>
          <a:p>
            <a:r>
              <a:rPr lang="en-US" sz="3600" dirty="0">
                <a:solidFill>
                  <a:schemeClr val="tx2"/>
                </a:solidFill>
              </a:rPr>
              <a:t>Background on Enrollment</a:t>
            </a:r>
          </a:p>
        </p:txBody>
      </p:sp>
      <p:pic>
        <p:nvPicPr>
          <p:cNvPr id="5" name="Picture 4"/>
          <p:cNvPicPr>
            <a:picLocks noChangeAspect="1"/>
          </p:cNvPicPr>
          <p:nvPr/>
        </p:nvPicPr>
        <p:blipFill rotWithShape="1">
          <a:blip r:embed="rId2"/>
          <a:srcRect l="12239" t="14435" r="18108" b="8431"/>
          <a:stretch/>
        </p:blipFill>
        <p:spPr>
          <a:xfrm>
            <a:off x="715848" y="879774"/>
            <a:ext cx="5081561" cy="3517001"/>
          </a:xfrm>
          <a:prstGeom prst="rect">
            <a:avLst/>
          </a:prstGeom>
        </p:spPr>
      </p:pic>
      <p:pic>
        <p:nvPicPr>
          <p:cNvPr id="6" name="Picture 5"/>
          <p:cNvPicPr>
            <a:picLocks noChangeAspect="1"/>
          </p:cNvPicPr>
          <p:nvPr/>
        </p:nvPicPr>
        <p:blipFill rotWithShape="1">
          <a:blip r:embed="rId3"/>
          <a:srcRect l="13453" t="39233" r="42978" b="22024"/>
          <a:stretch/>
        </p:blipFill>
        <p:spPr>
          <a:xfrm>
            <a:off x="5316668" y="3538847"/>
            <a:ext cx="5726694" cy="3182587"/>
          </a:xfrm>
          <a:prstGeom prst="rect">
            <a:avLst/>
          </a:prstGeom>
        </p:spPr>
      </p:pic>
    </p:spTree>
    <p:extLst>
      <p:ext uri="{BB962C8B-B14F-4D97-AF65-F5344CB8AC3E}">
        <p14:creationId xmlns:p14="http://schemas.microsoft.com/office/powerpoint/2010/main" val="82812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Update on Enrollment</a:t>
            </a:r>
            <a:endParaRPr lang="en-US" dirty="0"/>
          </a:p>
        </p:txBody>
      </p:sp>
      <p:pic>
        <p:nvPicPr>
          <p:cNvPr id="4" name="Content Placeholder 3">
            <a:extLst>
              <a:ext uri="{FF2B5EF4-FFF2-40B4-BE49-F238E27FC236}">
                <a16:creationId xmlns:a16="http://schemas.microsoft.com/office/drawing/2014/main" id="{272B4AF9-01B9-4886-8826-21C280270448}"/>
              </a:ext>
            </a:extLst>
          </p:cNvPr>
          <p:cNvPicPr>
            <a:picLocks noGrp="1" noChangeAspect="1"/>
          </p:cNvPicPr>
          <p:nvPr>
            <p:ph idx="1"/>
          </p:nvPr>
        </p:nvPicPr>
        <p:blipFill>
          <a:blip r:embed="rId2"/>
          <a:stretch>
            <a:fillRect/>
          </a:stretch>
        </p:blipFill>
        <p:spPr>
          <a:xfrm>
            <a:off x="2878138" y="1845579"/>
            <a:ext cx="6014192" cy="2776755"/>
          </a:xfrm>
          <a:prstGeom prst="rect">
            <a:avLst/>
          </a:prstGeom>
        </p:spPr>
      </p:pic>
    </p:spTree>
    <p:extLst>
      <p:ext uri="{BB962C8B-B14F-4D97-AF65-F5344CB8AC3E}">
        <p14:creationId xmlns:p14="http://schemas.microsoft.com/office/powerpoint/2010/main" val="327308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9A2A-9B42-43C6-A09F-52162AFBCCF8}"/>
              </a:ext>
            </a:extLst>
          </p:cNvPr>
          <p:cNvSpPr>
            <a:spLocks noGrp="1"/>
          </p:cNvSpPr>
          <p:nvPr>
            <p:ph type="title"/>
          </p:nvPr>
        </p:nvSpPr>
        <p:spPr>
          <a:xfrm>
            <a:off x="578826" y="343948"/>
            <a:ext cx="9692640" cy="1160087"/>
          </a:xfrm>
        </p:spPr>
        <p:txBody>
          <a:bodyPr>
            <a:normAutofit fontScale="90000"/>
          </a:bodyPr>
          <a:lstStyle/>
          <a:p>
            <a:r>
              <a:rPr lang="en-US" dirty="0">
                <a:solidFill>
                  <a:schemeClr val="tx2"/>
                </a:solidFill>
              </a:rPr>
              <a:t>Financial Historical Data</a:t>
            </a:r>
            <a:br>
              <a:rPr lang="en-US" dirty="0"/>
            </a:br>
            <a:endParaRPr lang="en-US" dirty="0"/>
          </a:p>
        </p:txBody>
      </p:sp>
      <p:pic>
        <p:nvPicPr>
          <p:cNvPr id="4" name="Content Placeholder 3">
            <a:extLst>
              <a:ext uri="{FF2B5EF4-FFF2-40B4-BE49-F238E27FC236}">
                <a16:creationId xmlns:a16="http://schemas.microsoft.com/office/drawing/2014/main" id="{00616DC2-42FB-4307-896C-B433B98B66A8}"/>
              </a:ext>
            </a:extLst>
          </p:cNvPr>
          <p:cNvPicPr>
            <a:picLocks noGrp="1" noChangeAspect="1"/>
          </p:cNvPicPr>
          <p:nvPr>
            <p:ph idx="1"/>
          </p:nvPr>
        </p:nvPicPr>
        <p:blipFill>
          <a:blip r:embed="rId2"/>
          <a:stretch>
            <a:fillRect/>
          </a:stretch>
        </p:blipFill>
        <p:spPr>
          <a:xfrm>
            <a:off x="1963024" y="2256638"/>
            <a:ext cx="6669247" cy="3330429"/>
          </a:xfrm>
          <a:prstGeom prst="rect">
            <a:avLst/>
          </a:prstGeom>
        </p:spPr>
      </p:pic>
    </p:spTree>
    <p:extLst>
      <p:ext uri="{BB962C8B-B14F-4D97-AF65-F5344CB8AC3E}">
        <p14:creationId xmlns:p14="http://schemas.microsoft.com/office/powerpoint/2010/main" val="130426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72" y="-30482"/>
            <a:ext cx="8915400" cy="748938"/>
          </a:xfrm>
        </p:spPr>
        <p:txBody>
          <a:bodyPr>
            <a:normAutofit/>
          </a:bodyPr>
          <a:lstStyle/>
          <a:p>
            <a:pPr algn="l"/>
            <a:r>
              <a:rPr lang="en-US" sz="3600" b="1" dirty="0">
                <a:solidFill>
                  <a:srgbClr val="346327"/>
                </a:solidFill>
              </a:rPr>
              <a:t>Hamden’s Economic Layout*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959"/>
          <a:stretch/>
        </p:blipFill>
        <p:spPr>
          <a:xfrm>
            <a:off x="3505201" y="1066800"/>
            <a:ext cx="2671763" cy="5562600"/>
          </a:xfrm>
        </p:spPr>
      </p:pic>
      <p:sp>
        <p:nvSpPr>
          <p:cNvPr id="9" name="Line Callout 2 8"/>
          <p:cNvSpPr/>
          <p:nvPr/>
        </p:nvSpPr>
        <p:spPr>
          <a:xfrm flipH="1">
            <a:off x="1854163" y="4953000"/>
            <a:ext cx="1524000" cy="457200"/>
          </a:xfrm>
          <a:prstGeom prst="borderCallout2">
            <a:avLst>
              <a:gd name="adj1" fmla="val 97491"/>
              <a:gd name="adj2" fmla="val 2964"/>
              <a:gd name="adj3" fmla="val 93750"/>
              <a:gd name="adj4" fmla="val 0"/>
              <a:gd name="adj5" fmla="val 4316"/>
              <a:gd name="adj6" fmla="val -59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Helen Street</a:t>
            </a:r>
          </a:p>
        </p:txBody>
      </p:sp>
      <p:sp>
        <p:nvSpPr>
          <p:cNvPr id="10" name="Line Callout 2 9"/>
          <p:cNvSpPr/>
          <p:nvPr/>
        </p:nvSpPr>
        <p:spPr>
          <a:xfrm flipH="1">
            <a:off x="1858831" y="3429000"/>
            <a:ext cx="1524000" cy="457200"/>
          </a:xfrm>
          <a:prstGeom prst="borderCallout2">
            <a:avLst>
              <a:gd name="adj1" fmla="val 97491"/>
              <a:gd name="adj2" fmla="val 2964"/>
              <a:gd name="adj3" fmla="val 93750"/>
              <a:gd name="adj4" fmla="val 0"/>
              <a:gd name="adj5" fmla="val 225277"/>
              <a:gd name="adj6" fmla="val -59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Dunbar Hill</a:t>
            </a:r>
          </a:p>
        </p:txBody>
      </p:sp>
      <p:sp>
        <p:nvSpPr>
          <p:cNvPr id="14" name="Line Callout 2 13"/>
          <p:cNvSpPr/>
          <p:nvPr/>
        </p:nvSpPr>
        <p:spPr>
          <a:xfrm flipH="1">
            <a:off x="1860870" y="4114800"/>
            <a:ext cx="1524000" cy="457200"/>
          </a:xfrm>
          <a:prstGeom prst="borderCallout2">
            <a:avLst>
              <a:gd name="adj1" fmla="val 97491"/>
              <a:gd name="adj2" fmla="val 2964"/>
              <a:gd name="adj3" fmla="val 93750"/>
              <a:gd name="adj4" fmla="val 0"/>
              <a:gd name="adj5" fmla="val 145133"/>
              <a:gd name="adj6" fmla="val -714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Church Street</a:t>
            </a:r>
          </a:p>
        </p:txBody>
      </p:sp>
      <p:sp>
        <p:nvSpPr>
          <p:cNvPr id="15" name="Rounded Rectangle 14"/>
          <p:cNvSpPr/>
          <p:nvPr/>
        </p:nvSpPr>
        <p:spPr>
          <a:xfrm>
            <a:off x="4114800" y="5638800"/>
            <a:ext cx="1371600" cy="304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Haven</a:t>
            </a:r>
          </a:p>
        </p:txBody>
      </p:sp>
      <p:sp>
        <p:nvSpPr>
          <p:cNvPr id="22" name="TextBox 21"/>
          <p:cNvSpPr txBox="1"/>
          <p:nvPr/>
        </p:nvSpPr>
        <p:spPr>
          <a:xfrm>
            <a:off x="1427481" y="3209535"/>
            <a:ext cx="685800" cy="338554"/>
          </a:xfrm>
          <a:prstGeom prst="rect">
            <a:avLst/>
          </a:prstGeom>
          <a:solidFill>
            <a:schemeClr val="tx2">
              <a:lumMod val="40000"/>
              <a:lumOff val="60000"/>
            </a:schemeClr>
          </a:solidFill>
        </p:spPr>
        <p:txBody>
          <a:bodyPr wrap="square" rtlCol="0">
            <a:spAutoFit/>
          </a:bodyPr>
          <a:lstStyle/>
          <a:p>
            <a:r>
              <a:rPr lang="en-US" sz="1600" b="1" dirty="0"/>
              <a:t>52%</a:t>
            </a:r>
          </a:p>
        </p:txBody>
      </p:sp>
      <p:sp>
        <p:nvSpPr>
          <p:cNvPr id="23" name="TextBox 22"/>
          <p:cNvSpPr txBox="1"/>
          <p:nvPr/>
        </p:nvSpPr>
        <p:spPr>
          <a:xfrm>
            <a:off x="1481628" y="4451781"/>
            <a:ext cx="689982" cy="338554"/>
          </a:xfrm>
          <a:prstGeom prst="rect">
            <a:avLst/>
          </a:prstGeom>
          <a:solidFill>
            <a:srgbClr val="B5AC7D"/>
          </a:solidFill>
        </p:spPr>
        <p:txBody>
          <a:bodyPr wrap="square" rtlCol="0">
            <a:spAutoFit/>
          </a:bodyPr>
          <a:lstStyle/>
          <a:p>
            <a:r>
              <a:rPr lang="en-US" sz="1600" b="1" dirty="0"/>
              <a:t>82%</a:t>
            </a:r>
          </a:p>
        </p:txBody>
      </p:sp>
      <p:sp>
        <p:nvSpPr>
          <p:cNvPr id="24" name="TextBox 23"/>
          <p:cNvSpPr txBox="1"/>
          <p:nvPr/>
        </p:nvSpPr>
        <p:spPr>
          <a:xfrm>
            <a:off x="2765941" y="4753784"/>
            <a:ext cx="645851" cy="338554"/>
          </a:xfrm>
          <a:prstGeom prst="rect">
            <a:avLst/>
          </a:prstGeom>
          <a:solidFill>
            <a:srgbClr val="BA8CDC"/>
          </a:solidFill>
        </p:spPr>
        <p:txBody>
          <a:bodyPr wrap="square" rtlCol="0">
            <a:spAutoFit/>
          </a:bodyPr>
          <a:lstStyle/>
          <a:p>
            <a:r>
              <a:rPr lang="en-US" sz="1600" b="1" dirty="0"/>
              <a:t>75%</a:t>
            </a:r>
          </a:p>
        </p:txBody>
      </p:sp>
      <p:sp>
        <p:nvSpPr>
          <p:cNvPr id="26" name="Line Callout 2 25"/>
          <p:cNvSpPr/>
          <p:nvPr/>
        </p:nvSpPr>
        <p:spPr>
          <a:xfrm flipH="1">
            <a:off x="6263951" y="3579845"/>
            <a:ext cx="1524000" cy="457200"/>
          </a:xfrm>
          <a:prstGeom prst="borderCallout2">
            <a:avLst>
              <a:gd name="adj1" fmla="val 97492"/>
              <a:gd name="adj2" fmla="val 97340"/>
              <a:gd name="adj3" fmla="val 102083"/>
              <a:gd name="adj4" fmla="val 100938"/>
              <a:gd name="adj5" fmla="val 143282"/>
              <a:gd name="adj6" fmla="val 1763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Spring Glen</a:t>
            </a:r>
          </a:p>
        </p:txBody>
      </p:sp>
      <p:sp>
        <p:nvSpPr>
          <p:cNvPr id="19" name="TextBox 18"/>
          <p:cNvSpPr txBox="1"/>
          <p:nvPr/>
        </p:nvSpPr>
        <p:spPr>
          <a:xfrm>
            <a:off x="7109926" y="3324807"/>
            <a:ext cx="678025" cy="338554"/>
          </a:xfrm>
          <a:prstGeom prst="rect">
            <a:avLst/>
          </a:prstGeom>
          <a:solidFill>
            <a:schemeClr val="bg2">
              <a:lumMod val="90000"/>
            </a:schemeClr>
          </a:solidFill>
        </p:spPr>
        <p:txBody>
          <a:bodyPr wrap="square" rtlCol="0">
            <a:spAutoFit/>
          </a:bodyPr>
          <a:lstStyle/>
          <a:p>
            <a:r>
              <a:rPr lang="en-US" sz="1600" b="1" dirty="0"/>
              <a:t>26%</a:t>
            </a:r>
          </a:p>
        </p:txBody>
      </p:sp>
      <p:sp>
        <p:nvSpPr>
          <p:cNvPr id="27" name="TextBox 26"/>
          <p:cNvSpPr txBox="1"/>
          <p:nvPr/>
        </p:nvSpPr>
        <p:spPr>
          <a:xfrm>
            <a:off x="671672" y="609606"/>
            <a:ext cx="10073207" cy="369332"/>
          </a:xfrm>
          <a:prstGeom prst="rect">
            <a:avLst/>
          </a:prstGeom>
          <a:noFill/>
        </p:spPr>
        <p:txBody>
          <a:bodyPr wrap="square" rtlCol="0">
            <a:spAutoFit/>
          </a:bodyPr>
          <a:lstStyle/>
          <a:p>
            <a:r>
              <a:rPr lang="en-US" b="1" dirty="0">
                <a:solidFill>
                  <a:srgbClr val="346327"/>
                </a:solidFill>
              </a:rPr>
              <a:t>*As measured by percentage of Free and Reduced Lunch Students, 2019-20</a:t>
            </a:r>
          </a:p>
        </p:txBody>
      </p:sp>
      <p:sp>
        <p:nvSpPr>
          <p:cNvPr id="28" name="Line Callout 2 27"/>
          <p:cNvSpPr/>
          <p:nvPr/>
        </p:nvSpPr>
        <p:spPr>
          <a:xfrm flipH="1">
            <a:off x="1847462" y="2668098"/>
            <a:ext cx="1524000" cy="457200"/>
          </a:xfrm>
          <a:prstGeom prst="borderCallout2">
            <a:avLst>
              <a:gd name="adj1" fmla="val 97491"/>
              <a:gd name="adj2" fmla="val 2964"/>
              <a:gd name="adj3" fmla="val 93750"/>
              <a:gd name="adj4" fmla="val 0"/>
              <a:gd name="adj5" fmla="val 277711"/>
              <a:gd name="adj6" fmla="val -85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Shepherd Glen</a:t>
            </a:r>
          </a:p>
        </p:txBody>
      </p:sp>
      <p:sp>
        <p:nvSpPr>
          <p:cNvPr id="21" name="TextBox 20"/>
          <p:cNvSpPr txBox="1"/>
          <p:nvPr/>
        </p:nvSpPr>
        <p:spPr>
          <a:xfrm>
            <a:off x="2834956" y="2364396"/>
            <a:ext cx="668210" cy="338554"/>
          </a:xfrm>
          <a:prstGeom prst="rect">
            <a:avLst/>
          </a:prstGeom>
          <a:solidFill>
            <a:srgbClr val="B2CB7F"/>
          </a:solidFill>
        </p:spPr>
        <p:txBody>
          <a:bodyPr wrap="square" rtlCol="0">
            <a:spAutoFit/>
          </a:bodyPr>
          <a:lstStyle/>
          <a:p>
            <a:r>
              <a:rPr lang="en-US" sz="1600" b="1" dirty="0"/>
              <a:t>68%</a:t>
            </a:r>
          </a:p>
        </p:txBody>
      </p:sp>
      <p:sp>
        <p:nvSpPr>
          <p:cNvPr id="25" name="Line Callout 2 24"/>
          <p:cNvSpPr/>
          <p:nvPr/>
        </p:nvSpPr>
        <p:spPr>
          <a:xfrm flipH="1">
            <a:off x="6263951" y="1481554"/>
            <a:ext cx="1524000" cy="457200"/>
          </a:xfrm>
          <a:prstGeom prst="borderCallout2">
            <a:avLst>
              <a:gd name="adj1" fmla="val 97492"/>
              <a:gd name="adj2" fmla="val 97340"/>
              <a:gd name="adj3" fmla="val 102083"/>
              <a:gd name="adj4" fmla="val 100938"/>
              <a:gd name="adj5" fmla="val 169813"/>
              <a:gd name="adj6" fmla="val 2185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West Woods</a:t>
            </a:r>
          </a:p>
        </p:txBody>
      </p:sp>
      <p:sp>
        <p:nvSpPr>
          <p:cNvPr id="29" name="Line Callout 2 28"/>
          <p:cNvSpPr/>
          <p:nvPr/>
        </p:nvSpPr>
        <p:spPr>
          <a:xfrm flipH="1">
            <a:off x="6263951" y="2439498"/>
            <a:ext cx="1524000" cy="457200"/>
          </a:xfrm>
          <a:prstGeom prst="borderCallout2">
            <a:avLst>
              <a:gd name="adj1" fmla="val 97492"/>
              <a:gd name="adj2" fmla="val 97340"/>
              <a:gd name="adj3" fmla="val 102083"/>
              <a:gd name="adj4" fmla="val 100938"/>
              <a:gd name="adj5" fmla="val 257568"/>
              <a:gd name="adj6" fmla="val 2100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Bear Path</a:t>
            </a:r>
          </a:p>
        </p:txBody>
      </p:sp>
      <p:sp>
        <p:nvSpPr>
          <p:cNvPr id="18" name="TextBox 17"/>
          <p:cNvSpPr txBox="1"/>
          <p:nvPr/>
        </p:nvSpPr>
        <p:spPr>
          <a:xfrm>
            <a:off x="7510555" y="1261646"/>
            <a:ext cx="642845" cy="338554"/>
          </a:xfrm>
          <a:prstGeom prst="rect">
            <a:avLst/>
          </a:prstGeom>
          <a:solidFill>
            <a:srgbClr val="FAA594"/>
          </a:solidFill>
        </p:spPr>
        <p:txBody>
          <a:bodyPr wrap="square" rtlCol="0">
            <a:spAutoFit/>
          </a:bodyPr>
          <a:lstStyle/>
          <a:p>
            <a:r>
              <a:rPr lang="en-US" sz="1600" b="1" dirty="0"/>
              <a:t>20%</a:t>
            </a:r>
          </a:p>
        </p:txBody>
      </p:sp>
      <p:sp>
        <p:nvSpPr>
          <p:cNvPr id="17" name="TextBox 16"/>
          <p:cNvSpPr txBox="1"/>
          <p:nvPr/>
        </p:nvSpPr>
        <p:spPr>
          <a:xfrm>
            <a:off x="6239069" y="2209800"/>
            <a:ext cx="695131" cy="338554"/>
          </a:xfrm>
          <a:prstGeom prst="rect">
            <a:avLst/>
          </a:prstGeom>
          <a:solidFill>
            <a:srgbClr val="D4E193"/>
          </a:solidFill>
        </p:spPr>
        <p:txBody>
          <a:bodyPr wrap="square" rtlCol="0">
            <a:spAutoFit/>
          </a:bodyPr>
          <a:lstStyle/>
          <a:p>
            <a:r>
              <a:rPr lang="en-US" sz="1600" b="1" dirty="0"/>
              <a:t>25%</a:t>
            </a:r>
          </a:p>
        </p:txBody>
      </p:sp>
      <p:sp>
        <p:nvSpPr>
          <p:cNvPr id="3" name="TextBox 2"/>
          <p:cNvSpPr txBox="1"/>
          <p:nvPr/>
        </p:nvSpPr>
        <p:spPr>
          <a:xfrm>
            <a:off x="8304087" y="3935002"/>
            <a:ext cx="2565971" cy="2308324"/>
          </a:xfrm>
          <a:prstGeom prst="rect">
            <a:avLst/>
          </a:prstGeom>
          <a:solidFill>
            <a:schemeClr val="accent6">
              <a:lumMod val="20000"/>
              <a:lumOff val="80000"/>
            </a:schemeClr>
          </a:solidFill>
        </p:spPr>
        <p:txBody>
          <a:bodyPr wrap="square" rtlCol="0">
            <a:spAutoFit/>
          </a:bodyPr>
          <a:lstStyle/>
          <a:p>
            <a:r>
              <a:rPr lang="en-US" dirty="0"/>
              <a:t>Note that the distribution of wealth in Hamden is clearly divided North/South, with sections nearest New Haven being the most economically disadvantaged</a:t>
            </a:r>
          </a:p>
        </p:txBody>
      </p:sp>
      <p:sp>
        <p:nvSpPr>
          <p:cNvPr id="30" name="Rounded Rectangle 29"/>
          <p:cNvSpPr/>
          <p:nvPr/>
        </p:nvSpPr>
        <p:spPr>
          <a:xfrm>
            <a:off x="4746171" y="1000111"/>
            <a:ext cx="13716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Cheshire</a:t>
            </a:r>
          </a:p>
        </p:txBody>
      </p:sp>
      <p:sp>
        <p:nvSpPr>
          <p:cNvPr id="31" name="Line Callout 2 30"/>
          <p:cNvSpPr/>
          <p:nvPr/>
        </p:nvSpPr>
        <p:spPr>
          <a:xfrm flipH="1">
            <a:off x="1860870" y="5657919"/>
            <a:ext cx="1524000" cy="457200"/>
          </a:xfrm>
          <a:prstGeom prst="borderCallout2">
            <a:avLst>
              <a:gd name="adj1" fmla="val 97491"/>
              <a:gd name="adj2" fmla="val 2964"/>
              <a:gd name="adj3" fmla="val 93750"/>
              <a:gd name="adj4" fmla="val 0"/>
              <a:gd name="adj5" fmla="val -156908"/>
              <a:gd name="adj6" fmla="val -1314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Ridge Hill</a:t>
            </a:r>
          </a:p>
        </p:txBody>
      </p:sp>
      <p:sp>
        <p:nvSpPr>
          <p:cNvPr id="20" name="TextBox 19"/>
          <p:cNvSpPr txBox="1"/>
          <p:nvPr/>
        </p:nvSpPr>
        <p:spPr>
          <a:xfrm>
            <a:off x="2622871" y="6019800"/>
            <a:ext cx="705429" cy="338554"/>
          </a:xfrm>
          <a:prstGeom prst="rect">
            <a:avLst/>
          </a:prstGeom>
          <a:solidFill>
            <a:srgbClr val="FCCB96"/>
          </a:solidFill>
        </p:spPr>
        <p:txBody>
          <a:bodyPr wrap="square" rtlCol="0">
            <a:spAutoFit/>
          </a:bodyPr>
          <a:lstStyle/>
          <a:p>
            <a:r>
              <a:rPr lang="en-US" sz="1600" b="1" dirty="0"/>
              <a:t>65%</a:t>
            </a:r>
          </a:p>
        </p:txBody>
      </p:sp>
    </p:spTree>
    <p:extLst>
      <p:ext uri="{BB962C8B-B14F-4D97-AF65-F5344CB8AC3E}">
        <p14:creationId xmlns:p14="http://schemas.microsoft.com/office/powerpoint/2010/main" val="75895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01" y="29910"/>
            <a:ext cx="9692640" cy="807488"/>
          </a:xfrm>
        </p:spPr>
        <p:txBody>
          <a:bodyPr>
            <a:normAutofit/>
          </a:bodyPr>
          <a:lstStyle/>
          <a:p>
            <a:r>
              <a:rPr lang="en-US" sz="3600" dirty="0">
                <a:solidFill>
                  <a:schemeClr val="tx2"/>
                </a:solidFill>
              </a:rPr>
              <a:t>Some Background: Construction Costs</a:t>
            </a:r>
          </a:p>
        </p:txBody>
      </p:sp>
      <p:pic>
        <p:nvPicPr>
          <p:cNvPr id="4" name="Picture 3"/>
          <p:cNvPicPr>
            <a:picLocks noChangeAspect="1"/>
          </p:cNvPicPr>
          <p:nvPr/>
        </p:nvPicPr>
        <p:blipFill rotWithShape="1">
          <a:blip r:embed="rId2"/>
          <a:srcRect l="28326" t="21011" r="20546" b="21736"/>
          <a:stretch/>
        </p:blipFill>
        <p:spPr>
          <a:xfrm>
            <a:off x="1386037" y="837398"/>
            <a:ext cx="8492393" cy="5943600"/>
          </a:xfrm>
          <a:prstGeom prst="rect">
            <a:avLst/>
          </a:prstGeom>
        </p:spPr>
      </p:pic>
    </p:spTree>
    <p:extLst>
      <p:ext uri="{BB962C8B-B14F-4D97-AF65-F5344CB8AC3E}">
        <p14:creationId xmlns:p14="http://schemas.microsoft.com/office/powerpoint/2010/main" val="106680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26" y="392240"/>
            <a:ext cx="10870369" cy="1143000"/>
          </a:xfrm>
        </p:spPr>
        <p:txBody>
          <a:bodyPr>
            <a:noAutofit/>
          </a:bodyPr>
          <a:lstStyle/>
          <a:p>
            <a:pPr algn="l"/>
            <a:r>
              <a:rPr lang="en-US" sz="3600" b="1" dirty="0">
                <a:solidFill>
                  <a:srgbClr val="346327"/>
                </a:solidFill>
              </a:rPr>
              <a:t>Hamden’s Past Efforts to Comply with </a:t>
            </a:r>
            <a:br>
              <a:rPr lang="en-US" sz="3600" b="1" dirty="0">
                <a:solidFill>
                  <a:srgbClr val="346327"/>
                </a:solidFill>
              </a:rPr>
            </a:br>
            <a:r>
              <a:rPr lang="en-US" sz="3600" dirty="0">
                <a:solidFill>
                  <a:srgbClr val="346327"/>
                </a:solidFill>
              </a:rPr>
              <a:t>CT’s Diversity Formula when in </a:t>
            </a:r>
            <a:r>
              <a:rPr lang="en-US" sz="3600" b="1" dirty="0">
                <a:solidFill>
                  <a:srgbClr val="346327"/>
                </a:solidFill>
              </a:rPr>
              <a:t>“Imbalance”</a:t>
            </a:r>
          </a:p>
        </p:txBody>
      </p:sp>
      <p:sp>
        <p:nvSpPr>
          <p:cNvPr id="3" name="Content Placeholder 2"/>
          <p:cNvSpPr>
            <a:spLocks noGrp="1"/>
          </p:cNvSpPr>
          <p:nvPr>
            <p:ph idx="1"/>
          </p:nvPr>
        </p:nvSpPr>
        <p:spPr>
          <a:xfrm>
            <a:off x="717026" y="1657662"/>
            <a:ext cx="8229600" cy="4525963"/>
          </a:xfrm>
        </p:spPr>
        <p:txBody>
          <a:bodyPr>
            <a:normAutofit/>
          </a:bodyPr>
          <a:lstStyle/>
          <a:p>
            <a:r>
              <a:rPr lang="en-US" sz="2400" b="1" dirty="0"/>
              <a:t>2011-12 School Year: </a:t>
            </a:r>
            <a:r>
              <a:rPr lang="en-US" sz="2400" dirty="0"/>
              <a:t>Targeted shifting borders of attendance zones at West Woods and Bear Path to come into compliance with state regulations on diversity</a:t>
            </a:r>
          </a:p>
          <a:p>
            <a:r>
              <a:rPr lang="en-US" sz="2400" b="1" dirty="0"/>
              <a:t>2013-14 School Year: </a:t>
            </a:r>
            <a:r>
              <a:rPr lang="en-US" sz="2400" dirty="0"/>
              <a:t>Targeted shifting borders of attendance zones at Church Street and Helen Street to come into compliance with state regulations on diversity</a:t>
            </a:r>
          </a:p>
          <a:p>
            <a:r>
              <a:rPr lang="en-US" sz="2400" b="1" dirty="0"/>
              <a:t>2015-2016: </a:t>
            </a:r>
            <a:r>
              <a:rPr lang="en-US" sz="2400" dirty="0"/>
              <a:t>Decision to “Renovate as New” Shepherd Glen and make the building into a centrally located magnet school. This was the district’s first strategy provide open seats to students from other schools and draw from a diverse student population from throughout the district.</a:t>
            </a:r>
            <a:endParaRPr lang="en-US" dirty="0"/>
          </a:p>
        </p:txBody>
      </p:sp>
    </p:spTree>
    <p:extLst>
      <p:ext uri="{BB962C8B-B14F-4D97-AF65-F5344CB8AC3E}">
        <p14:creationId xmlns:p14="http://schemas.microsoft.com/office/powerpoint/2010/main" val="2408847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iew">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3722</TotalTime>
  <Words>3033</Words>
  <Application>Microsoft Macintosh PowerPoint</Application>
  <PresentationFormat>Widescreen</PresentationFormat>
  <Paragraphs>379</Paragraphs>
  <Slides>25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Century Schoolbook</vt:lpstr>
      <vt:lpstr>Droid Sans</vt:lpstr>
      <vt:lpstr>Wingdings</vt:lpstr>
      <vt:lpstr>Wingdings 2</vt:lpstr>
      <vt:lpstr>View</vt:lpstr>
      <vt:lpstr>think-cell Slide</vt:lpstr>
      <vt:lpstr>3R Initiative</vt:lpstr>
      <vt:lpstr>Some Background: State Diversity Requirements</vt:lpstr>
      <vt:lpstr>PowerPoint Presentation</vt:lpstr>
      <vt:lpstr>Background on Enrollment</vt:lpstr>
      <vt:lpstr>Update on Enrollment</vt:lpstr>
      <vt:lpstr>Financial Historical Data </vt:lpstr>
      <vt:lpstr>Hamden’s Economic Layout*</vt:lpstr>
      <vt:lpstr>Some Background: Construction Costs</vt:lpstr>
      <vt:lpstr>Hamden’s Past Efforts to Comply with  CT’s Diversity Formula when in “Imbalance”</vt:lpstr>
      <vt:lpstr>More Comprehensive Approach to Achieving  Balanced Elementary Schools in Hamden</vt:lpstr>
      <vt:lpstr>PowerPoint Presentation</vt:lpstr>
      <vt:lpstr>Geographical School Building Distribution</vt:lpstr>
      <vt:lpstr>PowerPoint Presentation</vt:lpstr>
      <vt:lpstr>School Size, Area/Population Possibilities</vt:lpstr>
      <vt:lpstr>3R Goals (2018)</vt:lpstr>
      <vt:lpstr>Board of Education Decisions</vt:lpstr>
      <vt:lpstr>Hamden’s Definition of Diversity</vt:lpstr>
      <vt:lpstr>So what is the  Hamden’s 3R Initiative?</vt:lpstr>
      <vt:lpstr>Hamden’s 3R Initiative</vt:lpstr>
      <vt:lpstr>3R Methodology and Commitments  for Diversifying Hamden Schools</vt:lpstr>
      <vt:lpstr>Parent Choice: Exploration of Magnet Schools</vt:lpstr>
      <vt:lpstr>3R Plan: Previously Projected Timeline </vt:lpstr>
      <vt:lpstr>3R Plan: Previously Projected Timeline impacted by COVID, State and Town Committees</vt:lpstr>
      <vt:lpstr>From 2018: What We Planned to Do Next</vt:lpstr>
      <vt:lpstr>May 2021 - TODAY: Where Do We Go From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Kaplan, Karen</dc:creator>
  <cp:lastModifiedBy>Goeler, Jody</cp:lastModifiedBy>
  <cp:revision>64</cp:revision>
  <cp:lastPrinted>2021-04-30T22:20:17Z</cp:lastPrinted>
  <dcterms:created xsi:type="dcterms:W3CDTF">2021-04-26T16:13:42Z</dcterms:created>
  <dcterms:modified xsi:type="dcterms:W3CDTF">2021-05-01T11:16:16Z</dcterms:modified>
</cp:coreProperties>
</file>